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703" r:id="rId3"/>
    <p:sldId id="717" r:id="rId4"/>
    <p:sldId id="718" r:id="rId5"/>
    <p:sldId id="719" r:id="rId6"/>
    <p:sldId id="720" r:id="rId7"/>
    <p:sldId id="704" r:id="rId8"/>
    <p:sldId id="721" r:id="rId9"/>
    <p:sldId id="722" r:id="rId10"/>
    <p:sldId id="723" r:id="rId11"/>
    <p:sldId id="724" r:id="rId12"/>
    <p:sldId id="705" r:id="rId13"/>
    <p:sldId id="706" r:id="rId14"/>
    <p:sldId id="725" r:id="rId15"/>
    <p:sldId id="707" r:id="rId16"/>
    <p:sldId id="708" r:id="rId17"/>
    <p:sldId id="709" r:id="rId18"/>
    <p:sldId id="710" r:id="rId19"/>
    <p:sldId id="726" r:id="rId20"/>
    <p:sldId id="727" r:id="rId21"/>
    <p:sldId id="711" r:id="rId22"/>
    <p:sldId id="712" r:id="rId23"/>
    <p:sldId id="713" r:id="rId24"/>
    <p:sldId id="714" r:id="rId25"/>
    <p:sldId id="715" r:id="rId26"/>
    <p:sldId id="716" r:id="rId27"/>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24">
          <p15:clr>
            <a:srgbClr val="A4A3A4"/>
          </p15:clr>
        </p15:guide>
        <p15:guide id="2" pos="2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3C1F9"/>
    <a:srgbClr val="A1C9ED"/>
    <a:srgbClr val="333333"/>
    <a:srgbClr val="5F5F5F"/>
    <a:srgbClr val="808080"/>
    <a:srgbClr val="B2B2B2"/>
    <a:srgbClr val="47721C"/>
    <a:srgbClr val="007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24"/>
    <p:restoredTop sz="99163"/>
  </p:normalViewPr>
  <p:slideViewPr>
    <p:cSldViewPr showGuides="1">
      <p:cViewPr varScale="1">
        <p:scale>
          <a:sx n="88" d="100"/>
          <a:sy n="88" d="100"/>
        </p:scale>
        <p:origin x="1140" y="57"/>
      </p:cViewPr>
      <p:guideLst>
        <p:guide orient="horz" pos="2124"/>
        <p:guide pos="2841"/>
      </p:guideLst>
    </p:cSldViewPr>
  </p:slid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0" hangingPunct="0">
              <a:buFontTx/>
              <a:buNone/>
              <a:defRPr sz="1200" b="0">
                <a:latin typeface="Arial" panose="020B0604020202020204" pitchFamily="34"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835"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0" hangingPunct="0">
              <a:buFontTx/>
              <a:buNone/>
              <a:defRPr sz="1200" b="0">
                <a:latin typeface="Arial" panose="020B0604020202020204" pitchFamily="34" charset="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988"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20837"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第五级</a:t>
            </a:r>
          </a:p>
        </p:txBody>
      </p:sp>
      <p:sp>
        <p:nvSpPr>
          <p:cNvPr id="120838"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0" hangingPunct="0">
              <a:buFontTx/>
              <a:buNone/>
              <a:defRPr sz="1200" b="0">
                <a:latin typeface="Arial" panose="020B0604020202020204" pitchFamily="34"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839"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p>
            <a:pPr lvl="0" algn="r" eaLnBrk="1" hangingPunct="1"/>
            <a:fld id="{9A0DB2DC-4C9A-4742-B13C-FB6460FD3503}" type="slidenum">
              <a:rPr lang="zh-CN" altLang="en-US" sz="1200" b="0" dirty="0">
                <a:latin typeface="Arial" panose="020B0604020202020204" pitchFamily="34" charset="0"/>
              </a:rPr>
              <a:t>‹#›</a:t>
            </a:fld>
            <a:endParaRPr lang="zh-CN" altLang="en-US" sz="1200" b="0" dirty="0">
              <a:latin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p:sp>
      <p:sp>
        <p:nvSpPr>
          <p:cNvPr id="43011" name="Rectangle 3"/>
          <p:cNvSpPr>
            <a:spLocks noGrp="1"/>
          </p:cNvSpPr>
          <p:nvPr>
            <p:ph type="body"/>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21857"/>
          <p:cNvSpPr>
            <a:spLocks noGrp="1" noRot="1" noChangeAspect="1" noTextEdit="1"/>
          </p:cNvSpPr>
          <p:nvPr>
            <p:ph type="sldImg"/>
          </p:nvPr>
        </p:nvSpPr>
        <p:spPr/>
      </p:sp>
      <p:sp>
        <p:nvSpPr>
          <p:cNvPr id="121859" name="文本占位符 121858"/>
          <p:cNvSpPr>
            <a:spLocks noGrp="1"/>
          </p:cNvSpPr>
          <p:nvPr>
            <p:ph type="body" idx="1"/>
          </p:nvPr>
        </p:nvSpPr>
        <p:spPr/>
        <p:txBody>
          <a:bodyPr/>
          <a:lstStyle/>
          <a:p>
            <a:pPr lvl="0">
              <a:lnSpc>
                <a:spcPct val="80000"/>
              </a:lnSpc>
              <a:spcBef>
                <a:spcPct val="50000"/>
              </a:spcBef>
            </a:pPr>
            <a:r>
              <a:rPr lang="zh-CN" altLang="en-US" sz="1400" dirty="0"/>
              <a:t>一、经济可行性</a:t>
            </a:r>
          </a:p>
          <a:p>
            <a:pPr lvl="0">
              <a:lnSpc>
                <a:spcPct val="80000"/>
              </a:lnSpc>
              <a:spcBef>
                <a:spcPct val="50000"/>
              </a:spcBef>
            </a:pPr>
            <a:r>
              <a:rPr lang="zh-CN" altLang="en-US" sz="1400" dirty="0"/>
              <a:t>系统的经济效益能超过开发成本吗？</a:t>
            </a:r>
          </a:p>
          <a:p>
            <a:pPr lvl="0">
              <a:lnSpc>
                <a:spcPct val="80000"/>
              </a:lnSpc>
              <a:spcBef>
                <a:spcPct val="50000"/>
              </a:spcBef>
            </a:pPr>
            <a:r>
              <a:rPr lang="en-US" altLang="zh-CN" sz="1400" dirty="0"/>
              <a:t>------  </a:t>
            </a:r>
            <a:r>
              <a:rPr lang="zh-CN" altLang="en-US" sz="1400" dirty="0"/>
              <a:t>成本效益分析</a:t>
            </a:r>
          </a:p>
          <a:p>
            <a:pPr lvl="0">
              <a:lnSpc>
                <a:spcPct val="80000"/>
              </a:lnSpc>
              <a:spcBef>
                <a:spcPct val="50000"/>
              </a:spcBef>
            </a:pPr>
            <a:r>
              <a:rPr lang="zh-CN" altLang="en-US" sz="1400" dirty="0"/>
              <a:t>一般地计算机系统开发成本包括：</a:t>
            </a:r>
          </a:p>
          <a:p>
            <a:pPr lvl="0">
              <a:lnSpc>
                <a:spcPct val="80000"/>
              </a:lnSpc>
              <a:spcBef>
                <a:spcPct val="50000"/>
              </a:spcBef>
            </a:pPr>
            <a:r>
              <a:rPr lang="en-US" altLang="zh-CN" sz="1400" dirty="0"/>
              <a:t>1</a:t>
            </a:r>
            <a:r>
              <a:rPr lang="zh-CN" altLang="en-US" sz="1400" dirty="0"/>
              <a:t>、购置并安装软硬件费用</a:t>
            </a:r>
          </a:p>
          <a:p>
            <a:pPr lvl="0">
              <a:lnSpc>
                <a:spcPct val="80000"/>
              </a:lnSpc>
              <a:spcBef>
                <a:spcPct val="50000"/>
              </a:spcBef>
            </a:pPr>
            <a:r>
              <a:rPr lang="en-US" altLang="zh-CN" sz="1400" dirty="0"/>
              <a:t>2</a:t>
            </a:r>
            <a:r>
              <a:rPr lang="zh-CN" altLang="en-US" sz="1400" dirty="0"/>
              <a:t>、系统开发费用</a:t>
            </a:r>
          </a:p>
          <a:p>
            <a:pPr lvl="0">
              <a:lnSpc>
                <a:spcPct val="80000"/>
              </a:lnSpc>
              <a:spcBef>
                <a:spcPct val="50000"/>
              </a:spcBef>
            </a:pPr>
            <a:r>
              <a:rPr lang="en-US" altLang="zh-CN" sz="1400" dirty="0"/>
              <a:t>3</a:t>
            </a:r>
            <a:r>
              <a:rPr lang="zh-CN" altLang="en-US" sz="1400" dirty="0"/>
              <a:t>、系统安装、运行和维护费用</a:t>
            </a:r>
          </a:p>
          <a:p>
            <a:pPr lvl="0">
              <a:lnSpc>
                <a:spcPct val="80000"/>
              </a:lnSpc>
              <a:spcBef>
                <a:spcPct val="50000"/>
              </a:spcBef>
            </a:pPr>
            <a:r>
              <a:rPr lang="en-US" altLang="zh-CN" sz="1400" dirty="0"/>
              <a:t>4</a:t>
            </a:r>
            <a:r>
              <a:rPr lang="zh-CN" altLang="en-US" sz="1400" dirty="0"/>
              <a:t>、人员培训费用</a:t>
            </a:r>
          </a:p>
          <a:p>
            <a:pPr lvl="0">
              <a:lnSpc>
                <a:spcPct val="80000"/>
              </a:lnSpc>
              <a:spcBef>
                <a:spcPct val="50000"/>
              </a:spcBef>
            </a:pPr>
            <a:r>
              <a:rPr lang="zh-CN" altLang="en-US" sz="1400" dirty="0"/>
              <a:t>二、</a:t>
            </a:r>
            <a:r>
              <a:rPr lang="zh-CN" altLang="en-US" sz="900" dirty="0"/>
              <a:t>技术可行性</a:t>
            </a:r>
          </a:p>
          <a:p>
            <a:pPr lvl="0">
              <a:lnSpc>
                <a:spcPct val="80000"/>
              </a:lnSpc>
              <a:spcBef>
                <a:spcPct val="50000"/>
              </a:spcBef>
            </a:pPr>
            <a:r>
              <a:rPr lang="zh-CN" altLang="en-US" sz="2400" dirty="0">
                <a:latin typeface="宋体" panose="02010600030101010101" pitchFamily="2" charset="-122"/>
              </a:rPr>
              <a:t>分析利用现有的技术能否实现</a:t>
            </a:r>
          </a:p>
          <a:p>
            <a:pPr lvl="0">
              <a:lnSpc>
                <a:spcPct val="80000"/>
              </a:lnSpc>
              <a:spcBef>
                <a:spcPct val="50000"/>
              </a:spcBef>
            </a:pPr>
            <a:r>
              <a:rPr lang="zh-CN" altLang="en-US" sz="2400" dirty="0">
                <a:latin typeface="宋体" panose="02010600030101010101" pitchFamily="2" charset="-122"/>
              </a:rPr>
              <a:t>能否解决系统中的技术难题</a:t>
            </a:r>
          </a:p>
          <a:p>
            <a:pPr lvl="0">
              <a:lnSpc>
                <a:spcPct val="80000"/>
              </a:lnSpc>
              <a:spcBef>
                <a:spcPct val="50000"/>
              </a:spcBef>
            </a:pPr>
            <a:r>
              <a:rPr lang="zh-CN" altLang="en-US" sz="2400" dirty="0">
                <a:latin typeface="宋体" panose="02010600030101010101" pitchFamily="2" charset="-122"/>
              </a:rPr>
              <a:t>所开发的系统能否达到所要求的功能和性能</a:t>
            </a:r>
          </a:p>
          <a:p>
            <a:pPr lvl="0">
              <a:lnSpc>
                <a:spcPct val="80000"/>
              </a:lnSpc>
              <a:spcBef>
                <a:spcPct val="50000"/>
              </a:spcBef>
            </a:pPr>
            <a:r>
              <a:rPr lang="zh-CN" altLang="en-US" sz="2400" dirty="0">
                <a:latin typeface="宋体" panose="02010600030101010101" pitchFamily="2" charset="-122"/>
              </a:rPr>
              <a:t>系统对技术人员的要求，现有的技术人员能否胜任</a:t>
            </a:r>
          </a:p>
          <a:p>
            <a:pPr lvl="0">
              <a:lnSpc>
                <a:spcPct val="80000"/>
              </a:lnSpc>
              <a:spcBef>
                <a:spcPct val="50000"/>
              </a:spcBef>
            </a:pPr>
            <a:r>
              <a:rPr lang="zh-CN" altLang="en-US" sz="2400" dirty="0">
                <a:latin typeface="宋体" panose="02010600030101010101" pitchFamily="2" charset="-122"/>
              </a:rPr>
              <a:t>开发所需要的软件与硬件能否如期得到等</a:t>
            </a:r>
          </a:p>
          <a:p>
            <a:pPr lvl="0">
              <a:lnSpc>
                <a:spcPct val="80000"/>
              </a:lnSpc>
              <a:spcBef>
                <a:spcPct val="50000"/>
              </a:spcBef>
            </a:pPr>
            <a:r>
              <a:rPr lang="zh-CN" altLang="en-US" sz="2400" dirty="0">
                <a:latin typeface="宋体" panose="02010600030101010101" pitchFamily="2" charset="-122"/>
              </a:rPr>
              <a:t>三、</a:t>
            </a:r>
            <a:r>
              <a:rPr lang="zh-CN" altLang="en-US" sz="900" dirty="0"/>
              <a:t>法律可行性</a:t>
            </a:r>
          </a:p>
          <a:p>
            <a:pPr lvl="0">
              <a:lnSpc>
                <a:spcPct val="80000"/>
              </a:lnSpc>
              <a:spcBef>
                <a:spcPct val="50000"/>
              </a:spcBef>
            </a:pPr>
            <a:r>
              <a:rPr lang="zh-CN" altLang="en-US" sz="1400" dirty="0"/>
              <a:t>系统开发过程中可能涉及的各种合同、侵权、责任等与法律、法规吻合或抵触的问题。</a:t>
            </a:r>
          </a:p>
          <a:p>
            <a:pPr lvl="0">
              <a:lnSpc>
                <a:spcPct val="90000"/>
              </a:lnSpc>
            </a:pPr>
            <a:endParaRPr lang="zh-CN" altLang="en-US" sz="1400" dirty="0"/>
          </a:p>
          <a:p>
            <a:pPr lvl="0">
              <a:lnSpc>
                <a:spcPct val="80000"/>
              </a:lnSpc>
              <a:spcBef>
                <a:spcPct val="50000"/>
              </a:spcBef>
            </a:pPr>
            <a:endParaRPr lang="zh-CN" altLang="en-US" sz="1400" dirty="0"/>
          </a:p>
          <a:p>
            <a:pPr lvl="0">
              <a:lnSpc>
                <a:spcPct val="90000"/>
              </a:lnSpc>
            </a:pPr>
            <a:endParaRPr lang="zh-CN" altLang="en-US" dirty="0"/>
          </a:p>
        </p:txBody>
      </p:sp>
      <p:sp>
        <p:nvSpPr>
          <p:cNvPr id="2" name="灯片编号占位符 1"/>
          <p:cNvSpPr>
            <a:spLocks noGrp="1"/>
          </p:cNvSpPr>
          <p:nvPr>
            <p:ph type="sldNum" sz="quarter" idx="2"/>
          </p:nvPr>
        </p:nvSpPr>
        <p:spPr/>
        <p:txBody>
          <a:bodyPr/>
          <a:lstStyle/>
          <a:p>
            <a:pPr lvl="0" algn="r" hangingPunct="0">
              <a:spcBef>
                <a:spcPct val="20000"/>
              </a:spcBef>
              <a:buClr>
                <a:srgbClr val="FF0000"/>
              </a:buClr>
              <a:buSzPct val="55000"/>
              <a:buFont typeface="Monotype Sorts" pitchFamily="2" charset="2"/>
              <a:buChar char="n"/>
            </a:pPr>
            <a:fld id="{9A0DB2DC-4C9A-4742-B13C-FB6460FD3503}" type="slidenum">
              <a:rPr lang="zh-CN" altLang="en-US" sz="1200" b="1" dirty="0">
                <a:solidFill>
                  <a:schemeClr val="bg2"/>
                </a:solidFill>
                <a:latin typeface="Arial Narrow" panose="020B0606020202030204" pitchFamily="34" charset="0"/>
              </a:rPr>
              <a:t>5</a:t>
            </a:fld>
            <a:endParaRPr lang="zh-CN" altLang="en-US" sz="1200" b="1" dirty="0">
              <a:solidFill>
                <a:schemeClr val="bg2"/>
              </a:solidFill>
              <a:latin typeface="Arial Narrow" panose="020B0606020202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latin typeface="Arial" panose="020B0604020202020204" pitchFamily="34" charset="0"/>
              </a:rPr>
              <a:t>15</a:t>
            </a:fld>
            <a:endParaRPr lang="en-US" altLang="zh-CN" dirty="0">
              <a:latin typeface="Arial" panose="020B0604020202020204" pitchFamily="34" charset="0"/>
            </a:endParaRPr>
          </a:p>
        </p:txBody>
      </p:sp>
      <p:sp>
        <p:nvSpPr>
          <p:cNvPr id="58371" name="Rectangle 2"/>
          <p:cNvSpPr>
            <a:spLocks noGrp="1" noRot="1" noChangeAspect="1" noTextEdit="1"/>
          </p:cNvSpPr>
          <p:nvPr>
            <p:ph type="sldImg"/>
          </p:nvPr>
        </p:nvSpPr>
        <p:spPr>
          <a:solidFill>
            <a:srgbClr val="FFFFFF">
              <a:alpha val="100000"/>
            </a:srgbClr>
          </a:solidFill>
        </p:spPr>
      </p:sp>
      <p:sp>
        <p:nvSpPr>
          <p:cNvPr id="58372" name="Rectangle 3"/>
          <p:cNvSpPr>
            <a:spLocks noGrp="1"/>
          </p:cNvSpPr>
          <p:nvPr>
            <p:ph type="body"/>
          </p:nvPr>
        </p:nvSpPr>
        <p:spPr>
          <a:xfrm>
            <a:off x="914400" y="4343400"/>
            <a:ext cx="5029200" cy="4114800"/>
          </a:xfrm>
          <a:solidFill>
            <a:srgbClr val="FFFFFF">
              <a:alpha val="100000"/>
            </a:srgbClr>
          </a:solidFill>
          <a:ln>
            <a:solidFill>
              <a:srgbClr val="000000">
                <a:alpha val="100000"/>
              </a:srgbClr>
            </a:solidFill>
            <a:miter lim="800000"/>
          </a:ln>
        </p:spPr>
        <p:txBody>
          <a:bodyPr wrap="square" lIns="91440" tIns="45720" rIns="91440" bIns="45720" anchor="t"/>
          <a:lstStyle/>
          <a:p>
            <a:pPr lvl="0"/>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latin typeface="Arial" panose="020B0604020202020204" pitchFamily="34" charset="0"/>
              </a:rPr>
              <a:t>16</a:t>
            </a:fld>
            <a:endParaRPr lang="en-US" altLang="zh-CN" dirty="0">
              <a:latin typeface="Arial" panose="020B0604020202020204" pitchFamily="34" charset="0"/>
            </a:endParaRPr>
          </a:p>
        </p:txBody>
      </p:sp>
      <p:sp>
        <p:nvSpPr>
          <p:cNvPr id="59395" name="Rectangle 2"/>
          <p:cNvSpPr>
            <a:spLocks noGrp="1" noRot="1" noChangeAspect="1" noTextEdit="1"/>
          </p:cNvSpPr>
          <p:nvPr>
            <p:ph type="sldImg"/>
          </p:nvPr>
        </p:nvSpPr>
        <p:spPr>
          <a:solidFill>
            <a:srgbClr val="FFFFFF">
              <a:alpha val="100000"/>
            </a:srgbClr>
          </a:solidFill>
        </p:spPr>
      </p:sp>
      <p:sp>
        <p:nvSpPr>
          <p:cNvPr id="59396" name="Rectangle 3"/>
          <p:cNvSpPr>
            <a:spLocks noGrp="1"/>
          </p:cNvSpPr>
          <p:nvPr>
            <p:ph type="body"/>
          </p:nvPr>
        </p:nvSpPr>
        <p:spPr>
          <a:xfrm>
            <a:off x="914400" y="4343400"/>
            <a:ext cx="5029200" cy="4114800"/>
          </a:xfrm>
          <a:solidFill>
            <a:srgbClr val="FFFFFF">
              <a:alpha val="100000"/>
            </a:srgbClr>
          </a:solidFill>
          <a:ln>
            <a:solidFill>
              <a:srgbClr val="000000">
                <a:alpha val="100000"/>
              </a:srgbClr>
            </a:solidFill>
            <a:miter lim="800000"/>
          </a:ln>
        </p:spPr>
        <p:txBody>
          <a:bodyPr wrap="square" lIns="91440" tIns="45720" rIns="91440" bIns="45720" anchor="t"/>
          <a:lstStyle/>
          <a:p>
            <a:pPr lvl="0"/>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latin typeface="Arial" panose="020B0604020202020204" pitchFamily="34" charset="0"/>
              </a:rPr>
              <a:t>17</a:t>
            </a:fld>
            <a:endParaRPr lang="en-US" altLang="zh-CN" dirty="0">
              <a:latin typeface="Arial" panose="020B0604020202020204" pitchFamily="34" charset="0"/>
            </a:endParaRPr>
          </a:p>
        </p:txBody>
      </p:sp>
      <p:sp>
        <p:nvSpPr>
          <p:cNvPr id="60419" name="Rectangle 2"/>
          <p:cNvSpPr>
            <a:spLocks noGrp="1" noRot="1" noChangeAspect="1" noTextEdit="1"/>
          </p:cNvSpPr>
          <p:nvPr>
            <p:ph type="sldImg"/>
          </p:nvPr>
        </p:nvSpPr>
        <p:spPr>
          <a:solidFill>
            <a:srgbClr val="FFFFFF">
              <a:alpha val="100000"/>
            </a:srgbClr>
          </a:solidFill>
        </p:spPr>
      </p:sp>
      <p:sp>
        <p:nvSpPr>
          <p:cNvPr id="60420" name="Rectangle 3"/>
          <p:cNvSpPr>
            <a:spLocks noGrp="1"/>
          </p:cNvSpPr>
          <p:nvPr>
            <p:ph type="body"/>
          </p:nvPr>
        </p:nvSpPr>
        <p:spPr>
          <a:xfrm>
            <a:off x="914400" y="4343400"/>
            <a:ext cx="5029200" cy="4114800"/>
          </a:xfrm>
          <a:solidFill>
            <a:srgbClr val="FFFFFF">
              <a:alpha val="100000"/>
            </a:srgbClr>
          </a:solidFill>
          <a:ln>
            <a:solidFill>
              <a:srgbClr val="000000">
                <a:alpha val="100000"/>
              </a:srgbClr>
            </a:solidFill>
            <a:miter lim="800000"/>
          </a:ln>
        </p:spPr>
        <p:txBody>
          <a:bodyPr wrap="square" lIns="91440" tIns="45720" rIns="91440" bIns="45720" anchor="t"/>
          <a:lstStyle/>
          <a:p>
            <a:pPr lvl="0"/>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latin typeface="Arial" panose="020B0604020202020204" pitchFamily="34" charset="0"/>
              </a:rPr>
              <a:t>18</a:t>
            </a:fld>
            <a:endParaRPr lang="en-US" altLang="zh-CN" dirty="0">
              <a:latin typeface="Arial" panose="020B0604020202020204" pitchFamily="34" charset="0"/>
            </a:endParaRPr>
          </a:p>
        </p:txBody>
      </p:sp>
      <p:sp>
        <p:nvSpPr>
          <p:cNvPr id="61443" name="Rectangle 2"/>
          <p:cNvSpPr>
            <a:spLocks noGrp="1" noRot="1" noChangeAspect="1" noTextEdit="1"/>
          </p:cNvSpPr>
          <p:nvPr>
            <p:ph type="sldImg"/>
          </p:nvPr>
        </p:nvSpPr>
        <p:spPr>
          <a:solidFill>
            <a:srgbClr val="FFFFFF">
              <a:alpha val="100000"/>
            </a:srgbClr>
          </a:solidFill>
        </p:spPr>
      </p:sp>
      <p:sp>
        <p:nvSpPr>
          <p:cNvPr id="61444" name="Rectangle 3"/>
          <p:cNvSpPr>
            <a:spLocks noGrp="1"/>
          </p:cNvSpPr>
          <p:nvPr>
            <p:ph type="body"/>
          </p:nvPr>
        </p:nvSpPr>
        <p:spPr>
          <a:xfrm>
            <a:off x="914400" y="4343400"/>
            <a:ext cx="5029200" cy="4114800"/>
          </a:xfrm>
          <a:solidFill>
            <a:srgbClr val="FFFFFF">
              <a:alpha val="100000"/>
            </a:srgbClr>
          </a:solidFill>
          <a:ln>
            <a:solidFill>
              <a:srgbClr val="000000">
                <a:alpha val="100000"/>
              </a:srgbClr>
            </a:solidFill>
            <a:miter lim="800000"/>
          </a:ln>
        </p:spPr>
        <p:txBody>
          <a:bodyPr wrap="square" lIns="91440" tIns="45720" rIns="91440" bIns="45720" anchor="t"/>
          <a:lstStyle/>
          <a:p>
            <a:pPr lvl="0"/>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152578" name="标题占位符 1"/>
          <p:cNvSpPr>
            <a:spLocks noGrp="1"/>
          </p:cNvSpPr>
          <p:nvPr>
            <p:ph type="ctrTitle"/>
          </p:nvPr>
        </p:nvSpPr>
        <p:spPr>
          <a:xfrm>
            <a:off x="827088" y="877888"/>
            <a:ext cx="7772400" cy="822325"/>
          </a:xfrm>
        </p:spPr>
        <p:txBody>
          <a:bodyPr/>
          <a:lstStyle>
            <a:lvl1pPr algn="r">
              <a:defRPr sz="3200" smtClean="0"/>
            </a:lvl1pPr>
          </a:lstStyle>
          <a:p>
            <a:pPr lvl="0"/>
            <a:r>
              <a:rPr lang="zh-CN" altLang="en-US" noProof="0" smtClean="0"/>
              <a:t>单击此处编辑母版标题样式</a:t>
            </a:r>
          </a:p>
        </p:txBody>
      </p:sp>
      <p:sp>
        <p:nvSpPr>
          <p:cNvPr id="152579" name="文本占位符 2"/>
          <p:cNvSpPr>
            <a:spLocks noGrp="1"/>
          </p:cNvSpPr>
          <p:nvPr>
            <p:ph type="subTitle" idx="1"/>
          </p:nvPr>
        </p:nvSpPr>
        <p:spPr>
          <a:xfrm>
            <a:off x="2195513" y="1963738"/>
            <a:ext cx="6400800" cy="817562"/>
          </a:xfrm>
        </p:spPr>
        <p:txBody>
          <a:bodyPr/>
          <a:lstStyle>
            <a:lvl1pPr marL="0" indent="0" algn="r">
              <a:buFont typeface="Wingdings" panose="05000000000000000000" pitchFamily="2" charset="2"/>
              <a:buNone/>
              <a:defRPr smtClean="0"/>
            </a:lvl1pPr>
          </a:lstStyle>
          <a:p>
            <a:pPr lvl="0"/>
            <a:r>
              <a:rPr lang="zh-CN" altLang="en-US" noProof="0" smtClean="0"/>
              <a:t>单击此处编辑母版副标题样式</a:t>
            </a:r>
          </a:p>
        </p:txBody>
      </p:sp>
      <p:sp>
        <p:nvSpPr>
          <p:cNvPr id="7" name="日期占位符 3"/>
          <p:cNvSpPr>
            <a:spLocks noGrp="1"/>
          </p:cNvSpPr>
          <p:nvPr>
            <p:ph type="dt" sz="half" idx="2"/>
          </p:nvPr>
        </p:nvSpPr>
        <p:spPr>
          <a:xfrm>
            <a:off x="457200" y="6245225"/>
            <a:ext cx="2133600" cy="476250"/>
          </a:xfrm>
          <a:prstGeom prst="rect">
            <a:avLst/>
          </a:prstGeom>
        </p:spPr>
        <p:txBody>
          <a:bodyPr vert="horz" lIns="91440" tIns="45720" rIns="91440" bIns="45720" rtlCol="0" anchor="ctr"/>
          <a:lstStyle>
            <a:lvl1pPr algn="l">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4"/>
          <p:cNvSpPr>
            <a:spLocks noGrp="1"/>
          </p:cNvSpPr>
          <p:nvPr>
            <p:ph type="ftr" sz="quarter" idx="3"/>
          </p:nvPr>
        </p:nvSpPr>
        <p:spPr>
          <a:xfrm>
            <a:off x="3124200" y="6245225"/>
            <a:ext cx="2895600" cy="476250"/>
          </a:xfrm>
          <a:prstGeom prst="rect">
            <a:avLst/>
          </a:prstGeom>
        </p:spPr>
        <p:txBody>
          <a:bodyPr vert="horz" lIns="91440" tIns="45720" rIns="91440" bIns="45720" rtlCol="0" anchor="ctr"/>
          <a:lstStyle>
            <a:lvl1pPr algn="ctr">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6245225"/>
            <a:ext cx="2133600" cy="476250"/>
          </a:xfrm>
          <a:prstGeom prst="rect">
            <a:avLst/>
          </a:prstGeom>
        </p:spPr>
        <p:txBody>
          <a:bodyPr vert="horz" wrap="square" lIns="91440" tIns="45720" rIns="91440" bIns="45720" numCol="1" anchor="ctr" anchorCtr="0" compatLnSpc="1"/>
          <a:lstStyle/>
          <a:p>
            <a:pPr algn="r"/>
            <a:fld id="{9A0DB2DC-4C9A-4742-B13C-FB6460FD3503}" type="slidenum">
              <a:rPr lang="zh-CN" altLang="en-US" dirty="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mn-lt"/>
              <a:ea typeface="黑体" panose="02010609060101010101" pitchFamily="49" charset="-122"/>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5288" y="187325"/>
            <a:ext cx="8229600" cy="649288"/>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457200" y="1495425"/>
            <a:ext cx="4038600"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495425"/>
            <a:ext cx="4038600"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95288" y="187325"/>
            <a:ext cx="8229600" cy="649288"/>
          </a:xfrm>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a:xfrm>
            <a:off x="457200" y="1495425"/>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l"/>
              <a:defRPr/>
            </a:pPr>
            <a:endParaRPr kumimoji="0" lang="zh-CN" altLang="en-US" sz="2000" b="0" i="0" u="none" strike="noStrike" kern="1200" cap="none" spc="0" normalizeH="0" baseline="0" noProof="0">
              <a:ln>
                <a:noFill/>
              </a:ln>
              <a:solidFill>
                <a:schemeClr val="tx1"/>
              </a:solidFill>
              <a:effectLst/>
              <a:uLnTx/>
              <a:uFillTx/>
              <a:latin typeface="+mn-lt"/>
              <a:ea typeface="黑体" panose="02010609060101010101" pitchFamily="49" charset="-122"/>
              <a:cs typeface="+mn-cs"/>
            </a:endParaRP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177800" y="233645"/>
            <a:ext cx="8715375" cy="643544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4"/>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a:fld id="{9A0DB2DC-4C9A-4742-B13C-FB6460FD3503}" type="slidenum">
              <a:rPr lang="zh-CN" altLang="en-US" dirty="0"/>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7"/>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395288" y="187325"/>
            <a:ext cx="8229600" cy="649288"/>
          </a:xfrm>
          <a:prstGeom prst="rect">
            <a:avLst/>
          </a:prstGeom>
          <a:noFill/>
          <a:ln w="9525">
            <a:noFill/>
          </a:ln>
        </p:spPr>
        <p:txBody>
          <a:bodyPr anchor="ctr"/>
          <a:lstStyle/>
          <a:p>
            <a:pPr lvl="0"/>
            <a:r>
              <a:rPr lang="zh-CN" altLang="en-US" dirty="0"/>
              <a:t>单击此处编辑母版标题样式</a:t>
            </a:r>
          </a:p>
        </p:txBody>
      </p:sp>
      <p:sp>
        <p:nvSpPr>
          <p:cNvPr id="1027" name="文本占位符 2"/>
          <p:cNvSpPr>
            <a:spLocks noGrp="1"/>
          </p:cNvSpPr>
          <p:nvPr>
            <p:ph type="body"/>
          </p:nvPr>
        </p:nvSpPr>
        <p:spPr>
          <a:xfrm>
            <a:off x="457200" y="1495425"/>
            <a:ext cx="82296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buFontTx/>
              <a:buNone/>
              <a:defRPr sz="1200" b="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buFontTx/>
              <a:buNone/>
              <a:defRPr sz="1200" b="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b="0">
                <a:solidFill>
                  <a:srgbClr val="898989"/>
                </a:solidFill>
              </a:defRPr>
            </a:lvl1pPr>
          </a:lstStyle>
          <a:p>
            <a:pPr lvl="0" eaLnBrk="1" hangingPunct="1"/>
            <a:fld id="{9A0DB2DC-4C9A-4742-B13C-FB6460FD3503}" type="slidenum">
              <a:rPr lang="zh-CN" altLang="en-US" dirty="0">
                <a:latin typeface="Calibri" panose="020F0502020204030204" pitchFamily="34" charset="0"/>
              </a:rPr>
              <a:t>‹#›</a:t>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l" rtl="0" eaLnBrk="0" fontAlgn="base" hangingPunct="0">
        <a:spcBef>
          <a:spcPct val="0"/>
        </a:spcBef>
        <a:spcAft>
          <a:spcPct val="0"/>
        </a:spcAft>
        <a:defRPr sz="2400" b="1" kern="1200">
          <a:solidFill>
            <a:schemeClr val="bg1"/>
          </a:solidFill>
          <a:latin typeface="+mj-lt"/>
          <a:ea typeface="黑体" panose="02010609060101010101" pitchFamily="49" charset="-122"/>
          <a:cs typeface="+mj-cs"/>
        </a:defRPr>
      </a:lvl1pPr>
      <a:lvl2pPr algn="l" rtl="0" eaLnBrk="0" fontAlgn="base" hangingPunct="0">
        <a:spcBef>
          <a:spcPct val="0"/>
        </a:spcBef>
        <a:spcAft>
          <a:spcPct val="0"/>
        </a:spcAft>
        <a:defRPr sz="2400" b="1">
          <a:solidFill>
            <a:schemeClr val="bg1"/>
          </a:solidFill>
          <a:latin typeface="Calibri" panose="020F0502020204030204" pitchFamily="34" charset="0"/>
          <a:ea typeface="黑体" panose="02010609060101010101" pitchFamily="49" charset="-122"/>
        </a:defRPr>
      </a:lvl2pPr>
      <a:lvl3pPr algn="l" rtl="0" eaLnBrk="0" fontAlgn="base" hangingPunct="0">
        <a:spcBef>
          <a:spcPct val="0"/>
        </a:spcBef>
        <a:spcAft>
          <a:spcPct val="0"/>
        </a:spcAft>
        <a:defRPr sz="2400" b="1">
          <a:solidFill>
            <a:schemeClr val="bg1"/>
          </a:solidFill>
          <a:latin typeface="Calibri" panose="020F0502020204030204" pitchFamily="34" charset="0"/>
          <a:ea typeface="黑体" panose="02010609060101010101" pitchFamily="49" charset="-122"/>
        </a:defRPr>
      </a:lvl3pPr>
      <a:lvl4pPr algn="l" rtl="0" eaLnBrk="0" fontAlgn="base" hangingPunct="0">
        <a:spcBef>
          <a:spcPct val="0"/>
        </a:spcBef>
        <a:spcAft>
          <a:spcPct val="0"/>
        </a:spcAft>
        <a:defRPr sz="2400" b="1">
          <a:solidFill>
            <a:schemeClr val="bg1"/>
          </a:solidFill>
          <a:latin typeface="Calibri" panose="020F0502020204030204" pitchFamily="34" charset="0"/>
          <a:ea typeface="黑体" panose="02010609060101010101" pitchFamily="49" charset="-122"/>
        </a:defRPr>
      </a:lvl4pPr>
      <a:lvl5pPr algn="l" rtl="0" eaLnBrk="0" fontAlgn="base" hangingPunct="0">
        <a:spcBef>
          <a:spcPct val="0"/>
        </a:spcBef>
        <a:spcAft>
          <a:spcPct val="0"/>
        </a:spcAft>
        <a:defRPr sz="2400" b="1">
          <a:solidFill>
            <a:schemeClr val="bg1"/>
          </a:solidFill>
          <a:latin typeface="Calibri" panose="020F0502020204030204" pitchFamily="34" charset="0"/>
          <a:ea typeface="黑体" panose="02010609060101010101" pitchFamily="49"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l"/>
        <a:defRPr sz="200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7"/>
          <p:cNvSpPr txBox="1"/>
          <p:nvPr/>
        </p:nvSpPr>
        <p:spPr>
          <a:xfrm>
            <a:off x="1476375" y="620713"/>
            <a:ext cx="6192838" cy="7620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algn="ctr" eaLnBrk="1" hangingPunct="1">
              <a:spcBef>
                <a:spcPct val="50000"/>
              </a:spcBef>
              <a:buFont typeface="Arial" panose="020B0604020202020204" pitchFamily="34" charset="0"/>
              <a:buNone/>
            </a:pPr>
            <a:r>
              <a:rPr lang="zh-CN" altLang="en-US" sz="4400" dirty="0">
                <a:solidFill>
                  <a:schemeClr val="bg1"/>
                </a:solidFill>
                <a:latin typeface="Arial" panose="020B0604020202020204" pitchFamily="34" charset="0"/>
                <a:ea typeface="宋体" panose="02010600030101010101" pitchFamily="2" charset="-122"/>
              </a:rPr>
              <a:t>软件工程</a:t>
            </a:r>
          </a:p>
        </p:txBody>
      </p:sp>
      <p:sp>
        <p:nvSpPr>
          <p:cNvPr id="4099" name="AutoShape 8">
            <a:hlinkClick r:id="" action="ppaction://hlinkshowjump?jump=nextslide"/>
          </p:cNvPr>
          <p:cNvSpPr/>
          <p:nvPr/>
        </p:nvSpPr>
        <p:spPr>
          <a:xfrm>
            <a:off x="8101013" y="6237288"/>
            <a:ext cx="863600" cy="431800"/>
          </a:xfrm>
          <a:prstGeom prst="actionButtonForwardNext">
            <a:avLst/>
          </a:prstGeom>
          <a:solidFill>
            <a:schemeClr val="accent1"/>
          </a:solidFill>
          <a:ln w="9525">
            <a:noFill/>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endParaRPr lang="zh-CN" altLang="en-US"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p:cNvSpPr>
          <p:nvPr>
            <p:ph type="title"/>
          </p:nvPr>
        </p:nvSpPr>
        <p:spPr/>
        <p:txBody>
          <a:bodyPr vert="horz" wrap="square" lIns="91440" tIns="45720" rIns="91440" bIns="45720" anchor="t"/>
          <a:lstStyle/>
          <a:p>
            <a:pPr eaLnBrk="1" hangingPunct="1"/>
            <a:r>
              <a:rPr lang="zh-CN" altLang="en-US" sz="3200" dirty="0"/>
              <a:t>系统流程图例子</a:t>
            </a:r>
          </a:p>
        </p:txBody>
      </p:sp>
      <p:sp>
        <p:nvSpPr>
          <p:cNvPr id="10243" name="Rectangle 5"/>
          <p:cNvSpPr>
            <a:spLocks noGrp="1"/>
          </p:cNvSpPr>
          <p:nvPr>
            <p:ph idx="1"/>
          </p:nvPr>
        </p:nvSpPr>
        <p:spPr/>
        <p:txBody>
          <a:bodyPr vert="horz" wrap="square" lIns="91440" tIns="45720" rIns="91440" bIns="45720" anchor="t"/>
          <a:lstStyle/>
          <a:p>
            <a:pPr eaLnBrk="1" hangingPunct="1"/>
            <a:r>
              <a:rPr lang="zh-CN" altLang="en-US" sz="3200" dirty="0"/>
              <a:t>某装配厂有一座存放零件的仓库，仓库中现有各种零件的数量和每种零件的库存临界值等数据存放在库存清单主文件中。当仓库中零件数量有变化时，应及时修改库存清单主文件，如果哪种零件的库存量少于它的库存量临界值，则应该报告给采购部门以便定货，规定每天向采购部门送一次定货报告。</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85"/>
          <p:cNvGrpSpPr/>
          <p:nvPr/>
        </p:nvGrpSpPr>
        <p:grpSpPr>
          <a:xfrm>
            <a:off x="2385695" y="914400"/>
            <a:ext cx="4013200" cy="5805488"/>
            <a:chOff x="1406" y="374"/>
            <a:chExt cx="2528" cy="3657"/>
          </a:xfrm>
        </p:grpSpPr>
        <p:sp>
          <p:nvSpPr>
            <p:cNvPr id="11267" name="AutoShape 5"/>
            <p:cNvSpPr>
              <a:spLocks noChangeAspect="1" noTextEdit="1"/>
            </p:cNvSpPr>
            <p:nvPr/>
          </p:nvSpPr>
          <p:spPr>
            <a:xfrm>
              <a:off x="1406" y="374"/>
              <a:ext cx="2528" cy="3657"/>
            </a:xfrm>
            <a:prstGeom prst="rect">
              <a:avLst/>
            </a:prstGeom>
            <a:noFill/>
            <a:ln w="9525">
              <a:noFill/>
            </a:ln>
          </p:spPr>
          <p:txBody>
            <a:bodyPr/>
            <a:lstStyle/>
            <a:p>
              <a:endParaRPr lang="zh-CN" altLang="en-US"/>
            </a:p>
          </p:txBody>
        </p:sp>
        <p:sp>
          <p:nvSpPr>
            <p:cNvPr id="11268" name="Freeform 7"/>
            <p:cNvSpPr/>
            <p:nvPr/>
          </p:nvSpPr>
          <p:spPr>
            <a:xfrm>
              <a:off x="2801" y="404"/>
              <a:ext cx="1093" cy="429"/>
            </a:xfrm>
            <a:custGeom>
              <a:avLst/>
              <a:gdLst>
                <a:gd name="txL" fmla="*/ 0 w 1093"/>
                <a:gd name="txT" fmla="*/ 0 h 366"/>
                <a:gd name="txR" fmla="*/ 1093 w 1093"/>
                <a:gd name="txB" fmla="*/ 366 h 366"/>
              </a:gdLst>
              <a:ahLst/>
              <a:cxnLst>
                <a:cxn ang="0">
                  <a:pos x="908" y="0"/>
                </a:cxn>
                <a:cxn ang="0">
                  <a:pos x="924" y="2"/>
                </a:cxn>
                <a:cxn ang="0">
                  <a:pos x="942" y="18"/>
                </a:cxn>
                <a:cxn ang="0">
                  <a:pos x="959" y="29"/>
                </a:cxn>
                <a:cxn ang="0">
                  <a:pos x="976" y="47"/>
                </a:cxn>
                <a:cxn ang="0">
                  <a:pos x="991" y="63"/>
                </a:cxn>
                <a:cxn ang="0">
                  <a:pos x="1007" y="87"/>
                </a:cxn>
                <a:cxn ang="0">
                  <a:pos x="1021" y="105"/>
                </a:cxn>
                <a:cxn ang="0">
                  <a:pos x="1033" y="132"/>
                </a:cxn>
                <a:cxn ang="0">
                  <a:pos x="1053" y="213"/>
                </a:cxn>
                <a:cxn ang="0">
                  <a:pos x="1070" y="293"/>
                </a:cxn>
                <a:cxn ang="0">
                  <a:pos x="1082" y="382"/>
                </a:cxn>
                <a:cxn ang="0">
                  <a:pos x="1093" y="476"/>
                </a:cxn>
                <a:cxn ang="0">
                  <a:pos x="1082" y="567"/>
                </a:cxn>
                <a:cxn ang="0">
                  <a:pos x="1070" y="647"/>
                </a:cxn>
                <a:cxn ang="0">
                  <a:pos x="1053" y="733"/>
                </a:cxn>
                <a:cxn ang="0">
                  <a:pos x="1033" y="811"/>
                </a:cxn>
                <a:cxn ang="0">
                  <a:pos x="1021" y="833"/>
                </a:cxn>
                <a:cxn ang="0">
                  <a:pos x="1007" y="860"/>
                </a:cxn>
                <a:cxn ang="0">
                  <a:pos x="991" y="886"/>
                </a:cxn>
                <a:cxn ang="0">
                  <a:pos x="976" y="900"/>
                </a:cxn>
                <a:cxn ang="0">
                  <a:pos x="959" y="918"/>
                </a:cxn>
                <a:cxn ang="0">
                  <a:pos x="942" y="931"/>
                </a:cxn>
                <a:cxn ang="0">
                  <a:pos x="924" y="944"/>
                </a:cxn>
                <a:cxn ang="0">
                  <a:pos x="908" y="951"/>
                </a:cxn>
                <a:cxn ang="0">
                  <a:pos x="181" y="951"/>
                </a:cxn>
                <a:cxn ang="0">
                  <a:pos x="0" y="476"/>
                </a:cxn>
                <a:cxn ang="0">
                  <a:pos x="181" y="0"/>
                </a:cxn>
                <a:cxn ang="0">
                  <a:pos x="908" y="0"/>
                </a:cxn>
              </a:cxnLst>
              <a:rect l="txL" t="txT" r="txR" b="txB"/>
              <a:pathLst>
                <a:path w="1093" h="366">
                  <a:moveTo>
                    <a:pt x="908" y="0"/>
                  </a:moveTo>
                  <a:lnTo>
                    <a:pt x="924" y="2"/>
                  </a:lnTo>
                  <a:lnTo>
                    <a:pt x="942" y="7"/>
                  </a:lnTo>
                  <a:lnTo>
                    <a:pt x="959" y="11"/>
                  </a:lnTo>
                  <a:lnTo>
                    <a:pt x="976" y="18"/>
                  </a:lnTo>
                  <a:lnTo>
                    <a:pt x="991" y="24"/>
                  </a:lnTo>
                  <a:lnTo>
                    <a:pt x="1007" y="33"/>
                  </a:lnTo>
                  <a:lnTo>
                    <a:pt x="1021" y="41"/>
                  </a:lnTo>
                  <a:lnTo>
                    <a:pt x="1033" y="51"/>
                  </a:lnTo>
                  <a:lnTo>
                    <a:pt x="1053" y="82"/>
                  </a:lnTo>
                  <a:lnTo>
                    <a:pt x="1070" y="113"/>
                  </a:lnTo>
                  <a:lnTo>
                    <a:pt x="1082" y="147"/>
                  </a:lnTo>
                  <a:lnTo>
                    <a:pt x="1093" y="183"/>
                  </a:lnTo>
                  <a:lnTo>
                    <a:pt x="1082" y="218"/>
                  </a:lnTo>
                  <a:lnTo>
                    <a:pt x="1070" y="250"/>
                  </a:lnTo>
                  <a:lnTo>
                    <a:pt x="1053" y="282"/>
                  </a:lnTo>
                  <a:lnTo>
                    <a:pt x="1033" y="312"/>
                  </a:lnTo>
                  <a:lnTo>
                    <a:pt x="1021" y="322"/>
                  </a:lnTo>
                  <a:lnTo>
                    <a:pt x="1007" y="332"/>
                  </a:lnTo>
                  <a:lnTo>
                    <a:pt x="991" y="341"/>
                  </a:lnTo>
                  <a:lnTo>
                    <a:pt x="976" y="347"/>
                  </a:lnTo>
                  <a:lnTo>
                    <a:pt x="959" y="354"/>
                  </a:lnTo>
                  <a:lnTo>
                    <a:pt x="942" y="359"/>
                  </a:lnTo>
                  <a:lnTo>
                    <a:pt x="924" y="364"/>
                  </a:lnTo>
                  <a:lnTo>
                    <a:pt x="908" y="366"/>
                  </a:lnTo>
                  <a:lnTo>
                    <a:pt x="181" y="366"/>
                  </a:lnTo>
                  <a:lnTo>
                    <a:pt x="0" y="183"/>
                  </a:lnTo>
                  <a:lnTo>
                    <a:pt x="181" y="0"/>
                  </a:lnTo>
                  <a:lnTo>
                    <a:pt x="908" y="0"/>
                  </a:lnTo>
                  <a:close/>
                </a:path>
              </a:pathLst>
            </a:custGeom>
            <a:noFill/>
            <a:ln w="127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11269" name="Rectangle 8"/>
            <p:cNvSpPr/>
            <p:nvPr/>
          </p:nvSpPr>
          <p:spPr>
            <a:xfrm>
              <a:off x="3105" y="465"/>
              <a:ext cx="547" cy="297"/>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p>
          </p:txBody>
        </p:sp>
        <p:sp>
          <p:nvSpPr>
            <p:cNvPr id="11270" name="Rectangle 9"/>
            <p:cNvSpPr/>
            <p:nvPr/>
          </p:nvSpPr>
          <p:spPr>
            <a:xfrm>
              <a:off x="3178" y="535"/>
              <a:ext cx="320" cy="19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2000" b="0" dirty="0">
                  <a:solidFill>
                    <a:srgbClr val="000000"/>
                  </a:solidFill>
                  <a:latin typeface="宋体" panose="02010600030101010101" pitchFamily="2" charset="-122"/>
                </a:rPr>
                <a:t>事务</a:t>
              </a:r>
              <a:endParaRPr lang="zh-CN" altLang="en-US" sz="1800" b="0" dirty="0"/>
            </a:p>
          </p:txBody>
        </p:sp>
        <p:sp>
          <p:nvSpPr>
            <p:cNvPr id="11271" name="Rectangle 10"/>
            <p:cNvSpPr/>
            <p:nvPr/>
          </p:nvSpPr>
          <p:spPr>
            <a:xfrm>
              <a:off x="2983" y="1078"/>
              <a:ext cx="730" cy="524"/>
            </a:xfrm>
            <a:prstGeom prst="rect">
              <a:avLst/>
            </a:prstGeom>
            <a:noFill/>
            <a:ln w="12700"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p>
          </p:txBody>
        </p:sp>
        <p:sp>
          <p:nvSpPr>
            <p:cNvPr id="11272" name="Rectangle 11"/>
            <p:cNvSpPr/>
            <p:nvPr/>
          </p:nvSpPr>
          <p:spPr>
            <a:xfrm>
              <a:off x="3061" y="1151"/>
              <a:ext cx="480" cy="19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2000" b="0" dirty="0">
                  <a:solidFill>
                    <a:srgbClr val="000000"/>
                  </a:solidFill>
                  <a:latin typeface="宋体" panose="02010600030101010101" pitchFamily="2" charset="-122"/>
                </a:rPr>
                <a:t>库存清</a:t>
              </a:r>
              <a:endParaRPr lang="zh-CN" altLang="en-US" sz="1800" b="0" dirty="0"/>
            </a:p>
          </p:txBody>
        </p:sp>
        <p:sp>
          <p:nvSpPr>
            <p:cNvPr id="11273" name="Rectangle 12"/>
            <p:cNvSpPr/>
            <p:nvPr/>
          </p:nvSpPr>
          <p:spPr>
            <a:xfrm>
              <a:off x="3061" y="1371"/>
              <a:ext cx="480" cy="19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2000" b="0" dirty="0">
                  <a:solidFill>
                    <a:srgbClr val="000000"/>
                  </a:solidFill>
                  <a:latin typeface="宋体" panose="02010600030101010101" pitchFamily="2" charset="-122"/>
                </a:rPr>
                <a:t>单程序</a:t>
              </a:r>
              <a:endParaRPr lang="zh-CN" altLang="en-US" sz="1800" b="0" dirty="0"/>
            </a:p>
          </p:txBody>
        </p:sp>
        <p:grpSp>
          <p:nvGrpSpPr>
            <p:cNvPr id="11274" name="Group 15"/>
            <p:cNvGrpSpPr/>
            <p:nvPr/>
          </p:nvGrpSpPr>
          <p:grpSpPr>
            <a:xfrm>
              <a:off x="3291" y="833"/>
              <a:ext cx="115" cy="245"/>
              <a:chOff x="3262" y="879"/>
              <a:chExt cx="115" cy="209"/>
            </a:xfrm>
          </p:grpSpPr>
          <p:sp>
            <p:nvSpPr>
              <p:cNvPr id="11341" name="Line 13"/>
              <p:cNvSpPr/>
              <p:nvPr/>
            </p:nvSpPr>
            <p:spPr>
              <a:xfrm>
                <a:off x="3319" y="879"/>
                <a:ext cx="1" cy="113"/>
              </a:xfrm>
              <a:prstGeom prst="line">
                <a:avLst/>
              </a:prstGeom>
              <a:ln w="12700" cap="flat" cmpd="sng">
                <a:solidFill>
                  <a:srgbClr val="FF6600"/>
                </a:solidFill>
                <a:prstDash val="solid"/>
                <a:headEnd type="none" w="med" len="med"/>
                <a:tailEnd type="none" w="med" len="med"/>
              </a:ln>
            </p:spPr>
          </p:sp>
          <p:sp>
            <p:nvSpPr>
              <p:cNvPr id="11342" name="Freeform 14"/>
              <p:cNvSpPr/>
              <p:nvPr/>
            </p:nvSpPr>
            <p:spPr>
              <a:xfrm>
                <a:off x="3262" y="990"/>
                <a:ext cx="115" cy="98"/>
              </a:xfrm>
              <a:custGeom>
                <a:avLst/>
                <a:gdLst>
                  <a:gd name="txL" fmla="*/ 0 w 115"/>
                  <a:gd name="txT" fmla="*/ 0 h 98"/>
                  <a:gd name="txR" fmla="*/ 115 w 115"/>
                  <a:gd name="txB" fmla="*/ 98 h 98"/>
                </a:gdLst>
                <a:ahLst/>
                <a:cxnLst>
                  <a:cxn ang="0">
                    <a:pos x="0" y="0"/>
                  </a:cxn>
                  <a:cxn ang="0">
                    <a:pos x="57" y="98"/>
                  </a:cxn>
                  <a:cxn ang="0">
                    <a:pos x="115" y="0"/>
                  </a:cxn>
                  <a:cxn ang="0">
                    <a:pos x="0" y="0"/>
                  </a:cxn>
                </a:cxnLst>
                <a:rect l="txL" t="txT" r="txR" b="txB"/>
                <a:pathLst>
                  <a:path w="115" h="98">
                    <a:moveTo>
                      <a:pt x="0" y="0"/>
                    </a:moveTo>
                    <a:lnTo>
                      <a:pt x="57" y="98"/>
                    </a:lnTo>
                    <a:lnTo>
                      <a:pt x="115" y="0"/>
                    </a:lnTo>
                    <a:lnTo>
                      <a:pt x="0" y="0"/>
                    </a:lnTo>
                    <a:close/>
                  </a:path>
                </a:pathLst>
              </a:custGeom>
              <a:noFill/>
              <a:ln w="9525">
                <a:noFill/>
              </a:ln>
            </p:spPr>
            <p:txBody>
              <a:bodyPr/>
              <a:lstStyle/>
              <a:p>
                <a:endParaRPr lang="zh-CN" altLang="en-US"/>
              </a:p>
            </p:txBody>
          </p:sp>
        </p:grpSp>
        <p:grpSp>
          <p:nvGrpSpPr>
            <p:cNvPr id="11275" name="Group 20"/>
            <p:cNvGrpSpPr/>
            <p:nvPr/>
          </p:nvGrpSpPr>
          <p:grpSpPr>
            <a:xfrm>
              <a:off x="3291" y="1568"/>
              <a:ext cx="115" cy="245"/>
              <a:chOff x="3262" y="1506"/>
              <a:chExt cx="115" cy="209"/>
            </a:xfrm>
          </p:grpSpPr>
          <p:sp>
            <p:nvSpPr>
              <p:cNvPr id="11339" name="Line 18"/>
              <p:cNvSpPr/>
              <p:nvPr/>
            </p:nvSpPr>
            <p:spPr>
              <a:xfrm>
                <a:off x="3319" y="1506"/>
                <a:ext cx="1" cy="113"/>
              </a:xfrm>
              <a:prstGeom prst="line">
                <a:avLst/>
              </a:prstGeom>
              <a:ln w="12700" cap="flat" cmpd="sng">
                <a:solidFill>
                  <a:srgbClr val="FF6600"/>
                </a:solidFill>
                <a:prstDash val="solid"/>
                <a:headEnd type="none" w="med" len="med"/>
                <a:tailEnd type="none" w="med" len="med"/>
              </a:ln>
            </p:spPr>
          </p:sp>
          <p:sp>
            <p:nvSpPr>
              <p:cNvPr id="11340" name="Freeform 19"/>
              <p:cNvSpPr/>
              <p:nvPr/>
            </p:nvSpPr>
            <p:spPr>
              <a:xfrm>
                <a:off x="3262" y="1617"/>
                <a:ext cx="115" cy="98"/>
              </a:xfrm>
              <a:custGeom>
                <a:avLst/>
                <a:gdLst>
                  <a:gd name="txL" fmla="*/ 0 w 115"/>
                  <a:gd name="txT" fmla="*/ 0 h 98"/>
                  <a:gd name="txR" fmla="*/ 115 w 115"/>
                  <a:gd name="txB" fmla="*/ 98 h 98"/>
                </a:gdLst>
                <a:ahLst/>
                <a:cxnLst>
                  <a:cxn ang="0">
                    <a:pos x="0" y="0"/>
                  </a:cxn>
                  <a:cxn ang="0">
                    <a:pos x="57" y="98"/>
                  </a:cxn>
                  <a:cxn ang="0">
                    <a:pos x="115" y="0"/>
                  </a:cxn>
                  <a:cxn ang="0">
                    <a:pos x="0" y="0"/>
                  </a:cxn>
                </a:cxnLst>
                <a:rect l="txL" t="txT" r="txR" b="txB"/>
                <a:pathLst>
                  <a:path w="115" h="98">
                    <a:moveTo>
                      <a:pt x="0" y="0"/>
                    </a:moveTo>
                    <a:lnTo>
                      <a:pt x="57" y="98"/>
                    </a:lnTo>
                    <a:lnTo>
                      <a:pt x="115" y="0"/>
                    </a:lnTo>
                    <a:lnTo>
                      <a:pt x="0" y="0"/>
                    </a:lnTo>
                    <a:close/>
                  </a:path>
                </a:pathLst>
              </a:custGeom>
              <a:noFill/>
              <a:ln w="9525">
                <a:noFill/>
              </a:ln>
            </p:spPr>
            <p:txBody>
              <a:bodyPr/>
              <a:lstStyle/>
              <a:p>
                <a:endParaRPr lang="zh-CN" altLang="en-US"/>
              </a:p>
            </p:txBody>
          </p:sp>
        </p:grpSp>
        <p:grpSp>
          <p:nvGrpSpPr>
            <p:cNvPr id="11276" name="Group 23"/>
            <p:cNvGrpSpPr/>
            <p:nvPr/>
          </p:nvGrpSpPr>
          <p:grpSpPr>
            <a:xfrm>
              <a:off x="3291" y="2364"/>
              <a:ext cx="115" cy="245"/>
              <a:chOff x="3262" y="2185"/>
              <a:chExt cx="115" cy="209"/>
            </a:xfrm>
          </p:grpSpPr>
          <p:sp>
            <p:nvSpPr>
              <p:cNvPr id="11337" name="Line 21"/>
              <p:cNvSpPr/>
              <p:nvPr/>
            </p:nvSpPr>
            <p:spPr>
              <a:xfrm>
                <a:off x="3319" y="2185"/>
                <a:ext cx="1" cy="113"/>
              </a:xfrm>
              <a:prstGeom prst="line">
                <a:avLst/>
              </a:prstGeom>
              <a:ln w="12700" cap="flat" cmpd="sng">
                <a:solidFill>
                  <a:srgbClr val="FF6600"/>
                </a:solidFill>
                <a:prstDash val="solid"/>
                <a:headEnd type="none" w="med" len="med"/>
                <a:tailEnd type="none" w="med" len="med"/>
              </a:ln>
            </p:spPr>
          </p:sp>
          <p:sp>
            <p:nvSpPr>
              <p:cNvPr id="11338" name="Freeform 22"/>
              <p:cNvSpPr/>
              <p:nvPr/>
            </p:nvSpPr>
            <p:spPr>
              <a:xfrm>
                <a:off x="3262" y="2296"/>
                <a:ext cx="115" cy="98"/>
              </a:xfrm>
              <a:custGeom>
                <a:avLst/>
                <a:gdLst>
                  <a:gd name="txL" fmla="*/ 0 w 115"/>
                  <a:gd name="txT" fmla="*/ 0 h 98"/>
                  <a:gd name="txR" fmla="*/ 115 w 115"/>
                  <a:gd name="txB" fmla="*/ 98 h 98"/>
                </a:gdLst>
                <a:ahLst/>
                <a:cxnLst>
                  <a:cxn ang="0">
                    <a:pos x="0" y="0"/>
                  </a:cxn>
                  <a:cxn ang="0">
                    <a:pos x="57" y="98"/>
                  </a:cxn>
                  <a:cxn ang="0">
                    <a:pos x="115" y="0"/>
                  </a:cxn>
                  <a:cxn ang="0">
                    <a:pos x="0" y="0"/>
                  </a:cxn>
                </a:cxnLst>
                <a:rect l="txL" t="txT" r="txR" b="txB"/>
                <a:pathLst>
                  <a:path w="115" h="98">
                    <a:moveTo>
                      <a:pt x="0" y="0"/>
                    </a:moveTo>
                    <a:lnTo>
                      <a:pt x="57" y="98"/>
                    </a:lnTo>
                    <a:lnTo>
                      <a:pt x="115" y="0"/>
                    </a:lnTo>
                    <a:lnTo>
                      <a:pt x="0" y="0"/>
                    </a:lnTo>
                    <a:close/>
                  </a:path>
                </a:pathLst>
              </a:custGeom>
              <a:noFill/>
              <a:ln w="9525">
                <a:noFill/>
              </a:ln>
            </p:spPr>
            <p:txBody>
              <a:bodyPr/>
              <a:lstStyle/>
              <a:p>
                <a:endParaRPr lang="zh-CN" altLang="en-US"/>
              </a:p>
            </p:txBody>
          </p:sp>
        </p:grpSp>
        <p:sp>
          <p:nvSpPr>
            <p:cNvPr id="11277" name="Rectangle 24"/>
            <p:cNvSpPr/>
            <p:nvPr/>
          </p:nvSpPr>
          <p:spPr>
            <a:xfrm>
              <a:off x="2983" y="2609"/>
              <a:ext cx="730" cy="524"/>
            </a:xfrm>
            <a:prstGeom prst="rect">
              <a:avLst/>
            </a:prstGeom>
            <a:noFill/>
            <a:ln w="12700"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p>
          </p:txBody>
        </p:sp>
        <p:sp>
          <p:nvSpPr>
            <p:cNvPr id="11278" name="Rectangle 25"/>
            <p:cNvSpPr/>
            <p:nvPr/>
          </p:nvSpPr>
          <p:spPr>
            <a:xfrm>
              <a:off x="3061" y="2682"/>
              <a:ext cx="480" cy="19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2000" b="0" dirty="0">
                  <a:solidFill>
                    <a:srgbClr val="000000"/>
                  </a:solidFill>
                  <a:latin typeface="宋体" panose="02010600030101010101" pitchFamily="2" charset="-122"/>
                </a:rPr>
                <a:t>报告生</a:t>
              </a:r>
              <a:endParaRPr lang="zh-CN" altLang="en-US" sz="1800" b="0" dirty="0"/>
            </a:p>
          </p:txBody>
        </p:sp>
        <p:sp>
          <p:nvSpPr>
            <p:cNvPr id="11279" name="Rectangle 26"/>
            <p:cNvSpPr/>
            <p:nvPr/>
          </p:nvSpPr>
          <p:spPr>
            <a:xfrm>
              <a:off x="3061" y="2902"/>
              <a:ext cx="480" cy="19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2000" b="0" dirty="0">
                  <a:solidFill>
                    <a:srgbClr val="000000"/>
                  </a:solidFill>
                  <a:latin typeface="宋体" panose="02010600030101010101" pitchFamily="2" charset="-122"/>
                </a:rPr>
                <a:t>成程序</a:t>
              </a:r>
              <a:endParaRPr lang="zh-CN" altLang="en-US" sz="1800" b="0" dirty="0"/>
            </a:p>
          </p:txBody>
        </p:sp>
        <p:sp>
          <p:nvSpPr>
            <p:cNvPr id="11280" name="Freeform 27"/>
            <p:cNvSpPr/>
            <p:nvPr/>
          </p:nvSpPr>
          <p:spPr>
            <a:xfrm>
              <a:off x="2923" y="3466"/>
              <a:ext cx="971" cy="551"/>
            </a:xfrm>
            <a:custGeom>
              <a:avLst/>
              <a:gdLst>
                <a:gd name="txL" fmla="*/ 0 w 971"/>
                <a:gd name="txT" fmla="*/ 0 h 470"/>
                <a:gd name="txR" fmla="*/ 971 w 971"/>
                <a:gd name="txB" fmla="*/ 470 h 470"/>
              </a:gdLst>
              <a:ahLst/>
              <a:cxnLst>
                <a:cxn ang="0">
                  <a:pos x="0" y="1137"/>
                </a:cxn>
                <a:cxn ang="0">
                  <a:pos x="31" y="1156"/>
                </a:cxn>
                <a:cxn ang="0">
                  <a:pos x="63" y="1165"/>
                </a:cxn>
                <a:cxn ang="0">
                  <a:pos x="125" y="1193"/>
                </a:cxn>
                <a:cxn ang="0">
                  <a:pos x="151" y="1198"/>
                </a:cxn>
                <a:cxn ang="0">
                  <a:pos x="178" y="1206"/>
                </a:cxn>
                <a:cxn ang="0">
                  <a:pos x="202" y="1210"/>
                </a:cxn>
                <a:cxn ang="0">
                  <a:pos x="227" y="1219"/>
                </a:cxn>
                <a:cxn ang="0">
                  <a:pos x="244" y="1219"/>
                </a:cxn>
                <a:cxn ang="0">
                  <a:pos x="259" y="1219"/>
                </a:cxn>
                <a:cxn ang="0">
                  <a:pos x="272" y="1219"/>
                </a:cxn>
                <a:cxn ang="0">
                  <a:pos x="284" y="1218"/>
                </a:cxn>
                <a:cxn ang="0">
                  <a:pos x="304" y="1217"/>
                </a:cxn>
                <a:cxn ang="0">
                  <a:pos x="322" y="1210"/>
                </a:cxn>
                <a:cxn ang="0">
                  <a:pos x="336" y="1208"/>
                </a:cxn>
                <a:cxn ang="0">
                  <a:pos x="347" y="1206"/>
                </a:cxn>
                <a:cxn ang="0">
                  <a:pos x="358" y="1206"/>
                </a:cxn>
                <a:cxn ang="0">
                  <a:pos x="366" y="1204"/>
                </a:cxn>
                <a:cxn ang="0">
                  <a:pos x="385" y="1196"/>
                </a:cxn>
                <a:cxn ang="0">
                  <a:pos x="406" y="1190"/>
                </a:cxn>
                <a:cxn ang="0">
                  <a:pos x="425" y="1185"/>
                </a:cxn>
                <a:cxn ang="0">
                  <a:pos x="442" y="1177"/>
                </a:cxn>
                <a:cxn ang="0">
                  <a:pos x="475" y="1156"/>
                </a:cxn>
                <a:cxn ang="0">
                  <a:pos x="491" y="1148"/>
                </a:cxn>
                <a:cxn ang="0">
                  <a:pos x="509" y="1131"/>
                </a:cxn>
                <a:cxn ang="0">
                  <a:pos x="543" y="1116"/>
                </a:cxn>
                <a:cxn ang="0">
                  <a:pos x="579" y="1094"/>
                </a:cxn>
                <a:cxn ang="0">
                  <a:pos x="617" y="1072"/>
                </a:cxn>
                <a:cxn ang="0">
                  <a:pos x="655" y="1054"/>
                </a:cxn>
                <a:cxn ang="0">
                  <a:pos x="675" y="1045"/>
                </a:cxn>
                <a:cxn ang="0">
                  <a:pos x="696" y="1032"/>
                </a:cxn>
                <a:cxn ang="0">
                  <a:pos x="719" y="1022"/>
                </a:cxn>
                <a:cxn ang="0">
                  <a:pos x="743" y="1015"/>
                </a:cxn>
                <a:cxn ang="0">
                  <a:pos x="767" y="1007"/>
                </a:cxn>
                <a:cxn ang="0">
                  <a:pos x="791" y="999"/>
                </a:cxn>
                <a:cxn ang="0">
                  <a:pos x="816" y="991"/>
                </a:cxn>
                <a:cxn ang="0">
                  <a:pos x="843" y="986"/>
                </a:cxn>
                <a:cxn ang="0">
                  <a:pos x="873" y="986"/>
                </a:cxn>
                <a:cxn ang="0">
                  <a:pos x="905" y="984"/>
                </a:cxn>
                <a:cxn ang="0">
                  <a:pos x="936" y="980"/>
                </a:cxn>
                <a:cxn ang="0">
                  <a:pos x="971" y="975"/>
                </a:cxn>
                <a:cxn ang="0">
                  <a:pos x="971" y="0"/>
                </a:cxn>
                <a:cxn ang="0">
                  <a:pos x="0" y="0"/>
                </a:cxn>
                <a:cxn ang="0">
                  <a:pos x="0" y="1137"/>
                </a:cxn>
              </a:cxnLst>
              <a:rect l="txL" t="txT" r="txR" b="txB"/>
              <a:pathLst>
                <a:path w="971" h="470">
                  <a:moveTo>
                    <a:pt x="0" y="438"/>
                  </a:moveTo>
                  <a:lnTo>
                    <a:pt x="31" y="445"/>
                  </a:lnTo>
                  <a:lnTo>
                    <a:pt x="63" y="449"/>
                  </a:lnTo>
                  <a:lnTo>
                    <a:pt x="125" y="459"/>
                  </a:lnTo>
                  <a:lnTo>
                    <a:pt x="151" y="462"/>
                  </a:lnTo>
                  <a:lnTo>
                    <a:pt x="178" y="465"/>
                  </a:lnTo>
                  <a:lnTo>
                    <a:pt x="202" y="467"/>
                  </a:lnTo>
                  <a:lnTo>
                    <a:pt x="227" y="470"/>
                  </a:lnTo>
                  <a:lnTo>
                    <a:pt x="244" y="470"/>
                  </a:lnTo>
                  <a:lnTo>
                    <a:pt x="259" y="470"/>
                  </a:lnTo>
                  <a:lnTo>
                    <a:pt x="272" y="470"/>
                  </a:lnTo>
                  <a:lnTo>
                    <a:pt x="284" y="469"/>
                  </a:lnTo>
                  <a:lnTo>
                    <a:pt x="304" y="468"/>
                  </a:lnTo>
                  <a:lnTo>
                    <a:pt x="322" y="467"/>
                  </a:lnTo>
                  <a:lnTo>
                    <a:pt x="336" y="466"/>
                  </a:lnTo>
                  <a:lnTo>
                    <a:pt x="347" y="465"/>
                  </a:lnTo>
                  <a:lnTo>
                    <a:pt x="358" y="465"/>
                  </a:lnTo>
                  <a:lnTo>
                    <a:pt x="366" y="463"/>
                  </a:lnTo>
                  <a:lnTo>
                    <a:pt x="385" y="461"/>
                  </a:lnTo>
                  <a:lnTo>
                    <a:pt x="406" y="458"/>
                  </a:lnTo>
                  <a:lnTo>
                    <a:pt x="425" y="456"/>
                  </a:lnTo>
                  <a:lnTo>
                    <a:pt x="442" y="453"/>
                  </a:lnTo>
                  <a:lnTo>
                    <a:pt x="475" y="445"/>
                  </a:lnTo>
                  <a:lnTo>
                    <a:pt x="491" y="442"/>
                  </a:lnTo>
                  <a:lnTo>
                    <a:pt x="509" y="436"/>
                  </a:lnTo>
                  <a:lnTo>
                    <a:pt x="543" y="430"/>
                  </a:lnTo>
                  <a:lnTo>
                    <a:pt x="579" y="421"/>
                  </a:lnTo>
                  <a:lnTo>
                    <a:pt x="617" y="413"/>
                  </a:lnTo>
                  <a:lnTo>
                    <a:pt x="655" y="406"/>
                  </a:lnTo>
                  <a:lnTo>
                    <a:pt x="675" y="403"/>
                  </a:lnTo>
                  <a:lnTo>
                    <a:pt x="696" y="398"/>
                  </a:lnTo>
                  <a:lnTo>
                    <a:pt x="719" y="394"/>
                  </a:lnTo>
                  <a:lnTo>
                    <a:pt x="743" y="391"/>
                  </a:lnTo>
                  <a:lnTo>
                    <a:pt x="767" y="388"/>
                  </a:lnTo>
                  <a:lnTo>
                    <a:pt x="791" y="385"/>
                  </a:lnTo>
                  <a:lnTo>
                    <a:pt x="816" y="382"/>
                  </a:lnTo>
                  <a:lnTo>
                    <a:pt x="843" y="380"/>
                  </a:lnTo>
                  <a:lnTo>
                    <a:pt x="873" y="380"/>
                  </a:lnTo>
                  <a:lnTo>
                    <a:pt x="905" y="379"/>
                  </a:lnTo>
                  <a:lnTo>
                    <a:pt x="936" y="378"/>
                  </a:lnTo>
                  <a:lnTo>
                    <a:pt x="971" y="376"/>
                  </a:lnTo>
                  <a:lnTo>
                    <a:pt x="971" y="0"/>
                  </a:lnTo>
                  <a:lnTo>
                    <a:pt x="0" y="0"/>
                  </a:lnTo>
                  <a:lnTo>
                    <a:pt x="0" y="438"/>
                  </a:lnTo>
                  <a:close/>
                </a:path>
              </a:pathLst>
            </a:custGeom>
            <a:noFill/>
            <a:ln w="12700" cap="flat" cmpd="sng">
              <a:solidFill>
                <a:srgbClr val="000000">
                  <a:alpha val="100000"/>
                </a:srgbClr>
              </a:solidFill>
              <a:prstDash val="solid"/>
              <a:round/>
              <a:headEnd type="none" w="med" len="med"/>
              <a:tailEnd type="none" w="med" len="med"/>
            </a:ln>
          </p:spPr>
          <p:txBody>
            <a:bodyPr/>
            <a:lstStyle/>
            <a:p>
              <a:endParaRPr lang="zh-CN" altLang="en-US"/>
            </a:p>
          </p:txBody>
        </p:sp>
        <p:grpSp>
          <p:nvGrpSpPr>
            <p:cNvPr id="11281" name="Group 30"/>
            <p:cNvGrpSpPr/>
            <p:nvPr/>
          </p:nvGrpSpPr>
          <p:grpSpPr>
            <a:xfrm>
              <a:off x="3291" y="3160"/>
              <a:ext cx="115" cy="306"/>
              <a:chOff x="3262" y="2864"/>
              <a:chExt cx="115" cy="261"/>
            </a:xfrm>
          </p:grpSpPr>
          <p:sp>
            <p:nvSpPr>
              <p:cNvPr id="11335" name="Line 28"/>
              <p:cNvSpPr/>
              <p:nvPr/>
            </p:nvSpPr>
            <p:spPr>
              <a:xfrm>
                <a:off x="3319" y="2864"/>
                <a:ext cx="1" cy="165"/>
              </a:xfrm>
              <a:prstGeom prst="line">
                <a:avLst/>
              </a:prstGeom>
              <a:ln w="12700" cap="flat" cmpd="sng">
                <a:solidFill>
                  <a:srgbClr val="FF6600"/>
                </a:solidFill>
                <a:prstDash val="solid"/>
                <a:headEnd type="none" w="med" len="med"/>
                <a:tailEnd type="none" w="med" len="med"/>
              </a:ln>
            </p:spPr>
          </p:sp>
          <p:sp>
            <p:nvSpPr>
              <p:cNvPr id="11336" name="Freeform 29"/>
              <p:cNvSpPr/>
              <p:nvPr/>
            </p:nvSpPr>
            <p:spPr>
              <a:xfrm>
                <a:off x="3262" y="3027"/>
                <a:ext cx="115" cy="98"/>
              </a:xfrm>
              <a:custGeom>
                <a:avLst/>
                <a:gdLst>
                  <a:gd name="txL" fmla="*/ 0 w 115"/>
                  <a:gd name="txT" fmla="*/ 0 h 98"/>
                  <a:gd name="txR" fmla="*/ 115 w 115"/>
                  <a:gd name="txB" fmla="*/ 98 h 98"/>
                </a:gdLst>
                <a:ahLst/>
                <a:cxnLst>
                  <a:cxn ang="0">
                    <a:pos x="0" y="0"/>
                  </a:cxn>
                  <a:cxn ang="0">
                    <a:pos x="57" y="98"/>
                  </a:cxn>
                  <a:cxn ang="0">
                    <a:pos x="115" y="0"/>
                  </a:cxn>
                  <a:cxn ang="0">
                    <a:pos x="0" y="0"/>
                  </a:cxn>
                </a:cxnLst>
                <a:rect l="txL" t="txT" r="txR" b="txB"/>
                <a:pathLst>
                  <a:path w="115" h="98">
                    <a:moveTo>
                      <a:pt x="0" y="0"/>
                    </a:moveTo>
                    <a:lnTo>
                      <a:pt x="57" y="98"/>
                    </a:lnTo>
                    <a:lnTo>
                      <a:pt x="115" y="0"/>
                    </a:lnTo>
                    <a:lnTo>
                      <a:pt x="0" y="0"/>
                    </a:lnTo>
                    <a:close/>
                  </a:path>
                </a:pathLst>
              </a:custGeom>
              <a:noFill/>
              <a:ln w="9525">
                <a:noFill/>
              </a:ln>
            </p:spPr>
            <p:txBody>
              <a:bodyPr/>
              <a:lstStyle/>
              <a:p>
                <a:endParaRPr lang="zh-CN" altLang="en-US"/>
              </a:p>
            </p:txBody>
          </p:sp>
        </p:grpSp>
        <p:sp>
          <p:nvSpPr>
            <p:cNvPr id="11282" name="Rectangle 31"/>
            <p:cNvSpPr/>
            <p:nvPr/>
          </p:nvSpPr>
          <p:spPr>
            <a:xfrm>
              <a:off x="1406" y="3588"/>
              <a:ext cx="1093" cy="369"/>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p>
          </p:txBody>
        </p:sp>
        <p:sp>
          <p:nvSpPr>
            <p:cNvPr id="11283" name="Rectangle 32"/>
            <p:cNvSpPr/>
            <p:nvPr/>
          </p:nvSpPr>
          <p:spPr>
            <a:xfrm>
              <a:off x="2923" y="3588"/>
              <a:ext cx="876" cy="296"/>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p>
          </p:txBody>
        </p:sp>
        <p:sp>
          <p:nvSpPr>
            <p:cNvPr id="11284" name="Rectangle 33"/>
            <p:cNvSpPr/>
            <p:nvPr/>
          </p:nvSpPr>
          <p:spPr>
            <a:xfrm>
              <a:off x="2996" y="3657"/>
              <a:ext cx="640" cy="19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2000" b="0" dirty="0">
                  <a:solidFill>
                    <a:srgbClr val="000000"/>
                  </a:solidFill>
                  <a:latin typeface="宋体" panose="02010600030101010101" pitchFamily="2" charset="-122"/>
                </a:rPr>
                <a:t>定货报告</a:t>
              </a:r>
              <a:endParaRPr lang="zh-CN" altLang="en-US" sz="1800" b="0" dirty="0"/>
            </a:p>
          </p:txBody>
        </p:sp>
        <p:grpSp>
          <p:nvGrpSpPr>
            <p:cNvPr id="11285" name="Group 38"/>
            <p:cNvGrpSpPr/>
            <p:nvPr/>
          </p:nvGrpSpPr>
          <p:grpSpPr>
            <a:xfrm>
              <a:off x="1831" y="955"/>
              <a:ext cx="485" cy="613"/>
              <a:chOff x="1802" y="983"/>
              <a:chExt cx="485" cy="523"/>
            </a:xfrm>
          </p:grpSpPr>
          <p:sp>
            <p:nvSpPr>
              <p:cNvPr id="11331" name="Freeform 34"/>
              <p:cNvSpPr/>
              <p:nvPr/>
            </p:nvSpPr>
            <p:spPr>
              <a:xfrm>
                <a:off x="1802" y="983"/>
                <a:ext cx="485" cy="523"/>
              </a:xfrm>
              <a:custGeom>
                <a:avLst/>
                <a:gdLst>
                  <a:gd name="txL" fmla="*/ 0 w 485"/>
                  <a:gd name="txT" fmla="*/ 0 h 523"/>
                  <a:gd name="txR" fmla="*/ 485 w 485"/>
                  <a:gd name="txB" fmla="*/ 523 h 523"/>
                </a:gdLst>
                <a:ahLst/>
                <a:cxnLst>
                  <a:cxn ang="0">
                    <a:pos x="242" y="0"/>
                  </a:cxn>
                  <a:cxn ang="0">
                    <a:pos x="193" y="1"/>
                  </a:cxn>
                  <a:cxn ang="0">
                    <a:pos x="148" y="6"/>
                  </a:cxn>
                  <a:cxn ang="0">
                    <a:pos x="127" y="8"/>
                  </a:cxn>
                  <a:cxn ang="0">
                    <a:pos x="107" y="11"/>
                  </a:cxn>
                  <a:cxn ang="0">
                    <a:pos x="88" y="15"/>
                  </a:cxn>
                  <a:cxn ang="0">
                    <a:pos x="70" y="20"/>
                  </a:cxn>
                  <a:cxn ang="0">
                    <a:pos x="55" y="24"/>
                  </a:cxn>
                  <a:cxn ang="0">
                    <a:pos x="41" y="30"/>
                  </a:cxn>
                  <a:cxn ang="0">
                    <a:pos x="29" y="34"/>
                  </a:cxn>
                  <a:cxn ang="0">
                    <a:pos x="19" y="41"/>
                  </a:cxn>
                  <a:cxn ang="0">
                    <a:pos x="11" y="46"/>
                  </a:cxn>
                  <a:cxn ang="0">
                    <a:pos x="5" y="52"/>
                  </a:cxn>
                  <a:cxn ang="0">
                    <a:pos x="1" y="59"/>
                  </a:cxn>
                  <a:cxn ang="0">
                    <a:pos x="0" y="66"/>
                  </a:cxn>
                  <a:cxn ang="0">
                    <a:pos x="0" y="457"/>
                  </a:cxn>
                  <a:cxn ang="0">
                    <a:pos x="1" y="464"/>
                  </a:cxn>
                  <a:cxn ang="0">
                    <a:pos x="5" y="470"/>
                  </a:cxn>
                  <a:cxn ang="0">
                    <a:pos x="11" y="477"/>
                  </a:cxn>
                  <a:cxn ang="0">
                    <a:pos x="19" y="482"/>
                  </a:cxn>
                  <a:cxn ang="0">
                    <a:pos x="29" y="489"/>
                  </a:cxn>
                  <a:cxn ang="0">
                    <a:pos x="41" y="494"/>
                  </a:cxn>
                  <a:cxn ang="0">
                    <a:pos x="55" y="499"/>
                  </a:cxn>
                  <a:cxn ang="0">
                    <a:pos x="70" y="503"/>
                  </a:cxn>
                  <a:cxn ang="0">
                    <a:pos x="88" y="507"/>
                  </a:cxn>
                  <a:cxn ang="0">
                    <a:pos x="107" y="512"/>
                  </a:cxn>
                  <a:cxn ang="0">
                    <a:pos x="127" y="515"/>
                  </a:cxn>
                  <a:cxn ang="0">
                    <a:pos x="148" y="517"/>
                  </a:cxn>
                  <a:cxn ang="0">
                    <a:pos x="193" y="522"/>
                  </a:cxn>
                  <a:cxn ang="0">
                    <a:pos x="242" y="523"/>
                  </a:cxn>
                  <a:cxn ang="0">
                    <a:pos x="292" y="522"/>
                  </a:cxn>
                  <a:cxn ang="0">
                    <a:pos x="337" y="517"/>
                  </a:cxn>
                  <a:cxn ang="0">
                    <a:pos x="359" y="515"/>
                  </a:cxn>
                  <a:cxn ang="0">
                    <a:pos x="378" y="512"/>
                  </a:cxn>
                  <a:cxn ang="0">
                    <a:pos x="397" y="507"/>
                  </a:cxn>
                  <a:cxn ang="0">
                    <a:pos x="414" y="503"/>
                  </a:cxn>
                  <a:cxn ang="0">
                    <a:pos x="429" y="499"/>
                  </a:cxn>
                  <a:cxn ang="0">
                    <a:pos x="443" y="494"/>
                  </a:cxn>
                  <a:cxn ang="0">
                    <a:pos x="456" y="489"/>
                  </a:cxn>
                  <a:cxn ang="0">
                    <a:pos x="466" y="482"/>
                  </a:cxn>
                  <a:cxn ang="0">
                    <a:pos x="474" y="477"/>
                  </a:cxn>
                  <a:cxn ang="0">
                    <a:pos x="480" y="470"/>
                  </a:cxn>
                  <a:cxn ang="0">
                    <a:pos x="484" y="464"/>
                  </a:cxn>
                  <a:cxn ang="0">
                    <a:pos x="485" y="457"/>
                  </a:cxn>
                  <a:cxn ang="0">
                    <a:pos x="485" y="66"/>
                  </a:cxn>
                  <a:cxn ang="0">
                    <a:pos x="484" y="59"/>
                  </a:cxn>
                  <a:cxn ang="0">
                    <a:pos x="480" y="52"/>
                  </a:cxn>
                  <a:cxn ang="0">
                    <a:pos x="474" y="46"/>
                  </a:cxn>
                  <a:cxn ang="0">
                    <a:pos x="466" y="41"/>
                  </a:cxn>
                  <a:cxn ang="0">
                    <a:pos x="456" y="34"/>
                  </a:cxn>
                  <a:cxn ang="0">
                    <a:pos x="443" y="30"/>
                  </a:cxn>
                  <a:cxn ang="0">
                    <a:pos x="429" y="24"/>
                  </a:cxn>
                  <a:cxn ang="0">
                    <a:pos x="414" y="20"/>
                  </a:cxn>
                  <a:cxn ang="0">
                    <a:pos x="397" y="15"/>
                  </a:cxn>
                  <a:cxn ang="0">
                    <a:pos x="378" y="11"/>
                  </a:cxn>
                  <a:cxn ang="0">
                    <a:pos x="359" y="8"/>
                  </a:cxn>
                  <a:cxn ang="0">
                    <a:pos x="337" y="6"/>
                  </a:cxn>
                  <a:cxn ang="0">
                    <a:pos x="292" y="1"/>
                  </a:cxn>
                  <a:cxn ang="0">
                    <a:pos x="242" y="0"/>
                  </a:cxn>
                </a:cxnLst>
                <a:rect l="txL" t="txT" r="txR" b="txB"/>
                <a:pathLst>
                  <a:path w="485" h="523">
                    <a:moveTo>
                      <a:pt x="242" y="0"/>
                    </a:moveTo>
                    <a:lnTo>
                      <a:pt x="193" y="1"/>
                    </a:lnTo>
                    <a:lnTo>
                      <a:pt x="148" y="6"/>
                    </a:lnTo>
                    <a:lnTo>
                      <a:pt x="127" y="8"/>
                    </a:lnTo>
                    <a:lnTo>
                      <a:pt x="107" y="11"/>
                    </a:lnTo>
                    <a:lnTo>
                      <a:pt x="88" y="15"/>
                    </a:lnTo>
                    <a:lnTo>
                      <a:pt x="70" y="20"/>
                    </a:lnTo>
                    <a:lnTo>
                      <a:pt x="55" y="24"/>
                    </a:lnTo>
                    <a:lnTo>
                      <a:pt x="41" y="30"/>
                    </a:lnTo>
                    <a:lnTo>
                      <a:pt x="29" y="34"/>
                    </a:lnTo>
                    <a:lnTo>
                      <a:pt x="19" y="41"/>
                    </a:lnTo>
                    <a:lnTo>
                      <a:pt x="11" y="46"/>
                    </a:lnTo>
                    <a:lnTo>
                      <a:pt x="5" y="52"/>
                    </a:lnTo>
                    <a:lnTo>
                      <a:pt x="1" y="59"/>
                    </a:lnTo>
                    <a:lnTo>
                      <a:pt x="0" y="66"/>
                    </a:lnTo>
                    <a:lnTo>
                      <a:pt x="0" y="457"/>
                    </a:lnTo>
                    <a:lnTo>
                      <a:pt x="1" y="464"/>
                    </a:lnTo>
                    <a:lnTo>
                      <a:pt x="5" y="470"/>
                    </a:lnTo>
                    <a:lnTo>
                      <a:pt x="11" y="477"/>
                    </a:lnTo>
                    <a:lnTo>
                      <a:pt x="19" y="482"/>
                    </a:lnTo>
                    <a:lnTo>
                      <a:pt x="29" y="489"/>
                    </a:lnTo>
                    <a:lnTo>
                      <a:pt x="41" y="494"/>
                    </a:lnTo>
                    <a:lnTo>
                      <a:pt x="55" y="499"/>
                    </a:lnTo>
                    <a:lnTo>
                      <a:pt x="70" y="503"/>
                    </a:lnTo>
                    <a:lnTo>
                      <a:pt x="88" y="507"/>
                    </a:lnTo>
                    <a:lnTo>
                      <a:pt x="107" y="512"/>
                    </a:lnTo>
                    <a:lnTo>
                      <a:pt x="127" y="515"/>
                    </a:lnTo>
                    <a:lnTo>
                      <a:pt x="148" y="517"/>
                    </a:lnTo>
                    <a:lnTo>
                      <a:pt x="193" y="522"/>
                    </a:lnTo>
                    <a:lnTo>
                      <a:pt x="242" y="523"/>
                    </a:lnTo>
                    <a:lnTo>
                      <a:pt x="292" y="522"/>
                    </a:lnTo>
                    <a:lnTo>
                      <a:pt x="337" y="517"/>
                    </a:lnTo>
                    <a:lnTo>
                      <a:pt x="359" y="515"/>
                    </a:lnTo>
                    <a:lnTo>
                      <a:pt x="378" y="512"/>
                    </a:lnTo>
                    <a:lnTo>
                      <a:pt x="397" y="507"/>
                    </a:lnTo>
                    <a:lnTo>
                      <a:pt x="414" y="503"/>
                    </a:lnTo>
                    <a:lnTo>
                      <a:pt x="429" y="499"/>
                    </a:lnTo>
                    <a:lnTo>
                      <a:pt x="443" y="494"/>
                    </a:lnTo>
                    <a:lnTo>
                      <a:pt x="456" y="489"/>
                    </a:lnTo>
                    <a:lnTo>
                      <a:pt x="466" y="482"/>
                    </a:lnTo>
                    <a:lnTo>
                      <a:pt x="474" y="477"/>
                    </a:lnTo>
                    <a:lnTo>
                      <a:pt x="480" y="470"/>
                    </a:lnTo>
                    <a:lnTo>
                      <a:pt x="484" y="464"/>
                    </a:lnTo>
                    <a:lnTo>
                      <a:pt x="485" y="457"/>
                    </a:lnTo>
                    <a:lnTo>
                      <a:pt x="485" y="66"/>
                    </a:lnTo>
                    <a:lnTo>
                      <a:pt x="484" y="59"/>
                    </a:lnTo>
                    <a:lnTo>
                      <a:pt x="480" y="52"/>
                    </a:lnTo>
                    <a:lnTo>
                      <a:pt x="474" y="46"/>
                    </a:lnTo>
                    <a:lnTo>
                      <a:pt x="466" y="41"/>
                    </a:lnTo>
                    <a:lnTo>
                      <a:pt x="456" y="34"/>
                    </a:lnTo>
                    <a:lnTo>
                      <a:pt x="443" y="30"/>
                    </a:lnTo>
                    <a:lnTo>
                      <a:pt x="429" y="24"/>
                    </a:lnTo>
                    <a:lnTo>
                      <a:pt x="414" y="20"/>
                    </a:lnTo>
                    <a:lnTo>
                      <a:pt x="397" y="15"/>
                    </a:lnTo>
                    <a:lnTo>
                      <a:pt x="378" y="11"/>
                    </a:lnTo>
                    <a:lnTo>
                      <a:pt x="359" y="8"/>
                    </a:lnTo>
                    <a:lnTo>
                      <a:pt x="337" y="6"/>
                    </a:lnTo>
                    <a:lnTo>
                      <a:pt x="292" y="1"/>
                    </a:lnTo>
                    <a:lnTo>
                      <a:pt x="242" y="0"/>
                    </a:lnTo>
                    <a:close/>
                  </a:path>
                </a:pathLst>
              </a:custGeom>
              <a:noFill/>
              <a:ln w="9525">
                <a:noFill/>
              </a:ln>
            </p:spPr>
            <p:txBody>
              <a:bodyPr/>
              <a:lstStyle/>
              <a:p>
                <a:endParaRPr lang="zh-CN" altLang="en-US"/>
              </a:p>
            </p:txBody>
          </p:sp>
          <p:sp>
            <p:nvSpPr>
              <p:cNvPr id="11332" name="Freeform 35"/>
              <p:cNvSpPr/>
              <p:nvPr/>
            </p:nvSpPr>
            <p:spPr>
              <a:xfrm>
                <a:off x="1802" y="983"/>
                <a:ext cx="485" cy="131"/>
              </a:xfrm>
              <a:custGeom>
                <a:avLst/>
                <a:gdLst>
                  <a:gd name="txL" fmla="*/ 0 w 485"/>
                  <a:gd name="txT" fmla="*/ 0 h 131"/>
                  <a:gd name="txR" fmla="*/ 485 w 485"/>
                  <a:gd name="txB" fmla="*/ 131 h 131"/>
                </a:gdLst>
                <a:ahLst/>
                <a:cxnLst>
                  <a:cxn ang="0">
                    <a:pos x="0" y="66"/>
                  </a:cxn>
                  <a:cxn ang="0">
                    <a:pos x="1" y="72"/>
                  </a:cxn>
                  <a:cxn ang="0">
                    <a:pos x="5" y="79"/>
                  </a:cxn>
                  <a:cxn ang="0">
                    <a:pos x="11" y="85"/>
                  </a:cxn>
                  <a:cxn ang="0">
                    <a:pos x="19" y="91"/>
                  </a:cxn>
                  <a:cxn ang="0">
                    <a:pos x="29" y="97"/>
                  </a:cxn>
                  <a:cxn ang="0">
                    <a:pos x="41" y="103"/>
                  </a:cxn>
                  <a:cxn ang="0">
                    <a:pos x="55" y="107"/>
                  </a:cxn>
                  <a:cxn ang="0">
                    <a:pos x="70" y="111"/>
                  </a:cxn>
                  <a:cxn ang="0">
                    <a:pos x="88" y="116"/>
                  </a:cxn>
                  <a:cxn ang="0">
                    <a:pos x="107" y="120"/>
                  </a:cxn>
                  <a:cxn ang="0">
                    <a:pos x="127" y="123"/>
                  </a:cxn>
                  <a:cxn ang="0">
                    <a:pos x="148" y="125"/>
                  </a:cxn>
                  <a:cxn ang="0">
                    <a:pos x="193" y="130"/>
                  </a:cxn>
                  <a:cxn ang="0">
                    <a:pos x="242" y="131"/>
                  </a:cxn>
                  <a:cxn ang="0">
                    <a:pos x="292" y="130"/>
                  </a:cxn>
                  <a:cxn ang="0">
                    <a:pos x="337" y="125"/>
                  </a:cxn>
                  <a:cxn ang="0">
                    <a:pos x="359" y="123"/>
                  </a:cxn>
                  <a:cxn ang="0">
                    <a:pos x="378" y="120"/>
                  </a:cxn>
                  <a:cxn ang="0">
                    <a:pos x="397" y="116"/>
                  </a:cxn>
                  <a:cxn ang="0">
                    <a:pos x="414" y="111"/>
                  </a:cxn>
                  <a:cxn ang="0">
                    <a:pos x="429" y="107"/>
                  </a:cxn>
                  <a:cxn ang="0">
                    <a:pos x="443" y="103"/>
                  </a:cxn>
                  <a:cxn ang="0">
                    <a:pos x="456" y="97"/>
                  </a:cxn>
                  <a:cxn ang="0">
                    <a:pos x="466" y="91"/>
                  </a:cxn>
                  <a:cxn ang="0">
                    <a:pos x="474" y="85"/>
                  </a:cxn>
                  <a:cxn ang="0">
                    <a:pos x="480" y="79"/>
                  </a:cxn>
                  <a:cxn ang="0">
                    <a:pos x="484" y="72"/>
                  </a:cxn>
                  <a:cxn ang="0">
                    <a:pos x="485" y="66"/>
                  </a:cxn>
                  <a:cxn ang="0">
                    <a:pos x="484" y="59"/>
                  </a:cxn>
                  <a:cxn ang="0">
                    <a:pos x="480" y="52"/>
                  </a:cxn>
                  <a:cxn ang="0">
                    <a:pos x="474" y="46"/>
                  </a:cxn>
                  <a:cxn ang="0">
                    <a:pos x="466" y="41"/>
                  </a:cxn>
                  <a:cxn ang="0">
                    <a:pos x="456" y="34"/>
                  </a:cxn>
                  <a:cxn ang="0">
                    <a:pos x="443" y="30"/>
                  </a:cxn>
                  <a:cxn ang="0">
                    <a:pos x="429" y="24"/>
                  </a:cxn>
                  <a:cxn ang="0">
                    <a:pos x="414" y="20"/>
                  </a:cxn>
                  <a:cxn ang="0">
                    <a:pos x="397" y="15"/>
                  </a:cxn>
                  <a:cxn ang="0">
                    <a:pos x="378" y="11"/>
                  </a:cxn>
                  <a:cxn ang="0">
                    <a:pos x="359" y="8"/>
                  </a:cxn>
                  <a:cxn ang="0">
                    <a:pos x="337" y="6"/>
                  </a:cxn>
                  <a:cxn ang="0">
                    <a:pos x="292" y="1"/>
                  </a:cxn>
                  <a:cxn ang="0">
                    <a:pos x="242" y="0"/>
                  </a:cxn>
                  <a:cxn ang="0">
                    <a:pos x="193" y="1"/>
                  </a:cxn>
                  <a:cxn ang="0">
                    <a:pos x="148" y="6"/>
                  </a:cxn>
                  <a:cxn ang="0">
                    <a:pos x="127" y="8"/>
                  </a:cxn>
                  <a:cxn ang="0">
                    <a:pos x="107" y="11"/>
                  </a:cxn>
                  <a:cxn ang="0">
                    <a:pos x="88" y="15"/>
                  </a:cxn>
                  <a:cxn ang="0">
                    <a:pos x="70" y="20"/>
                  </a:cxn>
                  <a:cxn ang="0">
                    <a:pos x="55" y="24"/>
                  </a:cxn>
                  <a:cxn ang="0">
                    <a:pos x="41" y="30"/>
                  </a:cxn>
                  <a:cxn ang="0">
                    <a:pos x="29" y="34"/>
                  </a:cxn>
                  <a:cxn ang="0">
                    <a:pos x="19" y="41"/>
                  </a:cxn>
                  <a:cxn ang="0">
                    <a:pos x="11" y="46"/>
                  </a:cxn>
                  <a:cxn ang="0">
                    <a:pos x="5" y="52"/>
                  </a:cxn>
                  <a:cxn ang="0">
                    <a:pos x="1" y="59"/>
                  </a:cxn>
                  <a:cxn ang="0">
                    <a:pos x="0" y="66"/>
                  </a:cxn>
                </a:cxnLst>
                <a:rect l="txL" t="txT" r="txR" b="txB"/>
                <a:pathLst>
                  <a:path w="485" h="131">
                    <a:moveTo>
                      <a:pt x="0" y="66"/>
                    </a:moveTo>
                    <a:lnTo>
                      <a:pt x="1" y="72"/>
                    </a:lnTo>
                    <a:lnTo>
                      <a:pt x="5" y="79"/>
                    </a:lnTo>
                    <a:lnTo>
                      <a:pt x="11" y="85"/>
                    </a:lnTo>
                    <a:lnTo>
                      <a:pt x="19" y="91"/>
                    </a:lnTo>
                    <a:lnTo>
                      <a:pt x="29" y="97"/>
                    </a:lnTo>
                    <a:lnTo>
                      <a:pt x="41" y="103"/>
                    </a:lnTo>
                    <a:lnTo>
                      <a:pt x="55" y="107"/>
                    </a:lnTo>
                    <a:lnTo>
                      <a:pt x="70" y="111"/>
                    </a:lnTo>
                    <a:lnTo>
                      <a:pt x="88" y="116"/>
                    </a:lnTo>
                    <a:lnTo>
                      <a:pt x="107" y="120"/>
                    </a:lnTo>
                    <a:lnTo>
                      <a:pt x="127" y="123"/>
                    </a:lnTo>
                    <a:lnTo>
                      <a:pt x="148" y="125"/>
                    </a:lnTo>
                    <a:lnTo>
                      <a:pt x="193" y="130"/>
                    </a:lnTo>
                    <a:lnTo>
                      <a:pt x="242" y="131"/>
                    </a:lnTo>
                    <a:lnTo>
                      <a:pt x="292" y="130"/>
                    </a:lnTo>
                    <a:lnTo>
                      <a:pt x="337" y="125"/>
                    </a:lnTo>
                    <a:lnTo>
                      <a:pt x="359" y="123"/>
                    </a:lnTo>
                    <a:lnTo>
                      <a:pt x="378" y="120"/>
                    </a:lnTo>
                    <a:lnTo>
                      <a:pt x="397" y="116"/>
                    </a:lnTo>
                    <a:lnTo>
                      <a:pt x="414" y="111"/>
                    </a:lnTo>
                    <a:lnTo>
                      <a:pt x="429" y="107"/>
                    </a:lnTo>
                    <a:lnTo>
                      <a:pt x="443" y="103"/>
                    </a:lnTo>
                    <a:lnTo>
                      <a:pt x="456" y="97"/>
                    </a:lnTo>
                    <a:lnTo>
                      <a:pt x="466" y="91"/>
                    </a:lnTo>
                    <a:lnTo>
                      <a:pt x="474" y="85"/>
                    </a:lnTo>
                    <a:lnTo>
                      <a:pt x="480" y="79"/>
                    </a:lnTo>
                    <a:lnTo>
                      <a:pt x="484" y="72"/>
                    </a:lnTo>
                    <a:lnTo>
                      <a:pt x="485" y="66"/>
                    </a:lnTo>
                    <a:lnTo>
                      <a:pt x="484" y="59"/>
                    </a:lnTo>
                    <a:lnTo>
                      <a:pt x="480" y="52"/>
                    </a:lnTo>
                    <a:lnTo>
                      <a:pt x="474" y="46"/>
                    </a:lnTo>
                    <a:lnTo>
                      <a:pt x="466" y="41"/>
                    </a:lnTo>
                    <a:lnTo>
                      <a:pt x="456" y="34"/>
                    </a:lnTo>
                    <a:lnTo>
                      <a:pt x="443" y="30"/>
                    </a:lnTo>
                    <a:lnTo>
                      <a:pt x="429" y="24"/>
                    </a:lnTo>
                    <a:lnTo>
                      <a:pt x="414" y="20"/>
                    </a:lnTo>
                    <a:lnTo>
                      <a:pt x="397" y="15"/>
                    </a:lnTo>
                    <a:lnTo>
                      <a:pt x="378" y="11"/>
                    </a:lnTo>
                    <a:lnTo>
                      <a:pt x="359" y="8"/>
                    </a:lnTo>
                    <a:lnTo>
                      <a:pt x="337" y="6"/>
                    </a:lnTo>
                    <a:lnTo>
                      <a:pt x="292" y="1"/>
                    </a:lnTo>
                    <a:lnTo>
                      <a:pt x="242" y="0"/>
                    </a:lnTo>
                    <a:lnTo>
                      <a:pt x="193" y="1"/>
                    </a:lnTo>
                    <a:lnTo>
                      <a:pt x="148" y="6"/>
                    </a:lnTo>
                    <a:lnTo>
                      <a:pt x="127" y="8"/>
                    </a:lnTo>
                    <a:lnTo>
                      <a:pt x="107" y="11"/>
                    </a:lnTo>
                    <a:lnTo>
                      <a:pt x="88" y="15"/>
                    </a:lnTo>
                    <a:lnTo>
                      <a:pt x="70" y="20"/>
                    </a:lnTo>
                    <a:lnTo>
                      <a:pt x="55" y="24"/>
                    </a:lnTo>
                    <a:lnTo>
                      <a:pt x="41" y="30"/>
                    </a:lnTo>
                    <a:lnTo>
                      <a:pt x="29" y="34"/>
                    </a:lnTo>
                    <a:lnTo>
                      <a:pt x="19" y="41"/>
                    </a:lnTo>
                    <a:lnTo>
                      <a:pt x="11" y="46"/>
                    </a:lnTo>
                    <a:lnTo>
                      <a:pt x="5" y="52"/>
                    </a:lnTo>
                    <a:lnTo>
                      <a:pt x="1" y="59"/>
                    </a:lnTo>
                    <a:lnTo>
                      <a:pt x="0" y="66"/>
                    </a:lnTo>
                    <a:close/>
                  </a:path>
                </a:pathLst>
              </a:custGeom>
              <a:noFill/>
              <a:ln w="9525">
                <a:noFill/>
              </a:ln>
            </p:spPr>
            <p:txBody>
              <a:bodyPr/>
              <a:lstStyle/>
              <a:p>
                <a:endParaRPr lang="zh-CN" altLang="en-US"/>
              </a:p>
            </p:txBody>
          </p:sp>
          <p:sp>
            <p:nvSpPr>
              <p:cNvPr id="11333" name="Freeform 36"/>
              <p:cNvSpPr/>
              <p:nvPr/>
            </p:nvSpPr>
            <p:spPr>
              <a:xfrm>
                <a:off x="1802" y="983"/>
                <a:ext cx="485" cy="523"/>
              </a:xfrm>
              <a:custGeom>
                <a:avLst/>
                <a:gdLst>
                  <a:gd name="txL" fmla="*/ 0 w 485"/>
                  <a:gd name="txT" fmla="*/ 0 h 523"/>
                  <a:gd name="txR" fmla="*/ 485 w 485"/>
                  <a:gd name="txB" fmla="*/ 523 h 523"/>
                </a:gdLst>
                <a:ahLst/>
                <a:cxnLst>
                  <a:cxn ang="0">
                    <a:pos x="242" y="0"/>
                  </a:cxn>
                  <a:cxn ang="0">
                    <a:pos x="193" y="1"/>
                  </a:cxn>
                  <a:cxn ang="0">
                    <a:pos x="148" y="6"/>
                  </a:cxn>
                  <a:cxn ang="0">
                    <a:pos x="127" y="8"/>
                  </a:cxn>
                  <a:cxn ang="0">
                    <a:pos x="107" y="11"/>
                  </a:cxn>
                  <a:cxn ang="0">
                    <a:pos x="88" y="15"/>
                  </a:cxn>
                  <a:cxn ang="0">
                    <a:pos x="70" y="20"/>
                  </a:cxn>
                  <a:cxn ang="0">
                    <a:pos x="55" y="24"/>
                  </a:cxn>
                  <a:cxn ang="0">
                    <a:pos x="41" y="30"/>
                  </a:cxn>
                  <a:cxn ang="0">
                    <a:pos x="29" y="34"/>
                  </a:cxn>
                  <a:cxn ang="0">
                    <a:pos x="19" y="41"/>
                  </a:cxn>
                  <a:cxn ang="0">
                    <a:pos x="11" y="46"/>
                  </a:cxn>
                  <a:cxn ang="0">
                    <a:pos x="5" y="52"/>
                  </a:cxn>
                  <a:cxn ang="0">
                    <a:pos x="1" y="59"/>
                  </a:cxn>
                  <a:cxn ang="0">
                    <a:pos x="0" y="66"/>
                  </a:cxn>
                  <a:cxn ang="0">
                    <a:pos x="0" y="457"/>
                  </a:cxn>
                  <a:cxn ang="0">
                    <a:pos x="1" y="464"/>
                  </a:cxn>
                  <a:cxn ang="0">
                    <a:pos x="5" y="470"/>
                  </a:cxn>
                  <a:cxn ang="0">
                    <a:pos x="11" y="477"/>
                  </a:cxn>
                  <a:cxn ang="0">
                    <a:pos x="19" y="482"/>
                  </a:cxn>
                  <a:cxn ang="0">
                    <a:pos x="29" y="489"/>
                  </a:cxn>
                  <a:cxn ang="0">
                    <a:pos x="41" y="494"/>
                  </a:cxn>
                  <a:cxn ang="0">
                    <a:pos x="55" y="499"/>
                  </a:cxn>
                  <a:cxn ang="0">
                    <a:pos x="70" y="503"/>
                  </a:cxn>
                  <a:cxn ang="0">
                    <a:pos x="88" y="507"/>
                  </a:cxn>
                  <a:cxn ang="0">
                    <a:pos x="107" y="512"/>
                  </a:cxn>
                  <a:cxn ang="0">
                    <a:pos x="127" y="515"/>
                  </a:cxn>
                  <a:cxn ang="0">
                    <a:pos x="148" y="517"/>
                  </a:cxn>
                  <a:cxn ang="0">
                    <a:pos x="193" y="522"/>
                  </a:cxn>
                  <a:cxn ang="0">
                    <a:pos x="242" y="523"/>
                  </a:cxn>
                  <a:cxn ang="0">
                    <a:pos x="292" y="522"/>
                  </a:cxn>
                  <a:cxn ang="0">
                    <a:pos x="337" y="517"/>
                  </a:cxn>
                  <a:cxn ang="0">
                    <a:pos x="359" y="515"/>
                  </a:cxn>
                  <a:cxn ang="0">
                    <a:pos x="378" y="512"/>
                  </a:cxn>
                  <a:cxn ang="0">
                    <a:pos x="397" y="507"/>
                  </a:cxn>
                  <a:cxn ang="0">
                    <a:pos x="414" y="503"/>
                  </a:cxn>
                  <a:cxn ang="0">
                    <a:pos x="429" y="499"/>
                  </a:cxn>
                  <a:cxn ang="0">
                    <a:pos x="443" y="494"/>
                  </a:cxn>
                  <a:cxn ang="0">
                    <a:pos x="456" y="489"/>
                  </a:cxn>
                  <a:cxn ang="0">
                    <a:pos x="466" y="482"/>
                  </a:cxn>
                  <a:cxn ang="0">
                    <a:pos x="474" y="477"/>
                  </a:cxn>
                  <a:cxn ang="0">
                    <a:pos x="480" y="470"/>
                  </a:cxn>
                  <a:cxn ang="0">
                    <a:pos x="484" y="464"/>
                  </a:cxn>
                  <a:cxn ang="0">
                    <a:pos x="485" y="457"/>
                  </a:cxn>
                  <a:cxn ang="0">
                    <a:pos x="485" y="66"/>
                  </a:cxn>
                  <a:cxn ang="0">
                    <a:pos x="484" y="59"/>
                  </a:cxn>
                  <a:cxn ang="0">
                    <a:pos x="480" y="52"/>
                  </a:cxn>
                  <a:cxn ang="0">
                    <a:pos x="474" y="46"/>
                  </a:cxn>
                  <a:cxn ang="0">
                    <a:pos x="466" y="41"/>
                  </a:cxn>
                  <a:cxn ang="0">
                    <a:pos x="456" y="34"/>
                  </a:cxn>
                  <a:cxn ang="0">
                    <a:pos x="443" y="30"/>
                  </a:cxn>
                  <a:cxn ang="0">
                    <a:pos x="429" y="24"/>
                  </a:cxn>
                  <a:cxn ang="0">
                    <a:pos x="414" y="20"/>
                  </a:cxn>
                  <a:cxn ang="0">
                    <a:pos x="397" y="15"/>
                  </a:cxn>
                  <a:cxn ang="0">
                    <a:pos x="378" y="11"/>
                  </a:cxn>
                  <a:cxn ang="0">
                    <a:pos x="359" y="8"/>
                  </a:cxn>
                  <a:cxn ang="0">
                    <a:pos x="337" y="6"/>
                  </a:cxn>
                  <a:cxn ang="0">
                    <a:pos x="292" y="1"/>
                  </a:cxn>
                  <a:cxn ang="0">
                    <a:pos x="242" y="0"/>
                  </a:cxn>
                </a:cxnLst>
                <a:rect l="txL" t="txT" r="txR" b="txB"/>
                <a:pathLst>
                  <a:path w="485" h="523">
                    <a:moveTo>
                      <a:pt x="242" y="0"/>
                    </a:moveTo>
                    <a:lnTo>
                      <a:pt x="193" y="1"/>
                    </a:lnTo>
                    <a:lnTo>
                      <a:pt x="148" y="6"/>
                    </a:lnTo>
                    <a:lnTo>
                      <a:pt x="127" y="8"/>
                    </a:lnTo>
                    <a:lnTo>
                      <a:pt x="107" y="11"/>
                    </a:lnTo>
                    <a:lnTo>
                      <a:pt x="88" y="15"/>
                    </a:lnTo>
                    <a:lnTo>
                      <a:pt x="70" y="20"/>
                    </a:lnTo>
                    <a:lnTo>
                      <a:pt x="55" y="24"/>
                    </a:lnTo>
                    <a:lnTo>
                      <a:pt x="41" y="30"/>
                    </a:lnTo>
                    <a:lnTo>
                      <a:pt x="29" y="34"/>
                    </a:lnTo>
                    <a:lnTo>
                      <a:pt x="19" y="41"/>
                    </a:lnTo>
                    <a:lnTo>
                      <a:pt x="11" y="46"/>
                    </a:lnTo>
                    <a:lnTo>
                      <a:pt x="5" y="52"/>
                    </a:lnTo>
                    <a:lnTo>
                      <a:pt x="1" y="59"/>
                    </a:lnTo>
                    <a:lnTo>
                      <a:pt x="0" y="66"/>
                    </a:lnTo>
                    <a:lnTo>
                      <a:pt x="0" y="457"/>
                    </a:lnTo>
                    <a:lnTo>
                      <a:pt x="1" y="464"/>
                    </a:lnTo>
                    <a:lnTo>
                      <a:pt x="5" y="470"/>
                    </a:lnTo>
                    <a:lnTo>
                      <a:pt x="11" y="477"/>
                    </a:lnTo>
                    <a:lnTo>
                      <a:pt x="19" y="482"/>
                    </a:lnTo>
                    <a:lnTo>
                      <a:pt x="29" y="489"/>
                    </a:lnTo>
                    <a:lnTo>
                      <a:pt x="41" y="494"/>
                    </a:lnTo>
                    <a:lnTo>
                      <a:pt x="55" y="499"/>
                    </a:lnTo>
                    <a:lnTo>
                      <a:pt x="70" y="503"/>
                    </a:lnTo>
                    <a:lnTo>
                      <a:pt x="88" y="507"/>
                    </a:lnTo>
                    <a:lnTo>
                      <a:pt x="107" y="512"/>
                    </a:lnTo>
                    <a:lnTo>
                      <a:pt x="127" y="515"/>
                    </a:lnTo>
                    <a:lnTo>
                      <a:pt x="148" y="517"/>
                    </a:lnTo>
                    <a:lnTo>
                      <a:pt x="193" y="522"/>
                    </a:lnTo>
                    <a:lnTo>
                      <a:pt x="242" y="523"/>
                    </a:lnTo>
                    <a:lnTo>
                      <a:pt x="292" y="522"/>
                    </a:lnTo>
                    <a:lnTo>
                      <a:pt x="337" y="517"/>
                    </a:lnTo>
                    <a:lnTo>
                      <a:pt x="359" y="515"/>
                    </a:lnTo>
                    <a:lnTo>
                      <a:pt x="378" y="512"/>
                    </a:lnTo>
                    <a:lnTo>
                      <a:pt x="397" y="507"/>
                    </a:lnTo>
                    <a:lnTo>
                      <a:pt x="414" y="503"/>
                    </a:lnTo>
                    <a:lnTo>
                      <a:pt x="429" y="499"/>
                    </a:lnTo>
                    <a:lnTo>
                      <a:pt x="443" y="494"/>
                    </a:lnTo>
                    <a:lnTo>
                      <a:pt x="456" y="489"/>
                    </a:lnTo>
                    <a:lnTo>
                      <a:pt x="466" y="482"/>
                    </a:lnTo>
                    <a:lnTo>
                      <a:pt x="474" y="477"/>
                    </a:lnTo>
                    <a:lnTo>
                      <a:pt x="480" y="470"/>
                    </a:lnTo>
                    <a:lnTo>
                      <a:pt x="484" y="464"/>
                    </a:lnTo>
                    <a:lnTo>
                      <a:pt x="485" y="457"/>
                    </a:lnTo>
                    <a:lnTo>
                      <a:pt x="485" y="66"/>
                    </a:lnTo>
                    <a:lnTo>
                      <a:pt x="484" y="59"/>
                    </a:lnTo>
                    <a:lnTo>
                      <a:pt x="480" y="52"/>
                    </a:lnTo>
                    <a:lnTo>
                      <a:pt x="474" y="46"/>
                    </a:lnTo>
                    <a:lnTo>
                      <a:pt x="466" y="41"/>
                    </a:lnTo>
                    <a:lnTo>
                      <a:pt x="456" y="34"/>
                    </a:lnTo>
                    <a:lnTo>
                      <a:pt x="443" y="30"/>
                    </a:lnTo>
                    <a:lnTo>
                      <a:pt x="429" y="24"/>
                    </a:lnTo>
                    <a:lnTo>
                      <a:pt x="414" y="20"/>
                    </a:lnTo>
                    <a:lnTo>
                      <a:pt x="397" y="15"/>
                    </a:lnTo>
                    <a:lnTo>
                      <a:pt x="378" y="11"/>
                    </a:lnTo>
                    <a:lnTo>
                      <a:pt x="359" y="8"/>
                    </a:lnTo>
                    <a:lnTo>
                      <a:pt x="337" y="6"/>
                    </a:lnTo>
                    <a:lnTo>
                      <a:pt x="292" y="1"/>
                    </a:lnTo>
                    <a:lnTo>
                      <a:pt x="242" y="0"/>
                    </a:lnTo>
                    <a:close/>
                  </a:path>
                </a:pathLst>
              </a:custGeom>
              <a:noFill/>
              <a:ln w="127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11334" name="Freeform 37"/>
              <p:cNvSpPr/>
              <p:nvPr/>
            </p:nvSpPr>
            <p:spPr>
              <a:xfrm>
                <a:off x="1802" y="1049"/>
                <a:ext cx="485" cy="65"/>
              </a:xfrm>
              <a:custGeom>
                <a:avLst/>
                <a:gdLst>
                  <a:gd name="txL" fmla="*/ 0 w 485"/>
                  <a:gd name="txT" fmla="*/ 0 h 65"/>
                  <a:gd name="txR" fmla="*/ 485 w 485"/>
                  <a:gd name="txB" fmla="*/ 65 h 65"/>
                </a:gdLst>
                <a:ahLst/>
                <a:cxnLst>
                  <a:cxn ang="0">
                    <a:pos x="0" y="0"/>
                  </a:cxn>
                  <a:cxn ang="0">
                    <a:pos x="1" y="6"/>
                  </a:cxn>
                  <a:cxn ang="0">
                    <a:pos x="5" y="13"/>
                  </a:cxn>
                  <a:cxn ang="0">
                    <a:pos x="11" y="19"/>
                  </a:cxn>
                  <a:cxn ang="0">
                    <a:pos x="19" y="25"/>
                  </a:cxn>
                  <a:cxn ang="0">
                    <a:pos x="29" y="31"/>
                  </a:cxn>
                  <a:cxn ang="0">
                    <a:pos x="41" y="37"/>
                  </a:cxn>
                  <a:cxn ang="0">
                    <a:pos x="55" y="41"/>
                  </a:cxn>
                  <a:cxn ang="0">
                    <a:pos x="70" y="45"/>
                  </a:cxn>
                  <a:cxn ang="0">
                    <a:pos x="88" y="50"/>
                  </a:cxn>
                  <a:cxn ang="0">
                    <a:pos x="107" y="54"/>
                  </a:cxn>
                  <a:cxn ang="0">
                    <a:pos x="127" y="57"/>
                  </a:cxn>
                  <a:cxn ang="0">
                    <a:pos x="148" y="59"/>
                  </a:cxn>
                  <a:cxn ang="0">
                    <a:pos x="193" y="64"/>
                  </a:cxn>
                  <a:cxn ang="0">
                    <a:pos x="242" y="65"/>
                  </a:cxn>
                  <a:cxn ang="0">
                    <a:pos x="292" y="64"/>
                  </a:cxn>
                  <a:cxn ang="0">
                    <a:pos x="337" y="59"/>
                  </a:cxn>
                  <a:cxn ang="0">
                    <a:pos x="359" y="57"/>
                  </a:cxn>
                  <a:cxn ang="0">
                    <a:pos x="378" y="54"/>
                  </a:cxn>
                  <a:cxn ang="0">
                    <a:pos x="397" y="50"/>
                  </a:cxn>
                  <a:cxn ang="0">
                    <a:pos x="414" y="45"/>
                  </a:cxn>
                  <a:cxn ang="0">
                    <a:pos x="429" y="41"/>
                  </a:cxn>
                  <a:cxn ang="0">
                    <a:pos x="443" y="37"/>
                  </a:cxn>
                  <a:cxn ang="0">
                    <a:pos x="456" y="31"/>
                  </a:cxn>
                  <a:cxn ang="0">
                    <a:pos x="466" y="25"/>
                  </a:cxn>
                  <a:cxn ang="0">
                    <a:pos x="474" y="19"/>
                  </a:cxn>
                  <a:cxn ang="0">
                    <a:pos x="480" y="13"/>
                  </a:cxn>
                  <a:cxn ang="0">
                    <a:pos x="484" y="6"/>
                  </a:cxn>
                  <a:cxn ang="0">
                    <a:pos x="485" y="0"/>
                  </a:cxn>
                </a:cxnLst>
                <a:rect l="txL" t="txT" r="txR" b="txB"/>
                <a:pathLst>
                  <a:path w="485" h="65">
                    <a:moveTo>
                      <a:pt x="0" y="0"/>
                    </a:moveTo>
                    <a:lnTo>
                      <a:pt x="1" y="6"/>
                    </a:lnTo>
                    <a:lnTo>
                      <a:pt x="5" y="13"/>
                    </a:lnTo>
                    <a:lnTo>
                      <a:pt x="11" y="19"/>
                    </a:lnTo>
                    <a:lnTo>
                      <a:pt x="19" y="25"/>
                    </a:lnTo>
                    <a:lnTo>
                      <a:pt x="29" y="31"/>
                    </a:lnTo>
                    <a:lnTo>
                      <a:pt x="41" y="37"/>
                    </a:lnTo>
                    <a:lnTo>
                      <a:pt x="55" y="41"/>
                    </a:lnTo>
                    <a:lnTo>
                      <a:pt x="70" y="45"/>
                    </a:lnTo>
                    <a:lnTo>
                      <a:pt x="88" y="50"/>
                    </a:lnTo>
                    <a:lnTo>
                      <a:pt x="107" y="54"/>
                    </a:lnTo>
                    <a:lnTo>
                      <a:pt x="127" y="57"/>
                    </a:lnTo>
                    <a:lnTo>
                      <a:pt x="148" y="59"/>
                    </a:lnTo>
                    <a:lnTo>
                      <a:pt x="193" y="64"/>
                    </a:lnTo>
                    <a:lnTo>
                      <a:pt x="242" y="65"/>
                    </a:lnTo>
                    <a:lnTo>
                      <a:pt x="292" y="64"/>
                    </a:lnTo>
                    <a:lnTo>
                      <a:pt x="337" y="59"/>
                    </a:lnTo>
                    <a:lnTo>
                      <a:pt x="359" y="57"/>
                    </a:lnTo>
                    <a:lnTo>
                      <a:pt x="378" y="54"/>
                    </a:lnTo>
                    <a:lnTo>
                      <a:pt x="397" y="50"/>
                    </a:lnTo>
                    <a:lnTo>
                      <a:pt x="414" y="45"/>
                    </a:lnTo>
                    <a:lnTo>
                      <a:pt x="429" y="41"/>
                    </a:lnTo>
                    <a:lnTo>
                      <a:pt x="443" y="37"/>
                    </a:lnTo>
                    <a:lnTo>
                      <a:pt x="456" y="31"/>
                    </a:lnTo>
                    <a:lnTo>
                      <a:pt x="466" y="25"/>
                    </a:lnTo>
                    <a:lnTo>
                      <a:pt x="474" y="19"/>
                    </a:lnTo>
                    <a:lnTo>
                      <a:pt x="480" y="13"/>
                    </a:lnTo>
                    <a:lnTo>
                      <a:pt x="484" y="6"/>
                    </a:lnTo>
                    <a:lnTo>
                      <a:pt x="485" y="0"/>
                    </a:lnTo>
                  </a:path>
                </a:pathLst>
              </a:custGeom>
              <a:noFill/>
              <a:ln w="12700" cap="flat" cmpd="sng">
                <a:solidFill>
                  <a:srgbClr val="000000">
                    <a:alpha val="100000"/>
                  </a:srgbClr>
                </a:solidFill>
                <a:prstDash val="solid"/>
                <a:round/>
                <a:headEnd type="none" w="med" len="med"/>
                <a:tailEnd type="none" w="med" len="med"/>
              </a:ln>
            </p:spPr>
            <p:txBody>
              <a:bodyPr/>
              <a:lstStyle/>
              <a:p>
                <a:endParaRPr lang="zh-CN" altLang="en-US"/>
              </a:p>
            </p:txBody>
          </p:sp>
        </p:grpSp>
        <p:grpSp>
          <p:nvGrpSpPr>
            <p:cNvPr id="11286" name="Group 42"/>
            <p:cNvGrpSpPr/>
            <p:nvPr/>
          </p:nvGrpSpPr>
          <p:grpSpPr>
            <a:xfrm>
              <a:off x="2316" y="1238"/>
              <a:ext cx="667" cy="172"/>
              <a:chOff x="2287" y="1224"/>
              <a:chExt cx="667" cy="147"/>
            </a:xfrm>
          </p:grpSpPr>
          <p:sp>
            <p:nvSpPr>
              <p:cNvPr id="11328" name="Rectangle 39"/>
              <p:cNvSpPr/>
              <p:nvPr/>
            </p:nvSpPr>
            <p:spPr>
              <a:xfrm>
                <a:off x="2455" y="1288"/>
                <a:ext cx="331" cy="17"/>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p>
            </p:txBody>
          </p:sp>
          <p:sp>
            <p:nvSpPr>
              <p:cNvPr id="11329" name="Freeform 40"/>
              <p:cNvSpPr/>
              <p:nvPr/>
            </p:nvSpPr>
            <p:spPr>
              <a:xfrm>
                <a:off x="2287" y="1224"/>
                <a:ext cx="172" cy="147"/>
              </a:xfrm>
              <a:custGeom>
                <a:avLst/>
                <a:gdLst>
                  <a:gd name="txL" fmla="*/ 0 w 172"/>
                  <a:gd name="txT" fmla="*/ 0 h 147"/>
                  <a:gd name="txR" fmla="*/ 172 w 172"/>
                  <a:gd name="txB" fmla="*/ 147 h 147"/>
                </a:gdLst>
                <a:ahLst/>
                <a:cxnLst>
                  <a:cxn ang="0">
                    <a:pos x="172" y="0"/>
                  </a:cxn>
                  <a:cxn ang="0">
                    <a:pos x="0" y="73"/>
                  </a:cxn>
                  <a:cxn ang="0">
                    <a:pos x="172" y="147"/>
                  </a:cxn>
                  <a:cxn ang="0">
                    <a:pos x="172" y="0"/>
                  </a:cxn>
                </a:cxnLst>
                <a:rect l="txL" t="txT" r="txR" b="txB"/>
                <a:pathLst>
                  <a:path w="172" h="147">
                    <a:moveTo>
                      <a:pt x="172" y="0"/>
                    </a:moveTo>
                    <a:lnTo>
                      <a:pt x="0" y="73"/>
                    </a:lnTo>
                    <a:lnTo>
                      <a:pt x="172" y="147"/>
                    </a:lnTo>
                    <a:lnTo>
                      <a:pt x="172" y="0"/>
                    </a:lnTo>
                    <a:close/>
                  </a:path>
                </a:pathLst>
              </a:custGeom>
              <a:noFill/>
              <a:ln w="9525">
                <a:noFill/>
              </a:ln>
            </p:spPr>
            <p:txBody>
              <a:bodyPr/>
              <a:lstStyle/>
              <a:p>
                <a:endParaRPr lang="zh-CN" altLang="en-US"/>
              </a:p>
            </p:txBody>
          </p:sp>
          <p:sp>
            <p:nvSpPr>
              <p:cNvPr id="11330" name="Freeform 41"/>
              <p:cNvSpPr/>
              <p:nvPr/>
            </p:nvSpPr>
            <p:spPr>
              <a:xfrm>
                <a:off x="2784" y="1224"/>
                <a:ext cx="170" cy="147"/>
              </a:xfrm>
              <a:custGeom>
                <a:avLst/>
                <a:gdLst>
                  <a:gd name="txL" fmla="*/ 0 w 170"/>
                  <a:gd name="txT" fmla="*/ 0 h 147"/>
                  <a:gd name="txR" fmla="*/ 170 w 170"/>
                  <a:gd name="txB" fmla="*/ 147 h 147"/>
                </a:gdLst>
                <a:ahLst/>
                <a:cxnLst>
                  <a:cxn ang="0">
                    <a:pos x="0" y="147"/>
                  </a:cxn>
                  <a:cxn ang="0">
                    <a:pos x="170" y="73"/>
                  </a:cxn>
                  <a:cxn ang="0">
                    <a:pos x="0" y="0"/>
                  </a:cxn>
                  <a:cxn ang="0">
                    <a:pos x="0" y="147"/>
                  </a:cxn>
                </a:cxnLst>
                <a:rect l="txL" t="txT" r="txR" b="txB"/>
                <a:pathLst>
                  <a:path w="170" h="147">
                    <a:moveTo>
                      <a:pt x="0" y="147"/>
                    </a:moveTo>
                    <a:lnTo>
                      <a:pt x="170" y="73"/>
                    </a:lnTo>
                    <a:lnTo>
                      <a:pt x="0" y="0"/>
                    </a:lnTo>
                    <a:lnTo>
                      <a:pt x="0" y="147"/>
                    </a:lnTo>
                    <a:close/>
                  </a:path>
                </a:pathLst>
              </a:custGeom>
              <a:noFill/>
              <a:ln w="9525">
                <a:noFill/>
              </a:ln>
            </p:spPr>
            <p:txBody>
              <a:bodyPr/>
              <a:lstStyle/>
              <a:p>
                <a:endParaRPr lang="zh-CN" altLang="en-US"/>
              </a:p>
            </p:txBody>
          </p:sp>
        </p:grpSp>
        <p:sp>
          <p:nvSpPr>
            <p:cNvPr id="11287" name="Rectangle 43"/>
            <p:cNvSpPr/>
            <p:nvPr/>
          </p:nvSpPr>
          <p:spPr>
            <a:xfrm>
              <a:off x="1588" y="1629"/>
              <a:ext cx="1422" cy="296"/>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p>
          </p:txBody>
        </p:sp>
        <p:sp>
          <p:nvSpPr>
            <p:cNvPr id="11288" name="Rectangle 44"/>
            <p:cNvSpPr/>
            <p:nvPr/>
          </p:nvSpPr>
          <p:spPr>
            <a:xfrm>
              <a:off x="1661" y="1698"/>
              <a:ext cx="1120" cy="19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2000" b="0" dirty="0">
                  <a:solidFill>
                    <a:srgbClr val="000000"/>
                  </a:solidFill>
                  <a:latin typeface="宋体" panose="02010600030101010101" pitchFamily="2" charset="-122"/>
                </a:rPr>
                <a:t>库存清单主文件</a:t>
              </a:r>
              <a:endParaRPr lang="zh-CN" altLang="en-US" sz="1800" b="0" dirty="0"/>
            </a:p>
          </p:txBody>
        </p:sp>
        <p:sp>
          <p:nvSpPr>
            <p:cNvPr id="11289" name="Freeform 45"/>
            <p:cNvSpPr/>
            <p:nvPr/>
          </p:nvSpPr>
          <p:spPr>
            <a:xfrm>
              <a:off x="2801" y="404"/>
              <a:ext cx="1093" cy="429"/>
            </a:xfrm>
            <a:custGeom>
              <a:avLst/>
              <a:gdLst>
                <a:gd name="txL" fmla="*/ 0 w 1093"/>
                <a:gd name="txT" fmla="*/ 0 h 366"/>
                <a:gd name="txR" fmla="*/ 1093 w 1093"/>
                <a:gd name="txB" fmla="*/ 366 h 366"/>
              </a:gdLst>
              <a:ahLst/>
              <a:cxnLst>
                <a:cxn ang="0">
                  <a:pos x="908" y="0"/>
                </a:cxn>
                <a:cxn ang="0">
                  <a:pos x="924" y="2"/>
                </a:cxn>
                <a:cxn ang="0">
                  <a:pos x="942" y="18"/>
                </a:cxn>
                <a:cxn ang="0">
                  <a:pos x="959" y="29"/>
                </a:cxn>
                <a:cxn ang="0">
                  <a:pos x="976" y="47"/>
                </a:cxn>
                <a:cxn ang="0">
                  <a:pos x="991" y="63"/>
                </a:cxn>
                <a:cxn ang="0">
                  <a:pos x="1007" y="87"/>
                </a:cxn>
                <a:cxn ang="0">
                  <a:pos x="1021" y="105"/>
                </a:cxn>
                <a:cxn ang="0">
                  <a:pos x="1033" y="132"/>
                </a:cxn>
                <a:cxn ang="0">
                  <a:pos x="1053" y="213"/>
                </a:cxn>
                <a:cxn ang="0">
                  <a:pos x="1070" y="293"/>
                </a:cxn>
                <a:cxn ang="0">
                  <a:pos x="1082" y="382"/>
                </a:cxn>
                <a:cxn ang="0">
                  <a:pos x="1093" y="476"/>
                </a:cxn>
                <a:cxn ang="0">
                  <a:pos x="1082" y="567"/>
                </a:cxn>
                <a:cxn ang="0">
                  <a:pos x="1070" y="647"/>
                </a:cxn>
                <a:cxn ang="0">
                  <a:pos x="1053" y="733"/>
                </a:cxn>
                <a:cxn ang="0">
                  <a:pos x="1033" y="811"/>
                </a:cxn>
                <a:cxn ang="0">
                  <a:pos x="1021" y="833"/>
                </a:cxn>
                <a:cxn ang="0">
                  <a:pos x="1007" y="860"/>
                </a:cxn>
                <a:cxn ang="0">
                  <a:pos x="991" y="886"/>
                </a:cxn>
                <a:cxn ang="0">
                  <a:pos x="976" y="900"/>
                </a:cxn>
                <a:cxn ang="0">
                  <a:pos x="959" y="918"/>
                </a:cxn>
                <a:cxn ang="0">
                  <a:pos x="942" y="931"/>
                </a:cxn>
                <a:cxn ang="0">
                  <a:pos x="924" y="944"/>
                </a:cxn>
                <a:cxn ang="0">
                  <a:pos x="908" y="951"/>
                </a:cxn>
                <a:cxn ang="0">
                  <a:pos x="181" y="951"/>
                </a:cxn>
                <a:cxn ang="0">
                  <a:pos x="0" y="476"/>
                </a:cxn>
                <a:cxn ang="0">
                  <a:pos x="181" y="0"/>
                </a:cxn>
                <a:cxn ang="0">
                  <a:pos x="908" y="0"/>
                </a:cxn>
              </a:cxnLst>
              <a:rect l="txL" t="txT" r="txR" b="txB"/>
              <a:pathLst>
                <a:path w="1093" h="366">
                  <a:moveTo>
                    <a:pt x="908" y="0"/>
                  </a:moveTo>
                  <a:lnTo>
                    <a:pt x="924" y="2"/>
                  </a:lnTo>
                  <a:lnTo>
                    <a:pt x="942" y="7"/>
                  </a:lnTo>
                  <a:lnTo>
                    <a:pt x="959" y="11"/>
                  </a:lnTo>
                  <a:lnTo>
                    <a:pt x="976" y="18"/>
                  </a:lnTo>
                  <a:lnTo>
                    <a:pt x="991" y="24"/>
                  </a:lnTo>
                  <a:lnTo>
                    <a:pt x="1007" y="33"/>
                  </a:lnTo>
                  <a:lnTo>
                    <a:pt x="1021" y="41"/>
                  </a:lnTo>
                  <a:lnTo>
                    <a:pt x="1033" y="51"/>
                  </a:lnTo>
                  <a:lnTo>
                    <a:pt x="1053" y="82"/>
                  </a:lnTo>
                  <a:lnTo>
                    <a:pt x="1070" y="113"/>
                  </a:lnTo>
                  <a:lnTo>
                    <a:pt x="1082" y="147"/>
                  </a:lnTo>
                  <a:lnTo>
                    <a:pt x="1093" y="183"/>
                  </a:lnTo>
                  <a:lnTo>
                    <a:pt x="1082" y="218"/>
                  </a:lnTo>
                  <a:lnTo>
                    <a:pt x="1070" y="250"/>
                  </a:lnTo>
                  <a:lnTo>
                    <a:pt x="1053" y="282"/>
                  </a:lnTo>
                  <a:lnTo>
                    <a:pt x="1033" y="312"/>
                  </a:lnTo>
                  <a:lnTo>
                    <a:pt x="1021" y="322"/>
                  </a:lnTo>
                  <a:lnTo>
                    <a:pt x="1007" y="332"/>
                  </a:lnTo>
                  <a:lnTo>
                    <a:pt x="991" y="341"/>
                  </a:lnTo>
                  <a:lnTo>
                    <a:pt x="976" y="347"/>
                  </a:lnTo>
                  <a:lnTo>
                    <a:pt x="959" y="354"/>
                  </a:lnTo>
                  <a:lnTo>
                    <a:pt x="942" y="359"/>
                  </a:lnTo>
                  <a:lnTo>
                    <a:pt x="924" y="364"/>
                  </a:lnTo>
                  <a:lnTo>
                    <a:pt x="908" y="366"/>
                  </a:lnTo>
                  <a:lnTo>
                    <a:pt x="181" y="366"/>
                  </a:lnTo>
                  <a:lnTo>
                    <a:pt x="0" y="183"/>
                  </a:lnTo>
                  <a:lnTo>
                    <a:pt x="181" y="0"/>
                  </a:lnTo>
                  <a:lnTo>
                    <a:pt x="908" y="0"/>
                  </a:lnTo>
                  <a:close/>
                </a:path>
              </a:pathLst>
            </a:custGeom>
            <a:noFill/>
            <a:ln w="127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11290" name="Rectangle 46"/>
            <p:cNvSpPr/>
            <p:nvPr/>
          </p:nvSpPr>
          <p:spPr>
            <a:xfrm>
              <a:off x="3105" y="465"/>
              <a:ext cx="547" cy="297"/>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p>
          </p:txBody>
        </p:sp>
        <p:sp>
          <p:nvSpPr>
            <p:cNvPr id="11291" name="Rectangle 47"/>
            <p:cNvSpPr/>
            <p:nvPr/>
          </p:nvSpPr>
          <p:spPr>
            <a:xfrm>
              <a:off x="3178" y="535"/>
              <a:ext cx="320" cy="19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2000" b="0" dirty="0">
                  <a:solidFill>
                    <a:srgbClr val="000000"/>
                  </a:solidFill>
                  <a:latin typeface="宋体" panose="02010600030101010101" pitchFamily="2" charset="-122"/>
                </a:rPr>
                <a:t>事务</a:t>
              </a:r>
              <a:endParaRPr lang="zh-CN" altLang="en-US" sz="1800" b="0" dirty="0"/>
            </a:p>
          </p:txBody>
        </p:sp>
        <p:sp>
          <p:nvSpPr>
            <p:cNvPr id="11292" name="Rectangle 48"/>
            <p:cNvSpPr/>
            <p:nvPr/>
          </p:nvSpPr>
          <p:spPr>
            <a:xfrm>
              <a:off x="2983" y="1078"/>
              <a:ext cx="730" cy="524"/>
            </a:xfrm>
            <a:prstGeom prst="rect">
              <a:avLst/>
            </a:prstGeom>
            <a:noFill/>
            <a:ln w="12700"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p>
          </p:txBody>
        </p:sp>
        <p:sp>
          <p:nvSpPr>
            <p:cNvPr id="11293" name="Rectangle 49"/>
            <p:cNvSpPr/>
            <p:nvPr/>
          </p:nvSpPr>
          <p:spPr>
            <a:xfrm>
              <a:off x="3061" y="1151"/>
              <a:ext cx="480" cy="19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2000" b="0" dirty="0">
                  <a:solidFill>
                    <a:srgbClr val="000000"/>
                  </a:solidFill>
                  <a:latin typeface="宋体" panose="02010600030101010101" pitchFamily="2" charset="-122"/>
                </a:rPr>
                <a:t>库存清</a:t>
              </a:r>
              <a:endParaRPr lang="zh-CN" altLang="en-US" sz="1800" b="0" dirty="0"/>
            </a:p>
          </p:txBody>
        </p:sp>
        <p:sp>
          <p:nvSpPr>
            <p:cNvPr id="11294" name="Rectangle 50"/>
            <p:cNvSpPr/>
            <p:nvPr/>
          </p:nvSpPr>
          <p:spPr>
            <a:xfrm>
              <a:off x="3061" y="1371"/>
              <a:ext cx="480" cy="19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2000" b="0" dirty="0">
                  <a:solidFill>
                    <a:srgbClr val="000000"/>
                  </a:solidFill>
                  <a:latin typeface="宋体" panose="02010600030101010101" pitchFamily="2" charset="-122"/>
                </a:rPr>
                <a:t>单程序</a:t>
              </a:r>
              <a:endParaRPr lang="zh-CN" altLang="en-US" sz="1800" b="0" dirty="0"/>
            </a:p>
          </p:txBody>
        </p:sp>
        <p:grpSp>
          <p:nvGrpSpPr>
            <p:cNvPr id="11295" name="Group 53"/>
            <p:cNvGrpSpPr/>
            <p:nvPr/>
          </p:nvGrpSpPr>
          <p:grpSpPr>
            <a:xfrm>
              <a:off x="3291" y="833"/>
              <a:ext cx="115" cy="245"/>
              <a:chOff x="3262" y="879"/>
              <a:chExt cx="115" cy="209"/>
            </a:xfrm>
          </p:grpSpPr>
          <p:sp>
            <p:nvSpPr>
              <p:cNvPr id="11326" name="Line 51"/>
              <p:cNvSpPr/>
              <p:nvPr/>
            </p:nvSpPr>
            <p:spPr>
              <a:xfrm>
                <a:off x="3319" y="879"/>
                <a:ext cx="1" cy="113"/>
              </a:xfrm>
              <a:prstGeom prst="line">
                <a:avLst/>
              </a:prstGeom>
              <a:ln w="12700" cap="flat" cmpd="sng">
                <a:solidFill>
                  <a:schemeClr val="tx1"/>
                </a:solidFill>
                <a:prstDash val="solid"/>
                <a:headEnd type="none" w="med" len="med"/>
                <a:tailEnd type="none" w="med" len="med"/>
              </a:ln>
            </p:spPr>
          </p:sp>
          <p:sp>
            <p:nvSpPr>
              <p:cNvPr id="11327" name="Freeform 52"/>
              <p:cNvSpPr/>
              <p:nvPr/>
            </p:nvSpPr>
            <p:spPr>
              <a:xfrm>
                <a:off x="3262" y="990"/>
                <a:ext cx="115" cy="98"/>
              </a:xfrm>
              <a:custGeom>
                <a:avLst/>
                <a:gdLst>
                  <a:gd name="txL" fmla="*/ 0 w 115"/>
                  <a:gd name="txT" fmla="*/ 0 h 98"/>
                  <a:gd name="txR" fmla="*/ 115 w 115"/>
                  <a:gd name="txB" fmla="*/ 98 h 98"/>
                </a:gdLst>
                <a:ahLst/>
                <a:cxnLst>
                  <a:cxn ang="0">
                    <a:pos x="0" y="0"/>
                  </a:cxn>
                  <a:cxn ang="0">
                    <a:pos x="57" y="98"/>
                  </a:cxn>
                  <a:cxn ang="0">
                    <a:pos x="115" y="0"/>
                  </a:cxn>
                  <a:cxn ang="0">
                    <a:pos x="0" y="0"/>
                  </a:cxn>
                </a:cxnLst>
                <a:rect l="txL" t="txT" r="txR" b="txB"/>
                <a:pathLst>
                  <a:path w="115" h="98">
                    <a:moveTo>
                      <a:pt x="0" y="0"/>
                    </a:moveTo>
                    <a:lnTo>
                      <a:pt x="57" y="98"/>
                    </a:lnTo>
                    <a:lnTo>
                      <a:pt x="115" y="0"/>
                    </a:lnTo>
                    <a:lnTo>
                      <a:pt x="0" y="0"/>
                    </a:lnTo>
                    <a:close/>
                  </a:path>
                </a:pathLst>
              </a:custGeom>
              <a:solidFill>
                <a:schemeClr val="tx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grpSp>
        <p:sp>
          <p:nvSpPr>
            <p:cNvPr id="11296" name="Rectangle 55"/>
            <p:cNvSpPr/>
            <p:nvPr/>
          </p:nvSpPr>
          <p:spPr>
            <a:xfrm>
              <a:off x="3163" y="1905"/>
              <a:ext cx="320" cy="38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2000" b="0" dirty="0">
                  <a:solidFill>
                    <a:srgbClr val="000000"/>
                  </a:solidFill>
                  <a:latin typeface="宋体" panose="02010600030101010101" pitchFamily="2" charset="-122"/>
                </a:rPr>
                <a:t>定货</a:t>
              </a:r>
            </a:p>
            <a:p>
              <a:pPr marL="0" lvl="0" indent="0" eaLnBrk="1" hangingPunct="1">
                <a:spcBef>
                  <a:spcPct val="0"/>
                </a:spcBef>
                <a:buClrTx/>
                <a:buSzPct val="100000"/>
                <a:buNone/>
              </a:pPr>
              <a:r>
                <a:rPr lang="zh-CN" altLang="en-US" sz="2000" b="0" dirty="0">
                  <a:solidFill>
                    <a:srgbClr val="000000"/>
                  </a:solidFill>
                  <a:latin typeface="宋体" panose="02010600030101010101" pitchFamily="2" charset="-122"/>
                </a:rPr>
                <a:t>信息</a:t>
              </a:r>
              <a:endParaRPr lang="zh-CN" altLang="en-US" sz="1800" b="0" dirty="0"/>
            </a:p>
          </p:txBody>
        </p:sp>
        <p:grpSp>
          <p:nvGrpSpPr>
            <p:cNvPr id="11297" name="Group 58"/>
            <p:cNvGrpSpPr/>
            <p:nvPr/>
          </p:nvGrpSpPr>
          <p:grpSpPr>
            <a:xfrm>
              <a:off x="3291" y="1593"/>
              <a:ext cx="99" cy="220"/>
              <a:chOff x="3262" y="1506"/>
              <a:chExt cx="115" cy="209"/>
            </a:xfrm>
          </p:grpSpPr>
          <p:sp>
            <p:nvSpPr>
              <p:cNvPr id="11324" name="Line 56"/>
              <p:cNvSpPr/>
              <p:nvPr/>
            </p:nvSpPr>
            <p:spPr>
              <a:xfrm>
                <a:off x="3319" y="1506"/>
                <a:ext cx="1" cy="113"/>
              </a:xfrm>
              <a:prstGeom prst="line">
                <a:avLst/>
              </a:prstGeom>
              <a:ln w="12700" cap="flat" cmpd="sng">
                <a:solidFill>
                  <a:schemeClr val="tx1"/>
                </a:solidFill>
                <a:prstDash val="solid"/>
                <a:headEnd type="none" w="med" len="med"/>
                <a:tailEnd type="none" w="med" len="med"/>
              </a:ln>
            </p:spPr>
          </p:sp>
          <p:sp>
            <p:nvSpPr>
              <p:cNvPr id="11325" name="Freeform 57"/>
              <p:cNvSpPr/>
              <p:nvPr/>
            </p:nvSpPr>
            <p:spPr>
              <a:xfrm>
                <a:off x="3262" y="1617"/>
                <a:ext cx="115" cy="98"/>
              </a:xfrm>
              <a:custGeom>
                <a:avLst/>
                <a:gdLst>
                  <a:gd name="txL" fmla="*/ 0 w 115"/>
                  <a:gd name="txT" fmla="*/ 0 h 98"/>
                  <a:gd name="txR" fmla="*/ 115 w 115"/>
                  <a:gd name="txB" fmla="*/ 98 h 98"/>
                </a:gdLst>
                <a:ahLst/>
                <a:cxnLst>
                  <a:cxn ang="0">
                    <a:pos x="0" y="0"/>
                  </a:cxn>
                  <a:cxn ang="0">
                    <a:pos x="57" y="98"/>
                  </a:cxn>
                  <a:cxn ang="0">
                    <a:pos x="115" y="0"/>
                  </a:cxn>
                  <a:cxn ang="0">
                    <a:pos x="0" y="0"/>
                  </a:cxn>
                </a:cxnLst>
                <a:rect l="txL" t="txT" r="txR" b="txB"/>
                <a:pathLst>
                  <a:path w="115" h="98">
                    <a:moveTo>
                      <a:pt x="0" y="0"/>
                    </a:moveTo>
                    <a:lnTo>
                      <a:pt x="57" y="98"/>
                    </a:lnTo>
                    <a:lnTo>
                      <a:pt x="115" y="0"/>
                    </a:lnTo>
                    <a:lnTo>
                      <a:pt x="0" y="0"/>
                    </a:lnTo>
                    <a:close/>
                  </a:path>
                </a:pathLst>
              </a:custGeom>
              <a:solidFill>
                <a:schemeClr val="tx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grpSp>
        <p:grpSp>
          <p:nvGrpSpPr>
            <p:cNvPr id="11298" name="Group 61"/>
            <p:cNvGrpSpPr/>
            <p:nvPr/>
          </p:nvGrpSpPr>
          <p:grpSpPr>
            <a:xfrm>
              <a:off x="3291" y="2364"/>
              <a:ext cx="115" cy="245"/>
              <a:chOff x="3262" y="2185"/>
              <a:chExt cx="115" cy="209"/>
            </a:xfrm>
          </p:grpSpPr>
          <p:sp>
            <p:nvSpPr>
              <p:cNvPr id="11322" name="Line 59"/>
              <p:cNvSpPr/>
              <p:nvPr/>
            </p:nvSpPr>
            <p:spPr>
              <a:xfrm>
                <a:off x="3319" y="2185"/>
                <a:ext cx="1" cy="113"/>
              </a:xfrm>
              <a:prstGeom prst="line">
                <a:avLst/>
              </a:prstGeom>
              <a:ln w="12700" cap="flat" cmpd="sng">
                <a:solidFill>
                  <a:schemeClr val="tx1"/>
                </a:solidFill>
                <a:prstDash val="solid"/>
                <a:headEnd type="none" w="med" len="med"/>
                <a:tailEnd type="none" w="med" len="med"/>
              </a:ln>
            </p:spPr>
          </p:sp>
          <p:sp>
            <p:nvSpPr>
              <p:cNvPr id="11323" name="Freeform 60"/>
              <p:cNvSpPr/>
              <p:nvPr/>
            </p:nvSpPr>
            <p:spPr>
              <a:xfrm>
                <a:off x="3262" y="2296"/>
                <a:ext cx="115" cy="98"/>
              </a:xfrm>
              <a:custGeom>
                <a:avLst/>
                <a:gdLst>
                  <a:gd name="txL" fmla="*/ 0 w 115"/>
                  <a:gd name="txT" fmla="*/ 0 h 98"/>
                  <a:gd name="txR" fmla="*/ 115 w 115"/>
                  <a:gd name="txB" fmla="*/ 98 h 98"/>
                </a:gdLst>
                <a:ahLst/>
                <a:cxnLst>
                  <a:cxn ang="0">
                    <a:pos x="0" y="0"/>
                  </a:cxn>
                  <a:cxn ang="0">
                    <a:pos x="57" y="98"/>
                  </a:cxn>
                  <a:cxn ang="0">
                    <a:pos x="115" y="0"/>
                  </a:cxn>
                  <a:cxn ang="0">
                    <a:pos x="0" y="0"/>
                  </a:cxn>
                </a:cxnLst>
                <a:rect l="txL" t="txT" r="txR" b="txB"/>
                <a:pathLst>
                  <a:path w="115" h="98">
                    <a:moveTo>
                      <a:pt x="0" y="0"/>
                    </a:moveTo>
                    <a:lnTo>
                      <a:pt x="57" y="98"/>
                    </a:lnTo>
                    <a:lnTo>
                      <a:pt x="115" y="0"/>
                    </a:lnTo>
                    <a:lnTo>
                      <a:pt x="0" y="0"/>
                    </a:lnTo>
                    <a:close/>
                  </a:path>
                </a:pathLst>
              </a:custGeom>
              <a:solidFill>
                <a:schemeClr val="tx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grpSp>
        <p:sp>
          <p:nvSpPr>
            <p:cNvPr id="11299" name="Rectangle 62"/>
            <p:cNvSpPr/>
            <p:nvPr/>
          </p:nvSpPr>
          <p:spPr>
            <a:xfrm>
              <a:off x="2983" y="2609"/>
              <a:ext cx="730" cy="524"/>
            </a:xfrm>
            <a:prstGeom prst="rect">
              <a:avLst/>
            </a:prstGeom>
            <a:noFill/>
            <a:ln w="12700"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p>
          </p:txBody>
        </p:sp>
        <p:sp>
          <p:nvSpPr>
            <p:cNvPr id="11300" name="Rectangle 63"/>
            <p:cNvSpPr/>
            <p:nvPr/>
          </p:nvSpPr>
          <p:spPr>
            <a:xfrm>
              <a:off x="3061" y="2682"/>
              <a:ext cx="480" cy="19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2000" b="0" dirty="0">
                  <a:solidFill>
                    <a:srgbClr val="000000"/>
                  </a:solidFill>
                  <a:latin typeface="宋体" panose="02010600030101010101" pitchFamily="2" charset="-122"/>
                </a:rPr>
                <a:t>报告生</a:t>
              </a:r>
              <a:endParaRPr lang="zh-CN" altLang="en-US" sz="1800" b="0" dirty="0"/>
            </a:p>
          </p:txBody>
        </p:sp>
        <p:sp>
          <p:nvSpPr>
            <p:cNvPr id="11301" name="Rectangle 64"/>
            <p:cNvSpPr/>
            <p:nvPr/>
          </p:nvSpPr>
          <p:spPr>
            <a:xfrm>
              <a:off x="3061" y="2902"/>
              <a:ext cx="480" cy="19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2000" b="0" dirty="0">
                  <a:solidFill>
                    <a:srgbClr val="000000"/>
                  </a:solidFill>
                  <a:latin typeface="宋体" panose="02010600030101010101" pitchFamily="2" charset="-122"/>
                </a:rPr>
                <a:t>成程序</a:t>
              </a:r>
              <a:endParaRPr lang="zh-CN" altLang="en-US" sz="1800" b="0" dirty="0"/>
            </a:p>
          </p:txBody>
        </p:sp>
        <p:sp>
          <p:nvSpPr>
            <p:cNvPr id="11302" name="Freeform 65"/>
            <p:cNvSpPr/>
            <p:nvPr/>
          </p:nvSpPr>
          <p:spPr>
            <a:xfrm>
              <a:off x="2923" y="3466"/>
              <a:ext cx="971" cy="551"/>
            </a:xfrm>
            <a:custGeom>
              <a:avLst/>
              <a:gdLst>
                <a:gd name="txL" fmla="*/ 0 w 971"/>
                <a:gd name="txT" fmla="*/ 0 h 470"/>
                <a:gd name="txR" fmla="*/ 971 w 971"/>
                <a:gd name="txB" fmla="*/ 470 h 470"/>
              </a:gdLst>
              <a:ahLst/>
              <a:cxnLst>
                <a:cxn ang="0">
                  <a:pos x="0" y="1137"/>
                </a:cxn>
                <a:cxn ang="0">
                  <a:pos x="31" y="1156"/>
                </a:cxn>
                <a:cxn ang="0">
                  <a:pos x="63" y="1165"/>
                </a:cxn>
                <a:cxn ang="0">
                  <a:pos x="125" y="1193"/>
                </a:cxn>
                <a:cxn ang="0">
                  <a:pos x="151" y="1198"/>
                </a:cxn>
                <a:cxn ang="0">
                  <a:pos x="178" y="1206"/>
                </a:cxn>
                <a:cxn ang="0">
                  <a:pos x="202" y="1210"/>
                </a:cxn>
                <a:cxn ang="0">
                  <a:pos x="227" y="1219"/>
                </a:cxn>
                <a:cxn ang="0">
                  <a:pos x="244" y="1219"/>
                </a:cxn>
                <a:cxn ang="0">
                  <a:pos x="259" y="1219"/>
                </a:cxn>
                <a:cxn ang="0">
                  <a:pos x="272" y="1219"/>
                </a:cxn>
                <a:cxn ang="0">
                  <a:pos x="284" y="1218"/>
                </a:cxn>
                <a:cxn ang="0">
                  <a:pos x="304" y="1217"/>
                </a:cxn>
                <a:cxn ang="0">
                  <a:pos x="322" y="1210"/>
                </a:cxn>
                <a:cxn ang="0">
                  <a:pos x="336" y="1208"/>
                </a:cxn>
                <a:cxn ang="0">
                  <a:pos x="347" y="1206"/>
                </a:cxn>
                <a:cxn ang="0">
                  <a:pos x="358" y="1206"/>
                </a:cxn>
                <a:cxn ang="0">
                  <a:pos x="366" y="1204"/>
                </a:cxn>
                <a:cxn ang="0">
                  <a:pos x="385" y="1196"/>
                </a:cxn>
                <a:cxn ang="0">
                  <a:pos x="406" y="1190"/>
                </a:cxn>
                <a:cxn ang="0">
                  <a:pos x="425" y="1185"/>
                </a:cxn>
                <a:cxn ang="0">
                  <a:pos x="442" y="1177"/>
                </a:cxn>
                <a:cxn ang="0">
                  <a:pos x="475" y="1156"/>
                </a:cxn>
                <a:cxn ang="0">
                  <a:pos x="491" y="1148"/>
                </a:cxn>
                <a:cxn ang="0">
                  <a:pos x="509" y="1131"/>
                </a:cxn>
                <a:cxn ang="0">
                  <a:pos x="543" y="1116"/>
                </a:cxn>
                <a:cxn ang="0">
                  <a:pos x="579" y="1094"/>
                </a:cxn>
                <a:cxn ang="0">
                  <a:pos x="617" y="1072"/>
                </a:cxn>
                <a:cxn ang="0">
                  <a:pos x="655" y="1054"/>
                </a:cxn>
                <a:cxn ang="0">
                  <a:pos x="675" y="1045"/>
                </a:cxn>
                <a:cxn ang="0">
                  <a:pos x="696" y="1032"/>
                </a:cxn>
                <a:cxn ang="0">
                  <a:pos x="719" y="1022"/>
                </a:cxn>
                <a:cxn ang="0">
                  <a:pos x="743" y="1015"/>
                </a:cxn>
                <a:cxn ang="0">
                  <a:pos x="767" y="1007"/>
                </a:cxn>
                <a:cxn ang="0">
                  <a:pos x="791" y="999"/>
                </a:cxn>
                <a:cxn ang="0">
                  <a:pos x="816" y="991"/>
                </a:cxn>
                <a:cxn ang="0">
                  <a:pos x="843" y="986"/>
                </a:cxn>
                <a:cxn ang="0">
                  <a:pos x="873" y="986"/>
                </a:cxn>
                <a:cxn ang="0">
                  <a:pos x="905" y="984"/>
                </a:cxn>
                <a:cxn ang="0">
                  <a:pos x="936" y="980"/>
                </a:cxn>
                <a:cxn ang="0">
                  <a:pos x="971" y="975"/>
                </a:cxn>
                <a:cxn ang="0">
                  <a:pos x="971" y="0"/>
                </a:cxn>
                <a:cxn ang="0">
                  <a:pos x="0" y="0"/>
                </a:cxn>
                <a:cxn ang="0">
                  <a:pos x="0" y="1137"/>
                </a:cxn>
              </a:cxnLst>
              <a:rect l="txL" t="txT" r="txR" b="txB"/>
              <a:pathLst>
                <a:path w="971" h="470">
                  <a:moveTo>
                    <a:pt x="0" y="438"/>
                  </a:moveTo>
                  <a:lnTo>
                    <a:pt x="31" y="445"/>
                  </a:lnTo>
                  <a:lnTo>
                    <a:pt x="63" y="449"/>
                  </a:lnTo>
                  <a:lnTo>
                    <a:pt x="125" y="459"/>
                  </a:lnTo>
                  <a:lnTo>
                    <a:pt x="151" y="462"/>
                  </a:lnTo>
                  <a:lnTo>
                    <a:pt x="178" y="465"/>
                  </a:lnTo>
                  <a:lnTo>
                    <a:pt x="202" y="467"/>
                  </a:lnTo>
                  <a:lnTo>
                    <a:pt x="227" y="470"/>
                  </a:lnTo>
                  <a:lnTo>
                    <a:pt x="244" y="470"/>
                  </a:lnTo>
                  <a:lnTo>
                    <a:pt x="259" y="470"/>
                  </a:lnTo>
                  <a:lnTo>
                    <a:pt x="272" y="470"/>
                  </a:lnTo>
                  <a:lnTo>
                    <a:pt x="284" y="469"/>
                  </a:lnTo>
                  <a:lnTo>
                    <a:pt x="304" y="468"/>
                  </a:lnTo>
                  <a:lnTo>
                    <a:pt x="322" y="467"/>
                  </a:lnTo>
                  <a:lnTo>
                    <a:pt x="336" y="466"/>
                  </a:lnTo>
                  <a:lnTo>
                    <a:pt x="347" y="465"/>
                  </a:lnTo>
                  <a:lnTo>
                    <a:pt x="358" y="465"/>
                  </a:lnTo>
                  <a:lnTo>
                    <a:pt x="366" y="463"/>
                  </a:lnTo>
                  <a:lnTo>
                    <a:pt x="385" y="461"/>
                  </a:lnTo>
                  <a:lnTo>
                    <a:pt x="406" y="458"/>
                  </a:lnTo>
                  <a:lnTo>
                    <a:pt x="425" y="456"/>
                  </a:lnTo>
                  <a:lnTo>
                    <a:pt x="442" y="453"/>
                  </a:lnTo>
                  <a:lnTo>
                    <a:pt x="475" y="445"/>
                  </a:lnTo>
                  <a:lnTo>
                    <a:pt x="491" y="442"/>
                  </a:lnTo>
                  <a:lnTo>
                    <a:pt x="509" y="436"/>
                  </a:lnTo>
                  <a:lnTo>
                    <a:pt x="543" y="430"/>
                  </a:lnTo>
                  <a:lnTo>
                    <a:pt x="579" y="421"/>
                  </a:lnTo>
                  <a:lnTo>
                    <a:pt x="617" y="413"/>
                  </a:lnTo>
                  <a:lnTo>
                    <a:pt x="655" y="406"/>
                  </a:lnTo>
                  <a:lnTo>
                    <a:pt x="675" y="403"/>
                  </a:lnTo>
                  <a:lnTo>
                    <a:pt x="696" y="398"/>
                  </a:lnTo>
                  <a:lnTo>
                    <a:pt x="719" y="394"/>
                  </a:lnTo>
                  <a:lnTo>
                    <a:pt x="743" y="391"/>
                  </a:lnTo>
                  <a:lnTo>
                    <a:pt x="767" y="388"/>
                  </a:lnTo>
                  <a:lnTo>
                    <a:pt x="791" y="385"/>
                  </a:lnTo>
                  <a:lnTo>
                    <a:pt x="816" y="382"/>
                  </a:lnTo>
                  <a:lnTo>
                    <a:pt x="843" y="380"/>
                  </a:lnTo>
                  <a:lnTo>
                    <a:pt x="873" y="380"/>
                  </a:lnTo>
                  <a:lnTo>
                    <a:pt x="905" y="379"/>
                  </a:lnTo>
                  <a:lnTo>
                    <a:pt x="936" y="378"/>
                  </a:lnTo>
                  <a:lnTo>
                    <a:pt x="971" y="376"/>
                  </a:lnTo>
                  <a:lnTo>
                    <a:pt x="971" y="0"/>
                  </a:lnTo>
                  <a:lnTo>
                    <a:pt x="0" y="0"/>
                  </a:lnTo>
                  <a:lnTo>
                    <a:pt x="0" y="438"/>
                  </a:lnTo>
                  <a:close/>
                </a:path>
              </a:pathLst>
            </a:custGeom>
            <a:noFill/>
            <a:ln w="12700" cap="flat" cmpd="sng">
              <a:solidFill>
                <a:srgbClr val="000000">
                  <a:alpha val="100000"/>
                </a:srgbClr>
              </a:solidFill>
              <a:prstDash val="solid"/>
              <a:round/>
              <a:headEnd type="none" w="med" len="med"/>
              <a:tailEnd type="none" w="med" len="med"/>
            </a:ln>
          </p:spPr>
          <p:txBody>
            <a:bodyPr/>
            <a:lstStyle/>
            <a:p>
              <a:endParaRPr lang="zh-CN" altLang="en-US"/>
            </a:p>
          </p:txBody>
        </p:sp>
        <p:grpSp>
          <p:nvGrpSpPr>
            <p:cNvPr id="11303" name="Group 68"/>
            <p:cNvGrpSpPr/>
            <p:nvPr/>
          </p:nvGrpSpPr>
          <p:grpSpPr>
            <a:xfrm>
              <a:off x="3291" y="3160"/>
              <a:ext cx="115" cy="306"/>
              <a:chOff x="3262" y="2864"/>
              <a:chExt cx="115" cy="261"/>
            </a:xfrm>
          </p:grpSpPr>
          <p:sp>
            <p:nvSpPr>
              <p:cNvPr id="11320" name="Line 66"/>
              <p:cNvSpPr/>
              <p:nvPr/>
            </p:nvSpPr>
            <p:spPr>
              <a:xfrm>
                <a:off x="3319" y="2864"/>
                <a:ext cx="1" cy="165"/>
              </a:xfrm>
              <a:prstGeom prst="line">
                <a:avLst/>
              </a:prstGeom>
              <a:ln w="12700" cap="flat" cmpd="sng">
                <a:solidFill>
                  <a:schemeClr val="tx1"/>
                </a:solidFill>
                <a:prstDash val="solid"/>
                <a:headEnd type="none" w="med" len="med"/>
                <a:tailEnd type="none" w="med" len="med"/>
              </a:ln>
            </p:spPr>
          </p:sp>
          <p:sp>
            <p:nvSpPr>
              <p:cNvPr id="11321" name="Freeform 67"/>
              <p:cNvSpPr/>
              <p:nvPr/>
            </p:nvSpPr>
            <p:spPr>
              <a:xfrm>
                <a:off x="3262" y="3027"/>
                <a:ext cx="115" cy="98"/>
              </a:xfrm>
              <a:custGeom>
                <a:avLst/>
                <a:gdLst>
                  <a:gd name="txL" fmla="*/ 0 w 115"/>
                  <a:gd name="txT" fmla="*/ 0 h 98"/>
                  <a:gd name="txR" fmla="*/ 115 w 115"/>
                  <a:gd name="txB" fmla="*/ 98 h 98"/>
                </a:gdLst>
                <a:ahLst/>
                <a:cxnLst>
                  <a:cxn ang="0">
                    <a:pos x="0" y="0"/>
                  </a:cxn>
                  <a:cxn ang="0">
                    <a:pos x="57" y="98"/>
                  </a:cxn>
                  <a:cxn ang="0">
                    <a:pos x="115" y="0"/>
                  </a:cxn>
                  <a:cxn ang="0">
                    <a:pos x="0" y="0"/>
                  </a:cxn>
                </a:cxnLst>
                <a:rect l="txL" t="txT" r="txR" b="txB"/>
                <a:pathLst>
                  <a:path w="115" h="98">
                    <a:moveTo>
                      <a:pt x="0" y="0"/>
                    </a:moveTo>
                    <a:lnTo>
                      <a:pt x="57" y="98"/>
                    </a:lnTo>
                    <a:lnTo>
                      <a:pt x="115" y="0"/>
                    </a:lnTo>
                    <a:lnTo>
                      <a:pt x="0" y="0"/>
                    </a:lnTo>
                    <a:close/>
                  </a:path>
                </a:pathLst>
              </a:custGeom>
              <a:solidFill>
                <a:schemeClr val="tx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grpSp>
        <p:sp>
          <p:nvSpPr>
            <p:cNvPr id="11304" name="Rectangle 69"/>
            <p:cNvSpPr/>
            <p:nvPr/>
          </p:nvSpPr>
          <p:spPr>
            <a:xfrm>
              <a:off x="1406" y="3588"/>
              <a:ext cx="1093" cy="369"/>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p>
          </p:txBody>
        </p:sp>
        <p:sp>
          <p:nvSpPr>
            <p:cNvPr id="11305" name="Rectangle 70"/>
            <p:cNvSpPr/>
            <p:nvPr/>
          </p:nvSpPr>
          <p:spPr>
            <a:xfrm>
              <a:off x="2923" y="3588"/>
              <a:ext cx="876" cy="296"/>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p>
          </p:txBody>
        </p:sp>
        <p:sp>
          <p:nvSpPr>
            <p:cNvPr id="11306" name="Rectangle 71"/>
            <p:cNvSpPr/>
            <p:nvPr/>
          </p:nvSpPr>
          <p:spPr>
            <a:xfrm>
              <a:off x="2996" y="3657"/>
              <a:ext cx="640" cy="19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2000" b="0" dirty="0">
                  <a:solidFill>
                    <a:srgbClr val="000000"/>
                  </a:solidFill>
                  <a:latin typeface="宋体" panose="02010600030101010101" pitchFamily="2" charset="-122"/>
                </a:rPr>
                <a:t>定货报告</a:t>
              </a:r>
              <a:endParaRPr lang="zh-CN" altLang="en-US" sz="1800" b="0" dirty="0"/>
            </a:p>
          </p:txBody>
        </p:sp>
        <p:grpSp>
          <p:nvGrpSpPr>
            <p:cNvPr id="11307" name="Group 76"/>
            <p:cNvGrpSpPr/>
            <p:nvPr/>
          </p:nvGrpSpPr>
          <p:grpSpPr>
            <a:xfrm>
              <a:off x="1831" y="955"/>
              <a:ext cx="485" cy="613"/>
              <a:chOff x="1802" y="983"/>
              <a:chExt cx="485" cy="523"/>
            </a:xfrm>
          </p:grpSpPr>
          <p:sp>
            <p:nvSpPr>
              <p:cNvPr id="11316" name="Freeform 72"/>
              <p:cNvSpPr/>
              <p:nvPr/>
            </p:nvSpPr>
            <p:spPr>
              <a:xfrm>
                <a:off x="1802" y="983"/>
                <a:ext cx="485" cy="523"/>
              </a:xfrm>
              <a:custGeom>
                <a:avLst/>
                <a:gdLst>
                  <a:gd name="txL" fmla="*/ 0 w 485"/>
                  <a:gd name="txT" fmla="*/ 0 h 523"/>
                  <a:gd name="txR" fmla="*/ 485 w 485"/>
                  <a:gd name="txB" fmla="*/ 523 h 523"/>
                </a:gdLst>
                <a:ahLst/>
                <a:cxnLst>
                  <a:cxn ang="0">
                    <a:pos x="242" y="0"/>
                  </a:cxn>
                  <a:cxn ang="0">
                    <a:pos x="193" y="1"/>
                  </a:cxn>
                  <a:cxn ang="0">
                    <a:pos x="148" y="6"/>
                  </a:cxn>
                  <a:cxn ang="0">
                    <a:pos x="127" y="8"/>
                  </a:cxn>
                  <a:cxn ang="0">
                    <a:pos x="107" y="11"/>
                  </a:cxn>
                  <a:cxn ang="0">
                    <a:pos x="88" y="15"/>
                  </a:cxn>
                  <a:cxn ang="0">
                    <a:pos x="70" y="20"/>
                  </a:cxn>
                  <a:cxn ang="0">
                    <a:pos x="55" y="24"/>
                  </a:cxn>
                  <a:cxn ang="0">
                    <a:pos x="41" y="30"/>
                  </a:cxn>
                  <a:cxn ang="0">
                    <a:pos x="29" y="34"/>
                  </a:cxn>
                  <a:cxn ang="0">
                    <a:pos x="19" y="41"/>
                  </a:cxn>
                  <a:cxn ang="0">
                    <a:pos x="11" y="46"/>
                  </a:cxn>
                  <a:cxn ang="0">
                    <a:pos x="5" y="52"/>
                  </a:cxn>
                  <a:cxn ang="0">
                    <a:pos x="1" y="59"/>
                  </a:cxn>
                  <a:cxn ang="0">
                    <a:pos x="0" y="66"/>
                  </a:cxn>
                  <a:cxn ang="0">
                    <a:pos x="0" y="457"/>
                  </a:cxn>
                  <a:cxn ang="0">
                    <a:pos x="1" y="464"/>
                  </a:cxn>
                  <a:cxn ang="0">
                    <a:pos x="5" y="470"/>
                  </a:cxn>
                  <a:cxn ang="0">
                    <a:pos x="11" y="477"/>
                  </a:cxn>
                  <a:cxn ang="0">
                    <a:pos x="19" y="482"/>
                  </a:cxn>
                  <a:cxn ang="0">
                    <a:pos x="29" y="489"/>
                  </a:cxn>
                  <a:cxn ang="0">
                    <a:pos x="41" y="494"/>
                  </a:cxn>
                  <a:cxn ang="0">
                    <a:pos x="55" y="499"/>
                  </a:cxn>
                  <a:cxn ang="0">
                    <a:pos x="70" y="503"/>
                  </a:cxn>
                  <a:cxn ang="0">
                    <a:pos x="88" y="507"/>
                  </a:cxn>
                  <a:cxn ang="0">
                    <a:pos x="107" y="512"/>
                  </a:cxn>
                  <a:cxn ang="0">
                    <a:pos x="127" y="515"/>
                  </a:cxn>
                  <a:cxn ang="0">
                    <a:pos x="148" y="517"/>
                  </a:cxn>
                  <a:cxn ang="0">
                    <a:pos x="193" y="522"/>
                  </a:cxn>
                  <a:cxn ang="0">
                    <a:pos x="242" y="523"/>
                  </a:cxn>
                  <a:cxn ang="0">
                    <a:pos x="292" y="522"/>
                  </a:cxn>
                  <a:cxn ang="0">
                    <a:pos x="337" y="517"/>
                  </a:cxn>
                  <a:cxn ang="0">
                    <a:pos x="359" y="515"/>
                  </a:cxn>
                  <a:cxn ang="0">
                    <a:pos x="378" y="512"/>
                  </a:cxn>
                  <a:cxn ang="0">
                    <a:pos x="397" y="507"/>
                  </a:cxn>
                  <a:cxn ang="0">
                    <a:pos x="414" y="503"/>
                  </a:cxn>
                  <a:cxn ang="0">
                    <a:pos x="429" y="499"/>
                  </a:cxn>
                  <a:cxn ang="0">
                    <a:pos x="443" y="494"/>
                  </a:cxn>
                  <a:cxn ang="0">
                    <a:pos x="456" y="489"/>
                  </a:cxn>
                  <a:cxn ang="0">
                    <a:pos x="466" y="482"/>
                  </a:cxn>
                  <a:cxn ang="0">
                    <a:pos x="474" y="477"/>
                  </a:cxn>
                  <a:cxn ang="0">
                    <a:pos x="480" y="470"/>
                  </a:cxn>
                  <a:cxn ang="0">
                    <a:pos x="484" y="464"/>
                  </a:cxn>
                  <a:cxn ang="0">
                    <a:pos x="485" y="457"/>
                  </a:cxn>
                  <a:cxn ang="0">
                    <a:pos x="485" y="66"/>
                  </a:cxn>
                  <a:cxn ang="0">
                    <a:pos x="484" y="59"/>
                  </a:cxn>
                  <a:cxn ang="0">
                    <a:pos x="480" y="52"/>
                  </a:cxn>
                  <a:cxn ang="0">
                    <a:pos x="474" y="46"/>
                  </a:cxn>
                  <a:cxn ang="0">
                    <a:pos x="466" y="41"/>
                  </a:cxn>
                  <a:cxn ang="0">
                    <a:pos x="456" y="34"/>
                  </a:cxn>
                  <a:cxn ang="0">
                    <a:pos x="443" y="30"/>
                  </a:cxn>
                  <a:cxn ang="0">
                    <a:pos x="429" y="24"/>
                  </a:cxn>
                  <a:cxn ang="0">
                    <a:pos x="414" y="20"/>
                  </a:cxn>
                  <a:cxn ang="0">
                    <a:pos x="397" y="15"/>
                  </a:cxn>
                  <a:cxn ang="0">
                    <a:pos x="378" y="11"/>
                  </a:cxn>
                  <a:cxn ang="0">
                    <a:pos x="359" y="8"/>
                  </a:cxn>
                  <a:cxn ang="0">
                    <a:pos x="337" y="6"/>
                  </a:cxn>
                  <a:cxn ang="0">
                    <a:pos x="292" y="1"/>
                  </a:cxn>
                  <a:cxn ang="0">
                    <a:pos x="242" y="0"/>
                  </a:cxn>
                </a:cxnLst>
                <a:rect l="txL" t="txT" r="txR" b="txB"/>
                <a:pathLst>
                  <a:path w="485" h="523">
                    <a:moveTo>
                      <a:pt x="242" y="0"/>
                    </a:moveTo>
                    <a:lnTo>
                      <a:pt x="193" y="1"/>
                    </a:lnTo>
                    <a:lnTo>
                      <a:pt x="148" y="6"/>
                    </a:lnTo>
                    <a:lnTo>
                      <a:pt x="127" y="8"/>
                    </a:lnTo>
                    <a:lnTo>
                      <a:pt x="107" y="11"/>
                    </a:lnTo>
                    <a:lnTo>
                      <a:pt x="88" y="15"/>
                    </a:lnTo>
                    <a:lnTo>
                      <a:pt x="70" y="20"/>
                    </a:lnTo>
                    <a:lnTo>
                      <a:pt x="55" y="24"/>
                    </a:lnTo>
                    <a:lnTo>
                      <a:pt x="41" y="30"/>
                    </a:lnTo>
                    <a:lnTo>
                      <a:pt x="29" y="34"/>
                    </a:lnTo>
                    <a:lnTo>
                      <a:pt x="19" y="41"/>
                    </a:lnTo>
                    <a:lnTo>
                      <a:pt x="11" y="46"/>
                    </a:lnTo>
                    <a:lnTo>
                      <a:pt x="5" y="52"/>
                    </a:lnTo>
                    <a:lnTo>
                      <a:pt x="1" y="59"/>
                    </a:lnTo>
                    <a:lnTo>
                      <a:pt x="0" y="66"/>
                    </a:lnTo>
                    <a:lnTo>
                      <a:pt x="0" y="457"/>
                    </a:lnTo>
                    <a:lnTo>
                      <a:pt x="1" y="464"/>
                    </a:lnTo>
                    <a:lnTo>
                      <a:pt x="5" y="470"/>
                    </a:lnTo>
                    <a:lnTo>
                      <a:pt x="11" y="477"/>
                    </a:lnTo>
                    <a:lnTo>
                      <a:pt x="19" y="482"/>
                    </a:lnTo>
                    <a:lnTo>
                      <a:pt x="29" y="489"/>
                    </a:lnTo>
                    <a:lnTo>
                      <a:pt x="41" y="494"/>
                    </a:lnTo>
                    <a:lnTo>
                      <a:pt x="55" y="499"/>
                    </a:lnTo>
                    <a:lnTo>
                      <a:pt x="70" y="503"/>
                    </a:lnTo>
                    <a:lnTo>
                      <a:pt x="88" y="507"/>
                    </a:lnTo>
                    <a:lnTo>
                      <a:pt x="107" y="512"/>
                    </a:lnTo>
                    <a:lnTo>
                      <a:pt x="127" y="515"/>
                    </a:lnTo>
                    <a:lnTo>
                      <a:pt x="148" y="517"/>
                    </a:lnTo>
                    <a:lnTo>
                      <a:pt x="193" y="522"/>
                    </a:lnTo>
                    <a:lnTo>
                      <a:pt x="242" y="523"/>
                    </a:lnTo>
                    <a:lnTo>
                      <a:pt x="292" y="522"/>
                    </a:lnTo>
                    <a:lnTo>
                      <a:pt x="337" y="517"/>
                    </a:lnTo>
                    <a:lnTo>
                      <a:pt x="359" y="515"/>
                    </a:lnTo>
                    <a:lnTo>
                      <a:pt x="378" y="512"/>
                    </a:lnTo>
                    <a:lnTo>
                      <a:pt x="397" y="507"/>
                    </a:lnTo>
                    <a:lnTo>
                      <a:pt x="414" y="503"/>
                    </a:lnTo>
                    <a:lnTo>
                      <a:pt x="429" y="499"/>
                    </a:lnTo>
                    <a:lnTo>
                      <a:pt x="443" y="494"/>
                    </a:lnTo>
                    <a:lnTo>
                      <a:pt x="456" y="489"/>
                    </a:lnTo>
                    <a:lnTo>
                      <a:pt x="466" y="482"/>
                    </a:lnTo>
                    <a:lnTo>
                      <a:pt x="474" y="477"/>
                    </a:lnTo>
                    <a:lnTo>
                      <a:pt x="480" y="470"/>
                    </a:lnTo>
                    <a:lnTo>
                      <a:pt x="484" y="464"/>
                    </a:lnTo>
                    <a:lnTo>
                      <a:pt x="485" y="457"/>
                    </a:lnTo>
                    <a:lnTo>
                      <a:pt x="485" y="66"/>
                    </a:lnTo>
                    <a:lnTo>
                      <a:pt x="484" y="59"/>
                    </a:lnTo>
                    <a:lnTo>
                      <a:pt x="480" y="52"/>
                    </a:lnTo>
                    <a:lnTo>
                      <a:pt x="474" y="46"/>
                    </a:lnTo>
                    <a:lnTo>
                      <a:pt x="466" y="41"/>
                    </a:lnTo>
                    <a:lnTo>
                      <a:pt x="456" y="34"/>
                    </a:lnTo>
                    <a:lnTo>
                      <a:pt x="443" y="30"/>
                    </a:lnTo>
                    <a:lnTo>
                      <a:pt x="429" y="24"/>
                    </a:lnTo>
                    <a:lnTo>
                      <a:pt x="414" y="20"/>
                    </a:lnTo>
                    <a:lnTo>
                      <a:pt x="397" y="15"/>
                    </a:lnTo>
                    <a:lnTo>
                      <a:pt x="378" y="11"/>
                    </a:lnTo>
                    <a:lnTo>
                      <a:pt x="359" y="8"/>
                    </a:lnTo>
                    <a:lnTo>
                      <a:pt x="337" y="6"/>
                    </a:lnTo>
                    <a:lnTo>
                      <a:pt x="292" y="1"/>
                    </a:lnTo>
                    <a:lnTo>
                      <a:pt x="242" y="0"/>
                    </a:lnTo>
                    <a:close/>
                  </a:path>
                </a:pathLst>
              </a:custGeom>
              <a:noFill/>
              <a:ln w="9525">
                <a:noFill/>
              </a:ln>
            </p:spPr>
            <p:txBody>
              <a:bodyPr/>
              <a:lstStyle/>
              <a:p>
                <a:endParaRPr lang="zh-CN" altLang="en-US"/>
              </a:p>
            </p:txBody>
          </p:sp>
          <p:sp>
            <p:nvSpPr>
              <p:cNvPr id="11317" name="Freeform 73"/>
              <p:cNvSpPr/>
              <p:nvPr/>
            </p:nvSpPr>
            <p:spPr>
              <a:xfrm>
                <a:off x="1802" y="983"/>
                <a:ext cx="485" cy="131"/>
              </a:xfrm>
              <a:custGeom>
                <a:avLst/>
                <a:gdLst>
                  <a:gd name="txL" fmla="*/ 0 w 485"/>
                  <a:gd name="txT" fmla="*/ 0 h 131"/>
                  <a:gd name="txR" fmla="*/ 485 w 485"/>
                  <a:gd name="txB" fmla="*/ 131 h 131"/>
                </a:gdLst>
                <a:ahLst/>
                <a:cxnLst>
                  <a:cxn ang="0">
                    <a:pos x="0" y="66"/>
                  </a:cxn>
                  <a:cxn ang="0">
                    <a:pos x="1" y="72"/>
                  </a:cxn>
                  <a:cxn ang="0">
                    <a:pos x="5" y="79"/>
                  </a:cxn>
                  <a:cxn ang="0">
                    <a:pos x="11" y="85"/>
                  </a:cxn>
                  <a:cxn ang="0">
                    <a:pos x="19" y="91"/>
                  </a:cxn>
                  <a:cxn ang="0">
                    <a:pos x="29" y="97"/>
                  </a:cxn>
                  <a:cxn ang="0">
                    <a:pos x="41" y="103"/>
                  </a:cxn>
                  <a:cxn ang="0">
                    <a:pos x="55" y="107"/>
                  </a:cxn>
                  <a:cxn ang="0">
                    <a:pos x="70" y="111"/>
                  </a:cxn>
                  <a:cxn ang="0">
                    <a:pos x="88" y="116"/>
                  </a:cxn>
                  <a:cxn ang="0">
                    <a:pos x="107" y="120"/>
                  </a:cxn>
                  <a:cxn ang="0">
                    <a:pos x="127" y="123"/>
                  </a:cxn>
                  <a:cxn ang="0">
                    <a:pos x="148" y="125"/>
                  </a:cxn>
                  <a:cxn ang="0">
                    <a:pos x="193" y="130"/>
                  </a:cxn>
                  <a:cxn ang="0">
                    <a:pos x="242" y="131"/>
                  </a:cxn>
                  <a:cxn ang="0">
                    <a:pos x="292" y="130"/>
                  </a:cxn>
                  <a:cxn ang="0">
                    <a:pos x="337" y="125"/>
                  </a:cxn>
                  <a:cxn ang="0">
                    <a:pos x="359" y="123"/>
                  </a:cxn>
                  <a:cxn ang="0">
                    <a:pos x="378" y="120"/>
                  </a:cxn>
                  <a:cxn ang="0">
                    <a:pos x="397" y="116"/>
                  </a:cxn>
                  <a:cxn ang="0">
                    <a:pos x="414" y="111"/>
                  </a:cxn>
                  <a:cxn ang="0">
                    <a:pos x="429" y="107"/>
                  </a:cxn>
                  <a:cxn ang="0">
                    <a:pos x="443" y="103"/>
                  </a:cxn>
                  <a:cxn ang="0">
                    <a:pos x="456" y="97"/>
                  </a:cxn>
                  <a:cxn ang="0">
                    <a:pos x="466" y="91"/>
                  </a:cxn>
                  <a:cxn ang="0">
                    <a:pos x="474" y="85"/>
                  </a:cxn>
                  <a:cxn ang="0">
                    <a:pos x="480" y="79"/>
                  </a:cxn>
                  <a:cxn ang="0">
                    <a:pos x="484" y="72"/>
                  </a:cxn>
                  <a:cxn ang="0">
                    <a:pos x="485" y="66"/>
                  </a:cxn>
                  <a:cxn ang="0">
                    <a:pos x="484" y="59"/>
                  </a:cxn>
                  <a:cxn ang="0">
                    <a:pos x="480" y="52"/>
                  </a:cxn>
                  <a:cxn ang="0">
                    <a:pos x="474" y="46"/>
                  </a:cxn>
                  <a:cxn ang="0">
                    <a:pos x="466" y="41"/>
                  </a:cxn>
                  <a:cxn ang="0">
                    <a:pos x="456" y="34"/>
                  </a:cxn>
                  <a:cxn ang="0">
                    <a:pos x="443" y="30"/>
                  </a:cxn>
                  <a:cxn ang="0">
                    <a:pos x="429" y="24"/>
                  </a:cxn>
                  <a:cxn ang="0">
                    <a:pos x="414" y="20"/>
                  </a:cxn>
                  <a:cxn ang="0">
                    <a:pos x="397" y="15"/>
                  </a:cxn>
                  <a:cxn ang="0">
                    <a:pos x="378" y="11"/>
                  </a:cxn>
                  <a:cxn ang="0">
                    <a:pos x="359" y="8"/>
                  </a:cxn>
                  <a:cxn ang="0">
                    <a:pos x="337" y="6"/>
                  </a:cxn>
                  <a:cxn ang="0">
                    <a:pos x="292" y="1"/>
                  </a:cxn>
                  <a:cxn ang="0">
                    <a:pos x="242" y="0"/>
                  </a:cxn>
                  <a:cxn ang="0">
                    <a:pos x="193" y="1"/>
                  </a:cxn>
                  <a:cxn ang="0">
                    <a:pos x="148" y="6"/>
                  </a:cxn>
                  <a:cxn ang="0">
                    <a:pos x="127" y="8"/>
                  </a:cxn>
                  <a:cxn ang="0">
                    <a:pos x="107" y="11"/>
                  </a:cxn>
                  <a:cxn ang="0">
                    <a:pos x="88" y="15"/>
                  </a:cxn>
                  <a:cxn ang="0">
                    <a:pos x="70" y="20"/>
                  </a:cxn>
                  <a:cxn ang="0">
                    <a:pos x="55" y="24"/>
                  </a:cxn>
                  <a:cxn ang="0">
                    <a:pos x="41" y="30"/>
                  </a:cxn>
                  <a:cxn ang="0">
                    <a:pos x="29" y="34"/>
                  </a:cxn>
                  <a:cxn ang="0">
                    <a:pos x="19" y="41"/>
                  </a:cxn>
                  <a:cxn ang="0">
                    <a:pos x="11" y="46"/>
                  </a:cxn>
                  <a:cxn ang="0">
                    <a:pos x="5" y="52"/>
                  </a:cxn>
                  <a:cxn ang="0">
                    <a:pos x="1" y="59"/>
                  </a:cxn>
                  <a:cxn ang="0">
                    <a:pos x="0" y="66"/>
                  </a:cxn>
                </a:cxnLst>
                <a:rect l="txL" t="txT" r="txR" b="txB"/>
                <a:pathLst>
                  <a:path w="485" h="131">
                    <a:moveTo>
                      <a:pt x="0" y="66"/>
                    </a:moveTo>
                    <a:lnTo>
                      <a:pt x="1" y="72"/>
                    </a:lnTo>
                    <a:lnTo>
                      <a:pt x="5" y="79"/>
                    </a:lnTo>
                    <a:lnTo>
                      <a:pt x="11" y="85"/>
                    </a:lnTo>
                    <a:lnTo>
                      <a:pt x="19" y="91"/>
                    </a:lnTo>
                    <a:lnTo>
                      <a:pt x="29" y="97"/>
                    </a:lnTo>
                    <a:lnTo>
                      <a:pt x="41" y="103"/>
                    </a:lnTo>
                    <a:lnTo>
                      <a:pt x="55" y="107"/>
                    </a:lnTo>
                    <a:lnTo>
                      <a:pt x="70" y="111"/>
                    </a:lnTo>
                    <a:lnTo>
                      <a:pt x="88" y="116"/>
                    </a:lnTo>
                    <a:lnTo>
                      <a:pt x="107" y="120"/>
                    </a:lnTo>
                    <a:lnTo>
                      <a:pt x="127" y="123"/>
                    </a:lnTo>
                    <a:lnTo>
                      <a:pt x="148" y="125"/>
                    </a:lnTo>
                    <a:lnTo>
                      <a:pt x="193" y="130"/>
                    </a:lnTo>
                    <a:lnTo>
                      <a:pt x="242" y="131"/>
                    </a:lnTo>
                    <a:lnTo>
                      <a:pt x="292" y="130"/>
                    </a:lnTo>
                    <a:lnTo>
                      <a:pt x="337" y="125"/>
                    </a:lnTo>
                    <a:lnTo>
                      <a:pt x="359" y="123"/>
                    </a:lnTo>
                    <a:lnTo>
                      <a:pt x="378" y="120"/>
                    </a:lnTo>
                    <a:lnTo>
                      <a:pt x="397" y="116"/>
                    </a:lnTo>
                    <a:lnTo>
                      <a:pt x="414" y="111"/>
                    </a:lnTo>
                    <a:lnTo>
                      <a:pt x="429" y="107"/>
                    </a:lnTo>
                    <a:lnTo>
                      <a:pt x="443" y="103"/>
                    </a:lnTo>
                    <a:lnTo>
                      <a:pt x="456" y="97"/>
                    </a:lnTo>
                    <a:lnTo>
                      <a:pt x="466" y="91"/>
                    </a:lnTo>
                    <a:lnTo>
                      <a:pt x="474" y="85"/>
                    </a:lnTo>
                    <a:lnTo>
                      <a:pt x="480" y="79"/>
                    </a:lnTo>
                    <a:lnTo>
                      <a:pt x="484" y="72"/>
                    </a:lnTo>
                    <a:lnTo>
                      <a:pt x="485" y="66"/>
                    </a:lnTo>
                    <a:lnTo>
                      <a:pt x="484" y="59"/>
                    </a:lnTo>
                    <a:lnTo>
                      <a:pt x="480" y="52"/>
                    </a:lnTo>
                    <a:lnTo>
                      <a:pt x="474" y="46"/>
                    </a:lnTo>
                    <a:lnTo>
                      <a:pt x="466" y="41"/>
                    </a:lnTo>
                    <a:lnTo>
                      <a:pt x="456" y="34"/>
                    </a:lnTo>
                    <a:lnTo>
                      <a:pt x="443" y="30"/>
                    </a:lnTo>
                    <a:lnTo>
                      <a:pt x="429" y="24"/>
                    </a:lnTo>
                    <a:lnTo>
                      <a:pt x="414" y="20"/>
                    </a:lnTo>
                    <a:lnTo>
                      <a:pt x="397" y="15"/>
                    </a:lnTo>
                    <a:lnTo>
                      <a:pt x="378" y="11"/>
                    </a:lnTo>
                    <a:lnTo>
                      <a:pt x="359" y="8"/>
                    </a:lnTo>
                    <a:lnTo>
                      <a:pt x="337" y="6"/>
                    </a:lnTo>
                    <a:lnTo>
                      <a:pt x="292" y="1"/>
                    </a:lnTo>
                    <a:lnTo>
                      <a:pt x="242" y="0"/>
                    </a:lnTo>
                    <a:lnTo>
                      <a:pt x="193" y="1"/>
                    </a:lnTo>
                    <a:lnTo>
                      <a:pt x="148" y="6"/>
                    </a:lnTo>
                    <a:lnTo>
                      <a:pt x="127" y="8"/>
                    </a:lnTo>
                    <a:lnTo>
                      <a:pt x="107" y="11"/>
                    </a:lnTo>
                    <a:lnTo>
                      <a:pt x="88" y="15"/>
                    </a:lnTo>
                    <a:lnTo>
                      <a:pt x="70" y="20"/>
                    </a:lnTo>
                    <a:lnTo>
                      <a:pt x="55" y="24"/>
                    </a:lnTo>
                    <a:lnTo>
                      <a:pt x="41" y="30"/>
                    </a:lnTo>
                    <a:lnTo>
                      <a:pt x="29" y="34"/>
                    </a:lnTo>
                    <a:lnTo>
                      <a:pt x="19" y="41"/>
                    </a:lnTo>
                    <a:lnTo>
                      <a:pt x="11" y="46"/>
                    </a:lnTo>
                    <a:lnTo>
                      <a:pt x="5" y="52"/>
                    </a:lnTo>
                    <a:lnTo>
                      <a:pt x="1" y="59"/>
                    </a:lnTo>
                    <a:lnTo>
                      <a:pt x="0" y="66"/>
                    </a:lnTo>
                    <a:close/>
                  </a:path>
                </a:pathLst>
              </a:custGeom>
              <a:noFill/>
              <a:ln w="9525">
                <a:noFill/>
              </a:ln>
            </p:spPr>
            <p:txBody>
              <a:bodyPr/>
              <a:lstStyle/>
              <a:p>
                <a:endParaRPr lang="zh-CN" altLang="en-US"/>
              </a:p>
            </p:txBody>
          </p:sp>
          <p:sp>
            <p:nvSpPr>
              <p:cNvPr id="11318" name="Freeform 74"/>
              <p:cNvSpPr/>
              <p:nvPr/>
            </p:nvSpPr>
            <p:spPr>
              <a:xfrm>
                <a:off x="1802" y="983"/>
                <a:ext cx="485" cy="523"/>
              </a:xfrm>
              <a:custGeom>
                <a:avLst/>
                <a:gdLst>
                  <a:gd name="txL" fmla="*/ 0 w 485"/>
                  <a:gd name="txT" fmla="*/ 0 h 523"/>
                  <a:gd name="txR" fmla="*/ 485 w 485"/>
                  <a:gd name="txB" fmla="*/ 523 h 523"/>
                </a:gdLst>
                <a:ahLst/>
                <a:cxnLst>
                  <a:cxn ang="0">
                    <a:pos x="242" y="0"/>
                  </a:cxn>
                  <a:cxn ang="0">
                    <a:pos x="193" y="1"/>
                  </a:cxn>
                  <a:cxn ang="0">
                    <a:pos x="148" y="6"/>
                  </a:cxn>
                  <a:cxn ang="0">
                    <a:pos x="127" y="8"/>
                  </a:cxn>
                  <a:cxn ang="0">
                    <a:pos x="107" y="11"/>
                  </a:cxn>
                  <a:cxn ang="0">
                    <a:pos x="88" y="15"/>
                  </a:cxn>
                  <a:cxn ang="0">
                    <a:pos x="70" y="20"/>
                  </a:cxn>
                  <a:cxn ang="0">
                    <a:pos x="55" y="24"/>
                  </a:cxn>
                  <a:cxn ang="0">
                    <a:pos x="41" y="30"/>
                  </a:cxn>
                  <a:cxn ang="0">
                    <a:pos x="29" y="34"/>
                  </a:cxn>
                  <a:cxn ang="0">
                    <a:pos x="19" y="41"/>
                  </a:cxn>
                  <a:cxn ang="0">
                    <a:pos x="11" y="46"/>
                  </a:cxn>
                  <a:cxn ang="0">
                    <a:pos x="5" y="52"/>
                  </a:cxn>
                  <a:cxn ang="0">
                    <a:pos x="1" y="59"/>
                  </a:cxn>
                  <a:cxn ang="0">
                    <a:pos x="0" y="66"/>
                  </a:cxn>
                  <a:cxn ang="0">
                    <a:pos x="0" y="457"/>
                  </a:cxn>
                  <a:cxn ang="0">
                    <a:pos x="1" y="464"/>
                  </a:cxn>
                  <a:cxn ang="0">
                    <a:pos x="5" y="470"/>
                  </a:cxn>
                  <a:cxn ang="0">
                    <a:pos x="11" y="477"/>
                  </a:cxn>
                  <a:cxn ang="0">
                    <a:pos x="19" y="482"/>
                  </a:cxn>
                  <a:cxn ang="0">
                    <a:pos x="29" y="489"/>
                  </a:cxn>
                  <a:cxn ang="0">
                    <a:pos x="41" y="494"/>
                  </a:cxn>
                  <a:cxn ang="0">
                    <a:pos x="55" y="499"/>
                  </a:cxn>
                  <a:cxn ang="0">
                    <a:pos x="70" y="503"/>
                  </a:cxn>
                  <a:cxn ang="0">
                    <a:pos x="88" y="507"/>
                  </a:cxn>
                  <a:cxn ang="0">
                    <a:pos x="107" y="512"/>
                  </a:cxn>
                  <a:cxn ang="0">
                    <a:pos x="127" y="515"/>
                  </a:cxn>
                  <a:cxn ang="0">
                    <a:pos x="148" y="517"/>
                  </a:cxn>
                  <a:cxn ang="0">
                    <a:pos x="193" y="522"/>
                  </a:cxn>
                  <a:cxn ang="0">
                    <a:pos x="242" y="523"/>
                  </a:cxn>
                  <a:cxn ang="0">
                    <a:pos x="292" y="522"/>
                  </a:cxn>
                  <a:cxn ang="0">
                    <a:pos x="337" y="517"/>
                  </a:cxn>
                  <a:cxn ang="0">
                    <a:pos x="359" y="515"/>
                  </a:cxn>
                  <a:cxn ang="0">
                    <a:pos x="378" y="512"/>
                  </a:cxn>
                  <a:cxn ang="0">
                    <a:pos x="397" y="507"/>
                  </a:cxn>
                  <a:cxn ang="0">
                    <a:pos x="414" y="503"/>
                  </a:cxn>
                  <a:cxn ang="0">
                    <a:pos x="429" y="499"/>
                  </a:cxn>
                  <a:cxn ang="0">
                    <a:pos x="443" y="494"/>
                  </a:cxn>
                  <a:cxn ang="0">
                    <a:pos x="456" y="489"/>
                  </a:cxn>
                  <a:cxn ang="0">
                    <a:pos x="466" y="482"/>
                  </a:cxn>
                  <a:cxn ang="0">
                    <a:pos x="474" y="477"/>
                  </a:cxn>
                  <a:cxn ang="0">
                    <a:pos x="480" y="470"/>
                  </a:cxn>
                  <a:cxn ang="0">
                    <a:pos x="484" y="464"/>
                  </a:cxn>
                  <a:cxn ang="0">
                    <a:pos x="485" y="457"/>
                  </a:cxn>
                  <a:cxn ang="0">
                    <a:pos x="485" y="66"/>
                  </a:cxn>
                  <a:cxn ang="0">
                    <a:pos x="484" y="59"/>
                  </a:cxn>
                  <a:cxn ang="0">
                    <a:pos x="480" y="52"/>
                  </a:cxn>
                  <a:cxn ang="0">
                    <a:pos x="474" y="46"/>
                  </a:cxn>
                  <a:cxn ang="0">
                    <a:pos x="466" y="41"/>
                  </a:cxn>
                  <a:cxn ang="0">
                    <a:pos x="456" y="34"/>
                  </a:cxn>
                  <a:cxn ang="0">
                    <a:pos x="443" y="30"/>
                  </a:cxn>
                  <a:cxn ang="0">
                    <a:pos x="429" y="24"/>
                  </a:cxn>
                  <a:cxn ang="0">
                    <a:pos x="414" y="20"/>
                  </a:cxn>
                  <a:cxn ang="0">
                    <a:pos x="397" y="15"/>
                  </a:cxn>
                  <a:cxn ang="0">
                    <a:pos x="378" y="11"/>
                  </a:cxn>
                  <a:cxn ang="0">
                    <a:pos x="359" y="8"/>
                  </a:cxn>
                  <a:cxn ang="0">
                    <a:pos x="337" y="6"/>
                  </a:cxn>
                  <a:cxn ang="0">
                    <a:pos x="292" y="1"/>
                  </a:cxn>
                  <a:cxn ang="0">
                    <a:pos x="242" y="0"/>
                  </a:cxn>
                </a:cxnLst>
                <a:rect l="txL" t="txT" r="txR" b="txB"/>
                <a:pathLst>
                  <a:path w="485" h="523">
                    <a:moveTo>
                      <a:pt x="242" y="0"/>
                    </a:moveTo>
                    <a:lnTo>
                      <a:pt x="193" y="1"/>
                    </a:lnTo>
                    <a:lnTo>
                      <a:pt x="148" y="6"/>
                    </a:lnTo>
                    <a:lnTo>
                      <a:pt x="127" y="8"/>
                    </a:lnTo>
                    <a:lnTo>
                      <a:pt x="107" y="11"/>
                    </a:lnTo>
                    <a:lnTo>
                      <a:pt x="88" y="15"/>
                    </a:lnTo>
                    <a:lnTo>
                      <a:pt x="70" y="20"/>
                    </a:lnTo>
                    <a:lnTo>
                      <a:pt x="55" y="24"/>
                    </a:lnTo>
                    <a:lnTo>
                      <a:pt x="41" y="30"/>
                    </a:lnTo>
                    <a:lnTo>
                      <a:pt x="29" y="34"/>
                    </a:lnTo>
                    <a:lnTo>
                      <a:pt x="19" y="41"/>
                    </a:lnTo>
                    <a:lnTo>
                      <a:pt x="11" y="46"/>
                    </a:lnTo>
                    <a:lnTo>
                      <a:pt x="5" y="52"/>
                    </a:lnTo>
                    <a:lnTo>
                      <a:pt x="1" y="59"/>
                    </a:lnTo>
                    <a:lnTo>
                      <a:pt x="0" y="66"/>
                    </a:lnTo>
                    <a:lnTo>
                      <a:pt x="0" y="457"/>
                    </a:lnTo>
                    <a:lnTo>
                      <a:pt x="1" y="464"/>
                    </a:lnTo>
                    <a:lnTo>
                      <a:pt x="5" y="470"/>
                    </a:lnTo>
                    <a:lnTo>
                      <a:pt x="11" y="477"/>
                    </a:lnTo>
                    <a:lnTo>
                      <a:pt x="19" y="482"/>
                    </a:lnTo>
                    <a:lnTo>
                      <a:pt x="29" y="489"/>
                    </a:lnTo>
                    <a:lnTo>
                      <a:pt x="41" y="494"/>
                    </a:lnTo>
                    <a:lnTo>
                      <a:pt x="55" y="499"/>
                    </a:lnTo>
                    <a:lnTo>
                      <a:pt x="70" y="503"/>
                    </a:lnTo>
                    <a:lnTo>
                      <a:pt x="88" y="507"/>
                    </a:lnTo>
                    <a:lnTo>
                      <a:pt x="107" y="512"/>
                    </a:lnTo>
                    <a:lnTo>
                      <a:pt x="127" y="515"/>
                    </a:lnTo>
                    <a:lnTo>
                      <a:pt x="148" y="517"/>
                    </a:lnTo>
                    <a:lnTo>
                      <a:pt x="193" y="522"/>
                    </a:lnTo>
                    <a:lnTo>
                      <a:pt x="242" y="523"/>
                    </a:lnTo>
                    <a:lnTo>
                      <a:pt x="292" y="522"/>
                    </a:lnTo>
                    <a:lnTo>
                      <a:pt x="337" y="517"/>
                    </a:lnTo>
                    <a:lnTo>
                      <a:pt x="359" y="515"/>
                    </a:lnTo>
                    <a:lnTo>
                      <a:pt x="378" y="512"/>
                    </a:lnTo>
                    <a:lnTo>
                      <a:pt x="397" y="507"/>
                    </a:lnTo>
                    <a:lnTo>
                      <a:pt x="414" y="503"/>
                    </a:lnTo>
                    <a:lnTo>
                      <a:pt x="429" y="499"/>
                    </a:lnTo>
                    <a:lnTo>
                      <a:pt x="443" y="494"/>
                    </a:lnTo>
                    <a:lnTo>
                      <a:pt x="456" y="489"/>
                    </a:lnTo>
                    <a:lnTo>
                      <a:pt x="466" y="482"/>
                    </a:lnTo>
                    <a:lnTo>
                      <a:pt x="474" y="477"/>
                    </a:lnTo>
                    <a:lnTo>
                      <a:pt x="480" y="470"/>
                    </a:lnTo>
                    <a:lnTo>
                      <a:pt x="484" y="464"/>
                    </a:lnTo>
                    <a:lnTo>
                      <a:pt x="485" y="457"/>
                    </a:lnTo>
                    <a:lnTo>
                      <a:pt x="485" y="66"/>
                    </a:lnTo>
                    <a:lnTo>
                      <a:pt x="484" y="59"/>
                    </a:lnTo>
                    <a:lnTo>
                      <a:pt x="480" y="52"/>
                    </a:lnTo>
                    <a:lnTo>
                      <a:pt x="474" y="46"/>
                    </a:lnTo>
                    <a:lnTo>
                      <a:pt x="466" y="41"/>
                    </a:lnTo>
                    <a:lnTo>
                      <a:pt x="456" y="34"/>
                    </a:lnTo>
                    <a:lnTo>
                      <a:pt x="443" y="30"/>
                    </a:lnTo>
                    <a:lnTo>
                      <a:pt x="429" y="24"/>
                    </a:lnTo>
                    <a:lnTo>
                      <a:pt x="414" y="20"/>
                    </a:lnTo>
                    <a:lnTo>
                      <a:pt x="397" y="15"/>
                    </a:lnTo>
                    <a:lnTo>
                      <a:pt x="378" y="11"/>
                    </a:lnTo>
                    <a:lnTo>
                      <a:pt x="359" y="8"/>
                    </a:lnTo>
                    <a:lnTo>
                      <a:pt x="337" y="6"/>
                    </a:lnTo>
                    <a:lnTo>
                      <a:pt x="292" y="1"/>
                    </a:lnTo>
                    <a:lnTo>
                      <a:pt x="242" y="0"/>
                    </a:lnTo>
                    <a:close/>
                  </a:path>
                </a:pathLst>
              </a:custGeom>
              <a:noFill/>
              <a:ln w="127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11319" name="Freeform 75"/>
              <p:cNvSpPr/>
              <p:nvPr/>
            </p:nvSpPr>
            <p:spPr>
              <a:xfrm>
                <a:off x="1802" y="1049"/>
                <a:ext cx="485" cy="65"/>
              </a:xfrm>
              <a:custGeom>
                <a:avLst/>
                <a:gdLst>
                  <a:gd name="txL" fmla="*/ 0 w 485"/>
                  <a:gd name="txT" fmla="*/ 0 h 65"/>
                  <a:gd name="txR" fmla="*/ 485 w 485"/>
                  <a:gd name="txB" fmla="*/ 65 h 65"/>
                </a:gdLst>
                <a:ahLst/>
                <a:cxnLst>
                  <a:cxn ang="0">
                    <a:pos x="0" y="0"/>
                  </a:cxn>
                  <a:cxn ang="0">
                    <a:pos x="1" y="6"/>
                  </a:cxn>
                  <a:cxn ang="0">
                    <a:pos x="5" y="13"/>
                  </a:cxn>
                  <a:cxn ang="0">
                    <a:pos x="11" y="19"/>
                  </a:cxn>
                  <a:cxn ang="0">
                    <a:pos x="19" y="25"/>
                  </a:cxn>
                  <a:cxn ang="0">
                    <a:pos x="29" y="31"/>
                  </a:cxn>
                  <a:cxn ang="0">
                    <a:pos x="41" y="37"/>
                  </a:cxn>
                  <a:cxn ang="0">
                    <a:pos x="55" y="41"/>
                  </a:cxn>
                  <a:cxn ang="0">
                    <a:pos x="70" y="45"/>
                  </a:cxn>
                  <a:cxn ang="0">
                    <a:pos x="88" y="50"/>
                  </a:cxn>
                  <a:cxn ang="0">
                    <a:pos x="107" y="54"/>
                  </a:cxn>
                  <a:cxn ang="0">
                    <a:pos x="127" y="57"/>
                  </a:cxn>
                  <a:cxn ang="0">
                    <a:pos x="148" y="59"/>
                  </a:cxn>
                  <a:cxn ang="0">
                    <a:pos x="193" y="64"/>
                  </a:cxn>
                  <a:cxn ang="0">
                    <a:pos x="242" y="65"/>
                  </a:cxn>
                  <a:cxn ang="0">
                    <a:pos x="292" y="64"/>
                  </a:cxn>
                  <a:cxn ang="0">
                    <a:pos x="337" y="59"/>
                  </a:cxn>
                  <a:cxn ang="0">
                    <a:pos x="359" y="57"/>
                  </a:cxn>
                  <a:cxn ang="0">
                    <a:pos x="378" y="54"/>
                  </a:cxn>
                  <a:cxn ang="0">
                    <a:pos x="397" y="50"/>
                  </a:cxn>
                  <a:cxn ang="0">
                    <a:pos x="414" y="45"/>
                  </a:cxn>
                  <a:cxn ang="0">
                    <a:pos x="429" y="41"/>
                  </a:cxn>
                  <a:cxn ang="0">
                    <a:pos x="443" y="37"/>
                  </a:cxn>
                  <a:cxn ang="0">
                    <a:pos x="456" y="31"/>
                  </a:cxn>
                  <a:cxn ang="0">
                    <a:pos x="466" y="25"/>
                  </a:cxn>
                  <a:cxn ang="0">
                    <a:pos x="474" y="19"/>
                  </a:cxn>
                  <a:cxn ang="0">
                    <a:pos x="480" y="13"/>
                  </a:cxn>
                  <a:cxn ang="0">
                    <a:pos x="484" y="6"/>
                  </a:cxn>
                  <a:cxn ang="0">
                    <a:pos x="485" y="0"/>
                  </a:cxn>
                </a:cxnLst>
                <a:rect l="txL" t="txT" r="txR" b="txB"/>
                <a:pathLst>
                  <a:path w="485" h="65">
                    <a:moveTo>
                      <a:pt x="0" y="0"/>
                    </a:moveTo>
                    <a:lnTo>
                      <a:pt x="1" y="6"/>
                    </a:lnTo>
                    <a:lnTo>
                      <a:pt x="5" y="13"/>
                    </a:lnTo>
                    <a:lnTo>
                      <a:pt x="11" y="19"/>
                    </a:lnTo>
                    <a:lnTo>
                      <a:pt x="19" y="25"/>
                    </a:lnTo>
                    <a:lnTo>
                      <a:pt x="29" y="31"/>
                    </a:lnTo>
                    <a:lnTo>
                      <a:pt x="41" y="37"/>
                    </a:lnTo>
                    <a:lnTo>
                      <a:pt x="55" y="41"/>
                    </a:lnTo>
                    <a:lnTo>
                      <a:pt x="70" y="45"/>
                    </a:lnTo>
                    <a:lnTo>
                      <a:pt x="88" y="50"/>
                    </a:lnTo>
                    <a:lnTo>
                      <a:pt x="107" y="54"/>
                    </a:lnTo>
                    <a:lnTo>
                      <a:pt x="127" y="57"/>
                    </a:lnTo>
                    <a:lnTo>
                      <a:pt x="148" y="59"/>
                    </a:lnTo>
                    <a:lnTo>
                      <a:pt x="193" y="64"/>
                    </a:lnTo>
                    <a:lnTo>
                      <a:pt x="242" y="65"/>
                    </a:lnTo>
                    <a:lnTo>
                      <a:pt x="292" y="64"/>
                    </a:lnTo>
                    <a:lnTo>
                      <a:pt x="337" y="59"/>
                    </a:lnTo>
                    <a:lnTo>
                      <a:pt x="359" y="57"/>
                    </a:lnTo>
                    <a:lnTo>
                      <a:pt x="378" y="54"/>
                    </a:lnTo>
                    <a:lnTo>
                      <a:pt x="397" y="50"/>
                    </a:lnTo>
                    <a:lnTo>
                      <a:pt x="414" y="45"/>
                    </a:lnTo>
                    <a:lnTo>
                      <a:pt x="429" y="41"/>
                    </a:lnTo>
                    <a:lnTo>
                      <a:pt x="443" y="37"/>
                    </a:lnTo>
                    <a:lnTo>
                      <a:pt x="456" y="31"/>
                    </a:lnTo>
                    <a:lnTo>
                      <a:pt x="466" y="25"/>
                    </a:lnTo>
                    <a:lnTo>
                      <a:pt x="474" y="19"/>
                    </a:lnTo>
                    <a:lnTo>
                      <a:pt x="480" y="13"/>
                    </a:lnTo>
                    <a:lnTo>
                      <a:pt x="484" y="6"/>
                    </a:lnTo>
                    <a:lnTo>
                      <a:pt x="485" y="0"/>
                    </a:lnTo>
                  </a:path>
                </a:pathLst>
              </a:custGeom>
              <a:noFill/>
              <a:ln w="12700" cap="flat" cmpd="sng">
                <a:solidFill>
                  <a:srgbClr val="000000">
                    <a:alpha val="100000"/>
                  </a:srgbClr>
                </a:solidFill>
                <a:prstDash val="solid"/>
                <a:round/>
                <a:headEnd type="none" w="med" len="med"/>
                <a:tailEnd type="none" w="med" len="med"/>
              </a:ln>
            </p:spPr>
            <p:txBody>
              <a:bodyPr/>
              <a:lstStyle/>
              <a:p>
                <a:endParaRPr lang="zh-CN" altLang="en-US"/>
              </a:p>
            </p:txBody>
          </p:sp>
        </p:grpSp>
        <p:grpSp>
          <p:nvGrpSpPr>
            <p:cNvPr id="11308" name="Group 80"/>
            <p:cNvGrpSpPr/>
            <p:nvPr/>
          </p:nvGrpSpPr>
          <p:grpSpPr>
            <a:xfrm>
              <a:off x="2316" y="1238"/>
              <a:ext cx="667" cy="172"/>
              <a:chOff x="2287" y="1224"/>
              <a:chExt cx="667" cy="147"/>
            </a:xfrm>
          </p:grpSpPr>
          <p:sp>
            <p:nvSpPr>
              <p:cNvPr id="11313" name="Rectangle 77"/>
              <p:cNvSpPr/>
              <p:nvPr/>
            </p:nvSpPr>
            <p:spPr>
              <a:xfrm>
                <a:off x="2455" y="1288"/>
                <a:ext cx="331" cy="17"/>
              </a:xfrm>
              <a:prstGeom prst="rect">
                <a:avLst/>
              </a:prstGeom>
              <a:solidFill>
                <a:schemeClr val="tx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p>
            </p:txBody>
          </p:sp>
          <p:sp>
            <p:nvSpPr>
              <p:cNvPr id="11314" name="Freeform 78"/>
              <p:cNvSpPr/>
              <p:nvPr/>
            </p:nvSpPr>
            <p:spPr>
              <a:xfrm>
                <a:off x="2287" y="1224"/>
                <a:ext cx="172" cy="147"/>
              </a:xfrm>
              <a:custGeom>
                <a:avLst/>
                <a:gdLst>
                  <a:gd name="txL" fmla="*/ 0 w 172"/>
                  <a:gd name="txT" fmla="*/ 0 h 147"/>
                  <a:gd name="txR" fmla="*/ 172 w 172"/>
                  <a:gd name="txB" fmla="*/ 147 h 147"/>
                </a:gdLst>
                <a:ahLst/>
                <a:cxnLst>
                  <a:cxn ang="0">
                    <a:pos x="172" y="0"/>
                  </a:cxn>
                  <a:cxn ang="0">
                    <a:pos x="0" y="73"/>
                  </a:cxn>
                  <a:cxn ang="0">
                    <a:pos x="172" y="147"/>
                  </a:cxn>
                  <a:cxn ang="0">
                    <a:pos x="172" y="0"/>
                  </a:cxn>
                </a:cxnLst>
                <a:rect l="txL" t="txT" r="txR" b="txB"/>
                <a:pathLst>
                  <a:path w="172" h="147">
                    <a:moveTo>
                      <a:pt x="172" y="0"/>
                    </a:moveTo>
                    <a:lnTo>
                      <a:pt x="0" y="73"/>
                    </a:lnTo>
                    <a:lnTo>
                      <a:pt x="172" y="147"/>
                    </a:lnTo>
                    <a:lnTo>
                      <a:pt x="172" y="0"/>
                    </a:lnTo>
                    <a:close/>
                  </a:path>
                </a:pathLst>
              </a:custGeom>
              <a:solidFill>
                <a:schemeClr val="tx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11315" name="Freeform 79"/>
              <p:cNvSpPr/>
              <p:nvPr/>
            </p:nvSpPr>
            <p:spPr>
              <a:xfrm>
                <a:off x="2784" y="1224"/>
                <a:ext cx="170" cy="147"/>
              </a:xfrm>
              <a:custGeom>
                <a:avLst/>
                <a:gdLst>
                  <a:gd name="txL" fmla="*/ 0 w 170"/>
                  <a:gd name="txT" fmla="*/ 0 h 147"/>
                  <a:gd name="txR" fmla="*/ 170 w 170"/>
                  <a:gd name="txB" fmla="*/ 147 h 147"/>
                </a:gdLst>
                <a:ahLst/>
                <a:cxnLst>
                  <a:cxn ang="0">
                    <a:pos x="0" y="147"/>
                  </a:cxn>
                  <a:cxn ang="0">
                    <a:pos x="170" y="73"/>
                  </a:cxn>
                  <a:cxn ang="0">
                    <a:pos x="0" y="0"/>
                  </a:cxn>
                  <a:cxn ang="0">
                    <a:pos x="0" y="147"/>
                  </a:cxn>
                </a:cxnLst>
                <a:rect l="txL" t="txT" r="txR" b="txB"/>
                <a:pathLst>
                  <a:path w="170" h="147">
                    <a:moveTo>
                      <a:pt x="0" y="147"/>
                    </a:moveTo>
                    <a:lnTo>
                      <a:pt x="170" y="73"/>
                    </a:lnTo>
                    <a:lnTo>
                      <a:pt x="0" y="0"/>
                    </a:lnTo>
                    <a:lnTo>
                      <a:pt x="0" y="147"/>
                    </a:lnTo>
                    <a:close/>
                  </a:path>
                </a:pathLst>
              </a:custGeom>
              <a:solidFill>
                <a:schemeClr val="tx1">
                  <a:alpha val="100000"/>
                </a:scheme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grpSp>
        <p:sp>
          <p:nvSpPr>
            <p:cNvPr id="11309" name="Rectangle 81"/>
            <p:cNvSpPr/>
            <p:nvPr/>
          </p:nvSpPr>
          <p:spPr>
            <a:xfrm>
              <a:off x="1588" y="1629"/>
              <a:ext cx="1422" cy="296"/>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p>
          </p:txBody>
        </p:sp>
        <p:sp>
          <p:nvSpPr>
            <p:cNvPr id="11310" name="Rectangle 82"/>
            <p:cNvSpPr/>
            <p:nvPr/>
          </p:nvSpPr>
          <p:spPr>
            <a:xfrm>
              <a:off x="1661" y="1698"/>
              <a:ext cx="1120" cy="19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2000" b="0" dirty="0">
                  <a:solidFill>
                    <a:srgbClr val="000000"/>
                  </a:solidFill>
                  <a:latin typeface="宋体" panose="02010600030101010101" pitchFamily="2" charset="-122"/>
                </a:rPr>
                <a:t>库存清单主文件</a:t>
              </a:r>
              <a:endParaRPr lang="zh-CN" altLang="en-US" sz="1800" b="0" dirty="0"/>
            </a:p>
          </p:txBody>
        </p:sp>
        <p:sp>
          <p:nvSpPr>
            <p:cNvPr id="11311" name="Oval 83"/>
            <p:cNvSpPr/>
            <p:nvPr/>
          </p:nvSpPr>
          <p:spPr>
            <a:xfrm>
              <a:off x="3050" y="1820"/>
              <a:ext cx="567" cy="567"/>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p>
          </p:txBody>
        </p:sp>
        <p:sp>
          <p:nvSpPr>
            <p:cNvPr id="11312" name="Line 84"/>
            <p:cNvSpPr/>
            <p:nvPr/>
          </p:nvSpPr>
          <p:spPr>
            <a:xfrm>
              <a:off x="3334" y="2387"/>
              <a:ext cx="340" cy="0"/>
            </a:xfrm>
            <a:prstGeom prst="line">
              <a:avLst/>
            </a:prstGeom>
            <a:ln w="9525" cap="flat" cmpd="sng">
              <a:solidFill>
                <a:schemeClr val="tx1"/>
              </a:solidFill>
              <a:prstDash val="solid"/>
              <a:headEnd type="none" w="med" len="med"/>
              <a:tailEnd type="none" w="med" len="med"/>
            </a:ln>
          </p:spPr>
        </p:sp>
      </p:grpSp>
      <p:sp>
        <p:nvSpPr>
          <p:cNvPr id="81" name="右箭头 80">
            <a:hlinkClick r:id="rId2" action="ppaction://hlinksldjump"/>
          </p:cNvPr>
          <p:cNvSpPr/>
          <p:nvPr/>
        </p:nvSpPr>
        <p:spPr>
          <a:xfrm>
            <a:off x="7685405" y="6037580"/>
            <a:ext cx="569595" cy="525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4"/>
          <p:cNvGrpSpPr/>
          <p:nvPr/>
        </p:nvGrpSpPr>
        <p:grpSpPr>
          <a:xfrm>
            <a:off x="246063" y="250825"/>
            <a:ext cx="8315325" cy="4440238"/>
            <a:chOff x="155" y="158"/>
            <a:chExt cx="5238" cy="2797"/>
          </a:xfrm>
        </p:grpSpPr>
        <p:sp>
          <p:nvSpPr>
            <p:cNvPr id="8195" name="Text Box 8"/>
            <p:cNvSpPr txBox="1"/>
            <p:nvPr/>
          </p:nvSpPr>
          <p:spPr>
            <a:xfrm>
              <a:off x="155" y="158"/>
              <a:ext cx="2210" cy="4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a:spcBef>
                  <a:spcPct val="0"/>
                </a:spcBef>
                <a:buFont typeface="Arial" panose="020B0604020202020204" pitchFamily="34" charset="0"/>
                <a:buNone/>
              </a:pPr>
              <a:r>
                <a:rPr lang="en-US" altLang="zh-CN" sz="4400" b="1" dirty="0">
                  <a:solidFill>
                    <a:schemeClr val="bg1"/>
                  </a:solidFill>
                  <a:latin typeface="Arial" panose="020B0604020202020204" pitchFamily="34" charset="0"/>
                  <a:ea typeface="新宋体" panose="02010609030101010101" pitchFamily="49" charset="-122"/>
                </a:rPr>
                <a:t>2.4  </a:t>
              </a:r>
              <a:r>
                <a:rPr lang="zh-CN" altLang="en-US" sz="4400" b="1" dirty="0">
                  <a:solidFill>
                    <a:schemeClr val="bg1"/>
                  </a:solidFill>
                  <a:latin typeface="Arial" panose="020B0604020202020204" pitchFamily="34" charset="0"/>
                  <a:ea typeface="华文中宋" panose="02010600040101010101" pitchFamily="2" charset="-122"/>
                </a:rPr>
                <a:t>数据流图</a:t>
              </a:r>
            </a:p>
          </p:txBody>
        </p:sp>
        <p:sp>
          <p:nvSpPr>
            <p:cNvPr id="8196" name="Rectangle 9"/>
            <p:cNvSpPr/>
            <p:nvPr/>
          </p:nvSpPr>
          <p:spPr>
            <a:xfrm>
              <a:off x="545" y="1361"/>
              <a:ext cx="4848" cy="1594"/>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a:spcBef>
                  <a:spcPct val="0"/>
                </a:spcBef>
                <a:buFont typeface="Arial" panose="020B0604020202020204" pitchFamily="34" charset="0"/>
                <a:buNone/>
              </a:pPr>
              <a:r>
                <a:rPr lang="zh-CN" altLang="en-US" sz="4000" b="1" i="1" dirty="0">
                  <a:latin typeface="Times New Roman" panose="02020603050405020304" pitchFamily="18" charset="0"/>
                  <a:ea typeface="宋体" panose="02010600030101010101" pitchFamily="2" charset="-122"/>
                </a:rPr>
                <a:t>         数据流图中没有具体的物理元素，用于描绘数据在系统中流动和被处理的逻辑过程。</a:t>
              </a:r>
            </a:p>
            <a:p>
              <a:pPr marL="0" lvl="0" indent="0">
                <a:spcBef>
                  <a:spcPct val="0"/>
                </a:spcBef>
                <a:buFont typeface="Arial" panose="020B0604020202020204" pitchFamily="34" charset="0"/>
                <a:buNone/>
              </a:pPr>
              <a:endParaRPr lang="zh-CN" altLang="en-US" sz="4000" b="1" i="1" dirty="0">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p:cNvSpPr>
          <p:nvPr>
            <p:ph type="title"/>
          </p:nvPr>
        </p:nvSpPr>
        <p:spPr/>
        <p:txBody>
          <a:bodyPr vert="horz" wrap="square" lIns="91440" tIns="45720" rIns="91440" bIns="45720" anchor="ctr"/>
          <a:lstStyle/>
          <a:p>
            <a:pPr eaLnBrk="1" hangingPunct="1"/>
            <a:r>
              <a:rPr lang="zh-CN" altLang="en-US" sz="3200" dirty="0"/>
              <a:t>基本符号</a:t>
            </a:r>
          </a:p>
        </p:txBody>
      </p:sp>
      <p:sp>
        <p:nvSpPr>
          <p:cNvPr id="13315" name="Text Box 7"/>
          <p:cNvSpPr txBox="1"/>
          <p:nvPr/>
        </p:nvSpPr>
        <p:spPr>
          <a:xfrm>
            <a:off x="881063" y="1719263"/>
            <a:ext cx="2701925" cy="4000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5000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数据的源点或终点</a:t>
            </a:r>
          </a:p>
        </p:txBody>
      </p:sp>
      <p:sp>
        <p:nvSpPr>
          <p:cNvPr id="13316" name="Text Box 10"/>
          <p:cNvSpPr txBox="1"/>
          <p:nvPr/>
        </p:nvSpPr>
        <p:spPr>
          <a:xfrm>
            <a:off x="2006600" y="3203575"/>
            <a:ext cx="1450975" cy="4000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5000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数据处理</a:t>
            </a:r>
          </a:p>
        </p:txBody>
      </p:sp>
      <p:sp>
        <p:nvSpPr>
          <p:cNvPr id="13317" name="Text Box 16"/>
          <p:cNvSpPr txBox="1"/>
          <p:nvPr/>
        </p:nvSpPr>
        <p:spPr>
          <a:xfrm>
            <a:off x="1871663" y="4733925"/>
            <a:ext cx="1539875" cy="4000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5000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数据存储</a:t>
            </a:r>
          </a:p>
        </p:txBody>
      </p:sp>
      <p:grpSp>
        <p:nvGrpSpPr>
          <p:cNvPr id="2" name="Group 19"/>
          <p:cNvGrpSpPr/>
          <p:nvPr/>
        </p:nvGrpSpPr>
        <p:grpSpPr>
          <a:xfrm>
            <a:off x="3779838" y="1628775"/>
            <a:ext cx="2970212" cy="4816475"/>
            <a:chOff x="2688" y="1584"/>
            <a:chExt cx="1008" cy="1632"/>
          </a:xfrm>
        </p:grpSpPr>
        <p:sp>
          <p:nvSpPr>
            <p:cNvPr id="9245" name="Rectangle 5"/>
            <p:cNvSpPr/>
            <p:nvPr/>
          </p:nvSpPr>
          <p:spPr>
            <a:xfrm>
              <a:off x="2736" y="1584"/>
              <a:ext cx="336" cy="288"/>
            </a:xfrm>
            <a:prstGeom prst="rect">
              <a:avLst/>
            </a:prstGeom>
            <a:no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endParaRPr lang="zh-CN" altLang="en-US" b="1" dirty="0">
                <a:solidFill>
                  <a:schemeClr val="tx2"/>
                </a:solidFill>
                <a:latin typeface="Arial" panose="020B0604020202020204" pitchFamily="34" charset="0"/>
                <a:ea typeface="宋体" panose="02010600030101010101" pitchFamily="2" charset="-122"/>
              </a:endParaRPr>
            </a:p>
          </p:txBody>
        </p:sp>
        <p:sp>
          <p:nvSpPr>
            <p:cNvPr id="9246" name="AutoShape 6"/>
            <p:cNvSpPr/>
            <p:nvPr/>
          </p:nvSpPr>
          <p:spPr>
            <a:xfrm>
              <a:off x="3312" y="1584"/>
              <a:ext cx="384" cy="288"/>
            </a:xfrm>
            <a:prstGeom prst="cube">
              <a:avLst>
                <a:gd name="adj" fmla="val 25000"/>
              </a:avLst>
            </a:prstGeom>
            <a:no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endParaRPr lang="zh-CN" altLang="en-US" b="1" dirty="0">
                <a:solidFill>
                  <a:schemeClr val="tx2"/>
                </a:solidFill>
                <a:latin typeface="Arial" panose="020B0604020202020204" pitchFamily="34" charset="0"/>
                <a:ea typeface="宋体" panose="02010600030101010101" pitchFamily="2" charset="-122"/>
              </a:endParaRPr>
            </a:p>
          </p:txBody>
        </p:sp>
        <p:sp>
          <p:nvSpPr>
            <p:cNvPr id="9247" name="AutoShape 8"/>
            <p:cNvSpPr/>
            <p:nvPr/>
          </p:nvSpPr>
          <p:spPr>
            <a:xfrm>
              <a:off x="2736" y="2064"/>
              <a:ext cx="336" cy="288"/>
            </a:xfrm>
            <a:prstGeom prst="roundRect">
              <a:avLst>
                <a:gd name="adj" fmla="val 16667"/>
              </a:avLst>
            </a:prstGeom>
            <a:noFill/>
            <a:ln w="9525" cap="flat" cmpd="sng">
              <a:solidFill>
                <a:schemeClr val="tx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endParaRPr lang="zh-CN" altLang="en-US" b="1" dirty="0">
                <a:solidFill>
                  <a:schemeClr val="tx2"/>
                </a:solidFill>
                <a:latin typeface="Arial" panose="020B0604020202020204" pitchFamily="34" charset="0"/>
                <a:ea typeface="宋体" panose="02010600030101010101" pitchFamily="2" charset="-122"/>
              </a:endParaRPr>
            </a:p>
          </p:txBody>
        </p:sp>
        <p:sp>
          <p:nvSpPr>
            <p:cNvPr id="9248" name="Oval 9"/>
            <p:cNvSpPr/>
            <p:nvPr/>
          </p:nvSpPr>
          <p:spPr>
            <a:xfrm>
              <a:off x="3360" y="2016"/>
              <a:ext cx="336" cy="336"/>
            </a:xfrm>
            <a:prstGeom prst="ellipse">
              <a:avLst/>
            </a:prstGeom>
            <a:noFill/>
            <a:ln w="9525" cap="flat" cmpd="sng">
              <a:solidFill>
                <a:schemeClr val="tx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endParaRPr lang="zh-CN" altLang="en-US" b="1" dirty="0">
                <a:solidFill>
                  <a:schemeClr val="tx2"/>
                </a:solidFill>
                <a:latin typeface="Arial" panose="020B0604020202020204" pitchFamily="34" charset="0"/>
                <a:ea typeface="宋体" panose="02010600030101010101" pitchFamily="2" charset="-122"/>
              </a:endParaRPr>
            </a:p>
          </p:txBody>
        </p:sp>
        <p:sp>
          <p:nvSpPr>
            <p:cNvPr id="9249" name="Line 11"/>
            <p:cNvSpPr/>
            <p:nvPr/>
          </p:nvSpPr>
          <p:spPr>
            <a:xfrm>
              <a:off x="2688" y="2640"/>
              <a:ext cx="480" cy="0"/>
            </a:xfrm>
            <a:prstGeom prst="line">
              <a:avLst/>
            </a:prstGeom>
            <a:ln w="25400" cap="flat" cmpd="sng">
              <a:solidFill>
                <a:schemeClr val="tx2"/>
              </a:solidFill>
              <a:prstDash val="solid"/>
              <a:headEnd type="none" w="med" len="med"/>
              <a:tailEnd type="none" w="med" len="med"/>
            </a:ln>
          </p:spPr>
        </p:sp>
        <p:sp>
          <p:nvSpPr>
            <p:cNvPr id="9250" name="Line 12"/>
            <p:cNvSpPr/>
            <p:nvPr/>
          </p:nvSpPr>
          <p:spPr>
            <a:xfrm>
              <a:off x="2688" y="2640"/>
              <a:ext cx="0" cy="192"/>
            </a:xfrm>
            <a:prstGeom prst="line">
              <a:avLst/>
            </a:prstGeom>
            <a:ln w="25400" cap="flat" cmpd="sng">
              <a:solidFill>
                <a:schemeClr val="tx2"/>
              </a:solidFill>
              <a:prstDash val="solid"/>
              <a:headEnd type="none" w="med" len="med"/>
              <a:tailEnd type="none" w="med" len="med"/>
            </a:ln>
          </p:spPr>
        </p:sp>
        <p:sp>
          <p:nvSpPr>
            <p:cNvPr id="9251" name="Line 13"/>
            <p:cNvSpPr/>
            <p:nvPr/>
          </p:nvSpPr>
          <p:spPr>
            <a:xfrm>
              <a:off x="2688" y="2832"/>
              <a:ext cx="480" cy="0"/>
            </a:xfrm>
            <a:prstGeom prst="line">
              <a:avLst/>
            </a:prstGeom>
            <a:ln w="25400" cap="flat" cmpd="sng">
              <a:solidFill>
                <a:schemeClr val="tx2"/>
              </a:solidFill>
              <a:prstDash val="solid"/>
              <a:headEnd type="none" w="med" len="med"/>
              <a:tailEnd type="none" w="med" len="med"/>
            </a:ln>
          </p:spPr>
        </p:sp>
        <p:sp>
          <p:nvSpPr>
            <p:cNvPr id="9252" name="Line 14"/>
            <p:cNvSpPr/>
            <p:nvPr/>
          </p:nvSpPr>
          <p:spPr>
            <a:xfrm>
              <a:off x="3360" y="2688"/>
              <a:ext cx="336" cy="0"/>
            </a:xfrm>
            <a:prstGeom prst="line">
              <a:avLst/>
            </a:prstGeom>
            <a:ln w="25400" cap="flat" cmpd="sng">
              <a:solidFill>
                <a:schemeClr val="tx2"/>
              </a:solidFill>
              <a:prstDash val="solid"/>
              <a:headEnd type="none" w="med" len="med"/>
              <a:tailEnd type="none" w="med" len="med"/>
            </a:ln>
          </p:spPr>
        </p:sp>
        <p:sp>
          <p:nvSpPr>
            <p:cNvPr id="9253" name="Line 15"/>
            <p:cNvSpPr/>
            <p:nvPr/>
          </p:nvSpPr>
          <p:spPr>
            <a:xfrm>
              <a:off x="3360" y="2784"/>
              <a:ext cx="336" cy="0"/>
            </a:xfrm>
            <a:prstGeom prst="line">
              <a:avLst/>
            </a:prstGeom>
            <a:ln w="25400" cap="flat" cmpd="sng">
              <a:solidFill>
                <a:schemeClr val="tx2"/>
              </a:solidFill>
              <a:prstDash val="solid"/>
              <a:headEnd type="none" w="med" len="med"/>
              <a:tailEnd type="none" w="med" len="med"/>
            </a:ln>
          </p:spPr>
        </p:sp>
        <p:sp>
          <p:nvSpPr>
            <p:cNvPr id="9254" name="Line 17"/>
            <p:cNvSpPr/>
            <p:nvPr/>
          </p:nvSpPr>
          <p:spPr>
            <a:xfrm>
              <a:off x="2880" y="3216"/>
              <a:ext cx="576" cy="0"/>
            </a:xfrm>
            <a:prstGeom prst="line">
              <a:avLst/>
            </a:prstGeom>
            <a:ln w="9525" cap="flat" cmpd="sng">
              <a:solidFill>
                <a:schemeClr val="tx2"/>
              </a:solidFill>
              <a:prstDash val="solid"/>
              <a:headEnd type="none" w="med" len="med"/>
              <a:tailEnd type="triangle" w="lg" len="lg"/>
            </a:ln>
          </p:spPr>
        </p:sp>
      </p:grpSp>
      <p:sp>
        <p:nvSpPr>
          <p:cNvPr id="13319" name="Text Box 18"/>
          <p:cNvSpPr txBox="1"/>
          <p:nvPr/>
        </p:nvSpPr>
        <p:spPr>
          <a:xfrm>
            <a:off x="2185988" y="5994400"/>
            <a:ext cx="1239837" cy="4000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5000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数据流</a:t>
            </a:r>
          </a:p>
        </p:txBody>
      </p:sp>
      <p:grpSp>
        <p:nvGrpSpPr>
          <p:cNvPr id="3" name="Group 28"/>
          <p:cNvGrpSpPr/>
          <p:nvPr/>
        </p:nvGrpSpPr>
        <p:grpSpPr>
          <a:xfrm>
            <a:off x="4716463" y="4149725"/>
            <a:ext cx="804862" cy="1038225"/>
            <a:chOff x="1026" y="2888"/>
            <a:chExt cx="507" cy="654"/>
          </a:xfrm>
        </p:grpSpPr>
        <p:sp>
          <p:nvSpPr>
            <p:cNvPr id="9241" name="AutoShape 29"/>
            <p:cNvSpPr/>
            <p:nvPr/>
          </p:nvSpPr>
          <p:spPr>
            <a:xfrm>
              <a:off x="1053" y="2905"/>
              <a:ext cx="418" cy="637"/>
            </a:xfrm>
            <a:prstGeom prst="roundRect">
              <a:avLst>
                <a:gd name="adj" fmla="val 16667"/>
              </a:avLst>
            </a:prstGeom>
            <a:noFill/>
            <a:ln w="9525" cap="flat" cmpd="sng">
              <a:solidFill>
                <a:schemeClr val="tx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endParaRPr lang="zh-CN" altLang="en-US" b="1" dirty="0">
                <a:solidFill>
                  <a:srgbClr val="FF0000"/>
                </a:solidFill>
                <a:latin typeface="Arial" panose="020B0604020202020204" pitchFamily="34" charset="0"/>
                <a:ea typeface="宋体" panose="02010600030101010101" pitchFamily="2" charset="-122"/>
              </a:endParaRPr>
            </a:p>
          </p:txBody>
        </p:sp>
        <p:sp>
          <p:nvSpPr>
            <p:cNvPr id="9242" name="Line 30"/>
            <p:cNvSpPr/>
            <p:nvPr/>
          </p:nvSpPr>
          <p:spPr>
            <a:xfrm>
              <a:off x="1054" y="3099"/>
              <a:ext cx="429" cy="0"/>
            </a:xfrm>
            <a:prstGeom prst="line">
              <a:avLst/>
            </a:prstGeom>
            <a:ln w="9525" cap="flat" cmpd="sng">
              <a:solidFill>
                <a:schemeClr val="tx2"/>
              </a:solidFill>
              <a:prstDash val="solid"/>
              <a:headEnd type="none" w="med" len="med"/>
              <a:tailEnd type="none" w="med" len="med"/>
            </a:ln>
          </p:spPr>
        </p:sp>
        <p:sp>
          <p:nvSpPr>
            <p:cNvPr id="9243" name="Rectangle 31"/>
            <p:cNvSpPr/>
            <p:nvPr/>
          </p:nvSpPr>
          <p:spPr>
            <a:xfrm>
              <a:off x="1026" y="3181"/>
              <a:ext cx="507" cy="2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r>
                <a:rPr lang="zh-CN" altLang="en-US" sz="1600" b="1" dirty="0">
                  <a:solidFill>
                    <a:srgbClr val="FF0000"/>
                  </a:solidFill>
                  <a:latin typeface="Arial" panose="020B0604020202020204" pitchFamily="34" charset="0"/>
                  <a:ea typeface="宋体" panose="02010600030101010101" pitchFamily="2" charset="-122"/>
                </a:rPr>
                <a:t>加工名</a:t>
              </a:r>
            </a:p>
          </p:txBody>
        </p:sp>
        <p:sp>
          <p:nvSpPr>
            <p:cNvPr id="9244" name="Text Box 32"/>
            <p:cNvSpPr txBox="1"/>
            <p:nvPr/>
          </p:nvSpPr>
          <p:spPr>
            <a:xfrm>
              <a:off x="1026" y="2888"/>
              <a:ext cx="465" cy="25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50000"/>
                </a:spcBef>
                <a:buFont typeface="Arial" panose="020B0604020202020204" pitchFamily="34" charset="0"/>
                <a:buNone/>
              </a:pPr>
              <a:r>
                <a:rPr lang="zh-CN" altLang="en-US" b="1" dirty="0">
                  <a:solidFill>
                    <a:srgbClr val="FF0000"/>
                  </a:solidFill>
                  <a:latin typeface="Arial" panose="020B0604020202020204" pitchFamily="34" charset="0"/>
                  <a:ea typeface="楷体_GB2312" pitchFamily="49" charset="-122"/>
                </a:rPr>
                <a:t>编号</a:t>
              </a:r>
            </a:p>
          </p:txBody>
        </p:sp>
      </p:grpSp>
      <p:grpSp>
        <p:nvGrpSpPr>
          <p:cNvPr id="4" name="Group 33"/>
          <p:cNvGrpSpPr/>
          <p:nvPr/>
        </p:nvGrpSpPr>
        <p:grpSpPr>
          <a:xfrm>
            <a:off x="6443663" y="4076700"/>
            <a:ext cx="973137" cy="1050925"/>
            <a:chOff x="1630" y="3076"/>
            <a:chExt cx="613" cy="662"/>
          </a:xfrm>
        </p:grpSpPr>
        <p:sp>
          <p:nvSpPr>
            <p:cNvPr id="9237" name="Oval 34"/>
            <p:cNvSpPr/>
            <p:nvPr/>
          </p:nvSpPr>
          <p:spPr>
            <a:xfrm>
              <a:off x="1630" y="3076"/>
              <a:ext cx="612" cy="662"/>
            </a:xfrm>
            <a:prstGeom prst="ellipse">
              <a:avLst/>
            </a:prstGeom>
            <a:noFill/>
            <a:ln w="9525" cap="flat" cmpd="sng">
              <a:solidFill>
                <a:schemeClr val="tx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endParaRPr lang="zh-CN" altLang="en-US" b="1" dirty="0">
                <a:solidFill>
                  <a:srgbClr val="FF0000"/>
                </a:solidFill>
                <a:latin typeface="Arial" panose="020B0604020202020204" pitchFamily="34" charset="0"/>
                <a:ea typeface="宋体" panose="02010600030101010101" pitchFamily="2" charset="-122"/>
              </a:endParaRPr>
            </a:p>
          </p:txBody>
        </p:sp>
        <p:sp>
          <p:nvSpPr>
            <p:cNvPr id="9238" name="Rectangle 35"/>
            <p:cNvSpPr/>
            <p:nvPr/>
          </p:nvSpPr>
          <p:spPr>
            <a:xfrm>
              <a:off x="1700" y="3428"/>
              <a:ext cx="507" cy="2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r>
                <a:rPr lang="zh-CN" altLang="en-US" sz="1600" b="1" dirty="0">
                  <a:solidFill>
                    <a:srgbClr val="FF0000"/>
                  </a:solidFill>
                  <a:latin typeface="Arial" panose="020B0604020202020204" pitchFamily="34" charset="0"/>
                  <a:ea typeface="宋体" panose="02010600030101010101" pitchFamily="2" charset="-122"/>
                </a:rPr>
                <a:t>加工名</a:t>
              </a:r>
            </a:p>
          </p:txBody>
        </p:sp>
        <p:sp>
          <p:nvSpPr>
            <p:cNvPr id="9239" name="Rectangle 36"/>
            <p:cNvSpPr/>
            <p:nvPr/>
          </p:nvSpPr>
          <p:spPr>
            <a:xfrm>
              <a:off x="1733" y="3085"/>
              <a:ext cx="441" cy="252"/>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r>
                <a:rPr lang="zh-CN" altLang="en-US" b="1" dirty="0">
                  <a:solidFill>
                    <a:srgbClr val="FF0000"/>
                  </a:solidFill>
                  <a:latin typeface="Arial" panose="020B0604020202020204" pitchFamily="34" charset="0"/>
                  <a:ea typeface="楷体_GB2312" pitchFamily="49" charset="-122"/>
                </a:rPr>
                <a:t>编号</a:t>
              </a:r>
            </a:p>
          </p:txBody>
        </p:sp>
        <p:sp>
          <p:nvSpPr>
            <p:cNvPr id="9240" name="Line 37"/>
            <p:cNvSpPr/>
            <p:nvPr/>
          </p:nvSpPr>
          <p:spPr>
            <a:xfrm>
              <a:off x="1642" y="3346"/>
              <a:ext cx="601" cy="0"/>
            </a:xfrm>
            <a:prstGeom prst="line">
              <a:avLst/>
            </a:prstGeom>
            <a:ln w="28575" cap="flat" cmpd="sng">
              <a:solidFill>
                <a:schemeClr val="tx2"/>
              </a:solidFill>
              <a:prstDash val="solid"/>
              <a:headEnd type="none" w="med" len="med"/>
              <a:tailEnd type="none" w="med" len="med"/>
            </a:ln>
          </p:spPr>
        </p:sp>
      </p:grpSp>
      <p:grpSp>
        <p:nvGrpSpPr>
          <p:cNvPr id="5" name="Group 38"/>
          <p:cNvGrpSpPr/>
          <p:nvPr/>
        </p:nvGrpSpPr>
        <p:grpSpPr>
          <a:xfrm>
            <a:off x="4572000" y="5516563"/>
            <a:ext cx="1454150" cy="638175"/>
            <a:chOff x="2917" y="2892"/>
            <a:chExt cx="916" cy="402"/>
          </a:xfrm>
        </p:grpSpPr>
        <p:sp>
          <p:nvSpPr>
            <p:cNvPr id="9234" name="Line 39"/>
            <p:cNvSpPr/>
            <p:nvPr/>
          </p:nvSpPr>
          <p:spPr>
            <a:xfrm>
              <a:off x="2929" y="3223"/>
              <a:ext cx="894" cy="0"/>
            </a:xfrm>
            <a:prstGeom prst="line">
              <a:avLst/>
            </a:prstGeom>
            <a:ln w="9525" cap="flat" cmpd="sng">
              <a:solidFill>
                <a:schemeClr val="tx2"/>
              </a:solidFill>
              <a:prstDash val="solid"/>
              <a:headEnd type="none" w="med" len="med"/>
              <a:tailEnd type="none" w="med" len="med"/>
            </a:ln>
          </p:spPr>
        </p:sp>
        <p:sp>
          <p:nvSpPr>
            <p:cNvPr id="9235" name="Line 40"/>
            <p:cNvSpPr/>
            <p:nvPr/>
          </p:nvSpPr>
          <p:spPr>
            <a:xfrm>
              <a:off x="2939" y="3294"/>
              <a:ext cx="894" cy="0"/>
            </a:xfrm>
            <a:prstGeom prst="line">
              <a:avLst/>
            </a:prstGeom>
            <a:ln w="9525" cap="flat" cmpd="sng">
              <a:solidFill>
                <a:schemeClr val="tx2"/>
              </a:solidFill>
              <a:prstDash val="solid"/>
              <a:headEnd type="none" w="med" len="med"/>
              <a:tailEnd type="none" w="med" len="med"/>
            </a:ln>
          </p:spPr>
        </p:sp>
        <p:sp>
          <p:nvSpPr>
            <p:cNvPr id="9236" name="Text Box 41"/>
            <p:cNvSpPr txBox="1"/>
            <p:nvPr/>
          </p:nvSpPr>
          <p:spPr>
            <a:xfrm>
              <a:off x="2917" y="2892"/>
              <a:ext cx="833" cy="25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50000"/>
                </a:spcBef>
                <a:buFont typeface="Arial" panose="020B0604020202020204" pitchFamily="34" charset="0"/>
                <a:buNone/>
              </a:pPr>
              <a:r>
                <a:rPr lang="zh-CN" altLang="en-US" b="1" dirty="0">
                  <a:solidFill>
                    <a:srgbClr val="FF0000"/>
                  </a:solidFill>
                  <a:latin typeface="Arial" panose="020B0604020202020204" pitchFamily="34" charset="0"/>
                  <a:ea typeface="楷体_GB2312" pitchFamily="49" charset="-122"/>
                </a:rPr>
                <a:t>文件名</a:t>
              </a:r>
            </a:p>
          </p:txBody>
        </p:sp>
      </p:grpSp>
      <p:grpSp>
        <p:nvGrpSpPr>
          <p:cNvPr id="6" name="组合 51"/>
          <p:cNvGrpSpPr/>
          <p:nvPr/>
        </p:nvGrpSpPr>
        <p:grpSpPr>
          <a:xfrm>
            <a:off x="6443663" y="5732463"/>
            <a:ext cx="1519237" cy="493712"/>
            <a:chOff x="6660232" y="4941168"/>
            <a:chExt cx="1519238" cy="493712"/>
          </a:xfrm>
        </p:grpSpPr>
        <p:grpSp>
          <p:nvGrpSpPr>
            <p:cNvPr id="9229" name="Group 46"/>
            <p:cNvGrpSpPr/>
            <p:nvPr/>
          </p:nvGrpSpPr>
          <p:grpSpPr>
            <a:xfrm>
              <a:off x="6660232" y="4942755"/>
              <a:ext cx="1519238" cy="492125"/>
              <a:chOff x="4106" y="3232"/>
              <a:chExt cx="957" cy="310"/>
            </a:xfrm>
          </p:grpSpPr>
          <p:sp>
            <p:nvSpPr>
              <p:cNvPr id="9231" name="Rectangle 47"/>
              <p:cNvSpPr/>
              <p:nvPr/>
            </p:nvSpPr>
            <p:spPr>
              <a:xfrm>
                <a:off x="4106" y="3248"/>
                <a:ext cx="957" cy="282"/>
              </a:xfrm>
              <a:prstGeom prst="rect">
                <a:avLst/>
              </a:prstGeom>
              <a:no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endParaRPr lang="zh-CN" altLang="en-US" b="1" dirty="0">
                  <a:solidFill>
                    <a:srgbClr val="FF0000"/>
                  </a:solidFill>
                  <a:latin typeface="Arial" panose="020B0604020202020204" pitchFamily="34" charset="0"/>
                  <a:ea typeface="宋体" panose="02010600030101010101" pitchFamily="2" charset="-122"/>
                </a:endParaRPr>
              </a:p>
            </p:txBody>
          </p:sp>
          <p:sp>
            <p:nvSpPr>
              <p:cNvPr id="9232" name="Line 48"/>
              <p:cNvSpPr/>
              <p:nvPr/>
            </p:nvSpPr>
            <p:spPr>
              <a:xfrm>
                <a:off x="4216" y="3248"/>
                <a:ext cx="0" cy="294"/>
              </a:xfrm>
              <a:prstGeom prst="line">
                <a:avLst/>
              </a:prstGeom>
              <a:ln w="9525" cap="flat" cmpd="sng">
                <a:solidFill>
                  <a:schemeClr val="tx2"/>
                </a:solidFill>
                <a:prstDash val="solid"/>
                <a:headEnd type="none" w="med" len="med"/>
                <a:tailEnd type="none" w="med" len="med"/>
              </a:ln>
            </p:spPr>
          </p:sp>
          <p:sp>
            <p:nvSpPr>
              <p:cNvPr id="9233" name="Rectangle 49"/>
              <p:cNvSpPr/>
              <p:nvPr/>
            </p:nvSpPr>
            <p:spPr>
              <a:xfrm>
                <a:off x="4322" y="3232"/>
                <a:ext cx="604" cy="252"/>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50000"/>
                  </a:spcBef>
                  <a:buFont typeface="Arial" panose="020B0604020202020204" pitchFamily="34" charset="0"/>
                  <a:buNone/>
                </a:pPr>
                <a:r>
                  <a:rPr lang="zh-CN" altLang="en-US" b="1" dirty="0">
                    <a:solidFill>
                      <a:srgbClr val="FF0000"/>
                    </a:solidFill>
                    <a:latin typeface="Arial" panose="020B0604020202020204" pitchFamily="34" charset="0"/>
                    <a:ea typeface="楷体_GB2312" pitchFamily="49" charset="-122"/>
                  </a:rPr>
                  <a:t>文件名</a:t>
                </a:r>
              </a:p>
            </p:txBody>
          </p:sp>
        </p:grpSp>
        <p:sp>
          <p:nvSpPr>
            <p:cNvPr id="9230" name="Line 50"/>
            <p:cNvSpPr/>
            <p:nvPr/>
          </p:nvSpPr>
          <p:spPr>
            <a:xfrm>
              <a:off x="8172400" y="4941168"/>
              <a:ext cx="0" cy="479425"/>
            </a:xfrm>
            <a:prstGeom prst="line">
              <a:avLst/>
            </a:prstGeom>
            <a:ln w="76200" cap="flat" cmpd="sng">
              <a:solidFill>
                <a:schemeClr val="bg1"/>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 0  L -0.25 0  E" pathEditMode="relative" ptsTypes="">
                                      <p:cBhvr>
                                        <p:cTn id="6" dur="2000" fill="hold"/>
                                        <p:tgtEl>
                                          <p:spTgt spid="13315"/>
                                        </p:tgtEl>
                                        <p:attrNameLst>
                                          <p:attrName>ppt_x</p:attrName>
                                          <p:attrName>ppt_y</p:attrName>
                                        </p:attrNameLst>
                                      </p:cBhvr>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2000" fill="hold"/>
                                        <p:tgtEl>
                                          <p:spTgt spid="13316"/>
                                        </p:tgtEl>
                                        <p:attrNameLst>
                                          <p:attrName>ppt_x</p:attrName>
                                          <p:attrName>ppt_y</p:attrName>
                                        </p:attrNameLst>
                                      </p:cBhvr>
                                    </p:animMotion>
                                  </p:childTnLst>
                                </p:cTn>
                              </p:par>
                              <p:par>
                                <p:cTn id="9" presetID="35" presetClass="path" presetSubtype="0" accel="50000" decel="50000" fill="hold" grpId="0" nodeType="withEffect">
                                  <p:stCondLst>
                                    <p:cond delay="0"/>
                                  </p:stCondLst>
                                  <p:childTnLst>
                                    <p:animMotion origin="layout" path="M 0 0  L -0.25 0  E" pathEditMode="relative" ptsTypes="">
                                      <p:cBhvr>
                                        <p:cTn id="10" dur="2000" fill="hold"/>
                                        <p:tgtEl>
                                          <p:spTgt spid="13317"/>
                                        </p:tgtEl>
                                        <p:attrNameLst>
                                          <p:attrName>ppt_x</p:attrName>
                                          <p:attrName>ppt_y</p:attrName>
                                        </p:attrNameLst>
                                      </p:cBhvr>
                                    </p:animMotion>
                                  </p:childTnLst>
                                </p:cTn>
                              </p:par>
                              <p:par>
                                <p:cTn id="11" presetID="35" presetClass="path" presetSubtype="0" accel="50000" decel="50000" fill="hold" nodeType="withEffect">
                                  <p:stCondLst>
                                    <p:cond delay="0"/>
                                  </p:stCondLst>
                                  <p:childTnLst>
                                    <p:animMotion origin="layout" path="M 0 0  L -0.25 0  E" pathEditMode="relative" ptsTypes="">
                                      <p:cBhvr>
                                        <p:cTn id="12" dur="2000" fill="hold"/>
                                        <p:tgtEl>
                                          <p:spTgt spid="2"/>
                                        </p:tgtEl>
                                        <p:attrNameLst>
                                          <p:attrName>ppt_x</p:attrName>
                                          <p:attrName>ppt_y</p:attrName>
                                        </p:attrNameLst>
                                      </p:cBhvr>
                                    </p:animMotion>
                                  </p:childTnLst>
                                </p:cTn>
                              </p:par>
                              <p:par>
                                <p:cTn id="13" presetID="35" presetClass="path" presetSubtype="0" accel="50000" decel="50000" fill="hold" grpId="0" nodeType="withEffect">
                                  <p:stCondLst>
                                    <p:cond delay="0"/>
                                  </p:stCondLst>
                                  <p:childTnLst>
                                    <p:animMotion origin="layout" path="M 0 0  L -0.25 0  E" pathEditMode="relative" ptsTypes="">
                                      <p:cBhvr>
                                        <p:cTn id="14" dur="2000" fill="hold"/>
                                        <p:tgtEl>
                                          <p:spTgt spid="13319"/>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499"/>
                                          </p:stCondLst>
                                        </p:cTn>
                                        <p:tgtEl>
                                          <p:spTgt spid="4"/>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nodeType="afterEffect">
                                  <p:stCondLst>
                                    <p:cond delay="0"/>
                                  </p:stCondLst>
                                  <p:childTnLst>
                                    <p:set>
                                      <p:cBhvr>
                                        <p:cTn id="24" dur="1" fill="hold">
                                          <p:stCondLst>
                                            <p:cond delay="499"/>
                                          </p:stCondLst>
                                        </p:cTn>
                                        <p:tgtEl>
                                          <p:spTgt spid="5"/>
                                        </p:tgtEl>
                                        <p:attrNameLst>
                                          <p:attrName>style.visibility</p:attrName>
                                        </p:attrNameLst>
                                      </p:cBhvr>
                                      <p:to>
                                        <p:strVal val="visible"/>
                                      </p:to>
                                    </p:set>
                                  </p:childTnLst>
                                </p:cTn>
                              </p:par>
                            </p:childTnLst>
                          </p:cTn>
                        </p:par>
                        <p:par>
                          <p:cTn id="25" fill="hold">
                            <p:stCondLst>
                              <p:cond delay="1500"/>
                            </p:stCondLst>
                            <p:childTnLst>
                              <p:par>
                                <p:cTn id="26" presetID="5" presetClass="entr" presetSubtype="10"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checkerboard(across)">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3316" grpId="0"/>
      <p:bldP spid="13317" grpId="0"/>
      <p:bldP spid="133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Line 4"/>
          <p:cNvSpPr/>
          <p:nvPr/>
        </p:nvSpPr>
        <p:spPr>
          <a:xfrm>
            <a:off x="2249488" y="1498600"/>
            <a:ext cx="2627312" cy="0"/>
          </a:xfrm>
          <a:prstGeom prst="line">
            <a:avLst/>
          </a:prstGeom>
          <a:ln w="25400" cap="flat" cmpd="sng">
            <a:solidFill>
              <a:schemeClr val="accent1"/>
            </a:solidFill>
            <a:prstDash val="solid"/>
            <a:headEnd type="none" w="med" len="med"/>
            <a:tailEnd type="none" w="med" len="med"/>
          </a:ln>
        </p:spPr>
      </p:sp>
      <p:sp>
        <p:nvSpPr>
          <p:cNvPr id="14339" name="Line 5"/>
          <p:cNvSpPr/>
          <p:nvPr/>
        </p:nvSpPr>
        <p:spPr>
          <a:xfrm>
            <a:off x="2249488" y="1498600"/>
            <a:ext cx="0" cy="631825"/>
          </a:xfrm>
          <a:prstGeom prst="line">
            <a:avLst/>
          </a:prstGeom>
          <a:ln w="25400" cap="flat" cmpd="sng">
            <a:solidFill>
              <a:schemeClr val="accent1"/>
            </a:solidFill>
            <a:prstDash val="solid"/>
            <a:headEnd type="none" w="med" len="med"/>
            <a:tailEnd type="none" w="med" len="med"/>
          </a:ln>
        </p:spPr>
      </p:sp>
      <p:sp>
        <p:nvSpPr>
          <p:cNvPr id="14340" name="Line 6"/>
          <p:cNvSpPr/>
          <p:nvPr/>
        </p:nvSpPr>
        <p:spPr>
          <a:xfrm>
            <a:off x="2249488" y="2130425"/>
            <a:ext cx="2627312" cy="0"/>
          </a:xfrm>
          <a:prstGeom prst="line">
            <a:avLst/>
          </a:prstGeom>
          <a:ln w="25400" cap="flat" cmpd="sng">
            <a:solidFill>
              <a:schemeClr val="accent1"/>
            </a:solidFill>
            <a:prstDash val="solid"/>
            <a:headEnd type="none" w="med" len="med"/>
            <a:tailEnd type="none" w="med" len="med"/>
          </a:ln>
        </p:spPr>
      </p:sp>
      <p:sp>
        <p:nvSpPr>
          <p:cNvPr id="14341" name="Text Box 7"/>
          <p:cNvSpPr txBox="1"/>
          <p:nvPr/>
        </p:nvSpPr>
        <p:spPr>
          <a:xfrm>
            <a:off x="2249488" y="1498600"/>
            <a:ext cx="2501900" cy="4587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zh-CN" altLang="en-US" sz="2400" b="0" dirty="0">
                <a:latin typeface="Times New Roman" panose="02020603050405020304" pitchFamily="18" charset="0"/>
              </a:rPr>
              <a:t>库存清单</a:t>
            </a:r>
          </a:p>
        </p:txBody>
      </p:sp>
      <p:sp>
        <p:nvSpPr>
          <p:cNvPr id="14342" name="Rectangle 8"/>
          <p:cNvSpPr/>
          <p:nvPr/>
        </p:nvSpPr>
        <p:spPr>
          <a:xfrm>
            <a:off x="622300" y="3268663"/>
            <a:ext cx="1250950" cy="1139825"/>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zh-CN" altLang="en-US" sz="2400" b="0" dirty="0">
                <a:latin typeface="Times New Roman" panose="02020603050405020304" pitchFamily="18" charset="0"/>
              </a:rPr>
              <a:t>仓  库</a:t>
            </a:r>
          </a:p>
          <a:p>
            <a:pPr marL="0" lvl="0" indent="0" algn="ctr" eaLnBrk="1" hangingPunct="1">
              <a:spcBef>
                <a:spcPct val="0"/>
              </a:spcBef>
              <a:buClrTx/>
              <a:buSzPct val="100000"/>
              <a:buNone/>
            </a:pPr>
            <a:r>
              <a:rPr lang="zh-CN" altLang="en-US" sz="2400" b="0" dirty="0">
                <a:latin typeface="Times New Roman" panose="02020603050405020304" pitchFamily="18" charset="0"/>
              </a:rPr>
              <a:t>管理员</a:t>
            </a:r>
          </a:p>
        </p:txBody>
      </p:sp>
      <p:sp>
        <p:nvSpPr>
          <p:cNvPr id="14343" name="AutoShape 9"/>
          <p:cNvSpPr/>
          <p:nvPr/>
        </p:nvSpPr>
        <p:spPr>
          <a:xfrm>
            <a:off x="3124200" y="2889250"/>
            <a:ext cx="1127125" cy="1771650"/>
          </a:xfrm>
          <a:prstGeom prst="roundRect">
            <a:avLst>
              <a:gd name="adj" fmla="val 16667"/>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zh-CN" altLang="en-US" sz="2400" b="0" dirty="0">
                <a:latin typeface="Times New Roman" panose="02020603050405020304" pitchFamily="18" charset="0"/>
              </a:rPr>
              <a:t>处理</a:t>
            </a:r>
          </a:p>
          <a:p>
            <a:pPr marL="0" lvl="0" indent="0" algn="ctr" eaLnBrk="1" hangingPunct="1">
              <a:spcBef>
                <a:spcPct val="0"/>
              </a:spcBef>
              <a:buClrTx/>
              <a:buSzPct val="100000"/>
              <a:buNone/>
            </a:pPr>
            <a:r>
              <a:rPr lang="zh-CN" altLang="en-US" sz="2400" b="0" dirty="0">
                <a:latin typeface="Times New Roman" panose="02020603050405020304" pitchFamily="18" charset="0"/>
              </a:rPr>
              <a:t>事务</a:t>
            </a:r>
          </a:p>
        </p:txBody>
      </p:sp>
      <p:sp>
        <p:nvSpPr>
          <p:cNvPr id="14344" name="AutoShape 10"/>
          <p:cNvSpPr/>
          <p:nvPr/>
        </p:nvSpPr>
        <p:spPr>
          <a:xfrm>
            <a:off x="4751388" y="2889250"/>
            <a:ext cx="1125537" cy="1771650"/>
          </a:xfrm>
          <a:prstGeom prst="roundRect">
            <a:avLst>
              <a:gd name="adj" fmla="val 16667"/>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zh-CN" altLang="en-US" sz="2400" b="0" dirty="0">
                <a:latin typeface="Times New Roman" panose="02020603050405020304" pitchFamily="18" charset="0"/>
              </a:rPr>
              <a:t>产生</a:t>
            </a:r>
          </a:p>
          <a:p>
            <a:pPr marL="0" lvl="0" indent="0" algn="ctr" eaLnBrk="1" hangingPunct="1">
              <a:spcBef>
                <a:spcPct val="0"/>
              </a:spcBef>
              <a:buClrTx/>
              <a:buSzPct val="100000"/>
              <a:buNone/>
            </a:pPr>
            <a:r>
              <a:rPr lang="zh-CN" altLang="en-US" sz="2400" b="0" dirty="0">
                <a:latin typeface="Times New Roman" panose="02020603050405020304" pitchFamily="18" charset="0"/>
              </a:rPr>
              <a:t>报表</a:t>
            </a:r>
          </a:p>
        </p:txBody>
      </p:sp>
      <p:sp>
        <p:nvSpPr>
          <p:cNvPr id="14345" name="Line 11"/>
          <p:cNvSpPr/>
          <p:nvPr/>
        </p:nvSpPr>
        <p:spPr>
          <a:xfrm>
            <a:off x="3625850" y="2130425"/>
            <a:ext cx="0" cy="758825"/>
          </a:xfrm>
          <a:prstGeom prst="line">
            <a:avLst/>
          </a:prstGeom>
          <a:ln w="9525" cap="flat" cmpd="sng">
            <a:solidFill>
              <a:schemeClr val="tx1"/>
            </a:solidFill>
            <a:prstDash val="solid"/>
            <a:headEnd type="triangle" w="lg" len="lg"/>
            <a:tailEnd type="triangle" w="lg" len="lg"/>
          </a:ln>
        </p:spPr>
      </p:sp>
      <p:sp>
        <p:nvSpPr>
          <p:cNvPr id="14346" name="Line 12"/>
          <p:cNvSpPr/>
          <p:nvPr/>
        </p:nvSpPr>
        <p:spPr>
          <a:xfrm>
            <a:off x="1873250" y="3775075"/>
            <a:ext cx="1250950" cy="0"/>
          </a:xfrm>
          <a:prstGeom prst="line">
            <a:avLst/>
          </a:prstGeom>
          <a:ln w="9525" cap="flat" cmpd="sng">
            <a:solidFill>
              <a:schemeClr val="tx1"/>
            </a:solidFill>
            <a:prstDash val="solid"/>
            <a:headEnd type="none" w="med" len="med"/>
            <a:tailEnd type="triangle" w="lg" len="lg"/>
          </a:ln>
        </p:spPr>
      </p:sp>
      <p:sp>
        <p:nvSpPr>
          <p:cNvPr id="14347" name="Rectangle 13"/>
          <p:cNvSpPr/>
          <p:nvPr/>
        </p:nvSpPr>
        <p:spPr>
          <a:xfrm>
            <a:off x="6878638" y="3143250"/>
            <a:ext cx="1376362" cy="1138238"/>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zh-CN" altLang="en-US" sz="2400" b="0" dirty="0">
                <a:latin typeface="Times New Roman" panose="02020603050405020304" pitchFamily="18" charset="0"/>
              </a:rPr>
              <a:t>采购员</a:t>
            </a:r>
          </a:p>
        </p:txBody>
      </p:sp>
      <p:sp>
        <p:nvSpPr>
          <p:cNvPr id="14348" name="Line 14"/>
          <p:cNvSpPr/>
          <p:nvPr/>
        </p:nvSpPr>
        <p:spPr>
          <a:xfrm>
            <a:off x="5876925" y="3775075"/>
            <a:ext cx="1001713" cy="0"/>
          </a:xfrm>
          <a:prstGeom prst="line">
            <a:avLst/>
          </a:prstGeom>
          <a:ln w="9525" cap="flat" cmpd="sng">
            <a:solidFill>
              <a:schemeClr val="tx1"/>
            </a:solidFill>
            <a:prstDash val="solid"/>
            <a:headEnd type="none" w="med" len="med"/>
            <a:tailEnd type="triangle" w="lg" len="lg"/>
          </a:ln>
        </p:spPr>
      </p:sp>
      <p:sp>
        <p:nvSpPr>
          <p:cNvPr id="14349" name="Line 15"/>
          <p:cNvSpPr/>
          <p:nvPr/>
        </p:nvSpPr>
        <p:spPr>
          <a:xfrm>
            <a:off x="3625850" y="5546725"/>
            <a:ext cx="2627313" cy="0"/>
          </a:xfrm>
          <a:prstGeom prst="line">
            <a:avLst/>
          </a:prstGeom>
          <a:ln w="25400" cap="flat" cmpd="sng">
            <a:solidFill>
              <a:schemeClr val="accent1"/>
            </a:solidFill>
            <a:prstDash val="solid"/>
            <a:headEnd type="none" w="med" len="med"/>
            <a:tailEnd type="none" w="med" len="med"/>
          </a:ln>
        </p:spPr>
      </p:sp>
      <p:sp>
        <p:nvSpPr>
          <p:cNvPr id="14350" name="Line 16"/>
          <p:cNvSpPr/>
          <p:nvPr/>
        </p:nvSpPr>
        <p:spPr>
          <a:xfrm>
            <a:off x="3625850" y="5546725"/>
            <a:ext cx="0" cy="631825"/>
          </a:xfrm>
          <a:prstGeom prst="line">
            <a:avLst/>
          </a:prstGeom>
          <a:ln w="25400" cap="flat" cmpd="sng">
            <a:solidFill>
              <a:schemeClr val="accent1"/>
            </a:solidFill>
            <a:prstDash val="solid"/>
            <a:headEnd type="none" w="med" len="med"/>
            <a:tailEnd type="none" w="med" len="med"/>
          </a:ln>
        </p:spPr>
      </p:sp>
      <p:sp>
        <p:nvSpPr>
          <p:cNvPr id="14351" name="Line 17"/>
          <p:cNvSpPr/>
          <p:nvPr/>
        </p:nvSpPr>
        <p:spPr>
          <a:xfrm>
            <a:off x="3625850" y="6178550"/>
            <a:ext cx="2627313" cy="0"/>
          </a:xfrm>
          <a:prstGeom prst="line">
            <a:avLst/>
          </a:prstGeom>
          <a:ln w="25400" cap="flat" cmpd="sng">
            <a:solidFill>
              <a:schemeClr val="accent1"/>
            </a:solidFill>
            <a:prstDash val="solid"/>
            <a:headEnd type="none" w="med" len="med"/>
            <a:tailEnd type="none" w="med" len="med"/>
          </a:ln>
        </p:spPr>
      </p:sp>
      <p:sp>
        <p:nvSpPr>
          <p:cNvPr id="14352" name="Text Box 18"/>
          <p:cNvSpPr txBox="1"/>
          <p:nvPr/>
        </p:nvSpPr>
        <p:spPr>
          <a:xfrm>
            <a:off x="3749675" y="5546725"/>
            <a:ext cx="25034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zh-CN" altLang="en-US" sz="2400" b="0" dirty="0">
                <a:latin typeface="Times New Roman" panose="02020603050405020304" pitchFamily="18" charset="0"/>
              </a:rPr>
              <a:t>定货信息</a:t>
            </a:r>
          </a:p>
        </p:txBody>
      </p:sp>
      <p:sp>
        <p:nvSpPr>
          <p:cNvPr id="14353" name="Line 19"/>
          <p:cNvSpPr/>
          <p:nvPr/>
        </p:nvSpPr>
        <p:spPr>
          <a:xfrm>
            <a:off x="3625850" y="4660900"/>
            <a:ext cx="625475" cy="885825"/>
          </a:xfrm>
          <a:prstGeom prst="line">
            <a:avLst/>
          </a:prstGeom>
          <a:ln w="9525" cap="flat" cmpd="sng">
            <a:solidFill>
              <a:schemeClr val="tx1"/>
            </a:solidFill>
            <a:prstDash val="solid"/>
            <a:headEnd type="none" w="med" len="med"/>
            <a:tailEnd type="triangle" w="lg" len="lg"/>
          </a:ln>
        </p:spPr>
      </p:sp>
      <p:sp>
        <p:nvSpPr>
          <p:cNvPr id="14354" name="Line 20"/>
          <p:cNvSpPr/>
          <p:nvPr/>
        </p:nvSpPr>
        <p:spPr>
          <a:xfrm flipV="1">
            <a:off x="5002213" y="4660900"/>
            <a:ext cx="625475" cy="885825"/>
          </a:xfrm>
          <a:prstGeom prst="line">
            <a:avLst/>
          </a:prstGeom>
          <a:ln w="9525" cap="flat" cmpd="sng">
            <a:solidFill>
              <a:schemeClr val="tx1"/>
            </a:solidFill>
            <a:prstDash val="solid"/>
            <a:headEnd type="none" w="med" len="med"/>
            <a:tailEnd type="triangle" w="lg" len="lg"/>
          </a:ln>
        </p:spPr>
      </p:sp>
      <p:sp>
        <p:nvSpPr>
          <p:cNvPr id="14355" name="Text Box 21"/>
          <p:cNvSpPr txBox="1"/>
          <p:nvPr/>
        </p:nvSpPr>
        <p:spPr>
          <a:xfrm>
            <a:off x="1998663" y="3143250"/>
            <a:ext cx="1125537" cy="4587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zh-CN" altLang="en-US" sz="2400" b="0" dirty="0">
                <a:latin typeface="Times New Roman" panose="02020603050405020304" pitchFamily="18" charset="0"/>
              </a:rPr>
              <a:t>事务</a:t>
            </a:r>
          </a:p>
        </p:txBody>
      </p:sp>
      <p:sp>
        <p:nvSpPr>
          <p:cNvPr id="14356" name="Text Box 22"/>
          <p:cNvSpPr txBox="1"/>
          <p:nvPr/>
        </p:nvSpPr>
        <p:spPr>
          <a:xfrm>
            <a:off x="5807075" y="2651125"/>
            <a:ext cx="1585913"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zh-CN" altLang="en-US" sz="2400" b="0" dirty="0">
                <a:latin typeface="Times New Roman" panose="02020603050405020304" pitchFamily="18" charset="0"/>
              </a:rPr>
              <a:t>定货报表</a:t>
            </a:r>
          </a:p>
        </p:txBody>
      </p:sp>
      <p:sp>
        <p:nvSpPr>
          <p:cNvPr id="14357" name="Text Box 23"/>
          <p:cNvSpPr txBox="1"/>
          <p:nvPr/>
        </p:nvSpPr>
        <p:spPr>
          <a:xfrm>
            <a:off x="2124075" y="4660900"/>
            <a:ext cx="21272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endParaRPr lang="zh-CN" altLang="en-US" sz="1800" b="0" dirty="0">
              <a:latin typeface="Times New Roman" panose="02020603050405020304" pitchFamily="18" charset="0"/>
            </a:endParaRPr>
          </a:p>
        </p:txBody>
      </p:sp>
      <p:sp>
        <p:nvSpPr>
          <p:cNvPr id="14358" name="Text Box 24"/>
          <p:cNvSpPr txBox="1"/>
          <p:nvPr/>
        </p:nvSpPr>
        <p:spPr>
          <a:xfrm>
            <a:off x="5376863" y="4787900"/>
            <a:ext cx="1876425" cy="3651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endParaRPr lang="zh-CN" altLang="en-US" sz="1800" b="0" dirty="0">
              <a:latin typeface="Times New Roman" panose="02020603050405020304" pitchFamily="18" charset="0"/>
            </a:endParaRPr>
          </a:p>
        </p:txBody>
      </p:sp>
      <p:sp>
        <p:nvSpPr>
          <p:cNvPr id="14359" name="Rectangle 25"/>
          <p:cNvSpPr/>
          <p:nvPr/>
        </p:nvSpPr>
        <p:spPr>
          <a:xfrm>
            <a:off x="3625850" y="2130425"/>
            <a:ext cx="184150"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endParaRPr lang="zh-CN" altLang="en-US" sz="1800" b="0" dirty="0">
              <a:latin typeface="Times New Roman" panose="02020603050405020304" pitchFamily="18" charset="0"/>
            </a:endParaRPr>
          </a:p>
        </p:txBody>
      </p:sp>
      <p:sp>
        <p:nvSpPr>
          <p:cNvPr id="14360" name="Rectangle 26"/>
          <p:cNvSpPr>
            <a:spLocks noGrp="1"/>
          </p:cNvSpPr>
          <p:nvPr>
            <p:ph type="title"/>
          </p:nvPr>
        </p:nvSpPr>
        <p:spPr/>
        <p:txBody>
          <a:bodyPr vert="horz" wrap="square" lIns="91440" tIns="45720" rIns="91440" bIns="45720" anchor="t"/>
          <a:lstStyle/>
          <a:p>
            <a:pPr eaLnBrk="1" hangingPunct="1"/>
            <a:r>
              <a:rPr lang="zh-CN" altLang="en-US" sz="3200" dirty="0"/>
              <a:t>例子</a:t>
            </a:r>
          </a:p>
        </p:txBody>
      </p:sp>
      <p:sp>
        <p:nvSpPr>
          <p:cNvPr id="81" name="右箭头 80">
            <a:hlinkClick r:id="rId2" action="ppaction://hlinksldjump"/>
          </p:cNvPr>
          <p:cNvSpPr/>
          <p:nvPr/>
        </p:nvSpPr>
        <p:spPr>
          <a:xfrm>
            <a:off x="7685405" y="6037580"/>
            <a:ext cx="569595" cy="525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p:txBody>
          <a:bodyPr vert="horz" wrap="square" lIns="91440" tIns="45720" rIns="91440" bIns="45720" anchor="ctr"/>
          <a:lstStyle/>
          <a:p>
            <a:r>
              <a:rPr lang="zh-CN" altLang="en-US" sz="3800" dirty="0"/>
              <a:t>数据流求精实例</a:t>
            </a:r>
          </a:p>
        </p:txBody>
      </p:sp>
      <p:sp>
        <p:nvSpPr>
          <p:cNvPr id="200707" name="Rectangle 3" descr="Rectangle: Click to edit Master text styles&#10;Second level&#10;Third level&#10;Fourth level&#10;Fifth level"/>
          <p:cNvSpPr>
            <a:spLocks noGrp="1"/>
          </p:cNvSpPr>
          <p:nvPr>
            <p:ph idx="1"/>
          </p:nvPr>
        </p:nvSpPr>
        <p:spPr>
          <a:xfrm>
            <a:off x="250825" y="260350"/>
            <a:ext cx="4826000" cy="6048375"/>
          </a:xfrm>
          <a:solidFill>
            <a:schemeClr val="bg1">
              <a:alpha val="100000"/>
            </a:schemeClr>
          </a:solidFill>
        </p:spPr>
        <p:txBody>
          <a:bodyPr vert="horz" wrap="square" lIns="91440" tIns="45720" rIns="91440" bIns="45720" anchor="t"/>
          <a:lstStyle/>
          <a:p>
            <a:pPr>
              <a:lnSpc>
                <a:spcPct val="80000"/>
              </a:lnSpc>
              <a:buNone/>
            </a:pPr>
            <a:r>
              <a:rPr lang="zh-CN" altLang="en-US" sz="2400" dirty="0"/>
              <a:t>某考务处理系统有如下功能：</a:t>
            </a:r>
          </a:p>
          <a:p>
            <a:pPr lvl="1">
              <a:lnSpc>
                <a:spcPct val="80000"/>
              </a:lnSpc>
              <a:buNone/>
            </a:pPr>
            <a:r>
              <a:rPr lang="zh-CN" altLang="en-US" sz="2400" dirty="0"/>
              <a:t>① 对考生送来的报名单进行检查；</a:t>
            </a:r>
          </a:p>
          <a:p>
            <a:pPr lvl="1">
              <a:lnSpc>
                <a:spcPct val="80000"/>
              </a:lnSpc>
              <a:buNone/>
            </a:pPr>
            <a:r>
              <a:rPr lang="zh-CN" altLang="en-US" sz="2400" dirty="0"/>
              <a:t>② 对合格的报名单编好准考证号后将准考证送给考生，并将汇总后的考生名单送给阅卷站；</a:t>
            </a:r>
          </a:p>
          <a:p>
            <a:pPr lvl="1">
              <a:lnSpc>
                <a:spcPct val="80000"/>
              </a:lnSpc>
              <a:buNone/>
            </a:pPr>
            <a:r>
              <a:rPr lang="zh-CN" altLang="en-US" sz="2400" dirty="0"/>
              <a:t>③ 对阅卷站送来的成绩清单进行检查，并根据考试中心制定的合格标准审定合格者；</a:t>
            </a:r>
          </a:p>
          <a:p>
            <a:pPr lvl="1">
              <a:lnSpc>
                <a:spcPct val="80000"/>
              </a:lnSpc>
              <a:buNone/>
            </a:pPr>
            <a:r>
              <a:rPr lang="zh-CN" altLang="en-US" sz="2400" dirty="0"/>
              <a:t>④ 制作考生通知单（内含成绩及合格／不合格标志）送给考生；</a:t>
            </a:r>
          </a:p>
          <a:p>
            <a:pPr lvl="1">
              <a:lnSpc>
                <a:spcPct val="80000"/>
              </a:lnSpc>
              <a:buNone/>
            </a:pPr>
            <a:r>
              <a:rPr lang="zh-CN" altLang="en-US" sz="2400" dirty="0"/>
              <a:t>⑤ 按地区、年龄、文化程度、职业、考试级别等进行成绩分类统计和试题难度分析，产生统计分析表。</a:t>
            </a:r>
          </a:p>
          <a:p>
            <a:pPr>
              <a:lnSpc>
                <a:spcPct val="80000"/>
              </a:lnSpc>
            </a:pPr>
            <a:endParaRPr lang="en-US" altLang="zh-CN" sz="2400" dirty="0"/>
          </a:p>
        </p:txBody>
      </p:sp>
      <p:pic>
        <p:nvPicPr>
          <p:cNvPr id="200708" name="Picture 4" descr="TU"/>
          <p:cNvPicPr>
            <a:picLocks noChangeAspect="1"/>
          </p:cNvPicPr>
          <p:nvPr/>
        </p:nvPicPr>
        <p:blipFill>
          <a:blip r:embed="rId3"/>
          <a:stretch>
            <a:fillRect/>
          </a:stretch>
        </p:blipFill>
        <p:spPr>
          <a:xfrm>
            <a:off x="4932363" y="1484313"/>
            <a:ext cx="3581400" cy="3810000"/>
          </a:xfrm>
          <a:prstGeom prst="rect">
            <a:avLst/>
          </a:prstGeom>
          <a:noFill/>
          <a:ln w="9525">
            <a:noFill/>
          </a:ln>
        </p:spPr>
      </p:pic>
      <p:grpSp>
        <p:nvGrpSpPr>
          <p:cNvPr id="2" name="Group 23"/>
          <p:cNvGrpSpPr/>
          <p:nvPr/>
        </p:nvGrpSpPr>
        <p:grpSpPr>
          <a:xfrm>
            <a:off x="7380288" y="2205038"/>
            <a:ext cx="1584325" cy="822325"/>
            <a:chOff x="4558" y="1344"/>
            <a:chExt cx="998" cy="518"/>
          </a:xfrm>
        </p:grpSpPr>
        <p:sp>
          <p:nvSpPr>
            <p:cNvPr id="10273" name="Rectangle 17"/>
            <p:cNvSpPr/>
            <p:nvPr/>
          </p:nvSpPr>
          <p:spPr>
            <a:xfrm>
              <a:off x="4558" y="1389"/>
              <a:ext cx="998" cy="272"/>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endParaRPr lang="zh-CN" altLang="en-US" b="1" dirty="0">
                <a:latin typeface="Arial" panose="020B0604020202020204" pitchFamily="34" charset="0"/>
                <a:ea typeface="宋体" panose="02010600030101010101" pitchFamily="2" charset="-122"/>
              </a:endParaRPr>
            </a:p>
          </p:txBody>
        </p:sp>
        <p:sp>
          <p:nvSpPr>
            <p:cNvPr id="10274" name="Text Box 18"/>
            <p:cNvSpPr txBox="1"/>
            <p:nvPr/>
          </p:nvSpPr>
          <p:spPr>
            <a:xfrm>
              <a:off x="4558" y="1344"/>
              <a:ext cx="998" cy="51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r>
                <a:rPr lang="zh-CN" altLang="en-US" b="1" dirty="0">
                  <a:latin typeface="Arial" panose="020B0604020202020204" pitchFamily="34" charset="0"/>
                  <a:ea typeface="宋体" panose="02010600030101010101" pitchFamily="2" charset="-122"/>
                </a:rPr>
                <a:t>考试中心</a:t>
              </a:r>
            </a:p>
            <a:p>
              <a:pPr marL="0" lvl="0" indent="0" eaLnBrk="1" hangingPunct="1">
                <a:spcBef>
                  <a:spcPct val="0"/>
                </a:spcBef>
                <a:buFont typeface="Arial" panose="020B0604020202020204" pitchFamily="34" charset="0"/>
                <a:buNone/>
              </a:pPr>
              <a:endParaRPr lang="en-US" altLang="zh-CN" b="1" dirty="0">
                <a:latin typeface="Arial" panose="020B0604020202020204" pitchFamily="34" charset="0"/>
                <a:ea typeface="宋体" panose="02010600030101010101" pitchFamily="2" charset="-122"/>
              </a:endParaRPr>
            </a:p>
          </p:txBody>
        </p:sp>
      </p:grpSp>
      <p:grpSp>
        <p:nvGrpSpPr>
          <p:cNvPr id="3" name="Group 22"/>
          <p:cNvGrpSpPr/>
          <p:nvPr/>
        </p:nvGrpSpPr>
        <p:grpSpPr>
          <a:xfrm>
            <a:off x="6156325" y="4005263"/>
            <a:ext cx="1223963" cy="895350"/>
            <a:chOff x="3651" y="2840"/>
            <a:chExt cx="771" cy="564"/>
          </a:xfrm>
        </p:grpSpPr>
        <p:sp>
          <p:nvSpPr>
            <p:cNvPr id="10271" name="Rectangle 20"/>
            <p:cNvSpPr/>
            <p:nvPr/>
          </p:nvSpPr>
          <p:spPr>
            <a:xfrm>
              <a:off x="3651" y="2840"/>
              <a:ext cx="771" cy="454"/>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endParaRPr lang="zh-CN" altLang="en-US" b="1" dirty="0">
                <a:latin typeface="Arial" panose="020B0604020202020204" pitchFamily="34" charset="0"/>
                <a:ea typeface="宋体" panose="02010600030101010101" pitchFamily="2" charset="-122"/>
              </a:endParaRPr>
            </a:p>
          </p:txBody>
        </p:sp>
        <p:sp>
          <p:nvSpPr>
            <p:cNvPr id="10272" name="Text Box 21"/>
            <p:cNvSpPr txBox="1"/>
            <p:nvPr/>
          </p:nvSpPr>
          <p:spPr>
            <a:xfrm>
              <a:off x="3651" y="2886"/>
              <a:ext cx="725" cy="51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r>
                <a:rPr lang="zh-CN" altLang="en-US" b="1" dirty="0">
                  <a:latin typeface="Arial" panose="020B0604020202020204" pitchFamily="34" charset="0"/>
                  <a:ea typeface="宋体" panose="02010600030101010101" pitchFamily="2" charset="-122"/>
                </a:rPr>
                <a:t>阅卷站</a:t>
              </a:r>
            </a:p>
            <a:p>
              <a:pPr marL="0" lvl="0" indent="0" eaLnBrk="1" hangingPunct="1">
                <a:spcBef>
                  <a:spcPct val="0"/>
                </a:spcBef>
                <a:buFont typeface="Arial" panose="020B0604020202020204" pitchFamily="34" charset="0"/>
                <a:buNone/>
              </a:pPr>
              <a:endParaRPr lang="en-US" altLang="zh-CN" b="1" dirty="0">
                <a:latin typeface="Arial" panose="020B0604020202020204" pitchFamily="34" charset="0"/>
                <a:ea typeface="宋体" panose="02010600030101010101" pitchFamily="2" charset="-122"/>
              </a:endParaRPr>
            </a:p>
          </p:txBody>
        </p:sp>
      </p:grpSp>
      <p:grpSp>
        <p:nvGrpSpPr>
          <p:cNvPr id="4" name="Group 40"/>
          <p:cNvGrpSpPr/>
          <p:nvPr/>
        </p:nvGrpSpPr>
        <p:grpSpPr>
          <a:xfrm>
            <a:off x="5508625" y="2205038"/>
            <a:ext cx="863600" cy="822325"/>
            <a:chOff x="3560" y="754"/>
            <a:chExt cx="544" cy="518"/>
          </a:xfrm>
        </p:grpSpPr>
        <p:sp>
          <p:nvSpPr>
            <p:cNvPr id="10269" name="Rectangle 12"/>
            <p:cNvSpPr/>
            <p:nvPr/>
          </p:nvSpPr>
          <p:spPr>
            <a:xfrm>
              <a:off x="3560" y="754"/>
              <a:ext cx="544" cy="317"/>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endParaRPr lang="zh-CN" altLang="en-US" b="1" dirty="0">
                <a:latin typeface="Arial" panose="020B0604020202020204" pitchFamily="34" charset="0"/>
                <a:ea typeface="宋体" panose="02010600030101010101" pitchFamily="2" charset="-122"/>
              </a:endParaRPr>
            </a:p>
          </p:txBody>
        </p:sp>
        <p:sp>
          <p:nvSpPr>
            <p:cNvPr id="10270" name="Text Box 13"/>
            <p:cNvSpPr txBox="1"/>
            <p:nvPr/>
          </p:nvSpPr>
          <p:spPr>
            <a:xfrm>
              <a:off x="3560" y="754"/>
              <a:ext cx="544" cy="51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r>
                <a:rPr lang="zh-CN" altLang="en-US" b="1" dirty="0">
                  <a:latin typeface="Arial" panose="020B0604020202020204" pitchFamily="34" charset="0"/>
                  <a:ea typeface="宋体" panose="02010600030101010101" pitchFamily="2" charset="-122"/>
                </a:rPr>
                <a:t>考生</a:t>
              </a:r>
            </a:p>
            <a:p>
              <a:pPr marL="0" lvl="0" indent="0" eaLnBrk="1" hangingPunct="1">
                <a:spcBef>
                  <a:spcPct val="0"/>
                </a:spcBef>
                <a:buFont typeface="Arial" panose="020B0604020202020204" pitchFamily="34" charset="0"/>
                <a:buNone/>
              </a:pPr>
              <a:endParaRPr lang="en-US" altLang="zh-CN" b="1" dirty="0">
                <a:latin typeface="Arial" panose="020B0604020202020204" pitchFamily="34" charset="0"/>
                <a:ea typeface="宋体" panose="02010600030101010101" pitchFamily="2" charset="-122"/>
              </a:endParaRPr>
            </a:p>
          </p:txBody>
        </p:sp>
      </p:grpSp>
      <p:sp>
        <p:nvSpPr>
          <p:cNvPr id="200730" name="Oval 26"/>
          <p:cNvSpPr/>
          <p:nvPr/>
        </p:nvSpPr>
        <p:spPr>
          <a:xfrm>
            <a:off x="6877050" y="3213100"/>
            <a:ext cx="2087563" cy="1727200"/>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r>
              <a:rPr lang="zh-CN" altLang="en-US" b="1" dirty="0">
                <a:latin typeface="Arial" panose="020B0604020202020204" pitchFamily="34" charset="0"/>
                <a:ea typeface="宋体" panose="02010600030101010101" pitchFamily="2" charset="-122"/>
              </a:rPr>
              <a:t>考务处理系统</a:t>
            </a:r>
          </a:p>
        </p:txBody>
      </p:sp>
      <p:grpSp>
        <p:nvGrpSpPr>
          <p:cNvPr id="5" name="Group 41"/>
          <p:cNvGrpSpPr/>
          <p:nvPr/>
        </p:nvGrpSpPr>
        <p:grpSpPr>
          <a:xfrm>
            <a:off x="6372225" y="2420938"/>
            <a:ext cx="1152525" cy="863600"/>
            <a:chOff x="4014" y="1525"/>
            <a:chExt cx="726" cy="544"/>
          </a:xfrm>
        </p:grpSpPr>
        <p:sp>
          <p:nvSpPr>
            <p:cNvPr id="10267" name="Line 28"/>
            <p:cNvSpPr/>
            <p:nvPr/>
          </p:nvSpPr>
          <p:spPr>
            <a:xfrm>
              <a:off x="4014" y="1570"/>
              <a:ext cx="726" cy="499"/>
            </a:xfrm>
            <a:prstGeom prst="line">
              <a:avLst/>
            </a:prstGeom>
            <a:ln w="9525" cap="flat" cmpd="sng">
              <a:solidFill>
                <a:schemeClr val="tx1"/>
              </a:solidFill>
              <a:prstDash val="solid"/>
              <a:headEnd type="none" w="med" len="med"/>
              <a:tailEnd type="triangle" w="med" len="med"/>
            </a:ln>
          </p:spPr>
        </p:sp>
        <p:sp>
          <p:nvSpPr>
            <p:cNvPr id="10268" name="Text Box 29"/>
            <p:cNvSpPr txBox="1"/>
            <p:nvPr/>
          </p:nvSpPr>
          <p:spPr>
            <a:xfrm>
              <a:off x="4195" y="1525"/>
              <a:ext cx="317" cy="2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r>
                <a:rPr lang="zh-CN" altLang="en-US" sz="1200" b="1" dirty="0">
                  <a:latin typeface="Arial" panose="020B0604020202020204" pitchFamily="34" charset="0"/>
                  <a:ea typeface="宋体" panose="02010600030101010101" pitchFamily="2" charset="-122"/>
                </a:rPr>
                <a:t>报名单</a:t>
              </a:r>
            </a:p>
          </p:txBody>
        </p:sp>
      </p:grpSp>
      <p:grpSp>
        <p:nvGrpSpPr>
          <p:cNvPr id="6" name="Group 42"/>
          <p:cNvGrpSpPr/>
          <p:nvPr/>
        </p:nvGrpSpPr>
        <p:grpSpPr>
          <a:xfrm>
            <a:off x="5795963" y="2708275"/>
            <a:ext cx="1223962" cy="865188"/>
            <a:chOff x="3651" y="1706"/>
            <a:chExt cx="771" cy="545"/>
          </a:xfrm>
        </p:grpSpPr>
        <p:sp>
          <p:nvSpPr>
            <p:cNvPr id="10265" name="Line 31"/>
            <p:cNvSpPr/>
            <p:nvPr/>
          </p:nvSpPr>
          <p:spPr>
            <a:xfrm flipH="1" flipV="1">
              <a:off x="3696" y="1706"/>
              <a:ext cx="726" cy="545"/>
            </a:xfrm>
            <a:prstGeom prst="line">
              <a:avLst/>
            </a:prstGeom>
            <a:ln w="9525" cap="flat" cmpd="sng">
              <a:solidFill>
                <a:schemeClr val="tx1"/>
              </a:solidFill>
              <a:prstDash val="solid"/>
              <a:headEnd type="none" w="med" len="med"/>
              <a:tailEnd type="triangle" w="med" len="med"/>
            </a:ln>
          </p:spPr>
        </p:sp>
        <p:sp>
          <p:nvSpPr>
            <p:cNvPr id="10266" name="Text Box 32"/>
            <p:cNvSpPr txBox="1"/>
            <p:nvPr/>
          </p:nvSpPr>
          <p:spPr>
            <a:xfrm>
              <a:off x="3651" y="1933"/>
              <a:ext cx="404" cy="173"/>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r>
                <a:rPr lang="zh-CN" altLang="en-US" sz="1200" b="1" dirty="0">
                  <a:latin typeface="Arial" panose="020B0604020202020204" pitchFamily="34" charset="0"/>
                  <a:ea typeface="宋体" panose="02010600030101010101" pitchFamily="2" charset="-122"/>
                </a:rPr>
                <a:t>准考证</a:t>
              </a:r>
            </a:p>
          </p:txBody>
        </p:sp>
      </p:grpSp>
      <p:sp>
        <p:nvSpPr>
          <p:cNvPr id="10251" name="Rectangle 35"/>
          <p:cNvSpPr/>
          <p:nvPr/>
        </p:nvSpPr>
        <p:spPr>
          <a:xfrm>
            <a:off x="5076825" y="1412875"/>
            <a:ext cx="3887788" cy="4392613"/>
          </a:xfrm>
          <a:prstGeom prst="rect">
            <a:avLst/>
          </a:prstGeom>
          <a:noFill/>
          <a:ln w="9525">
            <a:noFill/>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endParaRPr lang="zh-CN" altLang="en-US" b="1" dirty="0">
              <a:latin typeface="Arial" panose="020B0604020202020204" pitchFamily="34" charset="0"/>
              <a:ea typeface="宋体" panose="02010600030101010101" pitchFamily="2" charset="-122"/>
            </a:endParaRPr>
          </a:p>
        </p:txBody>
      </p:sp>
      <p:grpSp>
        <p:nvGrpSpPr>
          <p:cNvPr id="7" name="Group 50"/>
          <p:cNvGrpSpPr/>
          <p:nvPr/>
        </p:nvGrpSpPr>
        <p:grpSpPr>
          <a:xfrm>
            <a:off x="5003800" y="1484313"/>
            <a:ext cx="3960813" cy="3816350"/>
            <a:chOff x="3152" y="935"/>
            <a:chExt cx="2495" cy="2404"/>
          </a:xfrm>
        </p:grpSpPr>
        <p:sp>
          <p:nvSpPr>
            <p:cNvPr id="10260" name="Oval 45"/>
            <p:cNvSpPr/>
            <p:nvPr/>
          </p:nvSpPr>
          <p:spPr>
            <a:xfrm>
              <a:off x="3288" y="935"/>
              <a:ext cx="1315" cy="1088"/>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r>
                <a:rPr lang="zh-CN" altLang="en-US" b="1" dirty="0">
                  <a:latin typeface="Arial" panose="020B0604020202020204" pitchFamily="34" charset="0"/>
                  <a:ea typeface="宋体" panose="02010600030101010101" pitchFamily="2" charset="-122"/>
                </a:rPr>
                <a:t>考务处理系统</a:t>
              </a:r>
            </a:p>
          </p:txBody>
        </p:sp>
        <p:sp>
          <p:nvSpPr>
            <p:cNvPr id="10261" name="Oval 46"/>
            <p:cNvSpPr/>
            <p:nvPr/>
          </p:nvSpPr>
          <p:spPr>
            <a:xfrm>
              <a:off x="3152" y="2568"/>
              <a:ext cx="998" cy="771"/>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r>
                <a:rPr lang="zh-CN" altLang="en-US" b="1" dirty="0">
                  <a:latin typeface="Arial" panose="020B0604020202020204" pitchFamily="34" charset="0"/>
                  <a:ea typeface="宋体" panose="02010600030101010101" pitchFamily="2" charset="-122"/>
                </a:rPr>
                <a:t>登记</a:t>
              </a:r>
            </a:p>
          </p:txBody>
        </p:sp>
        <p:sp>
          <p:nvSpPr>
            <p:cNvPr id="10262" name="Oval 47"/>
            <p:cNvSpPr/>
            <p:nvPr/>
          </p:nvSpPr>
          <p:spPr>
            <a:xfrm>
              <a:off x="4694" y="2568"/>
              <a:ext cx="953" cy="725"/>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r>
                <a:rPr lang="zh-CN" altLang="en-US" b="1" dirty="0">
                  <a:latin typeface="Arial" panose="020B0604020202020204" pitchFamily="34" charset="0"/>
                  <a:ea typeface="宋体" panose="02010600030101010101" pitchFamily="2" charset="-122"/>
                </a:rPr>
                <a:t>统计</a:t>
              </a:r>
            </a:p>
          </p:txBody>
        </p:sp>
        <p:sp>
          <p:nvSpPr>
            <p:cNvPr id="10263" name="Line 48"/>
            <p:cNvSpPr/>
            <p:nvPr/>
          </p:nvSpPr>
          <p:spPr>
            <a:xfrm flipH="1">
              <a:off x="3515" y="2024"/>
              <a:ext cx="227" cy="590"/>
            </a:xfrm>
            <a:prstGeom prst="line">
              <a:avLst/>
            </a:prstGeom>
            <a:ln w="9525" cap="flat" cmpd="sng">
              <a:solidFill>
                <a:schemeClr val="tx1"/>
              </a:solidFill>
              <a:prstDash val="solid"/>
              <a:headEnd type="none" w="med" len="med"/>
              <a:tailEnd type="triangle" w="med" len="med"/>
            </a:ln>
          </p:spPr>
        </p:sp>
        <p:sp>
          <p:nvSpPr>
            <p:cNvPr id="10264" name="Line 49"/>
            <p:cNvSpPr/>
            <p:nvPr/>
          </p:nvSpPr>
          <p:spPr>
            <a:xfrm>
              <a:off x="4513" y="1797"/>
              <a:ext cx="544" cy="771"/>
            </a:xfrm>
            <a:prstGeom prst="line">
              <a:avLst/>
            </a:prstGeom>
            <a:ln w="9525" cap="flat" cmpd="sng">
              <a:solidFill>
                <a:schemeClr val="tx1"/>
              </a:solidFill>
              <a:prstDash val="solid"/>
              <a:headEnd type="none" w="med" len="med"/>
              <a:tailEnd type="triangle" w="med" len="med"/>
            </a:ln>
          </p:spPr>
        </p:sp>
      </p:grpSp>
      <p:sp>
        <p:nvSpPr>
          <p:cNvPr id="35" name="矩形 34"/>
          <p:cNvSpPr/>
          <p:nvPr/>
        </p:nvSpPr>
        <p:spPr>
          <a:xfrm>
            <a:off x="1403350" y="620713"/>
            <a:ext cx="701675" cy="400050"/>
          </a:xfrm>
          <a:prstGeom prst="rect">
            <a:avLst/>
          </a:prstGeom>
          <a:solidFill>
            <a:schemeClr val="bg1"/>
          </a:solidFill>
          <a:ln w="9525">
            <a:noFill/>
          </a:ln>
        </p:spPr>
        <p:txBody>
          <a:bodyPr wrap="none">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r>
              <a:rPr lang="zh-CN" altLang="en-US" b="1" dirty="0">
                <a:solidFill>
                  <a:schemeClr val="tx2"/>
                </a:solidFill>
                <a:latin typeface="Arial" panose="020B0604020202020204" pitchFamily="34" charset="0"/>
                <a:ea typeface="宋体" panose="02010600030101010101" pitchFamily="2" charset="-122"/>
              </a:rPr>
              <a:t>考生</a:t>
            </a:r>
          </a:p>
        </p:txBody>
      </p:sp>
      <p:sp>
        <p:nvSpPr>
          <p:cNvPr id="36" name="矩形 35"/>
          <p:cNvSpPr/>
          <p:nvPr/>
        </p:nvSpPr>
        <p:spPr>
          <a:xfrm>
            <a:off x="1042988" y="2205038"/>
            <a:ext cx="958850" cy="400050"/>
          </a:xfrm>
          <a:prstGeom prst="rect">
            <a:avLst/>
          </a:prstGeom>
          <a:solidFill>
            <a:schemeClr val="bg1"/>
          </a:solidFill>
          <a:ln w="9525">
            <a:noFill/>
          </a:ln>
        </p:spPr>
        <p:txBody>
          <a:bodyPr wrap="none">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r>
              <a:rPr lang="zh-CN" altLang="en-US" b="1" dirty="0">
                <a:solidFill>
                  <a:schemeClr val="tx2"/>
                </a:solidFill>
                <a:latin typeface="Arial" panose="020B0604020202020204" pitchFamily="34" charset="0"/>
                <a:ea typeface="宋体" panose="02010600030101010101" pitchFamily="2" charset="-122"/>
              </a:rPr>
              <a:t>阅卷站</a:t>
            </a:r>
          </a:p>
        </p:txBody>
      </p:sp>
      <p:sp>
        <p:nvSpPr>
          <p:cNvPr id="37" name="矩形 36"/>
          <p:cNvSpPr/>
          <p:nvPr/>
        </p:nvSpPr>
        <p:spPr>
          <a:xfrm>
            <a:off x="3203575" y="2781300"/>
            <a:ext cx="1223963" cy="400050"/>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r>
              <a:rPr lang="zh-CN" altLang="en-US" b="1" dirty="0">
                <a:solidFill>
                  <a:schemeClr val="tx2"/>
                </a:solidFill>
                <a:latin typeface="Arial" panose="020B0604020202020204" pitchFamily="34" charset="0"/>
                <a:ea typeface="宋体" panose="02010600030101010101" pitchFamily="2" charset="-122"/>
              </a:rPr>
              <a:t>考试中心</a:t>
            </a:r>
          </a:p>
        </p:txBody>
      </p:sp>
      <p:sp>
        <p:nvSpPr>
          <p:cNvPr id="38" name="矩形 37"/>
          <p:cNvSpPr/>
          <p:nvPr/>
        </p:nvSpPr>
        <p:spPr>
          <a:xfrm>
            <a:off x="2987675" y="549275"/>
            <a:ext cx="958850" cy="400050"/>
          </a:xfrm>
          <a:prstGeom prst="rect">
            <a:avLst/>
          </a:prstGeom>
          <a:solidFill>
            <a:schemeClr val="bg1"/>
          </a:solidFill>
          <a:ln w="9525">
            <a:noFill/>
          </a:ln>
        </p:spPr>
        <p:txBody>
          <a:bodyPr wrap="none">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r>
              <a:rPr lang="zh-CN" altLang="en-US" b="1" dirty="0">
                <a:solidFill>
                  <a:srgbClr val="7030A0"/>
                </a:solidFill>
                <a:latin typeface="Arial" panose="020B0604020202020204" pitchFamily="34" charset="0"/>
                <a:ea typeface="宋体" panose="02010600030101010101" pitchFamily="2" charset="-122"/>
              </a:rPr>
              <a:t>报名单</a:t>
            </a:r>
          </a:p>
        </p:txBody>
      </p:sp>
      <p:sp>
        <p:nvSpPr>
          <p:cNvPr id="39" name="矩形 38"/>
          <p:cNvSpPr/>
          <p:nvPr/>
        </p:nvSpPr>
        <p:spPr>
          <a:xfrm>
            <a:off x="1979613" y="1557338"/>
            <a:ext cx="958850" cy="400050"/>
          </a:xfrm>
          <a:prstGeom prst="rect">
            <a:avLst/>
          </a:prstGeom>
          <a:solidFill>
            <a:schemeClr val="bg1"/>
          </a:solidFill>
          <a:ln w="9525">
            <a:noFill/>
          </a:ln>
        </p:spPr>
        <p:txBody>
          <a:bodyPr wrap="none">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r>
              <a:rPr lang="zh-CN" altLang="en-US" b="1" dirty="0">
                <a:solidFill>
                  <a:srgbClr val="7030A0"/>
                </a:solidFill>
                <a:latin typeface="Arial" panose="020B0604020202020204" pitchFamily="34" charset="0"/>
                <a:ea typeface="宋体" panose="02010600030101010101" pitchFamily="2" charset="-122"/>
              </a:rPr>
              <a:t>准考证</a:t>
            </a:r>
          </a:p>
        </p:txBody>
      </p:sp>
      <p:sp>
        <p:nvSpPr>
          <p:cNvPr id="200748" name="Line 44"/>
          <p:cNvSpPr/>
          <p:nvPr/>
        </p:nvSpPr>
        <p:spPr>
          <a:xfrm>
            <a:off x="179388" y="2565400"/>
            <a:ext cx="4752975" cy="0"/>
          </a:xfrm>
          <a:prstGeom prst="line">
            <a:avLst/>
          </a:prstGeom>
          <a:ln w="76200" cap="flat" cmpd="sng">
            <a:solidFill>
              <a:schemeClr val="accent1"/>
            </a:solidFill>
            <a:prstDash val="solid"/>
            <a:headEnd type="none" w="med" len="med"/>
            <a:tailEnd type="none" w="med" len="med"/>
          </a:ln>
        </p:spPr>
      </p:sp>
      <p:pic>
        <p:nvPicPr>
          <p:cNvPr id="64514" name="Picture 2"/>
          <p:cNvPicPr>
            <a:picLocks noChangeAspect="1"/>
          </p:cNvPicPr>
          <p:nvPr/>
        </p:nvPicPr>
        <p:blipFill>
          <a:blip r:embed="rId4"/>
          <a:stretch>
            <a:fillRect/>
          </a:stretch>
        </p:blipFill>
        <p:spPr>
          <a:xfrm>
            <a:off x="0" y="260350"/>
            <a:ext cx="9144000" cy="60579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00707">
                                            <p:bg/>
                                          </p:spTgt>
                                        </p:tgtEl>
                                        <p:attrNameLst>
                                          <p:attrName>style.visibility</p:attrName>
                                        </p:attrNameLst>
                                      </p:cBhvr>
                                      <p:to>
                                        <p:strVal val="visible"/>
                                      </p:to>
                                    </p:set>
                                    <p:animEffect transition="in" filter="box(in)">
                                      <p:cBhvr>
                                        <p:cTn id="7" dur="500"/>
                                        <p:tgtEl>
                                          <p:spTgt spid="200707">
                                            <p:bg/>
                                          </p:spTgt>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200707">
                                            <p:txEl>
                                              <p:pRg st="0" end="0"/>
                                            </p:txEl>
                                          </p:spTgt>
                                        </p:tgtEl>
                                        <p:attrNameLst>
                                          <p:attrName>style.visibility</p:attrName>
                                        </p:attrNameLst>
                                      </p:cBhvr>
                                      <p:to>
                                        <p:strVal val="visible"/>
                                      </p:to>
                                    </p:set>
                                    <p:animEffect transition="in" filter="box(in)">
                                      <p:cBhvr>
                                        <p:cTn id="11" dur="500"/>
                                        <p:tgtEl>
                                          <p:spTgt spid="200707">
                                            <p:txEl>
                                              <p:pRg st="0" end="0"/>
                                            </p:txEl>
                                          </p:spTgt>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200707">
                                            <p:txEl>
                                              <p:pRg st="1" end="1"/>
                                            </p:txEl>
                                          </p:spTgt>
                                        </p:tgtEl>
                                        <p:attrNameLst>
                                          <p:attrName>style.visibility</p:attrName>
                                        </p:attrNameLst>
                                      </p:cBhvr>
                                      <p:to>
                                        <p:strVal val="visible"/>
                                      </p:to>
                                    </p:set>
                                    <p:animEffect transition="in" filter="box(in)">
                                      <p:cBhvr>
                                        <p:cTn id="15" dur="500"/>
                                        <p:tgtEl>
                                          <p:spTgt spid="200707">
                                            <p:txEl>
                                              <p:pRg st="1" end="1"/>
                                            </p:txEl>
                                          </p:spTgt>
                                        </p:tgtEl>
                                      </p:cBhvr>
                                    </p:animEffect>
                                  </p:childTnLst>
                                </p:cTn>
                              </p:par>
                            </p:childTnLst>
                          </p:cTn>
                        </p:par>
                        <p:par>
                          <p:cTn id="16" fill="hold">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200707">
                                            <p:txEl>
                                              <p:pRg st="2" end="2"/>
                                            </p:txEl>
                                          </p:spTgt>
                                        </p:tgtEl>
                                        <p:attrNameLst>
                                          <p:attrName>style.visibility</p:attrName>
                                        </p:attrNameLst>
                                      </p:cBhvr>
                                      <p:to>
                                        <p:strVal val="visible"/>
                                      </p:to>
                                    </p:set>
                                    <p:animEffect transition="in" filter="box(in)">
                                      <p:cBhvr>
                                        <p:cTn id="19" dur="500"/>
                                        <p:tgtEl>
                                          <p:spTgt spid="200707">
                                            <p:txEl>
                                              <p:pRg st="2" end="2"/>
                                            </p:txEl>
                                          </p:spTgt>
                                        </p:tgtEl>
                                      </p:cBhvr>
                                    </p:animEffect>
                                  </p:childTnLst>
                                </p:cTn>
                              </p:par>
                            </p:childTnLst>
                          </p:cTn>
                        </p:par>
                        <p:par>
                          <p:cTn id="20" fill="hold">
                            <p:stCondLst>
                              <p:cond delay="2000"/>
                            </p:stCondLst>
                            <p:childTnLst>
                              <p:par>
                                <p:cTn id="21" presetID="4" presetClass="entr" presetSubtype="16" fill="hold" grpId="0" nodeType="afterEffect">
                                  <p:stCondLst>
                                    <p:cond delay="0"/>
                                  </p:stCondLst>
                                  <p:childTnLst>
                                    <p:set>
                                      <p:cBhvr>
                                        <p:cTn id="22" dur="1" fill="hold">
                                          <p:stCondLst>
                                            <p:cond delay="0"/>
                                          </p:stCondLst>
                                        </p:cTn>
                                        <p:tgtEl>
                                          <p:spTgt spid="200707">
                                            <p:txEl>
                                              <p:pRg st="3" end="3"/>
                                            </p:txEl>
                                          </p:spTgt>
                                        </p:tgtEl>
                                        <p:attrNameLst>
                                          <p:attrName>style.visibility</p:attrName>
                                        </p:attrNameLst>
                                      </p:cBhvr>
                                      <p:to>
                                        <p:strVal val="visible"/>
                                      </p:to>
                                    </p:set>
                                    <p:animEffect transition="in" filter="box(in)">
                                      <p:cBhvr>
                                        <p:cTn id="23" dur="500"/>
                                        <p:tgtEl>
                                          <p:spTgt spid="200707">
                                            <p:txEl>
                                              <p:pRg st="3" end="3"/>
                                            </p:txEl>
                                          </p:spTgt>
                                        </p:tgtEl>
                                      </p:cBhvr>
                                    </p:animEffect>
                                  </p:childTnLst>
                                </p:cTn>
                              </p:par>
                            </p:childTnLst>
                          </p:cTn>
                        </p:par>
                        <p:par>
                          <p:cTn id="24" fill="hold">
                            <p:stCondLst>
                              <p:cond delay="2500"/>
                            </p:stCondLst>
                            <p:childTnLst>
                              <p:par>
                                <p:cTn id="25" presetID="4" presetClass="entr" presetSubtype="16" fill="hold" grpId="0" nodeType="afterEffect">
                                  <p:stCondLst>
                                    <p:cond delay="0"/>
                                  </p:stCondLst>
                                  <p:childTnLst>
                                    <p:set>
                                      <p:cBhvr>
                                        <p:cTn id="26" dur="1" fill="hold">
                                          <p:stCondLst>
                                            <p:cond delay="0"/>
                                          </p:stCondLst>
                                        </p:cTn>
                                        <p:tgtEl>
                                          <p:spTgt spid="200707">
                                            <p:txEl>
                                              <p:pRg st="4" end="4"/>
                                            </p:txEl>
                                          </p:spTgt>
                                        </p:tgtEl>
                                        <p:attrNameLst>
                                          <p:attrName>style.visibility</p:attrName>
                                        </p:attrNameLst>
                                      </p:cBhvr>
                                      <p:to>
                                        <p:strVal val="visible"/>
                                      </p:to>
                                    </p:set>
                                    <p:animEffect transition="in" filter="box(in)">
                                      <p:cBhvr>
                                        <p:cTn id="27" dur="500"/>
                                        <p:tgtEl>
                                          <p:spTgt spid="200707">
                                            <p:txEl>
                                              <p:pRg st="4" end="4"/>
                                            </p:txEl>
                                          </p:spTgt>
                                        </p:tgtEl>
                                      </p:cBhvr>
                                    </p:animEffect>
                                  </p:childTnLst>
                                </p:cTn>
                              </p:par>
                            </p:childTnLst>
                          </p:cTn>
                        </p:par>
                        <p:par>
                          <p:cTn id="28" fill="hold">
                            <p:stCondLst>
                              <p:cond delay="3000"/>
                            </p:stCondLst>
                            <p:childTnLst>
                              <p:par>
                                <p:cTn id="29" presetID="4" presetClass="entr" presetSubtype="16" fill="hold" grpId="0" nodeType="afterEffect">
                                  <p:stCondLst>
                                    <p:cond delay="0"/>
                                  </p:stCondLst>
                                  <p:childTnLst>
                                    <p:set>
                                      <p:cBhvr>
                                        <p:cTn id="30" dur="1" fill="hold">
                                          <p:stCondLst>
                                            <p:cond delay="0"/>
                                          </p:stCondLst>
                                        </p:cTn>
                                        <p:tgtEl>
                                          <p:spTgt spid="200707">
                                            <p:txEl>
                                              <p:pRg st="5" end="5"/>
                                            </p:txEl>
                                          </p:spTgt>
                                        </p:tgtEl>
                                        <p:attrNameLst>
                                          <p:attrName>style.visibility</p:attrName>
                                        </p:attrNameLst>
                                      </p:cBhvr>
                                      <p:to>
                                        <p:strVal val="visible"/>
                                      </p:to>
                                    </p:set>
                                    <p:animEffect transition="in" filter="box(in)">
                                      <p:cBhvr>
                                        <p:cTn id="31" dur="500"/>
                                        <p:tgtEl>
                                          <p:spTgt spid="200707">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8" presetClass="entr" presetSubtype="0" accel="50000" fill="hold" grpId="0" nodeType="clickEffect">
                                  <p:stCondLst>
                                    <p:cond delay="0"/>
                                  </p:stCondLst>
                                  <p:iterate type="lt">
                                    <p:tmPct val="50000"/>
                                  </p:iterate>
                                  <p:childTnLst>
                                    <p:set>
                                      <p:cBhvr>
                                        <p:cTn id="35" dur="1" fill="hold">
                                          <p:stCondLst>
                                            <p:cond delay="0"/>
                                          </p:stCondLst>
                                        </p:cTn>
                                        <p:tgtEl>
                                          <p:spTgt spid="35"/>
                                        </p:tgtEl>
                                        <p:attrNameLst>
                                          <p:attrName>style.visibility</p:attrName>
                                        </p:attrNameLst>
                                      </p:cBhvr>
                                      <p:to>
                                        <p:strVal val="visible"/>
                                      </p:to>
                                    </p:set>
                                    <p:set>
                                      <p:cBhvr>
                                        <p:cTn id="36" dur="455" fill="hold">
                                          <p:stCondLst>
                                            <p:cond delay="0"/>
                                          </p:stCondLst>
                                        </p:cTn>
                                        <p:tgtEl>
                                          <p:spTgt spid="35"/>
                                        </p:tgtEl>
                                        <p:attrNameLst>
                                          <p:attrName>style.rotation</p:attrName>
                                        </p:attrNameLst>
                                      </p:cBhvr>
                                      <p:to>
                                        <p:strVal val="-45.0"/>
                                      </p:to>
                                    </p:set>
                                    <p:anim calcmode="lin" valueType="num">
                                      <p:cBhvr>
                                        <p:cTn id="37" dur="455" fill="hold">
                                          <p:stCondLst>
                                            <p:cond delay="455"/>
                                          </p:stCondLst>
                                        </p:cTn>
                                        <p:tgtEl>
                                          <p:spTgt spid="35"/>
                                        </p:tgtEl>
                                        <p:attrNameLst>
                                          <p:attrName>style.rotation</p:attrName>
                                        </p:attrNameLst>
                                      </p:cBhvr>
                                      <p:tavLst>
                                        <p:tav tm="0">
                                          <p:val>
                                            <p:fltVal val="-45"/>
                                          </p:val>
                                        </p:tav>
                                        <p:tav tm="69900">
                                          <p:val>
                                            <p:fltVal val="45"/>
                                          </p:val>
                                        </p:tav>
                                        <p:tav tm="100000">
                                          <p:val>
                                            <p:fltVal val="0"/>
                                          </p:val>
                                        </p:tav>
                                      </p:tavLst>
                                    </p:anim>
                                    <p:anim calcmode="lin" valueType="num">
                                      <p:cBhvr>
                                        <p:cTn id="38" dur="455" fill="hold">
                                          <p:stCondLst>
                                            <p:cond delay="0"/>
                                          </p:stCondLst>
                                        </p:cTn>
                                        <p:tgtEl>
                                          <p:spTgt spid="35"/>
                                        </p:tgtEl>
                                        <p:attrNameLst>
                                          <p:attrName>ppt_y</p:attrName>
                                        </p:attrNameLst>
                                      </p:cBhvr>
                                      <p:tavLst>
                                        <p:tav tm="0">
                                          <p:val>
                                            <p:strVal val="#ppt_y-1"/>
                                          </p:val>
                                        </p:tav>
                                        <p:tav tm="100000">
                                          <p:val>
                                            <p:strVal val="#ppt_y-(0.354*#ppt_w-0.172*#ppt_h)"/>
                                          </p:val>
                                        </p:tav>
                                      </p:tavLst>
                                    </p:anim>
                                    <p:anim calcmode="lin" valueType="num">
                                      <p:cBhvr>
                                        <p:cTn id="39" dur="156" decel="50000" autoRev="1" fill="hold">
                                          <p:stCondLst>
                                            <p:cond delay="455"/>
                                          </p:stCondLst>
                                        </p:cTn>
                                        <p:tgtEl>
                                          <p:spTgt spid="35"/>
                                        </p:tgtEl>
                                        <p:attrNameLst>
                                          <p:attrName>ppt_y</p:attrName>
                                        </p:attrNameLst>
                                      </p:cBhvr>
                                      <p:tavLst>
                                        <p:tav tm="0">
                                          <p:val>
                                            <p:strVal val="#ppt_y-(0.354*#ppt_w-0.172*#ppt_h)"/>
                                          </p:val>
                                        </p:tav>
                                        <p:tav tm="100000">
                                          <p:val>
                                            <p:strVal val="#ppt_y-(0.354*#ppt_w-0.172*#ppt_h)-#ppt_h/2"/>
                                          </p:val>
                                        </p:tav>
                                      </p:tavLst>
                                    </p:anim>
                                    <p:anim calcmode="lin" valueType="num">
                                      <p:cBhvr>
                                        <p:cTn id="40" dur="136" fill="hold">
                                          <p:stCondLst>
                                            <p:cond delay="864"/>
                                          </p:stCondLst>
                                        </p:cTn>
                                        <p:tgtEl>
                                          <p:spTgt spid="35"/>
                                        </p:tgtEl>
                                        <p:attrNameLst>
                                          <p:attrName>ppt_y</p:attrName>
                                        </p:attrNameLst>
                                      </p:cBhvr>
                                      <p:tavLst>
                                        <p:tav tm="0">
                                          <p:val>
                                            <p:strVal val="#ppt_y-(0.354*#ppt_w-0.172*#ppt_h)"/>
                                          </p:val>
                                        </p:tav>
                                        <p:tav tm="100000">
                                          <p:val>
                                            <p:strVal val="#ppt_y"/>
                                          </p:val>
                                        </p:tav>
                                      </p:tavLst>
                                    </p:anim>
                                  </p:childTnLst>
                                </p:cTn>
                              </p:par>
                              <p:par>
                                <p:cTn id="41" presetID="38" presetClass="entr" presetSubtype="0" accel="50000" fill="hold" grpId="0" nodeType="withEffect">
                                  <p:stCondLst>
                                    <p:cond delay="0"/>
                                  </p:stCondLst>
                                  <p:iterate type="lt">
                                    <p:tmPct val="50000"/>
                                  </p:iterate>
                                  <p:childTnLst>
                                    <p:set>
                                      <p:cBhvr>
                                        <p:cTn id="42" dur="1" fill="hold">
                                          <p:stCondLst>
                                            <p:cond delay="0"/>
                                          </p:stCondLst>
                                        </p:cTn>
                                        <p:tgtEl>
                                          <p:spTgt spid="36"/>
                                        </p:tgtEl>
                                        <p:attrNameLst>
                                          <p:attrName>style.visibility</p:attrName>
                                        </p:attrNameLst>
                                      </p:cBhvr>
                                      <p:to>
                                        <p:strVal val="visible"/>
                                      </p:to>
                                    </p:set>
                                    <p:set>
                                      <p:cBhvr>
                                        <p:cTn id="43" dur="455" fill="hold">
                                          <p:stCondLst>
                                            <p:cond delay="0"/>
                                          </p:stCondLst>
                                        </p:cTn>
                                        <p:tgtEl>
                                          <p:spTgt spid="36"/>
                                        </p:tgtEl>
                                        <p:attrNameLst>
                                          <p:attrName>style.rotation</p:attrName>
                                        </p:attrNameLst>
                                      </p:cBhvr>
                                      <p:to>
                                        <p:strVal val="-45.0"/>
                                      </p:to>
                                    </p:set>
                                    <p:anim calcmode="lin" valueType="num">
                                      <p:cBhvr>
                                        <p:cTn id="44" dur="455" fill="hold">
                                          <p:stCondLst>
                                            <p:cond delay="455"/>
                                          </p:stCondLst>
                                        </p:cTn>
                                        <p:tgtEl>
                                          <p:spTgt spid="36"/>
                                        </p:tgtEl>
                                        <p:attrNameLst>
                                          <p:attrName>style.rotation</p:attrName>
                                        </p:attrNameLst>
                                      </p:cBhvr>
                                      <p:tavLst>
                                        <p:tav tm="0">
                                          <p:val>
                                            <p:fltVal val="-45"/>
                                          </p:val>
                                        </p:tav>
                                        <p:tav tm="69900">
                                          <p:val>
                                            <p:fltVal val="45"/>
                                          </p:val>
                                        </p:tav>
                                        <p:tav tm="100000">
                                          <p:val>
                                            <p:fltVal val="0"/>
                                          </p:val>
                                        </p:tav>
                                      </p:tavLst>
                                    </p:anim>
                                    <p:anim calcmode="lin" valueType="num">
                                      <p:cBhvr>
                                        <p:cTn id="45" dur="455" fill="hold">
                                          <p:stCondLst>
                                            <p:cond delay="0"/>
                                          </p:stCondLst>
                                        </p:cTn>
                                        <p:tgtEl>
                                          <p:spTgt spid="36"/>
                                        </p:tgtEl>
                                        <p:attrNameLst>
                                          <p:attrName>ppt_y</p:attrName>
                                        </p:attrNameLst>
                                      </p:cBhvr>
                                      <p:tavLst>
                                        <p:tav tm="0">
                                          <p:val>
                                            <p:strVal val="#ppt_y-1"/>
                                          </p:val>
                                        </p:tav>
                                        <p:tav tm="100000">
                                          <p:val>
                                            <p:strVal val="#ppt_y-(0.354*#ppt_w-0.172*#ppt_h)"/>
                                          </p:val>
                                        </p:tav>
                                      </p:tavLst>
                                    </p:anim>
                                    <p:anim calcmode="lin" valueType="num">
                                      <p:cBhvr>
                                        <p:cTn id="46" dur="156" decel="50000" autoRev="1" fill="hold">
                                          <p:stCondLst>
                                            <p:cond delay="455"/>
                                          </p:stCondLst>
                                        </p:cTn>
                                        <p:tgtEl>
                                          <p:spTgt spid="36"/>
                                        </p:tgtEl>
                                        <p:attrNameLst>
                                          <p:attrName>ppt_y</p:attrName>
                                        </p:attrNameLst>
                                      </p:cBhvr>
                                      <p:tavLst>
                                        <p:tav tm="0">
                                          <p:val>
                                            <p:strVal val="#ppt_y-(0.354*#ppt_w-0.172*#ppt_h)"/>
                                          </p:val>
                                        </p:tav>
                                        <p:tav tm="100000">
                                          <p:val>
                                            <p:strVal val="#ppt_y-(0.354*#ppt_w-0.172*#ppt_h)-#ppt_h/2"/>
                                          </p:val>
                                        </p:tav>
                                      </p:tavLst>
                                    </p:anim>
                                    <p:anim calcmode="lin" valueType="num">
                                      <p:cBhvr>
                                        <p:cTn id="47" dur="136" fill="hold">
                                          <p:stCondLst>
                                            <p:cond delay="864"/>
                                          </p:stCondLst>
                                        </p:cTn>
                                        <p:tgtEl>
                                          <p:spTgt spid="36"/>
                                        </p:tgtEl>
                                        <p:attrNameLst>
                                          <p:attrName>ppt_y</p:attrName>
                                        </p:attrNameLst>
                                      </p:cBhvr>
                                      <p:tavLst>
                                        <p:tav tm="0">
                                          <p:val>
                                            <p:strVal val="#ppt_y-(0.354*#ppt_w-0.172*#ppt_h)"/>
                                          </p:val>
                                        </p:tav>
                                        <p:tav tm="100000">
                                          <p:val>
                                            <p:strVal val="#ppt_y"/>
                                          </p:val>
                                        </p:tav>
                                      </p:tavLst>
                                    </p:anim>
                                  </p:childTnLst>
                                </p:cTn>
                              </p:par>
                              <p:par>
                                <p:cTn id="48" presetID="38" presetClass="entr" presetSubtype="0" accel="50000" fill="hold" grpId="0" nodeType="withEffect">
                                  <p:stCondLst>
                                    <p:cond delay="0"/>
                                  </p:stCondLst>
                                  <p:iterate type="lt">
                                    <p:tmPct val="50000"/>
                                  </p:iterate>
                                  <p:childTnLst>
                                    <p:set>
                                      <p:cBhvr>
                                        <p:cTn id="49" dur="1" fill="hold">
                                          <p:stCondLst>
                                            <p:cond delay="0"/>
                                          </p:stCondLst>
                                        </p:cTn>
                                        <p:tgtEl>
                                          <p:spTgt spid="37"/>
                                        </p:tgtEl>
                                        <p:attrNameLst>
                                          <p:attrName>style.visibility</p:attrName>
                                        </p:attrNameLst>
                                      </p:cBhvr>
                                      <p:to>
                                        <p:strVal val="visible"/>
                                      </p:to>
                                    </p:set>
                                    <p:set>
                                      <p:cBhvr>
                                        <p:cTn id="50" dur="455" fill="hold">
                                          <p:stCondLst>
                                            <p:cond delay="0"/>
                                          </p:stCondLst>
                                        </p:cTn>
                                        <p:tgtEl>
                                          <p:spTgt spid="37"/>
                                        </p:tgtEl>
                                        <p:attrNameLst>
                                          <p:attrName>style.rotation</p:attrName>
                                        </p:attrNameLst>
                                      </p:cBhvr>
                                      <p:to>
                                        <p:strVal val="-45.0"/>
                                      </p:to>
                                    </p:set>
                                    <p:anim calcmode="lin" valueType="num">
                                      <p:cBhvr>
                                        <p:cTn id="51" dur="455" fill="hold">
                                          <p:stCondLst>
                                            <p:cond delay="455"/>
                                          </p:stCondLst>
                                        </p:cTn>
                                        <p:tgtEl>
                                          <p:spTgt spid="37"/>
                                        </p:tgtEl>
                                        <p:attrNameLst>
                                          <p:attrName>style.rotation</p:attrName>
                                        </p:attrNameLst>
                                      </p:cBhvr>
                                      <p:tavLst>
                                        <p:tav tm="0">
                                          <p:val>
                                            <p:fltVal val="-45"/>
                                          </p:val>
                                        </p:tav>
                                        <p:tav tm="69900">
                                          <p:val>
                                            <p:fltVal val="45"/>
                                          </p:val>
                                        </p:tav>
                                        <p:tav tm="100000">
                                          <p:val>
                                            <p:fltVal val="0"/>
                                          </p:val>
                                        </p:tav>
                                      </p:tavLst>
                                    </p:anim>
                                    <p:anim calcmode="lin" valueType="num">
                                      <p:cBhvr>
                                        <p:cTn id="52" dur="455" fill="hold">
                                          <p:stCondLst>
                                            <p:cond delay="0"/>
                                          </p:stCondLst>
                                        </p:cTn>
                                        <p:tgtEl>
                                          <p:spTgt spid="37"/>
                                        </p:tgtEl>
                                        <p:attrNameLst>
                                          <p:attrName>ppt_y</p:attrName>
                                        </p:attrNameLst>
                                      </p:cBhvr>
                                      <p:tavLst>
                                        <p:tav tm="0">
                                          <p:val>
                                            <p:strVal val="#ppt_y-1"/>
                                          </p:val>
                                        </p:tav>
                                        <p:tav tm="100000">
                                          <p:val>
                                            <p:strVal val="#ppt_y-(0.354*#ppt_w-0.172*#ppt_h)"/>
                                          </p:val>
                                        </p:tav>
                                      </p:tavLst>
                                    </p:anim>
                                    <p:anim calcmode="lin" valueType="num">
                                      <p:cBhvr>
                                        <p:cTn id="53" dur="156" decel="50000" autoRev="1" fill="hold">
                                          <p:stCondLst>
                                            <p:cond delay="455"/>
                                          </p:stCondLst>
                                        </p:cTn>
                                        <p:tgtEl>
                                          <p:spTgt spid="37"/>
                                        </p:tgtEl>
                                        <p:attrNameLst>
                                          <p:attrName>ppt_y</p:attrName>
                                        </p:attrNameLst>
                                      </p:cBhvr>
                                      <p:tavLst>
                                        <p:tav tm="0">
                                          <p:val>
                                            <p:strVal val="#ppt_y-(0.354*#ppt_w-0.172*#ppt_h)"/>
                                          </p:val>
                                        </p:tav>
                                        <p:tav tm="100000">
                                          <p:val>
                                            <p:strVal val="#ppt_y-(0.354*#ppt_w-0.172*#ppt_h)-#ppt_h/2"/>
                                          </p:val>
                                        </p:tav>
                                      </p:tavLst>
                                    </p:anim>
                                    <p:anim calcmode="lin" valueType="num">
                                      <p:cBhvr>
                                        <p:cTn id="54" dur="136" fill="hold">
                                          <p:stCondLst>
                                            <p:cond delay="864"/>
                                          </p:stCondLst>
                                        </p:cTn>
                                        <p:tgtEl>
                                          <p:spTgt spid="37"/>
                                        </p:tgtEl>
                                        <p:attrNameLst>
                                          <p:attrName>ppt_y</p:attrName>
                                        </p:attrNameLst>
                                      </p:cBhvr>
                                      <p:tavLst>
                                        <p:tav tm="0">
                                          <p:val>
                                            <p:strVal val="#ppt_y-(0.354*#ppt_w-0.172*#ppt_h)"/>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anim calcmode="lin" valueType="num">
                                      <p:cBhvr additive="base">
                                        <p:cTn id="59" dur="500" fill="hold"/>
                                        <p:tgtEl>
                                          <p:spTgt spid="4"/>
                                        </p:tgtEl>
                                        <p:attrNameLst>
                                          <p:attrName>ppt_x</p:attrName>
                                        </p:attrNameLst>
                                      </p:cBhvr>
                                      <p:tavLst>
                                        <p:tav tm="0">
                                          <p:val>
                                            <p:strVal val="#ppt_x"/>
                                          </p:val>
                                        </p:tav>
                                        <p:tav tm="100000">
                                          <p:val>
                                            <p:strVal val="#ppt_x"/>
                                          </p:val>
                                        </p:tav>
                                      </p:tavLst>
                                    </p:anim>
                                    <p:anim calcmode="lin" valueType="num">
                                      <p:cBhvr additive="base">
                                        <p:cTn id="6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
                                        </p:tgtEl>
                                        <p:attrNameLst>
                                          <p:attrName>style.visibility</p:attrName>
                                        </p:attrNameLst>
                                      </p:cBhvr>
                                      <p:to>
                                        <p:strVal val="visible"/>
                                      </p:to>
                                    </p:set>
                                    <p:anim calcmode="lin" valueType="num">
                                      <p:cBhvr additive="base">
                                        <p:cTn id="65" dur="500" fill="hold"/>
                                        <p:tgtEl>
                                          <p:spTgt spid="3"/>
                                        </p:tgtEl>
                                        <p:attrNameLst>
                                          <p:attrName>ppt_x</p:attrName>
                                        </p:attrNameLst>
                                      </p:cBhvr>
                                      <p:tavLst>
                                        <p:tav tm="0">
                                          <p:val>
                                            <p:strVal val="#ppt_x"/>
                                          </p:val>
                                        </p:tav>
                                        <p:tav tm="100000">
                                          <p:val>
                                            <p:strVal val="#ppt_x"/>
                                          </p:val>
                                        </p:tav>
                                      </p:tavLst>
                                    </p:anim>
                                    <p:anim calcmode="lin" valueType="num">
                                      <p:cBhvr additive="base">
                                        <p:cTn id="6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2"/>
                                        </p:tgtEl>
                                        <p:attrNameLst>
                                          <p:attrName>style.visibility</p:attrName>
                                        </p:attrNameLst>
                                      </p:cBhvr>
                                      <p:to>
                                        <p:strVal val="visible"/>
                                      </p:to>
                                    </p:set>
                                    <p:anim calcmode="lin" valueType="num">
                                      <p:cBhvr additive="base">
                                        <p:cTn id="71" dur="500" fill="hold"/>
                                        <p:tgtEl>
                                          <p:spTgt spid="2"/>
                                        </p:tgtEl>
                                        <p:attrNameLst>
                                          <p:attrName>ppt_x</p:attrName>
                                        </p:attrNameLst>
                                      </p:cBhvr>
                                      <p:tavLst>
                                        <p:tav tm="0">
                                          <p:val>
                                            <p:strVal val="#ppt_x"/>
                                          </p:val>
                                        </p:tav>
                                        <p:tav tm="100000">
                                          <p:val>
                                            <p:strVal val="#ppt_x"/>
                                          </p:val>
                                        </p:tav>
                                      </p:tavLst>
                                    </p:anim>
                                    <p:anim calcmode="lin" valueType="num">
                                      <p:cBhvr additive="base">
                                        <p:cTn id="7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 presetClass="exit" presetSubtype="16" fill="hold" nodeType="clickEffect">
                                  <p:stCondLst>
                                    <p:cond delay="0"/>
                                  </p:stCondLst>
                                  <p:childTnLst>
                                    <p:animEffect transition="out" filter="box(in)">
                                      <p:cBhvr>
                                        <p:cTn id="76" dur="500"/>
                                        <p:tgtEl>
                                          <p:spTgt spid="3"/>
                                        </p:tgtEl>
                                      </p:cBhvr>
                                    </p:animEffect>
                                    <p:set>
                                      <p:cBhvr>
                                        <p:cTn id="77" dur="1" fill="hold">
                                          <p:stCondLst>
                                            <p:cond delay="499"/>
                                          </p:stCondLst>
                                        </p:cTn>
                                        <p:tgtEl>
                                          <p:spTgt spid="3"/>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4" presetClass="exit" presetSubtype="16" fill="hold" nodeType="clickEffect">
                                  <p:stCondLst>
                                    <p:cond delay="0"/>
                                  </p:stCondLst>
                                  <p:childTnLst>
                                    <p:animEffect transition="out" filter="box(in)">
                                      <p:cBhvr>
                                        <p:cTn id="81" dur="500"/>
                                        <p:tgtEl>
                                          <p:spTgt spid="2"/>
                                        </p:tgtEl>
                                      </p:cBhvr>
                                    </p:animEffect>
                                    <p:set>
                                      <p:cBhvr>
                                        <p:cTn id="82" dur="1" fill="hold">
                                          <p:stCondLst>
                                            <p:cond delay="499"/>
                                          </p:stCondLst>
                                        </p:cTn>
                                        <p:tgtEl>
                                          <p:spTgt spid="2"/>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200730"/>
                                        </p:tgtEl>
                                        <p:attrNameLst>
                                          <p:attrName>style.visibility</p:attrName>
                                        </p:attrNameLst>
                                      </p:cBhvr>
                                      <p:to>
                                        <p:strVal val="visible"/>
                                      </p:to>
                                    </p:set>
                                    <p:anim calcmode="lin" valueType="num">
                                      <p:cBhvr additive="base">
                                        <p:cTn id="87" dur="500" fill="hold"/>
                                        <p:tgtEl>
                                          <p:spTgt spid="200730"/>
                                        </p:tgtEl>
                                        <p:attrNameLst>
                                          <p:attrName>ppt_x</p:attrName>
                                        </p:attrNameLst>
                                      </p:cBhvr>
                                      <p:tavLst>
                                        <p:tav tm="0">
                                          <p:val>
                                            <p:strVal val="#ppt_x"/>
                                          </p:val>
                                        </p:tav>
                                        <p:tav tm="100000">
                                          <p:val>
                                            <p:strVal val="#ppt_x"/>
                                          </p:val>
                                        </p:tav>
                                      </p:tavLst>
                                    </p:anim>
                                    <p:anim calcmode="lin" valueType="num">
                                      <p:cBhvr additive="base">
                                        <p:cTn id="88" dur="500" fill="hold"/>
                                        <p:tgtEl>
                                          <p:spTgt spid="200730"/>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38" presetClass="entr" presetSubtype="0" accel="50000" fill="hold" grpId="0" nodeType="clickEffect">
                                  <p:stCondLst>
                                    <p:cond delay="0"/>
                                  </p:stCondLst>
                                  <p:iterate type="lt">
                                    <p:tmPct val="50000"/>
                                  </p:iterate>
                                  <p:childTnLst>
                                    <p:set>
                                      <p:cBhvr>
                                        <p:cTn id="92" dur="1" fill="hold">
                                          <p:stCondLst>
                                            <p:cond delay="0"/>
                                          </p:stCondLst>
                                        </p:cTn>
                                        <p:tgtEl>
                                          <p:spTgt spid="38"/>
                                        </p:tgtEl>
                                        <p:attrNameLst>
                                          <p:attrName>style.visibility</p:attrName>
                                        </p:attrNameLst>
                                      </p:cBhvr>
                                      <p:to>
                                        <p:strVal val="visible"/>
                                      </p:to>
                                    </p:set>
                                    <p:set>
                                      <p:cBhvr>
                                        <p:cTn id="93" dur="455" fill="hold">
                                          <p:stCondLst>
                                            <p:cond delay="0"/>
                                          </p:stCondLst>
                                        </p:cTn>
                                        <p:tgtEl>
                                          <p:spTgt spid="38"/>
                                        </p:tgtEl>
                                        <p:attrNameLst>
                                          <p:attrName>style.rotation</p:attrName>
                                        </p:attrNameLst>
                                      </p:cBhvr>
                                      <p:to>
                                        <p:strVal val="-45.0"/>
                                      </p:to>
                                    </p:set>
                                    <p:anim calcmode="lin" valueType="num">
                                      <p:cBhvr>
                                        <p:cTn id="94" dur="455" fill="hold">
                                          <p:stCondLst>
                                            <p:cond delay="455"/>
                                          </p:stCondLst>
                                        </p:cTn>
                                        <p:tgtEl>
                                          <p:spTgt spid="38"/>
                                        </p:tgtEl>
                                        <p:attrNameLst>
                                          <p:attrName>style.rotation</p:attrName>
                                        </p:attrNameLst>
                                      </p:cBhvr>
                                      <p:tavLst>
                                        <p:tav tm="0">
                                          <p:val>
                                            <p:fltVal val="-45"/>
                                          </p:val>
                                        </p:tav>
                                        <p:tav tm="69900">
                                          <p:val>
                                            <p:fltVal val="45"/>
                                          </p:val>
                                        </p:tav>
                                        <p:tav tm="100000">
                                          <p:val>
                                            <p:fltVal val="0"/>
                                          </p:val>
                                        </p:tav>
                                      </p:tavLst>
                                    </p:anim>
                                    <p:anim calcmode="lin" valueType="num">
                                      <p:cBhvr>
                                        <p:cTn id="95" dur="455" fill="hold">
                                          <p:stCondLst>
                                            <p:cond delay="0"/>
                                          </p:stCondLst>
                                        </p:cTn>
                                        <p:tgtEl>
                                          <p:spTgt spid="38"/>
                                        </p:tgtEl>
                                        <p:attrNameLst>
                                          <p:attrName>ppt_y</p:attrName>
                                        </p:attrNameLst>
                                      </p:cBhvr>
                                      <p:tavLst>
                                        <p:tav tm="0">
                                          <p:val>
                                            <p:strVal val="#ppt_y-1"/>
                                          </p:val>
                                        </p:tav>
                                        <p:tav tm="100000">
                                          <p:val>
                                            <p:strVal val="#ppt_y-(0.354*#ppt_w-0.172*#ppt_h)"/>
                                          </p:val>
                                        </p:tav>
                                      </p:tavLst>
                                    </p:anim>
                                    <p:anim calcmode="lin" valueType="num">
                                      <p:cBhvr>
                                        <p:cTn id="96" dur="156" decel="50000" autoRev="1" fill="hold">
                                          <p:stCondLst>
                                            <p:cond delay="455"/>
                                          </p:stCondLst>
                                        </p:cTn>
                                        <p:tgtEl>
                                          <p:spTgt spid="38"/>
                                        </p:tgtEl>
                                        <p:attrNameLst>
                                          <p:attrName>ppt_y</p:attrName>
                                        </p:attrNameLst>
                                      </p:cBhvr>
                                      <p:tavLst>
                                        <p:tav tm="0">
                                          <p:val>
                                            <p:strVal val="#ppt_y-(0.354*#ppt_w-0.172*#ppt_h)"/>
                                          </p:val>
                                        </p:tav>
                                        <p:tav tm="100000">
                                          <p:val>
                                            <p:strVal val="#ppt_y-(0.354*#ppt_w-0.172*#ppt_h)-#ppt_h/2"/>
                                          </p:val>
                                        </p:tav>
                                      </p:tavLst>
                                    </p:anim>
                                    <p:anim calcmode="lin" valueType="num">
                                      <p:cBhvr>
                                        <p:cTn id="97" dur="136" fill="hold">
                                          <p:stCondLst>
                                            <p:cond delay="864"/>
                                          </p:stCondLst>
                                        </p:cTn>
                                        <p:tgtEl>
                                          <p:spTgt spid="38"/>
                                        </p:tgtEl>
                                        <p:attrNameLst>
                                          <p:attrName>ppt_y</p:attrName>
                                        </p:attrNameLst>
                                      </p:cBhvr>
                                      <p:tavLst>
                                        <p:tav tm="0">
                                          <p:val>
                                            <p:strVal val="#ppt_y-(0.354*#ppt_w-0.172*#ppt_h)"/>
                                          </p:val>
                                        </p:tav>
                                        <p:tav tm="100000">
                                          <p:val>
                                            <p:strVal val="#ppt_y"/>
                                          </p:val>
                                        </p:tav>
                                      </p:tavLst>
                                    </p:anim>
                                  </p:childTnLst>
                                </p:cTn>
                              </p:par>
                            </p:childTnLst>
                          </p:cTn>
                        </p:par>
                        <p:par>
                          <p:cTn id="98" fill="hold">
                            <p:stCondLst>
                              <p:cond delay="2000"/>
                            </p:stCondLst>
                            <p:childTnLst>
                              <p:par>
                                <p:cTn id="99" presetID="2" presetClass="entr" presetSubtype="4" fill="hold" nodeType="afterEffect">
                                  <p:stCondLst>
                                    <p:cond delay="0"/>
                                  </p:stCondLst>
                                  <p:childTnLst>
                                    <p:set>
                                      <p:cBhvr>
                                        <p:cTn id="100" dur="1" fill="hold">
                                          <p:stCondLst>
                                            <p:cond delay="0"/>
                                          </p:stCondLst>
                                        </p:cTn>
                                        <p:tgtEl>
                                          <p:spTgt spid="5"/>
                                        </p:tgtEl>
                                        <p:attrNameLst>
                                          <p:attrName>style.visibility</p:attrName>
                                        </p:attrNameLst>
                                      </p:cBhvr>
                                      <p:to>
                                        <p:strVal val="visible"/>
                                      </p:to>
                                    </p:set>
                                    <p:anim calcmode="lin" valueType="num">
                                      <p:cBhvr additive="base">
                                        <p:cTn id="101" dur="500" fill="hold"/>
                                        <p:tgtEl>
                                          <p:spTgt spid="5"/>
                                        </p:tgtEl>
                                        <p:attrNameLst>
                                          <p:attrName>ppt_x</p:attrName>
                                        </p:attrNameLst>
                                      </p:cBhvr>
                                      <p:tavLst>
                                        <p:tav tm="0">
                                          <p:val>
                                            <p:strVal val="#ppt_x"/>
                                          </p:val>
                                        </p:tav>
                                        <p:tav tm="100000">
                                          <p:val>
                                            <p:strVal val="#ppt_x"/>
                                          </p:val>
                                        </p:tav>
                                      </p:tavLst>
                                    </p:anim>
                                    <p:anim calcmode="lin" valueType="num">
                                      <p:cBhvr additive="base">
                                        <p:cTn id="10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35" presetClass="entr" presetSubtype="0" fill="hold" grpId="0" nodeType="clickEffect">
                                  <p:stCondLst>
                                    <p:cond delay="0"/>
                                  </p:stCondLst>
                                  <p:childTnLst>
                                    <p:set>
                                      <p:cBhvr>
                                        <p:cTn id="106" dur="1" fill="hold">
                                          <p:stCondLst>
                                            <p:cond delay="0"/>
                                          </p:stCondLst>
                                        </p:cTn>
                                        <p:tgtEl>
                                          <p:spTgt spid="39"/>
                                        </p:tgtEl>
                                        <p:attrNameLst>
                                          <p:attrName>style.visibility</p:attrName>
                                        </p:attrNameLst>
                                      </p:cBhvr>
                                      <p:to>
                                        <p:strVal val="visible"/>
                                      </p:to>
                                    </p:set>
                                    <p:animEffect transition="in" filter="fade">
                                      <p:cBhvr>
                                        <p:cTn id="107" dur="2000"/>
                                        <p:tgtEl>
                                          <p:spTgt spid="39"/>
                                        </p:tgtEl>
                                      </p:cBhvr>
                                    </p:animEffect>
                                    <p:anim calcmode="lin" valueType="num">
                                      <p:cBhvr>
                                        <p:cTn id="108" dur="2000" fill="hold"/>
                                        <p:tgtEl>
                                          <p:spTgt spid="39"/>
                                        </p:tgtEl>
                                        <p:attrNameLst>
                                          <p:attrName>style.rotation</p:attrName>
                                        </p:attrNameLst>
                                      </p:cBhvr>
                                      <p:tavLst>
                                        <p:tav tm="0">
                                          <p:val>
                                            <p:fltVal val="720"/>
                                          </p:val>
                                        </p:tav>
                                        <p:tav tm="100000">
                                          <p:val>
                                            <p:fltVal val="0"/>
                                          </p:val>
                                        </p:tav>
                                      </p:tavLst>
                                    </p:anim>
                                    <p:anim calcmode="lin" valueType="num">
                                      <p:cBhvr>
                                        <p:cTn id="109" dur="2000" fill="hold"/>
                                        <p:tgtEl>
                                          <p:spTgt spid="39"/>
                                        </p:tgtEl>
                                        <p:attrNameLst>
                                          <p:attrName>ppt_h</p:attrName>
                                        </p:attrNameLst>
                                      </p:cBhvr>
                                      <p:tavLst>
                                        <p:tav tm="0">
                                          <p:val>
                                            <p:fltVal val="0"/>
                                          </p:val>
                                        </p:tav>
                                        <p:tav tm="100000">
                                          <p:val>
                                            <p:strVal val="#ppt_h"/>
                                          </p:val>
                                        </p:tav>
                                      </p:tavLst>
                                    </p:anim>
                                    <p:anim calcmode="lin" valueType="num">
                                      <p:cBhvr>
                                        <p:cTn id="110" dur="2000" fill="hold"/>
                                        <p:tgtEl>
                                          <p:spTgt spid="39"/>
                                        </p:tgtEl>
                                        <p:attrNameLst>
                                          <p:attrName>ppt_w</p:attrName>
                                        </p:attrNameLst>
                                      </p:cBhvr>
                                      <p:tavLst>
                                        <p:tav tm="0">
                                          <p:val>
                                            <p:fltVal val="0"/>
                                          </p:val>
                                        </p:tav>
                                        <p:tav tm="100000">
                                          <p:val>
                                            <p:strVal val="#ppt_w"/>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6"/>
                                        </p:tgtEl>
                                        <p:attrNameLst>
                                          <p:attrName>style.visibility</p:attrName>
                                        </p:attrNameLst>
                                      </p:cBhvr>
                                      <p:to>
                                        <p:strVal val="visible"/>
                                      </p:to>
                                    </p:set>
                                    <p:anim calcmode="lin" valueType="num">
                                      <p:cBhvr additive="base">
                                        <p:cTn id="115" dur="500" fill="hold"/>
                                        <p:tgtEl>
                                          <p:spTgt spid="6"/>
                                        </p:tgtEl>
                                        <p:attrNameLst>
                                          <p:attrName>ppt_x</p:attrName>
                                        </p:attrNameLst>
                                      </p:cBhvr>
                                      <p:tavLst>
                                        <p:tav tm="0">
                                          <p:val>
                                            <p:strVal val="#ppt_x"/>
                                          </p:val>
                                        </p:tav>
                                        <p:tav tm="100000">
                                          <p:val>
                                            <p:strVal val="#ppt_x"/>
                                          </p:val>
                                        </p:tav>
                                      </p:tavLst>
                                    </p:anim>
                                    <p:anim calcmode="lin" valueType="num">
                                      <p:cBhvr additive="base">
                                        <p:cTn id="1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4" presetClass="exit" presetSubtype="16" fill="hold" nodeType="clickEffect">
                                  <p:stCondLst>
                                    <p:cond delay="0"/>
                                  </p:stCondLst>
                                  <p:childTnLst>
                                    <p:animEffect transition="out" filter="box(in)">
                                      <p:cBhvr>
                                        <p:cTn id="120" dur="500"/>
                                        <p:tgtEl>
                                          <p:spTgt spid="4"/>
                                        </p:tgtEl>
                                      </p:cBhvr>
                                    </p:animEffect>
                                    <p:set>
                                      <p:cBhvr>
                                        <p:cTn id="121" dur="1" fill="hold">
                                          <p:stCondLst>
                                            <p:cond delay="499"/>
                                          </p:stCondLst>
                                        </p:cTn>
                                        <p:tgtEl>
                                          <p:spTgt spid="4"/>
                                        </p:tgtEl>
                                        <p:attrNameLst>
                                          <p:attrName>style.visibility</p:attrName>
                                        </p:attrNameLst>
                                      </p:cBhvr>
                                      <p:to>
                                        <p:strVal val="hidden"/>
                                      </p:to>
                                    </p:set>
                                  </p:childTnLst>
                                </p:cTn>
                              </p:par>
                              <p:par>
                                <p:cTn id="122" presetID="4" presetClass="exit" presetSubtype="16" fill="hold" nodeType="withEffect">
                                  <p:stCondLst>
                                    <p:cond delay="0"/>
                                  </p:stCondLst>
                                  <p:childTnLst>
                                    <p:animEffect transition="out" filter="box(in)">
                                      <p:cBhvr>
                                        <p:cTn id="123" dur="500"/>
                                        <p:tgtEl>
                                          <p:spTgt spid="6"/>
                                        </p:tgtEl>
                                      </p:cBhvr>
                                    </p:animEffect>
                                    <p:set>
                                      <p:cBhvr>
                                        <p:cTn id="124" dur="1" fill="hold">
                                          <p:stCondLst>
                                            <p:cond delay="499"/>
                                          </p:stCondLst>
                                        </p:cTn>
                                        <p:tgtEl>
                                          <p:spTgt spid="6"/>
                                        </p:tgtEl>
                                        <p:attrNameLst>
                                          <p:attrName>style.visibility</p:attrName>
                                        </p:attrNameLst>
                                      </p:cBhvr>
                                      <p:to>
                                        <p:strVal val="hidden"/>
                                      </p:to>
                                    </p:set>
                                  </p:childTnLst>
                                </p:cTn>
                              </p:par>
                            </p:childTnLst>
                          </p:cTn>
                        </p:par>
                        <p:par>
                          <p:cTn id="125" fill="hold">
                            <p:stCondLst>
                              <p:cond delay="500"/>
                            </p:stCondLst>
                            <p:childTnLst>
                              <p:par>
                                <p:cTn id="126" presetID="4" presetClass="exit" presetSubtype="16" fill="hold" nodeType="afterEffect">
                                  <p:stCondLst>
                                    <p:cond delay="0"/>
                                  </p:stCondLst>
                                  <p:childTnLst>
                                    <p:animEffect transition="out" filter="box(in)">
                                      <p:cBhvr>
                                        <p:cTn id="127" dur="500"/>
                                        <p:tgtEl>
                                          <p:spTgt spid="5"/>
                                        </p:tgtEl>
                                      </p:cBhvr>
                                    </p:animEffect>
                                    <p:set>
                                      <p:cBhvr>
                                        <p:cTn id="128" dur="1" fill="hold">
                                          <p:stCondLst>
                                            <p:cond delay="499"/>
                                          </p:stCondLst>
                                        </p:cTn>
                                        <p:tgtEl>
                                          <p:spTgt spid="5"/>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4" presetClass="exit" presetSubtype="16" fill="hold" grpId="1" nodeType="clickEffect">
                                  <p:stCondLst>
                                    <p:cond delay="0"/>
                                  </p:stCondLst>
                                  <p:childTnLst>
                                    <p:animEffect transition="out" filter="box(in)">
                                      <p:cBhvr>
                                        <p:cTn id="132" dur="500"/>
                                        <p:tgtEl>
                                          <p:spTgt spid="200730"/>
                                        </p:tgtEl>
                                      </p:cBhvr>
                                    </p:animEffect>
                                    <p:set>
                                      <p:cBhvr>
                                        <p:cTn id="133" dur="1" fill="hold">
                                          <p:stCondLst>
                                            <p:cond delay="499"/>
                                          </p:stCondLst>
                                        </p:cTn>
                                        <p:tgtEl>
                                          <p:spTgt spid="200730"/>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2" presetClass="entr" presetSubtype="4" fill="hold" nodeType="clickEffect">
                                  <p:stCondLst>
                                    <p:cond delay="0"/>
                                  </p:stCondLst>
                                  <p:childTnLst>
                                    <p:set>
                                      <p:cBhvr>
                                        <p:cTn id="137" dur="1" fill="hold">
                                          <p:stCondLst>
                                            <p:cond delay="0"/>
                                          </p:stCondLst>
                                        </p:cTn>
                                        <p:tgtEl>
                                          <p:spTgt spid="200708"/>
                                        </p:tgtEl>
                                        <p:attrNameLst>
                                          <p:attrName>style.visibility</p:attrName>
                                        </p:attrNameLst>
                                      </p:cBhvr>
                                      <p:to>
                                        <p:strVal val="visible"/>
                                      </p:to>
                                    </p:set>
                                    <p:anim calcmode="lin" valueType="num">
                                      <p:cBhvr additive="base">
                                        <p:cTn id="138" dur="500" fill="hold"/>
                                        <p:tgtEl>
                                          <p:spTgt spid="200708"/>
                                        </p:tgtEl>
                                        <p:attrNameLst>
                                          <p:attrName>ppt_x</p:attrName>
                                        </p:attrNameLst>
                                      </p:cBhvr>
                                      <p:tavLst>
                                        <p:tav tm="0">
                                          <p:val>
                                            <p:strVal val="#ppt_x"/>
                                          </p:val>
                                        </p:tav>
                                        <p:tav tm="100000">
                                          <p:val>
                                            <p:strVal val="#ppt_x"/>
                                          </p:val>
                                        </p:tav>
                                      </p:tavLst>
                                    </p:anim>
                                    <p:anim calcmode="lin" valueType="num">
                                      <p:cBhvr additive="base">
                                        <p:cTn id="139" dur="500" fill="hold"/>
                                        <p:tgtEl>
                                          <p:spTgt spid="200708"/>
                                        </p:tgtEl>
                                        <p:attrNameLst>
                                          <p:attrName>ppt_y</p:attrName>
                                        </p:attrNameLst>
                                      </p:cBhvr>
                                      <p:tavLst>
                                        <p:tav tm="0">
                                          <p:val>
                                            <p:strVal val="1+#ppt_h/2"/>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2" presetClass="entr" presetSubtype="4" fill="hold" nodeType="clickEffect">
                                  <p:stCondLst>
                                    <p:cond delay="0"/>
                                  </p:stCondLst>
                                  <p:childTnLst>
                                    <p:set>
                                      <p:cBhvr>
                                        <p:cTn id="143" dur="1" fill="hold">
                                          <p:stCondLst>
                                            <p:cond delay="0"/>
                                          </p:stCondLst>
                                        </p:cTn>
                                        <p:tgtEl>
                                          <p:spTgt spid="200748"/>
                                        </p:tgtEl>
                                        <p:attrNameLst>
                                          <p:attrName>style.visibility</p:attrName>
                                        </p:attrNameLst>
                                      </p:cBhvr>
                                      <p:to>
                                        <p:strVal val="visible"/>
                                      </p:to>
                                    </p:set>
                                    <p:anim calcmode="lin" valueType="num">
                                      <p:cBhvr additive="base">
                                        <p:cTn id="144" dur="500" fill="hold"/>
                                        <p:tgtEl>
                                          <p:spTgt spid="200748"/>
                                        </p:tgtEl>
                                        <p:attrNameLst>
                                          <p:attrName>ppt_x</p:attrName>
                                        </p:attrNameLst>
                                      </p:cBhvr>
                                      <p:tavLst>
                                        <p:tav tm="0">
                                          <p:val>
                                            <p:strVal val="#ppt_x"/>
                                          </p:val>
                                        </p:tav>
                                        <p:tav tm="100000">
                                          <p:val>
                                            <p:strVal val="#ppt_x"/>
                                          </p:val>
                                        </p:tav>
                                      </p:tavLst>
                                    </p:anim>
                                    <p:anim calcmode="lin" valueType="num">
                                      <p:cBhvr additive="base">
                                        <p:cTn id="145" dur="500" fill="hold"/>
                                        <p:tgtEl>
                                          <p:spTgt spid="200748"/>
                                        </p:tgtEl>
                                        <p:attrNameLst>
                                          <p:attrName>ppt_y</p:attrName>
                                        </p:attrNameLst>
                                      </p:cBhvr>
                                      <p:tavLst>
                                        <p:tav tm="0">
                                          <p:val>
                                            <p:strVal val="1+#ppt_h/2"/>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4" presetClass="exit" presetSubtype="16" fill="hold" nodeType="clickEffect">
                                  <p:stCondLst>
                                    <p:cond delay="0"/>
                                  </p:stCondLst>
                                  <p:childTnLst>
                                    <p:animEffect transition="out" filter="box(in)">
                                      <p:cBhvr>
                                        <p:cTn id="149" dur="500"/>
                                        <p:tgtEl>
                                          <p:spTgt spid="200708"/>
                                        </p:tgtEl>
                                      </p:cBhvr>
                                    </p:animEffect>
                                    <p:set>
                                      <p:cBhvr>
                                        <p:cTn id="150" dur="1" fill="hold">
                                          <p:stCondLst>
                                            <p:cond delay="499"/>
                                          </p:stCondLst>
                                        </p:cTn>
                                        <p:tgtEl>
                                          <p:spTgt spid="200708"/>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2" presetClass="entr" presetSubtype="4" fill="hold" nodeType="clickEffect">
                                  <p:stCondLst>
                                    <p:cond delay="0"/>
                                  </p:stCondLst>
                                  <p:childTnLst>
                                    <p:set>
                                      <p:cBhvr>
                                        <p:cTn id="154" dur="1" fill="hold">
                                          <p:stCondLst>
                                            <p:cond delay="0"/>
                                          </p:stCondLst>
                                        </p:cTn>
                                        <p:tgtEl>
                                          <p:spTgt spid="7"/>
                                        </p:tgtEl>
                                        <p:attrNameLst>
                                          <p:attrName>style.visibility</p:attrName>
                                        </p:attrNameLst>
                                      </p:cBhvr>
                                      <p:to>
                                        <p:strVal val="visible"/>
                                      </p:to>
                                    </p:set>
                                    <p:anim calcmode="lin" valueType="num">
                                      <p:cBhvr additive="base">
                                        <p:cTn id="155" dur="500" fill="hold"/>
                                        <p:tgtEl>
                                          <p:spTgt spid="7"/>
                                        </p:tgtEl>
                                        <p:attrNameLst>
                                          <p:attrName>ppt_x</p:attrName>
                                        </p:attrNameLst>
                                      </p:cBhvr>
                                      <p:tavLst>
                                        <p:tav tm="0">
                                          <p:val>
                                            <p:strVal val="#ppt_x"/>
                                          </p:val>
                                        </p:tav>
                                        <p:tav tm="100000">
                                          <p:val>
                                            <p:strVal val="#ppt_x"/>
                                          </p:val>
                                        </p:tav>
                                      </p:tavLst>
                                    </p:anim>
                                    <p:anim calcmode="lin" valueType="num">
                                      <p:cBhvr additive="base">
                                        <p:cTn id="15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35" presetClass="entr" presetSubtype="0" fill="hold" nodeType="clickEffect">
                                  <p:stCondLst>
                                    <p:cond delay="0"/>
                                  </p:stCondLst>
                                  <p:childTnLst>
                                    <p:set>
                                      <p:cBhvr>
                                        <p:cTn id="160" dur="1" fill="hold">
                                          <p:stCondLst>
                                            <p:cond delay="0"/>
                                          </p:stCondLst>
                                        </p:cTn>
                                        <p:tgtEl>
                                          <p:spTgt spid="64514"/>
                                        </p:tgtEl>
                                        <p:attrNameLst>
                                          <p:attrName>style.visibility</p:attrName>
                                        </p:attrNameLst>
                                      </p:cBhvr>
                                      <p:to>
                                        <p:strVal val="visible"/>
                                      </p:to>
                                    </p:set>
                                    <p:animEffect transition="in" filter="fade">
                                      <p:cBhvr>
                                        <p:cTn id="161" dur="2000"/>
                                        <p:tgtEl>
                                          <p:spTgt spid="64514"/>
                                        </p:tgtEl>
                                      </p:cBhvr>
                                    </p:animEffect>
                                    <p:anim calcmode="lin" valueType="num">
                                      <p:cBhvr>
                                        <p:cTn id="162" dur="2000" fill="hold"/>
                                        <p:tgtEl>
                                          <p:spTgt spid="64514"/>
                                        </p:tgtEl>
                                        <p:attrNameLst>
                                          <p:attrName>style.rotation</p:attrName>
                                        </p:attrNameLst>
                                      </p:cBhvr>
                                      <p:tavLst>
                                        <p:tav tm="0">
                                          <p:val>
                                            <p:fltVal val="720"/>
                                          </p:val>
                                        </p:tav>
                                        <p:tav tm="100000">
                                          <p:val>
                                            <p:fltVal val="0"/>
                                          </p:val>
                                        </p:tav>
                                      </p:tavLst>
                                    </p:anim>
                                    <p:anim calcmode="lin" valueType="num">
                                      <p:cBhvr>
                                        <p:cTn id="163" dur="2000" fill="hold"/>
                                        <p:tgtEl>
                                          <p:spTgt spid="64514"/>
                                        </p:tgtEl>
                                        <p:attrNameLst>
                                          <p:attrName>ppt_h</p:attrName>
                                        </p:attrNameLst>
                                      </p:cBhvr>
                                      <p:tavLst>
                                        <p:tav tm="0">
                                          <p:val>
                                            <p:fltVal val="0"/>
                                          </p:val>
                                        </p:tav>
                                        <p:tav tm="100000">
                                          <p:val>
                                            <p:strVal val="#ppt_h"/>
                                          </p:val>
                                        </p:tav>
                                      </p:tavLst>
                                    </p:anim>
                                    <p:anim calcmode="lin" valueType="num">
                                      <p:cBhvr>
                                        <p:cTn id="164" dur="2000" fill="hold"/>
                                        <p:tgtEl>
                                          <p:spTgt spid="6451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animBg="1"/>
      <p:bldP spid="200730" grpId="0" bldLvl="0" animBg="1"/>
      <p:bldP spid="200730" grpId="1" bldLvl="0" animBg="1"/>
      <p:bldP spid="35" grpId="0" bldLvl="0" animBg="1"/>
      <p:bldP spid="36" grpId="0" bldLvl="0" animBg="1"/>
      <p:bldP spid="37" grpId="0" bldLvl="0" animBg="1"/>
      <p:bldP spid="38" grpId="0" bldLvl="0" animBg="1"/>
      <p:bldP spid="39"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vert="horz" wrap="square" lIns="91440" tIns="45720" rIns="91440" bIns="45720" anchor="ctr"/>
          <a:lstStyle/>
          <a:p>
            <a:r>
              <a:rPr lang="zh-CN" altLang="en-US" sz="3800" dirty="0"/>
              <a:t>数据流求精实例（续</a:t>
            </a:r>
            <a:r>
              <a:rPr lang="en-US" altLang="zh-CN" sz="3800" dirty="0"/>
              <a:t>1</a:t>
            </a:r>
            <a:r>
              <a:rPr lang="zh-CN" altLang="en-US" sz="3800" dirty="0"/>
              <a:t>）</a:t>
            </a:r>
          </a:p>
        </p:txBody>
      </p:sp>
      <p:pic>
        <p:nvPicPr>
          <p:cNvPr id="202755" name="Picture 3" descr="TU1"/>
          <p:cNvPicPr>
            <a:picLocks noChangeAspect="1"/>
          </p:cNvPicPr>
          <p:nvPr/>
        </p:nvPicPr>
        <p:blipFill>
          <a:blip r:embed="rId3"/>
          <a:stretch>
            <a:fillRect/>
          </a:stretch>
        </p:blipFill>
        <p:spPr>
          <a:xfrm>
            <a:off x="2124075" y="3276600"/>
            <a:ext cx="5791200" cy="3581400"/>
          </a:xfrm>
          <a:prstGeom prst="rect">
            <a:avLst/>
          </a:prstGeom>
          <a:noFill/>
          <a:ln w="9525">
            <a:noFill/>
          </a:ln>
        </p:spPr>
      </p:pic>
      <p:sp>
        <p:nvSpPr>
          <p:cNvPr id="6" name="Rectangle 3" descr="Rectangle: Click to edit Master text styles&#10;Second level&#10;Third level&#10;Fourth level&#10;Fifth level"/>
          <p:cNvSpPr txBox="1">
            <a:spLocks noChangeArrowheads="1"/>
          </p:cNvSpPr>
          <p:nvPr/>
        </p:nvSpPr>
        <p:spPr bwMode="auto">
          <a:xfrm>
            <a:off x="0" y="0"/>
            <a:ext cx="9324975" cy="3284538"/>
          </a:xfrm>
          <a:prstGeom prst="rect">
            <a:avLst/>
          </a:prstGeom>
          <a:solidFill>
            <a:schemeClr val="bg1"/>
          </a:solidFill>
          <a:ln w="9525">
            <a:noFill/>
            <a:miter lim="800000"/>
          </a:ln>
        </p:spPr>
        <p:txBody>
          <a:bodyPr/>
          <a:lstStyle/>
          <a:p>
            <a:pPr marL="342900" marR="0" indent="-342900" defTabSz="914400" eaLnBrk="0" hangingPunct="0">
              <a:lnSpc>
                <a:spcPct val="80000"/>
              </a:lnSpc>
              <a:spcBef>
                <a:spcPct val="20000"/>
              </a:spcBef>
              <a:buClrTx/>
              <a:buSzTx/>
              <a:buFont typeface="Wingdings" panose="05000000000000000000" pitchFamily="2" charset="2"/>
              <a:buNone/>
              <a:defRPr/>
            </a:pPr>
            <a:r>
              <a:rPr kumimoji="0" lang="zh-CN" altLang="en-US" sz="2400" b="0" kern="1200" cap="none" spc="0" normalizeH="0" baseline="0" noProof="0" dirty="0">
                <a:latin typeface="+mn-lt"/>
                <a:ea typeface="黑体" panose="02010609060101010101" pitchFamily="49" charset="-122"/>
                <a:cs typeface="+mn-cs"/>
              </a:rPr>
              <a:t>某考务处理系统有如下功能：</a:t>
            </a:r>
          </a:p>
          <a:p>
            <a:pPr marL="742950" marR="0" lvl="1" indent="-285750" algn="l" defTabSz="9144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zh-CN" altLang="en-US" sz="2400" b="0" i="0" u="none" strike="noStrike" kern="1200" cap="none" spc="0" normalizeH="0" baseline="0" noProof="0" dirty="0">
                <a:ln>
                  <a:noFill/>
                </a:ln>
                <a:solidFill>
                  <a:srgbClr val="00B050"/>
                </a:solidFill>
                <a:effectLst/>
                <a:uLnTx/>
                <a:uFillTx/>
                <a:latin typeface="+mn-lt"/>
                <a:ea typeface="黑体" panose="02010609060101010101" pitchFamily="49" charset="-122"/>
                <a:cs typeface="+mn-cs"/>
              </a:rPr>
              <a:t>① 对考生送来的报名单进行检查；</a:t>
            </a:r>
          </a:p>
          <a:p>
            <a:pPr marL="742950" marR="0" lvl="1" indent="-285750" algn="l" defTabSz="9144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zh-CN" altLang="en-US" sz="2400" b="0" i="0" u="none" strike="noStrike" kern="1200" cap="none" spc="0" normalizeH="0" baseline="0" noProof="0" dirty="0">
                <a:ln>
                  <a:noFill/>
                </a:ln>
                <a:solidFill>
                  <a:srgbClr val="00B050"/>
                </a:solidFill>
                <a:effectLst/>
                <a:uLnTx/>
                <a:uFillTx/>
                <a:latin typeface="+mn-lt"/>
                <a:ea typeface="黑体" panose="02010609060101010101" pitchFamily="49" charset="-122"/>
                <a:cs typeface="+mn-cs"/>
              </a:rPr>
              <a:t>② 对合格的报名单编好准考证号后将准考证送给考生，并将汇总后的考生名单送给阅卷站；</a:t>
            </a:r>
          </a:p>
          <a:p>
            <a:pPr marL="742950" marR="0" lvl="1" indent="-285750" algn="l" defTabSz="9144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zh-CN" altLang="en-US" sz="2400" b="0" i="0" u="none" strike="noStrike" kern="1200" cap="none" spc="0" normalizeH="0" baseline="0" noProof="0" dirty="0">
                <a:ln>
                  <a:noFill/>
                </a:ln>
                <a:solidFill>
                  <a:schemeClr val="tx2">
                    <a:lumMod val="75000"/>
                  </a:schemeClr>
                </a:solidFill>
                <a:effectLst/>
                <a:uLnTx/>
                <a:uFillTx/>
                <a:latin typeface="+mn-lt"/>
                <a:ea typeface="黑体" panose="02010609060101010101" pitchFamily="49" charset="-122"/>
                <a:cs typeface="+mn-cs"/>
              </a:rPr>
              <a:t>③ 对阅卷站送来的成绩清单进行检查，并根据考试中心制定的合格标准审定合格者；</a:t>
            </a:r>
          </a:p>
          <a:p>
            <a:pPr marL="742950" marR="0" lvl="1" indent="-285750" algn="l" defTabSz="9144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zh-CN" altLang="en-US" sz="2400" b="0" i="0" u="none" strike="noStrike" kern="1200" cap="none" spc="0" normalizeH="0" baseline="0" noProof="0" dirty="0">
                <a:ln>
                  <a:noFill/>
                </a:ln>
                <a:solidFill>
                  <a:schemeClr val="tx2">
                    <a:lumMod val="75000"/>
                  </a:schemeClr>
                </a:solidFill>
                <a:effectLst/>
                <a:uLnTx/>
                <a:uFillTx/>
                <a:latin typeface="+mn-lt"/>
                <a:ea typeface="黑体" panose="02010609060101010101" pitchFamily="49" charset="-122"/>
                <a:cs typeface="+mn-cs"/>
              </a:rPr>
              <a:t>④ 制作考生通知单（内含成绩及合格／不合格标志）送给考生；</a:t>
            </a:r>
          </a:p>
          <a:p>
            <a:pPr marL="742950" marR="0" lvl="1" indent="-285750" algn="l" defTabSz="9144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zh-CN" altLang="en-US" sz="2400" b="0" i="0" u="none" strike="noStrike" kern="1200" cap="none" spc="0" normalizeH="0" baseline="0" noProof="0" dirty="0">
                <a:ln>
                  <a:noFill/>
                </a:ln>
                <a:solidFill>
                  <a:schemeClr val="tx2">
                    <a:lumMod val="75000"/>
                  </a:schemeClr>
                </a:solidFill>
                <a:effectLst/>
                <a:uLnTx/>
                <a:uFillTx/>
                <a:latin typeface="+mn-lt"/>
                <a:ea typeface="黑体" panose="02010609060101010101" pitchFamily="49" charset="-122"/>
                <a:cs typeface="+mn-cs"/>
              </a:rPr>
              <a:t>⑤ 按地区、年龄、文化程度、职业、考试级别等进行成绩分类统计和试题难度分析，产生统计分析表。</a:t>
            </a:r>
          </a:p>
          <a:p>
            <a:pPr marL="342900" marR="0" indent="-342900" defTabSz="914400" eaLnBrk="0" hangingPunct="0">
              <a:lnSpc>
                <a:spcPct val="80000"/>
              </a:lnSpc>
              <a:spcBef>
                <a:spcPct val="20000"/>
              </a:spcBef>
              <a:buClrTx/>
              <a:buSzTx/>
              <a:buFont typeface="Wingdings" panose="05000000000000000000" pitchFamily="2" charset="2"/>
              <a:buChar char="l"/>
              <a:defRPr/>
            </a:pPr>
            <a:endParaRPr kumimoji="0" lang="en-US" altLang="zh-CN" sz="2400" b="0" kern="1200" cap="none" spc="0" normalizeH="0" baseline="0" noProof="0" dirty="0">
              <a:latin typeface="+mn-lt"/>
              <a:ea typeface="黑体" panose="02010609060101010101" pitchFamily="49" charset="-122"/>
              <a:cs typeface="+mn-cs"/>
            </a:endParaRPr>
          </a:p>
        </p:txBody>
      </p:sp>
      <p:pic>
        <p:nvPicPr>
          <p:cNvPr id="7" name="Picture 4" descr="TU"/>
          <p:cNvPicPr>
            <a:picLocks noChangeAspect="1"/>
          </p:cNvPicPr>
          <p:nvPr/>
        </p:nvPicPr>
        <p:blipFill>
          <a:blip r:embed="rId4"/>
          <a:stretch>
            <a:fillRect/>
          </a:stretch>
        </p:blipFill>
        <p:spPr>
          <a:xfrm>
            <a:off x="1763713" y="3573463"/>
            <a:ext cx="5184775" cy="2778125"/>
          </a:xfrm>
          <a:prstGeom prst="rect">
            <a:avLst/>
          </a:prstGeom>
          <a:noFill/>
          <a:ln w="9525">
            <a:noFill/>
          </a:ln>
        </p:spPr>
      </p:pic>
      <p:sp>
        <p:nvSpPr>
          <p:cNvPr id="8" name="椭圆 7"/>
          <p:cNvSpPr/>
          <p:nvPr/>
        </p:nvSpPr>
        <p:spPr>
          <a:xfrm>
            <a:off x="1979613" y="3429000"/>
            <a:ext cx="1223963" cy="863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a:off x="1116013" y="836613"/>
            <a:ext cx="4432300" cy="110807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6600" b="1" i="0" u="none" strike="noStrike" kern="1200" cap="none" spc="0" normalizeH="0" baseline="0" noProof="0" dirty="0">
                <a:ln>
                  <a:noFill/>
                </a:ln>
                <a:solidFill>
                  <a:schemeClr val="accent6">
                    <a:lumMod val="75000"/>
                    <a:lumOff val="25000"/>
                  </a:schemeClr>
                </a:solidFill>
                <a:effectLst/>
                <a:uLnTx/>
                <a:uFillTx/>
                <a:latin typeface="Arial" panose="020B0604020202020204" pitchFamily="34" charset="0"/>
                <a:ea typeface="宋体" panose="02010600030101010101" pitchFamily="2" charset="-122"/>
                <a:cs typeface="+mn-cs"/>
              </a:rPr>
              <a:t>父子图平衡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box(in)">
                                      <p:cBhvr>
                                        <p:cTn id="7" dur="500"/>
                                        <p:tgtEl>
                                          <p:spTgt spid="6">
                                            <p:bg/>
                                          </p:spTgt>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box(in)">
                                      <p:cBhvr>
                                        <p:cTn id="11" dur="500"/>
                                        <p:tgtEl>
                                          <p:spTgt spid="6">
                                            <p:txEl>
                                              <p:pRg st="0" end="0"/>
                                            </p:txEl>
                                          </p:spTgt>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box(in)">
                                      <p:cBhvr>
                                        <p:cTn id="15" dur="500"/>
                                        <p:tgtEl>
                                          <p:spTgt spid="6">
                                            <p:txEl>
                                              <p:pRg st="1" end="1"/>
                                            </p:txEl>
                                          </p:spTgt>
                                        </p:tgtEl>
                                      </p:cBhvr>
                                    </p:animEffect>
                                  </p:childTnLst>
                                </p:cTn>
                              </p:par>
                            </p:childTnLst>
                          </p:cTn>
                        </p:par>
                        <p:par>
                          <p:cTn id="16" fill="hold">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box(in)">
                                      <p:cBhvr>
                                        <p:cTn id="19" dur="500"/>
                                        <p:tgtEl>
                                          <p:spTgt spid="6">
                                            <p:txEl>
                                              <p:pRg st="2" end="2"/>
                                            </p:txEl>
                                          </p:spTgt>
                                        </p:tgtEl>
                                      </p:cBhvr>
                                    </p:animEffect>
                                  </p:childTnLst>
                                </p:cTn>
                              </p:par>
                            </p:childTnLst>
                          </p:cTn>
                        </p:par>
                        <p:par>
                          <p:cTn id="20" fill="hold">
                            <p:stCondLst>
                              <p:cond delay="2000"/>
                            </p:stCondLst>
                            <p:childTnLst>
                              <p:par>
                                <p:cTn id="21" presetID="4" presetClass="entr" presetSubtype="16" fill="hold" grpId="0" nodeType="after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box(in)">
                                      <p:cBhvr>
                                        <p:cTn id="23" dur="500"/>
                                        <p:tgtEl>
                                          <p:spTgt spid="6">
                                            <p:txEl>
                                              <p:pRg st="3" end="3"/>
                                            </p:txEl>
                                          </p:spTgt>
                                        </p:tgtEl>
                                      </p:cBhvr>
                                    </p:animEffect>
                                  </p:childTnLst>
                                </p:cTn>
                              </p:par>
                            </p:childTnLst>
                          </p:cTn>
                        </p:par>
                        <p:par>
                          <p:cTn id="24" fill="hold">
                            <p:stCondLst>
                              <p:cond delay="2500"/>
                            </p:stCondLst>
                            <p:childTnLst>
                              <p:par>
                                <p:cTn id="25" presetID="4" presetClass="entr" presetSubtype="16" fill="hold" grpId="0" nodeType="after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ox(in)">
                                      <p:cBhvr>
                                        <p:cTn id="27" dur="500"/>
                                        <p:tgtEl>
                                          <p:spTgt spid="6">
                                            <p:txEl>
                                              <p:pRg st="4" end="4"/>
                                            </p:txEl>
                                          </p:spTgt>
                                        </p:tgtEl>
                                      </p:cBhvr>
                                    </p:animEffect>
                                  </p:childTnLst>
                                </p:cTn>
                              </p:par>
                            </p:childTnLst>
                          </p:cTn>
                        </p:par>
                        <p:par>
                          <p:cTn id="28" fill="hold">
                            <p:stCondLst>
                              <p:cond delay="3000"/>
                            </p:stCondLst>
                            <p:childTnLst>
                              <p:par>
                                <p:cTn id="29" presetID="4" presetClass="entr" presetSubtype="16" fill="hold" grpId="0" nodeType="after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box(in)">
                                      <p:cBhvr>
                                        <p:cTn id="31" dur="500"/>
                                        <p:tgtEl>
                                          <p:spTgt spid="6">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3" presetClass="entr" presetSubtype="16"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plus(in)">
                                      <p:cBhvr>
                                        <p:cTn id="36" dur="20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56" presetClass="path" presetSubtype="0" accel="50000" decel="50000" fill="hold" nodeType="clickEffect">
                                  <p:stCondLst>
                                    <p:cond delay="0"/>
                                  </p:stCondLst>
                                  <p:childTnLst>
                                    <p:animMotion origin="layout" path="M -2.77778E-7 1.27168E-6 L 0.2441 -0.45387 " pathEditMode="relative" rAng="0" ptsTypes="AA">
                                      <p:cBhvr>
                                        <p:cTn id="40" dur="2000" fill="hold"/>
                                        <p:tgtEl>
                                          <p:spTgt spid="7"/>
                                        </p:tgtEl>
                                        <p:attrNameLst>
                                          <p:attrName>ppt_x</p:attrName>
                                          <p:attrName>ppt_y</p:attrName>
                                        </p:attrNameLst>
                                      </p:cBhvr>
                                      <p:rCtr x="12200" y="-22700"/>
                                    </p:animMotion>
                                  </p:childTnLst>
                                </p:cTn>
                              </p:par>
                            </p:childTnLst>
                          </p:cTn>
                        </p:par>
                      </p:childTnLst>
                    </p:cTn>
                  </p:par>
                  <p:par>
                    <p:cTn id="41" fill="hold">
                      <p:stCondLst>
                        <p:cond delay="indefinite"/>
                      </p:stCondLst>
                      <p:childTnLst>
                        <p:par>
                          <p:cTn id="42" fill="hold">
                            <p:stCondLst>
                              <p:cond delay="0"/>
                            </p:stCondLst>
                            <p:childTnLst>
                              <p:par>
                                <p:cTn id="43" presetID="35" presetClass="entr" presetSubtype="0" fill="hold" nodeType="clickEffect">
                                  <p:stCondLst>
                                    <p:cond delay="0"/>
                                  </p:stCondLst>
                                  <p:childTnLst>
                                    <p:set>
                                      <p:cBhvr>
                                        <p:cTn id="44" dur="1" fill="hold">
                                          <p:stCondLst>
                                            <p:cond delay="0"/>
                                          </p:stCondLst>
                                        </p:cTn>
                                        <p:tgtEl>
                                          <p:spTgt spid="202755"/>
                                        </p:tgtEl>
                                        <p:attrNameLst>
                                          <p:attrName>style.visibility</p:attrName>
                                        </p:attrNameLst>
                                      </p:cBhvr>
                                      <p:to>
                                        <p:strVal val="visible"/>
                                      </p:to>
                                    </p:set>
                                    <p:animEffect transition="in" filter="fade">
                                      <p:cBhvr>
                                        <p:cTn id="45" dur="2000"/>
                                        <p:tgtEl>
                                          <p:spTgt spid="202755"/>
                                        </p:tgtEl>
                                      </p:cBhvr>
                                    </p:animEffect>
                                    <p:anim calcmode="lin" valueType="num">
                                      <p:cBhvr>
                                        <p:cTn id="46" dur="2000" fill="hold"/>
                                        <p:tgtEl>
                                          <p:spTgt spid="202755"/>
                                        </p:tgtEl>
                                        <p:attrNameLst>
                                          <p:attrName>style.rotation</p:attrName>
                                        </p:attrNameLst>
                                      </p:cBhvr>
                                      <p:tavLst>
                                        <p:tav tm="0">
                                          <p:val>
                                            <p:fltVal val="720"/>
                                          </p:val>
                                        </p:tav>
                                        <p:tav tm="100000">
                                          <p:val>
                                            <p:fltVal val="0"/>
                                          </p:val>
                                        </p:tav>
                                      </p:tavLst>
                                    </p:anim>
                                    <p:anim calcmode="lin" valueType="num">
                                      <p:cBhvr>
                                        <p:cTn id="47" dur="2000" fill="hold"/>
                                        <p:tgtEl>
                                          <p:spTgt spid="202755"/>
                                        </p:tgtEl>
                                        <p:attrNameLst>
                                          <p:attrName>ppt_h</p:attrName>
                                        </p:attrNameLst>
                                      </p:cBhvr>
                                      <p:tavLst>
                                        <p:tav tm="0">
                                          <p:val>
                                            <p:fltVal val="0"/>
                                          </p:val>
                                        </p:tav>
                                        <p:tav tm="100000">
                                          <p:val>
                                            <p:strVal val="#ppt_h"/>
                                          </p:val>
                                        </p:tav>
                                      </p:tavLst>
                                    </p:anim>
                                    <p:anim calcmode="lin" valueType="num">
                                      <p:cBhvr>
                                        <p:cTn id="48" dur="2000" fill="hold"/>
                                        <p:tgtEl>
                                          <p:spTgt spid="202755"/>
                                        </p:tgtEl>
                                        <p:attrNameLst>
                                          <p:attrName>ppt_w</p:attrName>
                                        </p:attrNameLst>
                                      </p:cBhvr>
                                      <p:tavLst>
                                        <p:tav tm="0">
                                          <p:val>
                                            <p:fltVal val="0"/>
                                          </p:val>
                                        </p:tav>
                                        <p:tav tm="100000">
                                          <p:val>
                                            <p:strVal val="#ppt_w"/>
                                          </p:val>
                                        </p:tav>
                                      </p:tavLst>
                                    </p:anim>
                                  </p:childTnLst>
                                </p:cTn>
                              </p:par>
                            </p:childTnLst>
                          </p:cTn>
                        </p:par>
                      </p:childTnLst>
                    </p:cTn>
                  </p:par>
                  <p:par>
                    <p:cTn id="49" fill="hold">
                      <p:stCondLst>
                        <p:cond delay="indefinite"/>
                      </p:stCondLst>
                      <p:childTnLst>
                        <p:par>
                          <p:cTn id="50" fill="hold">
                            <p:stCondLst>
                              <p:cond delay="0"/>
                            </p:stCondLst>
                            <p:childTnLst>
                              <p:par>
                                <p:cTn id="51" presetID="35"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2000"/>
                                        <p:tgtEl>
                                          <p:spTgt spid="8"/>
                                        </p:tgtEl>
                                      </p:cBhvr>
                                    </p:animEffect>
                                    <p:anim calcmode="lin" valueType="num">
                                      <p:cBhvr>
                                        <p:cTn id="54" dur="2000" fill="hold"/>
                                        <p:tgtEl>
                                          <p:spTgt spid="8"/>
                                        </p:tgtEl>
                                        <p:attrNameLst>
                                          <p:attrName>style.rotation</p:attrName>
                                        </p:attrNameLst>
                                      </p:cBhvr>
                                      <p:tavLst>
                                        <p:tav tm="0">
                                          <p:val>
                                            <p:fltVal val="720"/>
                                          </p:val>
                                        </p:tav>
                                        <p:tav tm="100000">
                                          <p:val>
                                            <p:fltVal val="0"/>
                                          </p:val>
                                        </p:tav>
                                      </p:tavLst>
                                    </p:anim>
                                    <p:anim calcmode="lin" valueType="num">
                                      <p:cBhvr>
                                        <p:cTn id="55" dur="2000" fill="hold"/>
                                        <p:tgtEl>
                                          <p:spTgt spid="8"/>
                                        </p:tgtEl>
                                        <p:attrNameLst>
                                          <p:attrName>ppt_h</p:attrName>
                                        </p:attrNameLst>
                                      </p:cBhvr>
                                      <p:tavLst>
                                        <p:tav tm="0">
                                          <p:val>
                                            <p:fltVal val="0"/>
                                          </p:val>
                                        </p:tav>
                                        <p:tav tm="100000">
                                          <p:val>
                                            <p:strVal val="#ppt_h"/>
                                          </p:val>
                                        </p:tav>
                                      </p:tavLst>
                                    </p:anim>
                                    <p:anim calcmode="lin" valueType="num">
                                      <p:cBhvr>
                                        <p:cTn id="56" dur="2000" fill="hold"/>
                                        <p:tgtEl>
                                          <p:spTgt spid="8"/>
                                        </p:tgtEl>
                                        <p:attrNameLst>
                                          <p:attrName>ppt_w</p:attrName>
                                        </p:attrNameLst>
                                      </p:cBhvr>
                                      <p:tavLst>
                                        <p:tav tm="0">
                                          <p:val>
                                            <p:fltVal val="0"/>
                                          </p:val>
                                        </p:tav>
                                        <p:tav tm="100000">
                                          <p:val>
                                            <p:strVal val="#ppt_w"/>
                                          </p:val>
                                        </p:tav>
                                      </p:tavLst>
                                    </p:anim>
                                  </p:childTnLst>
                                </p:cTn>
                              </p:par>
                            </p:childTnLst>
                          </p:cTn>
                        </p:par>
                      </p:childTnLst>
                    </p:cTn>
                  </p:par>
                  <p:par>
                    <p:cTn id="57" fill="hold">
                      <p:stCondLst>
                        <p:cond delay="indefinite"/>
                      </p:stCondLst>
                      <p:childTnLst>
                        <p:par>
                          <p:cTn id="58" fill="hold">
                            <p:stCondLst>
                              <p:cond delay="0"/>
                            </p:stCondLst>
                            <p:childTnLst>
                              <p:par>
                                <p:cTn id="59" presetID="38" presetClass="entr" presetSubtype="0" accel="50000" fill="hold" grpId="0" nodeType="clickEffect">
                                  <p:stCondLst>
                                    <p:cond delay="0"/>
                                  </p:stCondLst>
                                  <p:iterate type="lt">
                                    <p:tmPct val="50000"/>
                                  </p:iterate>
                                  <p:childTnLst>
                                    <p:set>
                                      <p:cBhvr>
                                        <p:cTn id="60" dur="1" fill="hold">
                                          <p:stCondLst>
                                            <p:cond delay="0"/>
                                          </p:stCondLst>
                                        </p:cTn>
                                        <p:tgtEl>
                                          <p:spTgt spid="9"/>
                                        </p:tgtEl>
                                        <p:attrNameLst>
                                          <p:attrName>style.visibility</p:attrName>
                                        </p:attrNameLst>
                                      </p:cBhvr>
                                      <p:to>
                                        <p:strVal val="visible"/>
                                      </p:to>
                                    </p:set>
                                    <p:set>
                                      <p:cBhvr>
                                        <p:cTn id="61" dur="455" fill="hold">
                                          <p:stCondLst>
                                            <p:cond delay="0"/>
                                          </p:stCondLst>
                                        </p:cTn>
                                        <p:tgtEl>
                                          <p:spTgt spid="9"/>
                                        </p:tgtEl>
                                        <p:attrNameLst>
                                          <p:attrName>style.rotation</p:attrName>
                                        </p:attrNameLst>
                                      </p:cBhvr>
                                      <p:to>
                                        <p:strVal val="-45.0"/>
                                      </p:to>
                                    </p:set>
                                    <p:anim calcmode="lin" valueType="num">
                                      <p:cBhvr>
                                        <p:cTn id="62" dur="455" fill="hold">
                                          <p:stCondLst>
                                            <p:cond delay="455"/>
                                          </p:stCondLst>
                                        </p:cTn>
                                        <p:tgtEl>
                                          <p:spTgt spid="9"/>
                                        </p:tgtEl>
                                        <p:attrNameLst>
                                          <p:attrName>style.rotation</p:attrName>
                                        </p:attrNameLst>
                                      </p:cBhvr>
                                      <p:tavLst>
                                        <p:tav tm="0">
                                          <p:val>
                                            <p:fltVal val="-45"/>
                                          </p:val>
                                        </p:tav>
                                        <p:tav tm="69900">
                                          <p:val>
                                            <p:fltVal val="45"/>
                                          </p:val>
                                        </p:tav>
                                        <p:tav tm="100000">
                                          <p:val>
                                            <p:fltVal val="0"/>
                                          </p:val>
                                        </p:tav>
                                      </p:tavLst>
                                    </p:anim>
                                    <p:anim calcmode="lin" valueType="num">
                                      <p:cBhvr>
                                        <p:cTn id="63" dur="455" fill="hold">
                                          <p:stCondLst>
                                            <p:cond delay="0"/>
                                          </p:stCondLst>
                                        </p:cTn>
                                        <p:tgtEl>
                                          <p:spTgt spid="9"/>
                                        </p:tgtEl>
                                        <p:attrNameLst>
                                          <p:attrName>ppt_y</p:attrName>
                                        </p:attrNameLst>
                                      </p:cBhvr>
                                      <p:tavLst>
                                        <p:tav tm="0">
                                          <p:val>
                                            <p:strVal val="#ppt_y-1"/>
                                          </p:val>
                                        </p:tav>
                                        <p:tav tm="100000">
                                          <p:val>
                                            <p:strVal val="#ppt_y-(0.354*#ppt_w-0.172*#ppt_h)"/>
                                          </p:val>
                                        </p:tav>
                                      </p:tavLst>
                                    </p:anim>
                                    <p:anim calcmode="lin" valueType="num">
                                      <p:cBhvr>
                                        <p:cTn id="64" dur="156" decel="50000" autoRev="1" fill="hold">
                                          <p:stCondLst>
                                            <p:cond delay="455"/>
                                          </p:stCondLst>
                                        </p:cTn>
                                        <p:tgtEl>
                                          <p:spTgt spid="9"/>
                                        </p:tgtEl>
                                        <p:attrNameLst>
                                          <p:attrName>ppt_y</p:attrName>
                                        </p:attrNameLst>
                                      </p:cBhvr>
                                      <p:tavLst>
                                        <p:tav tm="0">
                                          <p:val>
                                            <p:strVal val="#ppt_y-(0.354*#ppt_w-0.172*#ppt_h)"/>
                                          </p:val>
                                        </p:tav>
                                        <p:tav tm="100000">
                                          <p:val>
                                            <p:strVal val="#ppt_y-(0.354*#ppt_w-0.172*#ppt_h)-#ppt_h/2"/>
                                          </p:val>
                                        </p:tav>
                                      </p:tavLst>
                                    </p:anim>
                                    <p:anim calcmode="lin" valueType="num">
                                      <p:cBhvr>
                                        <p:cTn id="65" dur="136" fill="hold">
                                          <p:stCondLst>
                                            <p:cond delay="864"/>
                                          </p:stCondLst>
                                        </p:cTn>
                                        <p:tgtEl>
                                          <p:spTgt spid="9"/>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ldLvl="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p:txBody>
          <a:bodyPr vert="horz" wrap="square" lIns="91440" tIns="45720" rIns="91440" bIns="45720" anchor="ctr"/>
          <a:lstStyle/>
          <a:p>
            <a:r>
              <a:rPr lang="zh-CN" altLang="en-US" sz="3800" dirty="0"/>
              <a:t>数据流求精实例（续</a:t>
            </a:r>
            <a:r>
              <a:rPr lang="en-US" altLang="zh-CN" sz="3800" dirty="0"/>
              <a:t>2</a:t>
            </a:r>
            <a:r>
              <a:rPr lang="zh-CN" altLang="en-US" sz="3800" dirty="0"/>
              <a:t>）</a:t>
            </a:r>
          </a:p>
        </p:txBody>
      </p:sp>
      <p:pic>
        <p:nvPicPr>
          <p:cNvPr id="204803" name="Picture 3" descr="TU2"/>
          <p:cNvPicPr>
            <a:picLocks noGrp="1" noChangeAspect="1"/>
          </p:cNvPicPr>
          <p:nvPr>
            <p:ph idx="1"/>
          </p:nvPr>
        </p:nvPicPr>
        <p:blipFill>
          <a:blip r:embed="rId3"/>
          <a:srcRect/>
          <a:stretch>
            <a:fillRect/>
          </a:stretch>
        </p:blipFill>
        <p:spPr>
          <a:xfrm>
            <a:off x="1763713" y="1676400"/>
            <a:ext cx="6408737" cy="4510088"/>
          </a:xfrm>
        </p:spPr>
      </p:pic>
      <p:sp>
        <p:nvSpPr>
          <p:cNvPr id="5" name="Rectangle 3" descr="Rectangle: Click to edit Master text styles&#10;Second level&#10;Third level&#10;Fourth level&#10;Fifth level"/>
          <p:cNvSpPr txBox="1">
            <a:spLocks noChangeArrowheads="1"/>
          </p:cNvSpPr>
          <p:nvPr/>
        </p:nvSpPr>
        <p:spPr bwMode="auto">
          <a:xfrm>
            <a:off x="0" y="0"/>
            <a:ext cx="9144000" cy="1484313"/>
          </a:xfrm>
          <a:prstGeom prst="rect">
            <a:avLst/>
          </a:prstGeom>
          <a:solidFill>
            <a:schemeClr val="bg1"/>
          </a:solidFill>
          <a:ln w="9525">
            <a:noFill/>
            <a:miter lim="800000"/>
          </a:ln>
        </p:spPr>
        <p:txBody>
          <a:bodyPr/>
          <a:lstStyle/>
          <a:p>
            <a:pPr marL="342900" marR="0" indent="-342900" defTabSz="914400" eaLnBrk="0" hangingPunct="0">
              <a:lnSpc>
                <a:spcPct val="80000"/>
              </a:lnSpc>
              <a:spcBef>
                <a:spcPct val="20000"/>
              </a:spcBef>
              <a:buClrTx/>
              <a:buSzTx/>
              <a:buFont typeface="Wingdings" panose="05000000000000000000" pitchFamily="2" charset="2"/>
              <a:buNone/>
              <a:defRPr/>
            </a:pPr>
            <a:r>
              <a:rPr kumimoji="0" lang="zh-CN" altLang="en-US" sz="2400" b="0" kern="1200" cap="none" spc="0" normalizeH="0" baseline="0" noProof="0" dirty="0">
                <a:latin typeface="+mn-lt"/>
                <a:ea typeface="黑体" panose="02010609060101010101" pitchFamily="49" charset="-122"/>
                <a:cs typeface="+mn-cs"/>
              </a:rPr>
              <a:t>某考务处理系统有如下功能：</a:t>
            </a:r>
          </a:p>
          <a:p>
            <a:pPr marL="742950" marR="0" lvl="1" indent="-285750" algn="l" defTabSz="9144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zh-CN" altLang="en-US" sz="2400" b="0" i="0" u="none" strike="noStrike" kern="1200" cap="none" spc="0" normalizeH="0" baseline="0" noProof="0" dirty="0">
                <a:ln>
                  <a:noFill/>
                </a:ln>
                <a:solidFill>
                  <a:srgbClr val="00B050"/>
                </a:solidFill>
                <a:effectLst/>
                <a:uLnTx/>
                <a:uFillTx/>
                <a:latin typeface="+mn-lt"/>
                <a:ea typeface="黑体" panose="02010609060101010101" pitchFamily="49" charset="-122"/>
                <a:cs typeface="+mn-cs"/>
              </a:rPr>
              <a:t>① 对考生送来的报名单进行检查；</a:t>
            </a:r>
          </a:p>
          <a:p>
            <a:pPr marL="742950" marR="0" lvl="1" indent="-285750" algn="l" defTabSz="9144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zh-CN" altLang="en-US" sz="2400" b="0" i="0" u="none" strike="noStrike" kern="1200" cap="none" spc="0" normalizeH="0" baseline="0" noProof="0" dirty="0">
                <a:ln>
                  <a:noFill/>
                </a:ln>
                <a:solidFill>
                  <a:srgbClr val="00B050"/>
                </a:solidFill>
                <a:effectLst/>
                <a:uLnTx/>
                <a:uFillTx/>
                <a:latin typeface="+mn-lt"/>
                <a:ea typeface="黑体" panose="02010609060101010101" pitchFamily="49" charset="-122"/>
                <a:cs typeface="+mn-cs"/>
              </a:rPr>
              <a:t>② 对合格的报名单编好准考证号后将准考证送给考生，并将汇总后的考生名单送给阅卷站；</a:t>
            </a:r>
          </a:p>
          <a:p>
            <a:pPr marL="342900" marR="0" indent="-342900" defTabSz="914400" eaLnBrk="0" hangingPunct="0">
              <a:lnSpc>
                <a:spcPct val="80000"/>
              </a:lnSpc>
              <a:spcBef>
                <a:spcPct val="20000"/>
              </a:spcBef>
              <a:buClrTx/>
              <a:buSzTx/>
              <a:buFont typeface="Wingdings" panose="05000000000000000000" pitchFamily="2" charset="2"/>
              <a:buChar char="l"/>
              <a:defRPr/>
            </a:pPr>
            <a:endParaRPr kumimoji="0" lang="en-US" altLang="zh-CN" sz="2400" b="0" kern="1200" cap="none" spc="0" normalizeH="0" baseline="0" noProof="0" dirty="0">
              <a:latin typeface="+mn-lt"/>
              <a:ea typeface="黑体" panose="02010609060101010101" pitchFamily="49" charset="-122"/>
              <a:cs typeface="+mn-cs"/>
            </a:endParaRPr>
          </a:p>
        </p:txBody>
      </p:sp>
      <p:sp>
        <p:nvSpPr>
          <p:cNvPr id="7" name="椭圆 6"/>
          <p:cNvSpPr/>
          <p:nvPr/>
        </p:nvSpPr>
        <p:spPr>
          <a:xfrm>
            <a:off x="1692275" y="2781300"/>
            <a:ext cx="2087563" cy="10795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2124075" y="4868863"/>
            <a:ext cx="3582988" cy="110807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6600" b="1" i="0" u="none" strike="noStrike" kern="1200" cap="none" spc="0" normalizeH="0" baseline="0" noProof="0" dirty="0">
                <a:ln>
                  <a:noFill/>
                </a:ln>
                <a:solidFill>
                  <a:schemeClr val="accent6">
                    <a:lumMod val="75000"/>
                    <a:lumOff val="25000"/>
                  </a:schemeClr>
                </a:solidFill>
                <a:effectLst/>
                <a:uLnTx/>
                <a:uFillTx/>
                <a:latin typeface="Arial" panose="020B0604020202020204" pitchFamily="34" charset="0"/>
                <a:ea typeface="宋体" panose="02010600030101010101" pitchFamily="2" charset="-122"/>
                <a:cs typeface="+mn-cs"/>
              </a:rPr>
              <a:t>数据守恒</a:t>
            </a:r>
          </a:p>
        </p:txBody>
      </p:sp>
      <p:sp>
        <p:nvSpPr>
          <p:cNvPr id="9" name="椭圆 8"/>
          <p:cNvSpPr/>
          <p:nvPr/>
        </p:nvSpPr>
        <p:spPr>
          <a:xfrm>
            <a:off x="6875463" y="1773238"/>
            <a:ext cx="2089150" cy="10795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10" name="椭圆 9"/>
          <p:cNvSpPr/>
          <p:nvPr/>
        </p:nvSpPr>
        <p:spPr>
          <a:xfrm>
            <a:off x="6875463" y="3357563"/>
            <a:ext cx="2089150" cy="10795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
        <p:nvSpPr>
          <p:cNvPr id="11" name="椭圆 10"/>
          <p:cNvSpPr/>
          <p:nvPr/>
        </p:nvSpPr>
        <p:spPr>
          <a:xfrm>
            <a:off x="3492500" y="3789363"/>
            <a:ext cx="2087563" cy="11525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box(in)">
                                      <p:cBhvr>
                                        <p:cTn id="7" dur="500"/>
                                        <p:tgtEl>
                                          <p:spTgt spid="5">
                                            <p:bg/>
                                          </p:spTgt>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box(in)">
                                      <p:cBhvr>
                                        <p:cTn id="11" dur="500"/>
                                        <p:tgtEl>
                                          <p:spTgt spid="5">
                                            <p:txEl>
                                              <p:pRg st="0" end="0"/>
                                            </p:txEl>
                                          </p:spTgt>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box(in)">
                                      <p:cBhvr>
                                        <p:cTn id="15" dur="500"/>
                                        <p:tgtEl>
                                          <p:spTgt spid="5">
                                            <p:txEl>
                                              <p:pRg st="1" end="1"/>
                                            </p:txEl>
                                          </p:spTgt>
                                        </p:tgtEl>
                                      </p:cBhvr>
                                    </p:animEffect>
                                  </p:childTnLst>
                                </p:cTn>
                              </p:par>
                            </p:childTnLst>
                          </p:cTn>
                        </p:par>
                        <p:par>
                          <p:cTn id="16" fill="hold">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box(in)">
                                      <p:cBhvr>
                                        <p:cTn id="19" dur="500"/>
                                        <p:tgtEl>
                                          <p:spTgt spid="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5" presetClass="entr" presetSubtype="0" fill="hold" nodeType="clickEffect">
                                  <p:stCondLst>
                                    <p:cond delay="0"/>
                                  </p:stCondLst>
                                  <p:childTnLst>
                                    <p:set>
                                      <p:cBhvr>
                                        <p:cTn id="23" dur="1" fill="hold">
                                          <p:stCondLst>
                                            <p:cond delay="0"/>
                                          </p:stCondLst>
                                        </p:cTn>
                                        <p:tgtEl>
                                          <p:spTgt spid="204803"/>
                                        </p:tgtEl>
                                        <p:attrNameLst>
                                          <p:attrName>style.visibility</p:attrName>
                                        </p:attrNameLst>
                                      </p:cBhvr>
                                      <p:to>
                                        <p:strVal val="visible"/>
                                      </p:to>
                                    </p:set>
                                    <p:animEffect transition="in" filter="fade">
                                      <p:cBhvr>
                                        <p:cTn id="24" dur="2000"/>
                                        <p:tgtEl>
                                          <p:spTgt spid="204803"/>
                                        </p:tgtEl>
                                      </p:cBhvr>
                                    </p:animEffect>
                                    <p:anim calcmode="lin" valueType="num">
                                      <p:cBhvr>
                                        <p:cTn id="25" dur="2000" fill="hold"/>
                                        <p:tgtEl>
                                          <p:spTgt spid="204803"/>
                                        </p:tgtEl>
                                        <p:attrNameLst>
                                          <p:attrName>style.rotation</p:attrName>
                                        </p:attrNameLst>
                                      </p:cBhvr>
                                      <p:tavLst>
                                        <p:tav tm="0">
                                          <p:val>
                                            <p:fltVal val="720"/>
                                          </p:val>
                                        </p:tav>
                                        <p:tav tm="100000">
                                          <p:val>
                                            <p:fltVal val="0"/>
                                          </p:val>
                                        </p:tav>
                                      </p:tavLst>
                                    </p:anim>
                                    <p:anim calcmode="lin" valueType="num">
                                      <p:cBhvr>
                                        <p:cTn id="26" dur="2000" fill="hold"/>
                                        <p:tgtEl>
                                          <p:spTgt spid="204803"/>
                                        </p:tgtEl>
                                        <p:attrNameLst>
                                          <p:attrName>ppt_h</p:attrName>
                                        </p:attrNameLst>
                                      </p:cBhvr>
                                      <p:tavLst>
                                        <p:tav tm="0">
                                          <p:val>
                                            <p:fltVal val="0"/>
                                          </p:val>
                                        </p:tav>
                                        <p:tav tm="100000">
                                          <p:val>
                                            <p:strVal val="#ppt_h"/>
                                          </p:val>
                                        </p:tav>
                                      </p:tavLst>
                                    </p:anim>
                                    <p:anim calcmode="lin" valueType="num">
                                      <p:cBhvr>
                                        <p:cTn id="27" dur="2000" fill="hold"/>
                                        <p:tgtEl>
                                          <p:spTgt spid="204803"/>
                                        </p:tgtEl>
                                        <p:attrNameLst>
                                          <p:attrName>ppt_w</p:attrName>
                                        </p:attrNameLst>
                                      </p:cBhvr>
                                      <p:tavLst>
                                        <p:tav tm="0">
                                          <p:val>
                                            <p:fltVal val="0"/>
                                          </p:val>
                                        </p:tav>
                                        <p:tav tm="100000">
                                          <p:val>
                                            <p:strVal val="#ppt_w"/>
                                          </p:val>
                                        </p:tav>
                                      </p:tavLst>
                                    </p:anim>
                                  </p:childTnLst>
                                </p:cTn>
                              </p:par>
                            </p:childTnLst>
                          </p:cTn>
                        </p:par>
                      </p:childTnLst>
                    </p:cTn>
                  </p:par>
                  <p:par>
                    <p:cTn id="28" fill="hold">
                      <p:stCondLst>
                        <p:cond delay="indefinite"/>
                      </p:stCondLst>
                      <p:childTnLst>
                        <p:par>
                          <p:cTn id="29" fill="hold">
                            <p:stCondLst>
                              <p:cond delay="0"/>
                            </p:stCondLst>
                            <p:childTnLst>
                              <p:par>
                                <p:cTn id="30" presetID="35"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2000"/>
                                        <p:tgtEl>
                                          <p:spTgt spid="7"/>
                                        </p:tgtEl>
                                      </p:cBhvr>
                                    </p:animEffect>
                                    <p:anim calcmode="lin" valueType="num">
                                      <p:cBhvr>
                                        <p:cTn id="33" dur="2000" fill="hold"/>
                                        <p:tgtEl>
                                          <p:spTgt spid="7"/>
                                        </p:tgtEl>
                                        <p:attrNameLst>
                                          <p:attrName>style.rotation</p:attrName>
                                        </p:attrNameLst>
                                      </p:cBhvr>
                                      <p:tavLst>
                                        <p:tav tm="0">
                                          <p:val>
                                            <p:fltVal val="720"/>
                                          </p:val>
                                        </p:tav>
                                        <p:tav tm="100000">
                                          <p:val>
                                            <p:fltVal val="0"/>
                                          </p:val>
                                        </p:tav>
                                      </p:tavLst>
                                    </p:anim>
                                    <p:anim calcmode="lin" valueType="num">
                                      <p:cBhvr>
                                        <p:cTn id="34" dur="2000" fill="hold"/>
                                        <p:tgtEl>
                                          <p:spTgt spid="7"/>
                                        </p:tgtEl>
                                        <p:attrNameLst>
                                          <p:attrName>ppt_h</p:attrName>
                                        </p:attrNameLst>
                                      </p:cBhvr>
                                      <p:tavLst>
                                        <p:tav tm="0">
                                          <p:val>
                                            <p:fltVal val="0"/>
                                          </p:val>
                                        </p:tav>
                                        <p:tav tm="100000">
                                          <p:val>
                                            <p:strVal val="#ppt_h"/>
                                          </p:val>
                                        </p:tav>
                                      </p:tavLst>
                                    </p:anim>
                                    <p:anim calcmode="lin" valueType="num">
                                      <p:cBhvr>
                                        <p:cTn id="35" dur="2000" fill="hold"/>
                                        <p:tgtEl>
                                          <p:spTgt spid="7"/>
                                        </p:tgtEl>
                                        <p:attrNameLst>
                                          <p:attrName>ppt_w</p:attrName>
                                        </p:attrNameLst>
                                      </p:cBhvr>
                                      <p:tavLst>
                                        <p:tav tm="0">
                                          <p:val>
                                            <p:fltVal val="0"/>
                                          </p:val>
                                        </p:tav>
                                        <p:tav tm="100000">
                                          <p:val>
                                            <p:strVal val="#ppt_w"/>
                                          </p:val>
                                        </p:tav>
                                      </p:tavLst>
                                    </p:anim>
                                  </p:childTnLst>
                                </p:cTn>
                              </p:par>
                            </p:childTnLst>
                          </p:cTn>
                        </p:par>
                      </p:childTnLst>
                    </p:cTn>
                  </p:par>
                  <p:par>
                    <p:cTn id="36" fill="hold">
                      <p:stCondLst>
                        <p:cond delay="indefinite"/>
                      </p:stCondLst>
                      <p:childTnLst>
                        <p:par>
                          <p:cTn id="37" fill="hold">
                            <p:stCondLst>
                              <p:cond delay="0"/>
                            </p:stCondLst>
                            <p:childTnLst>
                              <p:par>
                                <p:cTn id="38" presetID="35"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2000"/>
                                        <p:tgtEl>
                                          <p:spTgt spid="9"/>
                                        </p:tgtEl>
                                      </p:cBhvr>
                                    </p:animEffect>
                                    <p:anim calcmode="lin" valueType="num">
                                      <p:cBhvr>
                                        <p:cTn id="41" dur="2000" fill="hold"/>
                                        <p:tgtEl>
                                          <p:spTgt spid="9"/>
                                        </p:tgtEl>
                                        <p:attrNameLst>
                                          <p:attrName>style.rotation</p:attrName>
                                        </p:attrNameLst>
                                      </p:cBhvr>
                                      <p:tavLst>
                                        <p:tav tm="0">
                                          <p:val>
                                            <p:fltVal val="720"/>
                                          </p:val>
                                        </p:tav>
                                        <p:tav tm="100000">
                                          <p:val>
                                            <p:fltVal val="0"/>
                                          </p:val>
                                        </p:tav>
                                      </p:tavLst>
                                    </p:anim>
                                    <p:anim calcmode="lin" valueType="num">
                                      <p:cBhvr>
                                        <p:cTn id="42" dur="2000" fill="hold"/>
                                        <p:tgtEl>
                                          <p:spTgt spid="9"/>
                                        </p:tgtEl>
                                        <p:attrNameLst>
                                          <p:attrName>ppt_h</p:attrName>
                                        </p:attrNameLst>
                                      </p:cBhvr>
                                      <p:tavLst>
                                        <p:tav tm="0">
                                          <p:val>
                                            <p:fltVal val="0"/>
                                          </p:val>
                                        </p:tav>
                                        <p:tav tm="100000">
                                          <p:val>
                                            <p:strVal val="#ppt_h"/>
                                          </p:val>
                                        </p:tav>
                                      </p:tavLst>
                                    </p:anim>
                                    <p:anim calcmode="lin" valueType="num">
                                      <p:cBhvr>
                                        <p:cTn id="43" dur="2000" fill="hold"/>
                                        <p:tgtEl>
                                          <p:spTgt spid="9"/>
                                        </p:tgtEl>
                                        <p:attrNameLst>
                                          <p:attrName>ppt_w</p:attrName>
                                        </p:attrNameLst>
                                      </p:cBhvr>
                                      <p:tavLst>
                                        <p:tav tm="0">
                                          <p:val>
                                            <p:fltVal val="0"/>
                                          </p:val>
                                        </p:tav>
                                        <p:tav tm="100000">
                                          <p:val>
                                            <p:strVal val="#ppt_w"/>
                                          </p:val>
                                        </p:tav>
                                      </p:tavLst>
                                    </p:anim>
                                  </p:childTnLst>
                                </p:cTn>
                              </p:par>
                            </p:childTnLst>
                          </p:cTn>
                        </p:par>
                      </p:childTnLst>
                    </p:cTn>
                  </p:par>
                  <p:par>
                    <p:cTn id="44" fill="hold">
                      <p:stCondLst>
                        <p:cond delay="indefinite"/>
                      </p:stCondLst>
                      <p:childTnLst>
                        <p:par>
                          <p:cTn id="45" fill="hold">
                            <p:stCondLst>
                              <p:cond delay="0"/>
                            </p:stCondLst>
                            <p:childTnLst>
                              <p:par>
                                <p:cTn id="46" presetID="35" presetClass="entr" presetSubtype="0"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2000"/>
                                        <p:tgtEl>
                                          <p:spTgt spid="10"/>
                                        </p:tgtEl>
                                      </p:cBhvr>
                                    </p:animEffect>
                                    <p:anim calcmode="lin" valueType="num">
                                      <p:cBhvr>
                                        <p:cTn id="49" dur="2000" fill="hold"/>
                                        <p:tgtEl>
                                          <p:spTgt spid="10"/>
                                        </p:tgtEl>
                                        <p:attrNameLst>
                                          <p:attrName>style.rotation</p:attrName>
                                        </p:attrNameLst>
                                      </p:cBhvr>
                                      <p:tavLst>
                                        <p:tav tm="0">
                                          <p:val>
                                            <p:fltVal val="720"/>
                                          </p:val>
                                        </p:tav>
                                        <p:tav tm="100000">
                                          <p:val>
                                            <p:fltVal val="0"/>
                                          </p:val>
                                        </p:tav>
                                      </p:tavLst>
                                    </p:anim>
                                    <p:anim calcmode="lin" valueType="num">
                                      <p:cBhvr>
                                        <p:cTn id="50" dur="2000" fill="hold"/>
                                        <p:tgtEl>
                                          <p:spTgt spid="10"/>
                                        </p:tgtEl>
                                        <p:attrNameLst>
                                          <p:attrName>ppt_h</p:attrName>
                                        </p:attrNameLst>
                                      </p:cBhvr>
                                      <p:tavLst>
                                        <p:tav tm="0">
                                          <p:val>
                                            <p:fltVal val="0"/>
                                          </p:val>
                                        </p:tav>
                                        <p:tav tm="100000">
                                          <p:val>
                                            <p:strVal val="#ppt_h"/>
                                          </p:val>
                                        </p:tav>
                                      </p:tavLst>
                                    </p:anim>
                                    <p:anim calcmode="lin" valueType="num">
                                      <p:cBhvr>
                                        <p:cTn id="51" dur="2000" fill="hold"/>
                                        <p:tgtEl>
                                          <p:spTgt spid="10"/>
                                        </p:tgtEl>
                                        <p:attrNameLst>
                                          <p:attrName>ppt_w</p:attrName>
                                        </p:attrNameLst>
                                      </p:cBhvr>
                                      <p:tavLst>
                                        <p:tav tm="0">
                                          <p:val>
                                            <p:fltVal val="0"/>
                                          </p:val>
                                        </p:tav>
                                        <p:tav tm="100000">
                                          <p:val>
                                            <p:strVal val="#ppt_w"/>
                                          </p:val>
                                        </p:tav>
                                      </p:tavLst>
                                    </p:anim>
                                  </p:childTnLst>
                                </p:cTn>
                              </p:par>
                            </p:childTnLst>
                          </p:cTn>
                        </p:par>
                      </p:childTnLst>
                    </p:cTn>
                  </p:par>
                  <p:par>
                    <p:cTn id="52" fill="hold">
                      <p:stCondLst>
                        <p:cond delay="indefinite"/>
                      </p:stCondLst>
                      <p:childTnLst>
                        <p:par>
                          <p:cTn id="53" fill="hold">
                            <p:stCondLst>
                              <p:cond delay="0"/>
                            </p:stCondLst>
                            <p:childTnLst>
                              <p:par>
                                <p:cTn id="54" presetID="35" presetClass="entr" presetSubtype="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2000"/>
                                        <p:tgtEl>
                                          <p:spTgt spid="11"/>
                                        </p:tgtEl>
                                      </p:cBhvr>
                                    </p:animEffect>
                                    <p:anim calcmode="lin" valueType="num">
                                      <p:cBhvr>
                                        <p:cTn id="57" dur="2000" fill="hold"/>
                                        <p:tgtEl>
                                          <p:spTgt spid="11"/>
                                        </p:tgtEl>
                                        <p:attrNameLst>
                                          <p:attrName>style.rotation</p:attrName>
                                        </p:attrNameLst>
                                      </p:cBhvr>
                                      <p:tavLst>
                                        <p:tav tm="0">
                                          <p:val>
                                            <p:fltVal val="720"/>
                                          </p:val>
                                        </p:tav>
                                        <p:tav tm="100000">
                                          <p:val>
                                            <p:fltVal val="0"/>
                                          </p:val>
                                        </p:tav>
                                      </p:tavLst>
                                    </p:anim>
                                    <p:anim calcmode="lin" valueType="num">
                                      <p:cBhvr>
                                        <p:cTn id="58" dur="2000" fill="hold"/>
                                        <p:tgtEl>
                                          <p:spTgt spid="11"/>
                                        </p:tgtEl>
                                        <p:attrNameLst>
                                          <p:attrName>ppt_h</p:attrName>
                                        </p:attrNameLst>
                                      </p:cBhvr>
                                      <p:tavLst>
                                        <p:tav tm="0">
                                          <p:val>
                                            <p:fltVal val="0"/>
                                          </p:val>
                                        </p:tav>
                                        <p:tav tm="100000">
                                          <p:val>
                                            <p:strVal val="#ppt_h"/>
                                          </p:val>
                                        </p:tav>
                                      </p:tavLst>
                                    </p:anim>
                                    <p:anim calcmode="lin" valueType="num">
                                      <p:cBhvr>
                                        <p:cTn id="59" dur="2000" fill="hold"/>
                                        <p:tgtEl>
                                          <p:spTgt spid="11"/>
                                        </p:tgtEl>
                                        <p:attrNameLst>
                                          <p:attrName>ppt_w</p:attrName>
                                        </p:attrNameLst>
                                      </p:cBhvr>
                                      <p:tavLst>
                                        <p:tav tm="0">
                                          <p:val>
                                            <p:fltVal val="0"/>
                                          </p:val>
                                        </p:tav>
                                        <p:tav tm="100000">
                                          <p:val>
                                            <p:strVal val="#ppt_w"/>
                                          </p:val>
                                        </p:tav>
                                      </p:tavLst>
                                    </p:anim>
                                  </p:childTnLst>
                                </p:cTn>
                              </p:par>
                            </p:childTnLst>
                          </p:cTn>
                        </p:par>
                      </p:childTnLst>
                    </p:cTn>
                  </p:par>
                  <p:par>
                    <p:cTn id="60" fill="hold">
                      <p:stCondLst>
                        <p:cond delay="indefinite"/>
                      </p:stCondLst>
                      <p:childTnLst>
                        <p:par>
                          <p:cTn id="61" fill="hold">
                            <p:stCondLst>
                              <p:cond delay="0"/>
                            </p:stCondLst>
                            <p:childTnLst>
                              <p:par>
                                <p:cTn id="62" presetID="38" presetClass="entr" presetSubtype="0" accel="50000" fill="hold" grpId="0" nodeType="clickEffect">
                                  <p:stCondLst>
                                    <p:cond delay="0"/>
                                  </p:stCondLst>
                                  <p:iterate type="lt">
                                    <p:tmPct val="50000"/>
                                  </p:iterate>
                                  <p:childTnLst>
                                    <p:set>
                                      <p:cBhvr>
                                        <p:cTn id="63" dur="1" fill="hold">
                                          <p:stCondLst>
                                            <p:cond delay="0"/>
                                          </p:stCondLst>
                                        </p:cTn>
                                        <p:tgtEl>
                                          <p:spTgt spid="8"/>
                                        </p:tgtEl>
                                        <p:attrNameLst>
                                          <p:attrName>style.visibility</p:attrName>
                                        </p:attrNameLst>
                                      </p:cBhvr>
                                      <p:to>
                                        <p:strVal val="visible"/>
                                      </p:to>
                                    </p:set>
                                    <p:set>
                                      <p:cBhvr>
                                        <p:cTn id="64" dur="455" fill="hold">
                                          <p:stCondLst>
                                            <p:cond delay="0"/>
                                          </p:stCondLst>
                                        </p:cTn>
                                        <p:tgtEl>
                                          <p:spTgt spid="8"/>
                                        </p:tgtEl>
                                        <p:attrNameLst>
                                          <p:attrName>style.rotation</p:attrName>
                                        </p:attrNameLst>
                                      </p:cBhvr>
                                      <p:to>
                                        <p:strVal val="-45.0"/>
                                      </p:to>
                                    </p:set>
                                    <p:anim calcmode="lin" valueType="num">
                                      <p:cBhvr>
                                        <p:cTn id="65" dur="455" fill="hold">
                                          <p:stCondLst>
                                            <p:cond delay="455"/>
                                          </p:stCondLst>
                                        </p:cTn>
                                        <p:tgtEl>
                                          <p:spTgt spid="8"/>
                                        </p:tgtEl>
                                        <p:attrNameLst>
                                          <p:attrName>style.rotation</p:attrName>
                                        </p:attrNameLst>
                                      </p:cBhvr>
                                      <p:tavLst>
                                        <p:tav tm="0">
                                          <p:val>
                                            <p:fltVal val="-45"/>
                                          </p:val>
                                        </p:tav>
                                        <p:tav tm="69900">
                                          <p:val>
                                            <p:fltVal val="45"/>
                                          </p:val>
                                        </p:tav>
                                        <p:tav tm="100000">
                                          <p:val>
                                            <p:fltVal val="0"/>
                                          </p:val>
                                        </p:tav>
                                      </p:tavLst>
                                    </p:anim>
                                    <p:anim calcmode="lin" valueType="num">
                                      <p:cBhvr>
                                        <p:cTn id="66" dur="455" fill="hold">
                                          <p:stCondLst>
                                            <p:cond delay="0"/>
                                          </p:stCondLst>
                                        </p:cTn>
                                        <p:tgtEl>
                                          <p:spTgt spid="8"/>
                                        </p:tgtEl>
                                        <p:attrNameLst>
                                          <p:attrName>ppt_y</p:attrName>
                                        </p:attrNameLst>
                                      </p:cBhvr>
                                      <p:tavLst>
                                        <p:tav tm="0">
                                          <p:val>
                                            <p:strVal val="#ppt_y-1"/>
                                          </p:val>
                                        </p:tav>
                                        <p:tav tm="100000">
                                          <p:val>
                                            <p:strVal val="#ppt_y-(0.354*#ppt_w-0.172*#ppt_h)"/>
                                          </p:val>
                                        </p:tav>
                                      </p:tavLst>
                                    </p:anim>
                                    <p:anim calcmode="lin" valueType="num">
                                      <p:cBhvr>
                                        <p:cTn id="67" dur="156" decel="50000" autoRev="1" fill="hold">
                                          <p:stCondLst>
                                            <p:cond delay="455"/>
                                          </p:stCondLst>
                                        </p:cTn>
                                        <p:tgtEl>
                                          <p:spTgt spid="8"/>
                                        </p:tgtEl>
                                        <p:attrNameLst>
                                          <p:attrName>ppt_y</p:attrName>
                                        </p:attrNameLst>
                                      </p:cBhvr>
                                      <p:tavLst>
                                        <p:tav tm="0">
                                          <p:val>
                                            <p:strVal val="#ppt_y-(0.354*#ppt_w-0.172*#ppt_h)"/>
                                          </p:val>
                                        </p:tav>
                                        <p:tav tm="100000">
                                          <p:val>
                                            <p:strVal val="#ppt_y-(0.354*#ppt_w-0.172*#ppt_h)-#ppt_h/2"/>
                                          </p:val>
                                        </p:tav>
                                      </p:tavLst>
                                    </p:anim>
                                    <p:anim calcmode="lin" valueType="num">
                                      <p:cBhvr>
                                        <p:cTn id="68" dur="136" fill="hold">
                                          <p:stCondLst>
                                            <p:cond delay="864"/>
                                          </p:stCondLst>
                                        </p:cTn>
                                        <p:tgtEl>
                                          <p:spTgt spid="8"/>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7" grpId="0" bldLvl="0" animBg="1"/>
      <p:bldP spid="8" grpId="0"/>
      <p:bldP spid="9" grpId="0" bldLvl="0" animBg="1"/>
      <p:bldP spid="10" grpId="0" bldLvl="0" animBg="1"/>
      <p:bldP spid="11"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p:txBody>
          <a:bodyPr vert="horz" wrap="square" lIns="91440" tIns="45720" rIns="91440" bIns="45720" anchor="ctr"/>
          <a:lstStyle/>
          <a:p>
            <a:r>
              <a:rPr lang="zh-CN" altLang="en-US" sz="3800" dirty="0"/>
              <a:t>数据流求精实例（续</a:t>
            </a:r>
            <a:r>
              <a:rPr lang="en-US" altLang="zh-CN" sz="3800" dirty="0"/>
              <a:t>3</a:t>
            </a:r>
            <a:r>
              <a:rPr lang="zh-CN" altLang="en-US" sz="3800" dirty="0"/>
              <a:t>）</a:t>
            </a:r>
          </a:p>
        </p:txBody>
      </p:sp>
      <p:pic>
        <p:nvPicPr>
          <p:cNvPr id="206851" name="Picture 3" descr="TU3"/>
          <p:cNvPicPr>
            <a:picLocks noGrp="1" noChangeAspect="1"/>
          </p:cNvPicPr>
          <p:nvPr>
            <p:ph idx="1"/>
          </p:nvPr>
        </p:nvPicPr>
        <p:blipFill>
          <a:blip r:embed="rId3"/>
          <a:srcRect/>
          <a:stretch>
            <a:fillRect/>
          </a:stretch>
        </p:blipFill>
        <p:spPr>
          <a:xfrm>
            <a:off x="1116013" y="2205038"/>
            <a:ext cx="6753225" cy="4438650"/>
          </a:xfrm>
        </p:spPr>
      </p:pic>
      <p:sp>
        <p:nvSpPr>
          <p:cNvPr id="5" name="Rectangle 3" descr="Rectangle: Click to edit Master text styles&#10;Second level&#10;Third level&#10;Fourth level&#10;Fifth level"/>
          <p:cNvSpPr txBox="1">
            <a:spLocks noChangeArrowheads="1"/>
          </p:cNvSpPr>
          <p:nvPr/>
        </p:nvSpPr>
        <p:spPr bwMode="auto">
          <a:xfrm>
            <a:off x="0" y="0"/>
            <a:ext cx="9144000" cy="2060575"/>
          </a:xfrm>
          <a:prstGeom prst="rect">
            <a:avLst/>
          </a:prstGeom>
          <a:solidFill>
            <a:schemeClr val="bg1"/>
          </a:solidFill>
          <a:ln w="9525">
            <a:noFill/>
            <a:miter lim="800000"/>
          </a:ln>
        </p:spPr>
        <p:txBody>
          <a:bodyPr/>
          <a:lstStyle/>
          <a:p>
            <a:pPr marL="742950" marR="0" lvl="1" indent="-285750" algn="l" defTabSz="9144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zh-CN" altLang="en-US" sz="2400" b="0" i="0" u="none" strike="noStrike" kern="1200" cap="none" spc="0" normalizeH="0" baseline="0" noProof="0" dirty="0">
                <a:ln>
                  <a:noFill/>
                </a:ln>
                <a:solidFill>
                  <a:schemeClr val="tx2">
                    <a:lumMod val="75000"/>
                  </a:schemeClr>
                </a:solidFill>
                <a:effectLst/>
                <a:uLnTx/>
                <a:uFillTx/>
                <a:latin typeface="+mn-lt"/>
                <a:ea typeface="黑体" panose="02010609060101010101" pitchFamily="49" charset="-122"/>
                <a:cs typeface="+mn-cs"/>
              </a:rPr>
              <a:t>③ 对阅卷站送来的成绩清单进行检查，并根据考试中心制定的合格标准审定合格者；</a:t>
            </a:r>
          </a:p>
          <a:p>
            <a:pPr marL="742950" marR="0" lvl="1" indent="-285750" algn="l" defTabSz="9144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zh-CN" altLang="en-US" sz="2400" b="0" i="0" u="none" strike="noStrike" kern="1200" cap="none" spc="0" normalizeH="0" baseline="0" noProof="0" dirty="0">
                <a:ln>
                  <a:noFill/>
                </a:ln>
                <a:solidFill>
                  <a:schemeClr val="tx2">
                    <a:lumMod val="75000"/>
                  </a:schemeClr>
                </a:solidFill>
                <a:effectLst/>
                <a:uLnTx/>
                <a:uFillTx/>
                <a:latin typeface="+mn-lt"/>
                <a:ea typeface="黑体" panose="02010609060101010101" pitchFamily="49" charset="-122"/>
                <a:cs typeface="+mn-cs"/>
              </a:rPr>
              <a:t>④ 制作考生通知单（内含成绩及合格／不合格标志）送给考生</a:t>
            </a:r>
          </a:p>
          <a:p>
            <a:pPr marL="742950" marR="0" lvl="1" indent="-285750" algn="l" defTabSz="914400" rtl="0" eaLnBrk="0" fontAlgn="base" latinLnBrk="0" hangingPunct="0">
              <a:lnSpc>
                <a:spcPct val="80000"/>
              </a:lnSpc>
              <a:spcBef>
                <a:spcPct val="20000"/>
              </a:spcBef>
              <a:spcAft>
                <a:spcPct val="0"/>
              </a:spcAft>
              <a:buClrTx/>
              <a:buSzTx/>
              <a:buFont typeface="Wingdings" panose="05000000000000000000" pitchFamily="2" charset="2"/>
              <a:buNone/>
              <a:defRPr/>
            </a:pPr>
            <a:r>
              <a:rPr kumimoji="0" lang="zh-CN" altLang="en-US" sz="2400" b="0" i="0" u="none" strike="noStrike" kern="1200" cap="none" spc="0" normalizeH="0" baseline="0" noProof="0" dirty="0">
                <a:ln>
                  <a:noFill/>
                </a:ln>
                <a:solidFill>
                  <a:schemeClr val="tx2">
                    <a:lumMod val="75000"/>
                  </a:schemeClr>
                </a:solidFill>
                <a:effectLst/>
                <a:uLnTx/>
                <a:uFillTx/>
                <a:latin typeface="+mn-lt"/>
                <a:ea typeface="黑体" panose="02010609060101010101" pitchFamily="49" charset="-122"/>
                <a:cs typeface="+mn-cs"/>
              </a:rPr>
              <a:t>⑤ 按地区、年龄、文化程度、职业、考试级别等进行成绩分类统计和试题难度分析，产生统计分析表。</a:t>
            </a:r>
            <a:endParaRPr kumimoji="0" lang="en-US" altLang="zh-CN"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endParaRPr>
          </a:p>
        </p:txBody>
      </p:sp>
      <p:cxnSp>
        <p:nvCxnSpPr>
          <p:cNvPr id="10" name="直接箭头连接符 9"/>
          <p:cNvCxnSpPr/>
          <p:nvPr/>
        </p:nvCxnSpPr>
        <p:spPr>
          <a:xfrm flipV="1">
            <a:off x="3563938" y="3933825"/>
            <a:ext cx="1223963" cy="50323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3708400" y="3933825"/>
            <a:ext cx="1439863" cy="574675"/>
          </a:xfrm>
          <a:prstGeom prst="straightConnector1">
            <a:avLst/>
          </a:prstGeom>
          <a:ln w="44450">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box(in)">
                                      <p:cBhvr>
                                        <p:cTn id="7" dur="500"/>
                                        <p:tgtEl>
                                          <p:spTgt spid="5">
                                            <p:bg/>
                                          </p:spTgt>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box(in)">
                                      <p:cBhvr>
                                        <p:cTn id="11" dur="500"/>
                                        <p:tgtEl>
                                          <p:spTgt spid="5">
                                            <p:txEl>
                                              <p:pRg st="0" end="0"/>
                                            </p:txEl>
                                          </p:spTgt>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box(in)">
                                      <p:cBhvr>
                                        <p:cTn id="15" dur="500"/>
                                        <p:tgtEl>
                                          <p:spTgt spid="5">
                                            <p:txEl>
                                              <p:pRg st="1" end="1"/>
                                            </p:txEl>
                                          </p:spTgt>
                                        </p:tgtEl>
                                      </p:cBhvr>
                                    </p:animEffect>
                                  </p:childTnLst>
                                </p:cTn>
                              </p:par>
                            </p:childTnLst>
                          </p:cTn>
                        </p:par>
                        <p:par>
                          <p:cTn id="16" fill="hold">
                            <p:stCondLst>
                              <p:cond delay="1500"/>
                            </p:stCondLst>
                            <p:childTnLst>
                              <p:par>
                                <p:cTn id="17" presetID="4" presetClass="entr" presetSubtype="16" fill="hold" grpId="0"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box(in)">
                                      <p:cBhvr>
                                        <p:cTn id="19" dur="500"/>
                                        <p:tgtEl>
                                          <p:spTgt spid="5">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5" presetClass="entr" presetSubtype="0" fill="hold" nodeType="clickEffect">
                                  <p:stCondLst>
                                    <p:cond delay="0"/>
                                  </p:stCondLst>
                                  <p:childTnLst>
                                    <p:set>
                                      <p:cBhvr>
                                        <p:cTn id="23" dur="1" fill="hold">
                                          <p:stCondLst>
                                            <p:cond delay="0"/>
                                          </p:stCondLst>
                                        </p:cTn>
                                        <p:tgtEl>
                                          <p:spTgt spid="206851"/>
                                        </p:tgtEl>
                                        <p:attrNameLst>
                                          <p:attrName>style.visibility</p:attrName>
                                        </p:attrNameLst>
                                      </p:cBhvr>
                                      <p:to>
                                        <p:strVal val="visible"/>
                                      </p:to>
                                    </p:set>
                                    <p:animEffect transition="in" filter="fade">
                                      <p:cBhvr>
                                        <p:cTn id="24" dur="2000"/>
                                        <p:tgtEl>
                                          <p:spTgt spid="206851"/>
                                        </p:tgtEl>
                                      </p:cBhvr>
                                    </p:animEffect>
                                    <p:anim calcmode="lin" valueType="num">
                                      <p:cBhvr>
                                        <p:cTn id="25" dur="2000" fill="hold"/>
                                        <p:tgtEl>
                                          <p:spTgt spid="206851"/>
                                        </p:tgtEl>
                                        <p:attrNameLst>
                                          <p:attrName>style.rotation</p:attrName>
                                        </p:attrNameLst>
                                      </p:cBhvr>
                                      <p:tavLst>
                                        <p:tav tm="0">
                                          <p:val>
                                            <p:fltVal val="720"/>
                                          </p:val>
                                        </p:tav>
                                        <p:tav tm="100000">
                                          <p:val>
                                            <p:fltVal val="0"/>
                                          </p:val>
                                        </p:tav>
                                      </p:tavLst>
                                    </p:anim>
                                    <p:anim calcmode="lin" valueType="num">
                                      <p:cBhvr>
                                        <p:cTn id="26" dur="2000" fill="hold"/>
                                        <p:tgtEl>
                                          <p:spTgt spid="206851"/>
                                        </p:tgtEl>
                                        <p:attrNameLst>
                                          <p:attrName>ppt_h</p:attrName>
                                        </p:attrNameLst>
                                      </p:cBhvr>
                                      <p:tavLst>
                                        <p:tav tm="0">
                                          <p:val>
                                            <p:fltVal val="0"/>
                                          </p:val>
                                        </p:tav>
                                        <p:tav tm="100000">
                                          <p:val>
                                            <p:strVal val="#ppt_h"/>
                                          </p:val>
                                        </p:tav>
                                      </p:tavLst>
                                    </p:anim>
                                    <p:anim calcmode="lin" valueType="num">
                                      <p:cBhvr>
                                        <p:cTn id="27" dur="2000" fill="hold"/>
                                        <p:tgtEl>
                                          <p:spTgt spid="206851"/>
                                        </p:tgtEl>
                                        <p:attrNameLst>
                                          <p:attrName>ppt_w</p:attrName>
                                        </p:attrNameLst>
                                      </p:cBhvr>
                                      <p:tavLst>
                                        <p:tav tm="0">
                                          <p:val>
                                            <p:fltVal val="0"/>
                                          </p:val>
                                        </p:tav>
                                        <p:tav tm="100000">
                                          <p:val>
                                            <p:strVal val="#ppt_w"/>
                                          </p:val>
                                        </p:tav>
                                      </p:tavLst>
                                    </p:anim>
                                  </p:childTnLst>
                                </p:cTn>
                              </p:par>
                            </p:childTnLst>
                          </p:cTn>
                        </p:par>
                      </p:childTnLst>
                    </p:cTn>
                  </p:par>
                  <p:par>
                    <p:cTn id="28" fill="hold">
                      <p:stCondLst>
                        <p:cond delay="indefinite"/>
                      </p:stCondLst>
                      <p:childTnLst>
                        <p:par>
                          <p:cTn id="29" fill="hold">
                            <p:stCondLst>
                              <p:cond delay="0"/>
                            </p:stCondLst>
                            <p:childTnLst>
                              <p:par>
                                <p:cTn id="30" presetID="13" presetClass="entr" presetSubtype="16"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plus(in)">
                                      <p:cBhvr>
                                        <p:cTn id="32" dur="20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5"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2000"/>
                                        <p:tgtEl>
                                          <p:spTgt spid="19"/>
                                        </p:tgtEl>
                                      </p:cBhvr>
                                    </p:animEffect>
                                    <p:anim calcmode="lin" valueType="num">
                                      <p:cBhvr>
                                        <p:cTn id="38" dur="2000" fill="hold"/>
                                        <p:tgtEl>
                                          <p:spTgt spid="19"/>
                                        </p:tgtEl>
                                        <p:attrNameLst>
                                          <p:attrName>style.rotation</p:attrName>
                                        </p:attrNameLst>
                                      </p:cBhvr>
                                      <p:tavLst>
                                        <p:tav tm="0">
                                          <p:val>
                                            <p:fltVal val="720"/>
                                          </p:val>
                                        </p:tav>
                                        <p:tav tm="100000">
                                          <p:val>
                                            <p:fltVal val="0"/>
                                          </p:val>
                                        </p:tav>
                                      </p:tavLst>
                                    </p:anim>
                                    <p:anim calcmode="lin" valueType="num">
                                      <p:cBhvr>
                                        <p:cTn id="39" dur="2000" fill="hold"/>
                                        <p:tgtEl>
                                          <p:spTgt spid="19"/>
                                        </p:tgtEl>
                                        <p:attrNameLst>
                                          <p:attrName>ppt_h</p:attrName>
                                        </p:attrNameLst>
                                      </p:cBhvr>
                                      <p:tavLst>
                                        <p:tav tm="0">
                                          <p:val>
                                            <p:fltVal val="0"/>
                                          </p:val>
                                        </p:tav>
                                        <p:tav tm="100000">
                                          <p:val>
                                            <p:strVal val="#ppt_h"/>
                                          </p:val>
                                        </p:tav>
                                      </p:tavLst>
                                    </p:anim>
                                    <p:anim calcmode="lin" valueType="num">
                                      <p:cBhvr>
                                        <p:cTn id="40" dur="2000" fill="hold"/>
                                        <p:tgtEl>
                                          <p:spTgt spid="19"/>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标题 235521"/>
          <p:cNvSpPr>
            <a:spLocks noGrp="1"/>
          </p:cNvSpPr>
          <p:nvPr>
            <p:ph type="title"/>
          </p:nvPr>
        </p:nvSpPr>
        <p:spPr/>
        <p:txBody>
          <a:bodyPr lIns="92075" tIns="46038" rIns="92075" bIns="46038"/>
          <a:lstStyle/>
          <a:p>
            <a:r>
              <a:rPr lang="zh-CN" altLang="en-US" dirty="0"/>
              <a:t>画数据流图步骤</a:t>
            </a:r>
            <a:r>
              <a:rPr lang="en-US" altLang="zh-CN">
                <a:latin typeface="Times New Roman" panose="02020603050405020304" pitchFamily="18" charset="0"/>
              </a:rPr>
              <a:t>…</a:t>
            </a:r>
            <a:endParaRPr lang="en-US" altLang="zh-CN" b="0">
              <a:solidFill>
                <a:schemeClr val="bg2"/>
              </a:solidFill>
              <a:latin typeface="Times New Roman" panose="02020603050405020304" pitchFamily="18" charset="0"/>
              <a:ea typeface="宋体" panose="02010600030101010101" pitchFamily="2" charset="-122"/>
            </a:endParaRPr>
          </a:p>
        </p:txBody>
      </p:sp>
      <p:sp>
        <p:nvSpPr>
          <p:cNvPr id="235523" name="文本占位符 235522"/>
          <p:cNvSpPr>
            <a:spLocks noGrp="1"/>
          </p:cNvSpPr>
          <p:nvPr>
            <p:ph type="body" idx="1"/>
          </p:nvPr>
        </p:nvSpPr>
        <p:spPr>
          <a:xfrm>
            <a:off x="457200" y="1489710"/>
            <a:ext cx="8168005" cy="5238750"/>
          </a:xfrm>
          <a:solidFill>
            <a:schemeClr val="bg1"/>
          </a:solidFill>
        </p:spPr>
        <p:txBody>
          <a:bodyPr lIns="92075" tIns="46038" rIns="92075" bIns="46038"/>
          <a:lstStyle/>
          <a:p>
            <a:r>
              <a:rPr lang="en-US" altLang="zh-CN" sz="3200" dirty="0"/>
              <a:t>1</a:t>
            </a:r>
            <a:r>
              <a:rPr lang="zh-CN" altLang="en-US" sz="3200" dirty="0"/>
              <a:t>、画系统的输入和输出（顶层图）</a:t>
            </a:r>
          </a:p>
          <a:p>
            <a:pPr lvl="1"/>
            <a:r>
              <a:rPr lang="zh-CN" altLang="en-US" sz="2800" dirty="0"/>
              <a:t>把整个软件系统看作一个大的加工，确定软件的数据源点和终点、源点和终点与软件系统之间的输入</a:t>
            </a:r>
            <a:r>
              <a:rPr lang="en-US" altLang="zh-CN" sz="2800" dirty="0"/>
              <a:t>/</a:t>
            </a:r>
            <a:r>
              <a:rPr lang="zh-CN" altLang="en-US" sz="2800" dirty="0"/>
              <a:t>输出数据流</a:t>
            </a:r>
          </a:p>
          <a:p>
            <a:r>
              <a:rPr lang="en-US" altLang="zh-CN" sz="3200" dirty="0"/>
              <a:t>2</a:t>
            </a:r>
            <a:r>
              <a:rPr lang="zh-CN" altLang="en-US" sz="3200" dirty="0"/>
              <a:t>、画系统的内部（</a:t>
            </a:r>
            <a:r>
              <a:rPr lang="en-US" altLang="zh-CN" sz="3200" dirty="0"/>
              <a:t>0</a:t>
            </a:r>
            <a:r>
              <a:rPr lang="zh-CN" altLang="en-US" sz="3200" dirty="0"/>
              <a:t>层图）</a:t>
            </a:r>
          </a:p>
          <a:p>
            <a:pPr lvl="1"/>
            <a:r>
              <a:rPr lang="zh-CN" altLang="en-US" sz="2800" dirty="0"/>
              <a:t>分解顶层图中的加工，并用数据流将这些加工连接起来，使得顶层图中的输入数据流经一连串的加工处理后变换成顶层图的输出数据流</a:t>
            </a:r>
          </a:p>
          <a:p>
            <a:pPr lvl="1"/>
            <a:r>
              <a:rPr lang="zh-CN" altLang="en-US" sz="2800" dirty="0"/>
              <a:t>在数据流的组成或值发生变化的地方应画一个加工，这个加工的功能就是实现这一变化</a:t>
            </a:r>
          </a:p>
          <a:p>
            <a:pPr lvl="1"/>
            <a:r>
              <a:rPr lang="zh-CN" altLang="en-US" sz="2800" dirty="0"/>
              <a:t>也可根据系统的功能确定加工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p:cNvSpPr>
          <p:nvPr>
            <p:ph type="subTitle" idx="1"/>
          </p:nvPr>
        </p:nvSpPr>
        <p:spPr>
          <a:xfrm>
            <a:off x="0" y="260350"/>
            <a:ext cx="8316913" cy="1296988"/>
          </a:xfrm>
        </p:spPr>
        <p:txBody>
          <a:bodyPr vert="horz" wrap="square" lIns="91440" tIns="45720" rIns="91440" bIns="45720" anchor="t"/>
          <a:lstStyle/>
          <a:p>
            <a:pPr eaLnBrk="1" hangingPunct="1"/>
            <a:r>
              <a:rPr lang="zh-CN" altLang="en-US" sz="4800" kern="1200" dirty="0">
                <a:solidFill>
                  <a:schemeClr val="bg1"/>
                </a:solidFill>
                <a:latin typeface="+mn-lt"/>
                <a:ea typeface="黑体" panose="02010609060101010101" pitchFamily="49" charset="-122"/>
                <a:cs typeface="+mn-cs"/>
              </a:rPr>
              <a:t>第2章   可行性分析</a:t>
            </a:r>
            <a:endParaRPr lang="en-US" altLang="zh-CN" sz="4800" kern="1200" dirty="0">
              <a:solidFill>
                <a:schemeClr val="bg1"/>
              </a:solidFill>
              <a:latin typeface="+mn-lt"/>
              <a:ea typeface="黑体" panose="02010609060101010101" pitchFamily="49" charset="-122"/>
              <a:cs typeface="+mn-cs"/>
            </a:endParaRPr>
          </a:p>
          <a:p>
            <a:pPr eaLnBrk="1" hangingPunct="1"/>
            <a:endParaRPr lang="zh-CN" altLang="en-US" sz="4800" kern="1200" dirty="0">
              <a:solidFill>
                <a:schemeClr val="tx1"/>
              </a:solidFill>
              <a:latin typeface="+mn-lt"/>
              <a:ea typeface="黑体" panose="02010609060101010101" pitchFamily="49" charset="-122"/>
              <a:cs typeface="+mn-cs"/>
            </a:endParaRPr>
          </a:p>
        </p:txBody>
      </p:sp>
      <p:sp>
        <p:nvSpPr>
          <p:cNvPr id="6147" name="矩形 5"/>
          <p:cNvSpPr/>
          <p:nvPr/>
        </p:nvSpPr>
        <p:spPr>
          <a:xfrm>
            <a:off x="827088" y="1773238"/>
            <a:ext cx="7416800" cy="34163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a:spcBef>
                <a:spcPct val="0"/>
              </a:spcBef>
              <a:buFont typeface="Arial" panose="020B0604020202020204" pitchFamily="34" charset="0"/>
              <a:buNone/>
            </a:pPr>
            <a:r>
              <a:rPr lang="zh-CN" altLang="en-US" sz="5400" b="1" i="1" dirty="0">
                <a:latin typeface="Times New Roman" panose="02020603050405020304" pitchFamily="18" charset="0"/>
                <a:ea typeface="宋体" panose="02010600030101010101" pitchFamily="2" charset="-122"/>
              </a:rPr>
              <a:t>用最小的代价在尽可能短的时间内确定问题是否能够解决。</a:t>
            </a:r>
          </a:p>
          <a:p>
            <a:pPr marL="0" lvl="0" indent="0">
              <a:spcBef>
                <a:spcPct val="0"/>
              </a:spcBef>
              <a:buFont typeface="Arial" panose="020B0604020202020204" pitchFamily="34" charset="0"/>
              <a:buNone/>
            </a:pPr>
            <a:endParaRPr lang="zh-CN" altLang="en-US" sz="5400" b="1" i="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标题 236545"/>
          <p:cNvSpPr>
            <a:spLocks noGrp="1"/>
          </p:cNvSpPr>
          <p:nvPr>
            <p:ph type="title"/>
          </p:nvPr>
        </p:nvSpPr>
        <p:spPr/>
        <p:txBody>
          <a:bodyPr lIns="92075" tIns="46038" rIns="92075" bIns="46038"/>
          <a:lstStyle/>
          <a:p>
            <a:r>
              <a:rPr lang="en-US" altLang="zh-CN">
                <a:latin typeface="Times New Roman" panose="02020603050405020304" pitchFamily="18" charset="0"/>
              </a:rPr>
              <a:t>…</a:t>
            </a:r>
            <a:r>
              <a:rPr lang="zh-CN" altLang="en-US" dirty="0"/>
              <a:t>画数据流图步骤</a:t>
            </a:r>
            <a:endParaRPr lang="zh-CN" altLang="en-US" b="0">
              <a:solidFill>
                <a:schemeClr val="bg2"/>
              </a:solidFill>
              <a:latin typeface="Times New Roman" panose="02020603050405020304" pitchFamily="18" charset="0"/>
              <a:ea typeface="宋体" panose="02010600030101010101" pitchFamily="2" charset="-122"/>
            </a:endParaRPr>
          </a:p>
        </p:txBody>
      </p:sp>
      <p:sp>
        <p:nvSpPr>
          <p:cNvPr id="236547" name="文本占位符 236546"/>
          <p:cNvSpPr>
            <a:spLocks noGrp="1"/>
          </p:cNvSpPr>
          <p:nvPr>
            <p:ph type="body" idx="1"/>
          </p:nvPr>
        </p:nvSpPr>
        <p:spPr/>
        <p:txBody>
          <a:bodyPr lIns="92075" tIns="46038" rIns="92075" bIns="46038"/>
          <a:lstStyle/>
          <a:p>
            <a:r>
              <a:rPr lang="en-US" altLang="zh-CN" sz="2800" dirty="0"/>
              <a:t>3</a:t>
            </a:r>
            <a:r>
              <a:rPr lang="zh-CN" altLang="en-US" sz="2800" dirty="0"/>
              <a:t>、画加工的内部</a:t>
            </a:r>
          </a:p>
          <a:p>
            <a:pPr lvl="1"/>
            <a:r>
              <a:rPr lang="zh-CN" altLang="en-US" sz="2800" dirty="0"/>
              <a:t>把每个加工看作一个小系统，该加工的输入输出数据流看成小系统的输入输出数据流</a:t>
            </a:r>
          </a:p>
          <a:p>
            <a:pPr lvl="1"/>
            <a:r>
              <a:rPr lang="zh-CN" altLang="en-US" sz="2800" dirty="0"/>
              <a:t>用画</a:t>
            </a:r>
            <a:r>
              <a:rPr lang="en-US" altLang="zh-CN" sz="2800" dirty="0"/>
              <a:t>0</a:t>
            </a:r>
            <a:r>
              <a:rPr lang="zh-CN" altLang="en-US" sz="2800" dirty="0"/>
              <a:t>层图同样的方法画出每个加工的</a:t>
            </a:r>
            <a:r>
              <a:rPr lang="en-US" altLang="zh-CN" sz="2800" dirty="0"/>
              <a:t>DFD</a:t>
            </a:r>
            <a:r>
              <a:rPr lang="zh-CN" altLang="en-US" sz="2800" dirty="0"/>
              <a:t>子图 </a:t>
            </a:r>
          </a:p>
          <a:p>
            <a:r>
              <a:rPr lang="en-US" altLang="zh-CN" sz="2800" dirty="0"/>
              <a:t>4</a:t>
            </a:r>
            <a:r>
              <a:rPr lang="zh-CN" altLang="en-US" sz="2800" dirty="0"/>
              <a:t>、对第</a:t>
            </a:r>
            <a:r>
              <a:rPr lang="en-US" altLang="zh-CN" sz="2800" dirty="0"/>
              <a:t>3</a:t>
            </a:r>
            <a:r>
              <a:rPr lang="zh-CN" altLang="en-US" sz="2800" dirty="0"/>
              <a:t>步分解出来的</a:t>
            </a:r>
            <a:r>
              <a:rPr lang="en-US" altLang="zh-CN" sz="2800" dirty="0"/>
              <a:t>DFD</a:t>
            </a:r>
            <a:r>
              <a:rPr lang="zh-CN" altLang="en-US" sz="2800" dirty="0"/>
              <a:t>子图中的每个加工重复第</a:t>
            </a:r>
            <a:r>
              <a:rPr lang="en-US" altLang="zh-CN" sz="2800" dirty="0"/>
              <a:t>3</a:t>
            </a:r>
            <a:r>
              <a:rPr lang="zh-CN" altLang="en-US" sz="2800" dirty="0"/>
              <a:t>步的分解</a:t>
            </a:r>
          </a:p>
          <a:p>
            <a:endParaRPr lang="zh-CN" altLang="en-US" sz="28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93"/>
          <p:cNvSpPr txBox="1"/>
          <p:nvPr/>
        </p:nvSpPr>
        <p:spPr>
          <a:xfrm>
            <a:off x="0" y="0"/>
            <a:ext cx="9144000" cy="6862763"/>
          </a:xfrm>
          <a:prstGeom prst="rect">
            <a:avLst/>
          </a:prstGeom>
          <a:solidFill>
            <a:schemeClr val="accent6">
              <a:lumMod val="50000"/>
              <a:lumOff val="50000"/>
            </a:schemeClr>
          </a:solidFill>
        </p:spPr>
        <p:txBody>
          <a:bodyPr>
            <a:spAutoFit/>
          </a:bodyPr>
          <a:lstStyle/>
          <a:p>
            <a:pPr marR="0" defTabSz="914400">
              <a:buClrTx/>
              <a:buSzTx/>
              <a:buFontTx/>
              <a:buNone/>
              <a:defRPr/>
            </a:pPr>
            <a:endParaRPr kumimoji="0" lang="en-US" altLang="zh-CN"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endParaRPr kumimoji="0" lang="en-US" altLang="zh-CN"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endParaRPr kumimoji="0" lang="en-US" altLang="zh-CN"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endParaRPr kumimoji="0" lang="en-US" altLang="zh-CN"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endParaRPr kumimoji="0" lang="en-US" altLang="zh-CN"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endParaRPr kumimoji="0" lang="en-US" altLang="zh-CN"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endParaRPr kumimoji="0" lang="en-US" altLang="zh-CN"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endParaRPr kumimoji="0" lang="en-US" altLang="zh-CN"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endParaRPr kumimoji="0" lang="en-US" altLang="zh-CN"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endParaRPr kumimoji="0" lang="en-US" altLang="zh-CN"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endParaRPr kumimoji="0" lang="en-US" altLang="zh-CN"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endParaRPr kumimoji="0" lang="en-US" altLang="zh-CN"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endParaRPr kumimoji="0" lang="en-US" altLang="zh-CN"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endParaRPr kumimoji="0" lang="en-US" altLang="zh-CN"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endParaRPr kumimoji="0" lang="en-US" altLang="zh-CN"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endParaRPr kumimoji="0" lang="en-US" altLang="zh-CN"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endParaRPr kumimoji="0" lang="en-US" altLang="zh-CN"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endParaRPr kumimoji="0" lang="en-US" altLang="zh-CN"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endParaRPr kumimoji="0" lang="en-US" altLang="zh-CN"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endParaRPr kumimoji="0" lang="en-US" altLang="zh-CN"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endParaRPr kumimoji="0" lang="en-US" altLang="zh-CN" kern="1200" cap="none" spc="0" normalizeH="0" baseline="0" noProof="0" dirty="0">
              <a:latin typeface="Arial" panose="020B0604020202020204" pitchFamily="34" charset="0"/>
              <a:ea typeface="宋体" panose="02010600030101010101" pitchFamily="2" charset="-122"/>
              <a:cs typeface="+mn-cs"/>
            </a:endParaRPr>
          </a:p>
          <a:p>
            <a:pPr marR="0" defTabSz="914400">
              <a:buClrTx/>
              <a:buSzTx/>
              <a:buFontTx/>
              <a:buNone/>
              <a:defRPr/>
            </a:pPr>
            <a:endParaRPr kumimoji="0" lang="zh-CN" altLang="en-US" kern="1200" cap="none" spc="0" normalizeH="0" baseline="0" noProof="0" dirty="0">
              <a:latin typeface="Arial" panose="020B0604020202020204" pitchFamily="34" charset="0"/>
              <a:ea typeface="宋体" panose="02010600030101010101" pitchFamily="2" charset="-122"/>
              <a:cs typeface="+mn-cs"/>
            </a:endParaRPr>
          </a:p>
        </p:txBody>
      </p:sp>
      <p:grpSp>
        <p:nvGrpSpPr>
          <p:cNvPr id="2" name="Group 2"/>
          <p:cNvGrpSpPr/>
          <p:nvPr/>
        </p:nvGrpSpPr>
        <p:grpSpPr>
          <a:xfrm>
            <a:off x="3581400" y="457200"/>
            <a:ext cx="2362200" cy="711200"/>
            <a:chOff x="2160" y="336"/>
            <a:chExt cx="1488" cy="448"/>
          </a:xfrm>
        </p:grpSpPr>
        <p:sp>
          <p:nvSpPr>
            <p:cNvPr id="14428" name="AutoShape 3"/>
            <p:cNvSpPr/>
            <p:nvPr/>
          </p:nvSpPr>
          <p:spPr>
            <a:xfrm>
              <a:off x="2160" y="336"/>
              <a:ext cx="1488" cy="448"/>
            </a:xfrm>
            <a:prstGeom prst="parallelogram">
              <a:avLst>
                <a:gd name="adj" fmla="val 58201"/>
              </a:avLst>
            </a:prstGeom>
            <a:solidFill>
              <a:schemeClr val="bg1"/>
            </a:solidFill>
            <a:ln w="9525" cap="flat" cmpd="sng">
              <a:prstDash val="solid"/>
              <a:miter/>
              <a:headEnd type="none" w="med" len="med"/>
              <a:tailEnd type="none" w="med" len="med"/>
            </a:ln>
            <a:scene3d>
              <a:camera prst="legacyObliqueBottomLeft">
                <a:rot lat="0" lon="0" rev="0"/>
              </a:camera>
              <a:lightRig rig="legacyFlat3" dir="t"/>
            </a:scene3d>
            <a:sp3d extrusionH="430200" prstMaterial="legacyMatte">
              <a:bevelT w="13500" h="13500" prst="angle"/>
              <a:bevelB w="13500" h="13500" prst="angle"/>
              <a:extrusionClr>
                <a:schemeClr val="bg1"/>
              </a:extrusionClr>
            </a:sp3d>
          </p:spPr>
          <p:txBody>
            <a:bodyPr wrap="none" anchor="ctr">
              <a:flatTx/>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endParaRPr lang="zh-CN" altLang="en-US" b="1" dirty="0">
                <a:latin typeface="Arial" panose="020B0604020202020204" pitchFamily="34" charset="0"/>
                <a:ea typeface="宋体" panose="02010600030101010101" pitchFamily="2" charset="-122"/>
              </a:endParaRPr>
            </a:p>
          </p:txBody>
        </p:sp>
        <p:sp>
          <p:nvSpPr>
            <p:cNvPr id="14429" name="Oval 4"/>
            <p:cNvSpPr/>
            <p:nvPr/>
          </p:nvSpPr>
          <p:spPr>
            <a:xfrm>
              <a:off x="2732" y="448"/>
              <a:ext cx="267" cy="224"/>
            </a:xfrm>
            <a:prstGeom prst="ellipse">
              <a:avLst/>
            </a:prstGeom>
            <a:solidFill>
              <a:schemeClr val="hlink"/>
            </a:solidFill>
            <a:ln w="9525" cap="flat" cmpd="sng">
              <a:solidFill>
                <a:schemeClr val="accent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r>
                <a:rPr lang="en-US" altLang="zh-CN" sz="2400" dirty="0">
                  <a:latin typeface="Arial" panose="020B0604020202020204" pitchFamily="34" charset="0"/>
                  <a:ea typeface="宋体" panose="02010600030101010101" pitchFamily="2" charset="-122"/>
                </a:rPr>
                <a:t>X</a:t>
              </a:r>
            </a:p>
          </p:txBody>
        </p:sp>
        <p:sp>
          <p:nvSpPr>
            <p:cNvPr id="14430" name="Line 5"/>
            <p:cNvSpPr/>
            <p:nvPr/>
          </p:nvSpPr>
          <p:spPr>
            <a:xfrm>
              <a:off x="2389" y="560"/>
              <a:ext cx="343" cy="0"/>
            </a:xfrm>
            <a:prstGeom prst="line">
              <a:avLst/>
            </a:prstGeom>
            <a:ln w="38100" cap="flat" cmpd="sng">
              <a:solidFill>
                <a:schemeClr val="tx1"/>
              </a:solidFill>
              <a:prstDash val="solid"/>
              <a:headEnd type="none" w="med" len="med"/>
              <a:tailEnd type="triangle" w="med" len="med"/>
            </a:ln>
          </p:spPr>
        </p:sp>
        <p:sp>
          <p:nvSpPr>
            <p:cNvPr id="14431" name="Line 6"/>
            <p:cNvSpPr/>
            <p:nvPr/>
          </p:nvSpPr>
          <p:spPr>
            <a:xfrm rot="-1729346">
              <a:off x="2961" y="448"/>
              <a:ext cx="344" cy="1"/>
            </a:xfrm>
            <a:prstGeom prst="line">
              <a:avLst/>
            </a:prstGeom>
            <a:ln w="38100" cap="flat" cmpd="sng">
              <a:solidFill>
                <a:schemeClr val="tx1"/>
              </a:solidFill>
              <a:prstDash val="solid"/>
              <a:headEnd type="none" w="med" len="med"/>
              <a:tailEnd type="triangle" w="med" len="med"/>
            </a:ln>
          </p:spPr>
        </p:sp>
        <p:sp>
          <p:nvSpPr>
            <p:cNvPr id="14432" name="Line 7"/>
            <p:cNvSpPr/>
            <p:nvPr/>
          </p:nvSpPr>
          <p:spPr>
            <a:xfrm rot="1679650">
              <a:off x="2961" y="635"/>
              <a:ext cx="344" cy="0"/>
            </a:xfrm>
            <a:prstGeom prst="line">
              <a:avLst/>
            </a:prstGeom>
            <a:ln w="38100" cap="flat" cmpd="sng">
              <a:solidFill>
                <a:schemeClr val="tx1"/>
              </a:solidFill>
              <a:prstDash val="solid"/>
              <a:headEnd type="none" w="med" len="med"/>
              <a:tailEnd type="triangle" w="med" len="med"/>
            </a:ln>
          </p:spPr>
        </p:sp>
      </p:grpSp>
      <p:sp>
        <p:nvSpPr>
          <p:cNvPr id="136200" name="Line 8"/>
          <p:cNvSpPr/>
          <p:nvPr/>
        </p:nvSpPr>
        <p:spPr>
          <a:xfrm flipH="1">
            <a:off x="3733800" y="1219200"/>
            <a:ext cx="838200" cy="457200"/>
          </a:xfrm>
          <a:prstGeom prst="line">
            <a:avLst/>
          </a:prstGeom>
          <a:ln w="19050" cap="flat" cmpd="sng">
            <a:solidFill>
              <a:schemeClr val="bg1"/>
            </a:solidFill>
            <a:prstDash val="dash"/>
            <a:headEnd type="none" w="med" len="med"/>
            <a:tailEnd type="none" w="med" len="med"/>
          </a:ln>
        </p:spPr>
      </p:sp>
      <p:sp>
        <p:nvSpPr>
          <p:cNvPr id="136201" name="Line 9"/>
          <p:cNvSpPr/>
          <p:nvPr/>
        </p:nvSpPr>
        <p:spPr>
          <a:xfrm>
            <a:off x="4572000" y="1219200"/>
            <a:ext cx="1066800" cy="457200"/>
          </a:xfrm>
          <a:prstGeom prst="line">
            <a:avLst/>
          </a:prstGeom>
          <a:ln w="19050" cap="flat" cmpd="sng">
            <a:solidFill>
              <a:schemeClr val="bg1"/>
            </a:solidFill>
            <a:prstDash val="dash"/>
            <a:headEnd type="none" w="med" len="med"/>
            <a:tailEnd type="none" w="med" len="med"/>
          </a:ln>
        </p:spPr>
      </p:sp>
      <p:grpSp>
        <p:nvGrpSpPr>
          <p:cNvPr id="3" name="Group 10"/>
          <p:cNvGrpSpPr/>
          <p:nvPr/>
        </p:nvGrpSpPr>
        <p:grpSpPr>
          <a:xfrm>
            <a:off x="3276600" y="1676400"/>
            <a:ext cx="2438400" cy="914400"/>
            <a:chOff x="1584" y="1056"/>
            <a:chExt cx="1968" cy="720"/>
          </a:xfrm>
        </p:grpSpPr>
        <p:sp>
          <p:nvSpPr>
            <p:cNvPr id="14419" name="AutoShape 11"/>
            <p:cNvSpPr/>
            <p:nvPr/>
          </p:nvSpPr>
          <p:spPr>
            <a:xfrm>
              <a:off x="1584" y="1056"/>
              <a:ext cx="1968" cy="720"/>
            </a:xfrm>
            <a:prstGeom prst="parallelogram">
              <a:avLst>
                <a:gd name="adj" fmla="val 47896"/>
              </a:avLst>
            </a:prstGeom>
            <a:solidFill>
              <a:schemeClr val="bg1"/>
            </a:solidFill>
            <a:ln w="9525" cap="flat" cmpd="sng">
              <a:prstDash val="solid"/>
              <a:miter/>
              <a:headEnd type="none" w="med" len="med"/>
              <a:tailEnd type="none" w="med" len="med"/>
            </a:ln>
            <a:scene3d>
              <a:camera prst="legacyObliqueBottomLeft">
                <a:rot lat="0" lon="0" rev="0"/>
              </a:camera>
              <a:lightRig rig="legacyFlat3" dir="t"/>
            </a:scene3d>
            <a:sp3d extrusionH="430200" prstMaterial="legacyMatte">
              <a:bevelT w="13500" h="13500" prst="angle"/>
              <a:bevelB w="13500" h="13500" prst="angle"/>
              <a:extrusionClr>
                <a:schemeClr val="bg1"/>
              </a:extrusionClr>
            </a:sp3d>
          </p:spPr>
          <p:txBody>
            <a:bodyPr wrap="none" anchor="ctr">
              <a:flatTx/>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endParaRPr lang="zh-CN" altLang="en-US" b="1" dirty="0">
                <a:latin typeface="Arial" panose="020B0604020202020204" pitchFamily="34" charset="0"/>
                <a:ea typeface="宋体" panose="02010600030101010101" pitchFamily="2" charset="-122"/>
              </a:endParaRPr>
            </a:p>
          </p:txBody>
        </p:sp>
        <p:sp>
          <p:nvSpPr>
            <p:cNvPr id="14420" name="Line 12"/>
            <p:cNvSpPr/>
            <p:nvPr/>
          </p:nvSpPr>
          <p:spPr>
            <a:xfrm>
              <a:off x="1776" y="1392"/>
              <a:ext cx="240" cy="0"/>
            </a:xfrm>
            <a:prstGeom prst="line">
              <a:avLst/>
            </a:prstGeom>
            <a:ln w="38100" cap="flat" cmpd="sng">
              <a:solidFill>
                <a:schemeClr val="tx1"/>
              </a:solidFill>
              <a:prstDash val="solid"/>
              <a:headEnd type="none" w="med" len="med"/>
              <a:tailEnd type="triangle" w="med" len="med"/>
            </a:ln>
          </p:spPr>
        </p:sp>
        <p:sp>
          <p:nvSpPr>
            <p:cNvPr id="14421" name="Oval 13"/>
            <p:cNvSpPr/>
            <p:nvPr/>
          </p:nvSpPr>
          <p:spPr>
            <a:xfrm>
              <a:off x="2016" y="1248"/>
              <a:ext cx="336" cy="288"/>
            </a:xfrm>
            <a:prstGeom prst="ellipse">
              <a:avLst/>
            </a:prstGeom>
            <a:solidFill>
              <a:schemeClr val="hlink"/>
            </a:solidFill>
            <a:ln w="9525" cap="flat" cmpd="sng">
              <a:solidFill>
                <a:schemeClr val="accent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r>
                <a:rPr lang="en-US" altLang="en-US" sz="2400" dirty="0">
                  <a:latin typeface="Arial" panose="020B0604020202020204" pitchFamily="34" charset="0"/>
                  <a:ea typeface="宋体" panose="02010600030101010101" pitchFamily="2" charset="-122"/>
                </a:rPr>
                <a:t>1</a:t>
              </a:r>
              <a:endParaRPr lang="en-US" altLang="zh-CN" sz="2400" dirty="0">
                <a:latin typeface="Arial" panose="020B0604020202020204" pitchFamily="34" charset="0"/>
                <a:ea typeface="宋体" panose="02010600030101010101" pitchFamily="2" charset="-122"/>
              </a:endParaRPr>
            </a:p>
          </p:txBody>
        </p:sp>
        <p:sp>
          <p:nvSpPr>
            <p:cNvPr id="14422" name="Line 14"/>
            <p:cNvSpPr/>
            <p:nvPr/>
          </p:nvSpPr>
          <p:spPr>
            <a:xfrm flipV="1">
              <a:off x="2352" y="1200"/>
              <a:ext cx="240" cy="144"/>
            </a:xfrm>
            <a:prstGeom prst="line">
              <a:avLst/>
            </a:prstGeom>
            <a:ln w="38100" cap="flat" cmpd="sng">
              <a:solidFill>
                <a:schemeClr val="tx1"/>
              </a:solidFill>
              <a:prstDash val="solid"/>
              <a:headEnd type="none" w="med" len="med"/>
              <a:tailEnd type="triangle" w="med" len="med"/>
            </a:ln>
          </p:spPr>
        </p:sp>
        <p:sp>
          <p:nvSpPr>
            <p:cNvPr id="14423" name="Oval 15"/>
            <p:cNvSpPr/>
            <p:nvPr/>
          </p:nvSpPr>
          <p:spPr>
            <a:xfrm>
              <a:off x="2592" y="1056"/>
              <a:ext cx="336" cy="288"/>
            </a:xfrm>
            <a:prstGeom prst="ellipse">
              <a:avLst/>
            </a:prstGeom>
            <a:solidFill>
              <a:schemeClr val="hlink"/>
            </a:solidFill>
            <a:ln w="9525" cap="flat" cmpd="sng">
              <a:solidFill>
                <a:schemeClr val="accent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r>
                <a:rPr lang="en-US" altLang="zh-CN" sz="2400" dirty="0">
                  <a:latin typeface="Arial" panose="020B0604020202020204" pitchFamily="34" charset="0"/>
                  <a:ea typeface="宋体" panose="02010600030101010101" pitchFamily="2" charset="-122"/>
                </a:rPr>
                <a:t>3</a:t>
              </a:r>
            </a:p>
          </p:txBody>
        </p:sp>
        <p:sp>
          <p:nvSpPr>
            <p:cNvPr id="14424" name="Line 16"/>
            <p:cNvSpPr/>
            <p:nvPr/>
          </p:nvSpPr>
          <p:spPr>
            <a:xfrm>
              <a:off x="2928" y="1200"/>
              <a:ext cx="288" cy="0"/>
            </a:xfrm>
            <a:prstGeom prst="line">
              <a:avLst/>
            </a:prstGeom>
            <a:ln w="38100" cap="flat" cmpd="sng">
              <a:solidFill>
                <a:schemeClr val="tx1"/>
              </a:solidFill>
              <a:prstDash val="solid"/>
              <a:headEnd type="none" w="med" len="med"/>
              <a:tailEnd type="triangle" w="med" len="med"/>
            </a:ln>
          </p:spPr>
        </p:sp>
        <p:sp>
          <p:nvSpPr>
            <p:cNvPr id="14425" name="Line 17"/>
            <p:cNvSpPr/>
            <p:nvPr/>
          </p:nvSpPr>
          <p:spPr>
            <a:xfrm>
              <a:off x="2352" y="1440"/>
              <a:ext cx="240" cy="96"/>
            </a:xfrm>
            <a:prstGeom prst="line">
              <a:avLst/>
            </a:prstGeom>
            <a:ln w="38100" cap="flat" cmpd="sng">
              <a:solidFill>
                <a:schemeClr val="tx1"/>
              </a:solidFill>
              <a:prstDash val="solid"/>
              <a:headEnd type="none" w="med" len="med"/>
              <a:tailEnd type="triangle" w="med" len="med"/>
            </a:ln>
          </p:spPr>
        </p:sp>
        <p:sp>
          <p:nvSpPr>
            <p:cNvPr id="14426" name="Oval 18"/>
            <p:cNvSpPr/>
            <p:nvPr/>
          </p:nvSpPr>
          <p:spPr>
            <a:xfrm>
              <a:off x="2592" y="1392"/>
              <a:ext cx="336" cy="288"/>
            </a:xfrm>
            <a:prstGeom prst="ellipse">
              <a:avLst/>
            </a:prstGeom>
            <a:solidFill>
              <a:schemeClr val="hlink"/>
            </a:solidFill>
            <a:ln w="9525" cap="flat" cmpd="sng">
              <a:solidFill>
                <a:schemeClr val="accent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r>
                <a:rPr lang="en-US" altLang="zh-CN" sz="2400" dirty="0">
                  <a:latin typeface="Arial" panose="020B0604020202020204" pitchFamily="34" charset="0"/>
                  <a:ea typeface="宋体" panose="02010600030101010101" pitchFamily="2" charset="-122"/>
                </a:rPr>
                <a:t>2</a:t>
              </a:r>
            </a:p>
          </p:txBody>
        </p:sp>
        <p:sp>
          <p:nvSpPr>
            <p:cNvPr id="14427" name="Line 19"/>
            <p:cNvSpPr/>
            <p:nvPr/>
          </p:nvSpPr>
          <p:spPr>
            <a:xfrm>
              <a:off x="2928" y="1584"/>
              <a:ext cx="240" cy="0"/>
            </a:xfrm>
            <a:prstGeom prst="line">
              <a:avLst/>
            </a:prstGeom>
            <a:ln w="38100" cap="flat" cmpd="sng">
              <a:solidFill>
                <a:schemeClr val="tx1"/>
              </a:solidFill>
              <a:prstDash val="solid"/>
              <a:headEnd type="none" w="med" len="med"/>
              <a:tailEnd type="triangle" w="med" len="med"/>
            </a:ln>
          </p:spPr>
        </p:sp>
      </p:grpSp>
      <p:sp>
        <p:nvSpPr>
          <p:cNvPr id="136212" name="Line 20"/>
          <p:cNvSpPr/>
          <p:nvPr/>
        </p:nvSpPr>
        <p:spPr>
          <a:xfrm flipH="1">
            <a:off x="2133600" y="2667000"/>
            <a:ext cx="1524000" cy="381000"/>
          </a:xfrm>
          <a:prstGeom prst="line">
            <a:avLst/>
          </a:prstGeom>
          <a:ln w="19050" cap="flat" cmpd="sng">
            <a:solidFill>
              <a:schemeClr val="bg1"/>
            </a:solidFill>
            <a:prstDash val="dash"/>
            <a:headEnd type="none" w="med" len="med"/>
            <a:tailEnd type="none" w="med" len="med"/>
          </a:ln>
        </p:spPr>
      </p:sp>
      <p:sp>
        <p:nvSpPr>
          <p:cNvPr id="136213" name="Line 21"/>
          <p:cNvSpPr/>
          <p:nvPr/>
        </p:nvSpPr>
        <p:spPr>
          <a:xfrm>
            <a:off x="3657600" y="2667000"/>
            <a:ext cx="533400" cy="381000"/>
          </a:xfrm>
          <a:prstGeom prst="line">
            <a:avLst/>
          </a:prstGeom>
          <a:ln w="19050" cap="flat" cmpd="sng">
            <a:solidFill>
              <a:schemeClr val="bg1"/>
            </a:solidFill>
            <a:prstDash val="dash"/>
            <a:headEnd type="none" w="med" len="med"/>
            <a:tailEnd type="none" w="med" len="med"/>
          </a:ln>
        </p:spPr>
      </p:sp>
      <p:grpSp>
        <p:nvGrpSpPr>
          <p:cNvPr id="4" name="Group 22"/>
          <p:cNvGrpSpPr/>
          <p:nvPr/>
        </p:nvGrpSpPr>
        <p:grpSpPr>
          <a:xfrm>
            <a:off x="1676400" y="3048000"/>
            <a:ext cx="2514600" cy="990600"/>
            <a:chOff x="288" y="2208"/>
            <a:chExt cx="1968" cy="720"/>
          </a:xfrm>
        </p:grpSpPr>
        <p:sp>
          <p:nvSpPr>
            <p:cNvPr id="14408" name="AutoShape 23"/>
            <p:cNvSpPr/>
            <p:nvPr/>
          </p:nvSpPr>
          <p:spPr>
            <a:xfrm>
              <a:off x="288" y="2208"/>
              <a:ext cx="1968" cy="720"/>
            </a:xfrm>
            <a:prstGeom prst="parallelogram">
              <a:avLst>
                <a:gd name="adj" fmla="val 47896"/>
              </a:avLst>
            </a:prstGeom>
            <a:solidFill>
              <a:schemeClr val="bg1"/>
            </a:solidFill>
            <a:ln w="9525" cap="flat" cmpd="sng">
              <a:prstDash val="solid"/>
              <a:miter/>
              <a:headEnd type="none" w="med" len="med"/>
              <a:tailEnd type="none" w="med" len="med"/>
            </a:ln>
            <a:scene3d>
              <a:camera prst="legacyObliqueBottomLeft">
                <a:rot lat="0" lon="0" rev="0"/>
              </a:camera>
              <a:lightRig rig="legacyFlat3" dir="t"/>
            </a:scene3d>
            <a:sp3d extrusionH="430200" prstMaterial="legacyMatte">
              <a:bevelT w="13500" h="13500" prst="angle"/>
              <a:bevelB w="13500" h="13500" prst="angle"/>
              <a:extrusionClr>
                <a:schemeClr val="bg1"/>
              </a:extrusionClr>
            </a:sp3d>
          </p:spPr>
          <p:txBody>
            <a:bodyPr wrap="none" anchor="ctr">
              <a:flatTx/>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endParaRPr lang="zh-CN" altLang="en-US" b="1" dirty="0">
                <a:latin typeface="Arial" panose="020B0604020202020204" pitchFamily="34" charset="0"/>
                <a:ea typeface="宋体" panose="02010600030101010101" pitchFamily="2" charset="-122"/>
              </a:endParaRPr>
            </a:p>
          </p:txBody>
        </p:sp>
        <p:sp>
          <p:nvSpPr>
            <p:cNvPr id="14409" name="Line 24"/>
            <p:cNvSpPr/>
            <p:nvPr/>
          </p:nvSpPr>
          <p:spPr>
            <a:xfrm>
              <a:off x="413" y="2747"/>
              <a:ext cx="240" cy="0"/>
            </a:xfrm>
            <a:prstGeom prst="line">
              <a:avLst/>
            </a:prstGeom>
            <a:ln w="38100" cap="flat" cmpd="sng">
              <a:solidFill>
                <a:schemeClr val="tx1"/>
              </a:solidFill>
              <a:prstDash val="solid"/>
              <a:headEnd type="none" w="med" len="med"/>
              <a:tailEnd type="triangle" w="med" len="med"/>
            </a:ln>
          </p:spPr>
        </p:sp>
        <p:sp>
          <p:nvSpPr>
            <p:cNvPr id="14410" name="Oval 25"/>
            <p:cNvSpPr/>
            <p:nvPr/>
          </p:nvSpPr>
          <p:spPr>
            <a:xfrm>
              <a:off x="638" y="2590"/>
              <a:ext cx="564" cy="288"/>
            </a:xfrm>
            <a:prstGeom prst="ellipse">
              <a:avLst/>
            </a:prstGeom>
            <a:solidFill>
              <a:schemeClr val="hlink"/>
            </a:solidFill>
            <a:ln w="9525" cap="flat" cmpd="sng">
              <a:solidFill>
                <a:schemeClr val="accent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r>
                <a:rPr lang="en-US" altLang="zh-CN" sz="1400" dirty="0">
                  <a:latin typeface="Arial" panose="020B0604020202020204" pitchFamily="34" charset="0"/>
                  <a:ea typeface="宋体" panose="02010600030101010101" pitchFamily="2" charset="-122"/>
                </a:rPr>
                <a:t>1.1</a:t>
              </a:r>
            </a:p>
          </p:txBody>
        </p:sp>
        <p:sp>
          <p:nvSpPr>
            <p:cNvPr id="14411" name="Line 26"/>
            <p:cNvSpPr/>
            <p:nvPr/>
          </p:nvSpPr>
          <p:spPr>
            <a:xfrm>
              <a:off x="1104" y="2736"/>
              <a:ext cx="192" cy="0"/>
            </a:xfrm>
            <a:prstGeom prst="line">
              <a:avLst/>
            </a:prstGeom>
            <a:ln w="38100" cap="flat" cmpd="sng">
              <a:solidFill>
                <a:schemeClr val="tx1"/>
              </a:solidFill>
              <a:prstDash val="solid"/>
              <a:headEnd type="none" w="med" len="med"/>
              <a:tailEnd type="triangle" w="med" len="med"/>
            </a:ln>
          </p:spPr>
        </p:sp>
        <p:sp>
          <p:nvSpPr>
            <p:cNvPr id="14412" name="Line 27"/>
            <p:cNvSpPr/>
            <p:nvPr/>
          </p:nvSpPr>
          <p:spPr>
            <a:xfrm flipH="1" flipV="1">
              <a:off x="864" y="2448"/>
              <a:ext cx="96" cy="144"/>
            </a:xfrm>
            <a:prstGeom prst="line">
              <a:avLst/>
            </a:prstGeom>
            <a:ln w="38100" cap="flat" cmpd="sng">
              <a:solidFill>
                <a:schemeClr val="tx1"/>
              </a:solidFill>
              <a:prstDash val="solid"/>
              <a:headEnd type="none" w="med" len="med"/>
              <a:tailEnd type="triangle" w="med" len="med"/>
            </a:ln>
          </p:spPr>
        </p:sp>
        <p:sp>
          <p:nvSpPr>
            <p:cNvPr id="14413" name="Oval 28"/>
            <p:cNvSpPr/>
            <p:nvPr/>
          </p:nvSpPr>
          <p:spPr>
            <a:xfrm>
              <a:off x="672" y="2208"/>
              <a:ext cx="417" cy="288"/>
            </a:xfrm>
            <a:prstGeom prst="ellipse">
              <a:avLst/>
            </a:prstGeom>
            <a:solidFill>
              <a:schemeClr val="hlink"/>
            </a:solidFill>
            <a:ln w="9525" cap="flat" cmpd="sng">
              <a:solidFill>
                <a:schemeClr val="accent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r>
                <a:rPr lang="en-US" altLang="zh-CN" sz="1400" dirty="0">
                  <a:latin typeface="Arial" panose="020B0604020202020204" pitchFamily="34" charset="0"/>
                  <a:ea typeface="宋体" panose="02010600030101010101" pitchFamily="2" charset="-122"/>
                </a:rPr>
                <a:t>1.2</a:t>
              </a:r>
            </a:p>
          </p:txBody>
        </p:sp>
        <p:sp>
          <p:nvSpPr>
            <p:cNvPr id="14414" name="Oval 29"/>
            <p:cNvSpPr/>
            <p:nvPr/>
          </p:nvSpPr>
          <p:spPr>
            <a:xfrm>
              <a:off x="1296" y="2592"/>
              <a:ext cx="413" cy="288"/>
            </a:xfrm>
            <a:prstGeom prst="ellipse">
              <a:avLst/>
            </a:prstGeom>
            <a:solidFill>
              <a:schemeClr val="hlink"/>
            </a:solidFill>
            <a:ln w="9525" cap="flat" cmpd="sng">
              <a:solidFill>
                <a:schemeClr val="accent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r>
                <a:rPr lang="en-US" altLang="zh-CN" sz="1400" dirty="0">
                  <a:latin typeface="Arial" panose="020B0604020202020204" pitchFamily="34" charset="0"/>
                  <a:ea typeface="宋体" panose="02010600030101010101" pitchFamily="2" charset="-122"/>
                </a:rPr>
                <a:t>1.4</a:t>
              </a:r>
            </a:p>
          </p:txBody>
        </p:sp>
        <p:sp>
          <p:nvSpPr>
            <p:cNvPr id="14415" name="Line 30"/>
            <p:cNvSpPr/>
            <p:nvPr/>
          </p:nvSpPr>
          <p:spPr>
            <a:xfrm>
              <a:off x="1089" y="2328"/>
              <a:ext cx="282" cy="0"/>
            </a:xfrm>
            <a:prstGeom prst="line">
              <a:avLst/>
            </a:prstGeom>
            <a:ln w="38100" cap="flat" cmpd="sng">
              <a:solidFill>
                <a:schemeClr val="tx1"/>
              </a:solidFill>
              <a:prstDash val="solid"/>
              <a:headEnd type="none" w="med" len="med"/>
              <a:tailEnd type="triangle" w="med" len="med"/>
            </a:ln>
          </p:spPr>
        </p:sp>
        <p:sp>
          <p:nvSpPr>
            <p:cNvPr id="14416" name="Oval 31"/>
            <p:cNvSpPr/>
            <p:nvPr/>
          </p:nvSpPr>
          <p:spPr>
            <a:xfrm>
              <a:off x="1371" y="2223"/>
              <a:ext cx="396" cy="273"/>
            </a:xfrm>
            <a:prstGeom prst="ellipse">
              <a:avLst/>
            </a:prstGeom>
            <a:solidFill>
              <a:schemeClr val="hlink"/>
            </a:solidFill>
            <a:ln w="9525" cap="flat" cmpd="sng">
              <a:solidFill>
                <a:schemeClr val="accent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r>
                <a:rPr lang="en-US" altLang="zh-CN" sz="1400" dirty="0">
                  <a:latin typeface="Arial" panose="020B0604020202020204" pitchFamily="34" charset="0"/>
                  <a:ea typeface="宋体" panose="02010600030101010101" pitchFamily="2" charset="-122"/>
                </a:rPr>
                <a:t>1.3</a:t>
              </a:r>
            </a:p>
          </p:txBody>
        </p:sp>
        <p:sp>
          <p:nvSpPr>
            <p:cNvPr id="14417" name="Line 32"/>
            <p:cNvSpPr/>
            <p:nvPr/>
          </p:nvSpPr>
          <p:spPr>
            <a:xfrm>
              <a:off x="1709" y="2380"/>
              <a:ext cx="394" cy="0"/>
            </a:xfrm>
            <a:prstGeom prst="line">
              <a:avLst/>
            </a:prstGeom>
            <a:ln w="38100" cap="flat" cmpd="sng">
              <a:solidFill>
                <a:schemeClr val="tx1"/>
              </a:solidFill>
              <a:prstDash val="solid"/>
              <a:headEnd type="none" w="med" len="med"/>
              <a:tailEnd type="triangle" w="med" len="med"/>
            </a:ln>
          </p:spPr>
        </p:sp>
        <p:sp>
          <p:nvSpPr>
            <p:cNvPr id="14418" name="Line 33"/>
            <p:cNvSpPr/>
            <p:nvPr/>
          </p:nvSpPr>
          <p:spPr>
            <a:xfrm>
              <a:off x="1765" y="2747"/>
              <a:ext cx="192" cy="0"/>
            </a:xfrm>
            <a:prstGeom prst="line">
              <a:avLst/>
            </a:prstGeom>
            <a:ln w="38100" cap="flat" cmpd="sng">
              <a:solidFill>
                <a:schemeClr val="tx1"/>
              </a:solidFill>
              <a:prstDash val="solid"/>
              <a:headEnd type="none" w="med" len="med"/>
              <a:tailEnd type="triangle" w="med" len="med"/>
            </a:ln>
          </p:spPr>
        </p:sp>
      </p:grpSp>
      <p:sp>
        <p:nvSpPr>
          <p:cNvPr id="136226" name="Line 34"/>
          <p:cNvSpPr/>
          <p:nvPr/>
        </p:nvSpPr>
        <p:spPr>
          <a:xfrm>
            <a:off x="4572000" y="2667000"/>
            <a:ext cx="457200" cy="381000"/>
          </a:xfrm>
          <a:prstGeom prst="line">
            <a:avLst/>
          </a:prstGeom>
          <a:ln w="19050" cap="flat" cmpd="sng">
            <a:solidFill>
              <a:schemeClr val="bg1"/>
            </a:solidFill>
            <a:prstDash val="dash"/>
            <a:headEnd type="none" w="med" len="med"/>
            <a:tailEnd type="none" w="med" len="med"/>
          </a:ln>
        </p:spPr>
      </p:sp>
      <p:sp>
        <p:nvSpPr>
          <p:cNvPr id="136227" name="Line 35"/>
          <p:cNvSpPr/>
          <p:nvPr/>
        </p:nvSpPr>
        <p:spPr>
          <a:xfrm>
            <a:off x="4572000" y="2667000"/>
            <a:ext cx="2590800" cy="381000"/>
          </a:xfrm>
          <a:prstGeom prst="line">
            <a:avLst/>
          </a:prstGeom>
          <a:ln w="19050" cap="flat" cmpd="sng">
            <a:solidFill>
              <a:schemeClr val="bg1"/>
            </a:solidFill>
            <a:prstDash val="dash"/>
            <a:headEnd type="none" w="med" len="med"/>
            <a:tailEnd type="none" w="med" len="med"/>
          </a:ln>
        </p:spPr>
      </p:sp>
      <p:grpSp>
        <p:nvGrpSpPr>
          <p:cNvPr id="5" name="Group 36"/>
          <p:cNvGrpSpPr/>
          <p:nvPr/>
        </p:nvGrpSpPr>
        <p:grpSpPr>
          <a:xfrm>
            <a:off x="4572000" y="3048000"/>
            <a:ext cx="2590800" cy="990600"/>
            <a:chOff x="2880" y="2160"/>
            <a:chExt cx="1968" cy="720"/>
          </a:xfrm>
        </p:grpSpPr>
        <p:sp>
          <p:nvSpPr>
            <p:cNvPr id="14402" name="AutoShape 37"/>
            <p:cNvSpPr/>
            <p:nvPr/>
          </p:nvSpPr>
          <p:spPr>
            <a:xfrm>
              <a:off x="2880" y="2160"/>
              <a:ext cx="1968" cy="720"/>
            </a:xfrm>
            <a:prstGeom prst="parallelogram">
              <a:avLst>
                <a:gd name="adj" fmla="val 47896"/>
              </a:avLst>
            </a:prstGeom>
            <a:solidFill>
              <a:schemeClr val="bg1"/>
            </a:solidFill>
            <a:ln w="9525" cap="flat" cmpd="sng">
              <a:prstDash val="solid"/>
              <a:miter/>
              <a:headEnd type="none" w="med" len="med"/>
              <a:tailEnd type="none" w="med" len="med"/>
            </a:ln>
            <a:scene3d>
              <a:camera prst="legacyObliqueBottomLeft">
                <a:rot lat="0" lon="0" rev="0"/>
              </a:camera>
              <a:lightRig rig="legacyFlat3" dir="t"/>
            </a:scene3d>
            <a:sp3d extrusionH="430200" prstMaterial="legacyMatte">
              <a:bevelT w="13500" h="13500" prst="angle"/>
              <a:bevelB w="13500" h="13500" prst="angle"/>
              <a:extrusionClr>
                <a:schemeClr val="bg1"/>
              </a:extrusionClr>
            </a:sp3d>
          </p:spPr>
          <p:txBody>
            <a:bodyPr wrap="none" anchor="ctr">
              <a:flatTx/>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endParaRPr lang="zh-CN" altLang="en-US" b="1" dirty="0">
                <a:latin typeface="Arial" panose="020B0604020202020204" pitchFamily="34" charset="0"/>
                <a:ea typeface="宋体" panose="02010600030101010101" pitchFamily="2" charset="-122"/>
              </a:endParaRPr>
            </a:p>
          </p:txBody>
        </p:sp>
        <p:sp>
          <p:nvSpPr>
            <p:cNvPr id="14403" name="Line 38"/>
            <p:cNvSpPr/>
            <p:nvPr/>
          </p:nvSpPr>
          <p:spPr>
            <a:xfrm flipV="1">
              <a:off x="3072" y="2640"/>
              <a:ext cx="384" cy="144"/>
            </a:xfrm>
            <a:prstGeom prst="line">
              <a:avLst/>
            </a:prstGeom>
            <a:ln w="38100" cap="flat" cmpd="sng">
              <a:solidFill>
                <a:schemeClr val="tx1"/>
              </a:solidFill>
              <a:prstDash val="solid"/>
              <a:headEnd type="none" w="med" len="med"/>
              <a:tailEnd type="triangle" w="med" len="med"/>
            </a:ln>
          </p:spPr>
        </p:sp>
        <p:sp>
          <p:nvSpPr>
            <p:cNvPr id="14404" name="Oval 39"/>
            <p:cNvSpPr/>
            <p:nvPr/>
          </p:nvSpPr>
          <p:spPr>
            <a:xfrm>
              <a:off x="3408" y="2448"/>
              <a:ext cx="511" cy="336"/>
            </a:xfrm>
            <a:prstGeom prst="ellipse">
              <a:avLst/>
            </a:prstGeom>
            <a:solidFill>
              <a:schemeClr val="hlink"/>
            </a:solidFill>
            <a:ln w="9525" cap="flat" cmpd="sng">
              <a:solidFill>
                <a:schemeClr val="accent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r>
                <a:rPr lang="en-US" altLang="zh-CN" sz="1400" dirty="0">
                  <a:latin typeface="Arial" panose="020B0604020202020204" pitchFamily="34" charset="0"/>
                  <a:ea typeface="宋体" panose="02010600030101010101" pitchFamily="2" charset="-122"/>
                </a:rPr>
                <a:t>2.1</a:t>
              </a:r>
            </a:p>
          </p:txBody>
        </p:sp>
        <p:sp>
          <p:nvSpPr>
            <p:cNvPr id="14405" name="Line 40"/>
            <p:cNvSpPr/>
            <p:nvPr/>
          </p:nvSpPr>
          <p:spPr>
            <a:xfrm flipV="1">
              <a:off x="3744" y="2448"/>
              <a:ext cx="336" cy="96"/>
            </a:xfrm>
            <a:prstGeom prst="line">
              <a:avLst/>
            </a:prstGeom>
            <a:ln w="38100" cap="flat" cmpd="sng">
              <a:solidFill>
                <a:schemeClr val="tx1"/>
              </a:solidFill>
              <a:prstDash val="solid"/>
              <a:headEnd type="none" w="med" len="med"/>
              <a:tailEnd type="triangle" w="med" len="med"/>
            </a:ln>
          </p:spPr>
        </p:sp>
        <p:sp>
          <p:nvSpPr>
            <p:cNvPr id="14406" name="Oval 41"/>
            <p:cNvSpPr/>
            <p:nvPr/>
          </p:nvSpPr>
          <p:spPr>
            <a:xfrm>
              <a:off x="4080" y="2256"/>
              <a:ext cx="496" cy="336"/>
            </a:xfrm>
            <a:prstGeom prst="ellipse">
              <a:avLst/>
            </a:prstGeom>
            <a:solidFill>
              <a:schemeClr val="hlink"/>
            </a:solidFill>
            <a:ln w="9525" cap="flat" cmpd="sng">
              <a:solidFill>
                <a:schemeClr val="accent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r>
                <a:rPr lang="en-US" altLang="zh-CN" sz="1400" dirty="0">
                  <a:latin typeface="Arial" panose="020B0604020202020204" pitchFamily="34" charset="0"/>
                  <a:ea typeface="宋体" panose="02010600030101010101" pitchFamily="2" charset="-122"/>
                </a:rPr>
                <a:t>2.2</a:t>
              </a:r>
            </a:p>
          </p:txBody>
        </p:sp>
        <p:sp>
          <p:nvSpPr>
            <p:cNvPr id="14407" name="Line 42"/>
            <p:cNvSpPr/>
            <p:nvPr/>
          </p:nvSpPr>
          <p:spPr>
            <a:xfrm flipV="1">
              <a:off x="4416" y="2256"/>
              <a:ext cx="288" cy="96"/>
            </a:xfrm>
            <a:prstGeom prst="line">
              <a:avLst/>
            </a:prstGeom>
            <a:ln w="38100" cap="flat" cmpd="sng">
              <a:solidFill>
                <a:schemeClr val="tx1"/>
              </a:solidFill>
              <a:prstDash val="solid"/>
              <a:headEnd type="none" w="med" len="med"/>
              <a:tailEnd type="triangle" w="med" len="med"/>
            </a:ln>
          </p:spPr>
        </p:sp>
      </p:grpSp>
      <p:sp>
        <p:nvSpPr>
          <p:cNvPr id="136235" name="Line 43"/>
          <p:cNvSpPr/>
          <p:nvPr/>
        </p:nvSpPr>
        <p:spPr>
          <a:xfrm flipH="1">
            <a:off x="1143000" y="4114800"/>
            <a:ext cx="1524000" cy="457200"/>
          </a:xfrm>
          <a:prstGeom prst="line">
            <a:avLst/>
          </a:prstGeom>
          <a:ln w="19050" cap="flat" cmpd="sng">
            <a:solidFill>
              <a:schemeClr val="bg1"/>
            </a:solidFill>
            <a:prstDash val="dash"/>
            <a:headEnd type="none" w="med" len="med"/>
            <a:tailEnd type="none" w="med" len="med"/>
          </a:ln>
        </p:spPr>
      </p:sp>
      <p:sp>
        <p:nvSpPr>
          <p:cNvPr id="136236" name="Line 44"/>
          <p:cNvSpPr/>
          <p:nvPr/>
        </p:nvSpPr>
        <p:spPr>
          <a:xfrm>
            <a:off x="2667000" y="4114800"/>
            <a:ext cx="533400" cy="457200"/>
          </a:xfrm>
          <a:prstGeom prst="line">
            <a:avLst/>
          </a:prstGeom>
          <a:ln w="19050" cap="flat" cmpd="sng">
            <a:solidFill>
              <a:schemeClr val="bg1"/>
            </a:solidFill>
            <a:prstDash val="dash"/>
            <a:headEnd type="none" w="med" len="med"/>
            <a:tailEnd type="none" w="med" len="med"/>
          </a:ln>
        </p:spPr>
      </p:sp>
      <p:grpSp>
        <p:nvGrpSpPr>
          <p:cNvPr id="6" name="Group 45"/>
          <p:cNvGrpSpPr/>
          <p:nvPr/>
        </p:nvGrpSpPr>
        <p:grpSpPr>
          <a:xfrm>
            <a:off x="685800" y="4572000"/>
            <a:ext cx="2514600" cy="990600"/>
            <a:chOff x="192" y="3312"/>
            <a:chExt cx="1776" cy="720"/>
          </a:xfrm>
        </p:grpSpPr>
        <p:sp>
          <p:nvSpPr>
            <p:cNvPr id="14396" name="AutoShape 46"/>
            <p:cNvSpPr/>
            <p:nvPr/>
          </p:nvSpPr>
          <p:spPr>
            <a:xfrm>
              <a:off x="192" y="3312"/>
              <a:ext cx="1776" cy="720"/>
            </a:xfrm>
            <a:prstGeom prst="parallelogram">
              <a:avLst>
                <a:gd name="adj" fmla="val 43223"/>
              </a:avLst>
            </a:prstGeom>
            <a:solidFill>
              <a:schemeClr val="bg1"/>
            </a:solidFill>
            <a:ln w="9525" cap="flat" cmpd="sng">
              <a:prstDash val="solid"/>
              <a:miter/>
              <a:headEnd type="none" w="med" len="med"/>
              <a:tailEnd type="none" w="med" len="med"/>
            </a:ln>
            <a:scene3d>
              <a:camera prst="legacyObliqueBottomLeft">
                <a:rot lat="0" lon="0" rev="0"/>
              </a:camera>
              <a:lightRig rig="legacyFlat3" dir="t"/>
            </a:scene3d>
            <a:sp3d extrusionH="430200" prstMaterial="legacyMatte">
              <a:bevelT w="13500" h="13500" prst="angle"/>
              <a:bevelB w="13500" h="13500" prst="angle"/>
              <a:extrusionClr>
                <a:schemeClr val="bg1"/>
              </a:extrusionClr>
            </a:sp3d>
          </p:spPr>
          <p:txBody>
            <a:bodyPr wrap="none" anchor="ctr">
              <a:flatTx/>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endParaRPr lang="zh-CN" altLang="en-US" sz="1200" b="1" dirty="0">
                <a:latin typeface="Arial" panose="020B0604020202020204" pitchFamily="34" charset="0"/>
                <a:ea typeface="宋体" panose="02010600030101010101" pitchFamily="2" charset="-122"/>
              </a:endParaRPr>
            </a:p>
          </p:txBody>
        </p:sp>
        <p:sp>
          <p:nvSpPr>
            <p:cNvPr id="14397" name="Line 47"/>
            <p:cNvSpPr/>
            <p:nvPr/>
          </p:nvSpPr>
          <p:spPr>
            <a:xfrm flipV="1">
              <a:off x="384" y="3840"/>
              <a:ext cx="192" cy="96"/>
            </a:xfrm>
            <a:prstGeom prst="line">
              <a:avLst/>
            </a:prstGeom>
            <a:ln w="38100" cap="flat" cmpd="sng">
              <a:solidFill>
                <a:schemeClr val="tx1"/>
              </a:solidFill>
              <a:prstDash val="solid"/>
              <a:headEnd type="none" w="med" len="med"/>
              <a:tailEnd type="triangle" w="med" len="med"/>
            </a:ln>
          </p:spPr>
        </p:sp>
        <p:sp>
          <p:nvSpPr>
            <p:cNvPr id="14398" name="Oval 48"/>
            <p:cNvSpPr/>
            <p:nvPr/>
          </p:nvSpPr>
          <p:spPr>
            <a:xfrm>
              <a:off x="496" y="3633"/>
              <a:ext cx="632" cy="384"/>
            </a:xfrm>
            <a:prstGeom prst="ellipse">
              <a:avLst/>
            </a:prstGeom>
            <a:solidFill>
              <a:schemeClr val="hlink"/>
            </a:solidFill>
            <a:ln w="9525" cap="flat" cmpd="sng">
              <a:solidFill>
                <a:schemeClr val="accent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r>
                <a:rPr lang="en-US" altLang="zh-CN" sz="1200" dirty="0">
                  <a:latin typeface="Arial" panose="020B0604020202020204" pitchFamily="34" charset="0"/>
                  <a:ea typeface="宋体" panose="02010600030101010101" pitchFamily="2" charset="-122"/>
                </a:rPr>
                <a:t>1.1.1</a:t>
              </a:r>
            </a:p>
          </p:txBody>
        </p:sp>
        <p:sp>
          <p:nvSpPr>
            <p:cNvPr id="14399" name="Line 49"/>
            <p:cNvSpPr/>
            <p:nvPr/>
          </p:nvSpPr>
          <p:spPr>
            <a:xfrm flipV="1">
              <a:off x="960" y="3648"/>
              <a:ext cx="192" cy="48"/>
            </a:xfrm>
            <a:prstGeom prst="line">
              <a:avLst/>
            </a:prstGeom>
            <a:ln w="38100" cap="flat" cmpd="sng">
              <a:solidFill>
                <a:schemeClr val="tx1"/>
              </a:solidFill>
              <a:prstDash val="solid"/>
              <a:headEnd type="none" w="med" len="med"/>
              <a:tailEnd type="triangle" w="med" len="med"/>
            </a:ln>
          </p:spPr>
        </p:sp>
        <p:sp>
          <p:nvSpPr>
            <p:cNvPr id="14400" name="Oval 50"/>
            <p:cNvSpPr/>
            <p:nvPr/>
          </p:nvSpPr>
          <p:spPr>
            <a:xfrm>
              <a:off x="1106" y="3423"/>
              <a:ext cx="612" cy="384"/>
            </a:xfrm>
            <a:prstGeom prst="ellipse">
              <a:avLst/>
            </a:prstGeom>
            <a:solidFill>
              <a:schemeClr val="hlink"/>
            </a:solidFill>
            <a:ln w="9525" cap="flat" cmpd="sng">
              <a:solidFill>
                <a:schemeClr val="accent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r>
                <a:rPr lang="en-US" altLang="zh-CN" sz="1200" dirty="0">
                  <a:latin typeface="Arial" panose="020B0604020202020204" pitchFamily="34" charset="0"/>
                  <a:ea typeface="宋体" panose="02010600030101010101" pitchFamily="2" charset="-122"/>
                </a:rPr>
                <a:t>1.1.2</a:t>
              </a:r>
            </a:p>
          </p:txBody>
        </p:sp>
        <p:sp>
          <p:nvSpPr>
            <p:cNvPr id="14401" name="Line 51"/>
            <p:cNvSpPr/>
            <p:nvPr/>
          </p:nvSpPr>
          <p:spPr>
            <a:xfrm flipV="1">
              <a:off x="1488" y="3456"/>
              <a:ext cx="240" cy="96"/>
            </a:xfrm>
            <a:prstGeom prst="line">
              <a:avLst/>
            </a:prstGeom>
            <a:ln w="38100" cap="flat" cmpd="sng">
              <a:solidFill>
                <a:schemeClr val="tx1"/>
              </a:solidFill>
              <a:prstDash val="solid"/>
              <a:headEnd type="none" w="med" len="med"/>
              <a:tailEnd type="triangle" w="med" len="med"/>
            </a:ln>
          </p:spPr>
        </p:sp>
      </p:grpSp>
      <p:grpSp>
        <p:nvGrpSpPr>
          <p:cNvPr id="7" name="Group 52"/>
          <p:cNvGrpSpPr/>
          <p:nvPr/>
        </p:nvGrpSpPr>
        <p:grpSpPr>
          <a:xfrm>
            <a:off x="3124200" y="4572000"/>
            <a:ext cx="2514600" cy="1089025"/>
            <a:chOff x="2016" y="3312"/>
            <a:chExt cx="1776" cy="792"/>
          </a:xfrm>
        </p:grpSpPr>
        <p:sp>
          <p:nvSpPr>
            <p:cNvPr id="14388" name="AutoShape 53"/>
            <p:cNvSpPr/>
            <p:nvPr/>
          </p:nvSpPr>
          <p:spPr>
            <a:xfrm>
              <a:off x="2016" y="3312"/>
              <a:ext cx="1776" cy="720"/>
            </a:xfrm>
            <a:prstGeom prst="parallelogram">
              <a:avLst>
                <a:gd name="adj" fmla="val 43223"/>
              </a:avLst>
            </a:prstGeom>
            <a:solidFill>
              <a:schemeClr val="bg1"/>
            </a:solidFill>
            <a:ln w="9525" cap="flat" cmpd="sng">
              <a:prstDash val="solid"/>
              <a:miter/>
              <a:headEnd type="none" w="med" len="med"/>
              <a:tailEnd type="none" w="med" len="med"/>
            </a:ln>
            <a:scene3d>
              <a:camera prst="legacyObliqueBottomLeft">
                <a:rot lat="0" lon="0" rev="0"/>
              </a:camera>
              <a:lightRig rig="legacyFlat3" dir="t"/>
            </a:scene3d>
            <a:sp3d extrusionH="430200" prstMaterial="legacyMatte">
              <a:bevelT w="13500" h="13500" prst="angle"/>
              <a:bevelB w="13500" h="13500" prst="angle"/>
              <a:extrusionClr>
                <a:schemeClr val="bg1"/>
              </a:extrusionClr>
            </a:sp3d>
          </p:spPr>
          <p:txBody>
            <a:bodyPr wrap="none" anchor="ctr">
              <a:flatTx/>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endParaRPr lang="zh-CN" altLang="en-US" b="1" dirty="0">
                <a:latin typeface="Arial" panose="020B0604020202020204" pitchFamily="34" charset="0"/>
                <a:ea typeface="宋体" panose="02010600030101010101" pitchFamily="2" charset="-122"/>
              </a:endParaRPr>
            </a:p>
          </p:txBody>
        </p:sp>
        <p:sp>
          <p:nvSpPr>
            <p:cNvPr id="14389" name="Oval 54"/>
            <p:cNvSpPr/>
            <p:nvPr/>
          </p:nvSpPr>
          <p:spPr>
            <a:xfrm>
              <a:off x="3216" y="3360"/>
              <a:ext cx="336" cy="336"/>
            </a:xfrm>
            <a:prstGeom prst="ellipse">
              <a:avLst/>
            </a:prstGeom>
            <a:solidFill>
              <a:schemeClr val="hlink"/>
            </a:solidFill>
            <a:ln w="9525" cap="flat" cmpd="sng">
              <a:solidFill>
                <a:schemeClr val="accent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r>
                <a:rPr lang="en-US" altLang="zh-CN" sz="1200" dirty="0">
                  <a:latin typeface="Arial" panose="020B0604020202020204" pitchFamily="34" charset="0"/>
                  <a:ea typeface="宋体" panose="02010600030101010101" pitchFamily="2" charset="-122"/>
                </a:rPr>
                <a:t>2.1.3</a:t>
              </a:r>
            </a:p>
          </p:txBody>
        </p:sp>
        <p:sp>
          <p:nvSpPr>
            <p:cNvPr id="14390" name="Oval 55"/>
            <p:cNvSpPr/>
            <p:nvPr/>
          </p:nvSpPr>
          <p:spPr>
            <a:xfrm>
              <a:off x="2736" y="3504"/>
              <a:ext cx="455" cy="336"/>
            </a:xfrm>
            <a:prstGeom prst="ellipse">
              <a:avLst/>
            </a:prstGeom>
            <a:solidFill>
              <a:schemeClr val="hlink"/>
            </a:solidFill>
            <a:ln w="9525" cap="flat" cmpd="sng">
              <a:solidFill>
                <a:schemeClr val="accent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r>
                <a:rPr lang="en-US" altLang="zh-CN" sz="1200" dirty="0">
                  <a:latin typeface="Arial" panose="020B0604020202020204" pitchFamily="34" charset="0"/>
                  <a:ea typeface="宋体" panose="02010600030101010101" pitchFamily="2" charset="-122"/>
                </a:rPr>
                <a:t>2.1.2</a:t>
              </a:r>
            </a:p>
          </p:txBody>
        </p:sp>
        <p:sp>
          <p:nvSpPr>
            <p:cNvPr id="14391" name="Oval 56"/>
            <p:cNvSpPr/>
            <p:nvPr/>
          </p:nvSpPr>
          <p:spPr>
            <a:xfrm>
              <a:off x="2256" y="3696"/>
              <a:ext cx="427" cy="408"/>
            </a:xfrm>
            <a:prstGeom prst="ellipse">
              <a:avLst/>
            </a:prstGeom>
            <a:solidFill>
              <a:schemeClr val="hlink"/>
            </a:solidFill>
            <a:ln w="9525" cap="flat" cmpd="sng">
              <a:solidFill>
                <a:schemeClr val="accent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r>
                <a:rPr lang="en-US" altLang="zh-CN" sz="1200" dirty="0">
                  <a:latin typeface="Arial" panose="020B0604020202020204" pitchFamily="34" charset="0"/>
                  <a:ea typeface="宋体" panose="02010600030101010101" pitchFamily="2" charset="-122"/>
                </a:rPr>
                <a:t>2.1.1</a:t>
              </a:r>
            </a:p>
          </p:txBody>
        </p:sp>
        <p:sp>
          <p:nvSpPr>
            <p:cNvPr id="14392" name="Line 57"/>
            <p:cNvSpPr/>
            <p:nvPr/>
          </p:nvSpPr>
          <p:spPr>
            <a:xfrm flipV="1">
              <a:off x="2064" y="3936"/>
              <a:ext cx="192" cy="48"/>
            </a:xfrm>
            <a:prstGeom prst="line">
              <a:avLst/>
            </a:prstGeom>
            <a:ln w="38100" cap="flat" cmpd="sng">
              <a:solidFill>
                <a:schemeClr val="tx1"/>
              </a:solidFill>
              <a:prstDash val="solid"/>
              <a:headEnd type="none" w="med" len="med"/>
              <a:tailEnd type="triangle" w="med" len="med"/>
            </a:ln>
          </p:spPr>
        </p:sp>
        <p:sp>
          <p:nvSpPr>
            <p:cNvPr id="14393" name="Line 58"/>
            <p:cNvSpPr/>
            <p:nvPr/>
          </p:nvSpPr>
          <p:spPr>
            <a:xfrm flipV="1">
              <a:off x="2592" y="3744"/>
              <a:ext cx="192" cy="48"/>
            </a:xfrm>
            <a:prstGeom prst="line">
              <a:avLst/>
            </a:prstGeom>
            <a:ln w="38100" cap="flat" cmpd="sng">
              <a:solidFill>
                <a:schemeClr val="tx1"/>
              </a:solidFill>
              <a:prstDash val="solid"/>
              <a:headEnd type="none" w="med" len="med"/>
              <a:tailEnd type="triangle" w="med" len="med"/>
            </a:ln>
          </p:spPr>
        </p:sp>
        <p:sp>
          <p:nvSpPr>
            <p:cNvPr id="14394" name="Line 59"/>
            <p:cNvSpPr/>
            <p:nvPr/>
          </p:nvSpPr>
          <p:spPr>
            <a:xfrm rot="1042104" flipV="1">
              <a:off x="3073" y="3544"/>
              <a:ext cx="144" cy="96"/>
            </a:xfrm>
            <a:prstGeom prst="line">
              <a:avLst/>
            </a:prstGeom>
            <a:ln w="38100" cap="flat" cmpd="sng">
              <a:solidFill>
                <a:schemeClr val="tx1"/>
              </a:solidFill>
              <a:prstDash val="solid"/>
              <a:headEnd type="none" w="med" len="med"/>
              <a:tailEnd type="triangle" w="med" len="med"/>
            </a:ln>
          </p:spPr>
        </p:sp>
        <p:sp>
          <p:nvSpPr>
            <p:cNvPr id="14395" name="Line 60"/>
            <p:cNvSpPr/>
            <p:nvPr/>
          </p:nvSpPr>
          <p:spPr>
            <a:xfrm flipV="1">
              <a:off x="3552" y="3360"/>
              <a:ext cx="144" cy="96"/>
            </a:xfrm>
            <a:prstGeom prst="line">
              <a:avLst/>
            </a:prstGeom>
            <a:ln w="38100" cap="flat" cmpd="sng">
              <a:solidFill>
                <a:schemeClr val="tx1"/>
              </a:solidFill>
              <a:prstDash val="solid"/>
              <a:headEnd type="none" w="med" len="med"/>
              <a:tailEnd type="triangle" w="med" len="med"/>
            </a:ln>
          </p:spPr>
        </p:sp>
      </p:grpSp>
      <p:sp>
        <p:nvSpPr>
          <p:cNvPr id="136253" name="Line 61"/>
          <p:cNvSpPr/>
          <p:nvPr/>
        </p:nvSpPr>
        <p:spPr>
          <a:xfrm flipH="1">
            <a:off x="3581400" y="4114800"/>
            <a:ext cx="1676400" cy="457200"/>
          </a:xfrm>
          <a:prstGeom prst="line">
            <a:avLst/>
          </a:prstGeom>
          <a:ln w="19050" cap="flat" cmpd="sng">
            <a:solidFill>
              <a:schemeClr val="bg1"/>
            </a:solidFill>
            <a:prstDash val="dash"/>
            <a:headEnd type="none" w="med" len="med"/>
            <a:tailEnd type="none" w="med" len="med"/>
          </a:ln>
        </p:spPr>
      </p:sp>
      <p:sp>
        <p:nvSpPr>
          <p:cNvPr id="136254" name="Line 62"/>
          <p:cNvSpPr/>
          <p:nvPr/>
        </p:nvSpPr>
        <p:spPr>
          <a:xfrm>
            <a:off x="5257800" y="4114800"/>
            <a:ext cx="381000" cy="457200"/>
          </a:xfrm>
          <a:prstGeom prst="line">
            <a:avLst/>
          </a:prstGeom>
          <a:ln w="19050" cap="flat" cmpd="sng">
            <a:solidFill>
              <a:schemeClr val="bg1"/>
            </a:solidFill>
            <a:prstDash val="dash"/>
            <a:headEnd type="none" w="med" len="med"/>
            <a:tailEnd type="none" w="med" len="med"/>
          </a:ln>
        </p:spPr>
      </p:sp>
      <p:sp>
        <p:nvSpPr>
          <p:cNvPr id="136255" name="Line 63"/>
          <p:cNvSpPr/>
          <p:nvPr/>
        </p:nvSpPr>
        <p:spPr>
          <a:xfrm flipH="1">
            <a:off x="6019800" y="4054475"/>
            <a:ext cx="287338" cy="517525"/>
          </a:xfrm>
          <a:prstGeom prst="line">
            <a:avLst/>
          </a:prstGeom>
          <a:ln w="19050" cap="flat" cmpd="sng">
            <a:solidFill>
              <a:schemeClr val="bg1"/>
            </a:solidFill>
            <a:prstDash val="dash"/>
            <a:headEnd type="none" w="med" len="med"/>
            <a:tailEnd type="none" w="med" len="med"/>
          </a:ln>
        </p:spPr>
      </p:sp>
      <p:sp>
        <p:nvSpPr>
          <p:cNvPr id="136256" name="Line 64"/>
          <p:cNvSpPr/>
          <p:nvPr/>
        </p:nvSpPr>
        <p:spPr>
          <a:xfrm>
            <a:off x="6346825" y="4054475"/>
            <a:ext cx="1730375" cy="517525"/>
          </a:xfrm>
          <a:prstGeom prst="line">
            <a:avLst/>
          </a:prstGeom>
          <a:ln w="19050" cap="flat" cmpd="sng">
            <a:solidFill>
              <a:schemeClr val="bg1"/>
            </a:solidFill>
            <a:prstDash val="dash"/>
            <a:headEnd type="none" w="med" len="med"/>
            <a:tailEnd type="none" w="med" len="med"/>
          </a:ln>
        </p:spPr>
      </p:sp>
      <p:grpSp>
        <p:nvGrpSpPr>
          <p:cNvPr id="8" name="Group 65"/>
          <p:cNvGrpSpPr/>
          <p:nvPr/>
        </p:nvGrpSpPr>
        <p:grpSpPr>
          <a:xfrm>
            <a:off x="5562600" y="4572000"/>
            <a:ext cx="2514600" cy="990600"/>
            <a:chOff x="3792" y="3264"/>
            <a:chExt cx="1776" cy="720"/>
          </a:xfrm>
        </p:grpSpPr>
        <p:sp>
          <p:nvSpPr>
            <p:cNvPr id="14379" name="AutoShape 66"/>
            <p:cNvSpPr/>
            <p:nvPr/>
          </p:nvSpPr>
          <p:spPr>
            <a:xfrm>
              <a:off x="3792" y="3264"/>
              <a:ext cx="1776" cy="720"/>
            </a:xfrm>
            <a:prstGeom prst="parallelogram">
              <a:avLst>
                <a:gd name="adj" fmla="val 43223"/>
              </a:avLst>
            </a:prstGeom>
            <a:solidFill>
              <a:schemeClr val="bg1"/>
            </a:solidFill>
            <a:ln w="9525" cap="flat" cmpd="sng">
              <a:prstDash val="solid"/>
              <a:miter/>
              <a:headEnd type="none" w="med" len="med"/>
              <a:tailEnd type="none" w="med" len="med"/>
            </a:ln>
            <a:scene3d>
              <a:camera prst="legacyObliqueBottomLeft">
                <a:rot lat="0" lon="0" rev="0"/>
              </a:camera>
              <a:lightRig rig="legacyFlat3" dir="t"/>
            </a:scene3d>
            <a:sp3d extrusionH="430200" prstMaterial="legacyMatte">
              <a:bevelT w="13500" h="13500" prst="angle"/>
              <a:bevelB w="13500" h="13500" prst="angle"/>
              <a:extrusionClr>
                <a:schemeClr val="bg1"/>
              </a:extrusionClr>
            </a:sp3d>
          </p:spPr>
          <p:txBody>
            <a:bodyPr wrap="none" anchor="ctr">
              <a:flatTx/>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endParaRPr lang="zh-CN" altLang="en-US" sz="1200" b="1" dirty="0">
                <a:latin typeface="Arial" panose="020B0604020202020204" pitchFamily="34" charset="0"/>
                <a:ea typeface="宋体" panose="02010600030101010101" pitchFamily="2" charset="-122"/>
              </a:endParaRPr>
            </a:p>
          </p:txBody>
        </p:sp>
        <p:sp>
          <p:nvSpPr>
            <p:cNvPr id="14380" name="Oval 67"/>
            <p:cNvSpPr/>
            <p:nvPr/>
          </p:nvSpPr>
          <p:spPr>
            <a:xfrm>
              <a:off x="4464" y="3696"/>
              <a:ext cx="358" cy="288"/>
            </a:xfrm>
            <a:prstGeom prst="ellipse">
              <a:avLst/>
            </a:prstGeom>
            <a:solidFill>
              <a:schemeClr val="hlink"/>
            </a:solidFill>
            <a:ln w="9525" cap="flat" cmpd="sng">
              <a:solidFill>
                <a:schemeClr val="accent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r>
                <a:rPr lang="en-US" altLang="zh-CN" sz="1200" dirty="0">
                  <a:latin typeface="Arial" panose="020B0604020202020204" pitchFamily="34" charset="0"/>
                  <a:ea typeface="宋体" panose="02010600030101010101" pitchFamily="2" charset="-122"/>
                </a:rPr>
                <a:t>2.2.2</a:t>
              </a:r>
            </a:p>
          </p:txBody>
        </p:sp>
        <p:sp>
          <p:nvSpPr>
            <p:cNvPr id="14381" name="Oval 68"/>
            <p:cNvSpPr/>
            <p:nvPr/>
          </p:nvSpPr>
          <p:spPr>
            <a:xfrm>
              <a:off x="4704" y="3312"/>
              <a:ext cx="372" cy="288"/>
            </a:xfrm>
            <a:prstGeom prst="ellipse">
              <a:avLst/>
            </a:prstGeom>
            <a:solidFill>
              <a:schemeClr val="hlink"/>
            </a:solidFill>
            <a:ln w="9525" cap="flat" cmpd="sng">
              <a:solidFill>
                <a:schemeClr val="accent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r>
                <a:rPr lang="en-US" altLang="zh-CN" sz="1200" dirty="0">
                  <a:latin typeface="Arial" panose="020B0604020202020204" pitchFamily="34" charset="0"/>
                  <a:ea typeface="宋体" panose="02010600030101010101" pitchFamily="2" charset="-122"/>
                </a:rPr>
                <a:t>2.2.3</a:t>
              </a:r>
            </a:p>
          </p:txBody>
        </p:sp>
        <p:sp>
          <p:nvSpPr>
            <p:cNvPr id="14382" name="Oval 69"/>
            <p:cNvSpPr/>
            <p:nvPr/>
          </p:nvSpPr>
          <p:spPr>
            <a:xfrm>
              <a:off x="4080" y="3408"/>
              <a:ext cx="386" cy="288"/>
            </a:xfrm>
            <a:prstGeom prst="ellipse">
              <a:avLst/>
            </a:prstGeom>
            <a:solidFill>
              <a:schemeClr val="hlink"/>
            </a:solidFill>
            <a:ln w="9525" cap="flat" cmpd="sng">
              <a:solidFill>
                <a:schemeClr val="accent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r>
                <a:rPr lang="en-US" altLang="zh-CN" sz="1200" dirty="0">
                  <a:latin typeface="Arial" panose="020B0604020202020204" pitchFamily="34" charset="0"/>
                  <a:ea typeface="宋体" panose="02010600030101010101" pitchFamily="2" charset="-122"/>
                </a:rPr>
                <a:t>2.2.1</a:t>
              </a:r>
            </a:p>
          </p:txBody>
        </p:sp>
        <p:sp>
          <p:nvSpPr>
            <p:cNvPr id="14383" name="Line 70"/>
            <p:cNvSpPr/>
            <p:nvPr/>
          </p:nvSpPr>
          <p:spPr>
            <a:xfrm flipV="1">
              <a:off x="3888" y="3648"/>
              <a:ext cx="240" cy="192"/>
            </a:xfrm>
            <a:prstGeom prst="line">
              <a:avLst/>
            </a:prstGeom>
            <a:ln w="38100" cap="flat" cmpd="sng">
              <a:solidFill>
                <a:schemeClr val="tx1"/>
              </a:solidFill>
              <a:prstDash val="solid"/>
              <a:headEnd type="none" w="med" len="med"/>
              <a:tailEnd type="triangle" w="med" len="med"/>
            </a:ln>
          </p:spPr>
        </p:sp>
        <p:sp>
          <p:nvSpPr>
            <p:cNvPr id="14384" name="Line 71"/>
            <p:cNvSpPr/>
            <p:nvPr/>
          </p:nvSpPr>
          <p:spPr>
            <a:xfrm flipV="1">
              <a:off x="4368" y="3504"/>
              <a:ext cx="336" cy="48"/>
            </a:xfrm>
            <a:prstGeom prst="line">
              <a:avLst/>
            </a:prstGeom>
            <a:ln w="38100" cap="flat" cmpd="sng">
              <a:solidFill>
                <a:schemeClr val="tx1"/>
              </a:solidFill>
              <a:prstDash val="solid"/>
              <a:headEnd type="none" w="med" len="med"/>
              <a:tailEnd type="triangle" w="med" len="med"/>
            </a:ln>
          </p:spPr>
        </p:sp>
        <p:sp>
          <p:nvSpPr>
            <p:cNvPr id="14385" name="Line 72"/>
            <p:cNvSpPr/>
            <p:nvPr/>
          </p:nvSpPr>
          <p:spPr>
            <a:xfrm>
              <a:off x="5076" y="3480"/>
              <a:ext cx="288" cy="0"/>
            </a:xfrm>
            <a:prstGeom prst="line">
              <a:avLst/>
            </a:prstGeom>
            <a:ln w="38100" cap="flat" cmpd="sng">
              <a:solidFill>
                <a:schemeClr val="tx1"/>
              </a:solidFill>
              <a:prstDash val="solid"/>
              <a:headEnd type="none" w="med" len="med"/>
              <a:tailEnd type="triangle" w="med" len="med"/>
            </a:ln>
          </p:spPr>
        </p:sp>
        <p:sp>
          <p:nvSpPr>
            <p:cNvPr id="14386" name="Line 73"/>
            <p:cNvSpPr/>
            <p:nvPr/>
          </p:nvSpPr>
          <p:spPr>
            <a:xfrm>
              <a:off x="4272" y="3696"/>
              <a:ext cx="192" cy="96"/>
            </a:xfrm>
            <a:prstGeom prst="line">
              <a:avLst/>
            </a:prstGeom>
            <a:ln w="38100" cap="flat" cmpd="sng">
              <a:solidFill>
                <a:schemeClr val="tx1"/>
              </a:solidFill>
              <a:prstDash val="solid"/>
              <a:headEnd type="none" w="med" len="med"/>
              <a:tailEnd type="triangle" w="med" len="med"/>
            </a:ln>
          </p:spPr>
        </p:sp>
        <p:sp>
          <p:nvSpPr>
            <p:cNvPr id="14387" name="Line 74"/>
            <p:cNvSpPr/>
            <p:nvPr/>
          </p:nvSpPr>
          <p:spPr>
            <a:xfrm flipV="1">
              <a:off x="4704" y="3552"/>
              <a:ext cx="144" cy="192"/>
            </a:xfrm>
            <a:prstGeom prst="line">
              <a:avLst/>
            </a:prstGeom>
            <a:ln w="38100" cap="flat" cmpd="sng">
              <a:solidFill>
                <a:schemeClr val="tx1"/>
              </a:solidFill>
              <a:prstDash val="solid"/>
              <a:headEnd type="none" w="med" len="med"/>
              <a:tailEnd type="triangle" w="med" len="med"/>
            </a:ln>
          </p:spPr>
        </p:sp>
      </p:grpSp>
      <p:sp>
        <p:nvSpPr>
          <p:cNvPr id="136267" name="Text Box 75"/>
          <p:cNvSpPr txBox="1"/>
          <p:nvPr/>
        </p:nvSpPr>
        <p:spPr>
          <a:xfrm>
            <a:off x="8153400" y="533400"/>
            <a:ext cx="533400" cy="8223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50000"/>
              </a:spcBef>
              <a:buFont typeface="Arial" panose="020B0604020202020204" pitchFamily="34" charset="0"/>
              <a:buNone/>
            </a:pPr>
            <a:r>
              <a:rPr lang="zh-CN" altLang="en-US" sz="2400" b="1" dirty="0">
                <a:solidFill>
                  <a:schemeClr val="bg1"/>
                </a:solidFill>
                <a:latin typeface="隶书" panose="02010509060101010101" pitchFamily="49" charset="-122"/>
                <a:ea typeface="宋体" panose="02010600030101010101" pitchFamily="2" charset="-122"/>
              </a:rPr>
              <a:t>顶层</a:t>
            </a:r>
            <a:endParaRPr lang="zh-CN" altLang="en-US" sz="2400" b="1" dirty="0">
              <a:solidFill>
                <a:schemeClr val="bg1"/>
              </a:solidFill>
              <a:latin typeface="Arial" panose="020B0604020202020204" pitchFamily="34" charset="0"/>
              <a:ea typeface="宋体" panose="02010600030101010101" pitchFamily="2" charset="-122"/>
            </a:endParaRPr>
          </a:p>
        </p:txBody>
      </p:sp>
      <p:sp>
        <p:nvSpPr>
          <p:cNvPr id="136268" name="Text Box 76"/>
          <p:cNvSpPr txBox="1"/>
          <p:nvPr/>
        </p:nvSpPr>
        <p:spPr>
          <a:xfrm>
            <a:off x="8191500" y="1752600"/>
            <a:ext cx="549275" cy="2133600"/>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50000"/>
              </a:spcBef>
              <a:buFont typeface="Arial" panose="020B0604020202020204" pitchFamily="34" charset="0"/>
              <a:buNone/>
            </a:pPr>
            <a:r>
              <a:rPr lang="zh-CN" altLang="en-US" sz="2400" b="1" dirty="0">
                <a:solidFill>
                  <a:schemeClr val="bg1"/>
                </a:solidFill>
                <a:latin typeface="宋体" panose="02010600030101010101" pitchFamily="2" charset="-122"/>
                <a:ea typeface="宋体" panose="02010600030101010101" pitchFamily="2" charset="-122"/>
              </a:rPr>
              <a:t>中   间   层</a:t>
            </a:r>
          </a:p>
        </p:txBody>
      </p:sp>
      <p:sp>
        <p:nvSpPr>
          <p:cNvPr id="136269" name="Text Box 77"/>
          <p:cNvSpPr txBox="1"/>
          <p:nvPr/>
        </p:nvSpPr>
        <p:spPr>
          <a:xfrm>
            <a:off x="8229600" y="4648200"/>
            <a:ext cx="488950" cy="1219200"/>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50000"/>
              </a:spcBef>
              <a:buFont typeface="Arial" panose="020B0604020202020204" pitchFamily="34" charset="0"/>
              <a:buNone/>
            </a:pPr>
            <a:r>
              <a:rPr lang="zh-CN" altLang="en-US" b="1" dirty="0">
                <a:solidFill>
                  <a:schemeClr val="bg1"/>
                </a:solidFill>
                <a:latin typeface="宋体" panose="02010600030101010101" pitchFamily="2" charset="-122"/>
                <a:ea typeface="宋体" panose="02010600030101010101" pitchFamily="2" charset="-122"/>
              </a:rPr>
              <a:t>底   层</a:t>
            </a:r>
          </a:p>
        </p:txBody>
      </p:sp>
      <p:sp>
        <p:nvSpPr>
          <p:cNvPr id="136270" name="Text Box 78"/>
          <p:cNvSpPr txBox="1"/>
          <p:nvPr/>
        </p:nvSpPr>
        <p:spPr>
          <a:xfrm>
            <a:off x="685800" y="304800"/>
            <a:ext cx="2057400" cy="11874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lnSpc>
                <a:spcPct val="120000"/>
              </a:lnSpc>
              <a:spcBef>
                <a:spcPct val="50000"/>
              </a:spcBef>
              <a:buFont typeface="Arial" panose="020B0604020202020204" pitchFamily="34" charset="0"/>
              <a:buNone/>
            </a:pPr>
            <a:r>
              <a:rPr lang="zh-CN" altLang="en-US" b="1" dirty="0">
                <a:solidFill>
                  <a:schemeClr val="bg1"/>
                </a:solidFill>
                <a:latin typeface="幼圆" panose="02010509060101010101" pitchFamily="49" charset="-122"/>
                <a:ea typeface="幼圆" panose="02010509060101010101" pitchFamily="49" charset="-122"/>
              </a:rPr>
              <a:t>先全局后局部</a:t>
            </a:r>
            <a:r>
              <a:rPr lang="en-US" altLang="zh-CN" b="1" dirty="0">
                <a:solidFill>
                  <a:schemeClr val="bg1"/>
                </a:solidFill>
                <a:latin typeface="幼圆" panose="02010509060101010101" pitchFamily="49" charset="-122"/>
                <a:ea typeface="幼圆" panose="02010509060101010101" pitchFamily="49" charset="-122"/>
              </a:rPr>
              <a:t>,</a:t>
            </a:r>
            <a:r>
              <a:rPr lang="zh-CN" altLang="en-US" b="1" dirty="0">
                <a:solidFill>
                  <a:schemeClr val="bg1"/>
                </a:solidFill>
                <a:latin typeface="幼圆" panose="02010509060101010101" pitchFamily="49" charset="-122"/>
                <a:ea typeface="幼圆" panose="02010509060101010101" pitchFamily="49" charset="-122"/>
              </a:rPr>
              <a:t>先整体后细节</a:t>
            </a:r>
            <a:r>
              <a:rPr lang="en-US" altLang="zh-CN" b="1" dirty="0">
                <a:solidFill>
                  <a:schemeClr val="bg1"/>
                </a:solidFill>
                <a:latin typeface="幼圆" panose="02010509060101010101" pitchFamily="49" charset="-122"/>
                <a:ea typeface="幼圆" panose="02010509060101010101" pitchFamily="49" charset="-122"/>
              </a:rPr>
              <a:t>,</a:t>
            </a:r>
            <a:r>
              <a:rPr lang="zh-CN" altLang="en-US" b="1" dirty="0">
                <a:solidFill>
                  <a:schemeClr val="bg1"/>
                </a:solidFill>
                <a:latin typeface="幼圆" panose="02010509060101010101" pitchFamily="49" charset="-122"/>
                <a:ea typeface="幼圆" panose="02010509060101010101" pitchFamily="49" charset="-122"/>
              </a:rPr>
              <a:t>先抽象后具体</a:t>
            </a:r>
            <a:r>
              <a:rPr lang="en-US" altLang="zh-CN" b="1" dirty="0">
                <a:solidFill>
                  <a:schemeClr val="bg1"/>
                </a:solidFill>
                <a:latin typeface="幼圆" panose="02010509060101010101" pitchFamily="49" charset="-122"/>
                <a:ea typeface="幼圆" panose="02010509060101010101" pitchFamily="49" charset="-122"/>
              </a:rPr>
              <a:t>.</a:t>
            </a:r>
            <a:endParaRPr lang="en-US" altLang="zh-CN" sz="2400" b="1" dirty="0">
              <a:solidFill>
                <a:schemeClr val="bg1"/>
              </a:solidFill>
              <a:latin typeface="幼圆" panose="02010509060101010101" pitchFamily="49" charset="-122"/>
              <a:ea typeface="幼圆" panose="02010509060101010101" pitchFamily="49" charset="-122"/>
            </a:endParaRPr>
          </a:p>
        </p:txBody>
      </p:sp>
      <p:sp>
        <p:nvSpPr>
          <p:cNvPr id="136271" name="Text Box 79"/>
          <p:cNvSpPr txBox="1"/>
          <p:nvPr/>
        </p:nvSpPr>
        <p:spPr>
          <a:xfrm>
            <a:off x="6248400" y="762000"/>
            <a:ext cx="6858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50000"/>
              </a:spcBef>
              <a:buFont typeface="Arial" panose="020B0604020202020204" pitchFamily="34" charset="0"/>
              <a:buNone/>
            </a:pPr>
            <a:r>
              <a:rPr lang="en-US" altLang="zh-CN" dirty="0">
                <a:solidFill>
                  <a:schemeClr val="bg1"/>
                </a:solidFill>
                <a:latin typeface="Arial" panose="020B0604020202020204" pitchFamily="34" charset="0"/>
                <a:ea typeface="宋体" panose="02010600030101010101" pitchFamily="2" charset="-122"/>
              </a:rPr>
              <a:t>0</a:t>
            </a:r>
            <a:r>
              <a:rPr lang="zh-CN" altLang="en-US" dirty="0">
                <a:solidFill>
                  <a:schemeClr val="bg1"/>
                </a:solidFill>
                <a:latin typeface="Arial" panose="020B0604020202020204" pitchFamily="34" charset="0"/>
                <a:ea typeface="宋体" panose="02010600030101010101" pitchFamily="2" charset="-122"/>
              </a:rPr>
              <a:t>图</a:t>
            </a:r>
            <a:endParaRPr lang="zh-CN" altLang="en-US" sz="2400" dirty="0">
              <a:solidFill>
                <a:schemeClr val="bg1"/>
              </a:solidFill>
              <a:latin typeface="Arial" panose="020B0604020202020204" pitchFamily="34" charset="0"/>
              <a:ea typeface="宋体" panose="02010600030101010101" pitchFamily="2" charset="-122"/>
            </a:endParaRPr>
          </a:p>
        </p:txBody>
      </p:sp>
      <p:sp>
        <p:nvSpPr>
          <p:cNvPr id="136272" name="Text Box 80"/>
          <p:cNvSpPr txBox="1"/>
          <p:nvPr/>
        </p:nvSpPr>
        <p:spPr>
          <a:xfrm>
            <a:off x="685800" y="3733800"/>
            <a:ext cx="6858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50000"/>
              </a:spcBef>
              <a:buFont typeface="Arial" panose="020B0604020202020204" pitchFamily="34" charset="0"/>
              <a:buNone/>
            </a:pPr>
            <a:r>
              <a:rPr lang="en-US" altLang="zh-CN" dirty="0">
                <a:solidFill>
                  <a:schemeClr val="bg1"/>
                </a:solidFill>
                <a:latin typeface="Arial" panose="020B0604020202020204" pitchFamily="34" charset="0"/>
                <a:ea typeface="宋体" panose="02010600030101010101" pitchFamily="2" charset="-122"/>
              </a:rPr>
              <a:t>1</a:t>
            </a:r>
            <a:r>
              <a:rPr lang="zh-CN" altLang="en-US" dirty="0">
                <a:solidFill>
                  <a:schemeClr val="bg1"/>
                </a:solidFill>
                <a:latin typeface="Arial" panose="020B0604020202020204" pitchFamily="34" charset="0"/>
                <a:ea typeface="宋体" panose="02010600030101010101" pitchFamily="2" charset="-122"/>
              </a:rPr>
              <a:t>图</a:t>
            </a:r>
            <a:endParaRPr lang="zh-CN" altLang="en-US" sz="2400" dirty="0">
              <a:solidFill>
                <a:schemeClr val="bg1"/>
              </a:solidFill>
              <a:latin typeface="Arial" panose="020B0604020202020204" pitchFamily="34" charset="0"/>
              <a:ea typeface="宋体" panose="02010600030101010101" pitchFamily="2" charset="-122"/>
            </a:endParaRPr>
          </a:p>
        </p:txBody>
      </p:sp>
      <p:sp>
        <p:nvSpPr>
          <p:cNvPr id="136273" name="Text Box 81"/>
          <p:cNvSpPr txBox="1"/>
          <p:nvPr/>
        </p:nvSpPr>
        <p:spPr>
          <a:xfrm>
            <a:off x="6934200" y="3657600"/>
            <a:ext cx="6858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50000"/>
              </a:spcBef>
              <a:buFont typeface="Arial" panose="020B0604020202020204" pitchFamily="34" charset="0"/>
              <a:buNone/>
            </a:pPr>
            <a:r>
              <a:rPr lang="en-US" altLang="zh-CN" dirty="0">
                <a:solidFill>
                  <a:schemeClr val="bg1"/>
                </a:solidFill>
                <a:latin typeface="Arial" panose="020B0604020202020204" pitchFamily="34" charset="0"/>
                <a:ea typeface="宋体" panose="02010600030101010101" pitchFamily="2" charset="-122"/>
              </a:rPr>
              <a:t>2</a:t>
            </a:r>
            <a:r>
              <a:rPr lang="zh-CN" altLang="en-US" dirty="0">
                <a:solidFill>
                  <a:schemeClr val="bg1"/>
                </a:solidFill>
                <a:latin typeface="Arial" panose="020B0604020202020204" pitchFamily="34" charset="0"/>
                <a:ea typeface="宋体" panose="02010600030101010101" pitchFamily="2" charset="-122"/>
              </a:rPr>
              <a:t>图</a:t>
            </a:r>
            <a:endParaRPr lang="zh-CN" altLang="en-US" sz="2400" dirty="0">
              <a:solidFill>
                <a:schemeClr val="bg1"/>
              </a:solidFill>
              <a:latin typeface="Arial" panose="020B0604020202020204" pitchFamily="34" charset="0"/>
              <a:ea typeface="宋体" panose="02010600030101010101" pitchFamily="2" charset="-122"/>
            </a:endParaRPr>
          </a:p>
        </p:txBody>
      </p:sp>
      <p:sp>
        <p:nvSpPr>
          <p:cNvPr id="136274" name="Text Box 82"/>
          <p:cNvSpPr txBox="1"/>
          <p:nvPr/>
        </p:nvSpPr>
        <p:spPr>
          <a:xfrm>
            <a:off x="1295400" y="5943600"/>
            <a:ext cx="9144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50000"/>
              </a:spcBef>
              <a:buFont typeface="Arial" panose="020B0604020202020204" pitchFamily="34" charset="0"/>
              <a:buNone/>
            </a:pPr>
            <a:r>
              <a:rPr lang="en-US" altLang="zh-CN" dirty="0">
                <a:solidFill>
                  <a:schemeClr val="bg1"/>
                </a:solidFill>
                <a:latin typeface="Arial" panose="020B0604020202020204" pitchFamily="34" charset="0"/>
                <a:ea typeface="宋体" panose="02010600030101010101" pitchFamily="2" charset="-122"/>
              </a:rPr>
              <a:t>1.1</a:t>
            </a:r>
            <a:r>
              <a:rPr lang="zh-CN" altLang="en-US" dirty="0">
                <a:solidFill>
                  <a:schemeClr val="bg1"/>
                </a:solidFill>
                <a:latin typeface="Arial" panose="020B0604020202020204" pitchFamily="34" charset="0"/>
                <a:ea typeface="宋体" panose="02010600030101010101" pitchFamily="2" charset="-122"/>
              </a:rPr>
              <a:t>图</a:t>
            </a:r>
            <a:endParaRPr lang="zh-CN" altLang="en-US" sz="2400" dirty="0">
              <a:solidFill>
                <a:schemeClr val="bg1"/>
              </a:solidFill>
              <a:latin typeface="Arial" panose="020B0604020202020204" pitchFamily="34" charset="0"/>
              <a:ea typeface="宋体" panose="02010600030101010101" pitchFamily="2" charset="-122"/>
            </a:endParaRPr>
          </a:p>
        </p:txBody>
      </p:sp>
      <p:sp>
        <p:nvSpPr>
          <p:cNvPr id="136275" name="Text Box 83"/>
          <p:cNvSpPr txBox="1"/>
          <p:nvPr/>
        </p:nvSpPr>
        <p:spPr>
          <a:xfrm>
            <a:off x="3752850" y="5867400"/>
            <a:ext cx="9906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50000"/>
              </a:spcBef>
              <a:buFont typeface="Arial" panose="020B0604020202020204" pitchFamily="34" charset="0"/>
              <a:buNone/>
            </a:pPr>
            <a:r>
              <a:rPr lang="en-US" altLang="zh-CN" dirty="0">
                <a:solidFill>
                  <a:schemeClr val="bg1"/>
                </a:solidFill>
                <a:latin typeface="Arial" panose="020B0604020202020204" pitchFamily="34" charset="0"/>
                <a:ea typeface="宋体" panose="02010600030101010101" pitchFamily="2" charset="-122"/>
              </a:rPr>
              <a:t>2.1</a:t>
            </a:r>
            <a:r>
              <a:rPr lang="zh-CN" altLang="en-US" dirty="0">
                <a:solidFill>
                  <a:schemeClr val="bg1"/>
                </a:solidFill>
                <a:latin typeface="Arial" panose="020B0604020202020204" pitchFamily="34" charset="0"/>
                <a:ea typeface="宋体" panose="02010600030101010101" pitchFamily="2" charset="-122"/>
              </a:rPr>
              <a:t>图</a:t>
            </a:r>
            <a:endParaRPr lang="zh-CN" altLang="en-US" sz="2400" dirty="0">
              <a:solidFill>
                <a:schemeClr val="bg1"/>
              </a:solidFill>
              <a:latin typeface="Arial" panose="020B0604020202020204" pitchFamily="34" charset="0"/>
              <a:ea typeface="宋体" panose="02010600030101010101" pitchFamily="2" charset="-122"/>
            </a:endParaRPr>
          </a:p>
        </p:txBody>
      </p:sp>
      <p:sp>
        <p:nvSpPr>
          <p:cNvPr id="136276" name="Text Box 84"/>
          <p:cNvSpPr txBox="1"/>
          <p:nvPr/>
        </p:nvSpPr>
        <p:spPr>
          <a:xfrm>
            <a:off x="6248400" y="5791200"/>
            <a:ext cx="11430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50000"/>
              </a:spcBef>
              <a:buFont typeface="Arial" panose="020B0604020202020204" pitchFamily="34" charset="0"/>
              <a:buNone/>
            </a:pPr>
            <a:r>
              <a:rPr lang="en-US" altLang="zh-CN" dirty="0">
                <a:solidFill>
                  <a:schemeClr val="bg1"/>
                </a:solidFill>
                <a:latin typeface="Arial" panose="020B0604020202020204" pitchFamily="34" charset="0"/>
                <a:ea typeface="宋体" panose="02010600030101010101" pitchFamily="2" charset="-122"/>
              </a:rPr>
              <a:t>2.2</a:t>
            </a:r>
            <a:r>
              <a:rPr lang="zh-CN" altLang="en-US" dirty="0">
                <a:solidFill>
                  <a:schemeClr val="bg1"/>
                </a:solidFill>
                <a:latin typeface="Arial" panose="020B0604020202020204" pitchFamily="34" charset="0"/>
                <a:ea typeface="宋体" panose="02010600030101010101" pitchFamily="2" charset="-122"/>
              </a:rPr>
              <a:t>图</a:t>
            </a:r>
            <a:endParaRPr lang="zh-CN" altLang="en-US" sz="2400" dirty="0">
              <a:solidFill>
                <a:schemeClr val="bg1"/>
              </a:solidFill>
              <a:latin typeface="Arial" panose="020B0604020202020204" pitchFamily="34" charset="0"/>
              <a:ea typeface="宋体" panose="02010600030101010101" pitchFamily="2" charset="-122"/>
            </a:endParaRPr>
          </a:p>
        </p:txBody>
      </p:sp>
      <p:sp>
        <p:nvSpPr>
          <p:cNvPr id="136277" name="Line 85"/>
          <p:cNvSpPr/>
          <p:nvPr/>
        </p:nvSpPr>
        <p:spPr>
          <a:xfrm flipH="1">
            <a:off x="0" y="1524000"/>
            <a:ext cx="9144000" cy="0"/>
          </a:xfrm>
          <a:prstGeom prst="line">
            <a:avLst/>
          </a:prstGeom>
          <a:ln w="76200" cap="flat" cmpd="sng">
            <a:solidFill>
              <a:schemeClr val="accent2"/>
            </a:solidFill>
            <a:prstDash val="solid"/>
            <a:headEnd type="none" w="med" len="med"/>
            <a:tailEnd type="none" w="med" len="med"/>
          </a:ln>
        </p:spPr>
      </p:sp>
      <p:sp>
        <p:nvSpPr>
          <p:cNvPr id="136278" name="Line 86"/>
          <p:cNvSpPr/>
          <p:nvPr/>
        </p:nvSpPr>
        <p:spPr>
          <a:xfrm flipH="1">
            <a:off x="0" y="4343400"/>
            <a:ext cx="9144000" cy="0"/>
          </a:xfrm>
          <a:prstGeom prst="line">
            <a:avLst/>
          </a:prstGeom>
          <a:ln w="76200" cap="flat" cmpd="sng">
            <a:solidFill>
              <a:schemeClr val="accent2"/>
            </a:solidFill>
            <a:prstDash val="solid"/>
            <a:headEnd type="none" w="med" len="med"/>
            <a:tailEnd type="none" w="med" len="med"/>
          </a:ln>
        </p:spPr>
      </p:sp>
      <p:sp>
        <p:nvSpPr>
          <p:cNvPr id="136279" name="Line 87"/>
          <p:cNvSpPr/>
          <p:nvPr/>
        </p:nvSpPr>
        <p:spPr>
          <a:xfrm flipH="1">
            <a:off x="0" y="1524000"/>
            <a:ext cx="9144000" cy="0"/>
          </a:xfrm>
          <a:prstGeom prst="line">
            <a:avLst/>
          </a:prstGeom>
          <a:ln w="38100" cap="flat" cmpd="sng">
            <a:solidFill>
              <a:schemeClr val="bg1"/>
            </a:solidFill>
            <a:prstDash val="solid"/>
            <a:headEnd type="none" w="med" len="med"/>
            <a:tailEnd type="none" w="med" len="med"/>
          </a:ln>
        </p:spPr>
      </p:sp>
      <p:sp>
        <p:nvSpPr>
          <p:cNvPr id="136280" name="Line 88"/>
          <p:cNvSpPr/>
          <p:nvPr/>
        </p:nvSpPr>
        <p:spPr>
          <a:xfrm flipH="1">
            <a:off x="0" y="4343400"/>
            <a:ext cx="9144000" cy="0"/>
          </a:xfrm>
          <a:prstGeom prst="line">
            <a:avLst/>
          </a:prstGeom>
          <a:ln w="38100" cap="flat" cmpd="sng">
            <a:solidFill>
              <a:schemeClr val="bg1"/>
            </a:solidFill>
            <a:prstDash val="solid"/>
            <a:headEnd type="none" w="med" len="med"/>
            <a:tailEnd type="none" w="med" len="med"/>
          </a:ln>
        </p:spPr>
      </p:sp>
      <p:sp>
        <p:nvSpPr>
          <p:cNvPr id="14372" name="Rectangle 89"/>
          <p:cNvSpPr>
            <a:spLocks noGrp="1"/>
          </p:cNvSpPr>
          <p:nvPr>
            <p:ph type="title"/>
          </p:nvPr>
        </p:nvSpPr>
        <p:spPr>
          <a:xfrm>
            <a:off x="2622550" y="430213"/>
            <a:ext cx="833438" cy="622300"/>
          </a:xfrm>
        </p:spPr>
        <p:txBody>
          <a:bodyPr vert="horz" wrap="square" lIns="91440" tIns="45720" rIns="91440" bIns="45720" anchor="ctr"/>
          <a:lstStyle/>
          <a:p>
            <a:pPr eaLnBrk="1" hangingPunct="1"/>
            <a:r>
              <a:rPr lang="zh-CN" altLang="en-US" sz="1600" dirty="0">
                <a:solidFill>
                  <a:srgbClr val="004284"/>
                </a:solidFill>
              </a:rPr>
              <a:t>分层</a:t>
            </a:r>
            <a:r>
              <a:rPr lang="en-US" altLang="zh-CN" sz="1600" dirty="0">
                <a:solidFill>
                  <a:srgbClr val="004284"/>
                </a:solidFill>
              </a:rPr>
              <a:t>DFD </a:t>
            </a:r>
            <a:r>
              <a:rPr lang="zh-CN" altLang="en-US" sz="1600" dirty="0">
                <a:solidFill>
                  <a:srgbClr val="004284"/>
                </a:solidFill>
              </a:rPr>
              <a:t>图</a:t>
            </a:r>
          </a:p>
        </p:txBody>
      </p:sp>
      <p:sp>
        <p:nvSpPr>
          <p:cNvPr id="14373" name="Text Box 90"/>
          <p:cNvSpPr txBox="1"/>
          <p:nvPr/>
        </p:nvSpPr>
        <p:spPr>
          <a:xfrm>
            <a:off x="428625" y="1946275"/>
            <a:ext cx="1828800" cy="56673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50000"/>
              </a:spcBef>
              <a:buFont typeface="Arial" panose="020B0604020202020204" pitchFamily="34" charset="0"/>
              <a:buNone/>
            </a:pPr>
            <a:endParaRPr lang="zh-CN" altLang="zh-CN" sz="2400" b="1" dirty="0">
              <a:latin typeface="Arial" panose="020B0604020202020204" pitchFamily="34" charset="0"/>
              <a:ea typeface="楷体_GB2312" pitchFamily="49" charset="-122"/>
            </a:endParaRPr>
          </a:p>
        </p:txBody>
      </p:sp>
      <p:sp>
        <p:nvSpPr>
          <p:cNvPr id="14374" name="Rectangle 91">
            <a:hlinkClick r:id="" action="ppaction://hlinkshowjump?jump=previousslide"/>
          </p:cNvPr>
          <p:cNvSpPr/>
          <p:nvPr/>
        </p:nvSpPr>
        <p:spPr>
          <a:xfrm>
            <a:off x="6515100" y="6249988"/>
            <a:ext cx="457200" cy="379412"/>
          </a:xfrm>
          <a:prstGeom prst="rect">
            <a:avLst/>
          </a:prstGeom>
          <a:noFill/>
          <a:ln w="9525">
            <a:noFill/>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endParaRPr lang="zh-CN" altLang="en-US" b="1" dirty="0">
              <a:latin typeface="Arial" panose="020B0604020202020204" pitchFamily="34" charset="0"/>
              <a:ea typeface="宋体" panose="02010600030101010101" pitchFamily="2" charset="-122"/>
            </a:endParaRPr>
          </a:p>
        </p:txBody>
      </p:sp>
      <p:sp>
        <p:nvSpPr>
          <p:cNvPr id="14375" name="Rectangle 92">
            <a:hlinkClick r:id="" action="ppaction://hlinkshowjump?jump=nextslide"/>
          </p:cNvPr>
          <p:cNvSpPr/>
          <p:nvPr/>
        </p:nvSpPr>
        <p:spPr>
          <a:xfrm>
            <a:off x="7105650" y="6249988"/>
            <a:ext cx="457200" cy="379412"/>
          </a:xfrm>
          <a:prstGeom prst="rect">
            <a:avLst/>
          </a:prstGeom>
          <a:noFill/>
          <a:ln w="9525">
            <a:noFill/>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endParaRPr lang="zh-CN" altLang="en-US" b="1" dirty="0">
              <a:latin typeface="Arial" panose="020B0604020202020204" pitchFamily="34" charset="0"/>
              <a:ea typeface="宋体" panose="02010600030101010101" pitchFamily="2" charset="-122"/>
            </a:endParaRPr>
          </a:p>
        </p:txBody>
      </p:sp>
      <p:sp>
        <p:nvSpPr>
          <p:cNvPr id="14376" name="Oval 93"/>
          <p:cNvSpPr/>
          <p:nvPr/>
        </p:nvSpPr>
        <p:spPr>
          <a:xfrm>
            <a:off x="7802563" y="6246813"/>
            <a:ext cx="1011237" cy="377825"/>
          </a:xfrm>
          <a:prstGeom prst="ellipse">
            <a:avLst/>
          </a:prstGeom>
          <a:noFill/>
          <a:ln w="9525">
            <a:noFill/>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endParaRPr lang="zh-CN" altLang="en-US" b="1" dirty="0">
              <a:latin typeface="Arial" panose="020B0604020202020204" pitchFamily="34" charset="0"/>
              <a:ea typeface="宋体" panose="02010600030101010101" pitchFamily="2" charset="-122"/>
            </a:endParaRPr>
          </a:p>
        </p:txBody>
      </p:sp>
      <p:sp>
        <p:nvSpPr>
          <p:cNvPr id="95" name="矩形 94"/>
          <p:cNvSpPr/>
          <p:nvPr/>
        </p:nvSpPr>
        <p:spPr>
          <a:xfrm>
            <a:off x="4787900" y="765175"/>
            <a:ext cx="4356100" cy="4094163"/>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Char char="Ø"/>
            </a:pPr>
            <a:r>
              <a:rPr lang="zh-CN" altLang="en-US" b="1" dirty="0">
                <a:solidFill>
                  <a:srgbClr val="FF0000"/>
                </a:solidFill>
                <a:latin typeface="Arial" panose="020B0604020202020204" pitchFamily="34" charset="0"/>
                <a:ea typeface="宋体" panose="02010600030101010101" pitchFamily="2" charset="-122"/>
              </a:rPr>
              <a:t>思考题：分层数据流图</a:t>
            </a:r>
            <a:endParaRPr lang="en-US" altLang="zh-CN" b="1" dirty="0">
              <a:solidFill>
                <a:srgbClr val="FF0000"/>
              </a:solidFill>
              <a:latin typeface="Arial" panose="020B0604020202020204" pitchFamily="34" charset="0"/>
              <a:ea typeface="宋体" panose="02010600030101010101" pitchFamily="2" charset="-122"/>
            </a:endParaRPr>
          </a:p>
          <a:p>
            <a:pPr marL="457200" lvl="1" indent="0" eaLnBrk="1" hangingPunct="1">
              <a:spcBef>
                <a:spcPct val="0"/>
              </a:spcBef>
              <a:buChar char="Ø"/>
            </a:pPr>
            <a:r>
              <a:rPr lang="zh-CN" altLang="en-US" b="1" dirty="0">
                <a:solidFill>
                  <a:srgbClr val="FF0000"/>
                </a:solidFill>
                <a:latin typeface="Arial" panose="020B0604020202020204" pitchFamily="34" charset="0"/>
                <a:ea typeface="宋体" panose="02010600030101010101" pitchFamily="2" charset="-122"/>
              </a:rPr>
              <a:t>分层数据流图概述 </a:t>
            </a:r>
            <a:endParaRPr lang="en-US" altLang="zh-CN" b="1" dirty="0">
              <a:solidFill>
                <a:srgbClr val="FF0000"/>
              </a:solidFill>
              <a:latin typeface="Arial" panose="020B0604020202020204" pitchFamily="34" charset="0"/>
              <a:ea typeface="宋体" panose="02010600030101010101" pitchFamily="2" charset="-122"/>
            </a:endParaRPr>
          </a:p>
          <a:p>
            <a:pPr marL="914400" lvl="2" indent="0" eaLnBrk="1" hangingPunct="1">
              <a:spcBef>
                <a:spcPct val="0"/>
              </a:spcBef>
              <a:buChar char="Ø"/>
            </a:pPr>
            <a:r>
              <a:rPr lang="zh-CN" altLang="en-US" sz="2000" b="1" dirty="0">
                <a:solidFill>
                  <a:srgbClr val="FF0000"/>
                </a:solidFill>
                <a:latin typeface="Arial" panose="020B0604020202020204" pitchFamily="34" charset="0"/>
                <a:ea typeface="宋体" panose="02010600030101010101" pitchFamily="2" charset="-122"/>
              </a:rPr>
              <a:t>什么是分层数据流图？使用分层数据流图描述一个系统时至少分成几层？各层分别描述什么内容？</a:t>
            </a:r>
            <a:endParaRPr lang="en-US" altLang="zh-CN" sz="2000" b="1" dirty="0">
              <a:solidFill>
                <a:srgbClr val="FF0000"/>
              </a:solidFill>
              <a:latin typeface="Arial" panose="020B0604020202020204" pitchFamily="34" charset="0"/>
              <a:ea typeface="宋体" panose="02010600030101010101" pitchFamily="2" charset="-122"/>
            </a:endParaRPr>
          </a:p>
          <a:p>
            <a:pPr marL="914400" lvl="2" indent="0" eaLnBrk="1" hangingPunct="1">
              <a:spcBef>
                <a:spcPct val="0"/>
              </a:spcBef>
              <a:buChar char="Ø"/>
            </a:pPr>
            <a:r>
              <a:rPr lang="zh-CN" altLang="en-US" sz="2000" b="1" dirty="0">
                <a:solidFill>
                  <a:srgbClr val="FF0000"/>
                </a:solidFill>
                <a:latin typeface="Arial" panose="020B0604020202020204" pitchFamily="34" charset="0"/>
                <a:ea typeface="宋体" panose="02010600030101010101" pitchFamily="2" charset="-122"/>
              </a:rPr>
              <a:t>分层数据流图的命名和编号方法</a:t>
            </a:r>
            <a:endParaRPr lang="en-US" altLang="zh-CN" sz="2000" b="1" dirty="0">
              <a:solidFill>
                <a:srgbClr val="FF0000"/>
              </a:solidFill>
              <a:latin typeface="Arial" panose="020B0604020202020204" pitchFamily="34" charset="0"/>
              <a:ea typeface="宋体" panose="02010600030101010101" pitchFamily="2" charset="-122"/>
            </a:endParaRPr>
          </a:p>
          <a:p>
            <a:pPr marL="914400" lvl="2" indent="0" eaLnBrk="1" hangingPunct="1">
              <a:spcBef>
                <a:spcPct val="0"/>
              </a:spcBef>
              <a:buChar char="Ø"/>
            </a:pPr>
            <a:r>
              <a:rPr lang="zh-CN" altLang="en-US" sz="2000" b="1" dirty="0">
                <a:solidFill>
                  <a:srgbClr val="FF0000"/>
                </a:solidFill>
                <a:latin typeface="Arial" panose="020B0604020202020204" pitchFamily="34" charset="0"/>
                <a:ea typeface="宋体" panose="02010600030101010101" pitchFamily="2" charset="-122"/>
              </a:rPr>
              <a:t>分层数据流图的正确性检查</a:t>
            </a:r>
            <a:endParaRPr lang="en-US" altLang="zh-CN" sz="2000" b="1" dirty="0">
              <a:solidFill>
                <a:srgbClr val="FF0000"/>
              </a:solidFill>
              <a:latin typeface="Arial" panose="020B0604020202020204" pitchFamily="34" charset="0"/>
              <a:ea typeface="宋体" panose="02010600030101010101" pitchFamily="2" charset="-122"/>
            </a:endParaRPr>
          </a:p>
          <a:p>
            <a:pPr marL="1371600" lvl="3" indent="0" eaLnBrk="1" hangingPunct="1">
              <a:spcBef>
                <a:spcPct val="0"/>
              </a:spcBef>
              <a:buFont typeface="Wingdings" panose="05000000000000000000" pitchFamily="2" charset="2"/>
              <a:buChar char="Ø"/>
            </a:pPr>
            <a:r>
              <a:rPr lang="zh-CN" altLang="en-US" sz="2000" b="1" dirty="0">
                <a:solidFill>
                  <a:srgbClr val="FF0000"/>
                </a:solidFill>
                <a:latin typeface="Arial" panose="020B0604020202020204" pitchFamily="34" charset="0"/>
                <a:ea typeface="宋体" panose="02010600030101010101" pitchFamily="2" charset="-122"/>
              </a:rPr>
              <a:t>子图与父图的平衡</a:t>
            </a:r>
            <a:endParaRPr lang="en-US" altLang="zh-CN" sz="2000" b="1" dirty="0">
              <a:solidFill>
                <a:srgbClr val="FF0000"/>
              </a:solidFill>
              <a:latin typeface="Arial" panose="020B0604020202020204" pitchFamily="34" charset="0"/>
              <a:ea typeface="宋体" panose="02010600030101010101" pitchFamily="2" charset="-122"/>
            </a:endParaRPr>
          </a:p>
          <a:p>
            <a:pPr marL="1371600" lvl="3" indent="0" eaLnBrk="1" hangingPunct="1">
              <a:spcBef>
                <a:spcPct val="0"/>
              </a:spcBef>
              <a:buFont typeface="Wingdings" panose="05000000000000000000" pitchFamily="2" charset="2"/>
              <a:buChar char="Ø"/>
            </a:pPr>
            <a:r>
              <a:rPr lang="zh-CN" altLang="en-US" sz="2000" b="1" dirty="0">
                <a:solidFill>
                  <a:srgbClr val="FF0000"/>
                </a:solidFill>
                <a:latin typeface="Arial" panose="020B0604020202020204" pitchFamily="34" charset="0"/>
                <a:ea typeface="宋体" panose="02010600030101010101" pitchFamily="2" charset="-122"/>
              </a:rPr>
              <a:t>加工的数据守恒</a:t>
            </a:r>
            <a:endParaRPr lang="en-US" altLang="zh-CN" sz="2000" b="1" dirty="0">
              <a:solidFill>
                <a:srgbClr val="FF0000"/>
              </a:solidFill>
              <a:latin typeface="Arial" panose="020B0604020202020204" pitchFamily="34" charset="0"/>
              <a:ea typeface="宋体" panose="02010600030101010101" pitchFamily="2" charset="-122"/>
            </a:endParaRPr>
          </a:p>
          <a:p>
            <a:pPr marL="1371600" lvl="3" indent="0" eaLnBrk="1" hangingPunct="1">
              <a:spcBef>
                <a:spcPct val="0"/>
              </a:spcBef>
              <a:buFont typeface="Wingdings" panose="05000000000000000000" pitchFamily="2" charset="2"/>
              <a:buChar char="Ø"/>
            </a:pPr>
            <a:r>
              <a:rPr lang="zh-CN" altLang="en-US" sz="2000" b="1" dirty="0">
                <a:solidFill>
                  <a:srgbClr val="FF0000"/>
                </a:solidFill>
                <a:latin typeface="Arial" panose="020B0604020202020204" pitchFamily="34" charset="0"/>
                <a:ea typeface="宋体" panose="02010600030101010101" pitchFamily="2" charset="-122"/>
              </a:rPr>
              <a:t>文件的画法</a:t>
            </a:r>
            <a:endParaRPr lang="en-US" altLang="zh-CN" sz="2000" b="1" dirty="0">
              <a:solidFill>
                <a:srgbClr val="FF0000"/>
              </a:solidFill>
              <a:latin typeface="Arial" panose="020B0604020202020204" pitchFamily="34" charset="0"/>
              <a:ea typeface="宋体" panose="02010600030101010101" pitchFamily="2" charset="-122"/>
            </a:endParaRPr>
          </a:p>
        </p:txBody>
      </p:sp>
      <p:pic>
        <p:nvPicPr>
          <p:cNvPr id="96" name="Picture 3"/>
          <p:cNvPicPr>
            <a:picLocks noChangeAspect="1"/>
          </p:cNvPicPr>
          <p:nvPr/>
        </p:nvPicPr>
        <p:blipFill>
          <a:blip r:embed="rId3"/>
          <a:stretch>
            <a:fillRect/>
          </a:stretch>
        </p:blipFill>
        <p:spPr>
          <a:xfrm>
            <a:off x="0" y="260350"/>
            <a:ext cx="4903788" cy="5400675"/>
          </a:xfrm>
          <a:prstGeom prst="rect">
            <a:avLst/>
          </a:prstGeom>
          <a:noFill/>
          <a:ln w="9525">
            <a:noFill/>
          </a:ln>
        </p:spPr>
      </p:pic>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8" fill="hold" grpId="0" nodeType="afterEffect">
                                  <p:stCondLst>
                                    <p:cond delay="0"/>
                                  </p:stCondLst>
                                  <p:childTnLst>
                                    <p:set>
                                      <p:cBhvr>
                                        <p:cTn id="6" dur="1" fill="hold">
                                          <p:stCondLst>
                                            <p:cond delay="0"/>
                                          </p:stCondLst>
                                        </p:cTn>
                                        <p:tgtEl>
                                          <p:spTgt spid="136270"/>
                                        </p:tgtEl>
                                        <p:attrNameLst>
                                          <p:attrName>style.visibility</p:attrName>
                                        </p:attrNameLst>
                                      </p:cBhvr>
                                      <p:to>
                                        <p:strVal val="visible"/>
                                      </p:to>
                                    </p:set>
                                    <p:anim calcmode="lin" valueType="num">
                                      <p:cBhvr additive="base">
                                        <p:cTn id="7" dur="5000" fill="hold"/>
                                        <p:tgtEl>
                                          <p:spTgt spid="136270"/>
                                        </p:tgtEl>
                                        <p:attrNameLst>
                                          <p:attrName>ppt_x</p:attrName>
                                        </p:attrNameLst>
                                      </p:cBhvr>
                                      <p:tavLst>
                                        <p:tav tm="0">
                                          <p:val>
                                            <p:strVal val="0-#ppt_w/2"/>
                                          </p:val>
                                        </p:tav>
                                        <p:tav tm="100000">
                                          <p:val>
                                            <p:strVal val="#ppt_x"/>
                                          </p:val>
                                        </p:tav>
                                      </p:tavLst>
                                    </p:anim>
                                    <p:anim calcmode="lin" valueType="num">
                                      <p:cBhvr additive="base">
                                        <p:cTn id="8" dur="5000" fill="hold"/>
                                        <p:tgtEl>
                                          <p:spTgt spid="136270"/>
                                        </p:tgtEl>
                                        <p:attrNameLst>
                                          <p:attrName>ppt_y</p:attrName>
                                        </p:attrNameLst>
                                      </p:cBhvr>
                                      <p:tavLst>
                                        <p:tav tm="0">
                                          <p:val>
                                            <p:strVal val="#ppt_y"/>
                                          </p:val>
                                        </p:tav>
                                        <p:tav tm="100000">
                                          <p:val>
                                            <p:strVal val="#ppt_y"/>
                                          </p:val>
                                        </p:tav>
                                      </p:tavLst>
                                    </p:anim>
                                  </p:childTnLst>
                                </p:cTn>
                              </p:par>
                            </p:childTnLst>
                          </p:cTn>
                        </p:par>
                        <p:par>
                          <p:cTn id="9" fill="hold">
                            <p:stCondLst>
                              <p:cond delay="5000"/>
                            </p:stCondLst>
                            <p:childTnLst>
                              <p:par>
                                <p:cTn id="10" presetID="22" presetClass="entr" presetSubtype="1"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par>
                          <p:cTn id="13" fill="hold">
                            <p:stCondLst>
                              <p:cond delay="5500"/>
                            </p:stCondLst>
                            <p:childTnLst>
                              <p:par>
                                <p:cTn id="14" presetID="22" presetClass="entr" presetSubtype="8" fill="hold" nodeType="afterEffect">
                                  <p:stCondLst>
                                    <p:cond delay="0"/>
                                  </p:stCondLst>
                                  <p:childTnLst>
                                    <p:set>
                                      <p:cBhvr>
                                        <p:cTn id="15" dur="1" fill="hold">
                                          <p:stCondLst>
                                            <p:cond delay="0"/>
                                          </p:stCondLst>
                                        </p:cTn>
                                        <p:tgtEl>
                                          <p:spTgt spid="136277"/>
                                        </p:tgtEl>
                                        <p:attrNameLst>
                                          <p:attrName>style.visibility</p:attrName>
                                        </p:attrNameLst>
                                      </p:cBhvr>
                                      <p:to>
                                        <p:strVal val="visible"/>
                                      </p:to>
                                    </p:set>
                                    <p:animEffect transition="in" filter="wipe(left)">
                                      <p:cBhvr>
                                        <p:cTn id="16" dur="500"/>
                                        <p:tgtEl>
                                          <p:spTgt spid="136277"/>
                                        </p:tgtEl>
                                      </p:cBhvr>
                                    </p:animEffect>
                                  </p:childTnLst>
                                  <p:subTnLst>
                                    <p:set>
                                      <p:cBhvr override="childStyle">
                                        <p:cTn dur="1" fill="hold" display="0" masterRel="sameClick" afterEffect="1">
                                          <p:stCondLst>
                                            <p:cond evt="end" delay="0">
                                              <p:tn val="14"/>
                                            </p:cond>
                                          </p:stCondLst>
                                        </p:cTn>
                                        <p:tgtEl>
                                          <p:spTgt spid="136277"/>
                                        </p:tgtEl>
                                        <p:attrNameLst>
                                          <p:attrName>style.visibility</p:attrName>
                                        </p:attrNameLst>
                                      </p:cBhvr>
                                      <p:to>
                                        <p:strVal val="hidden"/>
                                      </p:to>
                                    </p:set>
                                  </p:subTnLst>
                                </p:cTn>
                              </p:par>
                            </p:childTnLst>
                          </p:cTn>
                        </p:par>
                        <p:par>
                          <p:cTn id="17" fill="hold">
                            <p:stCondLst>
                              <p:cond delay="6000"/>
                            </p:stCondLst>
                            <p:childTnLst>
                              <p:par>
                                <p:cTn id="18" presetID="22" presetClass="entr" presetSubtype="8" fill="hold" nodeType="afterEffect">
                                  <p:stCondLst>
                                    <p:cond delay="0"/>
                                  </p:stCondLst>
                                  <p:childTnLst>
                                    <p:set>
                                      <p:cBhvr>
                                        <p:cTn id="19" dur="1" fill="hold">
                                          <p:stCondLst>
                                            <p:cond delay="0"/>
                                          </p:stCondLst>
                                        </p:cTn>
                                        <p:tgtEl>
                                          <p:spTgt spid="136279"/>
                                        </p:tgtEl>
                                        <p:attrNameLst>
                                          <p:attrName>style.visibility</p:attrName>
                                        </p:attrNameLst>
                                      </p:cBhvr>
                                      <p:to>
                                        <p:strVal val="visible"/>
                                      </p:to>
                                    </p:set>
                                    <p:animEffect transition="in" filter="wipe(left)">
                                      <p:cBhvr>
                                        <p:cTn id="20" dur="500"/>
                                        <p:tgtEl>
                                          <p:spTgt spid="136279"/>
                                        </p:tgtEl>
                                      </p:cBhvr>
                                    </p:animEffect>
                                  </p:childTnLst>
                                </p:cTn>
                              </p:par>
                            </p:childTnLst>
                          </p:cTn>
                        </p:par>
                        <p:par>
                          <p:cTn id="21" fill="hold">
                            <p:stCondLst>
                              <p:cond delay="6500"/>
                            </p:stCondLst>
                            <p:childTnLst>
                              <p:par>
                                <p:cTn id="22" presetID="22" presetClass="entr" presetSubtype="1" fill="hold" grpId="0" nodeType="afterEffect">
                                  <p:stCondLst>
                                    <p:cond delay="0"/>
                                  </p:stCondLst>
                                  <p:iterate type="lt">
                                    <p:tmPct val="100000"/>
                                  </p:iterate>
                                  <p:childTnLst>
                                    <p:set>
                                      <p:cBhvr>
                                        <p:cTn id="23" dur="1" fill="hold">
                                          <p:stCondLst>
                                            <p:cond delay="0"/>
                                          </p:stCondLst>
                                        </p:cTn>
                                        <p:tgtEl>
                                          <p:spTgt spid="136267">
                                            <p:txEl>
                                              <p:pRg st="0" end="0"/>
                                            </p:txEl>
                                          </p:spTgt>
                                        </p:tgtEl>
                                        <p:attrNameLst>
                                          <p:attrName>style.visibility</p:attrName>
                                        </p:attrNameLst>
                                      </p:cBhvr>
                                      <p:to>
                                        <p:strVal val="visible"/>
                                      </p:to>
                                    </p:set>
                                    <p:animEffect transition="in" filter="wipe(up)">
                                      <p:cBhvr>
                                        <p:cTn id="24" dur="75"/>
                                        <p:tgtEl>
                                          <p:spTgt spid="136267">
                                            <p:txEl>
                                              <p:pRg st="0" end="0"/>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2" name="TYPE.WAV"/>
                                        </p:tgtEl>
                                      </p:cMediaNode>
                                    </p:audio>
                                  </p:subTnLst>
                                </p:cTn>
                              </p:par>
                            </p:childTnLst>
                          </p:cTn>
                        </p:par>
                        <p:par>
                          <p:cTn id="25" fill="hold">
                            <p:stCondLst>
                              <p:cond delay="6650"/>
                            </p:stCondLst>
                            <p:childTnLst>
                              <p:par>
                                <p:cTn id="26" presetID="1" presetClass="entr" presetSubtype="0" fill="hold" grpId="0" nodeType="afterEffect">
                                  <p:stCondLst>
                                    <p:cond delay="0"/>
                                  </p:stCondLst>
                                  <p:childTnLst>
                                    <p:set>
                                      <p:cBhvr>
                                        <p:cTn id="27" dur="1" fill="hold">
                                          <p:stCondLst>
                                            <p:cond delay="499"/>
                                          </p:stCondLst>
                                        </p:cTn>
                                        <p:tgtEl>
                                          <p:spTgt spid="13627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36200"/>
                                        </p:tgtEl>
                                        <p:attrNameLst>
                                          <p:attrName>style.visibility</p:attrName>
                                        </p:attrNameLst>
                                      </p:cBhvr>
                                      <p:to>
                                        <p:strVal val="visible"/>
                                      </p:to>
                                    </p:set>
                                    <p:animEffect transition="in" filter="wipe(up)">
                                      <p:cBhvr>
                                        <p:cTn id="32" dur="500"/>
                                        <p:tgtEl>
                                          <p:spTgt spid="136200"/>
                                        </p:tgtEl>
                                      </p:cBhvr>
                                    </p:animEffect>
                                  </p:childTnLst>
                                </p:cTn>
                              </p:par>
                            </p:childTnLst>
                          </p:cTn>
                        </p:par>
                        <p:par>
                          <p:cTn id="33" fill="hold">
                            <p:stCondLst>
                              <p:cond delay="500"/>
                            </p:stCondLst>
                            <p:childTnLst>
                              <p:par>
                                <p:cTn id="34" presetID="22" presetClass="entr" presetSubtype="1" fill="hold" nodeType="afterEffect">
                                  <p:stCondLst>
                                    <p:cond delay="0"/>
                                  </p:stCondLst>
                                  <p:childTnLst>
                                    <p:set>
                                      <p:cBhvr>
                                        <p:cTn id="35" dur="1" fill="hold">
                                          <p:stCondLst>
                                            <p:cond delay="0"/>
                                          </p:stCondLst>
                                        </p:cTn>
                                        <p:tgtEl>
                                          <p:spTgt spid="136201"/>
                                        </p:tgtEl>
                                        <p:attrNameLst>
                                          <p:attrName>style.visibility</p:attrName>
                                        </p:attrNameLst>
                                      </p:cBhvr>
                                      <p:to>
                                        <p:strVal val="visible"/>
                                      </p:to>
                                    </p:set>
                                    <p:animEffect transition="in" filter="wipe(up)">
                                      <p:cBhvr>
                                        <p:cTn id="36" dur="500"/>
                                        <p:tgtEl>
                                          <p:spTgt spid="136201"/>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up)">
                                      <p:cBhvr>
                                        <p:cTn id="40" dur="500"/>
                                        <p:tgtEl>
                                          <p:spTgt spid="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136212"/>
                                        </p:tgtEl>
                                        <p:attrNameLst>
                                          <p:attrName>style.visibility</p:attrName>
                                        </p:attrNameLst>
                                      </p:cBhvr>
                                      <p:to>
                                        <p:strVal val="visible"/>
                                      </p:to>
                                    </p:set>
                                    <p:animEffect transition="in" filter="wipe(up)">
                                      <p:cBhvr>
                                        <p:cTn id="45" dur="500"/>
                                        <p:tgtEl>
                                          <p:spTgt spid="136212"/>
                                        </p:tgtEl>
                                      </p:cBhvr>
                                    </p:animEffect>
                                  </p:childTnLst>
                                </p:cTn>
                              </p:par>
                            </p:childTnLst>
                          </p:cTn>
                        </p:par>
                        <p:par>
                          <p:cTn id="46" fill="hold">
                            <p:stCondLst>
                              <p:cond delay="500"/>
                            </p:stCondLst>
                            <p:childTnLst>
                              <p:par>
                                <p:cTn id="47" presetID="22" presetClass="entr" presetSubtype="1" fill="hold" nodeType="afterEffect">
                                  <p:stCondLst>
                                    <p:cond delay="0"/>
                                  </p:stCondLst>
                                  <p:childTnLst>
                                    <p:set>
                                      <p:cBhvr>
                                        <p:cTn id="48" dur="1" fill="hold">
                                          <p:stCondLst>
                                            <p:cond delay="0"/>
                                          </p:stCondLst>
                                        </p:cTn>
                                        <p:tgtEl>
                                          <p:spTgt spid="136213"/>
                                        </p:tgtEl>
                                        <p:attrNameLst>
                                          <p:attrName>style.visibility</p:attrName>
                                        </p:attrNameLst>
                                      </p:cBhvr>
                                      <p:to>
                                        <p:strVal val="visible"/>
                                      </p:to>
                                    </p:set>
                                    <p:animEffect transition="in" filter="wipe(up)">
                                      <p:cBhvr>
                                        <p:cTn id="49" dur="500"/>
                                        <p:tgtEl>
                                          <p:spTgt spid="136213"/>
                                        </p:tgtEl>
                                      </p:cBhvr>
                                    </p:animEffect>
                                  </p:childTnLst>
                                </p:cTn>
                              </p:par>
                            </p:childTnLst>
                          </p:cTn>
                        </p:par>
                        <p:par>
                          <p:cTn id="50" fill="hold">
                            <p:stCondLst>
                              <p:cond delay="1000"/>
                            </p:stCondLst>
                            <p:childTnLst>
                              <p:par>
                                <p:cTn id="51" presetID="22" presetClass="entr" presetSubtype="1" fill="hold" nodeType="after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wipe(up)">
                                      <p:cBhvr>
                                        <p:cTn id="53" dur="500"/>
                                        <p:tgtEl>
                                          <p:spTgt spid="4"/>
                                        </p:tgtEl>
                                      </p:cBhvr>
                                    </p:animEffect>
                                  </p:childTnLst>
                                </p:cTn>
                              </p:par>
                            </p:childTnLst>
                          </p:cTn>
                        </p:par>
                        <p:par>
                          <p:cTn id="54" fill="hold">
                            <p:stCondLst>
                              <p:cond delay="1500"/>
                            </p:stCondLst>
                            <p:childTnLst>
                              <p:par>
                                <p:cTn id="55" presetID="23" presetClass="entr" presetSubtype="32" fill="hold" grpId="0" nodeType="afterEffect">
                                  <p:stCondLst>
                                    <p:cond delay="0"/>
                                  </p:stCondLst>
                                  <p:childTnLst>
                                    <p:set>
                                      <p:cBhvr>
                                        <p:cTn id="56" dur="1" fill="hold">
                                          <p:stCondLst>
                                            <p:cond delay="0"/>
                                          </p:stCondLst>
                                        </p:cTn>
                                        <p:tgtEl>
                                          <p:spTgt spid="136272"/>
                                        </p:tgtEl>
                                        <p:attrNameLst>
                                          <p:attrName>style.visibility</p:attrName>
                                        </p:attrNameLst>
                                      </p:cBhvr>
                                      <p:to>
                                        <p:strVal val="visible"/>
                                      </p:to>
                                    </p:set>
                                    <p:anim calcmode="lin" valueType="num">
                                      <p:cBhvr>
                                        <p:cTn id="57" dur="500" fill="hold"/>
                                        <p:tgtEl>
                                          <p:spTgt spid="136272"/>
                                        </p:tgtEl>
                                        <p:attrNameLst>
                                          <p:attrName>ppt_w</p:attrName>
                                        </p:attrNameLst>
                                      </p:cBhvr>
                                      <p:tavLst>
                                        <p:tav tm="0">
                                          <p:val>
                                            <p:strVal val="4*#ppt_w"/>
                                          </p:val>
                                        </p:tav>
                                        <p:tav tm="100000">
                                          <p:val>
                                            <p:strVal val="#ppt_w"/>
                                          </p:val>
                                        </p:tav>
                                      </p:tavLst>
                                    </p:anim>
                                    <p:anim calcmode="lin" valueType="num">
                                      <p:cBhvr>
                                        <p:cTn id="58" dur="500" fill="hold"/>
                                        <p:tgtEl>
                                          <p:spTgt spid="136272"/>
                                        </p:tgtEl>
                                        <p:attrNameLst>
                                          <p:attrName>ppt_h</p:attrName>
                                        </p:attrNameLst>
                                      </p:cBhvr>
                                      <p:tavLst>
                                        <p:tav tm="0">
                                          <p:val>
                                            <p:strVal val="4*#ppt_h"/>
                                          </p:val>
                                        </p:tav>
                                        <p:tav tm="100000">
                                          <p:val>
                                            <p:strVal val="#ppt_h"/>
                                          </p:val>
                                        </p:tav>
                                      </p:tavLst>
                                    </p:anim>
                                  </p:childTnLst>
                                </p:cTn>
                              </p:par>
                            </p:childTnLst>
                          </p:cTn>
                        </p:par>
                        <p:par>
                          <p:cTn id="59" fill="hold">
                            <p:stCondLst>
                              <p:cond delay="2000"/>
                            </p:stCondLst>
                            <p:childTnLst>
                              <p:par>
                                <p:cTn id="60" presetID="22" presetClass="entr" presetSubtype="1" fill="hold" nodeType="afterEffect">
                                  <p:stCondLst>
                                    <p:cond delay="0"/>
                                  </p:stCondLst>
                                  <p:childTnLst>
                                    <p:set>
                                      <p:cBhvr>
                                        <p:cTn id="61" dur="1" fill="hold">
                                          <p:stCondLst>
                                            <p:cond delay="0"/>
                                          </p:stCondLst>
                                        </p:cTn>
                                        <p:tgtEl>
                                          <p:spTgt spid="136226"/>
                                        </p:tgtEl>
                                        <p:attrNameLst>
                                          <p:attrName>style.visibility</p:attrName>
                                        </p:attrNameLst>
                                      </p:cBhvr>
                                      <p:to>
                                        <p:strVal val="visible"/>
                                      </p:to>
                                    </p:set>
                                    <p:animEffect transition="in" filter="wipe(up)">
                                      <p:cBhvr>
                                        <p:cTn id="62" dur="500"/>
                                        <p:tgtEl>
                                          <p:spTgt spid="136226"/>
                                        </p:tgtEl>
                                      </p:cBhvr>
                                    </p:animEffect>
                                  </p:childTnLst>
                                </p:cTn>
                              </p:par>
                            </p:childTnLst>
                          </p:cTn>
                        </p:par>
                        <p:par>
                          <p:cTn id="63" fill="hold">
                            <p:stCondLst>
                              <p:cond delay="2500"/>
                            </p:stCondLst>
                            <p:childTnLst>
                              <p:par>
                                <p:cTn id="64" presetID="22" presetClass="entr" presetSubtype="1" fill="hold" nodeType="afterEffect">
                                  <p:stCondLst>
                                    <p:cond delay="0"/>
                                  </p:stCondLst>
                                  <p:childTnLst>
                                    <p:set>
                                      <p:cBhvr>
                                        <p:cTn id="65" dur="1" fill="hold">
                                          <p:stCondLst>
                                            <p:cond delay="0"/>
                                          </p:stCondLst>
                                        </p:cTn>
                                        <p:tgtEl>
                                          <p:spTgt spid="136227"/>
                                        </p:tgtEl>
                                        <p:attrNameLst>
                                          <p:attrName>style.visibility</p:attrName>
                                        </p:attrNameLst>
                                      </p:cBhvr>
                                      <p:to>
                                        <p:strVal val="visible"/>
                                      </p:to>
                                    </p:set>
                                    <p:animEffect transition="in" filter="wipe(up)">
                                      <p:cBhvr>
                                        <p:cTn id="66" dur="500"/>
                                        <p:tgtEl>
                                          <p:spTgt spid="136227"/>
                                        </p:tgtEl>
                                      </p:cBhvr>
                                    </p:animEffect>
                                  </p:childTnLst>
                                </p:cTn>
                              </p:par>
                            </p:childTnLst>
                          </p:cTn>
                        </p:par>
                        <p:par>
                          <p:cTn id="67" fill="hold">
                            <p:stCondLst>
                              <p:cond delay="3000"/>
                            </p:stCondLst>
                            <p:childTnLst>
                              <p:par>
                                <p:cTn id="68" presetID="22" presetClass="entr" presetSubtype="1" fill="hold" nodeType="after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wipe(up)">
                                      <p:cBhvr>
                                        <p:cTn id="70" dur="500"/>
                                        <p:tgtEl>
                                          <p:spTgt spid="5"/>
                                        </p:tgtEl>
                                      </p:cBhvr>
                                    </p:animEffect>
                                  </p:childTnLst>
                                </p:cTn>
                              </p:par>
                            </p:childTnLst>
                          </p:cTn>
                        </p:par>
                        <p:par>
                          <p:cTn id="71" fill="hold">
                            <p:stCondLst>
                              <p:cond delay="3500"/>
                            </p:stCondLst>
                            <p:childTnLst>
                              <p:par>
                                <p:cTn id="72" presetID="23" presetClass="entr" presetSubtype="32" fill="hold" grpId="0" nodeType="afterEffect">
                                  <p:stCondLst>
                                    <p:cond delay="0"/>
                                  </p:stCondLst>
                                  <p:childTnLst>
                                    <p:set>
                                      <p:cBhvr>
                                        <p:cTn id="73" dur="1" fill="hold">
                                          <p:stCondLst>
                                            <p:cond delay="0"/>
                                          </p:stCondLst>
                                        </p:cTn>
                                        <p:tgtEl>
                                          <p:spTgt spid="136273"/>
                                        </p:tgtEl>
                                        <p:attrNameLst>
                                          <p:attrName>style.visibility</p:attrName>
                                        </p:attrNameLst>
                                      </p:cBhvr>
                                      <p:to>
                                        <p:strVal val="visible"/>
                                      </p:to>
                                    </p:set>
                                    <p:anim calcmode="lin" valueType="num">
                                      <p:cBhvr>
                                        <p:cTn id="74" dur="500" fill="hold"/>
                                        <p:tgtEl>
                                          <p:spTgt spid="136273"/>
                                        </p:tgtEl>
                                        <p:attrNameLst>
                                          <p:attrName>ppt_w</p:attrName>
                                        </p:attrNameLst>
                                      </p:cBhvr>
                                      <p:tavLst>
                                        <p:tav tm="0">
                                          <p:val>
                                            <p:strVal val="4*#ppt_w"/>
                                          </p:val>
                                        </p:tav>
                                        <p:tav tm="100000">
                                          <p:val>
                                            <p:strVal val="#ppt_w"/>
                                          </p:val>
                                        </p:tav>
                                      </p:tavLst>
                                    </p:anim>
                                    <p:anim calcmode="lin" valueType="num">
                                      <p:cBhvr>
                                        <p:cTn id="75" dur="500" fill="hold"/>
                                        <p:tgtEl>
                                          <p:spTgt spid="136273"/>
                                        </p:tgtEl>
                                        <p:attrNameLst>
                                          <p:attrName>ppt_h</p:attrName>
                                        </p:attrNameLst>
                                      </p:cBhvr>
                                      <p:tavLst>
                                        <p:tav tm="0">
                                          <p:val>
                                            <p:strVal val="4*#ppt_h"/>
                                          </p:val>
                                        </p:tav>
                                        <p:tav tm="100000">
                                          <p:val>
                                            <p:strVal val="#ppt_h"/>
                                          </p:val>
                                        </p:tav>
                                      </p:tavLst>
                                    </p:anim>
                                  </p:childTnLst>
                                </p:cTn>
                              </p:par>
                            </p:childTnLst>
                          </p:cTn>
                        </p:par>
                        <p:par>
                          <p:cTn id="76" fill="hold">
                            <p:stCondLst>
                              <p:cond delay="4000"/>
                            </p:stCondLst>
                            <p:childTnLst>
                              <p:par>
                                <p:cTn id="77" presetID="22" presetClass="entr" presetSubtype="8" fill="hold" nodeType="afterEffect">
                                  <p:stCondLst>
                                    <p:cond delay="0"/>
                                  </p:stCondLst>
                                  <p:childTnLst>
                                    <p:set>
                                      <p:cBhvr>
                                        <p:cTn id="78" dur="1" fill="hold">
                                          <p:stCondLst>
                                            <p:cond delay="0"/>
                                          </p:stCondLst>
                                        </p:cTn>
                                        <p:tgtEl>
                                          <p:spTgt spid="136278"/>
                                        </p:tgtEl>
                                        <p:attrNameLst>
                                          <p:attrName>style.visibility</p:attrName>
                                        </p:attrNameLst>
                                      </p:cBhvr>
                                      <p:to>
                                        <p:strVal val="visible"/>
                                      </p:to>
                                    </p:set>
                                    <p:animEffect transition="in" filter="wipe(left)">
                                      <p:cBhvr>
                                        <p:cTn id="79" dur="500"/>
                                        <p:tgtEl>
                                          <p:spTgt spid="136278"/>
                                        </p:tgtEl>
                                      </p:cBhvr>
                                    </p:animEffect>
                                  </p:childTnLst>
                                  <p:subTnLst>
                                    <p:set>
                                      <p:cBhvr override="childStyle">
                                        <p:cTn dur="1" fill="hold" display="0" masterRel="sameClick" afterEffect="1">
                                          <p:stCondLst>
                                            <p:cond evt="end" delay="0">
                                              <p:tn val="77"/>
                                            </p:cond>
                                          </p:stCondLst>
                                        </p:cTn>
                                        <p:tgtEl>
                                          <p:spTgt spid="136278"/>
                                        </p:tgtEl>
                                        <p:attrNameLst>
                                          <p:attrName>style.visibility</p:attrName>
                                        </p:attrNameLst>
                                      </p:cBhvr>
                                      <p:to>
                                        <p:strVal val="hidden"/>
                                      </p:to>
                                    </p:set>
                                  </p:subTnLst>
                                </p:cTn>
                              </p:par>
                            </p:childTnLst>
                          </p:cTn>
                        </p:par>
                        <p:par>
                          <p:cTn id="80" fill="hold">
                            <p:stCondLst>
                              <p:cond delay="4500"/>
                            </p:stCondLst>
                            <p:childTnLst>
                              <p:par>
                                <p:cTn id="81" presetID="22" presetClass="entr" presetSubtype="8" fill="hold" nodeType="afterEffect">
                                  <p:stCondLst>
                                    <p:cond delay="0"/>
                                  </p:stCondLst>
                                  <p:childTnLst>
                                    <p:set>
                                      <p:cBhvr>
                                        <p:cTn id="82" dur="1" fill="hold">
                                          <p:stCondLst>
                                            <p:cond delay="0"/>
                                          </p:stCondLst>
                                        </p:cTn>
                                        <p:tgtEl>
                                          <p:spTgt spid="136280"/>
                                        </p:tgtEl>
                                        <p:attrNameLst>
                                          <p:attrName>style.visibility</p:attrName>
                                        </p:attrNameLst>
                                      </p:cBhvr>
                                      <p:to>
                                        <p:strVal val="visible"/>
                                      </p:to>
                                    </p:set>
                                    <p:animEffect transition="in" filter="wipe(left)">
                                      <p:cBhvr>
                                        <p:cTn id="83" dur="500"/>
                                        <p:tgtEl>
                                          <p:spTgt spid="136280"/>
                                        </p:tgtEl>
                                      </p:cBhvr>
                                    </p:animEffect>
                                  </p:childTnLst>
                                </p:cTn>
                              </p:par>
                            </p:childTnLst>
                          </p:cTn>
                        </p:par>
                        <p:par>
                          <p:cTn id="84" fill="hold">
                            <p:stCondLst>
                              <p:cond delay="5000"/>
                            </p:stCondLst>
                            <p:childTnLst>
                              <p:par>
                                <p:cTn id="85" presetID="22" presetClass="entr" presetSubtype="1" fill="hold" grpId="0" nodeType="afterEffect">
                                  <p:stCondLst>
                                    <p:cond delay="0"/>
                                  </p:stCondLst>
                                  <p:iterate type="lt">
                                    <p:tmPct val="100000"/>
                                  </p:iterate>
                                  <p:childTnLst>
                                    <p:set>
                                      <p:cBhvr>
                                        <p:cTn id="86" dur="1" fill="hold">
                                          <p:stCondLst>
                                            <p:cond delay="0"/>
                                          </p:stCondLst>
                                        </p:cTn>
                                        <p:tgtEl>
                                          <p:spTgt spid="136268">
                                            <p:txEl>
                                              <p:pRg st="0" end="0"/>
                                            </p:txEl>
                                          </p:spTgt>
                                        </p:tgtEl>
                                        <p:attrNameLst>
                                          <p:attrName>style.visibility</p:attrName>
                                        </p:attrNameLst>
                                      </p:cBhvr>
                                      <p:to>
                                        <p:strVal val="visible"/>
                                      </p:to>
                                    </p:set>
                                    <p:animEffect transition="in" filter="wipe(up)">
                                      <p:cBhvr>
                                        <p:cTn id="87" dur="75"/>
                                        <p:tgtEl>
                                          <p:spTgt spid="136268">
                                            <p:txEl>
                                              <p:pRg st="0" end="0"/>
                                            </p:txEl>
                                          </p:spTgt>
                                        </p:tgtEl>
                                      </p:cBhvr>
                                    </p:animEffect>
                                  </p:childTnLst>
                                  <p:subTnLst>
                                    <p:audio>
                                      <p:cMediaNode>
                                        <p:cTn display="0" masterRel="sameClick">
                                          <p:stCondLst>
                                            <p:cond evt="begin" delay="0">
                                              <p:tn val="85"/>
                                            </p:cond>
                                          </p:stCondLst>
                                          <p:endCondLst>
                                            <p:cond evt="onStopAudio" delay="0">
                                              <p:tgtEl>
                                                <p:sldTgt/>
                                              </p:tgtEl>
                                            </p:cond>
                                          </p:endCondLst>
                                        </p:cTn>
                                        <p:tgtEl>
                                          <p:sndTgt r:embed="rId2" name="TYPE.WAV"/>
                                        </p:tgtEl>
                                      </p:cMediaNode>
                                    </p:audio>
                                  </p:subTnLst>
                                </p:cTn>
                              </p:par>
                            </p:childTnLst>
                          </p:cTn>
                        </p:par>
                      </p:childTnLst>
                    </p:cTn>
                  </p:par>
                  <p:par>
                    <p:cTn id="88" fill="hold">
                      <p:stCondLst>
                        <p:cond delay="indefinite"/>
                      </p:stCondLst>
                      <p:childTnLst>
                        <p:par>
                          <p:cTn id="89" fill="hold">
                            <p:stCondLst>
                              <p:cond delay="0"/>
                            </p:stCondLst>
                            <p:childTnLst>
                              <p:par>
                                <p:cTn id="90" presetID="22" presetClass="entr" presetSubtype="1" fill="hold" nodeType="clickEffect">
                                  <p:stCondLst>
                                    <p:cond delay="0"/>
                                  </p:stCondLst>
                                  <p:childTnLst>
                                    <p:set>
                                      <p:cBhvr>
                                        <p:cTn id="91" dur="1" fill="hold">
                                          <p:stCondLst>
                                            <p:cond delay="0"/>
                                          </p:stCondLst>
                                        </p:cTn>
                                        <p:tgtEl>
                                          <p:spTgt spid="136235"/>
                                        </p:tgtEl>
                                        <p:attrNameLst>
                                          <p:attrName>style.visibility</p:attrName>
                                        </p:attrNameLst>
                                      </p:cBhvr>
                                      <p:to>
                                        <p:strVal val="visible"/>
                                      </p:to>
                                    </p:set>
                                    <p:animEffect transition="in" filter="wipe(up)">
                                      <p:cBhvr>
                                        <p:cTn id="92" dur="500"/>
                                        <p:tgtEl>
                                          <p:spTgt spid="136235"/>
                                        </p:tgtEl>
                                      </p:cBhvr>
                                    </p:animEffect>
                                  </p:childTnLst>
                                </p:cTn>
                              </p:par>
                            </p:childTnLst>
                          </p:cTn>
                        </p:par>
                        <p:par>
                          <p:cTn id="93" fill="hold">
                            <p:stCondLst>
                              <p:cond delay="500"/>
                            </p:stCondLst>
                            <p:childTnLst>
                              <p:par>
                                <p:cTn id="94" presetID="22" presetClass="entr" presetSubtype="1" fill="hold" nodeType="afterEffect">
                                  <p:stCondLst>
                                    <p:cond delay="0"/>
                                  </p:stCondLst>
                                  <p:childTnLst>
                                    <p:set>
                                      <p:cBhvr>
                                        <p:cTn id="95" dur="1" fill="hold">
                                          <p:stCondLst>
                                            <p:cond delay="0"/>
                                          </p:stCondLst>
                                        </p:cTn>
                                        <p:tgtEl>
                                          <p:spTgt spid="136236"/>
                                        </p:tgtEl>
                                        <p:attrNameLst>
                                          <p:attrName>style.visibility</p:attrName>
                                        </p:attrNameLst>
                                      </p:cBhvr>
                                      <p:to>
                                        <p:strVal val="visible"/>
                                      </p:to>
                                    </p:set>
                                    <p:animEffect transition="in" filter="wipe(up)">
                                      <p:cBhvr>
                                        <p:cTn id="96" dur="500"/>
                                        <p:tgtEl>
                                          <p:spTgt spid="136236"/>
                                        </p:tgtEl>
                                      </p:cBhvr>
                                    </p:animEffect>
                                  </p:childTnLst>
                                </p:cTn>
                              </p:par>
                            </p:childTnLst>
                          </p:cTn>
                        </p:par>
                        <p:par>
                          <p:cTn id="97" fill="hold">
                            <p:stCondLst>
                              <p:cond delay="1000"/>
                            </p:stCondLst>
                            <p:childTnLst>
                              <p:par>
                                <p:cTn id="98" presetID="22" presetClass="entr" presetSubtype="1" fill="hold" nodeType="afterEffect">
                                  <p:stCondLst>
                                    <p:cond delay="0"/>
                                  </p:stCondLst>
                                  <p:childTnLst>
                                    <p:set>
                                      <p:cBhvr>
                                        <p:cTn id="99" dur="1" fill="hold">
                                          <p:stCondLst>
                                            <p:cond delay="0"/>
                                          </p:stCondLst>
                                        </p:cTn>
                                        <p:tgtEl>
                                          <p:spTgt spid="6"/>
                                        </p:tgtEl>
                                        <p:attrNameLst>
                                          <p:attrName>style.visibility</p:attrName>
                                        </p:attrNameLst>
                                      </p:cBhvr>
                                      <p:to>
                                        <p:strVal val="visible"/>
                                      </p:to>
                                    </p:set>
                                    <p:animEffect transition="in" filter="wipe(up)">
                                      <p:cBhvr>
                                        <p:cTn id="100" dur="500"/>
                                        <p:tgtEl>
                                          <p:spTgt spid="6"/>
                                        </p:tgtEl>
                                      </p:cBhvr>
                                    </p:animEffect>
                                  </p:childTnLst>
                                </p:cTn>
                              </p:par>
                            </p:childTnLst>
                          </p:cTn>
                        </p:par>
                        <p:par>
                          <p:cTn id="101" fill="hold">
                            <p:stCondLst>
                              <p:cond delay="1500"/>
                            </p:stCondLst>
                            <p:childTnLst>
                              <p:par>
                                <p:cTn id="102" presetID="23" presetClass="entr" presetSubtype="32" fill="hold" grpId="0" nodeType="afterEffect">
                                  <p:stCondLst>
                                    <p:cond delay="0"/>
                                  </p:stCondLst>
                                  <p:childTnLst>
                                    <p:set>
                                      <p:cBhvr>
                                        <p:cTn id="103" dur="1" fill="hold">
                                          <p:stCondLst>
                                            <p:cond delay="0"/>
                                          </p:stCondLst>
                                        </p:cTn>
                                        <p:tgtEl>
                                          <p:spTgt spid="136274"/>
                                        </p:tgtEl>
                                        <p:attrNameLst>
                                          <p:attrName>style.visibility</p:attrName>
                                        </p:attrNameLst>
                                      </p:cBhvr>
                                      <p:to>
                                        <p:strVal val="visible"/>
                                      </p:to>
                                    </p:set>
                                    <p:anim calcmode="lin" valueType="num">
                                      <p:cBhvr>
                                        <p:cTn id="104" dur="500" fill="hold"/>
                                        <p:tgtEl>
                                          <p:spTgt spid="136274"/>
                                        </p:tgtEl>
                                        <p:attrNameLst>
                                          <p:attrName>ppt_w</p:attrName>
                                        </p:attrNameLst>
                                      </p:cBhvr>
                                      <p:tavLst>
                                        <p:tav tm="0">
                                          <p:val>
                                            <p:strVal val="4*#ppt_w"/>
                                          </p:val>
                                        </p:tav>
                                        <p:tav tm="100000">
                                          <p:val>
                                            <p:strVal val="#ppt_w"/>
                                          </p:val>
                                        </p:tav>
                                      </p:tavLst>
                                    </p:anim>
                                    <p:anim calcmode="lin" valueType="num">
                                      <p:cBhvr>
                                        <p:cTn id="105" dur="500" fill="hold"/>
                                        <p:tgtEl>
                                          <p:spTgt spid="136274"/>
                                        </p:tgtEl>
                                        <p:attrNameLst>
                                          <p:attrName>ppt_h</p:attrName>
                                        </p:attrNameLst>
                                      </p:cBhvr>
                                      <p:tavLst>
                                        <p:tav tm="0">
                                          <p:val>
                                            <p:strVal val="4*#ppt_h"/>
                                          </p:val>
                                        </p:tav>
                                        <p:tav tm="100000">
                                          <p:val>
                                            <p:strVal val="#ppt_h"/>
                                          </p:val>
                                        </p:tav>
                                      </p:tavLst>
                                    </p:anim>
                                  </p:childTnLst>
                                </p:cTn>
                              </p:par>
                            </p:childTnLst>
                          </p:cTn>
                        </p:par>
                        <p:par>
                          <p:cTn id="106" fill="hold">
                            <p:stCondLst>
                              <p:cond delay="2000"/>
                            </p:stCondLst>
                            <p:childTnLst>
                              <p:par>
                                <p:cTn id="107" presetID="22" presetClass="entr" presetSubtype="1" fill="hold" nodeType="afterEffect">
                                  <p:stCondLst>
                                    <p:cond delay="0"/>
                                  </p:stCondLst>
                                  <p:childTnLst>
                                    <p:set>
                                      <p:cBhvr>
                                        <p:cTn id="108" dur="1" fill="hold">
                                          <p:stCondLst>
                                            <p:cond delay="0"/>
                                          </p:stCondLst>
                                        </p:cTn>
                                        <p:tgtEl>
                                          <p:spTgt spid="136253"/>
                                        </p:tgtEl>
                                        <p:attrNameLst>
                                          <p:attrName>style.visibility</p:attrName>
                                        </p:attrNameLst>
                                      </p:cBhvr>
                                      <p:to>
                                        <p:strVal val="visible"/>
                                      </p:to>
                                    </p:set>
                                    <p:animEffect transition="in" filter="wipe(up)">
                                      <p:cBhvr>
                                        <p:cTn id="109" dur="500"/>
                                        <p:tgtEl>
                                          <p:spTgt spid="136253"/>
                                        </p:tgtEl>
                                      </p:cBhvr>
                                    </p:animEffect>
                                  </p:childTnLst>
                                </p:cTn>
                              </p:par>
                            </p:childTnLst>
                          </p:cTn>
                        </p:par>
                        <p:par>
                          <p:cTn id="110" fill="hold">
                            <p:stCondLst>
                              <p:cond delay="2500"/>
                            </p:stCondLst>
                            <p:childTnLst>
                              <p:par>
                                <p:cTn id="111" presetID="22" presetClass="entr" presetSubtype="1" fill="hold" nodeType="afterEffect">
                                  <p:stCondLst>
                                    <p:cond delay="0"/>
                                  </p:stCondLst>
                                  <p:childTnLst>
                                    <p:set>
                                      <p:cBhvr>
                                        <p:cTn id="112" dur="1" fill="hold">
                                          <p:stCondLst>
                                            <p:cond delay="0"/>
                                          </p:stCondLst>
                                        </p:cTn>
                                        <p:tgtEl>
                                          <p:spTgt spid="136254"/>
                                        </p:tgtEl>
                                        <p:attrNameLst>
                                          <p:attrName>style.visibility</p:attrName>
                                        </p:attrNameLst>
                                      </p:cBhvr>
                                      <p:to>
                                        <p:strVal val="visible"/>
                                      </p:to>
                                    </p:set>
                                    <p:animEffect transition="in" filter="wipe(up)">
                                      <p:cBhvr>
                                        <p:cTn id="113" dur="500"/>
                                        <p:tgtEl>
                                          <p:spTgt spid="136254"/>
                                        </p:tgtEl>
                                      </p:cBhvr>
                                    </p:animEffect>
                                  </p:childTnLst>
                                </p:cTn>
                              </p:par>
                            </p:childTnLst>
                          </p:cTn>
                        </p:par>
                        <p:par>
                          <p:cTn id="114" fill="hold">
                            <p:stCondLst>
                              <p:cond delay="3000"/>
                            </p:stCondLst>
                            <p:childTnLst>
                              <p:par>
                                <p:cTn id="115" presetID="22" presetClass="entr" presetSubtype="1" fill="hold" nodeType="afterEffect">
                                  <p:stCondLst>
                                    <p:cond delay="0"/>
                                  </p:stCondLst>
                                  <p:childTnLst>
                                    <p:set>
                                      <p:cBhvr>
                                        <p:cTn id="116" dur="1" fill="hold">
                                          <p:stCondLst>
                                            <p:cond delay="0"/>
                                          </p:stCondLst>
                                        </p:cTn>
                                        <p:tgtEl>
                                          <p:spTgt spid="7"/>
                                        </p:tgtEl>
                                        <p:attrNameLst>
                                          <p:attrName>style.visibility</p:attrName>
                                        </p:attrNameLst>
                                      </p:cBhvr>
                                      <p:to>
                                        <p:strVal val="visible"/>
                                      </p:to>
                                    </p:set>
                                    <p:animEffect transition="in" filter="wipe(up)">
                                      <p:cBhvr>
                                        <p:cTn id="117" dur="500"/>
                                        <p:tgtEl>
                                          <p:spTgt spid="7"/>
                                        </p:tgtEl>
                                      </p:cBhvr>
                                    </p:animEffect>
                                  </p:childTnLst>
                                </p:cTn>
                              </p:par>
                            </p:childTnLst>
                          </p:cTn>
                        </p:par>
                        <p:par>
                          <p:cTn id="118" fill="hold">
                            <p:stCondLst>
                              <p:cond delay="3500"/>
                            </p:stCondLst>
                            <p:childTnLst>
                              <p:par>
                                <p:cTn id="119" presetID="23" presetClass="entr" presetSubtype="32" fill="hold" grpId="0" nodeType="afterEffect">
                                  <p:stCondLst>
                                    <p:cond delay="0"/>
                                  </p:stCondLst>
                                  <p:childTnLst>
                                    <p:set>
                                      <p:cBhvr>
                                        <p:cTn id="120" dur="1" fill="hold">
                                          <p:stCondLst>
                                            <p:cond delay="0"/>
                                          </p:stCondLst>
                                        </p:cTn>
                                        <p:tgtEl>
                                          <p:spTgt spid="136275"/>
                                        </p:tgtEl>
                                        <p:attrNameLst>
                                          <p:attrName>style.visibility</p:attrName>
                                        </p:attrNameLst>
                                      </p:cBhvr>
                                      <p:to>
                                        <p:strVal val="visible"/>
                                      </p:to>
                                    </p:set>
                                    <p:anim calcmode="lin" valueType="num">
                                      <p:cBhvr>
                                        <p:cTn id="121" dur="500" fill="hold"/>
                                        <p:tgtEl>
                                          <p:spTgt spid="136275"/>
                                        </p:tgtEl>
                                        <p:attrNameLst>
                                          <p:attrName>ppt_w</p:attrName>
                                        </p:attrNameLst>
                                      </p:cBhvr>
                                      <p:tavLst>
                                        <p:tav tm="0">
                                          <p:val>
                                            <p:strVal val="4*#ppt_w"/>
                                          </p:val>
                                        </p:tav>
                                        <p:tav tm="100000">
                                          <p:val>
                                            <p:strVal val="#ppt_w"/>
                                          </p:val>
                                        </p:tav>
                                      </p:tavLst>
                                    </p:anim>
                                    <p:anim calcmode="lin" valueType="num">
                                      <p:cBhvr>
                                        <p:cTn id="122" dur="500" fill="hold"/>
                                        <p:tgtEl>
                                          <p:spTgt spid="136275"/>
                                        </p:tgtEl>
                                        <p:attrNameLst>
                                          <p:attrName>ppt_h</p:attrName>
                                        </p:attrNameLst>
                                      </p:cBhvr>
                                      <p:tavLst>
                                        <p:tav tm="0">
                                          <p:val>
                                            <p:strVal val="4*#ppt_h"/>
                                          </p:val>
                                        </p:tav>
                                        <p:tav tm="100000">
                                          <p:val>
                                            <p:strVal val="#ppt_h"/>
                                          </p:val>
                                        </p:tav>
                                      </p:tavLst>
                                    </p:anim>
                                  </p:childTnLst>
                                </p:cTn>
                              </p:par>
                            </p:childTnLst>
                          </p:cTn>
                        </p:par>
                        <p:par>
                          <p:cTn id="123" fill="hold">
                            <p:stCondLst>
                              <p:cond delay="4000"/>
                            </p:stCondLst>
                            <p:childTnLst>
                              <p:par>
                                <p:cTn id="124" presetID="22" presetClass="entr" presetSubtype="1" fill="hold" nodeType="afterEffect">
                                  <p:stCondLst>
                                    <p:cond delay="0"/>
                                  </p:stCondLst>
                                  <p:childTnLst>
                                    <p:set>
                                      <p:cBhvr>
                                        <p:cTn id="125" dur="1" fill="hold">
                                          <p:stCondLst>
                                            <p:cond delay="0"/>
                                          </p:stCondLst>
                                        </p:cTn>
                                        <p:tgtEl>
                                          <p:spTgt spid="136255"/>
                                        </p:tgtEl>
                                        <p:attrNameLst>
                                          <p:attrName>style.visibility</p:attrName>
                                        </p:attrNameLst>
                                      </p:cBhvr>
                                      <p:to>
                                        <p:strVal val="visible"/>
                                      </p:to>
                                    </p:set>
                                    <p:animEffect transition="in" filter="wipe(up)">
                                      <p:cBhvr>
                                        <p:cTn id="126" dur="500"/>
                                        <p:tgtEl>
                                          <p:spTgt spid="136255"/>
                                        </p:tgtEl>
                                      </p:cBhvr>
                                    </p:animEffect>
                                  </p:childTnLst>
                                </p:cTn>
                              </p:par>
                            </p:childTnLst>
                          </p:cTn>
                        </p:par>
                        <p:par>
                          <p:cTn id="127" fill="hold">
                            <p:stCondLst>
                              <p:cond delay="4500"/>
                            </p:stCondLst>
                            <p:childTnLst>
                              <p:par>
                                <p:cTn id="128" presetID="22" presetClass="entr" presetSubtype="1" fill="hold" nodeType="afterEffect">
                                  <p:stCondLst>
                                    <p:cond delay="0"/>
                                  </p:stCondLst>
                                  <p:childTnLst>
                                    <p:set>
                                      <p:cBhvr>
                                        <p:cTn id="129" dur="1" fill="hold">
                                          <p:stCondLst>
                                            <p:cond delay="0"/>
                                          </p:stCondLst>
                                        </p:cTn>
                                        <p:tgtEl>
                                          <p:spTgt spid="136256"/>
                                        </p:tgtEl>
                                        <p:attrNameLst>
                                          <p:attrName>style.visibility</p:attrName>
                                        </p:attrNameLst>
                                      </p:cBhvr>
                                      <p:to>
                                        <p:strVal val="visible"/>
                                      </p:to>
                                    </p:set>
                                    <p:animEffect transition="in" filter="wipe(up)">
                                      <p:cBhvr>
                                        <p:cTn id="130" dur="500"/>
                                        <p:tgtEl>
                                          <p:spTgt spid="136256"/>
                                        </p:tgtEl>
                                      </p:cBhvr>
                                    </p:animEffect>
                                  </p:childTnLst>
                                </p:cTn>
                              </p:par>
                            </p:childTnLst>
                          </p:cTn>
                        </p:par>
                        <p:par>
                          <p:cTn id="131" fill="hold">
                            <p:stCondLst>
                              <p:cond delay="5000"/>
                            </p:stCondLst>
                            <p:childTnLst>
                              <p:par>
                                <p:cTn id="132" presetID="22" presetClass="entr" presetSubtype="1" fill="hold" nodeType="afterEffect">
                                  <p:stCondLst>
                                    <p:cond delay="0"/>
                                  </p:stCondLst>
                                  <p:childTnLst>
                                    <p:set>
                                      <p:cBhvr>
                                        <p:cTn id="133" dur="1" fill="hold">
                                          <p:stCondLst>
                                            <p:cond delay="0"/>
                                          </p:stCondLst>
                                        </p:cTn>
                                        <p:tgtEl>
                                          <p:spTgt spid="8"/>
                                        </p:tgtEl>
                                        <p:attrNameLst>
                                          <p:attrName>style.visibility</p:attrName>
                                        </p:attrNameLst>
                                      </p:cBhvr>
                                      <p:to>
                                        <p:strVal val="visible"/>
                                      </p:to>
                                    </p:set>
                                    <p:animEffect transition="in" filter="wipe(up)">
                                      <p:cBhvr>
                                        <p:cTn id="134" dur="500"/>
                                        <p:tgtEl>
                                          <p:spTgt spid="8"/>
                                        </p:tgtEl>
                                      </p:cBhvr>
                                    </p:animEffect>
                                  </p:childTnLst>
                                </p:cTn>
                              </p:par>
                            </p:childTnLst>
                          </p:cTn>
                        </p:par>
                        <p:par>
                          <p:cTn id="135" fill="hold">
                            <p:stCondLst>
                              <p:cond delay="5500"/>
                            </p:stCondLst>
                            <p:childTnLst>
                              <p:par>
                                <p:cTn id="136" presetID="23" presetClass="entr" presetSubtype="32" fill="hold" grpId="0" nodeType="afterEffect">
                                  <p:stCondLst>
                                    <p:cond delay="0"/>
                                  </p:stCondLst>
                                  <p:childTnLst>
                                    <p:set>
                                      <p:cBhvr>
                                        <p:cTn id="137" dur="1" fill="hold">
                                          <p:stCondLst>
                                            <p:cond delay="0"/>
                                          </p:stCondLst>
                                        </p:cTn>
                                        <p:tgtEl>
                                          <p:spTgt spid="136276"/>
                                        </p:tgtEl>
                                        <p:attrNameLst>
                                          <p:attrName>style.visibility</p:attrName>
                                        </p:attrNameLst>
                                      </p:cBhvr>
                                      <p:to>
                                        <p:strVal val="visible"/>
                                      </p:to>
                                    </p:set>
                                    <p:anim calcmode="lin" valueType="num">
                                      <p:cBhvr>
                                        <p:cTn id="138" dur="500" fill="hold"/>
                                        <p:tgtEl>
                                          <p:spTgt spid="136276"/>
                                        </p:tgtEl>
                                        <p:attrNameLst>
                                          <p:attrName>ppt_w</p:attrName>
                                        </p:attrNameLst>
                                      </p:cBhvr>
                                      <p:tavLst>
                                        <p:tav tm="0">
                                          <p:val>
                                            <p:strVal val="4*#ppt_w"/>
                                          </p:val>
                                        </p:tav>
                                        <p:tav tm="100000">
                                          <p:val>
                                            <p:strVal val="#ppt_w"/>
                                          </p:val>
                                        </p:tav>
                                      </p:tavLst>
                                    </p:anim>
                                    <p:anim calcmode="lin" valueType="num">
                                      <p:cBhvr>
                                        <p:cTn id="139" dur="500" fill="hold"/>
                                        <p:tgtEl>
                                          <p:spTgt spid="136276"/>
                                        </p:tgtEl>
                                        <p:attrNameLst>
                                          <p:attrName>ppt_h</p:attrName>
                                        </p:attrNameLst>
                                      </p:cBhvr>
                                      <p:tavLst>
                                        <p:tav tm="0">
                                          <p:val>
                                            <p:strVal val="4*#ppt_h"/>
                                          </p:val>
                                        </p:tav>
                                        <p:tav tm="100000">
                                          <p:val>
                                            <p:strVal val="#ppt_h"/>
                                          </p:val>
                                        </p:tav>
                                      </p:tavLst>
                                    </p:anim>
                                  </p:childTnLst>
                                </p:cTn>
                              </p:par>
                            </p:childTnLst>
                          </p:cTn>
                        </p:par>
                        <p:par>
                          <p:cTn id="140" fill="hold">
                            <p:stCondLst>
                              <p:cond delay="6000"/>
                            </p:stCondLst>
                            <p:childTnLst>
                              <p:par>
                                <p:cTn id="141" presetID="22" presetClass="entr" presetSubtype="1" fill="hold" grpId="0" nodeType="afterEffect">
                                  <p:stCondLst>
                                    <p:cond delay="0"/>
                                  </p:stCondLst>
                                  <p:iterate type="lt">
                                    <p:tmPct val="100000"/>
                                  </p:iterate>
                                  <p:childTnLst>
                                    <p:set>
                                      <p:cBhvr>
                                        <p:cTn id="142" dur="1" fill="hold">
                                          <p:stCondLst>
                                            <p:cond delay="0"/>
                                          </p:stCondLst>
                                        </p:cTn>
                                        <p:tgtEl>
                                          <p:spTgt spid="136269">
                                            <p:txEl>
                                              <p:pRg st="0" end="0"/>
                                            </p:txEl>
                                          </p:spTgt>
                                        </p:tgtEl>
                                        <p:attrNameLst>
                                          <p:attrName>style.visibility</p:attrName>
                                        </p:attrNameLst>
                                      </p:cBhvr>
                                      <p:to>
                                        <p:strVal val="visible"/>
                                      </p:to>
                                    </p:set>
                                    <p:animEffect transition="in" filter="wipe(up)">
                                      <p:cBhvr>
                                        <p:cTn id="143" dur="75"/>
                                        <p:tgtEl>
                                          <p:spTgt spid="136269">
                                            <p:txEl>
                                              <p:pRg st="0" end="0"/>
                                            </p:txEl>
                                          </p:spTgt>
                                        </p:tgtEl>
                                      </p:cBhvr>
                                    </p:animEffect>
                                  </p:childTnLst>
                                  <p:subTnLst>
                                    <p:audio>
                                      <p:cMediaNode>
                                        <p:cTn display="0" masterRel="sameClick">
                                          <p:stCondLst>
                                            <p:cond evt="begin" delay="0">
                                              <p:tn val="141"/>
                                            </p:cond>
                                          </p:stCondLst>
                                          <p:endCondLst>
                                            <p:cond evt="onStopAudio" delay="0">
                                              <p:tgtEl>
                                                <p:sldTgt/>
                                              </p:tgtEl>
                                            </p:cond>
                                          </p:endCondLst>
                                        </p:cTn>
                                        <p:tgtEl>
                                          <p:sndTgt r:embed="rId2" name="TYPE.WAV"/>
                                        </p:tgtEl>
                                      </p:cMediaNode>
                                    </p:audio>
                                  </p:subTnLst>
                                </p:cTn>
                              </p:par>
                            </p:childTnLst>
                          </p:cTn>
                        </p:par>
                      </p:childTnLst>
                    </p:cTn>
                  </p:par>
                  <p:par>
                    <p:cTn id="144" fill="hold">
                      <p:stCondLst>
                        <p:cond delay="indefinite"/>
                      </p:stCondLst>
                      <p:childTnLst>
                        <p:par>
                          <p:cTn id="145" fill="hold">
                            <p:stCondLst>
                              <p:cond delay="0"/>
                            </p:stCondLst>
                            <p:childTnLst>
                              <p:par>
                                <p:cTn id="146" presetID="5" presetClass="entr" presetSubtype="10" fill="hold" nodeType="clickEffect">
                                  <p:stCondLst>
                                    <p:cond delay="0"/>
                                  </p:stCondLst>
                                  <p:childTnLst>
                                    <p:set>
                                      <p:cBhvr>
                                        <p:cTn id="147" dur="1" fill="hold">
                                          <p:stCondLst>
                                            <p:cond delay="0"/>
                                          </p:stCondLst>
                                        </p:cTn>
                                        <p:tgtEl>
                                          <p:spTgt spid="96"/>
                                        </p:tgtEl>
                                        <p:attrNameLst>
                                          <p:attrName>style.visibility</p:attrName>
                                        </p:attrNameLst>
                                      </p:cBhvr>
                                      <p:to>
                                        <p:strVal val="visible"/>
                                      </p:to>
                                    </p:set>
                                    <p:animEffect transition="in" filter="checkerboard(across)">
                                      <p:cBhvr>
                                        <p:cTn id="148" dur="500"/>
                                        <p:tgtEl>
                                          <p:spTgt spid="96"/>
                                        </p:tgtEl>
                                      </p:cBhvr>
                                    </p:animEffect>
                                  </p:childTnLst>
                                </p:cTn>
                              </p:par>
                            </p:childTnLst>
                          </p:cTn>
                        </p:par>
                      </p:childTnLst>
                    </p:cTn>
                  </p:par>
                  <p:par>
                    <p:cTn id="149" fill="hold">
                      <p:stCondLst>
                        <p:cond delay="indefinite"/>
                      </p:stCondLst>
                      <p:childTnLst>
                        <p:par>
                          <p:cTn id="150" fill="hold">
                            <p:stCondLst>
                              <p:cond delay="0"/>
                            </p:stCondLst>
                            <p:childTnLst>
                              <p:par>
                                <p:cTn id="151" presetID="13" presetClass="entr" presetSubtype="16" fill="hold" grpId="0" nodeType="clickEffect">
                                  <p:stCondLst>
                                    <p:cond delay="0"/>
                                  </p:stCondLst>
                                  <p:childTnLst>
                                    <p:set>
                                      <p:cBhvr>
                                        <p:cTn id="152" dur="1" fill="hold">
                                          <p:stCondLst>
                                            <p:cond delay="0"/>
                                          </p:stCondLst>
                                        </p:cTn>
                                        <p:tgtEl>
                                          <p:spTgt spid="95"/>
                                        </p:tgtEl>
                                        <p:attrNameLst>
                                          <p:attrName>style.visibility</p:attrName>
                                        </p:attrNameLst>
                                      </p:cBhvr>
                                      <p:to>
                                        <p:strVal val="visible"/>
                                      </p:to>
                                    </p:set>
                                    <p:animEffect transition="in" filter="plus(in)">
                                      <p:cBhvr>
                                        <p:cTn id="153" dur="20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67" grpId="0" build="p" advAuto="1000"/>
      <p:bldP spid="136268" grpId="0" build="p" advAuto="1000"/>
      <p:bldP spid="136269" grpId="0" build="p" advAuto="1000"/>
      <p:bldP spid="136270" grpId="0"/>
      <p:bldP spid="136271" grpId="0"/>
      <p:bldP spid="136272" grpId="0"/>
      <p:bldP spid="136273" grpId="0"/>
      <p:bldP spid="136274" grpId="0"/>
      <p:bldP spid="136275" grpId="0"/>
      <p:bldP spid="136276" grpId="0"/>
      <p:bldP spid="95"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4"/>
          <p:cNvGrpSpPr/>
          <p:nvPr/>
        </p:nvGrpSpPr>
        <p:grpSpPr>
          <a:xfrm>
            <a:off x="246063" y="250825"/>
            <a:ext cx="8315325" cy="3830638"/>
            <a:chOff x="155" y="158"/>
            <a:chExt cx="5238" cy="2413"/>
          </a:xfrm>
        </p:grpSpPr>
        <p:sp>
          <p:nvSpPr>
            <p:cNvPr id="15363" name="Text Box 8"/>
            <p:cNvSpPr txBox="1"/>
            <p:nvPr/>
          </p:nvSpPr>
          <p:spPr>
            <a:xfrm>
              <a:off x="155" y="158"/>
              <a:ext cx="2210" cy="4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a:spcBef>
                  <a:spcPct val="0"/>
                </a:spcBef>
                <a:buFont typeface="Arial" panose="020B0604020202020204" pitchFamily="34" charset="0"/>
                <a:buNone/>
              </a:pPr>
              <a:r>
                <a:rPr lang="en-US" altLang="zh-CN" sz="4400" b="1" dirty="0">
                  <a:solidFill>
                    <a:schemeClr val="bg1"/>
                  </a:solidFill>
                  <a:latin typeface="Arial" panose="020B0604020202020204" pitchFamily="34" charset="0"/>
                  <a:ea typeface="新宋体" panose="02010609030101010101" pitchFamily="49" charset="-122"/>
                </a:rPr>
                <a:t>2.5  </a:t>
              </a:r>
              <a:r>
                <a:rPr lang="zh-CN" altLang="en-US" sz="4400" b="1" dirty="0">
                  <a:solidFill>
                    <a:schemeClr val="bg1"/>
                  </a:solidFill>
                  <a:latin typeface="Arial" panose="020B0604020202020204" pitchFamily="34" charset="0"/>
                  <a:ea typeface="华文中宋" panose="02010600040101010101" pitchFamily="2" charset="-122"/>
                </a:rPr>
                <a:t>数据字典</a:t>
              </a:r>
            </a:p>
          </p:txBody>
        </p:sp>
        <p:sp>
          <p:nvSpPr>
            <p:cNvPr id="15364" name="Rectangle 9"/>
            <p:cNvSpPr/>
            <p:nvPr/>
          </p:nvSpPr>
          <p:spPr>
            <a:xfrm>
              <a:off x="545" y="1361"/>
              <a:ext cx="4848" cy="121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457200" lvl="0" indent="-457200" eaLnBrk="1" hangingPunct="1">
                <a:spcBef>
                  <a:spcPct val="0"/>
                </a:spcBef>
                <a:buFont typeface="Arial" panose="020B0604020202020204" pitchFamily="34" charset="0"/>
                <a:buNone/>
              </a:pPr>
              <a:r>
                <a:rPr lang="zh-CN" altLang="en-US" sz="4000" b="1" i="1" dirty="0">
                  <a:latin typeface="Times New Roman" panose="02020603050405020304" pitchFamily="18" charset="0"/>
                  <a:ea typeface="宋体" panose="02010600030101010101" pitchFamily="2" charset="-122"/>
                </a:rPr>
                <a:t>         数据字典是对数据流图中包含的所有元素的定义的集合。</a:t>
              </a:r>
            </a:p>
            <a:p>
              <a:pPr marL="457200" lvl="0" indent="-457200">
                <a:spcBef>
                  <a:spcPct val="0"/>
                </a:spcBef>
                <a:buFont typeface="Arial" panose="020B0604020202020204" pitchFamily="34" charset="0"/>
                <a:buNone/>
              </a:pPr>
              <a:endParaRPr lang="zh-CN" altLang="en-US" sz="4000" b="1" i="1" dirty="0">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p:cNvSpPr>
          <p:nvPr>
            <p:ph type="title"/>
          </p:nvPr>
        </p:nvSpPr>
        <p:spPr>
          <a:xfrm>
            <a:off x="323850" y="188913"/>
            <a:ext cx="8229600" cy="1009650"/>
          </a:xfrm>
        </p:spPr>
        <p:txBody>
          <a:bodyPr vert="horz" wrap="square" lIns="91440" tIns="45720" rIns="91440" bIns="45720" anchor="ctr"/>
          <a:lstStyle/>
          <a:p>
            <a:pPr eaLnBrk="1" hangingPunct="1"/>
            <a:r>
              <a:rPr lang="zh-CN" altLang="en-US" sz="3200" dirty="0"/>
              <a:t>数据字典的内容</a:t>
            </a:r>
          </a:p>
        </p:txBody>
      </p:sp>
      <p:sp>
        <p:nvSpPr>
          <p:cNvPr id="16387" name="Rectangle 7"/>
          <p:cNvSpPr>
            <a:spLocks noGrp="1"/>
          </p:cNvSpPr>
          <p:nvPr>
            <p:ph idx="1"/>
          </p:nvPr>
        </p:nvSpPr>
        <p:spPr>
          <a:xfrm>
            <a:off x="250825" y="1052513"/>
            <a:ext cx="8229600" cy="4525962"/>
          </a:xfrm>
        </p:spPr>
        <p:txBody>
          <a:bodyPr vert="horz" wrap="square" lIns="91440" tIns="45720" rIns="91440" bIns="45720" anchor="t"/>
          <a:lstStyle/>
          <a:p>
            <a:pPr eaLnBrk="1" hangingPunct="1"/>
            <a:r>
              <a:rPr lang="zh-CN" altLang="en-US" sz="5400" dirty="0"/>
              <a:t>数据项</a:t>
            </a:r>
          </a:p>
          <a:p>
            <a:pPr eaLnBrk="1" hangingPunct="1"/>
            <a:r>
              <a:rPr lang="zh-CN" altLang="en-US" sz="5400" dirty="0"/>
              <a:t>数据流</a:t>
            </a:r>
          </a:p>
          <a:p>
            <a:pPr eaLnBrk="1" hangingPunct="1"/>
            <a:r>
              <a:rPr lang="zh-CN" altLang="en-US" sz="5400" dirty="0"/>
              <a:t>数据存储</a:t>
            </a:r>
          </a:p>
          <a:p>
            <a:pPr eaLnBrk="1" hangingPunct="1"/>
            <a:r>
              <a:rPr lang="zh-CN" altLang="en-US" sz="5400" dirty="0"/>
              <a:t>处理</a:t>
            </a:r>
          </a:p>
        </p:txBody>
      </p:sp>
      <p:pic>
        <p:nvPicPr>
          <p:cNvPr id="72708" name="Picture 4"/>
          <p:cNvPicPr>
            <a:picLocks noChangeAspect="1"/>
          </p:cNvPicPr>
          <p:nvPr/>
        </p:nvPicPr>
        <p:blipFill>
          <a:blip r:embed="rId2"/>
          <a:stretch>
            <a:fillRect/>
          </a:stretch>
        </p:blipFill>
        <p:spPr>
          <a:xfrm>
            <a:off x="4284663" y="981075"/>
            <a:ext cx="3959225" cy="1965325"/>
          </a:xfrm>
          <a:prstGeom prst="rect">
            <a:avLst/>
          </a:prstGeom>
          <a:noFill/>
          <a:ln w="9525">
            <a:noFill/>
          </a:ln>
        </p:spPr>
      </p:pic>
      <p:pic>
        <p:nvPicPr>
          <p:cNvPr id="72710" name="Picture 6"/>
          <p:cNvPicPr>
            <a:picLocks noChangeAspect="1"/>
          </p:cNvPicPr>
          <p:nvPr/>
        </p:nvPicPr>
        <p:blipFill>
          <a:blip r:embed="rId3"/>
          <a:stretch>
            <a:fillRect/>
          </a:stretch>
        </p:blipFill>
        <p:spPr>
          <a:xfrm>
            <a:off x="4140200" y="1268413"/>
            <a:ext cx="4513263" cy="2808287"/>
          </a:xfrm>
          <a:prstGeom prst="rect">
            <a:avLst/>
          </a:prstGeom>
          <a:noFill/>
          <a:ln w="9525">
            <a:noFill/>
          </a:ln>
        </p:spPr>
      </p:pic>
      <p:pic>
        <p:nvPicPr>
          <p:cNvPr id="72711" name="Picture 7"/>
          <p:cNvPicPr>
            <a:picLocks noChangeAspect="1"/>
          </p:cNvPicPr>
          <p:nvPr/>
        </p:nvPicPr>
        <p:blipFill>
          <a:blip r:embed="rId4"/>
          <a:stretch>
            <a:fillRect/>
          </a:stretch>
        </p:blipFill>
        <p:spPr>
          <a:xfrm>
            <a:off x="539750" y="4076700"/>
            <a:ext cx="7962900" cy="1800225"/>
          </a:xfrm>
          <a:prstGeom prst="rect">
            <a:avLst/>
          </a:prstGeom>
          <a:noFill/>
          <a:ln w="9525">
            <a:noFill/>
          </a:ln>
        </p:spPr>
      </p:pic>
      <p:pic>
        <p:nvPicPr>
          <p:cNvPr id="72712" name="Picture 8"/>
          <p:cNvPicPr>
            <a:picLocks noChangeAspect="1"/>
          </p:cNvPicPr>
          <p:nvPr/>
        </p:nvPicPr>
        <p:blipFill>
          <a:blip r:embed="rId5"/>
          <a:stretch>
            <a:fillRect/>
          </a:stretch>
        </p:blipFill>
        <p:spPr>
          <a:xfrm>
            <a:off x="250825" y="4913313"/>
            <a:ext cx="8466138" cy="194468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72708"/>
                                        </p:tgtEl>
                                        <p:attrNameLst>
                                          <p:attrName>style.visibility</p:attrName>
                                        </p:attrNameLst>
                                      </p:cBhvr>
                                      <p:to>
                                        <p:strVal val="visible"/>
                                      </p:to>
                                    </p:set>
                                    <p:anim calcmode="lin" valueType="num">
                                      <p:cBhvr>
                                        <p:cTn id="7" dur="1000" fill="hold"/>
                                        <p:tgtEl>
                                          <p:spTgt spid="72708"/>
                                        </p:tgtEl>
                                        <p:attrNameLst>
                                          <p:attrName>ppt_x</p:attrName>
                                        </p:attrNameLst>
                                      </p:cBhvr>
                                      <p:tavLst>
                                        <p:tav tm="0">
                                          <p:val>
                                            <p:strVal val="#ppt_x-.2"/>
                                          </p:val>
                                        </p:tav>
                                        <p:tav tm="100000">
                                          <p:val>
                                            <p:strVal val="#ppt_x"/>
                                          </p:val>
                                        </p:tav>
                                      </p:tavLst>
                                    </p:anim>
                                    <p:anim calcmode="lin" valueType="num">
                                      <p:cBhvr>
                                        <p:cTn id="8" dur="1000" fill="hold"/>
                                        <p:tgtEl>
                                          <p:spTgt spid="72708"/>
                                        </p:tgtEl>
                                        <p:attrNameLst>
                                          <p:attrName>ppt_y</p:attrName>
                                        </p:attrNameLst>
                                      </p:cBhvr>
                                      <p:tavLst>
                                        <p:tav tm="0">
                                          <p:val>
                                            <p:strVal val="#ppt_y"/>
                                          </p:val>
                                        </p:tav>
                                        <p:tav tm="100000">
                                          <p:val>
                                            <p:strVal val="#ppt_y"/>
                                          </p:val>
                                        </p:tav>
                                      </p:tavLst>
                                    </p:anim>
                                    <p:animEffect transition="in" filter="wipe(right)" prLst="gradientSize: 0.1">
                                      <p:cBhvr>
                                        <p:cTn id="9" dur="1000"/>
                                        <p:tgtEl>
                                          <p:spTgt spid="72708"/>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xit" presetSubtype="4" fill="hold" nodeType="clickEffect">
                                  <p:stCondLst>
                                    <p:cond delay="0"/>
                                  </p:stCondLst>
                                  <p:childTnLst>
                                    <p:anim calcmode="lin" valueType="num">
                                      <p:cBhvr additive="base">
                                        <p:cTn id="13" dur="500"/>
                                        <p:tgtEl>
                                          <p:spTgt spid="72708"/>
                                        </p:tgtEl>
                                        <p:attrNameLst>
                                          <p:attrName>ppt_x</p:attrName>
                                        </p:attrNameLst>
                                      </p:cBhvr>
                                      <p:tavLst>
                                        <p:tav tm="0">
                                          <p:val>
                                            <p:strVal val="ppt_x"/>
                                          </p:val>
                                        </p:tav>
                                        <p:tav tm="100000">
                                          <p:val>
                                            <p:strVal val="ppt_x"/>
                                          </p:val>
                                        </p:tav>
                                      </p:tavLst>
                                    </p:anim>
                                    <p:anim calcmode="lin" valueType="num">
                                      <p:cBhvr additive="base">
                                        <p:cTn id="14" dur="500"/>
                                        <p:tgtEl>
                                          <p:spTgt spid="72708"/>
                                        </p:tgtEl>
                                        <p:attrNameLst>
                                          <p:attrName>ppt_y</p:attrName>
                                        </p:attrNameLst>
                                      </p:cBhvr>
                                      <p:tavLst>
                                        <p:tav tm="0">
                                          <p:val>
                                            <p:strVal val="ppt_y"/>
                                          </p:val>
                                        </p:tav>
                                        <p:tav tm="100000">
                                          <p:val>
                                            <p:strVal val="1+ppt_h/2"/>
                                          </p:val>
                                        </p:tav>
                                      </p:tavLst>
                                    </p:anim>
                                    <p:set>
                                      <p:cBhvr>
                                        <p:cTn id="15" dur="1" fill="hold">
                                          <p:stCondLst>
                                            <p:cond delay="499"/>
                                          </p:stCondLst>
                                        </p:cTn>
                                        <p:tgtEl>
                                          <p:spTgt spid="7270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9" presetClass="entr" presetSubtype="0" fill="hold" nodeType="clickEffect">
                                  <p:stCondLst>
                                    <p:cond delay="0"/>
                                  </p:stCondLst>
                                  <p:childTnLst>
                                    <p:set>
                                      <p:cBhvr>
                                        <p:cTn id="19" dur="1" fill="hold">
                                          <p:stCondLst>
                                            <p:cond delay="0"/>
                                          </p:stCondLst>
                                        </p:cTn>
                                        <p:tgtEl>
                                          <p:spTgt spid="72710"/>
                                        </p:tgtEl>
                                        <p:attrNameLst>
                                          <p:attrName>style.visibility</p:attrName>
                                        </p:attrNameLst>
                                      </p:cBhvr>
                                      <p:to>
                                        <p:strVal val="visible"/>
                                      </p:to>
                                    </p:set>
                                    <p:anim calcmode="lin" valueType="num">
                                      <p:cBhvr>
                                        <p:cTn id="20" dur="1000" fill="hold"/>
                                        <p:tgtEl>
                                          <p:spTgt spid="72710"/>
                                        </p:tgtEl>
                                        <p:attrNameLst>
                                          <p:attrName>ppt_x</p:attrName>
                                        </p:attrNameLst>
                                      </p:cBhvr>
                                      <p:tavLst>
                                        <p:tav tm="0">
                                          <p:val>
                                            <p:strVal val="#ppt_x-.2"/>
                                          </p:val>
                                        </p:tav>
                                        <p:tav tm="100000">
                                          <p:val>
                                            <p:strVal val="#ppt_x"/>
                                          </p:val>
                                        </p:tav>
                                      </p:tavLst>
                                    </p:anim>
                                    <p:anim calcmode="lin" valueType="num">
                                      <p:cBhvr>
                                        <p:cTn id="21" dur="1000" fill="hold"/>
                                        <p:tgtEl>
                                          <p:spTgt spid="72710"/>
                                        </p:tgtEl>
                                        <p:attrNameLst>
                                          <p:attrName>ppt_y</p:attrName>
                                        </p:attrNameLst>
                                      </p:cBhvr>
                                      <p:tavLst>
                                        <p:tav tm="0">
                                          <p:val>
                                            <p:strVal val="#ppt_y"/>
                                          </p:val>
                                        </p:tav>
                                        <p:tav tm="100000">
                                          <p:val>
                                            <p:strVal val="#ppt_y"/>
                                          </p:val>
                                        </p:tav>
                                      </p:tavLst>
                                    </p:anim>
                                    <p:animEffect transition="in" filter="wipe(right)" prLst="gradientSize: 0.1">
                                      <p:cBhvr>
                                        <p:cTn id="22" dur="1000"/>
                                        <p:tgtEl>
                                          <p:spTgt spid="7271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72710"/>
                                        </p:tgtEl>
                                        <p:attrNameLst>
                                          <p:attrName>ppt_x</p:attrName>
                                        </p:attrNameLst>
                                      </p:cBhvr>
                                      <p:tavLst>
                                        <p:tav tm="0">
                                          <p:val>
                                            <p:strVal val="ppt_x"/>
                                          </p:val>
                                        </p:tav>
                                        <p:tav tm="100000">
                                          <p:val>
                                            <p:strVal val="ppt_x"/>
                                          </p:val>
                                        </p:tav>
                                      </p:tavLst>
                                    </p:anim>
                                    <p:anim calcmode="lin" valueType="num">
                                      <p:cBhvr additive="base">
                                        <p:cTn id="27" dur="500"/>
                                        <p:tgtEl>
                                          <p:spTgt spid="72710"/>
                                        </p:tgtEl>
                                        <p:attrNameLst>
                                          <p:attrName>ppt_y</p:attrName>
                                        </p:attrNameLst>
                                      </p:cBhvr>
                                      <p:tavLst>
                                        <p:tav tm="0">
                                          <p:val>
                                            <p:strVal val="ppt_y"/>
                                          </p:val>
                                        </p:tav>
                                        <p:tav tm="100000">
                                          <p:val>
                                            <p:strVal val="1+ppt_h/2"/>
                                          </p:val>
                                        </p:tav>
                                      </p:tavLst>
                                    </p:anim>
                                    <p:set>
                                      <p:cBhvr>
                                        <p:cTn id="28" dur="1" fill="hold">
                                          <p:stCondLst>
                                            <p:cond delay="499"/>
                                          </p:stCondLst>
                                        </p:cTn>
                                        <p:tgtEl>
                                          <p:spTgt spid="727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9" presetClass="entr" presetSubtype="0" fill="hold" nodeType="clickEffect">
                                  <p:stCondLst>
                                    <p:cond delay="0"/>
                                  </p:stCondLst>
                                  <p:childTnLst>
                                    <p:set>
                                      <p:cBhvr>
                                        <p:cTn id="32" dur="1" fill="hold">
                                          <p:stCondLst>
                                            <p:cond delay="0"/>
                                          </p:stCondLst>
                                        </p:cTn>
                                        <p:tgtEl>
                                          <p:spTgt spid="72711"/>
                                        </p:tgtEl>
                                        <p:attrNameLst>
                                          <p:attrName>style.visibility</p:attrName>
                                        </p:attrNameLst>
                                      </p:cBhvr>
                                      <p:to>
                                        <p:strVal val="visible"/>
                                      </p:to>
                                    </p:set>
                                    <p:anim calcmode="lin" valueType="num">
                                      <p:cBhvr>
                                        <p:cTn id="33" dur="1000" fill="hold"/>
                                        <p:tgtEl>
                                          <p:spTgt spid="72711"/>
                                        </p:tgtEl>
                                        <p:attrNameLst>
                                          <p:attrName>ppt_x</p:attrName>
                                        </p:attrNameLst>
                                      </p:cBhvr>
                                      <p:tavLst>
                                        <p:tav tm="0">
                                          <p:val>
                                            <p:strVal val="#ppt_x-.2"/>
                                          </p:val>
                                        </p:tav>
                                        <p:tav tm="100000">
                                          <p:val>
                                            <p:strVal val="#ppt_x"/>
                                          </p:val>
                                        </p:tav>
                                      </p:tavLst>
                                    </p:anim>
                                    <p:anim calcmode="lin" valueType="num">
                                      <p:cBhvr>
                                        <p:cTn id="34" dur="1000" fill="hold"/>
                                        <p:tgtEl>
                                          <p:spTgt spid="72711"/>
                                        </p:tgtEl>
                                        <p:attrNameLst>
                                          <p:attrName>ppt_y</p:attrName>
                                        </p:attrNameLst>
                                      </p:cBhvr>
                                      <p:tavLst>
                                        <p:tav tm="0">
                                          <p:val>
                                            <p:strVal val="#ppt_y"/>
                                          </p:val>
                                        </p:tav>
                                        <p:tav tm="100000">
                                          <p:val>
                                            <p:strVal val="#ppt_y"/>
                                          </p:val>
                                        </p:tav>
                                      </p:tavLst>
                                    </p:anim>
                                    <p:animEffect transition="in" filter="wipe(right)" prLst="gradientSize: 0.1">
                                      <p:cBhvr>
                                        <p:cTn id="35" dur="1000"/>
                                        <p:tgtEl>
                                          <p:spTgt spid="72711"/>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xit" presetSubtype="0" fill="hold" nodeType="clickEffect">
                                  <p:stCondLst>
                                    <p:cond delay="0"/>
                                  </p:stCondLst>
                                  <p:childTnLst>
                                    <p:animEffect transition="out" filter="fade">
                                      <p:cBhvr>
                                        <p:cTn id="39" dur="1000"/>
                                        <p:tgtEl>
                                          <p:spTgt spid="72711"/>
                                        </p:tgtEl>
                                      </p:cBhvr>
                                    </p:animEffect>
                                    <p:anim calcmode="lin" valueType="num">
                                      <p:cBhvr>
                                        <p:cTn id="40" dur="1000"/>
                                        <p:tgtEl>
                                          <p:spTgt spid="72711"/>
                                        </p:tgtEl>
                                        <p:attrNameLst>
                                          <p:attrName>ppt_x</p:attrName>
                                        </p:attrNameLst>
                                      </p:cBhvr>
                                      <p:tavLst>
                                        <p:tav tm="0">
                                          <p:val>
                                            <p:strVal val="ppt_x"/>
                                          </p:val>
                                        </p:tav>
                                        <p:tav tm="100000">
                                          <p:val>
                                            <p:strVal val="ppt_x"/>
                                          </p:val>
                                        </p:tav>
                                      </p:tavLst>
                                    </p:anim>
                                    <p:anim calcmode="lin" valueType="num">
                                      <p:cBhvr>
                                        <p:cTn id="41" dur="1000"/>
                                        <p:tgtEl>
                                          <p:spTgt spid="72711"/>
                                        </p:tgtEl>
                                        <p:attrNameLst>
                                          <p:attrName>ppt_y</p:attrName>
                                        </p:attrNameLst>
                                      </p:cBhvr>
                                      <p:tavLst>
                                        <p:tav tm="0">
                                          <p:val>
                                            <p:strVal val="ppt_y"/>
                                          </p:val>
                                        </p:tav>
                                        <p:tav tm="100000">
                                          <p:val>
                                            <p:strVal val="ppt_y+.1"/>
                                          </p:val>
                                        </p:tav>
                                      </p:tavLst>
                                    </p:anim>
                                    <p:set>
                                      <p:cBhvr>
                                        <p:cTn id="42" dur="1" fill="hold">
                                          <p:stCondLst>
                                            <p:cond delay="999"/>
                                          </p:stCondLst>
                                        </p:cTn>
                                        <p:tgtEl>
                                          <p:spTgt spid="727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9" presetClass="entr" presetSubtype="0" fill="hold" nodeType="clickEffect">
                                  <p:stCondLst>
                                    <p:cond delay="0"/>
                                  </p:stCondLst>
                                  <p:childTnLst>
                                    <p:set>
                                      <p:cBhvr>
                                        <p:cTn id="46" dur="1" fill="hold">
                                          <p:stCondLst>
                                            <p:cond delay="0"/>
                                          </p:stCondLst>
                                        </p:cTn>
                                        <p:tgtEl>
                                          <p:spTgt spid="72712"/>
                                        </p:tgtEl>
                                        <p:attrNameLst>
                                          <p:attrName>style.visibility</p:attrName>
                                        </p:attrNameLst>
                                      </p:cBhvr>
                                      <p:to>
                                        <p:strVal val="visible"/>
                                      </p:to>
                                    </p:set>
                                    <p:anim calcmode="lin" valueType="num">
                                      <p:cBhvr>
                                        <p:cTn id="47" dur="1000" fill="hold"/>
                                        <p:tgtEl>
                                          <p:spTgt spid="72712"/>
                                        </p:tgtEl>
                                        <p:attrNameLst>
                                          <p:attrName>ppt_x</p:attrName>
                                        </p:attrNameLst>
                                      </p:cBhvr>
                                      <p:tavLst>
                                        <p:tav tm="0">
                                          <p:val>
                                            <p:strVal val="#ppt_x-.2"/>
                                          </p:val>
                                        </p:tav>
                                        <p:tav tm="100000">
                                          <p:val>
                                            <p:strVal val="#ppt_x"/>
                                          </p:val>
                                        </p:tav>
                                      </p:tavLst>
                                    </p:anim>
                                    <p:anim calcmode="lin" valueType="num">
                                      <p:cBhvr>
                                        <p:cTn id="48" dur="1000" fill="hold"/>
                                        <p:tgtEl>
                                          <p:spTgt spid="72712"/>
                                        </p:tgtEl>
                                        <p:attrNameLst>
                                          <p:attrName>ppt_y</p:attrName>
                                        </p:attrNameLst>
                                      </p:cBhvr>
                                      <p:tavLst>
                                        <p:tav tm="0">
                                          <p:val>
                                            <p:strVal val="#ppt_y"/>
                                          </p:val>
                                        </p:tav>
                                        <p:tav tm="100000">
                                          <p:val>
                                            <p:strVal val="#ppt_y"/>
                                          </p:val>
                                        </p:tav>
                                      </p:tavLst>
                                    </p:anim>
                                    <p:animEffect transition="in" filter="wipe(right)" prLst="gradientSize: 0.1">
                                      <p:cBhvr>
                                        <p:cTn id="49" dur="1000"/>
                                        <p:tgtEl>
                                          <p:spTgt spid="72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vert="horz" wrap="square" lIns="91440" tIns="45720" rIns="91440" bIns="45720" anchor="ctr"/>
          <a:lstStyle/>
          <a:p>
            <a:pPr eaLnBrk="1" hangingPunct="1"/>
            <a:r>
              <a:rPr lang="zh-CN" altLang="en-US" sz="3200" dirty="0"/>
              <a:t>定义数据的方法</a:t>
            </a:r>
          </a:p>
        </p:txBody>
      </p:sp>
      <p:sp>
        <p:nvSpPr>
          <p:cNvPr id="17411" name="Rectangle 3"/>
          <p:cNvSpPr>
            <a:spLocks noGrp="1"/>
          </p:cNvSpPr>
          <p:nvPr>
            <p:ph idx="1"/>
          </p:nvPr>
        </p:nvSpPr>
        <p:spPr/>
        <p:txBody>
          <a:bodyPr vert="horz" wrap="square" lIns="91440" tIns="45720" rIns="91440" bIns="45720" anchor="t"/>
          <a:lstStyle/>
          <a:p>
            <a:pPr eaLnBrk="1" hangingPunct="1"/>
            <a:r>
              <a:rPr lang="zh-CN" altLang="en-US" sz="3600" dirty="0"/>
              <a:t>由数据元素组成数据的方式的三种基本类型</a:t>
            </a:r>
            <a:r>
              <a:rPr lang="en-US" altLang="zh-CN" sz="3600" dirty="0"/>
              <a:t>:</a:t>
            </a:r>
          </a:p>
          <a:p>
            <a:pPr lvl="1" eaLnBrk="1" hangingPunct="1"/>
            <a:r>
              <a:rPr lang="zh-CN" altLang="en-US" sz="3600" dirty="0"/>
              <a:t>顺序 +</a:t>
            </a:r>
            <a:endParaRPr lang="en-US" altLang="zh-CN" sz="3600" dirty="0"/>
          </a:p>
          <a:p>
            <a:pPr lvl="1" eaLnBrk="1" hangingPunct="1"/>
            <a:r>
              <a:rPr lang="zh-CN" altLang="en-US" sz="3600" dirty="0"/>
              <a:t>选择 [|] </a:t>
            </a:r>
          </a:p>
          <a:p>
            <a:pPr lvl="1" eaLnBrk="1" hangingPunct="1"/>
            <a:r>
              <a:rPr lang="zh-CN" altLang="en-US" sz="3600" dirty="0"/>
              <a:t>重复 {} </a:t>
            </a:r>
          </a:p>
          <a:p>
            <a:pPr lvl="1" eaLnBrk="1" hangingPunct="1"/>
            <a:r>
              <a:rPr lang="zh-CN" altLang="en-US" sz="3600" dirty="0"/>
              <a:t>可选()</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p:txBody>
          <a:bodyPr vert="horz" wrap="square" lIns="91440" tIns="45720" rIns="91440" bIns="45720" anchor="ctr"/>
          <a:lstStyle/>
          <a:p>
            <a:pPr eaLnBrk="1" hangingPunct="1"/>
            <a:r>
              <a:rPr lang="zh-CN" altLang="en-US" sz="3200" dirty="0"/>
              <a:t>例子</a:t>
            </a:r>
          </a:p>
        </p:txBody>
      </p:sp>
      <p:sp>
        <p:nvSpPr>
          <p:cNvPr id="18435" name="Rectangle 3"/>
          <p:cNvSpPr>
            <a:spLocks noGrp="1"/>
          </p:cNvSpPr>
          <p:nvPr>
            <p:ph idx="1"/>
          </p:nvPr>
        </p:nvSpPr>
        <p:spPr>
          <a:xfrm>
            <a:off x="395288" y="1916113"/>
            <a:ext cx="8229600" cy="2881312"/>
          </a:xfrm>
        </p:spPr>
        <p:txBody>
          <a:bodyPr vert="horz" wrap="square" lIns="91440" tIns="45720" rIns="91440" bIns="45720" anchor="t"/>
          <a:lstStyle/>
          <a:p>
            <a:pPr algn="ctr" eaLnBrk="1" hangingPunct="1">
              <a:lnSpc>
                <a:spcPct val="150000"/>
              </a:lnSpc>
              <a:buNone/>
            </a:pPr>
            <a:r>
              <a:rPr lang="zh-CN" altLang="en-US" sz="2800" dirty="0"/>
              <a:t>定货报表={零件编号+零件名称+定货数量+目前价格            +主要供应者+次要供应者}</a:t>
            </a:r>
          </a:p>
          <a:p>
            <a:pPr eaLnBrk="1" hangingPunct="1">
              <a:lnSpc>
                <a:spcPct val="150000"/>
              </a:lnSpc>
              <a:buNone/>
            </a:pPr>
            <a:r>
              <a:rPr lang="zh-CN" altLang="en-US" sz="2800" dirty="0"/>
              <a:t>零件编号=</a:t>
            </a:r>
            <a:r>
              <a:rPr lang="zh-CN" altLang="en-US" sz="2800" baseline="-25000" dirty="0"/>
              <a:t>8</a:t>
            </a:r>
            <a:r>
              <a:rPr lang="zh-CN" altLang="en-US" sz="2800" dirty="0"/>
              <a:t>{字符}</a:t>
            </a:r>
            <a:r>
              <a:rPr lang="zh-CN" altLang="en-US" sz="2800" baseline="-25000" dirty="0"/>
              <a:t>8</a:t>
            </a:r>
          </a:p>
          <a:p>
            <a:pPr eaLnBrk="1" hangingPunct="1">
              <a:lnSpc>
                <a:spcPct val="150000"/>
              </a:lnSpc>
              <a:buNone/>
            </a:pPr>
            <a:r>
              <a:rPr lang="zh-CN" altLang="en-US" sz="2800" dirty="0"/>
              <a:t>定货数量=</a:t>
            </a:r>
            <a:r>
              <a:rPr lang="zh-CN" altLang="en-US" sz="2800" baseline="-25000" dirty="0"/>
              <a:t>1</a:t>
            </a:r>
            <a:r>
              <a:rPr lang="zh-CN" altLang="en-US" sz="2800" dirty="0"/>
              <a:t>{数字}</a:t>
            </a:r>
            <a:r>
              <a:rPr lang="zh-CN" altLang="en-US" sz="2800" baseline="-25000" dirty="0"/>
              <a:t>5</a:t>
            </a:r>
          </a:p>
          <a:p>
            <a:pPr eaLnBrk="1" hangingPunct="1">
              <a:lnSpc>
                <a:spcPct val="150000"/>
              </a:lnSpc>
            </a:pPr>
            <a:endParaRPr lang="zh-CN" altLang="en-US" sz="2800" baseline="-25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vert="horz" wrap="square" lIns="91440" tIns="45720" rIns="91440" bIns="45720" anchor="ctr"/>
          <a:lstStyle/>
          <a:p>
            <a:endParaRPr lang="zh-CN" altLang="en-US" dirty="0"/>
          </a:p>
        </p:txBody>
      </p:sp>
      <p:pic>
        <p:nvPicPr>
          <p:cNvPr id="19459" name="Picture 3"/>
          <p:cNvPicPr>
            <a:picLocks noGrp="1" noChangeAspect="1"/>
          </p:cNvPicPr>
          <p:nvPr>
            <p:ph idx="1"/>
          </p:nvPr>
        </p:nvPicPr>
        <p:blipFill>
          <a:blip r:embed="rId2"/>
          <a:srcRect/>
          <a:stretch>
            <a:fillRect/>
          </a:stretch>
        </p:blipFill>
        <p:spPr>
          <a:xfrm>
            <a:off x="250825" y="260350"/>
            <a:ext cx="5400675" cy="3333750"/>
          </a:xfrm>
        </p:spPr>
      </p:pic>
      <p:sp>
        <p:nvSpPr>
          <p:cNvPr id="5" name="矩形 4"/>
          <p:cNvSpPr/>
          <p:nvPr/>
        </p:nvSpPr>
        <p:spPr>
          <a:xfrm>
            <a:off x="3132138" y="2852738"/>
            <a:ext cx="6011862" cy="3240087"/>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lnSpc>
                <a:spcPct val="90000"/>
              </a:lnSpc>
              <a:spcBef>
                <a:spcPct val="0"/>
              </a:spcBef>
              <a:buFont typeface="Arial" panose="020B0604020202020204" pitchFamily="34" charset="0"/>
              <a:buNone/>
            </a:pPr>
            <a:r>
              <a:rPr lang="zh-CN" altLang="en-US" b="1" dirty="0"/>
              <a:t>存折＝户名＋所号＋帐号＋开户日＋性质＋（印密）＋</a:t>
            </a:r>
            <a:r>
              <a:rPr lang="en-US" altLang="zh-CN" b="1" dirty="0"/>
              <a:t>1{</a:t>
            </a:r>
            <a:r>
              <a:rPr lang="zh-CN" altLang="en-US" b="1" dirty="0"/>
              <a:t>存取行</a:t>
            </a:r>
            <a:r>
              <a:rPr lang="en-US" altLang="zh-CN" b="1" dirty="0"/>
              <a:t>}50</a:t>
            </a:r>
          </a:p>
          <a:p>
            <a:pPr marL="0" lvl="0" indent="0" eaLnBrk="1" hangingPunct="1">
              <a:lnSpc>
                <a:spcPct val="90000"/>
              </a:lnSpc>
              <a:spcBef>
                <a:spcPct val="0"/>
              </a:spcBef>
              <a:buFont typeface="Arial" panose="020B0604020202020204" pitchFamily="34" charset="0"/>
              <a:buNone/>
            </a:pPr>
            <a:r>
              <a:rPr lang="zh-CN" altLang="en-US" b="1" dirty="0"/>
              <a:t>户名＝</a:t>
            </a:r>
            <a:r>
              <a:rPr lang="en-US" altLang="zh-CN" b="1" dirty="0"/>
              <a:t>2{</a:t>
            </a:r>
            <a:r>
              <a:rPr lang="zh-CN" altLang="en-US" b="1" dirty="0"/>
              <a:t>字母</a:t>
            </a:r>
            <a:r>
              <a:rPr lang="en-US" altLang="zh-CN" b="1" dirty="0"/>
              <a:t>}24</a:t>
            </a:r>
          </a:p>
          <a:p>
            <a:pPr marL="0" lvl="0" indent="0" eaLnBrk="1" hangingPunct="1">
              <a:lnSpc>
                <a:spcPct val="90000"/>
              </a:lnSpc>
              <a:spcBef>
                <a:spcPct val="0"/>
              </a:spcBef>
              <a:buFont typeface="Arial" panose="020B0604020202020204" pitchFamily="34" charset="0"/>
              <a:buNone/>
            </a:pPr>
            <a:r>
              <a:rPr lang="zh-CN" altLang="en-US" b="1" dirty="0"/>
              <a:t>所号＝</a:t>
            </a:r>
            <a:r>
              <a:rPr lang="zh-CN" altLang="en-US" b="1" dirty="0">
                <a:latin typeface="Arial" panose="020B0604020202020204" pitchFamily="34" charset="0"/>
              </a:rPr>
              <a:t>“</a:t>
            </a:r>
            <a:r>
              <a:rPr lang="en-US" altLang="zh-CN" b="1" dirty="0"/>
              <a:t>001</a:t>
            </a:r>
            <a:r>
              <a:rPr lang="en-US" altLang="zh-CN" b="1" dirty="0">
                <a:latin typeface="Arial" panose="020B0604020202020204" pitchFamily="34" charset="0"/>
              </a:rPr>
              <a:t>”</a:t>
            </a:r>
            <a:r>
              <a:rPr lang="en-US" altLang="zh-CN" b="1" dirty="0"/>
              <a:t>..</a:t>
            </a:r>
            <a:r>
              <a:rPr lang="en-US" altLang="zh-CN" b="1" dirty="0">
                <a:latin typeface="Arial" panose="020B0604020202020204" pitchFamily="34" charset="0"/>
              </a:rPr>
              <a:t>“</a:t>
            </a:r>
            <a:r>
              <a:rPr lang="en-US" altLang="zh-CN" b="1" dirty="0"/>
              <a:t>999</a:t>
            </a:r>
            <a:r>
              <a:rPr lang="en-US" altLang="zh-CN" b="1" dirty="0">
                <a:latin typeface="Arial" panose="020B0604020202020204" pitchFamily="34" charset="0"/>
              </a:rPr>
              <a:t>”</a:t>
            </a:r>
            <a:r>
              <a:rPr lang="en-US" altLang="zh-CN" b="1" dirty="0"/>
              <a:t> </a:t>
            </a:r>
          </a:p>
          <a:p>
            <a:pPr marL="0" lvl="0" indent="0" eaLnBrk="1" hangingPunct="1">
              <a:lnSpc>
                <a:spcPct val="90000"/>
              </a:lnSpc>
              <a:spcBef>
                <a:spcPct val="0"/>
              </a:spcBef>
              <a:buFont typeface="Arial" panose="020B0604020202020204" pitchFamily="34" charset="0"/>
              <a:buNone/>
            </a:pPr>
            <a:r>
              <a:rPr lang="zh-CN" altLang="en-US" b="1" dirty="0"/>
              <a:t>帐号＝</a:t>
            </a:r>
            <a:r>
              <a:rPr lang="zh-CN" altLang="en-US" b="1" dirty="0">
                <a:latin typeface="Arial" panose="020B0604020202020204" pitchFamily="34" charset="0"/>
              </a:rPr>
              <a:t>“</a:t>
            </a:r>
            <a:r>
              <a:rPr lang="en-US" altLang="zh-CN" b="1" dirty="0"/>
              <a:t>00000001</a:t>
            </a:r>
            <a:r>
              <a:rPr lang="en-US" altLang="zh-CN" b="1" dirty="0">
                <a:latin typeface="Arial" panose="020B0604020202020204" pitchFamily="34" charset="0"/>
              </a:rPr>
              <a:t>”</a:t>
            </a:r>
            <a:r>
              <a:rPr lang="en-US" altLang="zh-CN" b="1" dirty="0"/>
              <a:t>..</a:t>
            </a:r>
            <a:r>
              <a:rPr lang="en-US" altLang="zh-CN" b="1" dirty="0">
                <a:latin typeface="Arial" panose="020B0604020202020204" pitchFamily="34" charset="0"/>
              </a:rPr>
              <a:t>“</a:t>
            </a:r>
            <a:r>
              <a:rPr lang="en-US" altLang="zh-CN" b="1" dirty="0"/>
              <a:t>99999999</a:t>
            </a:r>
            <a:r>
              <a:rPr lang="en-US" altLang="zh-CN" b="1" dirty="0">
                <a:latin typeface="Arial" panose="020B0604020202020204" pitchFamily="34" charset="0"/>
              </a:rPr>
              <a:t>”</a:t>
            </a:r>
            <a:endParaRPr lang="en-US" altLang="zh-CN" b="1" dirty="0"/>
          </a:p>
          <a:p>
            <a:pPr marL="0" lvl="0" indent="0" eaLnBrk="1" hangingPunct="1">
              <a:lnSpc>
                <a:spcPct val="90000"/>
              </a:lnSpc>
              <a:spcBef>
                <a:spcPct val="0"/>
              </a:spcBef>
              <a:buFont typeface="Arial" panose="020B0604020202020204" pitchFamily="34" charset="0"/>
              <a:buNone/>
            </a:pPr>
            <a:r>
              <a:rPr lang="zh-CN" altLang="en-US" b="1" dirty="0"/>
              <a:t>开户日＝年＋月＋日</a:t>
            </a:r>
          </a:p>
          <a:p>
            <a:pPr marL="0" lvl="0" indent="0" eaLnBrk="1" hangingPunct="1">
              <a:lnSpc>
                <a:spcPct val="90000"/>
              </a:lnSpc>
              <a:spcBef>
                <a:spcPct val="0"/>
              </a:spcBef>
              <a:buFont typeface="Arial" panose="020B0604020202020204" pitchFamily="34" charset="0"/>
              <a:buNone/>
            </a:pPr>
            <a:r>
              <a:rPr lang="zh-CN" altLang="en-US" b="1" dirty="0"/>
              <a:t>性质＝</a:t>
            </a:r>
            <a:r>
              <a:rPr lang="zh-CN" altLang="en-US" b="1" dirty="0">
                <a:latin typeface="Arial" panose="020B0604020202020204" pitchFamily="34" charset="0"/>
              </a:rPr>
              <a:t>“</a:t>
            </a:r>
            <a:r>
              <a:rPr lang="en-US" altLang="zh-CN" b="1" dirty="0"/>
              <a:t>1</a:t>
            </a:r>
            <a:r>
              <a:rPr lang="en-US" altLang="zh-CN" b="1" dirty="0">
                <a:latin typeface="Arial" panose="020B0604020202020204" pitchFamily="34" charset="0"/>
              </a:rPr>
              <a:t>”</a:t>
            </a:r>
            <a:r>
              <a:rPr lang="en-US" altLang="zh-CN" b="1" dirty="0"/>
              <a:t>..</a:t>
            </a:r>
            <a:r>
              <a:rPr lang="en-US" altLang="zh-CN" b="1" dirty="0">
                <a:latin typeface="Arial" panose="020B0604020202020204" pitchFamily="34" charset="0"/>
              </a:rPr>
              <a:t>“</a:t>
            </a:r>
            <a:r>
              <a:rPr lang="en-US" altLang="zh-CN" b="1" dirty="0"/>
              <a:t>6</a:t>
            </a:r>
            <a:r>
              <a:rPr lang="en-US" altLang="zh-CN" b="1" dirty="0">
                <a:latin typeface="Arial" panose="020B0604020202020204" pitchFamily="34" charset="0"/>
              </a:rPr>
              <a:t>”</a:t>
            </a:r>
            <a:r>
              <a:rPr lang="en-US" altLang="zh-CN" b="1" dirty="0"/>
              <a:t>   </a:t>
            </a:r>
            <a:r>
              <a:rPr lang="zh-CN" altLang="en-US" b="1" dirty="0"/>
              <a:t>注：</a:t>
            </a:r>
            <a:r>
              <a:rPr lang="zh-CN" altLang="en-US" b="1" dirty="0">
                <a:latin typeface="Arial" panose="020B0604020202020204" pitchFamily="34" charset="0"/>
              </a:rPr>
              <a:t>“</a:t>
            </a:r>
            <a:r>
              <a:rPr lang="en-US" altLang="zh-CN" b="1" dirty="0"/>
              <a:t>1</a:t>
            </a:r>
            <a:r>
              <a:rPr lang="en-US" altLang="zh-CN" b="1" dirty="0">
                <a:latin typeface="Arial" panose="020B0604020202020204" pitchFamily="34" charset="0"/>
              </a:rPr>
              <a:t>”</a:t>
            </a:r>
            <a:r>
              <a:rPr lang="zh-CN" altLang="en-US" b="1" dirty="0"/>
              <a:t>表示普通户，</a:t>
            </a:r>
            <a:r>
              <a:rPr lang="zh-CN" altLang="en-US" b="1" dirty="0">
                <a:latin typeface="Arial" panose="020B0604020202020204" pitchFamily="34" charset="0"/>
              </a:rPr>
              <a:t>“</a:t>
            </a:r>
            <a:r>
              <a:rPr lang="en-US" altLang="zh-CN" b="1" dirty="0"/>
              <a:t>5</a:t>
            </a:r>
            <a:r>
              <a:rPr lang="en-US" altLang="zh-CN" b="1" dirty="0">
                <a:latin typeface="Arial" panose="020B0604020202020204" pitchFamily="34" charset="0"/>
              </a:rPr>
              <a:t>”</a:t>
            </a:r>
            <a:r>
              <a:rPr lang="zh-CN" altLang="en-US" b="1" dirty="0"/>
              <a:t>表示工资户等</a:t>
            </a:r>
          </a:p>
          <a:p>
            <a:pPr marL="0" lvl="0" indent="0" eaLnBrk="1" hangingPunct="1">
              <a:lnSpc>
                <a:spcPct val="90000"/>
              </a:lnSpc>
              <a:spcBef>
                <a:spcPct val="0"/>
              </a:spcBef>
              <a:buFont typeface="Arial" panose="020B0604020202020204" pitchFamily="34" charset="0"/>
              <a:buNone/>
            </a:pPr>
            <a:r>
              <a:rPr lang="zh-CN" altLang="en-US" b="1" dirty="0"/>
              <a:t>印密＝</a:t>
            </a:r>
            <a:r>
              <a:rPr lang="zh-CN" altLang="en-US" b="1" dirty="0">
                <a:latin typeface="Arial" panose="020B0604020202020204" pitchFamily="34" charset="0"/>
              </a:rPr>
              <a:t>“</a:t>
            </a:r>
            <a:r>
              <a:rPr lang="en-US" altLang="zh-CN" b="1" dirty="0"/>
              <a:t>0</a:t>
            </a:r>
            <a:r>
              <a:rPr lang="en-US" altLang="zh-CN" b="1" dirty="0">
                <a:latin typeface="Arial" panose="020B0604020202020204" pitchFamily="34" charset="0"/>
              </a:rPr>
              <a:t>”</a:t>
            </a:r>
            <a:r>
              <a:rPr lang="en-US" altLang="zh-CN" b="1" dirty="0"/>
              <a:t>   </a:t>
            </a:r>
            <a:r>
              <a:rPr lang="zh-CN" altLang="en-US" b="1" dirty="0"/>
              <a:t>注：印密在存折上不显示</a:t>
            </a:r>
            <a:endParaRPr lang="en-US" altLang="zh-CN" b="1" dirty="0"/>
          </a:p>
          <a:p>
            <a:pPr marL="0" lvl="0" indent="0" eaLnBrk="1" hangingPunct="1">
              <a:lnSpc>
                <a:spcPct val="90000"/>
              </a:lnSpc>
              <a:spcBef>
                <a:spcPct val="0"/>
              </a:spcBef>
              <a:buFont typeface="Arial" panose="020B0604020202020204" pitchFamily="34" charset="0"/>
              <a:buNone/>
            </a:pPr>
            <a:r>
              <a:rPr lang="zh-CN" altLang="en-US" b="1" dirty="0"/>
              <a:t>存取行＝日期＋（摘要）＋支出＋存入＋余额＋操作＋复核</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2"/>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01377"/>
          <p:cNvSpPr>
            <a:spLocks noGrp="1"/>
          </p:cNvSpPr>
          <p:nvPr>
            <p:ph type="title"/>
          </p:nvPr>
        </p:nvSpPr>
        <p:spPr/>
        <p:txBody>
          <a:bodyPr lIns="92075" tIns="46038" rIns="92075" bIns="46038"/>
          <a:lstStyle/>
          <a:p>
            <a:r>
              <a:rPr lang="zh-CN" altLang="en-US" dirty="0"/>
              <a:t>可行性研究的目的</a:t>
            </a:r>
            <a:endParaRPr lang="zh-CN" altLang="en-US"/>
          </a:p>
        </p:txBody>
      </p:sp>
      <p:sp>
        <p:nvSpPr>
          <p:cNvPr id="101379" name="文本占位符 101378"/>
          <p:cNvSpPr>
            <a:spLocks noGrp="1"/>
          </p:cNvSpPr>
          <p:nvPr>
            <p:ph type="body" idx="1"/>
          </p:nvPr>
        </p:nvSpPr>
        <p:spPr/>
        <p:txBody>
          <a:bodyPr lIns="92075" tIns="46038" rIns="92075" bIns="46038"/>
          <a:lstStyle/>
          <a:p>
            <a:r>
              <a:rPr lang="zh-CN" altLang="en-US" sz="4800" dirty="0"/>
              <a:t>目的不是要解决问题，而是确定问题是否值得去解决</a:t>
            </a:r>
          </a:p>
          <a:p>
            <a:r>
              <a:rPr lang="zh-CN" altLang="en-US" sz="4800" dirty="0"/>
              <a:t>用最小的代价在尽可能短的时间内确定问题是否能够解决</a:t>
            </a:r>
            <a:endParaRPr lang="zh-CN" altLang="en-US" sz="48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01379">
                                            <p:txEl>
                                              <p:pRg st="0" end="0"/>
                                            </p:txEl>
                                          </p:spTgt>
                                        </p:tgtEl>
                                        <p:attrNameLst>
                                          <p:attrName>style.visibility</p:attrName>
                                        </p:attrNameLst>
                                      </p:cBhvr>
                                      <p:to>
                                        <p:strVal val="visible"/>
                                      </p:to>
                                    </p:set>
                                    <p:anim calcmode="lin" valueType="num">
                                      <p:cBhvr>
                                        <p:cTn id="7" dur="1" fill="hold"/>
                                        <p:tgtEl>
                                          <p:spTgt spid="101379">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01379">
                                            <p:txEl>
                                              <p:pRg st="1" end="1"/>
                                            </p:txEl>
                                          </p:spTgt>
                                        </p:tgtEl>
                                        <p:attrNameLst>
                                          <p:attrName>style.visibility</p:attrName>
                                        </p:attrNameLst>
                                      </p:cBhvr>
                                      <p:to>
                                        <p:strVal val="visible"/>
                                      </p:to>
                                    </p:set>
                                    <p:anim calcmode="lin" valueType="num">
                                      <p:cBhvr>
                                        <p:cTn id="12" dur="1" fill="hold"/>
                                        <p:tgtEl>
                                          <p:spTgt spid="101379">
                                            <p:txEl>
                                              <p:pRg st="1" end="1"/>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10593"/>
          <p:cNvSpPr>
            <a:spLocks noGrp="1"/>
          </p:cNvSpPr>
          <p:nvPr>
            <p:ph type="title"/>
          </p:nvPr>
        </p:nvSpPr>
        <p:spPr/>
        <p:txBody>
          <a:bodyPr lIns="92075" tIns="46038" rIns="92075" bIns="46038"/>
          <a:lstStyle/>
          <a:p>
            <a:r>
              <a:rPr lang="zh-CN" altLang="en-US" dirty="0"/>
              <a:t>可行性研究的任务</a:t>
            </a:r>
            <a:endParaRPr lang="zh-CN" altLang="en-US"/>
          </a:p>
        </p:txBody>
      </p:sp>
      <p:sp>
        <p:nvSpPr>
          <p:cNvPr id="110595" name="文本占位符 110594"/>
          <p:cNvSpPr>
            <a:spLocks noGrp="1"/>
          </p:cNvSpPr>
          <p:nvPr>
            <p:ph type="body" idx="1"/>
          </p:nvPr>
        </p:nvSpPr>
        <p:spPr/>
        <p:txBody>
          <a:bodyPr lIns="92075" tIns="46038" rIns="92075" bIns="46038"/>
          <a:lstStyle/>
          <a:p>
            <a:pPr algn="just"/>
            <a:r>
              <a:rPr lang="zh-CN" altLang="en-US" sz="3200" dirty="0"/>
              <a:t>最根本的任务是对以后的行动方针提出建议</a:t>
            </a:r>
          </a:p>
          <a:p>
            <a:pPr algn="just"/>
            <a:r>
              <a:rPr lang="zh-CN" altLang="en-US" sz="3200" dirty="0"/>
              <a:t>如果问题没有可行的解，应该建议停止这项开发工程，以避免时间、资源、人力和金钱的浪费</a:t>
            </a:r>
          </a:p>
          <a:p>
            <a:pPr algn="just"/>
            <a:r>
              <a:rPr lang="zh-CN" altLang="en-US" sz="3200" dirty="0"/>
              <a:t>如果问题值得解，应该推荐一个较好的解决方案，并且为工程制定一个初步的计划</a:t>
            </a:r>
            <a:endParaRPr lang="zh-CN" altLang="en-US" sz="3200"/>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43" name="椭圆 69642"/>
          <p:cNvSpPr/>
          <p:nvPr/>
        </p:nvSpPr>
        <p:spPr>
          <a:xfrm>
            <a:off x="2133600" y="1257300"/>
            <a:ext cx="5867400" cy="879475"/>
          </a:xfrm>
          <a:prstGeom prst="ellipse">
            <a:avLst/>
          </a:prstGeom>
          <a:solidFill>
            <a:srgbClr val="FFCCFF"/>
          </a:solidFill>
          <a:ln w="9525" cap="flat" cmpd="sng">
            <a:solidFill>
              <a:schemeClr val="tx1"/>
            </a:solidFill>
            <a:prstDash val="solid"/>
            <a:headEnd type="none" w="med" len="med"/>
            <a:tailEnd type="none" w="med" len="med"/>
          </a:ln>
        </p:spPr>
        <p:txBody>
          <a:bodyPr>
            <a:spAutoFit/>
          </a:bodyPr>
          <a:lstStyle/>
          <a:p>
            <a:pPr hangingPunct="1">
              <a:spcBef>
                <a:spcPct val="50000"/>
              </a:spcBef>
            </a:pPr>
            <a:r>
              <a:rPr lang="zh-CN" altLang="en-US" sz="3600" b="0" dirty="0">
                <a:solidFill>
                  <a:schemeClr val="tx1"/>
                </a:solidFill>
                <a:latin typeface="宋体" panose="02010600030101010101" pitchFamily="2" charset="-122"/>
              </a:rPr>
              <a:t>可行性研究的任务</a:t>
            </a:r>
            <a:r>
              <a:rPr lang="zh-CN" altLang="en-US" sz="2400" b="0" dirty="0">
                <a:solidFill>
                  <a:schemeClr val="tx1"/>
                </a:solidFill>
                <a:latin typeface="Times New Roman" panose="02020603050405020304" pitchFamily="18" charset="0"/>
              </a:rPr>
              <a:t> </a:t>
            </a:r>
            <a:endParaRPr lang="zh-CN" altLang="en-US" sz="2400" b="0">
              <a:solidFill>
                <a:schemeClr val="tx1"/>
              </a:solidFill>
              <a:latin typeface="Times New Roman" panose="02020603050405020304" pitchFamily="18" charset="0"/>
            </a:endParaRPr>
          </a:p>
        </p:txBody>
      </p:sp>
      <p:sp>
        <p:nvSpPr>
          <p:cNvPr id="69644" name="文本框 69643"/>
          <p:cNvSpPr txBox="1"/>
          <p:nvPr/>
        </p:nvSpPr>
        <p:spPr>
          <a:xfrm>
            <a:off x="3333750" y="2508250"/>
            <a:ext cx="2609850" cy="579438"/>
          </a:xfrm>
          <a:prstGeom prst="rect">
            <a:avLst/>
          </a:prstGeom>
          <a:solidFill>
            <a:srgbClr val="FFFF99"/>
          </a:solidFill>
          <a:ln w="9525">
            <a:noFill/>
          </a:ln>
        </p:spPr>
        <p:txBody>
          <a:bodyPr>
            <a:spAutoFit/>
          </a:bodyPr>
          <a:lstStyle/>
          <a:p>
            <a:pPr hangingPunct="1">
              <a:spcBef>
                <a:spcPct val="50000"/>
              </a:spcBef>
            </a:pPr>
            <a:r>
              <a:rPr lang="zh-CN" altLang="en-US" sz="3200" b="0" dirty="0">
                <a:solidFill>
                  <a:schemeClr val="tx1"/>
                </a:solidFill>
                <a:latin typeface="宋体" panose="02010600030101010101" pitchFamily="2" charset="-122"/>
              </a:rPr>
              <a:t>经济可行性 </a:t>
            </a:r>
            <a:endParaRPr lang="zh-CN" altLang="en-US" sz="3200" b="0">
              <a:solidFill>
                <a:schemeClr val="tx1"/>
              </a:solidFill>
              <a:latin typeface="宋体" panose="02010600030101010101" pitchFamily="2" charset="-122"/>
            </a:endParaRPr>
          </a:p>
        </p:txBody>
      </p:sp>
      <p:sp>
        <p:nvSpPr>
          <p:cNvPr id="69645" name="文本框 69644"/>
          <p:cNvSpPr txBox="1"/>
          <p:nvPr/>
        </p:nvSpPr>
        <p:spPr>
          <a:xfrm>
            <a:off x="6324600" y="2508250"/>
            <a:ext cx="2667000" cy="579438"/>
          </a:xfrm>
          <a:prstGeom prst="rect">
            <a:avLst/>
          </a:prstGeom>
          <a:solidFill>
            <a:srgbClr val="FFFF99"/>
          </a:solidFill>
          <a:ln w="9525">
            <a:noFill/>
          </a:ln>
        </p:spPr>
        <p:txBody>
          <a:bodyPr>
            <a:spAutoFit/>
          </a:bodyPr>
          <a:lstStyle/>
          <a:p>
            <a:pPr hangingPunct="1">
              <a:spcBef>
                <a:spcPct val="50000"/>
              </a:spcBef>
            </a:pPr>
            <a:r>
              <a:rPr lang="zh-CN" altLang="en-US" sz="3200" b="0" dirty="0">
                <a:solidFill>
                  <a:schemeClr val="tx1"/>
                </a:solidFill>
                <a:latin typeface="宋体" panose="02010600030101010101" pitchFamily="2" charset="-122"/>
              </a:rPr>
              <a:t>操作可行性 </a:t>
            </a:r>
            <a:endParaRPr lang="zh-CN" altLang="en-US" sz="3200" b="0">
              <a:solidFill>
                <a:schemeClr val="tx1"/>
              </a:solidFill>
              <a:latin typeface="宋体" panose="02010600030101010101" pitchFamily="2" charset="-122"/>
            </a:endParaRPr>
          </a:p>
        </p:txBody>
      </p:sp>
      <p:sp>
        <p:nvSpPr>
          <p:cNvPr id="69646" name="文本框 69645"/>
          <p:cNvSpPr txBox="1"/>
          <p:nvPr/>
        </p:nvSpPr>
        <p:spPr>
          <a:xfrm>
            <a:off x="3524250" y="3914775"/>
            <a:ext cx="2362200" cy="1800225"/>
          </a:xfrm>
          <a:prstGeom prst="rect">
            <a:avLst/>
          </a:prstGeom>
          <a:solidFill>
            <a:srgbClr val="CCCCFF"/>
          </a:solidFill>
          <a:ln w="9525">
            <a:noFill/>
          </a:ln>
        </p:spPr>
        <p:txBody>
          <a:bodyPr>
            <a:spAutoFit/>
          </a:bodyPr>
          <a:lstStyle/>
          <a:p>
            <a:pPr algn="l" hangingPunct="1">
              <a:spcBef>
                <a:spcPct val="50000"/>
              </a:spcBef>
            </a:pPr>
            <a:r>
              <a:rPr lang="zh-CN" altLang="en-US" sz="2800" b="0" dirty="0">
                <a:solidFill>
                  <a:schemeClr val="tx1"/>
                </a:solidFill>
                <a:latin typeface="Times New Roman" panose="02020603050405020304" pitchFamily="18" charset="0"/>
              </a:rPr>
              <a:t>这个系统的经济效益能超过它的开发成本吗？</a:t>
            </a:r>
            <a:endParaRPr lang="zh-CN" altLang="en-US" sz="2800" b="0">
              <a:solidFill>
                <a:schemeClr val="tx1"/>
              </a:solidFill>
              <a:latin typeface="Times New Roman" panose="02020603050405020304" pitchFamily="18" charset="0"/>
            </a:endParaRPr>
          </a:p>
        </p:txBody>
      </p:sp>
      <p:sp>
        <p:nvSpPr>
          <p:cNvPr id="69647" name="文本框 69646"/>
          <p:cNvSpPr txBox="1"/>
          <p:nvPr/>
        </p:nvSpPr>
        <p:spPr>
          <a:xfrm>
            <a:off x="457200" y="3914775"/>
            <a:ext cx="2209800" cy="1373188"/>
          </a:xfrm>
          <a:prstGeom prst="rect">
            <a:avLst/>
          </a:prstGeom>
          <a:solidFill>
            <a:srgbClr val="FFCC99"/>
          </a:solidFill>
          <a:ln w="9525">
            <a:noFill/>
          </a:ln>
        </p:spPr>
        <p:txBody>
          <a:bodyPr>
            <a:spAutoFit/>
          </a:bodyPr>
          <a:lstStyle/>
          <a:p>
            <a:pPr algn="l" hangingPunct="1">
              <a:spcBef>
                <a:spcPct val="50000"/>
              </a:spcBef>
            </a:pPr>
            <a:r>
              <a:rPr lang="zh-CN" altLang="en-US" sz="2800" b="0" dirty="0">
                <a:solidFill>
                  <a:schemeClr val="tx1"/>
                </a:solidFill>
                <a:latin typeface="宋体" panose="02010600030101010101" pitchFamily="2" charset="-122"/>
              </a:rPr>
              <a:t>使用现有的技术能实现这个系统吗？</a:t>
            </a:r>
            <a:endParaRPr lang="zh-CN" altLang="en-US" sz="2800" b="0">
              <a:solidFill>
                <a:schemeClr val="tx1"/>
              </a:solidFill>
              <a:latin typeface="宋体" panose="02010600030101010101" pitchFamily="2" charset="-122"/>
            </a:endParaRPr>
          </a:p>
        </p:txBody>
      </p:sp>
      <p:sp>
        <p:nvSpPr>
          <p:cNvPr id="69648" name="文本框 69647"/>
          <p:cNvSpPr txBox="1"/>
          <p:nvPr/>
        </p:nvSpPr>
        <p:spPr>
          <a:xfrm>
            <a:off x="228600" y="2476500"/>
            <a:ext cx="2590800" cy="579438"/>
          </a:xfrm>
          <a:prstGeom prst="rect">
            <a:avLst/>
          </a:prstGeom>
          <a:solidFill>
            <a:srgbClr val="FFFF99"/>
          </a:solidFill>
          <a:ln w="9525">
            <a:noFill/>
          </a:ln>
        </p:spPr>
        <p:txBody>
          <a:bodyPr>
            <a:spAutoFit/>
          </a:bodyPr>
          <a:lstStyle/>
          <a:p>
            <a:pPr hangingPunct="1">
              <a:spcBef>
                <a:spcPct val="50000"/>
              </a:spcBef>
            </a:pPr>
            <a:r>
              <a:rPr lang="zh-CN" altLang="en-US" sz="3200" b="0" dirty="0">
                <a:solidFill>
                  <a:schemeClr val="tx1"/>
                </a:solidFill>
                <a:latin typeface="宋体" panose="02010600030101010101" pitchFamily="2" charset="-122"/>
              </a:rPr>
              <a:t>技术可行性</a:t>
            </a:r>
            <a:r>
              <a:rPr lang="zh-CN" altLang="en-US" sz="2400" b="0" dirty="0">
                <a:solidFill>
                  <a:schemeClr val="tx1"/>
                </a:solidFill>
                <a:latin typeface="Times New Roman" panose="02020603050405020304" pitchFamily="18" charset="0"/>
              </a:rPr>
              <a:t> </a:t>
            </a:r>
            <a:endParaRPr lang="zh-CN" altLang="en-US" sz="2400" b="0">
              <a:solidFill>
                <a:schemeClr val="tx1"/>
              </a:solidFill>
              <a:latin typeface="Times New Roman" panose="02020603050405020304" pitchFamily="18" charset="0"/>
            </a:endParaRPr>
          </a:p>
        </p:txBody>
      </p:sp>
      <p:sp>
        <p:nvSpPr>
          <p:cNvPr id="69649" name="文本框 69648"/>
          <p:cNvSpPr txBox="1"/>
          <p:nvPr/>
        </p:nvSpPr>
        <p:spPr>
          <a:xfrm>
            <a:off x="6553200" y="3914775"/>
            <a:ext cx="2209800" cy="1800225"/>
          </a:xfrm>
          <a:prstGeom prst="rect">
            <a:avLst/>
          </a:prstGeom>
          <a:solidFill>
            <a:srgbClr val="FFCC99"/>
          </a:solidFill>
          <a:ln w="9525">
            <a:noFill/>
          </a:ln>
        </p:spPr>
        <p:txBody>
          <a:bodyPr>
            <a:spAutoFit/>
          </a:bodyPr>
          <a:lstStyle/>
          <a:p>
            <a:pPr algn="l" hangingPunct="1">
              <a:spcBef>
                <a:spcPct val="50000"/>
              </a:spcBef>
            </a:pPr>
            <a:r>
              <a:rPr lang="zh-CN" altLang="en-US" sz="2800" b="0" dirty="0">
                <a:solidFill>
                  <a:schemeClr val="tx1"/>
                </a:solidFill>
                <a:latin typeface="宋体" panose="02010600030101010101" pitchFamily="2" charset="-122"/>
              </a:rPr>
              <a:t>系统的操作方式在这个组织内行得通吗？</a:t>
            </a:r>
            <a:r>
              <a:rPr lang="zh-CN" altLang="en-US" sz="2800" b="0" dirty="0">
                <a:solidFill>
                  <a:schemeClr val="tx1"/>
                </a:solidFill>
                <a:latin typeface="Times New Roman" panose="02020603050405020304" pitchFamily="18" charset="0"/>
              </a:rPr>
              <a:t> </a:t>
            </a:r>
            <a:endParaRPr lang="zh-CN" altLang="en-US" sz="2800" b="0">
              <a:solidFill>
                <a:schemeClr val="tx1"/>
              </a:solidFill>
              <a:latin typeface="Times New Roman" panose="02020603050405020304" pitchFamily="18" charset="0"/>
            </a:endParaRPr>
          </a:p>
        </p:txBody>
      </p:sp>
      <p:sp>
        <p:nvSpPr>
          <p:cNvPr id="69650" name="直接连接符 69649"/>
          <p:cNvSpPr/>
          <p:nvPr/>
        </p:nvSpPr>
        <p:spPr>
          <a:xfrm>
            <a:off x="4800600" y="2095500"/>
            <a:ext cx="0" cy="381000"/>
          </a:xfrm>
          <a:prstGeom prst="line">
            <a:avLst/>
          </a:prstGeom>
          <a:ln w="9525" cap="flat" cmpd="sng">
            <a:solidFill>
              <a:schemeClr val="tx1"/>
            </a:solidFill>
            <a:prstDash val="solid"/>
            <a:headEnd type="none" w="med" len="med"/>
            <a:tailEnd type="none" w="med" len="med"/>
          </a:ln>
        </p:spPr>
      </p:sp>
      <p:sp>
        <p:nvSpPr>
          <p:cNvPr id="69651" name="直接连接符 69650"/>
          <p:cNvSpPr/>
          <p:nvPr/>
        </p:nvSpPr>
        <p:spPr>
          <a:xfrm flipH="1">
            <a:off x="2133600" y="2095500"/>
            <a:ext cx="838200" cy="381000"/>
          </a:xfrm>
          <a:prstGeom prst="line">
            <a:avLst/>
          </a:prstGeom>
          <a:ln w="9525" cap="flat" cmpd="sng">
            <a:solidFill>
              <a:schemeClr val="tx1"/>
            </a:solidFill>
            <a:prstDash val="solid"/>
            <a:headEnd type="none" w="med" len="med"/>
            <a:tailEnd type="none" w="med" len="med"/>
          </a:ln>
        </p:spPr>
      </p:sp>
      <p:sp>
        <p:nvSpPr>
          <p:cNvPr id="69652" name="直接连接符 69651"/>
          <p:cNvSpPr/>
          <p:nvPr/>
        </p:nvSpPr>
        <p:spPr>
          <a:xfrm>
            <a:off x="6477000" y="2095500"/>
            <a:ext cx="990600" cy="381000"/>
          </a:xfrm>
          <a:prstGeom prst="line">
            <a:avLst/>
          </a:prstGeom>
          <a:ln w="9525" cap="flat" cmpd="sng">
            <a:solidFill>
              <a:schemeClr val="tx1"/>
            </a:solidFill>
            <a:prstDash val="solid"/>
            <a:headEnd type="none" w="med" len="med"/>
            <a:tailEnd type="none" w="med" len="med"/>
          </a:ln>
        </p:spPr>
      </p:sp>
      <p:sp>
        <p:nvSpPr>
          <p:cNvPr id="69653" name="直接连接符 69652"/>
          <p:cNvSpPr/>
          <p:nvPr/>
        </p:nvSpPr>
        <p:spPr>
          <a:xfrm>
            <a:off x="1447800" y="3086100"/>
            <a:ext cx="0" cy="838200"/>
          </a:xfrm>
          <a:prstGeom prst="line">
            <a:avLst/>
          </a:prstGeom>
          <a:ln w="9525" cap="flat" cmpd="sng">
            <a:solidFill>
              <a:schemeClr val="tx1"/>
            </a:solidFill>
            <a:prstDash val="solid"/>
            <a:headEnd type="none" w="med" len="med"/>
            <a:tailEnd type="none" w="med" len="med"/>
          </a:ln>
        </p:spPr>
      </p:sp>
      <p:sp>
        <p:nvSpPr>
          <p:cNvPr id="69656" name="直接连接符 69655"/>
          <p:cNvSpPr/>
          <p:nvPr/>
        </p:nvSpPr>
        <p:spPr>
          <a:xfrm>
            <a:off x="4800600" y="3086100"/>
            <a:ext cx="0" cy="838200"/>
          </a:xfrm>
          <a:prstGeom prst="line">
            <a:avLst/>
          </a:prstGeom>
          <a:ln w="9525" cap="flat" cmpd="sng">
            <a:solidFill>
              <a:schemeClr val="tx1"/>
            </a:solidFill>
            <a:prstDash val="solid"/>
            <a:headEnd type="none" w="med" len="med"/>
            <a:tailEnd type="none" w="med" len="med"/>
          </a:ln>
        </p:spPr>
      </p:sp>
      <p:sp>
        <p:nvSpPr>
          <p:cNvPr id="69657" name="直接连接符 69656"/>
          <p:cNvSpPr/>
          <p:nvPr/>
        </p:nvSpPr>
        <p:spPr>
          <a:xfrm>
            <a:off x="7620000" y="3086100"/>
            <a:ext cx="0" cy="838200"/>
          </a:xfrm>
          <a:prstGeom prst="line">
            <a:avLst/>
          </a:prstGeom>
          <a:ln w="9525" cap="flat" cmpd="sng">
            <a:solidFill>
              <a:schemeClr val="tx1"/>
            </a:solidFill>
            <a:prstDash val="solid"/>
            <a:headEnd type="none" w="med" len="med"/>
            <a:tailEnd type="none" w="med" len="med"/>
          </a:ln>
        </p:spPr>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6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9651"/>
                                        </p:tgtEl>
                                        <p:attrNameLst>
                                          <p:attrName>style.visibility</p:attrName>
                                        </p:attrNameLst>
                                      </p:cBhvr>
                                      <p:to>
                                        <p:strVal val="visible"/>
                                      </p:to>
                                    </p:set>
                                    <p:anim calcmode="lin" valueType="num">
                                      <p:cBhvr additive="base">
                                        <p:cTn id="11" dur="500" fill="hold"/>
                                        <p:tgtEl>
                                          <p:spTgt spid="69651"/>
                                        </p:tgtEl>
                                        <p:attrNameLst>
                                          <p:attrName>ppt_x</p:attrName>
                                        </p:attrNameLst>
                                      </p:cBhvr>
                                      <p:tavLst>
                                        <p:tav tm="0">
                                          <p:val>
                                            <p:strVal val="#ppt_x"/>
                                          </p:val>
                                        </p:tav>
                                        <p:tav tm="100000">
                                          <p:val>
                                            <p:strVal val="#ppt_x"/>
                                          </p:val>
                                        </p:tav>
                                      </p:tavLst>
                                    </p:anim>
                                    <p:anim calcmode="lin" valueType="num">
                                      <p:cBhvr additive="base">
                                        <p:cTn id="12" dur="500" fill="hold"/>
                                        <p:tgtEl>
                                          <p:spTgt spid="6965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grpId="0" nodeType="clickEffect">
                                  <p:stCondLst>
                                    <p:cond delay="0"/>
                                  </p:stCondLst>
                                  <p:childTnLst>
                                    <p:set>
                                      <p:cBhvr>
                                        <p:cTn id="16" dur="1" fill="hold">
                                          <p:stCondLst>
                                            <p:cond delay="0"/>
                                          </p:stCondLst>
                                        </p:cTn>
                                        <p:tgtEl>
                                          <p:spTgt spid="69648"/>
                                        </p:tgtEl>
                                        <p:attrNameLst>
                                          <p:attrName>style.visibility</p:attrName>
                                        </p:attrNameLst>
                                      </p:cBhvr>
                                      <p:to>
                                        <p:strVal val="visible"/>
                                      </p:to>
                                    </p:set>
                                    <p:animEffect transition="in" filter="wheel(4)">
                                      <p:cBhvr>
                                        <p:cTn id="17" dur="500"/>
                                        <p:tgtEl>
                                          <p:spTgt spid="6964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9650"/>
                                        </p:tgtEl>
                                        <p:attrNameLst>
                                          <p:attrName>style.visibility</p:attrName>
                                        </p:attrNameLst>
                                      </p:cBhvr>
                                      <p:to>
                                        <p:strVal val="visible"/>
                                      </p:to>
                                    </p:set>
                                    <p:anim calcmode="lin" valueType="num">
                                      <p:cBhvr additive="base">
                                        <p:cTn id="22" dur="500" fill="hold"/>
                                        <p:tgtEl>
                                          <p:spTgt spid="69650"/>
                                        </p:tgtEl>
                                        <p:attrNameLst>
                                          <p:attrName>ppt_x</p:attrName>
                                        </p:attrNameLst>
                                      </p:cBhvr>
                                      <p:tavLst>
                                        <p:tav tm="0">
                                          <p:val>
                                            <p:strVal val="#ppt_x"/>
                                          </p:val>
                                        </p:tav>
                                        <p:tav tm="100000">
                                          <p:val>
                                            <p:strVal val="#ppt_x"/>
                                          </p:val>
                                        </p:tav>
                                      </p:tavLst>
                                    </p:anim>
                                    <p:anim calcmode="lin" valueType="num">
                                      <p:cBhvr additive="base">
                                        <p:cTn id="23" dur="500" fill="hold"/>
                                        <p:tgtEl>
                                          <p:spTgt spid="6965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1" presetClass="entr" presetSubtype="4" fill="hold" grpId="0" nodeType="clickEffect">
                                  <p:stCondLst>
                                    <p:cond delay="0"/>
                                  </p:stCondLst>
                                  <p:childTnLst>
                                    <p:set>
                                      <p:cBhvr>
                                        <p:cTn id="27" dur="1" fill="hold">
                                          <p:stCondLst>
                                            <p:cond delay="0"/>
                                          </p:stCondLst>
                                        </p:cTn>
                                        <p:tgtEl>
                                          <p:spTgt spid="69644"/>
                                        </p:tgtEl>
                                        <p:attrNameLst>
                                          <p:attrName>style.visibility</p:attrName>
                                        </p:attrNameLst>
                                      </p:cBhvr>
                                      <p:to>
                                        <p:strVal val="visible"/>
                                      </p:to>
                                    </p:set>
                                    <p:animEffect transition="in" filter="wheel(4)">
                                      <p:cBhvr>
                                        <p:cTn id="28" dur="500"/>
                                        <p:tgtEl>
                                          <p:spTgt spid="69644"/>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9652"/>
                                        </p:tgtEl>
                                        <p:attrNameLst>
                                          <p:attrName>style.visibility</p:attrName>
                                        </p:attrNameLst>
                                      </p:cBhvr>
                                      <p:to>
                                        <p:strVal val="visible"/>
                                      </p:to>
                                    </p:set>
                                    <p:anim calcmode="lin" valueType="num">
                                      <p:cBhvr additive="base">
                                        <p:cTn id="33" dur="500" fill="hold"/>
                                        <p:tgtEl>
                                          <p:spTgt spid="69652"/>
                                        </p:tgtEl>
                                        <p:attrNameLst>
                                          <p:attrName>ppt_x</p:attrName>
                                        </p:attrNameLst>
                                      </p:cBhvr>
                                      <p:tavLst>
                                        <p:tav tm="0">
                                          <p:val>
                                            <p:strVal val="#ppt_x"/>
                                          </p:val>
                                        </p:tav>
                                        <p:tav tm="100000">
                                          <p:val>
                                            <p:strVal val="#ppt_x"/>
                                          </p:val>
                                        </p:tav>
                                      </p:tavLst>
                                    </p:anim>
                                    <p:anim calcmode="lin" valueType="num">
                                      <p:cBhvr additive="base">
                                        <p:cTn id="34" dur="500" fill="hold"/>
                                        <p:tgtEl>
                                          <p:spTgt spid="6965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696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9653"/>
                                        </p:tgtEl>
                                        <p:attrNameLst>
                                          <p:attrName>style.visibility</p:attrName>
                                        </p:attrNameLst>
                                      </p:cBhvr>
                                      <p:to>
                                        <p:strVal val="visible"/>
                                      </p:to>
                                    </p:set>
                                    <p:anim calcmode="lin" valueType="num">
                                      <p:cBhvr additive="base">
                                        <p:cTn id="43" dur="500" fill="hold"/>
                                        <p:tgtEl>
                                          <p:spTgt spid="69653"/>
                                        </p:tgtEl>
                                        <p:attrNameLst>
                                          <p:attrName>ppt_x</p:attrName>
                                        </p:attrNameLst>
                                      </p:cBhvr>
                                      <p:tavLst>
                                        <p:tav tm="0">
                                          <p:val>
                                            <p:strVal val="#ppt_x"/>
                                          </p:val>
                                        </p:tav>
                                        <p:tav tm="100000">
                                          <p:val>
                                            <p:strVal val="#ppt_x"/>
                                          </p:val>
                                        </p:tav>
                                      </p:tavLst>
                                    </p:anim>
                                    <p:anim calcmode="lin" valueType="num">
                                      <p:cBhvr additive="base">
                                        <p:cTn id="44" dur="500" fill="hold"/>
                                        <p:tgtEl>
                                          <p:spTgt spid="6965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9656"/>
                                        </p:tgtEl>
                                        <p:attrNameLst>
                                          <p:attrName>style.visibility</p:attrName>
                                        </p:attrNameLst>
                                      </p:cBhvr>
                                      <p:to>
                                        <p:strVal val="visible"/>
                                      </p:to>
                                    </p:set>
                                    <p:anim calcmode="lin" valueType="num">
                                      <p:cBhvr additive="base">
                                        <p:cTn id="49" dur="500" fill="hold"/>
                                        <p:tgtEl>
                                          <p:spTgt spid="69656"/>
                                        </p:tgtEl>
                                        <p:attrNameLst>
                                          <p:attrName>ppt_x</p:attrName>
                                        </p:attrNameLst>
                                      </p:cBhvr>
                                      <p:tavLst>
                                        <p:tav tm="0">
                                          <p:val>
                                            <p:strVal val="#ppt_x"/>
                                          </p:val>
                                        </p:tav>
                                        <p:tav tm="100000">
                                          <p:val>
                                            <p:strVal val="#ppt_x"/>
                                          </p:val>
                                        </p:tav>
                                      </p:tavLst>
                                    </p:anim>
                                    <p:anim calcmode="lin" valueType="num">
                                      <p:cBhvr additive="base">
                                        <p:cTn id="50" dur="500" fill="hold"/>
                                        <p:tgtEl>
                                          <p:spTgt spid="6965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9657"/>
                                        </p:tgtEl>
                                        <p:attrNameLst>
                                          <p:attrName>style.visibility</p:attrName>
                                        </p:attrNameLst>
                                      </p:cBhvr>
                                      <p:to>
                                        <p:strVal val="visible"/>
                                      </p:to>
                                    </p:set>
                                    <p:anim calcmode="lin" valueType="num">
                                      <p:cBhvr additive="base">
                                        <p:cTn id="55" dur="500" fill="hold"/>
                                        <p:tgtEl>
                                          <p:spTgt spid="69657"/>
                                        </p:tgtEl>
                                        <p:attrNameLst>
                                          <p:attrName>ppt_x</p:attrName>
                                        </p:attrNameLst>
                                      </p:cBhvr>
                                      <p:tavLst>
                                        <p:tav tm="0">
                                          <p:val>
                                            <p:strVal val="#ppt_x"/>
                                          </p:val>
                                        </p:tav>
                                        <p:tav tm="100000">
                                          <p:val>
                                            <p:strVal val="#ppt_x"/>
                                          </p:val>
                                        </p:tav>
                                      </p:tavLst>
                                    </p:anim>
                                    <p:anim calcmode="lin" valueType="num">
                                      <p:cBhvr additive="base">
                                        <p:cTn id="56" dur="500" fill="hold"/>
                                        <p:tgtEl>
                                          <p:spTgt spid="6965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69647"/>
                                        </p:tgtEl>
                                        <p:attrNameLst>
                                          <p:attrName>style.visibility</p:attrName>
                                        </p:attrNameLst>
                                      </p:cBhvr>
                                      <p:to>
                                        <p:strVal val="visible"/>
                                      </p:to>
                                    </p:set>
                                    <p:animEffect transition="in" filter="box(in)">
                                      <p:cBhvr>
                                        <p:cTn id="61" dur="500"/>
                                        <p:tgtEl>
                                          <p:spTgt spid="69647"/>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69646"/>
                                        </p:tgtEl>
                                        <p:attrNameLst>
                                          <p:attrName>style.visibility</p:attrName>
                                        </p:attrNameLst>
                                      </p:cBhvr>
                                      <p:to>
                                        <p:strVal val="visible"/>
                                      </p:to>
                                    </p:set>
                                    <p:animEffect transition="in" filter="blinds(horizontal)">
                                      <p:cBhvr>
                                        <p:cTn id="66" dur="500"/>
                                        <p:tgtEl>
                                          <p:spTgt spid="69646"/>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96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3" grpId="0" bldLvl="0" animBg="1"/>
      <p:bldP spid="69644" grpId="0" bldLvl="0" animBg="1"/>
      <p:bldP spid="69645" grpId="0" bldLvl="0" animBg="1"/>
      <p:bldP spid="69646" grpId="0" bldLvl="0" animBg="1"/>
      <p:bldP spid="69647" grpId="0" bldLvl="0" animBg="1"/>
      <p:bldP spid="69648" grpId="0" bldLvl="0" animBg="1"/>
      <p:bldP spid="69649"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p:cNvSpPr txBox="1"/>
          <p:nvPr/>
        </p:nvSpPr>
        <p:spPr>
          <a:xfrm>
            <a:off x="1020763" y="1608138"/>
            <a:ext cx="1447800" cy="650875"/>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zh-CN" altLang="en-US" sz="1800" b="0" dirty="0">
                <a:solidFill>
                  <a:schemeClr val="bg2"/>
                </a:solidFill>
                <a:latin typeface="Times New Roman" panose="02020603050405020304" pitchFamily="18" charset="0"/>
              </a:rPr>
              <a:t>复查系统的规模和目标</a:t>
            </a:r>
          </a:p>
        </p:txBody>
      </p:sp>
      <p:sp>
        <p:nvSpPr>
          <p:cNvPr id="7171" name="Text Box 5"/>
          <p:cNvSpPr txBox="1"/>
          <p:nvPr/>
        </p:nvSpPr>
        <p:spPr>
          <a:xfrm>
            <a:off x="1096963" y="2751138"/>
            <a:ext cx="1447800" cy="650875"/>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zh-CN" altLang="en-US" sz="1800" b="0" dirty="0">
                <a:solidFill>
                  <a:schemeClr val="bg2"/>
                </a:solidFill>
                <a:latin typeface="Times New Roman" panose="02020603050405020304" pitchFamily="18" charset="0"/>
              </a:rPr>
              <a:t>研究现正在     使用的系统</a:t>
            </a:r>
          </a:p>
        </p:txBody>
      </p:sp>
      <p:sp>
        <p:nvSpPr>
          <p:cNvPr id="7172" name="AutoShape 6"/>
          <p:cNvSpPr/>
          <p:nvPr/>
        </p:nvSpPr>
        <p:spPr>
          <a:xfrm>
            <a:off x="1554163" y="2293938"/>
            <a:ext cx="304800" cy="457200"/>
          </a:xfrm>
          <a:prstGeom prst="downArrow">
            <a:avLst>
              <a:gd name="adj1" fmla="val 50000"/>
              <a:gd name="adj2" fmla="val 37500"/>
            </a:avLst>
          </a:prstGeom>
          <a:solidFill>
            <a:schemeClr val="accent1"/>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p>
        </p:txBody>
      </p:sp>
      <p:sp>
        <p:nvSpPr>
          <p:cNvPr id="7173" name="Text Box 7"/>
          <p:cNvSpPr txBox="1"/>
          <p:nvPr/>
        </p:nvSpPr>
        <p:spPr>
          <a:xfrm>
            <a:off x="866775" y="3970338"/>
            <a:ext cx="1601788" cy="650875"/>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zh-CN" altLang="en-US" sz="1800" b="0" dirty="0">
                <a:solidFill>
                  <a:schemeClr val="bg2"/>
                </a:solidFill>
                <a:latin typeface="Times New Roman" panose="02020603050405020304" pitchFamily="18" charset="0"/>
              </a:rPr>
              <a:t>导出新系统的高层逻辑模型</a:t>
            </a:r>
          </a:p>
        </p:txBody>
      </p:sp>
      <p:sp>
        <p:nvSpPr>
          <p:cNvPr id="7174" name="AutoShape 8"/>
          <p:cNvSpPr/>
          <p:nvPr/>
        </p:nvSpPr>
        <p:spPr>
          <a:xfrm>
            <a:off x="1554163" y="3436938"/>
            <a:ext cx="304800" cy="533400"/>
          </a:xfrm>
          <a:prstGeom prst="downArrow">
            <a:avLst>
              <a:gd name="adj1" fmla="val 50000"/>
              <a:gd name="adj2" fmla="val 43750"/>
            </a:avLst>
          </a:prstGeom>
          <a:solidFill>
            <a:schemeClr val="accent1"/>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p>
        </p:txBody>
      </p:sp>
      <p:sp>
        <p:nvSpPr>
          <p:cNvPr id="7175" name="Text Box 9"/>
          <p:cNvSpPr txBox="1"/>
          <p:nvPr/>
        </p:nvSpPr>
        <p:spPr>
          <a:xfrm>
            <a:off x="1249363" y="5113338"/>
            <a:ext cx="914400" cy="925512"/>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zh-CN" altLang="en-US" sz="1800" b="0" dirty="0">
                <a:solidFill>
                  <a:schemeClr val="bg2"/>
                </a:solidFill>
                <a:latin typeface="Times New Roman" panose="02020603050405020304" pitchFamily="18" charset="0"/>
              </a:rPr>
              <a:t>进一步定义问题</a:t>
            </a:r>
          </a:p>
        </p:txBody>
      </p:sp>
      <p:sp>
        <p:nvSpPr>
          <p:cNvPr id="7176" name="AutoShape 10"/>
          <p:cNvSpPr/>
          <p:nvPr/>
        </p:nvSpPr>
        <p:spPr>
          <a:xfrm>
            <a:off x="1554163" y="4656138"/>
            <a:ext cx="304800" cy="457200"/>
          </a:xfrm>
          <a:prstGeom prst="downArrow">
            <a:avLst>
              <a:gd name="adj1" fmla="val 50000"/>
              <a:gd name="adj2" fmla="val 37500"/>
            </a:avLst>
          </a:prstGeom>
          <a:solidFill>
            <a:schemeClr val="accent1"/>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p>
        </p:txBody>
      </p:sp>
      <p:sp>
        <p:nvSpPr>
          <p:cNvPr id="7177" name="Text Box 11"/>
          <p:cNvSpPr txBox="1"/>
          <p:nvPr/>
        </p:nvSpPr>
        <p:spPr>
          <a:xfrm>
            <a:off x="2620963" y="5113338"/>
            <a:ext cx="1676400" cy="650875"/>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zh-CN" altLang="en-US" sz="1800" b="0" dirty="0">
                <a:latin typeface="Times New Roman" panose="02020603050405020304" pitchFamily="18" charset="0"/>
              </a:rPr>
              <a:t>  </a:t>
            </a:r>
            <a:r>
              <a:rPr lang="zh-CN" altLang="en-US" sz="1800" b="0" dirty="0">
                <a:solidFill>
                  <a:schemeClr val="bg2"/>
                </a:solidFill>
                <a:latin typeface="Times New Roman" panose="02020603050405020304" pitchFamily="18" charset="0"/>
              </a:rPr>
              <a:t>导出和评价 供选择的解法</a:t>
            </a:r>
          </a:p>
        </p:txBody>
      </p:sp>
      <p:sp>
        <p:nvSpPr>
          <p:cNvPr id="7178" name="Text Box 12"/>
          <p:cNvSpPr txBox="1"/>
          <p:nvPr/>
        </p:nvSpPr>
        <p:spPr>
          <a:xfrm>
            <a:off x="4754563" y="5113338"/>
            <a:ext cx="914400" cy="650875"/>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zh-CN" altLang="en-US" sz="1800" b="0" dirty="0">
                <a:solidFill>
                  <a:schemeClr val="bg2"/>
                </a:solidFill>
                <a:latin typeface="Times New Roman" panose="02020603050405020304" pitchFamily="18" charset="0"/>
              </a:rPr>
              <a:t>推荐行动方针</a:t>
            </a:r>
          </a:p>
        </p:txBody>
      </p:sp>
      <p:sp>
        <p:nvSpPr>
          <p:cNvPr id="7179" name="Text Box 13"/>
          <p:cNvSpPr txBox="1"/>
          <p:nvPr/>
        </p:nvSpPr>
        <p:spPr>
          <a:xfrm>
            <a:off x="6049963" y="5113338"/>
            <a:ext cx="914400" cy="650875"/>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zh-CN" altLang="en-US" sz="1800" b="0" dirty="0">
                <a:solidFill>
                  <a:schemeClr val="bg2"/>
                </a:solidFill>
                <a:latin typeface="Times New Roman" panose="02020603050405020304" pitchFamily="18" charset="0"/>
              </a:rPr>
              <a:t>草拟开发计划</a:t>
            </a:r>
          </a:p>
        </p:txBody>
      </p:sp>
      <p:sp>
        <p:nvSpPr>
          <p:cNvPr id="7180" name="Text Box 14"/>
          <p:cNvSpPr txBox="1"/>
          <p:nvPr/>
        </p:nvSpPr>
        <p:spPr>
          <a:xfrm>
            <a:off x="7345363" y="5113338"/>
            <a:ext cx="1143000" cy="650875"/>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zh-CN" altLang="en-US" sz="1800" b="0" dirty="0">
                <a:solidFill>
                  <a:schemeClr val="bg2"/>
                </a:solidFill>
                <a:latin typeface="Times New Roman" panose="02020603050405020304" pitchFamily="18" charset="0"/>
              </a:rPr>
              <a:t>书写文档提交审查</a:t>
            </a:r>
          </a:p>
        </p:txBody>
      </p:sp>
      <p:sp>
        <p:nvSpPr>
          <p:cNvPr id="7181" name="AutoShape 15"/>
          <p:cNvSpPr/>
          <p:nvPr/>
        </p:nvSpPr>
        <p:spPr>
          <a:xfrm>
            <a:off x="2163763" y="5341938"/>
            <a:ext cx="457200" cy="228600"/>
          </a:xfrm>
          <a:prstGeom prst="rightArrow">
            <a:avLst>
              <a:gd name="adj1" fmla="val 50000"/>
              <a:gd name="adj2" fmla="val 50000"/>
            </a:avLst>
          </a:prstGeom>
          <a:solidFill>
            <a:srgbClr val="FF0066"/>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p>
        </p:txBody>
      </p:sp>
      <p:sp>
        <p:nvSpPr>
          <p:cNvPr id="7182" name="AutoShape 16"/>
          <p:cNvSpPr/>
          <p:nvPr/>
        </p:nvSpPr>
        <p:spPr>
          <a:xfrm>
            <a:off x="4297363" y="5341938"/>
            <a:ext cx="457200" cy="228600"/>
          </a:xfrm>
          <a:prstGeom prst="rightArrow">
            <a:avLst>
              <a:gd name="adj1" fmla="val 50000"/>
              <a:gd name="adj2" fmla="val 50000"/>
            </a:avLst>
          </a:prstGeom>
          <a:solidFill>
            <a:srgbClr val="FF0066"/>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p>
        </p:txBody>
      </p:sp>
      <p:sp>
        <p:nvSpPr>
          <p:cNvPr id="7183" name="AutoShape 17"/>
          <p:cNvSpPr/>
          <p:nvPr/>
        </p:nvSpPr>
        <p:spPr>
          <a:xfrm>
            <a:off x="5668963" y="5341938"/>
            <a:ext cx="381000" cy="228600"/>
          </a:xfrm>
          <a:prstGeom prst="rightArrow">
            <a:avLst>
              <a:gd name="adj1" fmla="val 50000"/>
              <a:gd name="adj2" fmla="val 41666"/>
            </a:avLst>
          </a:prstGeom>
          <a:solidFill>
            <a:srgbClr val="FF0066"/>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p>
        </p:txBody>
      </p:sp>
      <p:sp>
        <p:nvSpPr>
          <p:cNvPr id="7184" name="AutoShape 85"/>
          <p:cNvSpPr/>
          <p:nvPr/>
        </p:nvSpPr>
        <p:spPr>
          <a:xfrm>
            <a:off x="6964363" y="5341938"/>
            <a:ext cx="381000" cy="228600"/>
          </a:xfrm>
          <a:prstGeom prst="rightArrow">
            <a:avLst>
              <a:gd name="adj1" fmla="val 50000"/>
              <a:gd name="adj2" fmla="val 41666"/>
            </a:avLst>
          </a:prstGeom>
          <a:solidFill>
            <a:srgbClr val="FF0066"/>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p>
        </p:txBody>
      </p:sp>
      <p:sp>
        <p:nvSpPr>
          <p:cNvPr id="7185" name="Line 86"/>
          <p:cNvSpPr/>
          <p:nvPr/>
        </p:nvSpPr>
        <p:spPr>
          <a:xfrm flipH="1">
            <a:off x="563563" y="5494338"/>
            <a:ext cx="685800" cy="0"/>
          </a:xfrm>
          <a:prstGeom prst="line">
            <a:avLst/>
          </a:prstGeom>
          <a:ln w="50800" cap="flat" cmpd="sng">
            <a:solidFill>
              <a:schemeClr val="accent1"/>
            </a:solidFill>
            <a:prstDash val="solid"/>
            <a:headEnd type="none" w="med" len="med"/>
            <a:tailEnd type="triangle" w="med" len="med"/>
          </a:ln>
        </p:spPr>
      </p:sp>
      <p:sp>
        <p:nvSpPr>
          <p:cNvPr id="7186" name="Line 87"/>
          <p:cNvSpPr/>
          <p:nvPr/>
        </p:nvSpPr>
        <p:spPr>
          <a:xfrm flipV="1">
            <a:off x="563563" y="1912938"/>
            <a:ext cx="0" cy="3581400"/>
          </a:xfrm>
          <a:prstGeom prst="line">
            <a:avLst/>
          </a:prstGeom>
          <a:ln w="50800" cap="flat" cmpd="sng">
            <a:solidFill>
              <a:schemeClr val="accent1"/>
            </a:solidFill>
            <a:prstDash val="solid"/>
            <a:headEnd type="none" w="med" len="med"/>
            <a:tailEnd type="triangle" w="med" len="med"/>
          </a:ln>
        </p:spPr>
      </p:sp>
      <p:sp>
        <p:nvSpPr>
          <p:cNvPr id="7187" name="Line 88"/>
          <p:cNvSpPr/>
          <p:nvPr/>
        </p:nvSpPr>
        <p:spPr>
          <a:xfrm>
            <a:off x="563563" y="1912938"/>
            <a:ext cx="457200" cy="0"/>
          </a:xfrm>
          <a:prstGeom prst="line">
            <a:avLst/>
          </a:prstGeom>
          <a:ln w="50800" cap="flat" cmpd="sng">
            <a:solidFill>
              <a:schemeClr val="accent1"/>
            </a:solidFill>
            <a:prstDash val="solid"/>
            <a:headEnd type="none" w="med" len="med"/>
            <a:tailEnd type="triangle" w="med" len="med"/>
          </a:ln>
        </p:spPr>
      </p:sp>
      <p:grpSp>
        <p:nvGrpSpPr>
          <p:cNvPr id="2" name="组合 1"/>
          <p:cNvGrpSpPr/>
          <p:nvPr/>
        </p:nvGrpSpPr>
        <p:grpSpPr>
          <a:xfrm>
            <a:off x="3117850" y="2417763"/>
            <a:ext cx="5594350" cy="1844675"/>
            <a:chOff x="3244112" y="2418584"/>
            <a:chExt cx="5595088" cy="1844675"/>
          </a:xfrm>
        </p:grpSpPr>
        <p:sp>
          <p:nvSpPr>
            <p:cNvPr id="90" name="Oval 2"/>
            <p:cNvSpPr>
              <a:spLocks noChangeArrowheads="1"/>
            </p:cNvSpPr>
            <p:nvPr/>
          </p:nvSpPr>
          <p:spPr bwMode="auto">
            <a:xfrm>
              <a:off x="4380912" y="2418584"/>
              <a:ext cx="852600" cy="790575"/>
            </a:xfrm>
            <a:prstGeom prst="ellipse">
              <a:avLst/>
            </a:prstGeom>
            <a:gradFill rotWithShape="0">
              <a:gsLst>
                <a:gs pos="0">
                  <a:srgbClr val="DDEBCF"/>
                </a:gs>
                <a:gs pos="50000">
                  <a:srgbClr val="9CB86E"/>
                </a:gs>
                <a:gs pos="100000">
                  <a:srgbClr val="156B13"/>
                </a:gs>
              </a:gsLst>
              <a:path path="rect">
                <a:fillToRect t="100000" r="100000"/>
              </a:path>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rPr>
                <a:t>用户</a:t>
              </a: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rPr>
                <a:t>调查</a:t>
              </a:r>
            </a:p>
          </p:txBody>
        </p:sp>
        <p:sp>
          <p:nvSpPr>
            <p:cNvPr id="7190" name="Line 3"/>
            <p:cNvSpPr/>
            <p:nvPr/>
          </p:nvSpPr>
          <p:spPr>
            <a:xfrm>
              <a:off x="5232991" y="2813872"/>
              <a:ext cx="852377" cy="0"/>
            </a:xfrm>
            <a:prstGeom prst="line">
              <a:avLst/>
            </a:prstGeom>
            <a:ln w="19050" cap="flat" cmpd="sng">
              <a:solidFill>
                <a:srgbClr val="009900"/>
              </a:solidFill>
              <a:prstDash val="solid"/>
              <a:headEnd type="none" w="med" len="med"/>
              <a:tailEnd type="triangle" w="med" len="med"/>
            </a:ln>
          </p:spPr>
        </p:sp>
        <p:sp>
          <p:nvSpPr>
            <p:cNvPr id="92" name="Text Box 4"/>
            <p:cNvSpPr txBox="1">
              <a:spLocks noChangeArrowheads="1"/>
            </p:cNvSpPr>
            <p:nvPr/>
          </p:nvSpPr>
          <p:spPr bwMode="auto">
            <a:xfrm>
              <a:off x="5233512" y="2813871"/>
              <a:ext cx="857363" cy="290513"/>
            </a:xfrm>
            <a:prstGeom prst="rect">
              <a:avLst/>
            </a:prstGeom>
            <a:noFill/>
            <a:ln w="9525">
              <a:noFill/>
              <a:miter lim="800000"/>
            </a:ln>
            <a:effectLst/>
          </p:spPr>
          <p:txBody>
            <a:bodyPr>
              <a:spAutoFit/>
            </a:bodyPr>
            <a:lstStyle/>
            <a:p>
              <a:pPr marR="0" defTabSz="914400">
                <a:buClrTx/>
                <a:buSzTx/>
                <a:buFontTx/>
                <a:buNone/>
                <a:defRPr/>
              </a:pPr>
              <a:r>
                <a:rPr kumimoji="0" lang="zh-CN" altLang="en-US" sz="1600" b="1" kern="1200" cap="none" spc="0" normalizeH="0" baseline="0" noProof="0">
                  <a:solidFill>
                    <a:srgbClr val="8736E8"/>
                  </a:solidFill>
                  <a:effectLst>
                    <a:outerShdw blurRad="38100" dist="38100" dir="2700000" algn="tl">
                      <a:srgbClr val="000000"/>
                    </a:outerShdw>
                  </a:effectLst>
                  <a:latin typeface="Times New Roman" panose="02020603050405020304" pitchFamily="18" charset="0"/>
                  <a:ea typeface="幼圆" panose="02010509060101010101" pitchFamily="49" charset="-122"/>
                  <a:cs typeface="+mn-cs"/>
                </a:rPr>
                <a:t>具体模型</a:t>
              </a:r>
            </a:p>
          </p:txBody>
        </p:sp>
        <p:sp>
          <p:nvSpPr>
            <p:cNvPr id="93" name="Oval 6"/>
            <p:cNvSpPr>
              <a:spLocks noChangeArrowheads="1"/>
            </p:cNvSpPr>
            <p:nvPr/>
          </p:nvSpPr>
          <p:spPr bwMode="auto">
            <a:xfrm>
              <a:off x="6086112" y="2418584"/>
              <a:ext cx="851012" cy="790575"/>
            </a:xfrm>
            <a:prstGeom prst="ellipse">
              <a:avLst/>
            </a:prstGeom>
            <a:gradFill rotWithShape="0">
              <a:gsLst>
                <a:gs pos="0">
                  <a:srgbClr val="DDEBCF"/>
                </a:gs>
                <a:gs pos="50000">
                  <a:srgbClr val="9CB86E"/>
                </a:gs>
                <a:gs pos="100000">
                  <a:srgbClr val="156B13"/>
                </a:gs>
              </a:gsLst>
              <a:path path="rect">
                <a:fillToRect t="100000" r="100000"/>
              </a:path>
            </a:gradFill>
            <a:ln w="9525">
              <a:solidFill>
                <a:schemeClr val="bg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rPr>
                <a:t>逻辑</a:t>
              </a: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rPr>
                <a:t>抽象</a:t>
              </a:r>
            </a:p>
          </p:txBody>
        </p:sp>
        <p:sp>
          <p:nvSpPr>
            <p:cNvPr id="94" name="Text Box 7"/>
            <p:cNvSpPr txBox="1">
              <a:spLocks noChangeArrowheads="1"/>
            </p:cNvSpPr>
            <p:nvPr/>
          </p:nvSpPr>
          <p:spPr bwMode="auto">
            <a:xfrm>
              <a:off x="5233512" y="2483671"/>
              <a:ext cx="857363" cy="292100"/>
            </a:xfrm>
            <a:prstGeom prst="rect">
              <a:avLst/>
            </a:prstGeom>
            <a:noFill/>
            <a:ln w="9525">
              <a:noFill/>
              <a:miter lim="800000"/>
            </a:ln>
            <a:effectLst/>
          </p:spPr>
          <p:txBody>
            <a:bodyPr wrap="none">
              <a:spAutoFit/>
            </a:bodyPr>
            <a:lstStyle/>
            <a:p>
              <a:pPr marR="0" defTabSz="914400">
                <a:buClrTx/>
                <a:buSzTx/>
                <a:buFontTx/>
                <a:buNone/>
                <a:defRPr/>
              </a:pPr>
              <a:r>
                <a:rPr kumimoji="0" lang="zh-CN" altLang="en-US" sz="1600" b="1" kern="1200" cap="none" spc="0" normalizeH="0" baseline="0" noProof="0" dirty="0">
                  <a:solidFill>
                    <a:srgbClr val="8736E8"/>
                  </a:solidFill>
                  <a:effectLst>
                    <a:outerShdw blurRad="38100" dist="38100" dir="2700000" algn="tl">
                      <a:srgbClr val="000000"/>
                    </a:outerShdw>
                  </a:effectLst>
                  <a:latin typeface="Times New Roman" panose="02020603050405020304" pitchFamily="18" charset="0"/>
                  <a:ea typeface="幼圆" panose="02010509060101010101" pitchFamily="49" charset="-122"/>
                  <a:cs typeface="+mn-cs"/>
                </a:rPr>
                <a:t>当前系统</a:t>
              </a:r>
            </a:p>
          </p:txBody>
        </p:sp>
        <p:sp>
          <p:nvSpPr>
            <p:cNvPr id="7194" name="Line 8"/>
            <p:cNvSpPr/>
            <p:nvPr/>
          </p:nvSpPr>
          <p:spPr>
            <a:xfrm>
              <a:off x="6937744" y="2813872"/>
              <a:ext cx="852377" cy="0"/>
            </a:xfrm>
            <a:prstGeom prst="line">
              <a:avLst/>
            </a:prstGeom>
            <a:ln w="19050" cap="flat" cmpd="sng">
              <a:solidFill>
                <a:srgbClr val="009900"/>
              </a:solidFill>
              <a:prstDash val="solid"/>
              <a:headEnd type="none" w="med" len="med"/>
              <a:tailEnd type="triangle" w="med" len="med"/>
            </a:ln>
          </p:spPr>
        </p:sp>
        <p:sp>
          <p:nvSpPr>
            <p:cNvPr id="96" name="Text Box 9"/>
            <p:cNvSpPr txBox="1">
              <a:spLocks noChangeArrowheads="1"/>
            </p:cNvSpPr>
            <p:nvPr/>
          </p:nvSpPr>
          <p:spPr bwMode="auto">
            <a:xfrm>
              <a:off x="6937124" y="2813871"/>
              <a:ext cx="858951" cy="290513"/>
            </a:xfrm>
            <a:prstGeom prst="rect">
              <a:avLst/>
            </a:prstGeom>
            <a:noFill/>
            <a:ln w="9525">
              <a:noFill/>
              <a:miter lim="800000"/>
            </a:ln>
            <a:effectLst/>
          </p:spPr>
          <p:txBody>
            <a:bodyPr wrap="none">
              <a:spAutoFit/>
            </a:bodyPr>
            <a:lstStyle/>
            <a:p>
              <a:pPr marR="0" defTabSz="914400">
                <a:buClrTx/>
                <a:buSzTx/>
                <a:buFontTx/>
                <a:buNone/>
                <a:defRPr/>
              </a:pPr>
              <a:r>
                <a:rPr kumimoji="0" lang="zh-CN" altLang="en-US" sz="1600" b="1" kern="1200" cap="none" spc="0" normalizeH="0" baseline="0" noProof="0">
                  <a:solidFill>
                    <a:srgbClr val="8736E8"/>
                  </a:solidFill>
                  <a:effectLst>
                    <a:outerShdw blurRad="38100" dist="38100" dir="2700000" algn="tl">
                      <a:srgbClr val="000000"/>
                    </a:outerShdw>
                  </a:effectLst>
                  <a:latin typeface="Times New Roman" panose="02020603050405020304" pitchFamily="18" charset="0"/>
                  <a:ea typeface="幼圆" panose="02010509060101010101" pitchFamily="49" charset="-122"/>
                  <a:cs typeface="+mn-cs"/>
                </a:rPr>
                <a:t>逻辑模型</a:t>
              </a:r>
            </a:p>
          </p:txBody>
        </p:sp>
        <p:sp>
          <p:nvSpPr>
            <p:cNvPr id="97" name="Text Box 10"/>
            <p:cNvSpPr txBox="1">
              <a:spLocks noChangeArrowheads="1"/>
            </p:cNvSpPr>
            <p:nvPr/>
          </p:nvSpPr>
          <p:spPr bwMode="auto">
            <a:xfrm>
              <a:off x="6937124" y="2483671"/>
              <a:ext cx="858951" cy="292100"/>
            </a:xfrm>
            <a:prstGeom prst="rect">
              <a:avLst/>
            </a:prstGeom>
            <a:noFill/>
            <a:ln w="9525">
              <a:noFill/>
              <a:miter lim="800000"/>
            </a:ln>
            <a:effectLst/>
          </p:spPr>
          <p:txBody>
            <a:bodyPr wrap="none">
              <a:spAutoFit/>
            </a:bodyPr>
            <a:lstStyle/>
            <a:p>
              <a:pPr marR="0" defTabSz="914400">
                <a:buClrTx/>
                <a:buSzTx/>
                <a:buFontTx/>
                <a:buNone/>
                <a:defRPr/>
              </a:pPr>
              <a:r>
                <a:rPr kumimoji="0" lang="zh-CN" altLang="en-US" sz="1600" b="1" kern="1200" cap="none" spc="0" normalizeH="0" baseline="0" noProof="0">
                  <a:solidFill>
                    <a:srgbClr val="8736E8"/>
                  </a:solidFill>
                  <a:effectLst>
                    <a:outerShdw blurRad="38100" dist="38100" dir="2700000" algn="tl">
                      <a:srgbClr val="000000"/>
                    </a:outerShdw>
                  </a:effectLst>
                  <a:latin typeface="Times New Roman" panose="02020603050405020304" pitchFamily="18" charset="0"/>
                  <a:ea typeface="幼圆" panose="02010509060101010101" pitchFamily="49" charset="-122"/>
                  <a:cs typeface="+mn-cs"/>
                </a:rPr>
                <a:t>当前系统</a:t>
              </a:r>
            </a:p>
          </p:txBody>
        </p:sp>
        <p:sp>
          <p:nvSpPr>
            <p:cNvPr id="98" name="Oval 11"/>
            <p:cNvSpPr>
              <a:spLocks noChangeArrowheads="1"/>
            </p:cNvSpPr>
            <p:nvPr/>
          </p:nvSpPr>
          <p:spPr bwMode="auto">
            <a:xfrm>
              <a:off x="7789725" y="2418584"/>
              <a:ext cx="852599" cy="790575"/>
            </a:xfrm>
            <a:prstGeom prst="ellipse">
              <a:avLst/>
            </a:prstGeom>
            <a:gradFill rotWithShape="0">
              <a:gsLst>
                <a:gs pos="0">
                  <a:srgbClr val="DDEBCF"/>
                </a:gs>
                <a:gs pos="50000">
                  <a:srgbClr val="9CB86E"/>
                </a:gs>
                <a:gs pos="100000">
                  <a:srgbClr val="156B13"/>
                </a:gs>
              </a:gsLst>
              <a:path path="rect">
                <a:fillToRect t="100000" r="100000"/>
              </a:path>
            </a:gradFill>
            <a:ln w="9525">
              <a:solidFill>
                <a:schemeClr val="bg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rPr>
                <a:t>计算</a:t>
              </a: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rPr>
                <a:t>机化</a:t>
              </a:r>
            </a:p>
          </p:txBody>
        </p:sp>
        <p:sp>
          <p:nvSpPr>
            <p:cNvPr id="99" name="Oval 12"/>
            <p:cNvSpPr>
              <a:spLocks noChangeArrowheads="1"/>
            </p:cNvSpPr>
            <p:nvPr/>
          </p:nvSpPr>
          <p:spPr bwMode="auto">
            <a:xfrm>
              <a:off x="4904856" y="3472684"/>
              <a:ext cx="852600" cy="790575"/>
            </a:xfrm>
            <a:prstGeom prst="ellipse">
              <a:avLst/>
            </a:prstGeom>
            <a:gradFill rotWithShape="0">
              <a:gsLst>
                <a:gs pos="0">
                  <a:srgbClr val="DDEBCF"/>
                </a:gs>
                <a:gs pos="50000">
                  <a:srgbClr val="9CB86E"/>
                </a:gs>
                <a:gs pos="100000">
                  <a:srgbClr val="156B13"/>
                </a:gs>
              </a:gsLst>
              <a:path path="rect">
                <a:fillToRect t="100000" r="100000"/>
              </a:path>
            </a:gradFill>
            <a:ln w="9525">
              <a:solidFill>
                <a:schemeClr val="bg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rPr>
                <a:t>评审</a:t>
              </a: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bg1"/>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rPr>
                <a:t>修改</a:t>
              </a:r>
            </a:p>
          </p:txBody>
        </p:sp>
        <p:sp>
          <p:nvSpPr>
            <p:cNvPr id="7199" name="Line 13"/>
            <p:cNvSpPr/>
            <p:nvPr/>
          </p:nvSpPr>
          <p:spPr>
            <a:xfrm>
              <a:off x="5757530" y="3867972"/>
              <a:ext cx="1049079" cy="0"/>
            </a:xfrm>
            <a:prstGeom prst="line">
              <a:avLst/>
            </a:prstGeom>
            <a:ln w="19050" cap="flat" cmpd="sng">
              <a:solidFill>
                <a:srgbClr val="009900"/>
              </a:solidFill>
              <a:prstDash val="solid"/>
              <a:headEnd type="triangle" w="med" len="med"/>
              <a:tailEnd type="none" w="med" len="med"/>
            </a:ln>
          </p:spPr>
        </p:sp>
        <p:sp>
          <p:nvSpPr>
            <p:cNvPr id="101" name="Text Box 14"/>
            <p:cNvSpPr txBox="1">
              <a:spLocks noChangeArrowheads="1"/>
            </p:cNvSpPr>
            <p:nvPr/>
          </p:nvSpPr>
          <p:spPr bwMode="auto">
            <a:xfrm>
              <a:off x="5822552" y="3867971"/>
              <a:ext cx="858951" cy="290513"/>
            </a:xfrm>
            <a:prstGeom prst="rect">
              <a:avLst/>
            </a:prstGeom>
            <a:noFill/>
            <a:ln w="9525">
              <a:noFill/>
              <a:miter lim="800000"/>
            </a:ln>
            <a:effectLst/>
          </p:spPr>
          <p:txBody>
            <a:bodyPr wrap="none">
              <a:spAutoFit/>
            </a:bodyPr>
            <a:lstStyle/>
            <a:p>
              <a:pPr marR="0" defTabSz="914400">
                <a:buClrTx/>
                <a:buSzTx/>
                <a:buFontTx/>
                <a:buNone/>
                <a:defRPr/>
              </a:pPr>
              <a:r>
                <a:rPr kumimoji="0" lang="zh-CN" altLang="en-US" sz="1600" b="1" kern="1200" cap="none" spc="0" normalizeH="0" baseline="0" noProof="0">
                  <a:solidFill>
                    <a:srgbClr val="8736E8"/>
                  </a:solidFill>
                  <a:effectLst>
                    <a:outerShdw blurRad="38100" dist="38100" dir="2700000" algn="tl">
                      <a:srgbClr val="000000"/>
                    </a:outerShdw>
                  </a:effectLst>
                  <a:latin typeface="Times New Roman" panose="02020603050405020304" pitchFamily="18" charset="0"/>
                  <a:ea typeface="幼圆" panose="02010509060101010101" pitchFamily="49" charset="-122"/>
                  <a:cs typeface="+mn-cs"/>
                </a:rPr>
                <a:t>正式模型</a:t>
              </a:r>
            </a:p>
          </p:txBody>
        </p:sp>
        <p:sp>
          <p:nvSpPr>
            <p:cNvPr id="102" name="Oval 15"/>
            <p:cNvSpPr>
              <a:spLocks noChangeArrowheads="1"/>
            </p:cNvSpPr>
            <p:nvPr/>
          </p:nvSpPr>
          <p:spPr bwMode="auto">
            <a:xfrm>
              <a:off x="6806932" y="3472684"/>
              <a:ext cx="852600" cy="790575"/>
            </a:xfrm>
            <a:prstGeom prst="ellipse">
              <a:avLst/>
            </a:prstGeom>
            <a:gradFill rotWithShape="0">
              <a:gsLst>
                <a:gs pos="0">
                  <a:srgbClr val="DDEBCF"/>
                </a:gs>
                <a:gs pos="50000">
                  <a:srgbClr val="9CB86E"/>
                </a:gs>
                <a:gs pos="100000">
                  <a:srgbClr val="156B13"/>
                </a:gs>
              </a:gsLst>
              <a:path path="rect">
                <a:fillToRect t="100000" r="100000"/>
              </a:path>
            </a:gradFill>
            <a:ln w="9525">
              <a:solidFill>
                <a:schemeClr val="bg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rPr>
                <a:t>完善</a:t>
              </a: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幼圆" panose="02010509060101010101" pitchFamily="49" charset="-122"/>
                  <a:cs typeface="+mn-cs"/>
                </a:rPr>
                <a:t>细节</a:t>
              </a:r>
            </a:p>
          </p:txBody>
        </p:sp>
        <p:sp>
          <p:nvSpPr>
            <p:cNvPr id="103" name="Text Box 16"/>
            <p:cNvSpPr txBox="1">
              <a:spLocks noChangeArrowheads="1"/>
            </p:cNvSpPr>
            <p:nvPr/>
          </p:nvSpPr>
          <p:spPr bwMode="auto">
            <a:xfrm>
              <a:off x="5822552" y="3537771"/>
              <a:ext cx="858951" cy="292100"/>
            </a:xfrm>
            <a:prstGeom prst="rect">
              <a:avLst/>
            </a:prstGeom>
            <a:noFill/>
            <a:ln w="9525">
              <a:noFill/>
              <a:miter lim="800000"/>
            </a:ln>
            <a:effectLst/>
          </p:spPr>
          <p:txBody>
            <a:bodyPr wrap="none">
              <a:spAutoFit/>
            </a:bodyPr>
            <a:lstStyle/>
            <a:p>
              <a:pPr marR="0" defTabSz="914400">
                <a:buClrTx/>
                <a:buSzTx/>
                <a:buFontTx/>
                <a:buNone/>
                <a:defRPr/>
              </a:pPr>
              <a:r>
                <a:rPr kumimoji="0" lang="zh-CN" altLang="en-US" sz="1600" b="1" kern="1200" cap="none" spc="0" normalizeH="0" baseline="0" noProof="0">
                  <a:solidFill>
                    <a:srgbClr val="8736E8"/>
                  </a:solidFill>
                  <a:effectLst>
                    <a:outerShdw blurRad="38100" dist="38100" dir="2700000" algn="tl">
                      <a:srgbClr val="000000"/>
                    </a:outerShdw>
                  </a:effectLst>
                  <a:latin typeface="Times New Roman" panose="02020603050405020304" pitchFamily="18" charset="0"/>
                  <a:ea typeface="幼圆" panose="02010509060101010101" pitchFamily="49" charset="-122"/>
                  <a:cs typeface="+mn-cs"/>
                </a:rPr>
                <a:t>目标系统</a:t>
              </a:r>
            </a:p>
          </p:txBody>
        </p:sp>
        <p:sp>
          <p:nvSpPr>
            <p:cNvPr id="7203" name="Line 17"/>
            <p:cNvSpPr/>
            <p:nvPr/>
          </p:nvSpPr>
          <p:spPr>
            <a:xfrm flipV="1">
              <a:off x="7593419" y="3143278"/>
              <a:ext cx="458972" cy="592931"/>
            </a:xfrm>
            <a:prstGeom prst="line">
              <a:avLst/>
            </a:prstGeom>
            <a:ln w="19050" cap="flat" cmpd="sng">
              <a:solidFill>
                <a:srgbClr val="009900"/>
              </a:solidFill>
              <a:prstDash val="solid"/>
              <a:headEnd type="triangle" w="med" len="med"/>
              <a:tailEnd type="none" w="med" len="med"/>
            </a:ln>
          </p:spPr>
        </p:sp>
        <p:sp>
          <p:nvSpPr>
            <p:cNvPr id="105" name="Text Box 18"/>
            <p:cNvSpPr txBox="1">
              <a:spLocks noChangeArrowheads="1"/>
            </p:cNvSpPr>
            <p:nvPr/>
          </p:nvSpPr>
          <p:spPr bwMode="auto">
            <a:xfrm>
              <a:off x="7789725" y="3472684"/>
              <a:ext cx="1049475" cy="501650"/>
            </a:xfrm>
            <a:prstGeom prst="rect">
              <a:avLst/>
            </a:prstGeom>
            <a:noFill/>
            <a:ln w="9525">
              <a:noFill/>
              <a:miter lim="800000"/>
            </a:ln>
            <a:effectLst/>
          </p:spPr>
          <p:txBody>
            <a:bodyPr>
              <a:spAutoFit/>
            </a:bodyPr>
            <a:lstStyle/>
            <a:p>
              <a:pPr marR="0" defTabSz="914400">
                <a:buClrTx/>
                <a:buSzTx/>
                <a:buFontTx/>
                <a:buNone/>
                <a:defRPr/>
              </a:pPr>
              <a:r>
                <a:rPr kumimoji="0" lang="zh-CN" altLang="en-US" sz="1600" b="1" kern="1200" cap="none" spc="0" normalizeH="0" baseline="0" noProof="0">
                  <a:solidFill>
                    <a:srgbClr val="8736E8"/>
                  </a:solidFill>
                  <a:effectLst>
                    <a:outerShdw blurRad="38100" dist="38100" dir="2700000" algn="tl">
                      <a:srgbClr val="000000"/>
                    </a:outerShdw>
                  </a:effectLst>
                  <a:latin typeface="Times New Roman" panose="02020603050405020304" pitchFamily="18" charset="0"/>
                  <a:ea typeface="幼圆" panose="02010509060101010101" pitchFamily="49" charset="-122"/>
                  <a:cs typeface="+mn-cs"/>
                </a:rPr>
                <a:t>目标系统</a:t>
              </a:r>
            </a:p>
            <a:p>
              <a:pPr marR="0" defTabSz="914400">
                <a:buClrTx/>
                <a:buSzTx/>
                <a:buFontTx/>
                <a:buNone/>
                <a:defRPr/>
              </a:pPr>
              <a:r>
                <a:rPr kumimoji="0" lang="zh-CN" altLang="en-US" sz="1600" b="1" kern="1200" cap="none" spc="0" normalizeH="0" baseline="0" noProof="0">
                  <a:solidFill>
                    <a:srgbClr val="8736E8"/>
                  </a:solidFill>
                  <a:effectLst>
                    <a:outerShdw blurRad="38100" dist="38100" dir="2700000" algn="tl">
                      <a:srgbClr val="000000"/>
                    </a:outerShdw>
                  </a:effectLst>
                  <a:latin typeface="Times New Roman" panose="02020603050405020304" pitchFamily="18" charset="0"/>
                  <a:ea typeface="幼圆" panose="02010509060101010101" pitchFamily="49" charset="-122"/>
                  <a:cs typeface="+mn-cs"/>
                </a:rPr>
                <a:t>初始模型</a:t>
              </a:r>
            </a:p>
          </p:txBody>
        </p:sp>
        <p:sp>
          <p:nvSpPr>
            <p:cNvPr id="7205" name="Line 19"/>
            <p:cNvSpPr/>
            <p:nvPr/>
          </p:nvSpPr>
          <p:spPr>
            <a:xfrm flipV="1">
              <a:off x="3790507" y="3011515"/>
              <a:ext cx="655674" cy="461169"/>
            </a:xfrm>
            <a:prstGeom prst="line">
              <a:avLst/>
            </a:prstGeom>
            <a:ln w="19050" cap="flat" cmpd="sng">
              <a:solidFill>
                <a:srgbClr val="009900"/>
              </a:solidFill>
              <a:prstDash val="solid"/>
              <a:headEnd type="none" w="med" len="med"/>
              <a:tailEnd type="triangle" w="med" len="med"/>
            </a:ln>
          </p:spPr>
        </p:sp>
        <p:sp>
          <p:nvSpPr>
            <p:cNvPr id="7206" name="Line 20"/>
            <p:cNvSpPr/>
            <p:nvPr/>
          </p:nvSpPr>
          <p:spPr>
            <a:xfrm>
              <a:off x="3856074" y="3867972"/>
              <a:ext cx="1049079" cy="0"/>
            </a:xfrm>
            <a:prstGeom prst="line">
              <a:avLst/>
            </a:prstGeom>
            <a:ln w="19050" cap="flat" cmpd="sng">
              <a:solidFill>
                <a:srgbClr val="009900"/>
              </a:solidFill>
              <a:prstDash val="solid"/>
              <a:headEnd type="triangle" w="med" len="med"/>
              <a:tailEnd type="none" w="med" len="med"/>
            </a:ln>
          </p:spPr>
        </p:sp>
        <p:sp>
          <p:nvSpPr>
            <p:cNvPr id="108" name="Text Box 21"/>
            <p:cNvSpPr txBox="1">
              <a:spLocks noChangeArrowheads="1"/>
            </p:cNvSpPr>
            <p:nvPr/>
          </p:nvSpPr>
          <p:spPr bwMode="auto">
            <a:xfrm rot="21549121">
              <a:off x="3987160" y="3537771"/>
              <a:ext cx="857363" cy="292100"/>
            </a:xfrm>
            <a:prstGeom prst="rect">
              <a:avLst/>
            </a:prstGeom>
            <a:noFill/>
            <a:ln w="9525">
              <a:noFill/>
              <a:miter lim="800000"/>
            </a:ln>
            <a:effectLst/>
          </p:spPr>
          <p:txBody>
            <a:bodyPr wrap="none">
              <a:spAutoFit/>
            </a:bodyPr>
            <a:lstStyle/>
            <a:p>
              <a:pPr marR="0" defTabSz="914400">
                <a:buClrTx/>
                <a:buSzTx/>
                <a:buFontTx/>
                <a:buNone/>
                <a:defRPr/>
              </a:pPr>
              <a:r>
                <a:rPr kumimoji="0" lang="zh-CN" altLang="en-US" sz="1600" b="1" kern="1200" cap="none" spc="0" normalizeH="0" baseline="0" noProof="0">
                  <a:solidFill>
                    <a:srgbClr val="8736E8"/>
                  </a:solidFill>
                  <a:effectLst>
                    <a:outerShdw blurRad="38100" dist="38100" dir="2700000" algn="tl">
                      <a:srgbClr val="000000"/>
                    </a:outerShdw>
                  </a:effectLst>
                  <a:latin typeface="Times New Roman" panose="02020603050405020304" pitchFamily="18" charset="0"/>
                  <a:ea typeface="幼圆" panose="02010509060101010101" pitchFamily="49" charset="-122"/>
                  <a:cs typeface="+mn-cs"/>
                </a:rPr>
                <a:t>经认可的</a:t>
              </a:r>
            </a:p>
          </p:txBody>
        </p:sp>
        <p:sp>
          <p:nvSpPr>
            <p:cNvPr id="7208" name="Text Box 22"/>
            <p:cNvSpPr txBox="1"/>
            <p:nvPr/>
          </p:nvSpPr>
          <p:spPr>
            <a:xfrm rot="-2190244">
              <a:off x="3528237" y="3011515"/>
              <a:ext cx="857841" cy="290976"/>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1600" dirty="0">
                  <a:solidFill>
                    <a:srgbClr val="A761E7"/>
                  </a:solidFill>
                  <a:latin typeface="Times New Roman" panose="02020603050405020304" pitchFamily="18" charset="0"/>
                  <a:ea typeface="幼圆" panose="02010509060101010101" pitchFamily="49" charset="-122"/>
                </a:rPr>
                <a:t>问题需求</a:t>
              </a:r>
            </a:p>
          </p:txBody>
        </p:sp>
        <p:sp>
          <p:nvSpPr>
            <p:cNvPr id="111" name="Text Box 24"/>
            <p:cNvSpPr txBox="1">
              <a:spLocks noChangeArrowheads="1"/>
            </p:cNvSpPr>
            <p:nvPr/>
          </p:nvSpPr>
          <p:spPr bwMode="auto">
            <a:xfrm>
              <a:off x="3987160" y="3867971"/>
              <a:ext cx="857363" cy="290513"/>
            </a:xfrm>
            <a:prstGeom prst="rect">
              <a:avLst/>
            </a:prstGeom>
            <a:noFill/>
            <a:ln w="9525">
              <a:noFill/>
              <a:miter lim="800000"/>
            </a:ln>
            <a:effectLst/>
          </p:spPr>
          <p:txBody>
            <a:bodyPr wrap="none">
              <a:spAutoFit/>
            </a:bodyPr>
            <a:lstStyle/>
            <a:p>
              <a:pPr marR="0" defTabSz="914400">
                <a:buClrTx/>
                <a:buSzTx/>
                <a:buFontTx/>
                <a:buNone/>
                <a:defRPr/>
              </a:pPr>
              <a:r>
                <a:rPr kumimoji="0" lang="zh-CN" altLang="en-US" sz="1600" b="1" kern="1200" cap="none" spc="0" normalizeH="0" baseline="0" noProof="0">
                  <a:solidFill>
                    <a:srgbClr val="8736E8"/>
                  </a:solidFill>
                  <a:effectLst>
                    <a:outerShdw blurRad="38100" dist="38100" dir="2700000" algn="tl">
                      <a:srgbClr val="000000"/>
                    </a:outerShdw>
                  </a:effectLst>
                  <a:latin typeface="Times New Roman" panose="02020603050405020304" pitchFamily="18" charset="0"/>
                  <a:ea typeface="幼圆" panose="02010509060101010101" pitchFamily="49" charset="-122"/>
                  <a:cs typeface="+mn-cs"/>
                </a:rPr>
                <a:t>系统模型</a:t>
              </a:r>
            </a:p>
          </p:txBody>
        </p:sp>
        <p:sp>
          <p:nvSpPr>
            <p:cNvPr id="112" name="Text Box 25"/>
            <p:cNvSpPr txBox="1">
              <a:spLocks noChangeArrowheads="1"/>
            </p:cNvSpPr>
            <p:nvPr/>
          </p:nvSpPr>
          <p:spPr bwMode="auto">
            <a:xfrm>
              <a:off x="3244112" y="3934646"/>
              <a:ext cx="508067" cy="290513"/>
            </a:xfrm>
            <a:prstGeom prst="rect">
              <a:avLst/>
            </a:prstGeom>
            <a:noFill/>
            <a:ln w="9525">
              <a:noFill/>
              <a:miter lim="800000"/>
            </a:ln>
            <a:effectLst/>
          </p:spPr>
          <p:txBody>
            <a:bodyPr wrap="none">
              <a:spAutoFit/>
            </a:bodyPr>
            <a:lstStyle/>
            <a:p>
              <a:pPr marR="0" defTabSz="914400">
                <a:buClrTx/>
                <a:buSzTx/>
                <a:buFontTx/>
                <a:buNone/>
                <a:defRPr/>
              </a:pPr>
              <a:r>
                <a:rPr kumimoji="0" lang="zh-CN" altLang="en-US" sz="1600" b="1" kern="1200" cap="none" spc="0" normalizeH="0" baseline="0" noProof="0">
                  <a:solidFill>
                    <a:srgbClr val="E254A9"/>
                  </a:solidFill>
                  <a:effectLst>
                    <a:outerShdw blurRad="38100" dist="38100" dir="2700000" algn="tl">
                      <a:srgbClr val="000000"/>
                    </a:outerShdw>
                  </a:effectLst>
                  <a:latin typeface="Times New Roman" panose="02020603050405020304" pitchFamily="18" charset="0"/>
                  <a:ea typeface="幼圆" panose="02010509060101010101" pitchFamily="49" charset="-122"/>
                  <a:cs typeface="+mn-cs"/>
                </a:rPr>
                <a:t>用户</a:t>
              </a:r>
            </a:p>
          </p:txBody>
        </p:sp>
        <p:pic>
          <p:nvPicPr>
            <p:cNvPr id="7211" name="Picture 18" descr="BD06784_"/>
            <p:cNvPicPr>
              <a:picLocks noChangeAspect="1"/>
            </p:cNvPicPr>
            <p:nvPr/>
          </p:nvPicPr>
          <p:blipFill>
            <a:blip r:embed="rId2"/>
            <a:stretch>
              <a:fillRect/>
            </a:stretch>
          </p:blipFill>
          <p:spPr>
            <a:xfrm>
              <a:off x="3259137" y="3507609"/>
              <a:ext cx="533400" cy="457200"/>
            </a:xfrm>
            <a:prstGeom prst="rect">
              <a:avLst/>
            </a:prstGeom>
            <a:noFill/>
            <a:ln w="9525">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4"/>
          <p:cNvSpPr txBox="1"/>
          <p:nvPr/>
        </p:nvSpPr>
        <p:spPr>
          <a:xfrm>
            <a:off x="757238" y="2125663"/>
            <a:ext cx="862012" cy="708025"/>
          </a:xfrm>
          <a:prstGeom prst="rect">
            <a:avLst/>
          </a:prstGeom>
          <a:solidFill>
            <a:srgbClr val="3366FF"/>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5000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问题定义</a:t>
            </a:r>
          </a:p>
        </p:txBody>
      </p:sp>
      <p:sp>
        <p:nvSpPr>
          <p:cNvPr id="7171" name="Text Box 6"/>
          <p:cNvSpPr txBox="1"/>
          <p:nvPr/>
        </p:nvSpPr>
        <p:spPr>
          <a:xfrm>
            <a:off x="3500438" y="2125663"/>
            <a:ext cx="990600" cy="708025"/>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5000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可行性研究</a:t>
            </a:r>
          </a:p>
        </p:txBody>
      </p:sp>
      <p:sp>
        <p:nvSpPr>
          <p:cNvPr id="7172" name="Text Box 7"/>
          <p:cNvSpPr txBox="1"/>
          <p:nvPr/>
        </p:nvSpPr>
        <p:spPr>
          <a:xfrm>
            <a:off x="1824038" y="3192463"/>
            <a:ext cx="1143000" cy="650875"/>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5000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问题定义    正确 ？</a:t>
            </a:r>
          </a:p>
        </p:txBody>
      </p:sp>
      <p:sp>
        <p:nvSpPr>
          <p:cNvPr id="7173" name="Line 8"/>
          <p:cNvSpPr/>
          <p:nvPr/>
        </p:nvSpPr>
        <p:spPr>
          <a:xfrm flipH="1">
            <a:off x="1062038" y="3497263"/>
            <a:ext cx="762000" cy="0"/>
          </a:xfrm>
          <a:prstGeom prst="line">
            <a:avLst/>
          </a:prstGeom>
          <a:ln w="9525" cap="flat" cmpd="sng">
            <a:solidFill>
              <a:schemeClr val="tx1"/>
            </a:solidFill>
            <a:prstDash val="solid"/>
            <a:headEnd type="none" w="med" len="med"/>
            <a:tailEnd type="none" w="med" len="med"/>
          </a:ln>
        </p:spPr>
      </p:sp>
      <p:sp>
        <p:nvSpPr>
          <p:cNvPr id="7174" name="Line 9"/>
          <p:cNvSpPr/>
          <p:nvPr/>
        </p:nvSpPr>
        <p:spPr>
          <a:xfrm flipV="1">
            <a:off x="1062038" y="2735263"/>
            <a:ext cx="0" cy="762000"/>
          </a:xfrm>
          <a:prstGeom prst="line">
            <a:avLst/>
          </a:prstGeom>
          <a:ln w="9525" cap="flat" cmpd="sng">
            <a:solidFill>
              <a:schemeClr val="tx1"/>
            </a:solidFill>
            <a:prstDash val="solid"/>
            <a:headEnd type="none" w="med" len="med"/>
            <a:tailEnd type="triangle" w="lg" len="lg"/>
          </a:ln>
        </p:spPr>
      </p:sp>
      <p:sp>
        <p:nvSpPr>
          <p:cNvPr id="7175" name="Line 10"/>
          <p:cNvSpPr/>
          <p:nvPr/>
        </p:nvSpPr>
        <p:spPr>
          <a:xfrm>
            <a:off x="1443038" y="2430463"/>
            <a:ext cx="838200" cy="0"/>
          </a:xfrm>
          <a:prstGeom prst="line">
            <a:avLst/>
          </a:prstGeom>
          <a:ln w="9525" cap="flat" cmpd="sng">
            <a:solidFill>
              <a:schemeClr val="tx1"/>
            </a:solidFill>
            <a:prstDash val="solid"/>
            <a:headEnd type="none" w="med" len="med"/>
            <a:tailEnd type="none" w="med" len="med"/>
          </a:ln>
        </p:spPr>
      </p:sp>
      <p:sp>
        <p:nvSpPr>
          <p:cNvPr id="7176" name="Line 11"/>
          <p:cNvSpPr/>
          <p:nvPr/>
        </p:nvSpPr>
        <p:spPr>
          <a:xfrm>
            <a:off x="2281238" y="2430463"/>
            <a:ext cx="0" cy="762000"/>
          </a:xfrm>
          <a:prstGeom prst="line">
            <a:avLst/>
          </a:prstGeom>
          <a:ln w="9525" cap="flat" cmpd="sng">
            <a:solidFill>
              <a:schemeClr val="tx1"/>
            </a:solidFill>
            <a:prstDash val="solid"/>
            <a:headEnd type="none" w="med" len="med"/>
            <a:tailEnd type="triangle" w="lg" len="lg"/>
          </a:ln>
        </p:spPr>
      </p:sp>
      <p:sp>
        <p:nvSpPr>
          <p:cNvPr id="7177" name="Line 12"/>
          <p:cNvSpPr/>
          <p:nvPr/>
        </p:nvSpPr>
        <p:spPr>
          <a:xfrm>
            <a:off x="2967038" y="3421063"/>
            <a:ext cx="914400" cy="0"/>
          </a:xfrm>
          <a:prstGeom prst="line">
            <a:avLst/>
          </a:prstGeom>
          <a:ln w="9525" cap="flat" cmpd="sng">
            <a:solidFill>
              <a:schemeClr val="tx1"/>
            </a:solidFill>
            <a:prstDash val="solid"/>
            <a:headEnd type="none" w="med" len="med"/>
            <a:tailEnd type="none" w="med" len="med"/>
          </a:ln>
        </p:spPr>
      </p:sp>
      <p:sp>
        <p:nvSpPr>
          <p:cNvPr id="7178" name="Line 13"/>
          <p:cNvSpPr/>
          <p:nvPr/>
        </p:nvSpPr>
        <p:spPr>
          <a:xfrm flipV="1">
            <a:off x="3881438" y="2735263"/>
            <a:ext cx="0" cy="685800"/>
          </a:xfrm>
          <a:prstGeom prst="line">
            <a:avLst/>
          </a:prstGeom>
          <a:ln w="9525" cap="flat" cmpd="sng">
            <a:solidFill>
              <a:schemeClr val="tx1"/>
            </a:solidFill>
            <a:prstDash val="solid"/>
            <a:headEnd type="none" w="med" len="med"/>
            <a:tailEnd type="triangle" w="lg" len="lg"/>
          </a:ln>
        </p:spPr>
      </p:sp>
      <p:sp>
        <p:nvSpPr>
          <p:cNvPr id="7179" name="Rectangle 14"/>
          <p:cNvSpPr/>
          <p:nvPr/>
        </p:nvSpPr>
        <p:spPr>
          <a:xfrm>
            <a:off x="3043238" y="1820863"/>
            <a:ext cx="152400" cy="2819400"/>
          </a:xfrm>
          <a:prstGeom prst="rect">
            <a:avLst/>
          </a:prstGeom>
          <a:solidFill>
            <a:srgbClr val="FF0066"/>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endParaRPr lang="zh-CN" altLang="en-US" b="1" dirty="0">
              <a:latin typeface="Arial" panose="020B0604020202020204" pitchFamily="34" charset="0"/>
              <a:ea typeface="宋体" panose="02010600030101010101" pitchFamily="2" charset="-122"/>
            </a:endParaRPr>
          </a:p>
        </p:txBody>
      </p:sp>
      <p:sp>
        <p:nvSpPr>
          <p:cNvPr id="7180" name="Line 15"/>
          <p:cNvSpPr/>
          <p:nvPr/>
        </p:nvSpPr>
        <p:spPr>
          <a:xfrm>
            <a:off x="757238" y="4106863"/>
            <a:ext cx="2286000" cy="0"/>
          </a:xfrm>
          <a:prstGeom prst="line">
            <a:avLst/>
          </a:prstGeom>
          <a:ln w="31750" cap="flat" cmpd="sng">
            <a:solidFill>
              <a:srgbClr val="0000FF"/>
            </a:solidFill>
            <a:prstDash val="solid"/>
            <a:headEnd type="none" w="med" len="med"/>
            <a:tailEnd type="triangle" w="lg" len="lg"/>
          </a:ln>
        </p:spPr>
      </p:sp>
      <p:sp>
        <p:nvSpPr>
          <p:cNvPr id="7181" name="Text Box 16"/>
          <p:cNvSpPr txBox="1"/>
          <p:nvPr/>
        </p:nvSpPr>
        <p:spPr>
          <a:xfrm>
            <a:off x="985838" y="4106863"/>
            <a:ext cx="16002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5000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问题定义阶段</a:t>
            </a:r>
          </a:p>
        </p:txBody>
      </p:sp>
      <p:sp>
        <p:nvSpPr>
          <p:cNvPr id="7182" name="Text Box 17"/>
          <p:cNvSpPr txBox="1"/>
          <p:nvPr/>
        </p:nvSpPr>
        <p:spPr>
          <a:xfrm>
            <a:off x="3119438" y="4106863"/>
            <a:ext cx="804862" cy="400050"/>
          </a:xfrm>
          <a:prstGeom prst="rect">
            <a:avLst/>
          </a:prstGeom>
          <a:solidFill>
            <a:srgbClr val="FF0066"/>
          </a:solidFill>
          <a:ln w="9525" cap="flat" cmpd="sng">
            <a:solidFill>
              <a:schemeClr val="bg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5000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审查</a:t>
            </a:r>
          </a:p>
        </p:txBody>
      </p:sp>
      <p:sp>
        <p:nvSpPr>
          <p:cNvPr id="7183" name="AutoShape 18"/>
          <p:cNvSpPr/>
          <p:nvPr/>
        </p:nvSpPr>
        <p:spPr>
          <a:xfrm>
            <a:off x="4491038" y="2278063"/>
            <a:ext cx="533400" cy="304800"/>
          </a:xfrm>
          <a:prstGeom prst="rightArrow">
            <a:avLst>
              <a:gd name="adj1" fmla="val 50000"/>
              <a:gd name="adj2" fmla="val 43750"/>
            </a:avLst>
          </a:prstGeom>
          <a:solidFill>
            <a:srgbClr val="00FFFF"/>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endParaRPr lang="zh-CN" altLang="en-US" b="1" dirty="0">
              <a:latin typeface="Arial" panose="020B0604020202020204" pitchFamily="34" charset="0"/>
              <a:ea typeface="宋体" panose="02010600030101010101" pitchFamily="2" charset="-122"/>
            </a:endParaRPr>
          </a:p>
        </p:txBody>
      </p:sp>
      <p:sp>
        <p:nvSpPr>
          <p:cNvPr id="7184" name="Text Box 19"/>
          <p:cNvSpPr txBox="1"/>
          <p:nvPr/>
        </p:nvSpPr>
        <p:spPr>
          <a:xfrm>
            <a:off x="5024438" y="2125663"/>
            <a:ext cx="1143000" cy="1016000"/>
          </a:xfrm>
          <a:prstGeom prst="rect">
            <a:avLst/>
          </a:prstGeom>
          <a:solidFill>
            <a:srgbClr val="FFFF00"/>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5000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系  统  的逻辑模型</a:t>
            </a:r>
          </a:p>
        </p:txBody>
      </p:sp>
      <p:sp>
        <p:nvSpPr>
          <p:cNvPr id="7185" name="Line 20"/>
          <p:cNvSpPr/>
          <p:nvPr/>
        </p:nvSpPr>
        <p:spPr>
          <a:xfrm>
            <a:off x="4567238" y="1820863"/>
            <a:ext cx="0" cy="2667000"/>
          </a:xfrm>
          <a:prstGeom prst="line">
            <a:avLst/>
          </a:prstGeom>
          <a:ln w="9525" cap="flat" cmpd="sng">
            <a:solidFill>
              <a:schemeClr val="tx1"/>
            </a:solidFill>
            <a:prstDash val="sysDot"/>
            <a:headEnd type="none" w="med" len="med"/>
            <a:tailEnd type="none" w="med" len="med"/>
          </a:ln>
        </p:spPr>
      </p:sp>
      <p:sp>
        <p:nvSpPr>
          <p:cNvPr id="7186" name="Line 21"/>
          <p:cNvSpPr/>
          <p:nvPr/>
        </p:nvSpPr>
        <p:spPr>
          <a:xfrm>
            <a:off x="4567238" y="1820863"/>
            <a:ext cx="3810000" cy="0"/>
          </a:xfrm>
          <a:prstGeom prst="line">
            <a:avLst/>
          </a:prstGeom>
          <a:ln w="9525" cap="flat" cmpd="sng">
            <a:solidFill>
              <a:schemeClr val="tx1"/>
            </a:solidFill>
            <a:prstDash val="sysDot"/>
            <a:headEnd type="none" w="med" len="med"/>
            <a:tailEnd type="none" w="med" len="med"/>
          </a:ln>
        </p:spPr>
      </p:sp>
      <p:sp>
        <p:nvSpPr>
          <p:cNvPr id="7187" name="Line 22"/>
          <p:cNvSpPr/>
          <p:nvPr/>
        </p:nvSpPr>
        <p:spPr>
          <a:xfrm>
            <a:off x="8459788" y="1773238"/>
            <a:ext cx="0" cy="2667000"/>
          </a:xfrm>
          <a:prstGeom prst="line">
            <a:avLst/>
          </a:prstGeom>
          <a:ln w="9525" cap="flat" cmpd="sng">
            <a:solidFill>
              <a:schemeClr val="tx1"/>
            </a:solidFill>
            <a:prstDash val="sysDot"/>
            <a:headEnd type="none" w="med" len="med"/>
            <a:tailEnd type="none" w="med" len="med"/>
          </a:ln>
        </p:spPr>
      </p:sp>
      <p:sp>
        <p:nvSpPr>
          <p:cNvPr id="7188" name="Line 23"/>
          <p:cNvSpPr/>
          <p:nvPr/>
        </p:nvSpPr>
        <p:spPr>
          <a:xfrm>
            <a:off x="4567238" y="4487863"/>
            <a:ext cx="3810000" cy="0"/>
          </a:xfrm>
          <a:prstGeom prst="line">
            <a:avLst/>
          </a:prstGeom>
          <a:ln w="9525" cap="flat" cmpd="sng">
            <a:solidFill>
              <a:schemeClr val="tx1"/>
            </a:solidFill>
            <a:prstDash val="sysDot"/>
            <a:headEnd type="none" w="med" len="med"/>
            <a:tailEnd type="none" w="med" len="med"/>
          </a:ln>
        </p:spPr>
      </p:sp>
      <p:sp>
        <p:nvSpPr>
          <p:cNvPr id="7189" name="Text Box 24"/>
          <p:cNvSpPr txBox="1"/>
          <p:nvPr/>
        </p:nvSpPr>
        <p:spPr>
          <a:xfrm>
            <a:off x="6853238" y="2582863"/>
            <a:ext cx="1606550" cy="400050"/>
          </a:xfrm>
          <a:prstGeom prst="rect">
            <a:avLst/>
          </a:prstGeom>
          <a:solidFill>
            <a:srgbClr val="FF0066"/>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5000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技术可行性</a:t>
            </a:r>
          </a:p>
        </p:txBody>
      </p:sp>
      <p:sp>
        <p:nvSpPr>
          <p:cNvPr id="7190" name="Text Box 25"/>
          <p:cNvSpPr txBox="1"/>
          <p:nvPr/>
        </p:nvSpPr>
        <p:spPr>
          <a:xfrm>
            <a:off x="6853238" y="3268663"/>
            <a:ext cx="1606550" cy="400050"/>
          </a:xfrm>
          <a:prstGeom prst="rect">
            <a:avLst/>
          </a:prstGeom>
          <a:solidFill>
            <a:srgbClr val="FF0066"/>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5000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经济可行性</a:t>
            </a:r>
          </a:p>
        </p:txBody>
      </p:sp>
      <p:sp>
        <p:nvSpPr>
          <p:cNvPr id="7191" name="Text Box 26"/>
          <p:cNvSpPr txBox="1"/>
          <p:nvPr/>
        </p:nvSpPr>
        <p:spPr>
          <a:xfrm>
            <a:off x="6853238" y="3954463"/>
            <a:ext cx="1606550" cy="400050"/>
          </a:xfrm>
          <a:prstGeom prst="rect">
            <a:avLst/>
          </a:prstGeom>
          <a:solidFill>
            <a:srgbClr val="FF0066"/>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5000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操作可行性</a:t>
            </a:r>
          </a:p>
        </p:txBody>
      </p:sp>
      <p:sp>
        <p:nvSpPr>
          <p:cNvPr id="7192" name="Text Box 27"/>
          <p:cNvSpPr txBox="1"/>
          <p:nvPr/>
        </p:nvSpPr>
        <p:spPr>
          <a:xfrm>
            <a:off x="3957638" y="3573463"/>
            <a:ext cx="1143000" cy="1016000"/>
          </a:xfrm>
          <a:prstGeom prst="rect">
            <a:avLst/>
          </a:prstGeom>
          <a:solidFill>
            <a:srgbClr val="00FFFF"/>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5000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实  际  的物理系统</a:t>
            </a:r>
          </a:p>
        </p:txBody>
      </p:sp>
      <p:sp>
        <p:nvSpPr>
          <p:cNvPr id="7193" name="AutoShape 28"/>
          <p:cNvSpPr/>
          <p:nvPr/>
        </p:nvSpPr>
        <p:spPr>
          <a:xfrm>
            <a:off x="4262438" y="2811463"/>
            <a:ext cx="228600" cy="762000"/>
          </a:xfrm>
          <a:prstGeom prst="upArrow">
            <a:avLst>
              <a:gd name="adj1" fmla="val 50000"/>
              <a:gd name="adj2" fmla="val 83317"/>
            </a:avLst>
          </a:prstGeom>
          <a:solidFill>
            <a:schemeClr val="accent1"/>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endParaRPr lang="zh-CN" altLang="en-US" b="1" dirty="0">
              <a:latin typeface="Arial" panose="020B0604020202020204" pitchFamily="34" charset="0"/>
              <a:ea typeface="宋体" panose="02010600030101010101" pitchFamily="2" charset="-122"/>
            </a:endParaRPr>
          </a:p>
        </p:txBody>
      </p:sp>
      <p:sp>
        <p:nvSpPr>
          <p:cNvPr id="7194" name="Text Box 29"/>
          <p:cNvSpPr txBox="1"/>
          <p:nvPr/>
        </p:nvSpPr>
        <p:spPr>
          <a:xfrm>
            <a:off x="1443038" y="3497263"/>
            <a:ext cx="3810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5000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否</a:t>
            </a:r>
          </a:p>
        </p:txBody>
      </p:sp>
      <p:sp>
        <p:nvSpPr>
          <p:cNvPr id="7195" name="Text Box 30"/>
          <p:cNvSpPr txBox="1"/>
          <p:nvPr/>
        </p:nvSpPr>
        <p:spPr>
          <a:xfrm>
            <a:off x="3119438" y="3040063"/>
            <a:ext cx="3810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5000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是</a:t>
            </a:r>
          </a:p>
        </p:txBody>
      </p:sp>
      <p:sp>
        <p:nvSpPr>
          <p:cNvPr id="7196" name="Text Box 31"/>
          <p:cNvSpPr txBox="1"/>
          <p:nvPr/>
        </p:nvSpPr>
        <p:spPr>
          <a:xfrm>
            <a:off x="5253038" y="3268663"/>
            <a:ext cx="1295400" cy="711200"/>
          </a:xfrm>
          <a:prstGeom prst="rect">
            <a:avLst/>
          </a:prstGeom>
          <a:solidFill>
            <a:srgbClr val="FF0066"/>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5000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系统实现方案若干</a:t>
            </a:r>
          </a:p>
        </p:txBody>
      </p:sp>
      <p:sp>
        <p:nvSpPr>
          <p:cNvPr id="7197" name="AutoShape 32"/>
          <p:cNvSpPr/>
          <p:nvPr/>
        </p:nvSpPr>
        <p:spPr>
          <a:xfrm>
            <a:off x="5557838" y="2811463"/>
            <a:ext cx="228600" cy="457200"/>
          </a:xfrm>
          <a:prstGeom prst="downArrow">
            <a:avLst>
              <a:gd name="adj1" fmla="val 50000"/>
              <a:gd name="adj2" fmla="val 50000"/>
            </a:avLst>
          </a:prstGeom>
          <a:solidFill>
            <a:srgbClr val="FF0066"/>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endParaRPr lang="zh-CN" altLang="en-US" b="1" dirty="0">
              <a:latin typeface="Arial" panose="020B0604020202020204" pitchFamily="34" charset="0"/>
              <a:ea typeface="宋体" panose="02010600030101010101" pitchFamily="2" charset="-122"/>
            </a:endParaRPr>
          </a:p>
        </p:txBody>
      </p:sp>
      <p:sp>
        <p:nvSpPr>
          <p:cNvPr id="7198" name="Line 33"/>
          <p:cNvSpPr/>
          <p:nvPr/>
        </p:nvSpPr>
        <p:spPr>
          <a:xfrm flipV="1">
            <a:off x="6319838" y="2735263"/>
            <a:ext cx="0" cy="533400"/>
          </a:xfrm>
          <a:prstGeom prst="line">
            <a:avLst/>
          </a:prstGeom>
          <a:ln w="9525" cap="flat" cmpd="sng">
            <a:solidFill>
              <a:schemeClr val="tx1"/>
            </a:solidFill>
            <a:prstDash val="solid"/>
            <a:headEnd type="none" w="med" len="med"/>
            <a:tailEnd type="none" w="med" len="med"/>
          </a:ln>
        </p:spPr>
      </p:sp>
      <p:sp>
        <p:nvSpPr>
          <p:cNvPr id="7199" name="Line 34"/>
          <p:cNvSpPr/>
          <p:nvPr/>
        </p:nvSpPr>
        <p:spPr>
          <a:xfrm>
            <a:off x="6319838" y="2735263"/>
            <a:ext cx="533400" cy="0"/>
          </a:xfrm>
          <a:prstGeom prst="line">
            <a:avLst/>
          </a:prstGeom>
          <a:ln w="9525" cap="flat" cmpd="sng">
            <a:solidFill>
              <a:schemeClr val="tx1"/>
            </a:solidFill>
            <a:prstDash val="solid"/>
            <a:headEnd type="none" w="med" len="med"/>
            <a:tailEnd type="triangle" w="lg" len="lg"/>
          </a:ln>
        </p:spPr>
      </p:sp>
      <p:sp>
        <p:nvSpPr>
          <p:cNvPr id="7200" name="Line 35"/>
          <p:cNvSpPr/>
          <p:nvPr/>
        </p:nvSpPr>
        <p:spPr>
          <a:xfrm>
            <a:off x="6548438" y="3497263"/>
            <a:ext cx="304800" cy="0"/>
          </a:xfrm>
          <a:prstGeom prst="line">
            <a:avLst/>
          </a:prstGeom>
          <a:ln w="9525" cap="flat" cmpd="sng">
            <a:solidFill>
              <a:schemeClr val="tx1"/>
            </a:solidFill>
            <a:prstDash val="solid"/>
            <a:headEnd type="none" w="med" len="med"/>
            <a:tailEnd type="triangle" w="lg" len="lg"/>
          </a:ln>
        </p:spPr>
      </p:sp>
      <p:sp>
        <p:nvSpPr>
          <p:cNvPr id="7201" name="Line 36"/>
          <p:cNvSpPr/>
          <p:nvPr/>
        </p:nvSpPr>
        <p:spPr>
          <a:xfrm>
            <a:off x="6319838" y="3954463"/>
            <a:ext cx="0" cy="304800"/>
          </a:xfrm>
          <a:prstGeom prst="line">
            <a:avLst/>
          </a:prstGeom>
          <a:ln w="9525" cap="flat" cmpd="sng">
            <a:solidFill>
              <a:schemeClr val="tx1"/>
            </a:solidFill>
            <a:prstDash val="solid"/>
            <a:headEnd type="none" w="med" len="med"/>
            <a:tailEnd type="none" w="med" len="med"/>
          </a:ln>
        </p:spPr>
      </p:sp>
      <p:sp>
        <p:nvSpPr>
          <p:cNvPr id="7202" name="Line 37"/>
          <p:cNvSpPr/>
          <p:nvPr/>
        </p:nvSpPr>
        <p:spPr>
          <a:xfrm>
            <a:off x="6319838" y="4259263"/>
            <a:ext cx="533400" cy="0"/>
          </a:xfrm>
          <a:prstGeom prst="line">
            <a:avLst/>
          </a:prstGeom>
          <a:ln w="9525" cap="flat" cmpd="sng">
            <a:solidFill>
              <a:schemeClr val="tx1"/>
            </a:solidFill>
            <a:prstDash val="solid"/>
            <a:headEnd type="none" w="med" len="med"/>
            <a:tailEnd type="triangle" w="lg" len="lg"/>
          </a:ln>
        </p:spPr>
      </p:sp>
      <p:sp>
        <p:nvSpPr>
          <p:cNvPr id="7203" name="Text Box 38"/>
          <p:cNvSpPr txBox="1"/>
          <p:nvPr/>
        </p:nvSpPr>
        <p:spPr>
          <a:xfrm>
            <a:off x="6777038" y="4868863"/>
            <a:ext cx="1371600" cy="650875"/>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algn="ctr" eaLnBrk="1" hangingPunct="1">
              <a:spcBef>
                <a:spcPct val="50000"/>
              </a:spcBef>
              <a:buFont typeface="Arial" panose="020B0604020202020204" pitchFamily="34" charset="0"/>
              <a:buNone/>
            </a:pPr>
            <a:r>
              <a:rPr lang="zh-CN" altLang="en-US" b="1" dirty="0">
                <a:solidFill>
                  <a:schemeClr val="bg2"/>
                </a:solidFill>
                <a:latin typeface="Times New Roman" panose="02020603050405020304" pitchFamily="18" charset="0"/>
                <a:ea typeface="宋体" panose="02010600030101010101" pitchFamily="2" charset="-122"/>
              </a:rPr>
              <a:t>可行性研究的结论</a:t>
            </a:r>
          </a:p>
        </p:txBody>
      </p:sp>
      <p:sp>
        <p:nvSpPr>
          <p:cNvPr id="7204" name="Rectangle 39"/>
          <p:cNvSpPr/>
          <p:nvPr/>
        </p:nvSpPr>
        <p:spPr>
          <a:xfrm>
            <a:off x="7539038" y="2963863"/>
            <a:ext cx="1524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endParaRPr lang="zh-CN" altLang="en-US" b="1" dirty="0">
              <a:latin typeface="Arial" panose="020B0604020202020204" pitchFamily="34" charset="0"/>
              <a:ea typeface="宋体" panose="02010600030101010101" pitchFamily="2" charset="-122"/>
            </a:endParaRPr>
          </a:p>
        </p:txBody>
      </p:sp>
      <p:sp>
        <p:nvSpPr>
          <p:cNvPr id="7205" name="Rectangle 40"/>
          <p:cNvSpPr/>
          <p:nvPr/>
        </p:nvSpPr>
        <p:spPr>
          <a:xfrm>
            <a:off x="7539038" y="3649663"/>
            <a:ext cx="1524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endParaRPr lang="zh-CN" altLang="en-US" b="1" dirty="0">
              <a:latin typeface="Arial" panose="020B0604020202020204" pitchFamily="34" charset="0"/>
              <a:ea typeface="宋体" panose="02010600030101010101" pitchFamily="2" charset="-122"/>
            </a:endParaRPr>
          </a:p>
        </p:txBody>
      </p:sp>
      <p:sp>
        <p:nvSpPr>
          <p:cNvPr id="7206" name="AutoShape 41"/>
          <p:cNvSpPr/>
          <p:nvPr/>
        </p:nvSpPr>
        <p:spPr>
          <a:xfrm>
            <a:off x="7462838" y="4335463"/>
            <a:ext cx="304800" cy="533400"/>
          </a:xfrm>
          <a:prstGeom prst="downArrow">
            <a:avLst>
              <a:gd name="adj1" fmla="val 50000"/>
              <a:gd name="adj2" fmla="val 43750"/>
            </a:avLst>
          </a:prstGeom>
          <a:solidFill>
            <a:schemeClr val="accent1"/>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Font typeface="Wingdings" panose="05000000000000000000" pitchFamily="2" charset="2"/>
              <a:buChar char="l"/>
              <a:defRPr sz="2000" b="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n"/>
              <a:defRPr sz="20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Wingdings" panose="05000000000000000000" pitchFamily="2" charset="2"/>
              <a:buChar char="u"/>
              <a:defRPr sz="16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1400" kern="1200">
                <a:solidFill>
                  <a:schemeClr val="tx1"/>
                </a:solidFill>
                <a:latin typeface="+mn-lt"/>
                <a:ea typeface="黑体" panose="02010609060101010101" pitchFamily="49" charset="-122"/>
                <a:cs typeface="+mn-cs"/>
              </a:defRPr>
            </a:lvl5pPr>
          </a:lstStyle>
          <a:p>
            <a:pPr marL="0" lvl="0" indent="0" eaLnBrk="1" hangingPunct="1">
              <a:spcBef>
                <a:spcPct val="0"/>
              </a:spcBef>
              <a:buFont typeface="Arial" panose="020B0604020202020204" pitchFamily="34" charset="0"/>
              <a:buNone/>
            </a:pPr>
            <a:endParaRPr lang="zh-CN" altLang="en-US" b="1" dirty="0">
              <a:latin typeface="Arial" panose="020B0604020202020204" pitchFamily="34" charset="0"/>
              <a:ea typeface="宋体" panose="02010600030101010101" pitchFamily="2" charset="-122"/>
            </a:endParaRPr>
          </a:p>
        </p:txBody>
      </p:sp>
      <p:sp>
        <p:nvSpPr>
          <p:cNvPr id="39" name="Rectangle 3" descr="Rectangle: Click to edit Master text styles&#10;Second level&#10;Third level&#10;Fourth level&#10;Fifth level"/>
          <p:cNvSpPr txBox="1">
            <a:spLocks noChangeArrowheads="1"/>
          </p:cNvSpPr>
          <p:nvPr/>
        </p:nvSpPr>
        <p:spPr>
          <a:xfrm>
            <a:off x="755650" y="549275"/>
            <a:ext cx="8058150" cy="5832475"/>
          </a:xfrm>
          <a:prstGeom prst="rect">
            <a:avLst/>
          </a:prstGeom>
          <a:solidFill>
            <a:schemeClr val="bg1"/>
          </a:solidFill>
        </p:spPr>
        <p:txBody>
          <a:bodyPr/>
          <a:lstStyle/>
          <a:p>
            <a:pPr marL="342900" marR="0" indent="-342900" defTabSz="914400" eaLnBrk="0" hangingPunct="0">
              <a:lnSpc>
                <a:spcPct val="90000"/>
              </a:lnSpc>
              <a:spcBef>
                <a:spcPct val="20000"/>
              </a:spcBef>
              <a:buClrTx/>
              <a:buSzTx/>
              <a:buFont typeface="Wingdings" panose="05000000000000000000" pitchFamily="2" charset="2"/>
              <a:buChar char="l"/>
              <a:defRPr/>
            </a:pPr>
            <a:r>
              <a:rPr kumimoji="0" lang="zh-CN" altLang="en-US" b="0" kern="1200" cap="none" spc="0" normalizeH="0" baseline="0" noProof="0" dirty="0">
                <a:latin typeface="+mn-lt"/>
                <a:ea typeface="黑体" panose="02010609060101010101" pitchFamily="49" charset="-122"/>
                <a:cs typeface="+mn-cs"/>
              </a:rPr>
              <a:t>可行性分析 </a:t>
            </a:r>
          </a:p>
          <a:p>
            <a:pPr marL="342900" marR="0" indent="-342900" defTabSz="914400" eaLnBrk="0" hangingPunct="0">
              <a:lnSpc>
                <a:spcPct val="90000"/>
              </a:lnSpc>
              <a:spcBef>
                <a:spcPct val="20000"/>
              </a:spcBef>
              <a:buClrTx/>
              <a:buSzTx/>
              <a:buFont typeface="Wingdings" panose="05000000000000000000" pitchFamily="2" charset="2"/>
              <a:buChar char="l"/>
              <a:defRPr/>
            </a:pPr>
            <a:r>
              <a:rPr kumimoji="0" lang="en-US" altLang="zh-CN" b="0" kern="1200" cap="none" spc="0" normalizeH="0" baseline="0" noProof="0" dirty="0">
                <a:latin typeface="+mn-lt"/>
                <a:ea typeface="黑体" panose="02010609060101010101" pitchFamily="49" charset="-122"/>
                <a:cs typeface="+mn-cs"/>
              </a:rPr>
              <a:t>1.  </a:t>
            </a:r>
            <a:r>
              <a:rPr kumimoji="0" lang="zh-CN" altLang="en-US" b="0" kern="1200" cap="none" spc="0" normalizeH="0" baseline="0" noProof="0" dirty="0">
                <a:latin typeface="+mn-lt"/>
                <a:ea typeface="黑体" panose="02010609060101010101" pitchFamily="49" charset="-122"/>
                <a:cs typeface="+mn-cs"/>
              </a:rPr>
              <a:t>技术可行性：最近</a:t>
            </a:r>
            <a:r>
              <a:rPr kumimoji="0" lang="en-US" altLang="zh-CN" b="0" kern="1200" cap="none" spc="0" normalizeH="0" baseline="0" noProof="0" dirty="0">
                <a:latin typeface="+mn-lt"/>
                <a:ea typeface="黑体" panose="02010609060101010101" pitchFamily="49" charset="-122"/>
                <a:cs typeface="+mn-cs"/>
              </a:rPr>
              <a:t>30</a:t>
            </a:r>
            <a:r>
              <a:rPr kumimoji="0" lang="zh-CN" altLang="en-US" b="0" kern="1200" cap="none" spc="0" normalizeH="0" baseline="0" noProof="0" dirty="0">
                <a:latin typeface="+mn-lt"/>
                <a:ea typeface="黑体" panose="02010609060101010101" pitchFamily="49" charset="-122"/>
                <a:cs typeface="+mn-cs"/>
              </a:rPr>
              <a:t>年来，银行管理系统技术得到了充分的发展与完善，使得开发本系统在技术可行性成为可能。 </a:t>
            </a:r>
            <a:br>
              <a:rPr kumimoji="0" lang="zh-CN" altLang="en-US" b="0" kern="1200" cap="none" spc="0" normalizeH="0" baseline="0" noProof="0" dirty="0">
                <a:latin typeface="+mn-lt"/>
                <a:ea typeface="黑体" panose="02010609060101010101" pitchFamily="49" charset="-122"/>
                <a:cs typeface="+mn-cs"/>
              </a:rPr>
            </a:br>
            <a:r>
              <a:rPr kumimoji="0" lang="en-US" altLang="zh-CN" b="0" kern="1200" cap="none" spc="0" normalizeH="0" baseline="0" noProof="0" dirty="0">
                <a:latin typeface="+mn-lt"/>
                <a:ea typeface="黑体" panose="02010609060101010101" pitchFamily="49" charset="-122"/>
                <a:cs typeface="+mn-cs"/>
              </a:rPr>
              <a:t>2</a:t>
            </a:r>
            <a:r>
              <a:rPr kumimoji="0" lang="zh-CN" altLang="en-US" b="0" kern="1200" cap="none" spc="0" normalizeH="0" baseline="0" noProof="0" dirty="0">
                <a:latin typeface="+mn-lt"/>
                <a:ea typeface="黑体" panose="02010609060101010101" pitchFamily="49" charset="-122"/>
                <a:cs typeface="+mn-cs"/>
              </a:rPr>
              <a:t>．经济可行性：新系统（第一期）的费用与收益分析如下：</a:t>
            </a:r>
            <a:br>
              <a:rPr kumimoji="0" lang="zh-CN" altLang="en-US" b="0" kern="1200" cap="none" spc="0" normalizeH="0" baseline="0" noProof="0" dirty="0">
                <a:latin typeface="+mn-lt"/>
                <a:ea typeface="黑体" panose="02010609060101010101" pitchFamily="49" charset="-122"/>
                <a:cs typeface="+mn-cs"/>
              </a:rPr>
            </a:br>
            <a:r>
              <a:rPr kumimoji="0" lang="zh-CN" altLang="en-US" b="0" kern="1200" cap="none" spc="0" normalizeH="0" baseline="0" noProof="0" dirty="0">
                <a:latin typeface="+mn-lt"/>
                <a:ea typeface="黑体" panose="02010609060101010101" pitchFamily="49" charset="-122"/>
                <a:cs typeface="+mn-cs"/>
              </a:rPr>
              <a:t>（</a:t>
            </a:r>
            <a:r>
              <a:rPr kumimoji="0" lang="en-US" altLang="zh-CN" b="0" kern="1200" cap="none" spc="0" normalizeH="0" baseline="0" noProof="0" dirty="0">
                <a:latin typeface="+mn-lt"/>
                <a:ea typeface="黑体" panose="02010609060101010101" pitchFamily="49" charset="-122"/>
                <a:cs typeface="+mn-cs"/>
              </a:rPr>
              <a:t>1</a:t>
            </a:r>
            <a:r>
              <a:rPr kumimoji="0" lang="zh-CN" altLang="en-US" b="0" kern="1200" cap="none" spc="0" normalizeH="0" baseline="0" noProof="0" dirty="0">
                <a:latin typeface="+mn-lt"/>
                <a:ea typeface="黑体" panose="02010609060101010101" pitchFamily="49" charset="-122"/>
                <a:cs typeface="+mn-cs"/>
              </a:rPr>
              <a:t>）一次性项目建设费用为 人民币 </a:t>
            </a:r>
            <a:r>
              <a:rPr kumimoji="0" lang="en-US" altLang="zh-CN" b="0" kern="1200" cap="none" spc="0" normalizeH="0" baseline="0" noProof="0" dirty="0">
                <a:latin typeface="+mn-lt"/>
                <a:ea typeface="黑体" panose="02010609060101010101" pitchFamily="49" charset="-122"/>
                <a:cs typeface="+mn-cs"/>
              </a:rPr>
              <a:t>36000</a:t>
            </a:r>
            <a:r>
              <a:rPr kumimoji="0" lang="zh-CN" altLang="en-US" b="0" kern="1200" cap="none" spc="0" normalizeH="0" baseline="0" noProof="0" dirty="0">
                <a:latin typeface="+mn-lt"/>
                <a:ea typeface="黑体" panose="02010609060101010101" pitchFamily="49" charset="-122"/>
                <a:cs typeface="+mn-cs"/>
              </a:rPr>
              <a:t>元。其中：</a:t>
            </a:r>
            <a:br>
              <a:rPr kumimoji="0" lang="zh-CN" altLang="en-US" b="0" kern="1200" cap="none" spc="0" normalizeH="0" baseline="0" noProof="0" dirty="0">
                <a:latin typeface="+mn-lt"/>
                <a:ea typeface="黑体" panose="02010609060101010101" pitchFamily="49" charset="-122"/>
                <a:cs typeface="+mn-cs"/>
              </a:rPr>
            </a:br>
            <a:r>
              <a:rPr kumimoji="0" lang="zh-CN" altLang="en-US" b="0" kern="1200" cap="none" spc="0" normalizeH="0" baseline="0" noProof="0" dirty="0">
                <a:latin typeface="+mn-lt"/>
                <a:ea typeface="黑体" panose="02010609060101010101" pitchFamily="49" charset="-122"/>
                <a:cs typeface="+mn-cs"/>
              </a:rPr>
              <a:t>   软件研发经费： 人民币 </a:t>
            </a:r>
            <a:r>
              <a:rPr kumimoji="0" lang="en-US" altLang="zh-CN" b="0" kern="1200" cap="none" spc="0" normalizeH="0" baseline="0" noProof="0" dirty="0">
                <a:latin typeface="+mn-lt"/>
                <a:ea typeface="黑体" panose="02010609060101010101" pitchFamily="49" charset="-122"/>
                <a:cs typeface="+mn-cs"/>
              </a:rPr>
              <a:t>0</a:t>
            </a:r>
            <a:r>
              <a:rPr kumimoji="0" lang="zh-CN" altLang="en-US" b="0" kern="1200" cap="none" spc="0" normalizeH="0" baseline="0" noProof="0" dirty="0">
                <a:latin typeface="+mn-lt"/>
                <a:ea typeface="黑体" panose="02010609060101010101" pitchFamily="49" charset="-122"/>
                <a:cs typeface="+mn-cs"/>
              </a:rPr>
              <a:t>元；</a:t>
            </a:r>
            <a:br>
              <a:rPr kumimoji="0" lang="zh-CN" altLang="en-US" b="0" kern="1200" cap="none" spc="0" normalizeH="0" baseline="0" noProof="0" dirty="0">
                <a:latin typeface="+mn-lt"/>
                <a:ea typeface="黑体" panose="02010609060101010101" pitchFamily="49" charset="-122"/>
                <a:cs typeface="+mn-cs"/>
              </a:rPr>
            </a:br>
            <a:r>
              <a:rPr kumimoji="0" lang="zh-CN" altLang="en-US" b="0" kern="1200" cap="none" spc="0" normalizeH="0" baseline="0" noProof="0" dirty="0">
                <a:latin typeface="+mn-lt"/>
                <a:ea typeface="黑体" panose="02010609060101010101" pitchFamily="49" charset="-122"/>
                <a:cs typeface="+mn-cs"/>
              </a:rPr>
              <a:t>   计算机设备及系统软件费：人民币 </a:t>
            </a:r>
            <a:r>
              <a:rPr kumimoji="0" lang="en-US" altLang="zh-CN" b="0" kern="1200" cap="none" spc="0" normalizeH="0" baseline="0" noProof="0" dirty="0">
                <a:latin typeface="+mn-lt"/>
                <a:ea typeface="黑体" panose="02010609060101010101" pitchFamily="49" charset="-122"/>
                <a:cs typeface="+mn-cs"/>
              </a:rPr>
              <a:t>35000</a:t>
            </a:r>
            <a:r>
              <a:rPr kumimoji="0" lang="zh-CN" altLang="en-US" b="0" kern="1200" cap="none" spc="0" normalizeH="0" baseline="0" noProof="0" dirty="0">
                <a:latin typeface="+mn-lt"/>
                <a:ea typeface="黑体" panose="02010609060101010101" pitchFamily="49" charset="-122"/>
                <a:cs typeface="+mn-cs"/>
              </a:rPr>
              <a:t>元；</a:t>
            </a:r>
            <a:br>
              <a:rPr kumimoji="0" lang="zh-CN" altLang="en-US" b="0" kern="1200" cap="none" spc="0" normalizeH="0" baseline="0" noProof="0" dirty="0">
                <a:latin typeface="+mn-lt"/>
                <a:ea typeface="黑体" panose="02010609060101010101" pitchFamily="49" charset="-122"/>
                <a:cs typeface="+mn-cs"/>
              </a:rPr>
            </a:br>
            <a:r>
              <a:rPr kumimoji="0" lang="zh-CN" altLang="en-US" b="0" kern="1200" cap="none" spc="0" normalizeH="0" baseline="0" noProof="0" dirty="0">
                <a:latin typeface="+mn-lt"/>
                <a:ea typeface="黑体" panose="02010609060101010101" pitchFamily="49" charset="-122"/>
                <a:cs typeface="+mn-cs"/>
              </a:rPr>
              <a:t>   网络建设费 ： 人民币 </a:t>
            </a:r>
            <a:r>
              <a:rPr kumimoji="0" lang="en-US" altLang="zh-CN" b="0" kern="1200" cap="none" spc="0" normalizeH="0" baseline="0" noProof="0" dirty="0">
                <a:latin typeface="+mn-lt"/>
                <a:ea typeface="黑体" panose="02010609060101010101" pitchFamily="49" charset="-122"/>
                <a:cs typeface="+mn-cs"/>
              </a:rPr>
              <a:t>1000</a:t>
            </a:r>
            <a:r>
              <a:rPr kumimoji="0" lang="zh-CN" altLang="en-US" b="0" kern="1200" cap="none" spc="0" normalizeH="0" baseline="0" noProof="0" dirty="0">
                <a:latin typeface="+mn-lt"/>
                <a:ea typeface="黑体" panose="02010609060101010101" pitchFamily="49" charset="-122"/>
                <a:cs typeface="+mn-cs"/>
              </a:rPr>
              <a:t>元；</a:t>
            </a:r>
            <a:br>
              <a:rPr kumimoji="0" lang="zh-CN" altLang="en-US" b="0" kern="1200" cap="none" spc="0" normalizeH="0" baseline="0" noProof="0" dirty="0">
                <a:latin typeface="+mn-lt"/>
                <a:ea typeface="黑体" panose="02010609060101010101" pitchFamily="49" charset="-122"/>
                <a:cs typeface="+mn-cs"/>
              </a:rPr>
            </a:br>
            <a:r>
              <a:rPr kumimoji="0" lang="zh-CN" altLang="en-US" b="0" kern="1200" cap="none" spc="0" normalizeH="0" baseline="0" noProof="0" dirty="0">
                <a:latin typeface="+mn-lt"/>
                <a:ea typeface="黑体" panose="02010609060101010101" pitchFamily="49" charset="-122"/>
                <a:cs typeface="+mn-cs"/>
              </a:rPr>
              <a:t>   培训费 ： 人民币 </a:t>
            </a:r>
            <a:r>
              <a:rPr kumimoji="0" lang="en-US" altLang="zh-CN" b="0" kern="1200" cap="none" spc="0" normalizeH="0" baseline="0" noProof="0" dirty="0">
                <a:latin typeface="+mn-lt"/>
                <a:ea typeface="黑体" panose="02010609060101010101" pitchFamily="49" charset="-122"/>
                <a:cs typeface="+mn-cs"/>
              </a:rPr>
              <a:t>0</a:t>
            </a:r>
            <a:r>
              <a:rPr kumimoji="0" lang="zh-CN" altLang="en-US" b="0" kern="1200" cap="none" spc="0" normalizeH="0" baseline="0" noProof="0" dirty="0">
                <a:latin typeface="+mn-lt"/>
                <a:ea typeface="黑体" panose="02010609060101010101" pitchFamily="49" charset="-122"/>
                <a:cs typeface="+mn-cs"/>
              </a:rPr>
              <a:t>元；</a:t>
            </a:r>
            <a:br>
              <a:rPr kumimoji="0" lang="zh-CN" altLang="en-US" b="0" kern="1200" cap="none" spc="0" normalizeH="0" baseline="0" noProof="0" dirty="0">
                <a:latin typeface="+mn-lt"/>
                <a:ea typeface="黑体" panose="02010609060101010101" pitchFamily="49" charset="-122"/>
                <a:cs typeface="+mn-cs"/>
              </a:rPr>
            </a:br>
            <a:r>
              <a:rPr kumimoji="0" lang="zh-CN" altLang="en-US" b="0" kern="1200" cap="none" spc="0" normalizeH="0" baseline="0" noProof="0" dirty="0">
                <a:latin typeface="+mn-lt"/>
                <a:ea typeface="黑体" panose="02010609060101010101" pitchFamily="49" charset="-122"/>
                <a:cs typeface="+mn-cs"/>
              </a:rPr>
              <a:t>   整个项目建设期为</a:t>
            </a:r>
            <a:r>
              <a:rPr kumimoji="0" lang="en-US" altLang="zh-CN" b="0" kern="1200" cap="none" spc="0" normalizeH="0" baseline="0" noProof="0" dirty="0">
                <a:latin typeface="+mn-lt"/>
                <a:ea typeface="黑体" panose="02010609060101010101" pitchFamily="49" charset="-122"/>
                <a:cs typeface="+mn-cs"/>
              </a:rPr>
              <a:t>0.5</a:t>
            </a:r>
            <a:r>
              <a:rPr kumimoji="0" lang="zh-CN" altLang="en-US" b="0" kern="1200" cap="none" spc="0" normalizeH="0" baseline="0" noProof="0" dirty="0">
                <a:latin typeface="+mn-lt"/>
                <a:ea typeface="黑体" panose="02010609060101010101" pitchFamily="49" charset="-122"/>
                <a:cs typeface="+mn-cs"/>
              </a:rPr>
              <a:t>年</a:t>
            </a:r>
            <a:br>
              <a:rPr kumimoji="0" lang="zh-CN" altLang="en-US" b="0" kern="1200" cap="none" spc="0" normalizeH="0" baseline="0" noProof="0" dirty="0">
                <a:latin typeface="+mn-lt"/>
                <a:ea typeface="黑体" panose="02010609060101010101" pitchFamily="49" charset="-122"/>
                <a:cs typeface="+mn-cs"/>
              </a:rPr>
            </a:br>
            <a:r>
              <a:rPr kumimoji="0" lang="zh-CN" altLang="en-US" b="0" kern="1200" cap="none" spc="0" normalizeH="0" baseline="0" noProof="0" dirty="0">
                <a:latin typeface="+mn-lt"/>
                <a:ea typeface="黑体" panose="02010609060101010101" pitchFamily="49" charset="-122"/>
                <a:cs typeface="+mn-cs"/>
              </a:rPr>
              <a:t>（</a:t>
            </a:r>
            <a:r>
              <a:rPr kumimoji="0" lang="en-US" altLang="zh-CN" b="0" kern="1200" cap="none" spc="0" normalizeH="0" baseline="0" noProof="0" dirty="0">
                <a:latin typeface="+mn-lt"/>
                <a:ea typeface="黑体" panose="02010609060101010101" pitchFamily="49" charset="-122"/>
                <a:cs typeface="+mn-cs"/>
              </a:rPr>
              <a:t>2</a:t>
            </a:r>
            <a:r>
              <a:rPr kumimoji="0" lang="zh-CN" altLang="en-US" b="0" kern="1200" cap="none" spc="0" normalizeH="0" baseline="0" noProof="0" dirty="0">
                <a:latin typeface="+mn-lt"/>
                <a:ea typeface="黑体" panose="02010609060101010101" pitchFamily="49" charset="-122"/>
                <a:cs typeface="+mn-cs"/>
              </a:rPr>
              <a:t>）投产后的年发生费用预计为 人民币 </a:t>
            </a:r>
            <a:r>
              <a:rPr kumimoji="0" lang="en-US" altLang="zh-CN" b="0" kern="1200" cap="none" spc="0" normalizeH="0" baseline="0" noProof="0" dirty="0">
                <a:latin typeface="+mn-lt"/>
                <a:ea typeface="黑体" panose="02010609060101010101" pitchFamily="49" charset="-122"/>
                <a:cs typeface="+mn-cs"/>
              </a:rPr>
              <a:t>12000</a:t>
            </a:r>
            <a:r>
              <a:rPr kumimoji="0" lang="zh-CN" altLang="en-US" b="0" kern="1200" cap="none" spc="0" normalizeH="0" baseline="0" noProof="0" dirty="0">
                <a:latin typeface="+mn-lt"/>
                <a:ea typeface="黑体" panose="02010609060101010101" pitchFamily="49" charset="-122"/>
                <a:cs typeface="+mn-cs"/>
              </a:rPr>
              <a:t>元。其中：</a:t>
            </a:r>
            <a:br>
              <a:rPr kumimoji="0" lang="zh-CN" altLang="en-US" b="0" kern="1200" cap="none" spc="0" normalizeH="0" baseline="0" noProof="0" dirty="0">
                <a:latin typeface="+mn-lt"/>
                <a:ea typeface="黑体" panose="02010609060101010101" pitchFamily="49" charset="-122"/>
                <a:cs typeface="+mn-cs"/>
              </a:rPr>
            </a:br>
            <a:r>
              <a:rPr kumimoji="0" lang="zh-CN" altLang="en-US" b="0" kern="1200" cap="none" spc="0" normalizeH="0" baseline="0" noProof="0" dirty="0">
                <a:latin typeface="+mn-lt"/>
                <a:ea typeface="黑体" panose="02010609060101010101" pitchFamily="49" charset="-122"/>
                <a:cs typeface="+mn-cs"/>
              </a:rPr>
              <a:t>年运营耗材费：人民币 </a:t>
            </a:r>
            <a:r>
              <a:rPr kumimoji="0" lang="en-US" altLang="zh-CN" b="0" kern="1200" cap="none" spc="0" normalizeH="0" baseline="0" noProof="0" dirty="0">
                <a:latin typeface="+mn-lt"/>
                <a:ea typeface="黑体" panose="02010609060101010101" pitchFamily="49" charset="-122"/>
                <a:cs typeface="+mn-cs"/>
              </a:rPr>
              <a:t>6000</a:t>
            </a:r>
            <a:r>
              <a:rPr kumimoji="0" lang="zh-CN" altLang="en-US" b="0" kern="1200" cap="none" spc="0" normalizeH="0" baseline="0" noProof="0" dirty="0">
                <a:latin typeface="+mn-lt"/>
                <a:ea typeface="黑体" panose="02010609060101010101" pitchFamily="49" charset="-122"/>
                <a:cs typeface="+mn-cs"/>
              </a:rPr>
              <a:t>元</a:t>
            </a:r>
            <a:br>
              <a:rPr kumimoji="0" lang="zh-CN" altLang="en-US" b="0" kern="1200" cap="none" spc="0" normalizeH="0" baseline="0" noProof="0" dirty="0">
                <a:latin typeface="+mn-lt"/>
                <a:ea typeface="黑体" panose="02010609060101010101" pitchFamily="49" charset="-122"/>
                <a:cs typeface="+mn-cs"/>
              </a:rPr>
            </a:br>
            <a:r>
              <a:rPr kumimoji="0" lang="zh-CN" altLang="en-US" b="0" kern="1200" cap="none" spc="0" normalizeH="0" baseline="0" noProof="0" dirty="0">
                <a:latin typeface="+mn-lt"/>
                <a:ea typeface="黑体" panose="02010609060101010101" pitchFamily="49" charset="-122"/>
                <a:cs typeface="+mn-cs"/>
              </a:rPr>
              <a:t>年折旧费（支付系统软硬件维护及更新）： 人民币 </a:t>
            </a:r>
            <a:r>
              <a:rPr kumimoji="0" lang="en-US" altLang="zh-CN" b="0" kern="1200" cap="none" spc="0" normalizeH="0" baseline="0" noProof="0" dirty="0">
                <a:latin typeface="+mn-lt"/>
                <a:ea typeface="黑体" panose="02010609060101010101" pitchFamily="49" charset="-122"/>
                <a:cs typeface="+mn-cs"/>
              </a:rPr>
              <a:t>6000</a:t>
            </a:r>
            <a:r>
              <a:rPr kumimoji="0" lang="zh-CN" altLang="en-US" b="0" kern="1200" cap="none" spc="0" normalizeH="0" baseline="0" noProof="0" dirty="0">
                <a:latin typeface="+mn-lt"/>
                <a:ea typeface="黑体" panose="02010609060101010101" pitchFamily="49" charset="-122"/>
                <a:cs typeface="+mn-cs"/>
              </a:rPr>
              <a:t>元</a:t>
            </a:r>
            <a:r>
              <a:rPr kumimoji="0" lang="en-US" altLang="zh-CN" b="0" kern="1200" cap="none" spc="0" normalizeH="0" baseline="0" noProof="0" dirty="0">
                <a:solidFill>
                  <a:srgbClr val="000000"/>
                </a:solidFill>
                <a:latin typeface="Times New Roman" panose="02020603050405020304"/>
                <a:ea typeface="黑体" panose="02010609060101010101" pitchFamily="49" charset="-122"/>
                <a:cs typeface="+mn-cs"/>
              </a:rPr>
              <a:t>………</a:t>
            </a:r>
            <a:r>
              <a:rPr kumimoji="0" lang="en-US" altLang="zh-CN" b="0" kern="1200" cap="none" spc="0" normalizeH="0" baseline="0" noProof="0" dirty="0">
                <a:solidFill>
                  <a:srgbClr val="000000"/>
                </a:solidFill>
                <a:latin typeface="+mn-lt"/>
                <a:ea typeface="黑体" panose="02010609060101010101" pitchFamily="49" charset="-122"/>
                <a:cs typeface="+mn-cs"/>
              </a:rPr>
              <a:t>.</a:t>
            </a:r>
            <a:br>
              <a:rPr kumimoji="0" lang="en-US" altLang="zh-CN" b="0" kern="1200" cap="none" spc="0" normalizeH="0" baseline="0" noProof="0" dirty="0">
                <a:solidFill>
                  <a:srgbClr val="000000"/>
                </a:solidFill>
                <a:latin typeface="+mn-lt"/>
                <a:ea typeface="黑体" panose="02010609060101010101" pitchFamily="49" charset="-122"/>
                <a:cs typeface="+mn-cs"/>
              </a:rPr>
            </a:br>
            <a:r>
              <a:rPr kumimoji="0" lang="en-US" altLang="zh-CN" b="0" kern="1200" cap="none" spc="0" normalizeH="0" baseline="0" noProof="0" dirty="0">
                <a:latin typeface="+mn-lt"/>
                <a:ea typeface="黑体" panose="02010609060101010101" pitchFamily="49" charset="-122"/>
                <a:cs typeface="+mn-cs"/>
              </a:rPr>
              <a:t>3</a:t>
            </a:r>
            <a:r>
              <a:rPr kumimoji="0" lang="zh-CN" altLang="en-US" b="0" kern="1200" cap="none" spc="0" normalizeH="0" baseline="0" noProof="0" dirty="0">
                <a:latin typeface="+mn-lt"/>
                <a:ea typeface="黑体" panose="02010609060101010101" pitchFamily="49" charset="-122"/>
                <a:cs typeface="+mn-cs"/>
              </a:rPr>
              <a:t>．操作可行性：在本系统的运营阶段，使用系统的工作人员和雇用专业技术人员担任此项工作 </a:t>
            </a:r>
            <a:r>
              <a:rPr kumimoji="0" lang="en-US" altLang="zh-CN" b="0" kern="1200" cap="none" spc="0" normalizeH="0" baseline="0" noProof="0" dirty="0">
                <a:latin typeface="Times New Roman" panose="02020603050405020304"/>
                <a:ea typeface="黑体" panose="02010609060101010101" pitchFamily="49" charset="-122"/>
                <a:cs typeface="+mn-cs"/>
              </a:rPr>
              <a:t>……</a:t>
            </a:r>
            <a:endParaRPr kumimoji="0" lang="en-US" altLang="zh-CN" b="0" kern="1200" cap="none" spc="0" normalizeH="0" baseline="0" noProof="0" dirty="0">
              <a:latin typeface="+mn-lt"/>
              <a:ea typeface="黑体" panose="02010609060101010101" pitchFamily="49" charset="-122"/>
              <a:cs typeface="+mn-cs"/>
            </a:endParaRPr>
          </a:p>
          <a:p>
            <a:pPr marL="342900" marR="0" indent="-342900" defTabSz="914400" eaLnBrk="0" hangingPunct="0">
              <a:lnSpc>
                <a:spcPct val="90000"/>
              </a:lnSpc>
              <a:spcBef>
                <a:spcPct val="20000"/>
              </a:spcBef>
              <a:buClrTx/>
              <a:buSzTx/>
              <a:buFont typeface="Wingdings" panose="05000000000000000000" pitchFamily="2" charset="2"/>
              <a:buChar char="l"/>
              <a:defRPr/>
            </a:pPr>
            <a:r>
              <a:rPr kumimoji="0" lang="zh-CN" altLang="en-US" b="0" kern="1200" cap="none" spc="0" normalizeH="0" baseline="0" noProof="0" dirty="0">
                <a:latin typeface="+mn-lt"/>
                <a:ea typeface="黑体" panose="02010609060101010101" pitchFamily="49" charset="-122"/>
                <a:cs typeface="+mn-cs"/>
              </a:rPr>
              <a:t>综上所述，实施本系统，已具备技术可行、经济可行、操作可行的条件，所以公司决策层同意开发和使用本系统。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1000" fill="hold"/>
                                        <p:tgtEl>
                                          <p:spTgt spid="39"/>
                                        </p:tgtEl>
                                        <p:attrNameLst>
                                          <p:attrName>ppt_x</p:attrName>
                                        </p:attrNameLst>
                                      </p:cBhvr>
                                      <p:tavLst>
                                        <p:tav tm="0">
                                          <p:val>
                                            <p:strVal val="#ppt_x-.2"/>
                                          </p:val>
                                        </p:tav>
                                        <p:tav tm="100000">
                                          <p:val>
                                            <p:strVal val="#ppt_x"/>
                                          </p:val>
                                        </p:tav>
                                      </p:tavLst>
                                    </p:anim>
                                    <p:anim calcmode="lin" valueType="num">
                                      <p:cBhvr>
                                        <p:cTn id="8" dur="1000" fill="hold"/>
                                        <p:tgtEl>
                                          <p:spTgt spid="39"/>
                                        </p:tgtEl>
                                        <p:attrNameLst>
                                          <p:attrName>ppt_y</p:attrName>
                                        </p:attrNameLst>
                                      </p:cBhvr>
                                      <p:tavLst>
                                        <p:tav tm="0">
                                          <p:val>
                                            <p:strVal val="#ppt_y"/>
                                          </p:val>
                                        </p:tav>
                                        <p:tav tm="100000">
                                          <p:val>
                                            <p:strVal val="#ppt_y"/>
                                          </p:val>
                                        </p:tav>
                                      </p:tavLst>
                                    </p:anim>
                                    <p:animEffect transition="in" filter="wipe(right)" prLst="gradientSize: 0.1">
                                      <p:cBhvr>
                                        <p:cTn id="9"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4"/>
          <p:cNvGrpSpPr/>
          <p:nvPr/>
        </p:nvGrpSpPr>
        <p:grpSpPr>
          <a:xfrm>
            <a:off x="0" y="0"/>
            <a:ext cx="8866188" cy="6732588"/>
            <a:chOff x="0" y="0"/>
            <a:chExt cx="5585" cy="4241"/>
          </a:xfrm>
        </p:grpSpPr>
        <p:sp>
          <p:nvSpPr>
            <p:cNvPr id="8195" name="AutoShape 5"/>
            <p:cNvSpPr/>
            <p:nvPr/>
          </p:nvSpPr>
          <p:spPr>
            <a:xfrm>
              <a:off x="353" y="371"/>
              <a:ext cx="5232" cy="3870"/>
            </a:xfrm>
            <a:prstGeom prst="roundRect">
              <a:avLst>
                <a:gd name="adj" fmla="val 13727"/>
              </a:avLst>
            </a:prstGeom>
            <a:noFill/>
            <a:ln w="50800" cap="flat" cmpd="sng">
              <a:no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endParaRPr lang="zh-CN" altLang="en-US" sz="2400" dirty="0">
                <a:latin typeface="Times New Roman" panose="02020603050405020304" pitchFamily="18" charset="0"/>
              </a:endParaRPr>
            </a:p>
          </p:txBody>
        </p:sp>
        <p:sp>
          <p:nvSpPr>
            <p:cNvPr id="8196" name="AutoShape 6"/>
            <p:cNvSpPr/>
            <p:nvPr/>
          </p:nvSpPr>
          <p:spPr>
            <a:xfrm>
              <a:off x="0" y="0"/>
              <a:ext cx="5517" cy="826"/>
            </a:xfrm>
            <a:custGeom>
              <a:avLst/>
              <a:gdLst>
                <a:gd name="txL" fmla="*/ 0 w 6679"/>
                <a:gd name="txT" fmla="*/ 0 h 1000"/>
                <a:gd name="txR" fmla="*/ 3340 w 6679"/>
                <a:gd name="txB" fmla="*/ 1000 h 1000"/>
              </a:gdLst>
              <a:ahLst/>
              <a:cxnLst>
                <a:cxn ang="0">
                  <a:pos x="0" y="0"/>
                </a:cxn>
                <a:cxn ang="0">
                  <a:pos x="1963" y="0"/>
                </a:cxn>
                <a:cxn ang="0">
                  <a:pos x="2121" y="159"/>
                </a:cxn>
                <a:cxn ang="0">
                  <a:pos x="1963" y="317"/>
                </a:cxn>
                <a:cxn ang="0">
                  <a:pos x="0" y="317"/>
                </a:cxn>
              </a:cxnLst>
              <a:rect l="txL" t="txT" r="txR" b="txB"/>
              <a:pathLst>
                <a:path w="6679" h="1000">
                  <a:moveTo>
                    <a:pt x="0" y="0"/>
                  </a:moveTo>
                  <a:lnTo>
                    <a:pt x="6178" y="0"/>
                  </a:lnTo>
                  <a:cubicBezTo>
                    <a:pt x="6455" y="0"/>
                    <a:pt x="6679" y="223"/>
                    <a:pt x="6679" y="500"/>
                  </a:cubicBezTo>
                  <a:cubicBezTo>
                    <a:pt x="6679" y="776"/>
                    <a:pt x="6455" y="999"/>
                    <a:pt x="6179" y="1000"/>
                  </a:cubicBezTo>
                  <a:lnTo>
                    <a:pt x="0" y="1000"/>
                  </a:lnTo>
                  <a:lnTo>
                    <a:pt x="0" y="0"/>
                  </a:lnTo>
                  <a:close/>
                </a:path>
              </a:pathLst>
            </a:custGeom>
            <a:noFill/>
            <a:ln w="9525" cap="flat" cmpd="sng">
              <a:noFill/>
              <a:prstDash val="solid"/>
              <a:miter lim="800000"/>
              <a:headEnd type="none" w="med" len="med"/>
              <a:tailEnd type="none" w="med" len="med"/>
            </a:ln>
            <a:extLst>
              <a:ext uri="{909E8E84-426E-40DD-AFC4-6F175D3DCCD1}">
                <a14:hiddenFill xmlns:a14="http://schemas.microsoft.com/office/drawing/2010/main">
                  <a:solidFill>
                    <a:schemeClr val="tx2">
                      <a:alpha val="100000"/>
                    </a:schemeClr>
                  </a:solidFill>
                </a14:hiddenFill>
              </a:ext>
            </a:extLst>
          </p:spPr>
          <p:txBody>
            <a:bodyPr/>
            <a:lstStyle/>
            <a:p>
              <a:endParaRPr lang="zh-CN" altLang="en-US"/>
            </a:p>
          </p:txBody>
        </p:sp>
        <p:sp>
          <p:nvSpPr>
            <p:cNvPr id="8197" name="Line 7"/>
            <p:cNvSpPr/>
            <p:nvPr/>
          </p:nvSpPr>
          <p:spPr>
            <a:xfrm>
              <a:off x="11" y="716"/>
              <a:ext cx="5088" cy="0"/>
            </a:xfrm>
            <a:prstGeom prst="line">
              <a:avLst/>
            </a:prstGeom>
            <a:ln w="38100" cap="flat" cmpd="sng">
              <a:noFill/>
              <a:prstDash val="solid"/>
              <a:headEnd type="none" w="med" len="med"/>
              <a:tailEnd type="none" w="med" len="med"/>
            </a:ln>
          </p:spPr>
        </p:sp>
        <p:sp>
          <p:nvSpPr>
            <p:cNvPr id="8198" name="Text Box 8"/>
            <p:cNvSpPr txBox="1"/>
            <p:nvPr/>
          </p:nvSpPr>
          <p:spPr>
            <a:xfrm>
              <a:off x="155" y="158"/>
              <a:ext cx="2562" cy="48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4400" dirty="0">
                  <a:solidFill>
                    <a:schemeClr val="bg1"/>
                  </a:solidFill>
                  <a:ea typeface="新宋体" panose="02010609030101010101" pitchFamily="49" charset="-122"/>
                </a:rPr>
                <a:t>2.3  </a:t>
              </a:r>
              <a:r>
                <a:rPr lang="zh-CN" altLang="en-US" sz="4400" dirty="0">
                  <a:solidFill>
                    <a:schemeClr val="bg1"/>
                  </a:solidFill>
                  <a:ea typeface="华文中宋" panose="02010600040101010101" pitchFamily="2" charset="-122"/>
                </a:rPr>
                <a:t>系统流程图</a:t>
              </a:r>
            </a:p>
          </p:txBody>
        </p:sp>
        <p:sp>
          <p:nvSpPr>
            <p:cNvPr id="8199" name="Rectangle 9"/>
            <p:cNvSpPr/>
            <p:nvPr/>
          </p:nvSpPr>
          <p:spPr>
            <a:xfrm>
              <a:off x="545" y="1361"/>
              <a:ext cx="4848" cy="82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zh-CN" altLang="en-US" sz="4000" i="1" dirty="0">
                  <a:latin typeface="Times New Roman" panose="02020603050405020304" pitchFamily="18" charset="0"/>
                </a:rPr>
                <a:t>        系统流程图是概括地描绘物理系统的传统工具。</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p:cNvSpPr>
          <p:nvPr>
            <p:ph type="title"/>
          </p:nvPr>
        </p:nvSpPr>
        <p:spPr/>
        <p:txBody>
          <a:bodyPr vert="horz" wrap="square" lIns="91440" tIns="45720" rIns="91440" bIns="45720" anchor="t"/>
          <a:lstStyle/>
          <a:p>
            <a:pPr eaLnBrk="1" hangingPunct="1"/>
            <a:r>
              <a:rPr lang="zh-CN" altLang="en-US" sz="3200" dirty="0"/>
              <a:t>系统流程图常用符号</a:t>
            </a:r>
          </a:p>
        </p:txBody>
      </p:sp>
      <p:grpSp>
        <p:nvGrpSpPr>
          <p:cNvPr id="9219" name="Group 31"/>
          <p:cNvGrpSpPr/>
          <p:nvPr/>
        </p:nvGrpSpPr>
        <p:grpSpPr>
          <a:xfrm>
            <a:off x="1016000" y="1268413"/>
            <a:ext cx="7021513" cy="5102225"/>
            <a:chOff x="1536" y="1536"/>
            <a:chExt cx="2496" cy="1759"/>
          </a:xfrm>
          <a:solidFill>
            <a:srgbClr val="FFFFFF"/>
          </a:solidFill>
        </p:grpSpPr>
        <p:sp>
          <p:nvSpPr>
            <p:cNvPr id="9220" name="Rectangle 5"/>
            <p:cNvSpPr/>
            <p:nvPr/>
          </p:nvSpPr>
          <p:spPr>
            <a:xfrm>
              <a:off x="1536" y="1536"/>
              <a:ext cx="528" cy="336"/>
            </a:xfrm>
            <a:prstGeom prst="rect">
              <a:avLst/>
            </a:prstGeom>
            <a:grp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p>
          </p:txBody>
        </p:sp>
        <p:sp>
          <p:nvSpPr>
            <p:cNvPr id="9221" name="AutoShape 6"/>
            <p:cNvSpPr/>
            <p:nvPr/>
          </p:nvSpPr>
          <p:spPr>
            <a:xfrm>
              <a:off x="2208" y="1536"/>
              <a:ext cx="672" cy="336"/>
            </a:xfrm>
            <a:prstGeom prst="parallelogram">
              <a:avLst>
                <a:gd name="adj" fmla="val 50000"/>
              </a:avLst>
            </a:prstGeom>
            <a:grp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p>
          </p:txBody>
        </p:sp>
        <p:sp>
          <p:nvSpPr>
            <p:cNvPr id="9222" name="Oval 7"/>
            <p:cNvSpPr/>
            <p:nvPr/>
          </p:nvSpPr>
          <p:spPr>
            <a:xfrm>
              <a:off x="2976" y="1536"/>
              <a:ext cx="336" cy="336"/>
            </a:xfrm>
            <a:prstGeom prst="ellipse">
              <a:avLst/>
            </a:prstGeom>
            <a:grp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p>
          </p:txBody>
        </p:sp>
        <p:sp>
          <p:nvSpPr>
            <p:cNvPr id="9223" name="AutoShape 8"/>
            <p:cNvSpPr/>
            <p:nvPr/>
          </p:nvSpPr>
          <p:spPr>
            <a:xfrm>
              <a:off x="3600" y="1536"/>
              <a:ext cx="336" cy="336"/>
            </a:xfrm>
            <a:prstGeom prst="flowChartOffpageConnector">
              <a:avLst/>
            </a:prstGeom>
            <a:grp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p>
          </p:txBody>
        </p:sp>
        <p:sp>
          <p:nvSpPr>
            <p:cNvPr id="9224" name="Line 9"/>
            <p:cNvSpPr/>
            <p:nvPr/>
          </p:nvSpPr>
          <p:spPr>
            <a:xfrm>
              <a:off x="1584" y="2304"/>
              <a:ext cx="480" cy="0"/>
            </a:xfrm>
            <a:prstGeom prst="line">
              <a:avLst/>
            </a:prstGeom>
            <a:grpFill/>
            <a:ln w="9525" cap="flat" cmpd="sng">
              <a:solidFill>
                <a:schemeClr val="tx1"/>
              </a:solidFill>
              <a:prstDash val="solid"/>
              <a:headEnd type="none" w="med" len="med"/>
              <a:tailEnd type="triangle" w="lg" len="lg"/>
            </a:ln>
          </p:spPr>
        </p:sp>
        <p:sp>
          <p:nvSpPr>
            <p:cNvPr id="9225" name="AutoShape 10"/>
            <p:cNvSpPr/>
            <p:nvPr/>
          </p:nvSpPr>
          <p:spPr>
            <a:xfrm>
              <a:off x="2256" y="2160"/>
              <a:ext cx="432" cy="336"/>
            </a:xfrm>
            <a:prstGeom prst="flowChartDocument">
              <a:avLst/>
            </a:prstGeom>
            <a:grp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p>
          </p:txBody>
        </p:sp>
        <p:sp>
          <p:nvSpPr>
            <p:cNvPr id="9226" name="Text Box 11"/>
            <p:cNvSpPr txBox="1"/>
            <p:nvPr/>
          </p:nvSpPr>
          <p:spPr>
            <a:xfrm>
              <a:off x="1632" y="1872"/>
              <a:ext cx="228" cy="126"/>
            </a:xfrm>
            <a:prstGeom prst="rect">
              <a:avLst/>
            </a:prstGeom>
            <a:grp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1800" b="0" dirty="0">
                  <a:latin typeface="Times New Roman" panose="02020603050405020304" pitchFamily="18" charset="0"/>
                </a:rPr>
                <a:t>处理</a:t>
              </a:r>
            </a:p>
          </p:txBody>
        </p:sp>
        <p:sp>
          <p:nvSpPr>
            <p:cNvPr id="9227" name="Text Box 12"/>
            <p:cNvSpPr txBox="1"/>
            <p:nvPr/>
          </p:nvSpPr>
          <p:spPr>
            <a:xfrm>
              <a:off x="2112" y="1872"/>
              <a:ext cx="413" cy="126"/>
            </a:xfrm>
            <a:prstGeom prst="rect">
              <a:avLst/>
            </a:prstGeom>
            <a:grp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1800" b="0" dirty="0">
                  <a:latin typeface="Times New Roman" panose="02020603050405020304" pitchFamily="18" charset="0"/>
                </a:rPr>
                <a:t>输入/输出</a:t>
              </a:r>
            </a:p>
          </p:txBody>
        </p:sp>
        <p:sp>
          <p:nvSpPr>
            <p:cNvPr id="9228" name="Text Box 13"/>
            <p:cNvSpPr txBox="1"/>
            <p:nvPr/>
          </p:nvSpPr>
          <p:spPr>
            <a:xfrm>
              <a:off x="2928" y="1872"/>
              <a:ext cx="228" cy="126"/>
            </a:xfrm>
            <a:prstGeom prst="rect">
              <a:avLst/>
            </a:prstGeom>
            <a:grp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1800" b="0" dirty="0">
                  <a:latin typeface="Times New Roman" panose="02020603050405020304" pitchFamily="18" charset="0"/>
                </a:rPr>
                <a:t>连接</a:t>
              </a:r>
            </a:p>
          </p:txBody>
        </p:sp>
        <p:sp>
          <p:nvSpPr>
            <p:cNvPr id="9229" name="Text Box 14"/>
            <p:cNvSpPr txBox="1"/>
            <p:nvPr/>
          </p:nvSpPr>
          <p:spPr>
            <a:xfrm>
              <a:off x="3408" y="1872"/>
              <a:ext cx="390" cy="126"/>
            </a:xfrm>
            <a:prstGeom prst="rect">
              <a:avLst/>
            </a:prstGeom>
            <a:grp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1800" b="0" dirty="0">
                  <a:latin typeface="Times New Roman" panose="02020603050405020304" pitchFamily="18" charset="0"/>
                </a:rPr>
                <a:t>换页连接</a:t>
              </a:r>
            </a:p>
          </p:txBody>
        </p:sp>
        <p:sp>
          <p:nvSpPr>
            <p:cNvPr id="9230" name="Text Box 15"/>
            <p:cNvSpPr txBox="1"/>
            <p:nvPr/>
          </p:nvSpPr>
          <p:spPr>
            <a:xfrm>
              <a:off x="1584" y="2496"/>
              <a:ext cx="309" cy="126"/>
            </a:xfrm>
            <a:prstGeom prst="rect">
              <a:avLst/>
            </a:prstGeom>
            <a:grp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1800" b="0" dirty="0">
                  <a:latin typeface="Times New Roman" panose="02020603050405020304" pitchFamily="18" charset="0"/>
                </a:rPr>
                <a:t>数据流</a:t>
              </a:r>
            </a:p>
          </p:txBody>
        </p:sp>
        <p:sp>
          <p:nvSpPr>
            <p:cNvPr id="9231" name="Text Box 16"/>
            <p:cNvSpPr txBox="1"/>
            <p:nvPr/>
          </p:nvSpPr>
          <p:spPr>
            <a:xfrm>
              <a:off x="2256" y="2496"/>
              <a:ext cx="228" cy="126"/>
            </a:xfrm>
            <a:prstGeom prst="rect">
              <a:avLst/>
            </a:prstGeom>
            <a:grp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1800" b="0" dirty="0">
                  <a:latin typeface="Times New Roman" panose="02020603050405020304" pitchFamily="18" charset="0"/>
                </a:rPr>
                <a:t>文档</a:t>
              </a:r>
            </a:p>
          </p:txBody>
        </p:sp>
        <p:sp>
          <p:nvSpPr>
            <p:cNvPr id="9232" name="AutoShape 17"/>
            <p:cNvSpPr/>
            <p:nvPr/>
          </p:nvSpPr>
          <p:spPr>
            <a:xfrm>
              <a:off x="3552" y="2160"/>
              <a:ext cx="480" cy="336"/>
            </a:xfrm>
            <a:prstGeom prst="flowChartOnlineStorage">
              <a:avLst/>
            </a:prstGeom>
            <a:grp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p>
          </p:txBody>
        </p:sp>
        <p:sp>
          <p:nvSpPr>
            <p:cNvPr id="9233" name="AutoShape 19"/>
            <p:cNvSpPr/>
            <p:nvPr/>
          </p:nvSpPr>
          <p:spPr>
            <a:xfrm>
              <a:off x="1632" y="2784"/>
              <a:ext cx="384" cy="384"/>
            </a:xfrm>
            <a:prstGeom prst="can">
              <a:avLst>
                <a:gd name="adj" fmla="val 25000"/>
              </a:avLst>
            </a:prstGeom>
            <a:grp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p>
          </p:txBody>
        </p:sp>
        <p:sp>
          <p:nvSpPr>
            <p:cNvPr id="9234" name="AutoShape 20"/>
            <p:cNvSpPr/>
            <p:nvPr/>
          </p:nvSpPr>
          <p:spPr>
            <a:xfrm>
              <a:off x="2256" y="2784"/>
              <a:ext cx="432" cy="384"/>
            </a:xfrm>
            <a:prstGeom prst="flowChartDisplay">
              <a:avLst/>
            </a:prstGeom>
            <a:grp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p>
          </p:txBody>
        </p:sp>
        <p:sp>
          <p:nvSpPr>
            <p:cNvPr id="9235" name="AutoShape 21"/>
            <p:cNvSpPr/>
            <p:nvPr/>
          </p:nvSpPr>
          <p:spPr>
            <a:xfrm>
              <a:off x="2880" y="2784"/>
              <a:ext cx="528" cy="336"/>
            </a:xfrm>
            <a:prstGeom prst="flowChartManualInput">
              <a:avLst/>
            </a:prstGeom>
            <a:grp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p>
          </p:txBody>
        </p:sp>
        <p:sp>
          <p:nvSpPr>
            <p:cNvPr id="9236" name="AutoShape 22"/>
            <p:cNvSpPr/>
            <p:nvPr/>
          </p:nvSpPr>
          <p:spPr>
            <a:xfrm>
              <a:off x="3600" y="2784"/>
              <a:ext cx="432" cy="336"/>
            </a:xfrm>
            <a:prstGeom prst="flowChartManualOperation">
              <a:avLst/>
            </a:prstGeom>
            <a:grp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p>
          </p:txBody>
        </p:sp>
        <p:sp>
          <p:nvSpPr>
            <p:cNvPr id="9237" name="Text Box 23"/>
            <p:cNvSpPr txBox="1"/>
            <p:nvPr/>
          </p:nvSpPr>
          <p:spPr>
            <a:xfrm>
              <a:off x="2928" y="2496"/>
              <a:ext cx="228" cy="126"/>
            </a:xfrm>
            <a:prstGeom prst="rect">
              <a:avLst/>
            </a:prstGeom>
            <a:grp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1800" b="0" dirty="0">
                  <a:latin typeface="Times New Roman" panose="02020603050405020304" pitchFamily="18" charset="0"/>
                </a:rPr>
                <a:t>磁带</a:t>
              </a:r>
            </a:p>
          </p:txBody>
        </p:sp>
        <p:sp>
          <p:nvSpPr>
            <p:cNvPr id="9238" name="Text Box 24"/>
            <p:cNvSpPr txBox="1"/>
            <p:nvPr/>
          </p:nvSpPr>
          <p:spPr>
            <a:xfrm>
              <a:off x="3456" y="2496"/>
              <a:ext cx="390" cy="126"/>
            </a:xfrm>
            <a:prstGeom prst="rect">
              <a:avLst/>
            </a:prstGeom>
            <a:grp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1800" b="0" dirty="0">
                  <a:latin typeface="Times New Roman" panose="02020603050405020304" pitchFamily="18" charset="0"/>
                </a:rPr>
                <a:t>联机存储</a:t>
              </a:r>
            </a:p>
          </p:txBody>
        </p:sp>
        <p:sp>
          <p:nvSpPr>
            <p:cNvPr id="9239" name="Text Box 25"/>
            <p:cNvSpPr txBox="1"/>
            <p:nvPr/>
          </p:nvSpPr>
          <p:spPr>
            <a:xfrm>
              <a:off x="1632" y="3168"/>
              <a:ext cx="228" cy="127"/>
            </a:xfrm>
            <a:prstGeom prst="rect">
              <a:avLst/>
            </a:prstGeom>
            <a:grp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1800" b="0" dirty="0">
                  <a:latin typeface="Times New Roman" panose="02020603050405020304" pitchFamily="18" charset="0"/>
                </a:rPr>
                <a:t>磁盘</a:t>
              </a:r>
            </a:p>
          </p:txBody>
        </p:sp>
        <p:sp>
          <p:nvSpPr>
            <p:cNvPr id="9240" name="Text Box 26"/>
            <p:cNvSpPr txBox="1"/>
            <p:nvPr/>
          </p:nvSpPr>
          <p:spPr>
            <a:xfrm>
              <a:off x="2256" y="3168"/>
              <a:ext cx="228" cy="127"/>
            </a:xfrm>
            <a:prstGeom prst="rect">
              <a:avLst/>
            </a:prstGeom>
            <a:grp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1800" b="0" dirty="0">
                  <a:latin typeface="Times New Roman" panose="02020603050405020304" pitchFamily="18" charset="0"/>
                </a:rPr>
                <a:t>显示</a:t>
              </a:r>
            </a:p>
          </p:txBody>
        </p:sp>
        <p:sp>
          <p:nvSpPr>
            <p:cNvPr id="9241" name="Text Box 27"/>
            <p:cNvSpPr txBox="1"/>
            <p:nvPr/>
          </p:nvSpPr>
          <p:spPr>
            <a:xfrm>
              <a:off x="2784" y="3168"/>
              <a:ext cx="720" cy="127"/>
            </a:xfrm>
            <a:prstGeom prst="rect">
              <a:avLst/>
            </a:prstGeom>
            <a:grp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1800" b="0" dirty="0">
                  <a:latin typeface="Times New Roman" panose="02020603050405020304" pitchFamily="18" charset="0"/>
                </a:rPr>
                <a:t>人工输入</a:t>
              </a:r>
            </a:p>
          </p:txBody>
        </p:sp>
        <p:sp>
          <p:nvSpPr>
            <p:cNvPr id="9242" name="Text Box 28"/>
            <p:cNvSpPr txBox="1"/>
            <p:nvPr/>
          </p:nvSpPr>
          <p:spPr>
            <a:xfrm>
              <a:off x="3456" y="3168"/>
              <a:ext cx="390" cy="127"/>
            </a:xfrm>
            <a:prstGeom prst="rect">
              <a:avLst/>
            </a:prstGeom>
            <a:grp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1800" b="0" dirty="0">
                  <a:latin typeface="Times New Roman" panose="02020603050405020304" pitchFamily="18" charset="0"/>
                </a:rPr>
                <a:t>人工操作</a:t>
              </a:r>
            </a:p>
          </p:txBody>
        </p:sp>
        <p:sp>
          <p:nvSpPr>
            <p:cNvPr id="9243" name="Oval 29"/>
            <p:cNvSpPr/>
            <p:nvPr/>
          </p:nvSpPr>
          <p:spPr>
            <a:xfrm>
              <a:off x="2993" y="2132"/>
              <a:ext cx="336" cy="336"/>
            </a:xfrm>
            <a:prstGeom prst="ellipse">
              <a:avLst/>
            </a:prstGeom>
            <a:grp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p>
          </p:txBody>
        </p:sp>
        <p:sp>
          <p:nvSpPr>
            <p:cNvPr id="9244" name="Line 30"/>
            <p:cNvSpPr/>
            <p:nvPr/>
          </p:nvSpPr>
          <p:spPr>
            <a:xfrm>
              <a:off x="3163" y="2472"/>
              <a:ext cx="171" cy="0"/>
            </a:xfrm>
            <a:prstGeom prst="line">
              <a:avLst/>
            </a:prstGeom>
            <a:grpFill/>
            <a:ln w="9525" cap="flat" cmpd="sng">
              <a:solidFill>
                <a:schemeClr val="tx1"/>
              </a:solidFill>
              <a:prstDash val="solid"/>
              <a:headEnd type="none" w="med" len="med"/>
              <a:tailEnd type="none" w="med" len="med"/>
            </a:ln>
          </p:spPr>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北京锐得PPT公司专业制作">
  <a:themeElements>
    <a:clrScheme name="Office 主题 1">
      <a:dk1>
        <a:srgbClr val="000000"/>
      </a:dk1>
      <a:lt1>
        <a:srgbClr val="FFFFFF"/>
      </a:lt1>
      <a:dk2>
        <a:srgbClr val="FF3300"/>
      </a:dk2>
      <a:lt2>
        <a:srgbClr val="DCDCDC"/>
      </a:lt2>
      <a:accent1>
        <a:srgbClr val="0066CC"/>
      </a:accent1>
      <a:accent2>
        <a:srgbClr val="003366"/>
      </a:accent2>
      <a:accent3>
        <a:srgbClr val="FFFFFF"/>
      </a:accent3>
      <a:accent4>
        <a:srgbClr val="000000"/>
      </a:accent4>
      <a:accent5>
        <a:srgbClr val="AAB8E2"/>
      </a:accent5>
      <a:accent6>
        <a:srgbClr val="002D5C"/>
      </a:accent6>
      <a:hlink>
        <a:srgbClr val="0099FF"/>
      </a:hlink>
      <a:folHlink>
        <a:srgbClr val="0066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E73B05"/>
        </a:dk2>
        <a:lt2>
          <a:srgbClr val="DCDCDC"/>
        </a:lt2>
        <a:accent1>
          <a:srgbClr val="B40000"/>
        </a:accent1>
        <a:accent2>
          <a:srgbClr val="1A63BC"/>
        </a:accent2>
        <a:accent3>
          <a:srgbClr val="FFFFFF"/>
        </a:accent3>
        <a:accent4>
          <a:srgbClr val="000000"/>
        </a:accent4>
        <a:accent5>
          <a:srgbClr val="D6AAAA"/>
        </a:accent5>
        <a:accent6>
          <a:srgbClr val="1659AA"/>
        </a:accent6>
        <a:hlink>
          <a:srgbClr val="47721C"/>
        </a:hlink>
        <a:folHlink>
          <a:srgbClr val="E28304"/>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E8AC04"/>
        </a:dk2>
        <a:lt2>
          <a:srgbClr val="DCDCDC"/>
        </a:lt2>
        <a:accent1>
          <a:srgbClr val="053275"/>
        </a:accent1>
        <a:accent2>
          <a:srgbClr val="1759A9"/>
        </a:accent2>
        <a:accent3>
          <a:srgbClr val="FFFFFF"/>
        </a:accent3>
        <a:accent4>
          <a:srgbClr val="000000"/>
        </a:accent4>
        <a:accent5>
          <a:srgbClr val="AAADBD"/>
        </a:accent5>
        <a:accent6>
          <a:srgbClr val="145099"/>
        </a:accent6>
        <a:hlink>
          <a:srgbClr val="0077DA"/>
        </a:hlink>
        <a:folHlink>
          <a:srgbClr val="53A9F7"/>
        </a:folHlink>
      </a:clrScheme>
      <a:clrMap bg1="lt1" tx1="dk1" bg2="lt2" tx2="dk2" accent1="accent1" accent2="accent2" accent3="accent3" accent4="accent4" accent5="accent5" accent6="accent6" hlink="hlink" folHlink="folHlink"/>
    </a:extraClrScheme>
    <a:extraClrScheme>
      <a:clrScheme name="Office 主题 1">
        <a:dk1>
          <a:srgbClr val="000000"/>
        </a:dk1>
        <a:lt1>
          <a:srgbClr val="FFFFFF"/>
        </a:lt1>
        <a:dk2>
          <a:srgbClr val="FF3300"/>
        </a:dk2>
        <a:lt2>
          <a:srgbClr val="DCDCDC"/>
        </a:lt2>
        <a:accent1>
          <a:srgbClr val="0066CC"/>
        </a:accent1>
        <a:accent2>
          <a:srgbClr val="003366"/>
        </a:accent2>
        <a:accent3>
          <a:srgbClr val="FFFFFF"/>
        </a:accent3>
        <a:accent4>
          <a:srgbClr val="000000"/>
        </a:accent4>
        <a:accent5>
          <a:srgbClr val="AAB8E2"/>
        </a:accent5>
        <a:accent6>
          <a:srgbClr val="002D5C"/>
        </a:accent6>
        <a:hlink>
          <a:srgbClr val="0099FF"/>
        </a:hlink>
        <a:folHlink>
          <a:srgbClr val="0066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1496</Words>
  <Application>Microsoft Office PowerPoint</Application>
  <PresentationFormat>全屏显示(4:3)</PresentationFormat>
  <Paragraphs>276</Paragraphs>
  <Slides>26</Slides>
  <Notes>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26</vt:i4>
      </vt:variant>
    </vt:vector>
  </HeadingPairs>
  <TitlesOfParts>
    <vt:vector size="40" baseType="lpstr">
      <vt:lpstr>Monotype Sorts</vt:lpstr>
      <vt:lpstr>黑体</vt:lpstr>
      <vt:lpstr>华文中宋</vt:lpstr>
      <vt:lpstr>楷体_GB2312</vt:lpstr>
      <vt:lpstr>隶书</vt:lpstr>
      <vt:lpstr>宋体</vt:lpstr>
      <vt:lpstr>新宋体</vt:lpstr>
      <vt:lpstr>幼圆</vt:lpstr>
      <vt:lpstr>Arial</vt:lpstr>
      <vt:lpstr>Arial Narrow</vt:lpstr>
      <vt:lpstr>Calibri</vt:lpstr>
      <vt:lpstr>Times New Roman</vt:lpstr>
      <vt:lpstr>Wingdings</vt:lpstr>
      <vt:lpstr>北京锐得PPT公司专业制作</vt:lpstr>
      <vt:lpstr>PowerPoint 演示文稿</vt:lpstr>
      <vt:lpstr>PowerPoint 演示文稿</vt:lpstr>
      <vt:lpstr>可行性研究的目的</vt:lpstr>
      <vt:lpstr>可行性研究的任务</vt:lpstr>
      <vt:lpstr>PowerPoint 演示文稿</vt:lpstr>
      <vt:lpstr>PowerPoint 演示文稿</vt:lpstr>
      <vt:lpstr>PowerPoint 演示文稿</vt:lpstr>
      <vt:lpstr>PowerPoint 演示文稿</vt:lpstr>
      <vt:lpstr>系统流程图常用符号</vt:lpstr>
      <vt:lpstr>系统流程图例子</vt:lpstr>
      <vt:lpstr>PowerPoint 演示文稿</vt:lpstr>
      <vt:lpstr>PowerPoint 演示文稿</vt:lpstr>
      <vt:lpstr>基本符号</vt:lpstr>
      <vt:lpstr>例子</vt:lpstr>
      <vt:lpstr>数据流求精实例</vt:lpstr>
      <vt:lpstr>数据流求精实例（续1）</vt:lpstr>
      <vt:lpstr>数据流求精实例（续2）</vt:lpstr>
      <vt:lpstr>数据流求精实例（续3）</vt:lpstr>
      <vt:lpstr>画数据流图步骤…</vt:lpstr>
      <vt:lpstr>…画数据流图步骤</vt:lpstr>
      <vt:lpstr>分层DFD 图</vt:lpstr>
      <vt:lpstr>PowerPoint 演示文稿</vt:lpstr>
      <vt:lpstr>数据字典的内容</vt:lpstr>
      <vt:lpstr>定义数据的方法</vt:lpstr>
      <vt:lpstr>例子</vt:lpstr>
      <vt:lpstr>PowerPoint 演示文稿</vt:lpstr>
    </vt:vector>
  </TitlesOfParts>
  <Company>www.ruideppt.net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锐得PPT模板</dc:title>
  <dc:creator>北京锐得幻演广告有限公司</dc:creator>
  <cp:lastModifiedBy>teng zhongmei</cp:lastModifiedBy>
  <cp:revision>399</cp:revision>
  <dcterms:created xsi:type="dcterms:W3CDTF">2015-11-22T11:35:00Z</dcterms:created>
  <dcterms:modified xsi:type="dcterms:W3CDTF">2022-11-30T06:30:01Z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2052-11.1.0.8135</vt:lpwstr>
  </property>
</Properties>
</file>