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597" r:id="rId2"/>
    <p:sldId id="680" r:id="rId3"/>
    <p:sldId id="682" r:id="rId4"/>
    <p:sldId id="782" r:id="rId5"/>
    <p:sldId id="783" r:id="rId6"/>
    <p:sldId id="681" r:id="rId7"/>
    <p:sldId id="683" r:id="rId8"/>
    <p:sldId id="684" r:id="rId9"/>
    <p:sldId id="784" r:id="rId10"/>
    <p:sldId id="785" r:id="rId11"/>
    <p:sldId id="786" r:id="rId12"/>
    <p:sldId id="787" r:id="rId13"/>
    <p:sldId id="788" r:id="rId14"/>
    <p:sldId id="607" r:id="rId15"/>
    <p:sldId id="609" r:id="rId16"/>
    <p:sldId id="610" r:id="rId17"/>
    <p:sldId id="611" r:id="rId18"/>
    <p:sldId id="612" r:id="rId19"/>
    <p:sldId id="678" r:id="rId20"/>
    <p:sldId id="614" r:id="rId21"/>
    <p:sldId id="621" r:id="rId22"/>
    <p:sldId id="622" r:id="rId23"/>
    <p:sldId id="623" r:id="rId24"/>
    <p:sldId id="626" r:id="rId2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A1C9ED"/>
    <a:srgbClr val="83C1F9"/>
    <a:srgbClr val="A0FD23"/>
    <a:srgbClr val="333333"/>
    <a:srgbClr val="5F5F5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4"/>
    <p:restoredTop sz="99215"/>
  </p:normalViewPr>
  <p:slideViewPr>
    <p:cSldViewPr showGuides="1">
      <p:cViewPr varScale="1">
        <p:scale>
          <a:sx n="101" d="100"/>
          <a:sy n="101" d="100"/>
        </p:scale>
        <p:origin x="165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B5B44-4C94-490A-92BA-B6511D6C96F0}" type="doc">
      <dgm:prSet loTypeId="urn:microsoft.com/office/officeart/2005/8/layout/process1" loCatId="process" qsTypeId="urn:microsoft.com/office/officeart/2005/8/quickstyle/simple1#1" qsCatId="simple" csTypeId="urn:microsoft.com/office/officeart/2005/8/colors/accent1_2#1" csCatId="accent1" phldr="1"/>
      <dgm:spPr/>
    </dgm:pt>
    <dgm:pt modelId="{24B64974-52B6-4BAA-B84C-297AED25A571}">
      <dgm:prSet phldrT="[文本]" phldr="0" custT="0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 vert="horz" wrap="square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b="0" dirty="0" smtClean="0">
              <a:solidFill>
                <a:srgbClr val="333333"/>
              </a:solidFill>
              <a:uFillTx/>
              <a:latin typeface="Times New Roman" panose="02020603050405020304" pitchFamily="18" charset="0"/>
            </a:rPr>
            <a:t>需求获取</a:t>
          </a:r>
        </a:p>
      </dgm:t>
    </dgm:pt>
    <dgm:pt modelId="{6AB7335B-7E4A-44D8-9354-DD51B53F3135}" type="parTrans" cxnId="{72CECC51-0774-44DF-B6D3-3D503F6A54A6}">
      <dgm:prSet/>
      <dgm:spPr/>
      <dgm:t>
        <a:bodyPr/>
        <a:lstStyle/>
        <a:p>
          <a:endParaRPr lang="zh-CN" altLang="en-US"/>
        </a:p>
      </dgm:t>
    </dgm:pt>
    <dgm:pt modelId="{F582A5DE-3E7C-4ABF-B88F-1323E76C9A97}" type="sibTrans" cxnId="{72CECC51-0774-44DF-B6D3-3D503F6A54A6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7B2CBAE0-F02C-4C6A-8899-44BFF369CAD7}">
      <dgm:prSet phldrT="[文本]" phldr="0" custT="0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 vert="horz" wrap="square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b="0" dirty="0" smtClean="0">
              <a:solidFill>
                <a:schemeClr val="tx1"/>
              </a:solidFill>
              <a:latin typeface="Times New Roman" panose="02020603050405020304" pitchFamily="18" charset="0"/>
            </a:rPr>
            <a:t>需求分析</a:t>
          </a:r>
        </a:p>
      </dgm:t>
    </dgm:pt>
    <dgm:pt modelId="{6CD33B0C-9B8A-475F-8987-0E5227773C8C}" type="parTrans" cxnId="{7BB7D0C0-1588-4E97-8A60-960ABEFFA7B5}">
      <dgm:prSet/>
      <dgm:spPr/>
      <dgm:t>
        <a:bodyPr/>
        <a:lstStyle/>
        <a:p>
          <a:endParaRPr lang="zh-CN" altLang="en-US"/>
        </a:p>
      </dgm:t>
    </dgm:pt>
    <dgm:pt modelId="{3112A6BF-2BC7-469C-93E1-D962D08CFD0A}" type="sibTrans" cxnId="{7BB7D0C0-1588-4E97-8A60-960ABEFFA7B5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793C0ED9-7652-4E27-BC36-6CE511B9B733}">
      <dgm:prSet phldrT="[文本]" phldr="0" custT="0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 vert="horz" wrap="square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b="0" dirty="0" smtClean="0">
              <a:solidFill>
                <a:schemeClr val="tx1"/>
              </a:solidFill>
              <a:latin typeface="Times New Roman" panose="02020603050405020304" pitchFamily="18" charset="0"/>
            </a:rPr>
            <a:t>需求定义</a:t>
          </a:r>
        </a:p>
      </dgm:t>
    </dgm:pt>
    <dgm:pt modelId="{AFA860CC-B0D3-4E43-98CC-34B8102CE171}" type="parTrans" cxnId="{2CC127A7-5FBC-4A75-B329-5DCCEDCC9953}">
      <dgm:prSet/>
      <dgm:spPr/>
      <dgm:t>
        <a:bodyPr/>
        <a:lstStyle/>
        <a:p>
          <a:endParaRPr lang="zh-CN" altLang="en-US"/>
        </a:p>
      </dgm:t>
    </dgm:pt>
    <dgm:pt modelId="{D38F64E7-BEC3-4C02-A3E8-7B15FD88C87B}" type="sibTrans" cxnId="{2CC127A7-5FBC-4A75-B329-5DCCEDCC9953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AAC78256-05A3-4445-95F5-3BC6007E9076}">
      <dgm:prSet phldrT="[文本]" phldr="0" custT="0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vert="horz" wrap="square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b="0" dirty="0" smtClean="0">
              <a:solidFill>
                <a:schemeClr val="tx1"/>
              </a:solidFill>
              <a:latin typeface="Times New Roman" panose="02020603050405020304" pitchFamily="18" charset="0"/>
            </a:rPr>
            <a:t>需求验证</a:t>
          </a:r>
        </a:p>
      </dgm:t>
    </dgm:pt>
    <dgm:pt modelId="{70129807-C167-4E36-BB3C-EF56B38AF659}" type="parTrans" cxnId="{C3AFA00E-00DF-4D39-88FB-385F9C6C5202}">
      <dgm:prSet/>
      <dgm:spPr/>
      <dgm:t>
        <a:bodyPr/>
        <a:lstStyle/>
        <a:p>
          <a:endParaRPr lang="zh-CN" altLang="en-US"/>
        </a:p>
      </dgm:t>
    </dgm:pt>
    <dgm:pt modelId="{BE463657-7EE4-4081-80C0-16B03622CD8B}" type="sibTrans" cxnId="{C3AFA00E-00DF-4D39-88FB-385F9C6C5202}">
      <dgm:prSet/>
      <dgm:spPr/>
      <dgm:t>
        <a:bodyPr/>
        <a:lstStyle/>
        <a:p>
          <a:endParaRPr lang="zh-CN" altLang="en-US"/>
        </a:p>
      </dgm:t>
    </dgm:pt>
    <dgm:pt modelId="{83C79353-637F-4228-A536-A612F357C5C9}" type="pres">
      <dgm:prSet presAssocID="{5A9B5B44-4C94-490A-92BA-B6511D6C96F0}" presName="Name0" presStyleCnt="0">
        <dgm:presLayoutVars>
          <dgm:dir/>
          <dgm:resizeHandles val="exact"/>
        </dgm:presLayoutVars>
      </dgm:prSet>
      <dgm:spPr/>
    </dgm:pt>
    <dgm:pt modelId="{5FCC7150-3173-4697-96CE-ACDA064AA9F2}" type="pres">
      <dgm:prSet presAssocID="{24B64974-52B6-4BAA-B84C-297AED25A57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C521C3-5194-4CDA-996A-40785D8C445C}" type="pres">
      <dgm:prSet presAssocID="{F582A5DE-3E7C-4ABF-B88F-1323E76C9A97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6BC8F04F-0A31-44D2-B91E-BC2D0CF279BC}" type="pres">
      <dgm:prSet presAssocID="{F582A5DE-3E7C-4ABF-B88F-1323E76C9A97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C1D86EF5-CA68-4726-8190-BA8846A35A49}" type="pres">
      <dgm:prSet presAssocID="{7B2CBAE0-F02C-4C6A-8899-44BFF369CAD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2DDB4B-08A0-403B-BB07-8C3A9EFB1A1F}" type="pres">
      <dgm:prSet presAssocID="{3112A6BF-2BC7-469C-93E1-D962D08CFD0A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F2779DA3-A4AF-4AA0-915A-B9EEAC370C69}" type="pres">
      <dgm:prSet presAssocID="{3112A6BF-2BC7-469C-93E1-D962D08CFD0A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D7F5F0F4-E775-4079-90A6-B37493DB40B8}" type="pres">
      <dgm:prSet presAssocID="{793C0ED9-7652-4E27-BC36-6CE511B9B73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A93F75-FC52-4111-8751-0D79BF2E9DA4}" type="pres">
      <dgm:prSet presAssocID="{D38F64E7-BEC3-4C02-A3E8-7B15FD88C87B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D5574AD1-021E-4859-9DEC-32A0C60D6E94}" type="pres">
      <dgm:prSet presAssocID="{D38F64E7-BEC3-4C02-A3E8-7B15FD88C87B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6427ED2B-109D-4911-9CE0-B24B8C6FF4B3}" type="pres">
      <dgm:prSet presAssocID="{AAC78256-05A3-4445-95F5-3BC6007E907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4C1633D-989D-4181-B231-3B8F7EDD6CBF}" type="presOf" srcId="{F582A5DE-3E7C-4ABF-B88F-1323E76C9A97}" destId="{13C521C3-5194-4CDA-996A-40785D8C445C}" srcOrd="0" destOrd="0" presId="urn:microsoft.com/office/officeart/2005/8/layout/process1"/>
    <dgm:cxn modelId="{3F8B9A5B-63A3-4DF8-A685-DBF3CC15BC76}" type="presOf" srcId="{7B2CBAE0-F02C-4C6A-8899-44BFF369CAD7}" destId="{C1D86EF5-CA68-4726-8190-BA8846A35A49}" srcOrd="0" destOrd="0" presId="urn:microsoft.com/office/officeart/2005/8/layout/process1"/>
    <dgm:cxn modelId="{07DEE9CC-6519-4934-8304-C86B4BABC1B1}" type="presOf" srcId="{AAC78256-05A3-4445-95F5-3BC6007E9076}" destId="{6427ED2B-109D-4911-9CE0-B24B8C6FF4B3}" srcOrd="0" destOrd="0" presId="urn:microsoft.com/office/officeart/2005/8/layout/process1"/>
    <dgm:cxn modelId="{72CECC51-0774-44DF-B6D3-3D503F6A54A6}" srcId="{5A9B5B44-4C94-490A-92BA-B6511D6C96F0}" destId="{24B64974-52B6-4BAA-B84C-297AED25A571}" srcOrd="0" destOrd="0" parTransId="{6AB7335B-7E4A-44D8-9354-DD51B53F3135}" sibTransId="{F582A5DE-3E7C-4ABF-B88F-1323E76C9A97}"/>
    <dgm:cxn modelId="{B0238055-2F22-42B0-84C0-FF4033B202CD}" type="presOf" srcId="{3112A6BF-2BC7-469C-93E1-D962D08CFD0A}" destId="{F2779DA3-A4AF-4AA0-915A-B9EEAC370C69}" srcOrd="1" destOrd="0" presId="urn:microsoft.com/office/officeart/2005/8/layout/process1"/>
    <dgm:cxn modelId="{997F31ED-C196-427C-9EFF-620B291DA4BC}" type="presOf" srcId="{D38F64E7-BEC3-4C02-A3E8-7B15FD88C87B}" destId="{BAA93F75-FC52-4111-8751-0D79BF2E9DA4}" srcOrd="0" destOrd="0" presId="urn:microsoft.com/office/officeart/2005/8/layout/process1"/>
    <dgm:cxn modelId="{3C6705BF-DD3F-4DDC-BDEE-026DB9AB88B9}" type="presOf" srcId="{793C0ED9-7652-4E27-BC36-6CE511B9B733}" destId="{D7F5F0F4-E775-4079-90A6-B37493DB40B8}" srcOrd="0" destOrd="0" presId="urn:microsoft.com/office/officeart/2005/8/layout/process1"/>
    <dgm:cxn modelId="{77210B0A-CA25-446B-A591-45AE27BBF7BB}" type="presOf" srcId="{D38F64E7-BEC3-4C02-A3E8-7B15FD88C87B}" destId="{D5574AD1-021E-4859-9DEC-32A0C60D6E94}" srcOrd="1" destOrd="0" presId="urn:microsoft.com/office/officeart/2005/8/layout/process1"/>
    <dgm:cxn modelId="{33FD59CE-748A-407C-9B32-4F41A97841F2}" type="presOf" srcId="{5A9B5B44-4C94-490A-92BA-B6511D6C96F0}" destId="{83C79353-637F-4228-A536-A612F357C5C9}" srcOrd="0" destOrd="0" presId="urn:microsoft.com/office/officeart/2005/8/layout/process1"/>
    <dgm:cxn modelId="{D07DA66B-1FC7-4CF1-B6F5-6AE8923D987B}" type="presOf" srcId="{24B64974-52B6-4BAA-B84C-297AED25A571}" destId="{5FCC7150-3173-4697-96CE-ACDA064AA9F2}" srcOrd="0" destOrd="0" presId="urn:microsoft.com/office/officeart/2005/8/layout/process1"/>
    <dgm:cxn modelId="{2CC127A7-5FBC-4A75-B329-5DCCEDCC9953}" srcId="{5A9B5B44-4C94-490A-92BA-B6511D6C96F0}" destId="{793C0ED9-7652-4E27-BC36-6CE511B9B733}" srcOrd="2" destOrd="0" parTransId="{AFA860CC-B0D3-4E43-98CC-34B8102CE171}" sibTransId="{D38F64E7-BEC3-4C02-A3E8-7B15FD88C87B}"/>
    <dgm:cxn modelId="{C3AFA00E-00DF-4D39-88FB-385F9C6C5202}" srcId="{5A9B5B44-4C94-490A-92BA-B6511D6C96F0}" destId="{AAC78256-05A3-4445-95F5-3BC6007E9076}" srcOrd="3" destOrd="0" parTransId="{70129807-C167-4E36-BB3C-EF56B38AF659}" sibTransId="{BE463657-7EE4-4081-80C0-16B03622CD8B}"/>
    <dgm:cxn modelId="{7BB7D0C0-1588-4E97-8A60-960ABEFFA7B5}" srcId="{5A9B5B44-4C94-490A-92BA-B6511D6C96F0}" destId="{7B2CBAE0-F02C-4C6A-8899-44BFF369CAD7}" srcOrd="1" destOrd="0" parTransId="{6CD33B0C-9B8A-475F-8987-0E5227773C8C}" sibTransId="{3112A6BF-2BC7-469C-93E1-D962D08CFD0A}"/>
    <dgm:cxn modelId="{D8FB2EA9-7A79-4422-8467-ECBD3FC1DEEE}" type="presOf" srcId="{F582A5DE-3E7C-4ABF-B88F-1323E76C9A97}" destId="{6BC8F04F-0A31-44D2-B91E-BC2D0CF279BC}" srcOrd="1" destOrd="0" presId="urn:microsoft.com/office/officeart/2005/8/layout/process1"/>
    <dgm:cxn modelId="{01DD16C6-6C39-48D3-8EF1-2F380CC4839D}" type="presOf" srcId="{3112A6BF-2BC7-469C-93E1-D962D08CFD0A}" destId="{222DDB4B-08A0-403B-BB07-8C3A9EFB1A1F}" srcOrd="0" destOrd="0" presId="urn:microsoft.com/office/officeart/2005/8/layout/process1"/>
    <dgm:cxn modelId="{056CF0FE-E07E-45E6-ABCE-230923BCEF22}" type="presParOf" srcId="{83C79353-637F-4228-A536-A612F357C5C9}" destId="{5FCC7150-3173-4697-96CE-ACDA064AA9F2}" srcOrd="0" destOrd="0" presId="urn:microsoft.com/office/officeart/2005/8/layout/process1"/>
    <dgm:cxn modelId="{B89BD59A-81A8-4801-93DE-539E66FFA203}" type="presParOf" srcId="{83C79353-637F-4228-A536-A612F357C5C9}" destId="{13C521C3-5194-4CDA-996A-40785D8C445C}" srcOrd="1" destOrd="0" presId="urn:microsoft.com/office/officeart/2005/8/layout/process1"/>
    <dgm:cxn modelId="{DA6D6FD3-6463-4659-8F87-4C5B262F5F5F}" type="presParOf" srcId="{13C521C3-5194-4CDA-996A-40785D8C445C}" destId="{6BC8F04F-0A31-44D2-B91E-BC2D0CF279BC}" srcOrd="0" destOrd="0" presId="urn:microsoft.com/office/officeart/2005/8/layout/process1"/>
    <dgm:cxn modelId="{5E6C76A0-5C22-4FFE-907D-CF4C93A2ADB8}" type="presParOf" srcId="{83C79353-637F-4228-A536-A612F357C5C9}" destId="{C1D86EF5-CA68-4726-8190-BA8846A35A49}" srcOrd="2" destOrd="0" presId="urn:microsoft.com/office/officeart/2005/8/layout/process1"/>
    <dgm:cxn modelId="{4268733A-28A6-4F13-BFEF-C80316CAB119}" type="presParOf" srcId="{83C79353-637F-4228-A536-A612F357C5C9}" destId="{222DDB4B-08A0-403B-BB07-8C3A9EFB1A1F}" srcOrd="3" destOrd="0" presId="urn:microsoft.com/office/officeart/2005/8/layout/process1"/>
    <dgm:cxn modelId="{2D1F1D49-0C3E-41BF-ACB9-519E5FAEF95D}" type="presParOf" srcId="{222DDB4B-08A0-403B-BB07-8C3A9EFB1A1F}" destId="{F2779DA3-A4AF-4AA0-915A-B9EEAC370C69}" srcOrd="0" destOrd="0" presId="urn:microsoft.com/office/officeart/2005/8/layout/process1"/>
    <dgm:cxn modelId="{2E805231-6FD0-49C6-8836-4AF5016AEBE4}" type="presParOf" srcId="{83C79353-637F-4228-A536-A612F357C5C9}" destId="{D7F5F0F4-E775-4079-90A6-B37493DB40B8}" srcOrd="4" destOrd="0" presId="urn:microsoft.com/office/officeart/2005/8/layout/process1"/>
    <dgm:cxn modelId="{56DD56FD-FEFF-4C52-A229-48A206F6A86C}" type="presParOf" srcId="{83C79353-637F-4228-A536-A612F357C5C9}" destId="{BAA93F75-FC52-4111-8751-0D79BF2E9DA4}" srcOrd="5" destOrd="0" presId="urn:microsoft.com/office/officeart/2005/8/layout/process1"/>
    <dgm:cxn modelId="{3039FFAD-D34F-4D3B-ABF6-44B872B9483F}" type="presParOf" srcId="{BAA93F75-FC52-4111-8751-0D79BF2E9DA4}" destId="{D5574AD1-021E-4859-9DEC-32A0C60D6E94}" srcOrd="0" destOrd="0" presId="urn:microsoft.com/office/officeart/2005/8/layout/process1"/>
    <dgm:cxn modelId="{799AC509-FEB1-452F-BEF4-98A13C3B88DA}" type="presParOf" srcId="{83C79353-637F-4228-A536-A612F357C5C9}" destId="{6427ED2B-109D-4911-9CE0-B24B8C6FF4B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85A456-DDB6-4959-8F77-2328BFDA4D65}" type="doc">
      <dgm:prSet loTypeId="urn:microsoft.com/office/officeart/2009/layout/CirclePictureHierarchy#1" loCatId="hierarchy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98EB7671-CF70-45FB-BAB6-62D4F8A38313}">
      <dgm:prSet phldrT="[文本]"/>
      <dgm:spPr/>
      <dgm:t>
        <a:bodyPr/>
        <a:lstStyle/>
        <a:p>
          <a:r>
            <a:rPr lang="zh-CN" altLang="en-US" dirty="0" smtClean="0"/>
            <a:t>系统分析员</a:t>
          </a:r>
          <a:endParaRPr lang="zh-CN" altLang="en-US" dirty="0"/>
        </a:p>
      </dgm:t>
    </dgm:pt>
    <dgm:pt modelId="{EB372744-887C-4F6C-BF1C-78337FAF068A}" type="parTrans" cxnId="{5357B4A9-59BF-4F77-A8F5-88E2AAD6261E}">
      <dgm:prSet/>
      <dgm:spPr/>
      <dgm:t>
        <a:bodyPr/>
        <a:lstStyle/>
        <a:p>
          <a:endParaRPr lang="zh-CN" altLang="en-US"/>
        </a:p>
      </dgm:t>
    </dgm:pt>
    <dgm:pt modelId="{B0E8C89C-7162-4876-B5C5-49C264D74C99}" type="sibTrans" cxnId="{5357B4A9-59BF-4F77-A8F5-88E2AAD6261E}">
      <dgm:prSet/>
      <dgm:spPr/>
      <dgm:t>
        <a:bodyPr/>
        <a:lstStyle/>
        <a:p>
          <a:endParaRPr lang="zh-CN" altLang="en-US"/>
        </a:p>
      </dgm:t>
    </dgm:pt>
    <dgm:pt modelId="{C048D4E0-EC3A-417E-9D47-DE5C6364046A}">
      <dgm:prSet phldrT="[文本]"/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A368FFAE-A8A6-4AE2-8636-9375D54D2A00}" type="parTrans" cxnId="{4CCBC867-B0D3-4BA0-A550-B27A9CEBE635}">
      <dgm:prSet/>
      <dgm:spPr/>
      <dgm:t>
        <a:bodyPr/>
        <a:lstStyle/>
        <a:p>
          <a:endParaRPr lang="zh-CN" altLang="en-US"/>
        </a:p>
      </dgm:t>
    </dgm:pt>
    <dgm:pt modelId="{D7863E5A-F05C-4528-81A1-AE569FFCA712}" type="sibTrans" cxnId="{4CCBC867-B0D3-4BA0-A550-B27A9CEBE635}">
      <dgm:prSet/>
      <dgm:spPr/>
      <dgm:t>
        <a:bodyPr/>
        <a:lstStyle/>
        <a:p>
          <a:endParaRPr lang="zh-CN" altLang="en-US"/>
        </a:p>
      </dgm:t>
    </dgm:pt>
    <dgm:pt modelId="{7EC3E69B-4D2F-4245-885F-FD55763A41E5}">
      <dgm:prSet phldrT="[文本]"/>
      <dgm:spPr/>
      <dgm:t>
        <a:bodyPr/>
        <a:lstStyle/>
        <a:p>
          <a:r>
            <a:rPr lang="zh-CN" altLang="en-US" dirty="0" smtClean="0"/>
            <a:t>软件人员</a:t>
          </a:r>
          <a:endParaRPr lang="zh-CN" altLang="en-US" dirty="0"/>
        </a:p>
      </dgm:t>
    </dgm:pt>
    <dgm:pt modelId="{DB4583CE-6164-41DA-A252-5CFAFE572D48}" type="parTrans" cxnId="{976E0CC4-C6C1-41D4-9E29-4AF05E4C2201}">
      <dgm:prSet/>
      <dgm:spPr/>
      <dgm:t>
        <a:bodyPr/>
        <a:lstStyle/>
        <a:p>
          <a:endParaRPr lang="zh-CN" altLang="en-US"/>
        </a:p>
      </dgm:t>
    </dgm:pt>
    <dgm:pt modelId="{7FF5830A-ABA6-461A-A575-0A287A4FF406}" type="sibTrans" cxnId="{976E0CC4-C6C1-41D4-9E29-4AF05E4C2201}">
      <dgm:prSet/>
      <dgm:spPr/>
      <dgm:t>
        <a:bodyPr/>
        <a:lstStyle/>
        <a:p>
          <a:endParaRPr lang="zh-CN" altLang="en-US"/>
        </a:p>
      </dgm:t>
    </dgm:pt>
    <dgm:pt modelId="{94DF3AEC-6A9D-4B01-86B2-A7E37AFC5448}" type="pres">
      <dgm:prSet presAssocID="{4485A456-DDB6-4959-8F77-2328BFDA4D6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2EA019E-0816-4B7D-9A1D-306CB7480347}" type="pres">
      <dgm:prSet presAssocID="{98EB7671-CF70-45FB-BAB6-62D4F8A38313}" presName="hierRoot1" presStyleCnt="0"/>
      <dgm:spPr/>
    </dgm:pt>
    <dgm:pt modelId="{A769D1AE-0F60-4E7C-A1CA-36340A7661DA}" type="pres">
      <dgm:prSet presAssocID="{98EB7671-CF70-45FB-BAB6-62D4F8A38313}" presName="composite" presStyleCnt="0"/>
      <dgm:spPr/>
    </dgm:pt>
    <dgm:pt modelId="{396FBE23-144B-4002-9209-F03417D64493}" type="pres">
      <dgm:prSet presAssocID="{98EB7671-CF70-45FB-BAB6-62D4F8A38313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</dgm:spPr>
    </dgm:pt>
    <dgm:pt modelId="{C3D511CC-1AF5-4561-AAA2-174C81923576}" type="pres">
      <dgm:prSet presAssocID="{98EB7671-CF70-45FB-BAB6-62D4F8A38313}" presName="text" presStyleLbl="revTx" presStyleIdx="0" presStyleCnt="3" custScaleX="154020" custLinFactNeighborX="18983" custLinFactNeighborY="4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70D78E-58B0-402E-BDC2-564DDF905F32}" type="pres">
      <dgm:prSet presAssocID="{98EB7671-CF70-45FB-BAB6-62D4F8A38313}" presName="hierChild2" presStyleCnt="0"/>
      <dgm:spPr/>
    </dgm:pt>
    <dgm:pt modelId="{8BBBCA98-BBEB-4107-BD36-804BACC0E5E3}" type="pres">
      <dgm:prSet presAssocID="{A368FFAE-A8A6-4AE2-8636-9375D54D2A00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0FBFEE08-B665-49C8-90ED-6CC9442BD7D8}" type="pres">
      <dgm:prSet presAssocID="{C048D4E0-EC3A-417E-9D47-DE5C6364046A}" presName="hierRoot2" presStyleCnt="0"/>
      <dgm:spPr/>
    </dgm:pt>
    <dgm:pt modelId="{D5F449CA-B3BB-485F-8DB4-C1574E70EC78}" type="pres">
      <dgm:prSet presAssocID="{C048D4E0-EC3A-417E-9D47-DE5C6364046A}" presName="composite2" presStyleCnt="0"/>
      <dgm:spPr/>
    </dgm:pt>
    <dgm:pt modelId="{A6CC48F6-4090-4C64-9C9B-F1404020E1DE}" type="pres">
      <dgm:prSet presAssocID="{C048D4E0-EC3A-417E-9D47-DE5C6364046A}" presName="image2" presStyleLbl="node2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</dgm:spPr>
    </dgm:pt>
    <dgm:pt modelId="{0FD100DA-D357-474B-9783-8494CE025110}" type="pres">
      <dgm:prSet presAssocID="{C048D4E0-EC3A-417E-9D47-DE5C6364046A}" presName="text2" presStyleLbl="revTx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C44284-156E-4633-9287-073EC9116663}" type="pres">
      <dgm:prSet presAssocID="{C048D4E0-EC3A-417E-9D47-DE5C6364046A}" presName="hierChild3" presStyleCnt="0"/>
      <dgm:spPr/>
    </dgm:pt>
    <dgm:pt modelId="{D7A533BD-B265-42CA-83FB-8423A5EF53CA}" type="pres">
      <dgm:prSet presAssocID="{DB4583CE-6164-41DA-A252-5CFAFE572D48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19C7CA55-4196-4969-8995-E2DEA7C03EC6}" type="pres">
      <dgm:prSet presAssocID="{7EC3E69B-4D2F-4245-885F-FD55763A41E5}" presName="hierRoot2" presStyleCnt="0"/>
      <dgm:spPr/>
    </dgm:pt>
    <dgm:pt modelId="{8C0FD881-5B9D-421D-BB8D-94F5A568431B}" type="pres">
      <dgm:prSet presAssocID="{7EC3E69B-4D2F-4245-885F-FD55763A41E5}" presName="composite2" presStyleCnt="0"/>
      <dgm:spPr/>
    </dgm:pt>
    <dgm:pt modelId="{46190E5C-8526-44E6-A675-326F43A787A9}" type="pres">
      <dgm:prSet presAssocID="{7EC3E69B-4D2F-4245-885F-FD55763A41E5}" presName="image2" presStyleLbl="node2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748EC1AE-5647-400D-8038-8FCF03C017B5}" type="pres">
      <dgm:prSet presAssocID="{7EC3E69B-4D2F-4245-885F-FD55763A41E5}" presName="text2" presStyleLbl="revTx" presStyleIdx="2" presStyleCnt="3" custScaleX="104828" custLinFactNeighborX="17879" custLinFactNeighborY="-296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940763-169C-48BD-9FCB-39CA54BA10B3}" type="pres">
      <dgm:prSet presAssocID="{7EC3E69B-4D2F-4245-885F-FD55763A41E5}" presName="hierChild3" presStyleCnt="0"/>
      <dgm:spPr/>
    </dgm:pt>
  </dgm:ptLst>
  <dgm:cxnLst>
    <dgm:cxn modelId="{976E0CC4-C6C1-41D4-9E29-4AF05E4C2201}" srcId="{98EB7671-CF70-45FB-BAB6-62D4F8A38313}" destId="{7EC3E69B-4D2F-4245-885F-FD55763A41E5}" srcOrd="1" destOrd="0" parTransId="{DB4583CE-6164-41DA-A252-5CFAFE572D48}" sibTransId="{7FF5830A-ABA6-461A-A575-0A287A4FF406}"/>
    <dgm:cxn modelId="{EBDC08CE-09C2-49C7-8630-7988E811A666}" type="presOf" srcId="{4485A456-DDB6-4959-8F77-2328BFDA4D65}" destId="{94DF3AEC-6A9D-4B01-86B2-A7E37AFC5448}" srcOrd="0" destOrd="0" presId="urn:microsoft.com/office/officeart/2009/layout/CirclePictureHierarchy#1"/>
    <dgm:cxn modelId="{C7871D00-16D4-4B0D-9360-DAA1024462F5}" type="presOf" srcId="{DB4583CE-6164-41DA-A252-5CFAFE572D48}" destId="{D7A533BD-B265-42CA-83FB-8423A5EF53CA}" srcOrd="0" destOrd="0" presId="urn:microsoft.com/office/officeart/2009/layout/CirclePictureHierarchy#1"/>
    <dgm:cxn modelId="{5357B4A9-59BF-4F77-A8F5-88E2AAD6261E}" srcId="{4485A456-DDB6-4959-8F77-2328BFDA4D65}" destId="{98EB7671-CF70-45FB-BAB6-62D4F8A38313}" srcOrd="0" destOrd="0" parTransId="{EB372744-887C-4F6C-BF1C-78337FAF068A}" sibTransId="{B0E8C89C-7162-4876-B5C5-49C264D74C99}"/>
    <dgm:cxn modelId="{95DF2DB8-5F3B-4DA1-BDD4-92AE31B997AD}" type="presOf" srcId="{C048D4E0-EC3A-417E-9D47-DE5C6364046A}" destId="{0FD100DA-D357-474B-9783-8494CE025110}" srcOrd="0" destOrd="0" presId="urn:microsoft.com/office/officeart/2009/layout/CirclePictureHierarchy#1"/>
    <dgm:cxn modelId="{5724A01C-102C-4F64-87DD-EBF1015907EB}" type="presOf" srcId="{7EC3E69B-4D2F-4245-885F-FD55763A41E5}" destId="{748EC1AE-5647-400D-8038-8FCF03C017B5}" srcOrd="0" destOrd="0" presId="urn:microsoft.com/office/officeart/2009/layout/CirclePictureHierarchy#1"/>
    <dgm:cxn modelId="{581D4E50-3203-459F-ACAF-80389169F32D}" type="presOf" srcId="{A368FFAE-A8A6-4AE2-8636-9375D54D2A00}" destId="{8BBBCA98-BBEB-4107-BD36-804BACC0E5E3}" srcOrd="0" destOrd="0" presId="urn:microsoft.com/office/officeart/2009/layout/CirclePictureHierarchy#1"/>
    <dgm:cxn modelId="{E6EAA8C2-C6D8-432B-9151-79517F7DAE76}" type="presOf" srcId="{98EB7671-CF70-45FB-BAB6-62D4F8A38313}" destId="{C3D511CC-1AF5-4561-AAA2-174C81923576}" srcOrd="0" destOrd="0" presId="urn:microsoft.com/office/officeart/2009/layout/CirclePictureHierarchy#1"/>
    <dgm:cxn modelId="{4CCBC867-B0D3-4BA0-A550-B27A9CEBE635}" srcId="{98EB7671-CF70-45FB-BAB6-62D4F8A38313}" destId="{C048D4E0-EC3A-417E-9D47-DE5C6364046A}" srcOrd="0" destOrd="0" parTransId="{A368FFAE-A8A6-4AE2-8636-9375D54D2A00}" sibTransId="{D7863E5A-F05C-4528-81A1-AE569FFCA712}"/>
    <dgm:cxn modelId="{F932B67C-236B-47C4-9E64-7D54C2402F12}" type="presParOf" srcId="{94DF3AEC-6A9D-4B01-86B2-A7E37AFC5448}" destId="{A2EA019E-0816-4B7D-9A1D-306CB7480347}" srcOrd="0" destOrd="0" presId="urn:microsoft.com/office/officeart/2009/layout/CirclePictureHierarchy#1"/>
    <dgm:cxn modelId="{A38D7109-2538-4EDA-B74B-B5417DD51A84}" type="presParOf" srcId="{A2EA019E-0816-4B7D-9A1D-306CB7480347}" destId="{A769D1AE-0F60-4E7C-A1CA-36340A7661DA}" srcOrd="0" destOrd="0" presId="urn:microsoft.com/office/officeart/2009/layout/CirclePictureHierarchy#1"/>
    <dgm:cxn modelId="{F3336891-EE32-490B-8FEF-8BAA6E697E19}" type="presParOf" srcId="{A769D1AE-0F60-4E7C-A1CA-36340A7661DA}" destId="{396FBE23-144B-4002-9209-F03417D64493}" srcOrd="0" destOrd="0" presId="urn:microsoft.com/office/officeart/2009/layout/CirclePictureHierarchy#1"/>
    <dgm:cxn modelId="{F496A9BE-6749-4B87-A37F-56FBF0CB9761}" type="presParOf" srcId="{A769D1AE-0F60-4E7C-A1CA-36340A7661DA}" destId="{C3D511CC-1AF5-4561-AAA2-174C81923576}" srcOrd="1" destOrd="0" presId="urn:microsoft.com/office/officeart/2009/layout/CirclePictureHierarchy#1"/>
    <dgm:cxn modelId="{B9B3C468-C935-426C-841A-F93E0CE82340}" type="presParOf" srcId="{A2EA019E-0816-4B7D-9A1D-306CB7480347}" destId="{4B70D78E-58B0-402E-BDC2-564DDF905F32}" srcOrd="1" destOrd="0" presId="urn:microsoft.com/office/officeart/2009/layout/CirclePictureHierarchy#1"/>
    <dgm:cxn modelId="{787A21BB-3B4F-4C3A-B49B-372B88613D4C}" type="presParOf" srcId="{4B70D78E-58B0-402E-BDC2-564DDF905F32}" destId="{8BBBCA98-BBEB-4107-BD36-804BACC0E5E3}" srcOrd="0" destOrd="0" presId="urn:microsoft.com/office/officeart/2009/layout/CirclePictureHierarchy#1"/>
    <dgm:cxn modelId="{05423951-4C9D-4D03-9BFA-878FCD4D3584}" type="presParOf" srcId="{4B70D78E-58B0-402E-BDC2-564DDF905F32}" destId="{0FBFEE08-B665-49C8-90ED-6CC9442BD7D8}" srcOrd="1" destOrd="0" presId="urn:microsoft.com/office/officeart/2009/layout/CirclePictureHierarchy#1"/>
    <dgm:cxn modelId="{F91315C2-0D46-4374-B393-90085F645A11}" type="presParOf" srcId="{0FBFEE08-B665-49C8-90ED-6CC9442BD7D8}" destId="{D5F449CA-B3BB-485F-8DB4-C1574E70EC78}" srcOrd="0" destOrd="0" presId="urn:microsoft.com/office/officeart/2009/layout/CirclePictureHierarchy#1"/>
    <dgm:cxn modelId="{11C0B1A6-A97E-418C-9691-E28F20A70C72}" type="presParOf" srcId="{D5F449CA-B3BB-485F-8DB4-C1574E70EC78}" destId="{A6CC48F6-4090-4C64-9C9B-F1404020E1DE}" srcOrd="0" destOrd="0" presId="urn:microsoft.com/office/officeart/2009/layout/CirclePictureHierarchy#1"/>
    <dgm:cxn modelId="{9EEB73F3-21D8-4D4F-A561-954632789325}" type="presParOf" srcId="{D5F449CA-B3BB-485F-8DB4-C1574E70EC78}" destId="{0FD100DA-D357-474B-9783-8494CE025110}" srcOrd="1" destOrd="0" presId="urn:microsoft.com/office/officeart/2009/layout/CirclePictureHierarchy#1"/>
    <dgm:cxn modelId="{5FEF878B-246E-40F2-B1D4-192FA1EC0294}" type="presParOf" srcId="{0FBFEE08-B665-49C8-90ED-6CC9442BD7D8}" destId="{1DC44284-156E-4633-9287-073EC9116663}" srcOrd="1" destOrd="0" presId="urn:microsoft.com/office/officeart/2009/layout/CirclePictureHierarchy#1"/>
    <dgm:cxn modelId="{0F9C8705-3CC2-4C43-A6D0-83A5DC3829A5}" type="presParOf" srcId="{4B70D78E-58B0-402E-BDC2-564DDF905F32}" destId="{D7A533BD-B265-42CA-83FB-8423A5EF53CA}" srcOrd="2" destOrd="0" presId="urn:microsoft.com/office/officeart/2009/layout/CirclePictureHierarchy#1"/>
    <dgm:cxn modelId="{EC4E3A4F-404F-4E0A-9D89-EB1A85008843}" type="presParOf" srcId="{4B70D78E-58B0-402E-BDC2-564DDF905F32}" destId="{19C7CA55-4196-4969-8995-E2DEA7C03EC6}" srcOrd="3" destOrd="0" presId="urn:microsoft.com/office/officeart/2009/layout/CirclePictureHierarchy#1"/>
    <dgm:cxn modelId="{E6895860-A21B-45C3-A901-D6C666071089}" type="presParOf" srcId="{19C7CA55-4196-4969-8995-E2DEA7C03EC6}" destId="{8C0FD881-5B9D-421D-BB8D-94F5A568431B}" srcOrd="0" destOrd="0" presId="urn:microsoft.com/office/officeart/2009/layout/CirclePictureHierarchy#1"/>
    <dgm:cxn modelId="{52EDB673-C664-4530-8941-71031320CB18}" type="presParOf" srcId="{8C0FD881-5B9D-421D-BB8D-94F5A568431B}" destId="{46190E5C-8526-44E6-A675-326F43A787A9}" srcOrd="0" destOrd="0" presId="urn:microsoft.com/office/officeart/2009/layout/CirclePictureHierarchy#1"/>
    <dgm:cxn modelId="{70FB91C4-116A-45C4-8265-3B9E040CE43D}" type="presParOf" srcId="{8C0FD881-5B9D-421D-BB8D-94F5A568431B}" destId="{748EC1AE-5647-400D-8038-8FCF03C017B5}" srcOrd="1" destOrd="0" presId="urn:microsoft.com/office/officeart/2009/layout/CirclePictureHierarchy#1"/>
    <dgm:cxn modelId="{58555977-3397-4621-B148-3F8960134ACA}" type="presParOf" srcId="{19C7CA55-4196-4969-8995-E2DEA7C03EC6}" destId="{98940763-169C-48BD-9FCB-39CA54BA10B3}" srcOrd="1" destOrd="0" presId="urn:microsoft.com/office/officeart/2009/layout/CirclePictureHierarchy#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C7150-3173-4697-96CE-ACDA064AA9F2}">
      <dsp:nvSpPr>
        <dsp:cNvPr id="0" name=""/>
        <dsp:cNvSpPr/>
      </dsp:nvSpPr>
      <dsp:spPr>
        <a:xfrm>
          <a:off x="2690" y="119781"/>
          <a:ext cx="1176157" cy="70569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900" b="0" kern="1200" dirty="0" smtClean="0">
              <a:solidFill>
                <a:srgbClr val="333333"/>
              </a:solidFill>
              <a:uFillTx/>
              <a:latin typeface="Times New Roman" panose="02020603050405020304" pitchFamily="18" charset="0"/>
            </a:rPr>
            <a:t>需求获取</a:t>
          </a:r>
        </a:p>
      </dsp:txBody>
      <dsp:txXfrm>
        <a:off x="23359" y="140450"/>
        <a:ext cx="1134819" cy="664356"/>
      </dsp:txXfrm>
    </dsp:sp>
    <dsp:sp modelId="{13C521C3-5194-4CDA-996A-40785D8C445C}">
      <dsp:nvSpPr>
        <dsp:cNvPr id="0" name=""/>
        <dsp:cNvSpPr/>
      </dsp:nvSpPr>
      <dsp:spPr>
        <a:xfrm>
          <a:off x="1296463" y="326785"/>
          <a:ext cx="249345" cy="291687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296463" y="385122"/>
        <a:ext cx="174542" cy="175013"/>
      </dsp:txXfrm>
    </dsp:sp>
    <dsp:sp modelId="{C1D86EF5-CA68-4726-8190-BA8846A35A49}">
      <dsp:nvSpPr>
        <dsp:cNvPr id="0" name=""/>
        <dsp:cNvSpPr/>
      </dsp:nvSpPr>
      <dsp:spPr>
        <a:xfrm>
          <a:off x="1649310" y="119781"/>
          <a:ext cx="1176157" cy="70569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900" b="0" kern="1200" dirty="0" smtClean="0">
              <a:solidFill>
                <a:schemeClr val="tx1"/>
              </a:solidFill>
              <a:latin typeface="Times New Roman" panose="02020603050405020304" pitchFamily="18" charset="0"/>
            </a:rPr>
            <a:t>需求分析</a:t>
          </a:r>
        </a:p>
      </dsp:txBody>
      <dsp:txXfrm>
        <a:off x="1669979" y="140450"/>
        <a:ext cx="1134819" cy="664356"/>
      </dsp:txXfrm>
    </dsp:sp>
    <dsp:sp modelId="{222DDB4B-08A0-403B-BB07-8C3A9EFB1A1F}">
      <dsp:nvSpPr>
        <dsp:cNvPr id="0" name=""/>
        <dsp:cNvSpPr/>
      </dsp:nvSpPr>
      <dsp:spPr>
        <a:xfrm>
          <a:off x="2943084" y="326785"/>
          <a:ext cx="249345" cy="291687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943084" y="385122"/>
        <a:ext cx="174542" cy="175013"/>
      </dsp:txXfrm>
    </dsp:sp>
    <dsp:sp modelId="{D7F5F0F4-E775-4079-90A6-B37493DB40B8}">
      <dsp:nvSpPr>
        <dsp:cNvPr id="0" name=""/>
        <dsp:cNvSpPr/>
      </dsp:nvSpPr>
      <dsp:spPr>
        <a:xfrm>
          <a:off x="3295931" y="119781"/>
          <a:ext cx="1176157" cy="70569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900" b="0" kern="1200" dirty="0" smtClean="0">
              <a:solidFill>
                <a:schemeClr val="tx1"/>
              </a:solidFill>
              <a:latin typeface="Times New Roman" panose="02020603050405020304" pitchFamily="18" charset="0"/>
            </a:rPr>
            <a:t>需求定义</a:t>
          </a:r>
        </a:p>
      </dsp:txBody>
      <dsp:txXfrm>
        <a:off x="3316600" y="140450"/>
        <a:ext cx="1134819" cy="664356"/>
      </dsp:txXfrm>
    </dsp:sp>
    <dsp:sp modelId="{BAA93F75-FC52-4111-8751-0D79BF2E9DA4}">
      <dsp:nvSpPr>
        <dsp:cNvPr id="0" name=""/>
        <dsp:cNvSpPr/>
      </dsp:nvSpPr>
      <dsp:spPr>
        <a:xfrm>
          <a:off x="4589704" y="326785"/>
          <a:ext cx="249345" cy="291687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4589704" y="385122"/>
        <a:ext cx="174542" cy="175013"/>
      </dsp:txXfrm>
    </dsp:sp>
    <dsp:sp modelId="{6427ED2B-109D-4911-9CE0-B24B8C6FF4B3}">
      <dsp:nvSpPr>
        <dsp:cNvPr id="0" name=""/>
        <dsp:cNvSpPr/>
      </dsp:nvSpPr>
      <dsp:spPr>
        <a:xfrm>
          <a:off x="4942552" y="119781"/>
          <a:ext cx="1176157" cy="70569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900" b="0" kern="1200" dirty="0" smtClean="0">
              <a:solidFill>
                <a:schemeClr val="tx1"/>
              </a:solidFill>
              <a:latin typeface="Times New Roman" panose="02020603050405020304" pitchFamily="18" charset="0"/>
            </a:rPr>
            <a:t>需求验证</a:t>
          </a:r>
        </a:p>
      </dsp:txBody>
      <dsp:txXfrm>
        <a:off x="4963221" y="140450"/>
        <a:ext cx="1134819" cy="664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533BD-B265-42CA-83FB-8423A5EF53CA}">
      <dsp:nvSpPr>
        <dsp:cNvPr id="0" name=""/>
        <dsp:cNvSpPr/>
      </dsp:nvSpPr>
      <dsp:spPr>
        <a:xfrm>
          <a:off x="1230375" y="1149909"/>
          <a:ext cx="1133967" cy="229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434"/>
              </a:lnTo>
              <a:lnTo>
                <a:pt x="1133967" y="115434"/>
              </a:lnTo>
              <a:lnTo>
                <a:pt x="1133967" y="2290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BCA98-BBEB-4107-BD36-804BACC0E5E3}">
      <dsp:nvSpPr>
        <dsp:cNvPr id="0" name=""/>
        <dsp:cNvSpPr/>
      </dsp:nvSpPr>
      <dsp:spPr>
        <a:xfrm>
          <a:off x="364682" y="1149909"/>
          <a:ext cx="865693" cy="229052"/>
        </a:xfrm>
        <a:custGeom>
          <a:avLst/>
          <a:gdLst/>
          <a:ahLst/>
          <a:cxnLst/>
          <a:rect l="0" t="0" r="0" b="0"/>
          <a:pathLst>
            <a:path>
              <a:moveTo>
                <a:pt x="865693" y="0"/>
              </a:moveTo>
              <a:lnTo>
                <a:pt x="865693" y="115434"/>
              </a:lnTo>
              <a:lnTo>
                <a:pt x="0" y="115434"/>
              </a:lnTo>
              <a:lnTo>
                <a:pt x="0" y="2290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FBE23-144B-4002-9209-F03417D64493}">
      <dsp:nvSpPr>
        <dsp:cNvPr id="0" name=""/>
        <dsp:cNvSpPr/>
      </dsp:nvSpPr>
      <dsp:spPr>
        <a:xfrm>
          <a:off x="866800" y="422760"/>
          <a:ext cx="727149" cy="72714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511CC-1AF5-4561-AAA2-174C81923576}">
      <dsp:nvSpPr>
        <dsp:cNvPr id="0" name=""/>
        <dsp:cNvSpPr/>
      </dsp:nvSpPr>
      <dsp:spPr>
        <a:xfrm>
          <a:off x="1506397" y="450050"/>
          <a:ext cx="1679933" cy="727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系统分析员</a:t>
          </a:r>
          <a:endParaRPr lang="zh-CN" altLang="en-US" sz="1900" kern="1200" dirty="0"/>
        </a:p>
      </dsp:txBody>
      <dsp:txXfrm>
        <a:off x="1506397" y="450050"/>
        <a:ext cx="1679933" cy="727149"/>
      </dsp:txXfrm>
    </dsp:sp>
    <dsp:sp modelId="{A6CC48F6-4090-4C64-9C9B-F1404020E1DE}">
      <dsp:nvSpPr>
        <dsp:cNvPr id="0" name=""/>
        <dsp:cNvSpPr/>
      </dsp:nvSpPr>
      <dsp:spPr>
        <a:xfrm>
          <a:off x="1107" y="1378961"/>
          <a:ext cx="727149" cy="72714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100DA-D357-474B-9783-8494CE025110}">
      <dsp:nvSpPr>
        <dsp:cNvPr id="0" name=""/>
        <dsp:cNvSpPr/>
      </dsp:nvSpPr>
      <dsp:spPr>
        <a:xfrm>
          <a:off x="728257" y="1377144"/>
          <a:ext cx="1090724" cy="727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用户</a:t>
          </a:r>
          <a:endParaRPr lang="zh-CN" altLang="en-US" sz="1900" kern="1200" dirty="0"/>
        </a:p>
      </dsp:txBody>
      <dsp:txXfrm>
        <a:off x="728257" y="1377144"/>
        <a:ext cx="1090724" cy="727149"/>
      </dsp:txXfrm>
    </dsp:sp>
    <dsp:sp modelId="{46190E5C-8526-44E6-A675-326F43A787A9}">
      <dsp:nvSpPr>
        <dsp:cNvPr id="0" name=""/>
        <dsp:cNvSpPr/>
      </dsp:nvSpPr>
      <dsp:spPr>
        <a:xfrm>
          <a:off x="2000768" y="1378961"/>
          <a:ext cx="727149" cy="72714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EC1AE-5647-400D-8038-8FCF03C017B5}">
      <dsp:nvSpPr>
        <dsp:cNvPr id="0" name=""/>
        <dsp:cNvSpPr/>
      </dsp:nvSpPr>
      <dsp:spPr>
        <a:xfrm>
          <a:off x="2702695" y="1355569"/>
          <a:ext cx="1143384" cy="727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软件人员</a:t>
          </a:r>
          <a:endParaRPr lang="zh-CN" altLang="en-US" sz="1900" kern="1200" dirty="0"/>
        </a:p>
      </dsp:txBody>
      <dsp:txXfrm>
        <a:off x="2702695" y="1355569"/>
        <a:ext cx="1143384" cy="727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#1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image"/>
                    <dgm:param type="dstNode" val="image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image2"/>
                            <dgm:param type="dstNode" val="image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image3"/>
                                        <dgm:param type="dstNode" val="image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image4"/>
                                        <dgm:param type="dstNode" val="image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latin typeface="Arial" panose="020B0604020202020204" pitchFamily="34" charset="0"/>
              </a:rPr>
              <a:t>‹#›</a:t>
            </a:fld>
            <a:endParaRPr lang="zh-CN" altLang="en-US" sz="1200" b="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isedu.com/phrase/200603141659315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itisedu.com/phrase/200603042249305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lstStyle/>
          <a:p>
            <a:pPr lvl="0"/>
            <a:r>
              <a:rPr lang="zh-CN" altLang="en-US" dirty="0">
                <a:latin typeface="宋体" panose="02010600030101010101" pitchFamily="2" charset="-122"/>
              </a:rPr>
              <a:t>业务需求</a:t>
            </a:r>
            <a:r>
              <a:rPr lang="en-US" altLang="zh-CN" dirty="0">
                <a:latin typeface="Verdana" panose="020B0604030504040204" pitchFamily="34" charset="0"/>
              </a:rPr>
              <a:t>( business requirement)</a:t>
            </a:r>
          </a:p>
          <a:p>
            <a:pPr lvl="0"/>
            <a:r>
              <a:rPr lang="en-US" altLang="zh-CN" dirty="0">
                <a:latin typeface="Verdana" panose="020B0604030504040204" pitchFamily="34" charset="0"/>
              </a:rPr>
              <a:t>	</a:t>
            </a:r>
            <a:r>
              <a:rPr lang="zh-CN" altLang="en-US" dirty="0">
                <a:latin typeface="宋体" panose="02010600030101010101" pitchFamily="2" charset="-122"/>
              </a:rPr>
              <a:t>反映了组织机构或客户对系统、产品高层次的目标要求，它们在项目</a:t>
            </a:r>
            <a:r>
              <a:rPr lang="zh-CN" altLang="en-US" dirty="0">
                <a:latin typeface="Verdana" panose="020B0604030504040204" pitchFamily="34" charset="0"/>
                <a:hlinkClick r:id="rId3"/>
              </a:rPr>
              <a:t>视图</a:t>
            </a:r>
            <a:r>
              <a:rPr lang="zh-CN" altLang="en-US" dirty="0">
                <a:latin typeface="宋体" panose="02010600030101010101" pitchFamily="2" charset="-122"/>
              </a:rPr>
              <a:t>与范围文档中予以说明。</a:t>
            </a:r>
          </a:p>
          <a:p>
            <a:pPr lvl="0"/>
            <a:r>
              <a:rPr lang="zh-CN" altLang="en-US" dirty="0">
                <a:latin typeface="宋体" panose="02010600030101010101" pitchFamily="2" charset="-122"/>
              </a:rPr>
              <a:t>用户需求</a:t>
            </a:r>
            <a:r>
              <a:rPr lang="en-US" altLang="zh-CN" dirty="0">
                <a:latin typeface="Verdana" panose="020B0604030504040204" pitchFamily="34" charset="0"/>
              </a:rPr>
              <a:t>(user requirement) </a:t>
            </a:r>
            <a:r>
              <a:rPr lang="zh-CN" altLang="en-US" dirty="0">
                <a:latin typeface="宋体" panose="02010600030101010101" pitchFamily="2" charset="-122"/>
              </a:rPr>
              <a:t>文档</a:t>
            </a:r>
          </a:p>
          <a:p>
            <a:pPr lvl="0"/>
            <a:r>
              <a:rPr lang="zh-CN" altLang="en-US" dirty="0">
                <a:latin typeface="宋体" panose="02010600030101010101" pitchFamily="2" charset="-122"/>
              </a:rPr>
              <a:t>	描述了用户使用产品必须要完成的任务，这在使用实例</a:t>
            </a:r>
            <a:r>
              <a:rPr lang="en-US" altLang="zh-CN" dirty="0">
                <a:latin typeface="Verdana" panose="020B0604030504040204" pitchFamily="34" charset="0"/>
              </a:rPr>
              <a:t>(</a:t>
            </a:r>
            <a:r>
              <a:rPr lang="en-US" altLang="zh-CN" dirty="0">
                <a:latin typeface="Verdana" panose="020B0604030504040204" pitchFamily="34" charset="0"/>
                <a:hlinkClick r:id="rId4"/>
              </a:rPr>
              <a:t>use case</a:t>
            </a:r>
            <a:r>
              <a:rPr lang="en-US" altLang="zh-CN" dirty="0">
                <a:latin typeface="Verdana" panose="020B0604030504040204" pitchFamily="34" charset="0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文档或方案脚本</a:t>
            </a:r>
            <a:r>
              <a:rPr lang="en-US" altLang="zh-CN" dirty="0">
                <a:latin typeface="Verdana" panose="020B0604030504040204" pitchFamily="34" charset="0"/>
              </a:rPr>
              <a:t>(scenario)</a:t>
            </a:r>
            <a:r>
              <a:rPr lang="zh-CN" altLang="en-US" dirty="0">
                <a:latin typeface="宋体" panose="02010600030101010101" pitchFamily="2" charset="-122"/>
              </a:rPr>
              <a:t>说明中予以说明。</a:t>
            </a:r>
          </a:p>
          <a:p>
            <a:pPr lvl="0"/>
            <a:r>
              <a:rPr lang="zh-CN" altLang="en-US" dirty="0">
                <a:latin typeface="宋体" panose="02010600030101010101" pitchFamily="2" charset="-122"/>
              </a:rPr>
              <a:t>功能需求</a:t>
            </a:r>
            <a:r>
              <a:rPr lang="en-US" altLang="zh-CN" dirty="0">
                <a:latin typeface="Verdana" panose="020B0604030504040204" pitchFamily="34" charset="0"/>
              </a:rPr>
              <a:t>(functional requirement)</a:t>
            </a:r>
          </a:p>
          <a:p>
            <a:pPr lvl="0"/>
            <a:r>
              <a:rPr lang="en-US" altLang="zh-CN" dirty="0">
                <a:latin typeface="Verdana" panose="020B0604030504040204" pitchFamily="34" charset="0"/>
              </a:rPr>
              <a:t>	</a:t>
            </a:r>
            <a:r>
              <a:rPr lang="zh-CN" altLang="en-US" dirty="0">
                <a:latin typeface="宋体" panose="02010600030101010101" pitchFamily="2" charset="-122"/>
              </a:rPr>
              <a:t>定义了开发人员必须实现的软件功能，使得用户能完成他们的任务，从而满足了业务需求。</a:t>
            </a:r>
          </a:p>
          <a:p>
            <a:pPr lvl="0"/>
            <a:r>
              <a:rPr lang="zh-CN" altLang="en-US" dirty="0">
                <a:latin typeface="宋体" panose="02010600030101010101" pitchFamily="2" charset="-122"/>
              </a:rPr>
              <a:t>所谓特性</a:t>
            </a:r>
            <a:r>
              <a:rPr lang="en-US" altLang="zh-CN" dirty="0">
                <a:latin typeface="Verdana" panose="020B0604030504040204" pitchFamily="34" charset="0"/>
              </a:rPr>
              <a:t>(feature)</a:t>
            </a:r>
            <a:r>
              <a:rPr lang="zh-CN" altLang="en-US" dirty="0">
                <a:latin typeface="宋体" panose="02010600030101010101" pitchFamily="2" charset="-122"/>
              </a:rPr>
              <a:t>是指逻辑上相关的功能需求的集合，给用户提供处理能力并满足业务需求。</a:t>
            </a:r>
          </a:p>
          <a:p>
            <a:pPr lvl="0"/>
            <a:r>
              <a:rPr lang="zh-CN" altLang="en-US" dirty="0">
                <a:latin typeface="宋体" panose="02010600030101010101" pitchFamily="2" charset="-122"/>
              </a:rPr>
              <a:t>软件需求规格说明还应包括非功能需求，它描述了系统展现给用户的行为和执行的操作等。它包括产品必须遵从的标准、规范和合约；外部界面的具体细节；性能要求；设计或实现的约束条件及质量属性。</a:t>
            </a:r>
          </a:p>
          <a:p>
            <a:pPr lvl="0"/>
            <a:r>
              <a:rPr lang="zh-CN" altLang="en-US" dirty="0">
                <a:latin typeface="宋体" panose="02010600030101010101" pitchFamily="2" charset="-122"/>
              </a:rPr>
              <a:t>所谓约束是指对开发人员在软件产品设计和构造上的限制。</a:t>
            </a:r>
          </a:p>
          <a:p>
            <a:pPr lvl="0"/>
            <a:r>
              <a:rPr lang="zh-CN" altLang="en-US" dirty="0">
                <a:latin typeface="宋体" panose="02010600030101010101" pitchFamily="2" charset="-122"/>
              </a:rPr>
              <a:t>质量属性是通过多种角度对产品的特点进行描述，从而反映产品功能。 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占位符 1"/>
          <p:cNvSpPr>
            <a:spLocks noGrp="1"/>
          </p:cNvSpPr>
          <p:nvPr>
            <p:ph type="ctrTitle"/>
          </p:nvPr>
        </p:nvSpPr>
        <p:spPr>
          <a:xfrm>
            <a:off x="827088" y="877888"/>
            <a:ext cx="7772400" cy="822325"/>
          </a:xfrm>
        </p:spPr>
        <p:txBody>
          <a:bodyPr/>
          <a:lstStyle>
            <a:lvl1pPr algn="r">
              <a:defRPr sz="3200" smtClean="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2579" name="文本占位符 2"/>
          <p:cNvSpPr>
            <a:spLocks noGrp="1"/>
          </p:cNvSpPr>
          <p:nvPr>
            <p:ph type="subTitle" idx="1"/>
          </p:nvPr>
        </p:nvSpPr>
        <p:spPr>
          <a:xfrm>
            <a:off x="2195513" y="1963738"/>
            <a:ext cx="6400800" cy="817562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mtClean="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87325"/>
            <a:ext cx="8229600" cy="6492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95425"/>
            <a:ext cx="4038600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95425"/>
            <a:ext cx="4038600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87325"/>
            <a:ext cx="8229600" cy="6492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95425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931150" cy="5842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7800" y="908050"/>
            <a:ext cx="8715375" cy="2803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7800" y="3863975"/>
            <a:ext cx="8715375" cy="28051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395288" y="187325"/>
            <a:ext cx="8229600" cy="6492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457200" y="1495425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="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sz="16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GIF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lstStyle/>
          <a:p>
            <a:pPr algn="ctr"/>
            <a:r>
              <a:rPr lang="zh-CN" altLang="en-US" kern="1200" dirty="0">
                <a:latin typeface="+mj-lt"/>
                <a:ea typeface="黑体" panose="02010609060101010101" pitchFamily="49" charset="-122"/>
                <a:cs typeface="+mj-cs"/>
              </a:rPr>
              <a:t>软件工程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7"/>
          <p:cNvGrpSpPr/>
          <p:nvPr/>
        </p:nvGrpSpPr>
        <p:grpSpPr>
          <a:xfrm>
            <a:off x="0" y="5715"/>
            <a:ext cx="8866188" cy="6732588"/>
            <a:chOff x="0" y="0"/>
            <a:chExt cx="5585" cy="4241"/>
          </a:xfrm>
        </p:grpSpPr>
        <p:sp>
          <p:nvSpPr>
            <p:cNvPr id="9220" name="AutoShape 11"/>
            <p:cNvSpPr/>
            <p:nvPr/>
          </p:nvSpPr>
          <p:spPr>
            <a:xfrm>
              <a:off x="353" y="371"/>
              <a:ext cx="5232" cy="3870"/>
            </a:xfrm>
            <a:prstGeom prst="roundRect">
              <a:avLst>
                <a:gd name="adj" fmla="val 13727"/>
              </a:avLst>
            </a:prstGeom>
            <a:noFill/>
            <a:ln w="50800" cap="flat" cmpd="sng">
              <a:noFill/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221" name="AutoShape 12"/>
            <p:cNvSpPr/>
            <p:nvPr/>
          </p:nvSpPr>
          <p:spPr>
            <a:xfrm>
              <a:off x="0" y="0"/>
              <a:ext cx="5517" cy="826"/>
            </a:xfrm>
            <a:custGeom>
              <a:avLst/>
              <a:gdLst>
                <a:gd name="txL" fmla="*/ 0 w 6679"/>
                <a:gd name="txT" fmla="*/ 0 h 1000"/>
                <a:gd name="txR" fmla="*/ 3340 w 6679"/>
                <a:gd name="txB" fmla="*/ 1000 h 1000"/>
              </a:gdLst>
              <a:ahLst/>
              <a:cxnLst>
                <a:cxn ang="0">
                  <a:pos x="0" y="0"/>
                </a:cxn>
                <a:cxn ang="0">
                  <a:pos x="23256" y="0"/>
                </a:cxn>
                <a:cxn ang="0">
                  <a:pos x="25142" y="282"/>
                </a:cxn>
                <a:cxn ang="0">
                  <a:pos x="23260" y="563"/>
                </a:cxn>
                <a:cxn ang="0">
                  <a:pos x="0" y="563"/>
                </a:cxn>
              </a:cxnLst>
              <a:rect l="txL" t="txT" r="txR" b="txB"/>
              <a:pathLst>
                <a:path w="6679" h="1000">
                  <a:moveTo>
                    <a:pt x="0" y="0"/>
                  </a:moveTo>
                  <a:lnTo>
                    <a:pt x="6178" y="0"/>
                  </a:lnTo>
                  <a:cubicBezTo>
                    <a:pt x="6455" y="0"/>
                    <a:pt x="6679" y="223"/>
                    <a:pt x="6679" y="500"/>
                  </a:cubicBezTo>
                  <a:cubicBezTo>
                    <a:pt x="6679" y="776"/>
                    <a:pt x="6455" y="999"/>
                    <a:pt x="6179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alpha val="100000"/>
                    </a:schemeClr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" name="Text Box 14"/>
            <p:cNvSpPr txBox="1"/>
            <p:nvPr/>
          </p:nvSpPr>
          <p:spPr>
            <a:xfrm>
              <a:off x="155" y="158"/>
              <a:ext cx="316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4400" dirty="0">
                  <a:solidFill>
                    <a:schemeClr val="bg1"/>
                  </a:solidFill>
                  <a:ea typeface="新宋体" panose="02010609030101010101" pitchFamily="49" charset="-122"/>
                </a:rPr>
                <a:t>3.1 </a:t>
              </a:r>
              <a:r>
                <a:rPr lang="zh-CN" altLang="en-US" sz="4400" dirty="0">
                  <a:solidFill>
                    <a:schemeClr val="bg1"/>
                  </a:solidFill>
                  <a:ea typeface="华文中宋" panose="02010600040101010101" pitchFamily="2" charset="-122"/>
                </a:rPr>
                <a:t>需求分析的任务</a:t>
              </a:r>
            </a:p>
          </p:txBody>
        </p:sp>
      </p:grpSp>
      <p:sp>
        <p:nvSpPr>
          <p:cNvPr id="9219" name="Rectangle 104"/>
          <p:cNvSpPr/>
          <p:nvPr/>
        </p:nvSpPr>
        <p:spPr>
          <a:xfrm>
            <a:off x="865188" y="2160588"/>
            <a:ext cx="7696200" cy="1865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3200" i="1" dirty="0">
                <a:latin typeface="Times New Roman" panose="02020603050405020304" pitchFamily="18" charset="0"/>
              </a:rPr>
              <a:t>确定对系统的综合要求</a:t>
            </a: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3200" i="1" dirty="0">
                <a:latin typeface="Times New Roman" panose="02020603050405020304" pitchFamily="18" charset="0"/>
              </a:rPr>
              <a:t>分析系统的数据要求</a:t>
            </a:r>
            <a:endParaRPr lang="en-US" altLang="zh-CN" sz="3200" i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3200" i="1" dirty="0">
                <a:latin typeface="Times New Roman" panose="02020603050405020304" pitchFamily="18" charset="0"/>
              </a:rPr>
              <a:t>导出系统的逻辑模型</a:t>
            </a: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3200" i="1" dirty="0">
                <a:latin typeface="Times New Roman" panose="02020603050405020304" pitchFamily="18" charset="0"/>
              </a:rPr>
              <a:t>修正系统开发计划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5"/>
          <p:cNvGrpSpPr/>
          <p:nvPr/>
        </p:nvGrpSpPr>
        <p:grpSpPr>
          <a:xfrm>
            <a:off x="0" y="0"/>
            <a:ext cx="8866188" cy="6732588"/>
            <a:chOff x="0" y="0"/>
            <a:chExt cx="5585" cy="4241"/>
          </a:xfrm>
        </p:grpSpPr>
        <p:sp>
          <p:nvSpPr>
            <p:cNvPr id="10244" name="AutoShape 6"/>
            <p:cNvSpPr/>
            <p:nvPr/>
          </p:nvSpPr>
          <p:spPr>
            <a:xfrm>
              <a:off x="353" y="371"/>
              <a:ext cx="5232" cy="3870"/>
            </a:xfrm>
            <a:prstGeom prst="roundRect">
              <a:avLst>
                <a:gd name="adj" fmla="val 13727"/>
              </a:avLst>
            </a:prstGeom>
            <a:noFill/>
            <a:ln w="50800" cap="flat" cmpd="sng">
              <a:noFill/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245" name="AutoShape 7"/>
            <p:cNvSpPr/>
            <p:nvPr/>
          </p:nvSpPr>
          <p:spPr>
            <a:xfrm>
              <a:off x="0" y="0"/>
              <a:ext cx="5517" cy="826"/>
            </a:xfrm>
            <a:custGeom>
              <a:avLst/>
              <a:gdLst>
                <a:gd name="txL" fmla="*/ 0 w 6679"/>
                <a:gd name="txT" fmla="*/ 0 h 1000"/>
                <a:gd name="txR" fmla="*/ 3340 w 6679"/>
                <a:gd name="txB" fmla="*/ 1000 h 1000"/>
              </a:gdLst>
              <a:ahLst/>
              <a:cxnLst>
                <a:cxn ang="0">
                  <a:pos x="0" y="0"/>
                </a:cxn>
                <a:cxn ang="0">
                  <a:pos x="23256" y="0"/>
                </a:cxn>
                <a:cxn ang="0">
                  <a:pos x="25142" y="282"/>
                </a:cxn>
                <a:cxn ang="0">
                  <a:pos x="23260" y="563"/>
                </a:cxn>
                <a:cxn ang="0">
                  <a:pos x="0" y="563"/>
                </a:cxn>
              </a:cxnLst>
              <a:rect l="txL" t="txT" r="txR" b="txB"/>
              <a:pathLst>
                <a:path w="6679" h="1000">
                  <a:moveTo>
                    <a:pt x="0" y="0"/>
                  </a:moveTo>
                  <a:lnTo>
                    <a:pt x="6178" y="0"/>
                  </a:lnTo>
                  <a:cubicBezTo>
                    <a:pt x="6455" y="0"/>
                    <a:pt x="6679" y="223"/>
                    <a:pt x="6679" y="500"/>
                  </a:cubicBezTo>
                  <a:cubicBezTo>
                    <a:pt x="6679" y="776"/>
                    <a:pt x="6455" y="999"/>
                    <a:pt x="6179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alpha val="100000"/>
                    </a:schemeClr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7" name="Text Box 9"/>
            <p:cNvSpPr txBox="1"/>
            <p:nvPr/>
          </p:nvSpPr>
          <p:spPr>
            <a:xfrm>
              <a:off x="155" y="158"/>
              <a:ext cx="492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4400" dirty="0">
                  <a:solidFill>
                    <a:schemeClr val="bg1"/>
                  </a:solidFill>
                  <a:ea typeface="新宋体" panose="02010609030101010101" pitchFamily="49" charset="-122"/>
                </a:rPr>
                <a:t>3.2 </a:t>
              </a:r>
              <a:r>
                <a:rPr lang="zh-CN" altLang="en-US" sz="4400" dirty="0">
                  <a:solidFill>
                    <a:schemeClr val="bg1"/>
                  </a:solidFill>
                  <a:ea typeface="华文中宋" panose="02010600040101010101" pitchFamily="2" charset="-122"/>
                </a:rPr>
                <a:t>与用户沟通获取需求的方法</a:t>
              </a:r>
            </a:p>
          </p:txBody>
        </p:sp>
        <p:sp>
          <p:nvSpPr>
            <p:cNvPr id="10248" name="Rectangle 10"/>
            <p:cNvSpPr/>
            <p:nvPr/>
          </p:nvSpPr>
          <p:spPr>
            <a:xfrm>
              <a:off x="545" y="1361"/>
              <a:ext cx="4848" cy="12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sz="4000" i="1" dirty="0">
                <a:latin typeface="Times New Roman" panose="02020603050405020304" pitchFamily="18" charset="0"/>
              </a:endParaRPr>
            </a:p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en-US" altLang="zh-CN" sz="4000" i="1" dirty="0">
                <a:latin typeface="Times New Roman" panose="02020603050405020304" pitchFamily="18" charset="0"/>
              </a:endParaRPr>
            </a:p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4000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243" name="Rectangle 104"/>
          <p:cNvSpPr/>
          <p:nvPr/>
        </p:nvSpPr>
        <p:spPr>
          <a:xfrm>
            <a:off x="865188" y="2160588"/>
            <a:ext cx="7696200" cy="26377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3200" i="1" dirty="0">
                <a:latin typeface="Times New Roman" panose="02020603050405020304" pitchFamily="18" charset="0"/>
              </a:rPr>
              <a:t>需求的来源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b="0" i="1" dirty="0">
                <a:latin typeface="Times New Roman" panose="02020603050405020304" pitchFamily="18" charset="0"/>
              </a:rPr>
              <a:t>当前系统、与用户交流、文档</a:t>
            </a:r>
            <a:endParaRPr lang="en-US" altLang="zh-CN" sz="2400" b="0" i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3200" i="1" dirty="0">
                <a:latin typeface="Times New Roman" panose="02020603050405020304" pitchFamily="18" charset="0"/>
              </a:rPr>
              <a:t>获取方法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b="0" i="1" dirty="0">
                <a:latin typeface="Times New Roman" panose="02020603050405020304" pitchFamily="18" charset="0"/>
              </a:rPr>
              <a:t>访谈</a:t>
            </a:r>
            <a:r>
              <a:rPr lang="zh-CN" altLang="en-US" sz="2000" b="0" i="1" dirty="0">
                <a:latin typeface="Times New Roman" panose="02020603050405020304" pitchFamily="18" charset="0"/>
              </a:rPr>
              <a:t>（正式访谈和非正式访谈，调查表、情景分析技术）</a:t>
            </a:r>
            <a:endParaRPr lang="zh-CN" altLang="en-US" sz="2400" b="0" i="1" dirty="0">
              <a:latin typeface="Times New Roman" panose="02020603050405020304" pitchFamily="18" charset="0"/>
            </a:endParaRP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b="0" i="1" dirty="0">
                <a:latin typeface="Times New Roman" panose="02020603050405020304" pitchFamily="18" charset="0"/>
              </a:rPr>
              <a:t>面向数据流自顶向下逐步求精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400" b="0" i="1" dirty="0">
                <a:latin typeface="Times New Roman" panose="02020603050405020304" pitchFamily="18" charset="0"/>
              </a:rPr>
              <a:t>快速建立软件原型</a:t>
            </a:r>
            <a:endParaRPr lang="en-US" altLang="zh-CN" sz="2400" b="0" i="1" dirty="0">
              <a:latin typeface="Times New Roman" panose="02020603050405020304" pitchFamily="18" charset="0"/>
            </a:endParaRP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ClrTx/>
              <a:buSzPct val="100000"/>
              <a:buNone/>
            </a:pPr>
            <a:endParaRPr lang="zh-CN" altLang="en-US" sz="2400" b="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0"/>
          <p:cNvGrpSpPr/>
          <p:nvPr/>
        </p:nvGrpSpPr>
        <p:grpSpPr>
          <a:xfrm>
            <a:off x="0" y="0"/>
            <a:ext cx="8866188" cy="6732588"/>
            <a:chOff x="0" y="0"/>
            <a:chExt cx="5585" cy="4241"/>
          </a:xfrm>
        </p:grpSpPr>
        <p:sp>
          <p:nvSpPr>
            <p:cNvPr id="11267" name="AutoShape 5"/>
            <p:cNvSpPr/>
            <p:nvPr/>
          </p:nvSpPr>
          <p:spPr>
            <a:xfrm>
              <a:off x="353" y="371"/>
              <a:ext cx="5232" cy="3870"/>
            </a:xfrm>
            <a:prstGeom prst="roundRect">
              <a:avLst>
                <a:gd name="adj" fmla="val 13727"/>
              </a:avLst>
            </a:prstGeom>
            <a:noFill/>
            <a:ln w="50800" cap="flat" cmpd="sng">
              <a:noFill/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1268" name="AutoShape 6"/>
            <p:cNvSpPr/>
            <p:nvPr/>
          </p:nvSpPr>
          <p:spPr>
            <a:xfrm>
              <a:off x="0" y="0"/>
              <a:ext cx="5517" cy="826"/>
            </a:xfrm>
            <a:custGeom>
              <a:avLst/>
              <a:gdLst>
                <a:gd name="txL" fmla="*/ 0 w 6679"/>
                <a:gd name="txT" fmla="*/ 0 h 1000"/>
                <a:gd name="txR" fmla="*/ 3340 w 6679"/>
                <a:gd name="txB" fmla="*/ 1000 h 1000"/>
              </a:gdLst>
              <a:ahLst/>
              <a:cxnLst>
                <a:cxn ang="0">
                  <a:pos x="0" y="0"/>
                </a:cxn>
                <a:cxn ang="0">
                  <a:pos x="23256" y="0"/>
                </a:cxn>
                <a:cxn ang="0">
                  <a:pos x="25142" y="282"/>
                </a:cxn>
                <a:cxn ang="0">
                  <a:pos x="23260" y="563"/>
                </a:cxn>
                <a:cxn ang="0">
                  <a:pos x="0" y="563"/>
                </a:cxn>
              </a:cxnLst>
              <a:rect l="txL" t="txT" r="txR" b="txB"/>
              <a:pathLst>
                <a:path w="6679" h="1000">
                  <a:moveTo>
                    <a:pt x="0" y="0"/>
                  </a:moveTo>
                  <a:lnTo>
                    <a:pt x="6178" y="0"/>
                  </a:lnTo>
                  <a:cubicBezTo>
                    <a:pt x="6455" y="0"/>
                    <a:pt x="6679" y="223"/>
                    <a:pt x="6679" y="500"/>
                  </a:cubicBezTo>
                  <a:cubicBezTo>
                    <a:pt x="6679" y="776"/>
                    <a:pt x="6455" y="999"/>
                    <a:pt x="6179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alpha val="100000"/>
                    </a:schemeClr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0" name="Text Box 8"/>
            <p:cNvSpPr txBox="1"/>
            <p:nvPr/>
          </p:nvSpPr>
          <p:spPr>
            <a:xfrm>
              <a:off x="155" y="158"/>
              <a:ext cx="3872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4400" dirty="0">
                  <a:solidFill>
                    <a:schemeClr val="bg1"/>
                  </a:solidFill>
                  <a:ea typeface="新宋体" panose="02010609030101010101" pitchFamily="49" charset="-122"/>
                </a:rPr>
                <a:t>3.3 </a:t>
              </a:r>
              <a:r>
                <a:rPr lang="zh-CN" altLang="en-US" sz="4400" dirty="0">
                  <a:solidFill>
                    <a:schemeClr val="bg1"/>
                  </a:solidFill>
                  <a:ea typeface="华文中宋" panose="02010600040101010101" pitchFamily="2" charset="-122"/>
                </a:rPr>
                <a:t>分析建模与规格说明</a:t>
              </a:r>
            </a:p>
          </p:txBody>
        </p:sp>
        <p:sp>
          <p:nvSpPr>
            <p:cNvPr id="11271" name="Rectangle 9"/>
            <p:cNvSpPr/>
            <p:nvPr/>
          </p:nvSpPr>
          <p:spPr>
            <a:xfrm>
              <a:off x="545" y="1361"/>
              <a:ext cx="4848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4000" i="1" dirty="0">
                  <a:latin typeface="Times New Roman" panose="02020603050405020304" pitchFamily="18" charset="0"/>
                </a:rPr>
                <a:t>分析建模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4000" i="1" dirty="0">
                  <a:latin typeface="Times New Roman" panose="02020603050405020304" pitchFamily="18" charset="0"/>
                </a:rPr>
                <a:t>软件需求规格说明书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dirty="0"/>
              <a:t>所谓模型，就是为了理解事物而对事物做出的一种抽象，是对事物的一种无歧义的书面描述。通常，模型由一组图形符号和组织这些符号的规则组成。</a:t>
            </a:r>
          </a:p>
          <a:p>
            <a:pPr eaLnBrk="1" hangingPunct="1"/>
            <a:r>
              <a:rPr lang="zh-CN" altLang="en-US" sz="2400" dirty="0"/>
              <a:t>三种模型</a:t>
            </a:r>
          </a:p>
          <a:p>
            <a:pPr lvl="1" eaLnBrk="1" hangingPunct="1"/>
            <a:r>
              <a:rPr lang="zh-CN" altLang="en-US" sz="2400" dirty="0"/>
              <a:t>功能模型：数据流图</a:t>
            </a:r>
            <a:r>
              <a:rPr lang="en-US" altLang="zh-CN" sz="2400" dirty="0"/>
              <a:t>(Data Flow Diagram)</a:t>
            </a:r>
          </a:p>
          <a:p>
            <a:pPr lvl="1" eaLnBrk="1" hangingPunct="1"/>
            <a:r>
              <a:rPr lang="zh-CN" altLang="en-US" sz="2400" dirty="0"/>
              <a:t>数据模型：实体</a:t>
            </a:r>
            <a:r>
              <a:rPr lang="en-US" altLang="zh-CN" sz="2400" dirty="0"/>
              <a:t>-</a:t>
            </a:r>
            <a:r>
              <a:rPr lang="zh-CN" altLang="en-US" sz="2400" dirty="0"/>
              <a:t>联系图</a:t>
            </a:r>
            <a:r>
              <a:rPr lang="en-US" altLang="zh-CN" sz="2400" dirty="0"/>
              <a:t>(Entity-Relation Diagram)</a:t>
            </a:r>
          </a:p>
          <a:p>
            <a:pPr lvl="1" eaLnBrk="1" hangingPunct="1"/>
            <a:r>
              <a:rPr lang="zh-CN" altLang="en-US" sz="2400" dirty="0"/>
              <a:t>行为模型：状态转换图（</a:t>
            </a:r>
            <a:r>
              <a:rPr lang="en-US" altLang="zh-CN" sz="2400" dirty="0"/>
              <a:t>State Transition Diagram</a:t>
            </a:r>
            <a:r>
              <a:rPr lang="zh-CN" altLang="en-US" sz="2400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/>
              <a:t>实体</a:t>
            </a:r>
            <a:r>
              <a:rPr lang="en-US" altLang="zh-CN" dirty="0"/>
              <a:t>-</a:t>
            </a:r>
            <a:r>
              <a:rPr lang="zh-CN" altLang="en-US" dirty="0"/>
              <a:t>联系图</a:t>
            </a:r>
          </a:p>
        </p:txBody>
      </p:sp>
      <p:sp>
        <p:nvSpPr>
          <p:cNvPr id="151555" name="Rectangle 3"/>
          <p:cNvSpPr>
            <a:spLocks noGrp="1"/>
          </p:cNvSpPr>
          <p:nvPr>
            <p:ph idx="1"/>
          </p:nvPr>
        </p:nvSpPr>
        <p:spPr>
          <a:xfrm>
            <a:off x="838200" y="1295400"/>
            <a:ext cx="8058150" cy="392113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zh-CN" altLang="en-US" sz="1800" dirty="0"/>
              <a:t>基本成分与符号</a:t>
            </a:r>
          </a:p>
          <a:p>
            <a:pPr lvl="1">
              <a:lnSpc>
                <a:spcPct val="90000"/>
              </a:lnSpc>
              <a:buNone/>
            </a:pPr>
            <a:endParaRPr lang="zh-CN" altLang="en-US" sz="1600" dirty="0"/>
          </a:p>
        </p:txBody>
      </p:sp>
      <p:grpSp>
        <p:nvGrpSpPr>
          <p:cNvPr id="2" name="Group 11"/>
          <p:cNvGrpSpPr/>
          <p:nvPr/>
        </p:nvGrpSpPr>
        <p:grpSpPr>
          <a:xfrm>
            <a:off x="3886200" y="3810000"/>
            <a:ext cx="2895600" cy="1752600"/>
            <a:chOff x="1680" y="2400"/>
            <a:chExt cx="1824" cy="1104"/>
          </a:xfrm>
        </p:grpSpPr>
        <p:sp>
          <p:nvSpPr>
            <p:cNvPr id="22570" name="Rectangle 12"/>
            <p:cNvSpPr/>
            <p:nvPr/>
          </p:nvSpPr>
          <p:spPr>
            <a:xfrm>
              <a:off x="1680" y="2400"/>
              <a:ext cx="48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</a:rPr>
                <a:t>教师</a:t>
              </a:r>
            </a:p>
          </p:txBody>
        </p:sp>
        <p:sp>
          <p:nvSpPr>
            <p:cNvPr id="22571" name="Rectangle 13"/>
            <p:cNvSpPr/>
            <p:nvPr/>
          </p:nvSpPr>
          <p:spPr>
            <a:xfrm>
              <a:off x="3024" y="2400"/>
              <a:ext cx="48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</a:rPr>
                <a:t>学生</a:t>
              </a:r>
            </a:p>
          </p:txBody>
        </p:sp>
        <p:sp>
          <p:nvSpPr>
            <p:cNvPr id="22572" name="Rectangle 14"/>
            <p:cNvSpPr/>
            <p:nvPr/>
          </p:nvSpPr>
          <p:spPr>
            <a:xfrm>
              <a:off x="2352" y="3264"/>
              <a:ext cx="480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</a:rPr>
                <a:t>课程</a:t>
              </a:r>
            </a:p>
          </p:txBody>
        </p:sp>
      </p:grpSp>
      <p:grpSp>
        <p:nvGrpSpPr>
          <p:cNvPr id="3" name="Group 15"/>
          <p:cNvGrpSpPr/>
          <p:nvPr/>
        </p:nvGrpSpPr>
        <p:grpSpPr>
          <a:xfrm>
            <a:off x="3962400" y="4191000"/>
            <a:ext cx="990600" cy="1181100"/>
            <a:chOff x="1728" y="2640"/>
            <a:chExt cx="624" cy="744"/>
          </a:xfrm>
        </p:grpSpPr>
        <p:sp>
          <p:nvSpPr>
            <p:cNvPr id="22567" name="AutoShape 16"/>
            <p:cNvSpPr/>
            <p:nvPr/>
          </p:nvSpPr>
          <p:spPr>
            <a:xfrm>
              <a:off x="1728" y="2976"/>
              <a:ext cx="384" cy="192"/>
            </a:xfrm>
            <a:prstGeom prst="diamond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1400" dirty="0">
                  <a:latin typeface="Times New Roman" panose="02020603050405020304" pitchFamily="18" charset="0"/>
                </a:rPr>
                <a:t>教</a:t>
              </a:r>
            </a:p>
          </p:txBody>
        </p:sp>
        <p:cxnSp>
          <p:nvCxnSpPr>
            <p:cNvPr id="22568" name="AutoShape 17"/>
            <p:cNvCxnSpPr>
              <a:stCxn id="22570" idx="2"/>
              <a:endCxn id="22567" idx="0"/>
            </p:cNvCxnSpPr>
            <p:nvPr/>
          </p:nvCxnSpPr>
          <p:spPr>
            <a:xfrm>
              <a:off x="1920" y="2640"/>
              <a:ext cx="0" cy="336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2569" name="AutoShape 18"/>
            <p:cNvCxnSpPr>
              <a:stCxn id="22567" idx="2"/>
              <a:endCxn id="22572" idx="1"/>
            </p:cNvCxnSpPr>
            <p:nvPr/>
          </p:nvCxnSpPr>
          <p:spPr>
            <a:xfrm>
              <a:off x="1920" y="3168"/>
              <a:ext cx="432" cy="216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4" name="Group 19"/>
          <p:cNvGrpSpPr/>
          <p:nvPr/>
        </p:nvGrpSpPr>
        <p:grpSpPr>
          <a:xfrm>
            <a:off x="4267200" y="4191000"/>
            <a:ext cx="685800" cy="1112838"/>
            <a:chOff x="1920" y="2640"/>
            <a:chExt cx="432" cy="701"/>
          </a:xfrm>
        </p:grpSpPr>
        <p:sp>
          <p:nvSpPr>
            <p:cNvPr id="22565" name="Text Box 20"/>
            <p:cNvSpPr txBox="1"/>
            <p:nvPr/>
          </p:nvSpPr>
          <p:spPr>
            <a:xfrm>
              <a:off x="1920" y="2640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0" dirty="0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22566" name="Text Box 21"/>
            <p:cNvSpPr txBox="1"/>
            <p:nvPr/>
          </p:nvSpPr>
          <p:spPr>
            <a:xfrm>
              <a:off x="2160" y="3168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0" dirty="0">
                  <a:latin typeface="Times New Roman" panose="02020603050405020304" pitchFamily="18" charset="0"/>
                </a:rPr>
                <a:t>N</a:t>
              </a:r>
            </a:p>
          </p:txBody>
        </p:sp>
      </p:grpSp>
      <p:grpSp>
        <p:nvGrpSpPr>
          <p:cNvPr id="5" name="Group 22"/>
          <p:cNvGrpSpPr/>
          <p:nvPr/>
        </p:nvGrpSpPr>
        <p:grpSpPr>
          <a:xfrm>
            <a:off x="5715000" y="4191000"/>
            <a:ext cx="1066800" cy="1181100"/>
            <a:chOff x="2832" y="2640"/>
            <a:chExt cx="672" cy="744"/>
          </a:xfrm>
        </p:grpSpPr>
        <p:sp>
          <p:nvSpPr>
            <p:cNvPr id="22560" name="AutoShape 23"/>
            <p:cNvSpPr/>
            <p:nvPr/>
          </p:nvSpPr>
          <p:spPr>
            <a:xfrm>
              <a:off x="3072" y="2928"/>
              <a:ext cx="384" cy="192"/>
            </a:xfrm>
            <a:prstGeom prst="diamond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1400" dirty="0">
                  <a:latin typeface="Times New Roman" panose="02020603050405020304" pitchFamily="18" charset="0"/>
                </a:rPr>
                <a:t>学</a:t>
              </a:r>
            </a:p>
          </p:txBody>
        </p:sp>
        <p:cxnSp>
          <p:nvCxnSpPr>
            <p:cNvPr id="22561" name="AutoShape 24"/>
            <p:cNvCxnSpPr>
              <a:stCxn id="22571" idx="2"/>
              <a:endCxn id="22560" idx="0"/>
            </p:cNvCxnSpPr>
            <p:nvPr/>
          </p:nvCxnSpPr>
          <p:spPr>
            <a:xfrm>
              <a:off x="3264" y="2640"/>
              <a:ext cx="0" cy="28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2562" name="AutoShape 25"/>
            <p:cNvCxnSpPr>
              <a:stCxn id="22560" idx="2"/>
              <a:endCxn id="22572" idx="3"/>
            </p:cNvCxnSpPr>
            <p:nvPr/>
          </p:nvCxnSpPr>
          <p:spPr>
            <a:xfrm flipH="1">
              <a:off x="2832" y="3120"/>
              <a:ext cx="432" cy="264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2563" name="Text Box 26"/>
            <p:cNvSpPr txBox="1"/>
            <p:nvPr/>
          </p:nvSpPr>
          <p:spPr>
            <a:xfrm>
              <a:off x="3312" y="2688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0" dirty="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2564" name="Text Box 27"/>
            <p:cNvSpPr txBox="1"/>
            <p:nvPr/>
          </p:nvSpPr>
          <p:spPr>
            <a:xfrm>
              <a:off x="2832" y="3168"/>
              <a:ext cx="19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0" dirty="0">
                  <a:latin typeface="Times New Roman" panose="02020603050405020304" pitchFamily="18" charset="0"/>
                </a:rPr>
                <a:t>M</a:t>
              </a:r>
            </a:p>
          </p:txBody>
        </p:sp>
      </p:grpSp>
      <p:sp>
        <p:nvSpPr>
          <p:cNvPr id="151580" name="Rectangle 28"/>
          <p:cNvSpPr/>
          <p:nvPr/>
        </p:nvSpPr>
        <p:spPr>
          <a:xfrm>
            <a:off x="685800" y="3200400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宋体" panose="02010600030101010101" pitchFamily="2" charset="-122"/>
              <a:buChar char="◆"/>
            </a:pPr>
            <a:r>
              <a:rPr lang="zh-CN" altLang="en-US" sz="2400" dirty="0">
                <a:latin typeface="Times New Roman" panose="02020603050405020304" pitchFamily="18" charset="0"/>
              </a:rPr>
              <a:t>实例</a:t>
            </a:r>
          </a:p>
          <a:p>
            <a:pPr marL="742950" lvl="1" indent="-285750" eaLnBrk="1" hangingPunct="1">
              <a:spcBef>
                <a:spcPct val="2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6" name="Group 29"/>
          <p:cNvGrpSpPr/>
          <p:nvPr/>
        </p:nvGrpSpPr>
        <p:grpSpPr>
          <a:xfrm>
            <a:off x="2895600" y="3276600"/>
            <a:ext cx="990600" cy="723900"/>
            <a:chOff x="1824" y="2064"/>
            <a:chExt cx="624" cy="456"/>
          </a:xfrm>
        </p:grpSpPr>
        <p:sp>
          <p:nvSpPr>
            <p:cNvPr id="22558" name="AutoShape 30"/>
            <p:cNvSpPr/>
            <p:nvPr/>
          </p:nvSpPr>
          <p:spPr>
            <a:xfrm>
              <a:off x="1824" y="2064"/>
              <a:ext cx="384" cy="192"/>
            </a:xfrm>
            <a:prstGeom prst="roundRect">
              <a:avLst>
                <a:gd name="adj" fmla="val 3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</a:rPr>
                <a:t>教工号</a:t>
              </a:r>
            </a:p>
          </p:txBody>
        </p:sp>
        <p:cxnSp>
          <p:nvCxnSpPr>
            <p:cNvPr id="22559" name="AutoShape 31"/>
            <p:cNvCxnSpPr>
              <a:stCxn id="22558" idx="3"/>
              <a:endCxn id="22570" idx="1"/>
            </p:cNvCxnSpPr>
            <p:nvPr/>
          </p:nvCxnSpPr>
          <p:spPr>
            <a:xfrm>
              <a:off x="2208" y="2160"/>
              <a:ext cx="240" cy="36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7" name="Group 32"/>
          <p:cNvGrpSpPr/>
          <p:nvPr/>
        </p:nvGrpSpPr>
        <p:grpSpPr>
          <a:xfrm>
            <a:off x="2286000" y="3657600"/>
            <a:ext cx="1600200" cy="342900"/>
            <a:chOff x="1440" y="2304"/>
            <a:chExt cx="1008" cy="216"/>
          </a:xfrm>
        </p:grpSpPr>
        <p:sp>
          <p:nvSpPr>
            <p:cNvPr id="22556" name="AutoShape 33"/>
            <p:cNvSpPr/>
            <p:nvPr/>
          </p:nvSpPr>
          <p:spPr>
            <a:xfrm>
              <a:off x="1440" y="2304"/>
              <a:ext cx="384" cy="192"/>
            </a:xfrm>
            <a:prstGeom prst="roundRect">
              <a:avLst>
                <a:gd name="adj" fmla="val 3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</a:rPr>
                <a:t>姓名</a:t>
              </a:r>
            </a:p>
          </p:txBody>
        </p:sp>
        <p:cxnSp>
          <p:nvCxnSpPr>
            <p:cNvPr id="22557" name="AutoShape 34"/>
            <p:cNvCxnSpPr>
              <a:stCxn id="22556" idx="3"/>
              <a:endCxn id="22570" idx="1"/>
            </p:cNvCxnSpPr>
            <p:nvPr/>
          </p:nvCxnSpPr>
          <p:spPr>
            <a:xfrm>
              <a:off x="1824" y="2400"/>
              <a:ext cx="624" cy="12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8" name="Group 35"/>
          <p:cNvGrpSpPr/>
          <p:nvPr/>
        </p:nvGrpSpPr>
        <p:grpSpPr>
          <a:xfrm>
            <a:off x="2514600" y="4000500"/>
            <a:ext cx="1371600" cy="419100"/>
            <a:chOff x="1584" y="2520"/>
            <a:chExt cx="864" cy="264"/>
          </a:xfrm>
        </p:grpSpPr>
        <p:sp>
          <p:nvSpPr>
            <p:cNvPr id="22554" name="AutoShape 36"/>
            <p:cNvSpPr/>
            <p:nvPr/>
          </p:nvSpPr>
          <p:spPr>
            <a:xfrm>
              <a:off x="1584" y="2592"/>
              <a:ext cx="384" cy="192"/>
            </a:xfrm>
            <a:prstGeom prst="roundRect">
              <a:avLst>
                <a:gd name="adj" fmla="val 3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1200" dirty="0">
                  <a:latin typeface="Times New Roman" panose="02020603050405020304" pitchFamily="18" charset="0"/>
                </a:rPr>
                <a:t>职称</a:t>
              </a:r>
            </a:p>
          </p:txBody>
        </p:sp>
        <p:cxnSp>
          <p:nvCxnSpPr>
            <p:cNvPr id="22555" name="AutoShape 37"/>
            <p:cNvCxnSpPr>
              <a:stCxn id="22554" idx="3"/>
              <a:endCxn id="22570" idx="1"/>
            </p:cNvCxnSpPr>
            <p:nvPr/>
          </p:nvCxnSpPr>
          <p:spPr>
            <a:xfrm flipV="1">
              <a:off x="1968" y="2520"/>
              <a:ext cx="480" cy="16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9" name="Group 38"/>
          <p:cNvGrpSpPr/>
          <p:nvPr/>
        </p:nvGrpSpPr>
        <p:grpSpPr>
          <a:xfrm>
            <a:off x="1979613" y="3284538"/>
            <a:ext cx="5334000" cy="2819400"/>
            <a:chOff x="1344" y="2064"/>
            <a:chExt cx="3360" cy="1776"/>
          </a:xfrm>
        </p:grpSpPr>
        <p:pic>
          <p:nvPicPr>
            <p:cNvPr id="22551" name="Picture 39" descr="rj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4" y="2064"/>
              <a:ext cx="3360" cy="177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52" name="Text Box 40"/>
            <p:cNvSpPr txBox="1"/>
            <p:nvPr/>
          </p:nvSpPr>
          <p:spPr>
            <a:xfrm>
              <a:off x="2304" y="2784"/>
              <a:ext cx="192" cy="179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dirty="0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22553" name="Rectangle 41"/>
            <p:cNvSpPr/>
            <p:nvPr/>
          </p:nvSpPr>
          <p:spPr>
            <a:xfrm>
              <a:off x="2304" y="2832"/>
              <a:ext cx="48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Group 51"/>
          <p:cNvGrpSpPr/>
          <p:nvPr/>
        </p:nvGrpSpPr>
        <p:grpSpPr>
          <a:xfrm>
            <a:off x="755650" y="1773238"/>
            <a:ext cx="5973763" cy="1311275"/>
            <a:chOff x="476" y="1117"/>
            <a:chExt cx="3763" cy="826"/>
          </a:xfrm>
        </p:grpSpPr>
        <p:grpSp>
          <p:nvGrpSpPr>
            <p:cNvPr id="22543" name="Group 4"/>
            <p:cNvGrpSpPr/>
            <p:nvPr/>
          </p:nvGrpSpPr>
          <p:grpSpPr>
            <a:xfrm>
              <a:off x="975" y="1117"/>
              <a:ext cx="3264" cy="826"/>
              <a:chOff x="960" y="1104"/>
              <a:chExt cx="3264" cy="826"/>
            </a:xfrm>
          </p:grpSpPr>
          <p:sp>
            <p:nvSpPr>
              <p:cNvPr id="22545" name="Rectangle 5"/>
              <p:cNvSpPr/>
              <p:nvPr/>
            </p:nvSpPr>
            <p:spPr>
              <a:xfrm>
                <a:off x="960" y="1152"/>
                <a:ext cx="336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546" name="Line 6"/>
              <p:cNvSpPr/>
              <p:nvPr/>
            </p:nvSpPr>
            <p:spPr>
              <a:xfrm>
                <a:off x="960" y="1536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547" name="AutoShape 7"/>
              <p:cNvSpPr/>
              <p:nvPr/>
            </p:nvSpPr>
            <p:spPr>
              <a:xfrm>
                <a:off x="960" y="1728"/>
                <a:ext cx="336" cy="192"/>
              </a:xfrm>
              <a:prstGeom prst="roundRect">
                <a:avLst>
                  <a:gd name="adj" fmla="val 29167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548" name="Text Box 8"/>
              <p:cNvSpPr txBox="1"/>
              <p:nvPr/>
            </p:nvSpPr>
            <p:spPr>
              <a:xfrm>
                <a:off x="1440" y="1104"/>
                <a:ext cx="27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数据对象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/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实体</a:t>
                </a:r>
              </a:p>
            </p:txBody>
          </p:sp>
          <p:sp>
            <p:nvSpPr>
              <p:cNvPr id="22549" name="Text Box 9"/>
              <p:cNvSpPr txBox="1"/>
              <p:nvPr/>
            </p:nvSpPr>
            <p:spPr>
              <a:xfrm>
                <a:off x="1440" y="1392"/>
                <a:ext cx="27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数据对象间的联系（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1:1, 1:N, M:N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）</a:t>
                </a:r>
              </a:p>
            </p:txBody>
          </p:sp>
          <p:sp>
            <p:nvSpPr>
              <p:cNvPr id="22550" name="Text Box 10"/>
              <p:cNvSpPr txBox="1"/>
              <p:nvPr/>
            </p:nvSpPr>
            <p:spPr>
              <a:xfrm>
                <a:off x="1440" y="1680"/>
                <a:ext cx="27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属性（数据对象的性质）</a:t>
                </a:r>
              </a:p>
            </p:txBody>
          </p:sp>
        </p:grpSp>
        <p:sp>
          <p:nvSpPr>
            <p:cNvPr id="22544" name="AutoShape 50"/>
            <p:cNvSpPr/>
            <p:nvPr/>
          </p:nvSpPr>
          <p:spPr>
            <a:xfrm>
              <a:off x="476" y="1344"/>
              <a:ext cx="426" cy="352"/>
            </a:xfrm>
            <a:prstGeom prst="diamond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51604" name="Oval 52"/>
          <p:cNvSpPr/>
          <p:nvPr/>
        </p:nvSpPr>
        <p:spPr>
          <a:xfrm>
            <a:off x="6443663" y="4437063"/>
            <a:ext cx="1081087" cy="936625"/>
          </a:xfrm>
          <a:prstGeom prst="ellipse">
            <a:avLst/>
          </a:prstGeom>
          <a:noFill/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1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1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2000" fill="hold"/>
                                        <p:tgtEl>
                                          <p:spTgt spid="15160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  <p:bldP spid="151580" grpId="0"/>
      <p:bldP spid="151604" grpId="0" animBg="1"/>
      <p:bldP spid="15160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/>
              <a:t>状态转换图</a:t>
            </a:r>
            <a:r>
              <a:rPr lang="en-US" altLang="zh-CN" dirty="0"/>
              <a:t>…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395288" y="1484313"/>
            <a:ext cx="8497887" cy="4525962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zh-CN" altLang="en-US" sz="3600" dirty="0"/>
              <a:t>通过描绘系统的状态及引起系统状态转换的事件，来表示系统的行为</a:t>
            </a:r>
          </a:p>
          <a:p>
            <a:pPr lvl="1">
              <a:lnSpc>
                <a:spcPct val="90000"/>
              </a:lnSpc>
            </a:pPr>
            <a:r>
              <a:rPr lang="zh-CN" altLang="en-US" sz="3600" dirty="0">
                <a:solidFill>
                  <a:schemeClr val="tx2"/>
                </a:solidFill>
              </a:rPr>
              <a:t>状态</a:t>
            </a:r>
          </a:p>
          <a:p>
            <a:pPr lvl="2">
              <a:lnSpc>
                <a:spcPct val="90000"/>
              </a:lnSpc>
            </a:pPr>
            <a:r>
              <a:rPr lang="zh-CN" altLang="en-US" sz="3600" dirty="0"/>
              <a:t>初态</a:t>
            </a:r>
            <a:r>
              <a:rPr lang="en-US" altLang="zh-CN" sz="3600" dirty="0"/>
              <a:t>(</a:t>
            </a:r>
            <a:r>
              <a:rPr lang="zh-CN" altLang="en-US" sz="3600" dirty="0"/>
              <a:t>即初始状态</a:t>
            </a:r>
            <a:r>
              <a:rPr lang="en-US" altLang="zh-CN" sz="3600" dirty="0"/>
              <a:t>)</a:t>
            </a:r>
            <a:r>
              <a:rPr lang="zh-CN" altLang="en-US" sz="3600" dirty="0"/>
              <a:t>、终态</a:t>
            </a:r>
            <a:r>
              <a:rPr lang="en-US" altLang="zh-CN" sz="3600" dirty="0"/>
              <a:t>(</a:t>
            </a:r>
            <a:r>
              <a:rPr lang="zh-CN" altLang="en-US" sz="3600" dirty="0"/>
              <a:t>即最终状态</a:t>
            </a:r>
            <a:r>
              <a:rPr lang="en-US" altLang="zh-CN" sz="3600" dirty="0"/>
              <a:t>)</a:t>
            </a:r>
            <a:r>
              <a:rPr lang="zh-CN" altLang="en-US" sz="3600" dirty="0"/>
              <a:t>和中间状态</a:t>
            </a:r>
          </a:p>
          <a:p>
            <a:pPr lvl="1">
              <a:lnSpc>
                <a:spcPct val="90000"/>
              </a:lnSpc>
            </a:pPr>
            <a:r>
              <a:rPr lang="zh-CN" altLang="en-US" sz="3600" dirty="0">
                <a:solidFill>
                  <a:srgbClr val="0070C0"/>
                </a:solidFill>
              </a:rPr>
              <a:t>事件</a:t>
            </a:r>
          </a:p>
          <a:p>
            <a:pPr lvl="1">
              <a:lnSpc>
                <a:spcPct val="90000"/>
              </a:lnSpc>
            </a:pPr>
            <a:r>
              <a:rPr lang="zh-CN" altLang="en-US" sz="3600" dirty="0">
                <a:solidFill>
                  <a:srgbClr val="7030A0"/>
                </a:solidFill>
              </a:rPr>
              <a:t>行为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dirty="0"/>
              <a:t>…</a:t>
            </a:r>
            <a:r>
              <a:rPr lang="zh-CN" altLang="en-US" dirty="0"/>
              <a:t>状态转换图</a:t>
            </a:r>
            <a:r>
              <a:rPr lang="en-US" altLang="zh-CN" dirty="0"/>
              <a:t>…</a:t>
            </a:r>
          </a:p>
        </p:txBody>
      </p:sp>
      <p:pic>
        <p:nvPicPr>
          <p:cNvPr id="24579" name="Picture 3" descr="rj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1773238"/>
            <a:ext cx="7467600" cy="293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0" name="Text Box 4"/>
          <p:cNvSpPr txBox="1"/>
          <p:nvPr/>
        </p:nvSpPr>
        <p:spPr>
          <a:xfrm>
            <a:off x="838200" y="1143000"/>
            <a:ext cx="8305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hangingPunct="0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55000"/>
              <a:buFont typeface="Monotype Sorts" charset="2"/>
              <a:buBlip>
                <a:blip r:embed="rId3"/>
              </a:buBlip>
            </a:pPr>
            <a:r>
              <a:rPr lang="zh-CN" altLang="en-US" sz="4000" b="0" dirty="0">
                <a:latin typeface="Times New Roman" panose="02020603050405020304" pitchFamily="18" charset="0"/>
              </a:rPr>
              <a:t>符号</a:t>
            </a:r>
          </a:p>
        </p:txBody>
      </p:sp>
      <p:sp>
        <p:nvSpPr>
          <p:cNvPr id="137223" name="AutoShape 7"/>
          <p:cNvSpPr/>
          <p:nvPr/>
        </p:nvSpPr>
        <p:spPr>
          <a:xfrm>
            <a:off x="395288" y="4437063"/>
            <a:ext cx="1447800" cy="457200"/>
          </a:xfrm>
          <a:prstGeom prst="wedgeRectCallout">
            <a:avLst>
              <a:gd name="adj1" fmla="val -5481"/>
              <a:gd name="adj2" fmla="val -290972"/>
            </a:avLst>
          </a:prstGeom>
          <a:solidFill>
            <a:srgbClr val="CC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zh-CN" altLang="en-US" sz="2400" b="0" dirty="0">
                <a:latin typeface="Arial" panose="020B0604020202020204" pitchFamily="34" charset="0"/>
              </a:rPr>
              <a:t>初态</a:t>
            </a:r>
          </a:p>
        </p:txBody>
      </p:sp>
      <p:sp>
        <p:nvSpPr>
          <p:cNvPr id="137224" name="AutoShape 8"/>
          <p:cNvSpPr/>
          <p:nvPr/>
        </p:nvSpPr>
        <p:spPr>
          <a:xfrm>
            <a:off x="6934200" y="4495800"/>
            <a:ext cx="1447800" cy="457200"/>
          </a:xfrm>
          <a:prstGeom prst="wedgeRectCallout">
            <a:avLst>
              <a:gd name="adj1" fmla="val 38046"/>
              <a:gd name="adj2" fmla="val -262153"/>
            </a:avLst>
          </a:prstGeom>
          <a:solidFill>
            <a:srgbClr val="CC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zh-CN" altLang="en-US" sz="2400" b="0" dirty="0">
                <a:latin typeface="Arial" panose="020B0604020202020204" pitchFamily="34" charset="0"/>
              </a:rPr>
              <a:t>终态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3581400" y="3657600"/>
            <a:ext cx="1828800" cy="1295400"/>
            <a:chOff x="2256" y="2304"/>
            <a:chExt cx="1152" cy="816"/>
          </a:xfrm>
        </p:grpSpPr>
        <p:grpSp>
          <p:nvGrpSpPr>
            <p:cNvPr id="24584" name="Group 10"/>
            <p:cNvGrpSpPr/>
            <p:nvPr/>
          </p:nvGrpSpPr>
          <p:grpSpPr>
            <a:xfrm>
              <a:off x="2352" y="2304"/>
              <a:ext cx="1008" cy="480"/>
              <a:chOff x="2352" y="2304"/>
              <a:chExt cx="1008" cy="480"/>
            </a:xfrm>
          </p:grpSpPr>
          <p:sp>
            <p:nvSpPr>
              <p:cNvPr id="24586" name="Line 11"/>
              <p:cNvSpPr/>
              <p:nvPr/>
            </p:nvSpPr>
            <p:spPr>
              <a:xfrm>
                <a:off x="2352" y="2304"/>
                <a:ext cx="432" cy="48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587" name="Line 12"/>
              <p:cNvSpPr/>
              <p:nvPr/>
            </p:nvSpPr>
            <p:spPr>
              <a:xfrm flipH="1">
                <a:off x="2784" y="2304"/>
                <a:ext cx="576" cy="48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4585" name="Rectangle 13"/>
            <p:cNvSpPr/>
            <p:nvPr/>
          </p:nvSpPr>
          <p:spPr>
            <a:xfrm>
              <a:off x="2256" y="2784"/>
              <a:ext cx="1152" cy="336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400" b="0" dirty="0">
                  <a:latin typeface="Arial" panose="020B0604020202020204" pitchFamily="34" charset="0"/>
                </a:rPr>
                <a:t>中间状态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3" grpId="0" animBg="1"/>
      <p:bldP spid="1372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/>
              <a:t>状态图举例：</a:t>
            </a:r>
          </a:p>
        </p:txBody>
      </p:sp>
      <p:grpSp>
        <p:nvGrpSpPr>
          <p:cNvPr id="2" name="Group 23"/>
          <p:cNvGrpSpPr/>
          <p:nvPr/>
        </p:nvGrpSpPr>
        <p:grpSpPr>
          <a:xfrm>
            <a:off x="1476375" y="2420938"/>
            <a:ext cx="1582738" cy="1943100"/>
            <a:chOff x="930" y="1525"/>
            <a:chExt cx="997" cy="1224"/>
          </a:xfrm>
        </p:grpSpPr>
        <p:sp>
          <p:nvSpPr>
            <p:cNvPr id="25619" name="AutoShape 6"/>
            <p:cNvSpPr/>
            <p:nvPr/>
          </p:nvSpPr>
          <p:spPr>
            <a:xfrm>
              <a:off x="930" y="1525"/>
              <a:ext cx="997" cy="1224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5620" name="Line 8"/>
            <p:cNvSpPr/>
            <p:nvPr/>
          </p:nvSpPr>
          <p:spPr>
            <a:xfrm>
              <a:off x="930" y="2024"/>
              <a:ext cx="99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21" name="Text Box 10"/>
            <p:cNvSpPr txBox="1"/>
            <p:nvPr/>
          </p:nvSpPr>
          <p:spPr>
            <a:xfrm>
              <a:off x="1066" y="1661"/>
              <a:ext cx="77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FF0000"/>
                  </a:solidFill>
                  <a:latin typeface="Arial" panose="020B0604020202020204" pitchFamily="34" charset="0"/>
                </a:rPr>
                <a:t>上课</a:t>
              </a: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795963" y="2349500"/>
            <a:ext cx="1582737" cy="1943100"/>
            <a:chOff x="3651" y="1480"/>
            <a:chExt cx="997" cy="1224"/>
          </a:xfrm>
        </p:grpSpPr>
        <p:sp>
          <p:nvSpPr>
            <p:cNvPr id="25616" name="Line 9"/>
            <p:cNvSpPr/>
            <p:nvPr/>
          </p:nvSpPr>
          <p:spPr>
            <a:xfrm>
              <a:off x="3651" y="1979"/>
              <a:ext cx="99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17" name="AutoShape 11"/>
            <p:cNvSpPr/>
            <p:nvPr/>
          </p:nvSpPr>
          <p:spPr>
            <a:xfrm>
              <a:off x="3651" y="1480"/>
              <a:ext cx="997" cy="1224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5618" name="Text Box 13"/>
            <p:cNvSpPr txBox="1"/>
            <p:nvPr/>
          </p:nvSpPr>
          <p:spPr>
            <a:xfrm>
              <a:off x="3833" y="1706"/>
              <a:ext cx="72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tx2"/>
                  </a:solidFill>
                  <a:latin typeface="Arial" panose="020B0604020202020204" pitchFamily="34" charset="0"/>
                </a:rPr>
                <a:t>下课</a:t>
              </a: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3059113" y="2420938"/>
            <a:ext cx="2665412" cy="576262"/>
            <a:chOff x="1927" y="1525"/>
            <a:chExt cx="1679" cy="363"/>
          </a:xfrm>
        </p:grpSpPr>
        <p:sp>
          <p:nvSpPr>
            <p:cNvPr id="25614" name="Line 15"/>
            <p:cNvSpPr/>
            <p:nvPr/>
          </p:nvSpPr>
          <p:spPr>
            <a:xfrm>
              <a:off x="1927" y="1888"/>
              <a:ext cx="167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47" name="Text Box 16"/>
            <p:cNvSpPr txBox="1">
              <a:spLocks noChangeArrowheads="1"/>
            </p:cNvSpPr>
            <p:nvPr/>
          </p:nvSpPr>
          <p:spPr bwMode="auto">
            <a:xfrm>
              <a:off x="2154" y="1525"/>
              <a:ext cx="1179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accent6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下课铃声响了</a:t>
              </a:r>
            </a:p>
          </p:txBody>
        </p:sp>
      </p:grpSp>
      <p:grpSp>
        <p:nvGrpSpPr>
          <p:cNvPr id="5" name="Group 26"/>
          <p:cNvGrpSpPr/>
          <p:nvPr/>
        </p:nvGrpSpPr>
        <p:grpSpPr>
          <a:xfrm>
            <a:off x="2987675" y="3429000"/>
            <a:ext cx="2808288" cy="431800"/>
            <a:chOff x="1882" y="2160"/>
            <a:chExt cx="1769" cy="272"/>
          </a:xfrm>
        </p:grpSpPr>
        <p:sp>
          <p:nvSpPr>
            <p:cNvPr id="25612" name="Line 17"/>
            <p:cNvSpPr/>
            <p:nvPr/>
          </p:nvSpPr>
          <p:spPr>
            <a:xfrm flipH="1">
              <a:off x="1882" y="2432"/>
              <a:ext cx="176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45" name="Text Box 20"/>
            <p:cNvSpPr txBox="1">
              <a:spLocks noChangeArrowheads="1"/>
            </p:cNvSpPr>
            <p:nvPr/>
          </p:nvSpPr>
          <p:spPr bwMode="auto">
            <a:xfrm>
              <a:off x="2290" y="2160"/>
              <a:ext cx="1134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1800" kern="1200" cap="none" spc="0" normalizeH="0" baseline="0" noProof="0" dirty="0">
                  <a:solidFill>
                    <a:schemeClr val="accent6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上课铃声响了</a:t>
              </a:r>
            </a:p>
          </p:txBody>
        </p:sp>
      </p:grpSp>
      <p:sp>
        <p:nvSpPr>
          <p:cNvPr id="187413" name="Text Box 21"/>
          <p:cNvSpPr txBox="1"/>
          <p:nvPr/>
        </p:nvSpPr>
        <p:spPr>
          <a:xfrm>
            <a:off x="1476375" y="3429000"/>
            <a:ext cx="15113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7030A0"/>
                </a:solidFill>
                <a:latin typeface="Arial" panose="020B0604020202020204" pitchFamily="34" charset="0"/>
              </a:rPr>
              <a:t>do:</a:t>
            </a:r>
            <a:r>
              <a:rPr lang="zh-CN" altLang="en-US" sz="1800" dirty="0">
                <a:solidFill>
                  <a:srgbClr val="7030A0"/>
                </a:solidFill>
                <a:latin typeface="Arial" panose="020B0604020202020204" pitchFamily="34" charset="0"/>
              </a:rPr>
              <a:t>坐下，翻开书本。。</a:t>
            </a:r>
          </a:p>
        </p:txBody>
      </p:sp>
      <p:sp>
        <p:nvSpPr>
          <p:cNvPr id="187414" name="Text Box 22"/>
          <p:cNvSpPr txBox="1"/>
          <p:nvPr/>
        </p:nvSpPr>
        <p:spPr>
          <a:xfrm>
            <a:off x="5867400" y="3429000"/>
            <a:ext cx="136842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7030A0"/>
                </a:solidFill>
                <a:latin typeface="Arial" panose="020B0604020202020204" pitchFamily="34" charset="0"/>
              </a:rPr>
              <a:t>do</a:t>
            </a:r>
            <a:r>
              <a:rPr lang="zh-CN" altLang="en-US" sz="1800" dirty="0">
                <a:solidFill>
                  <a:srgbClr val="7030A0"/>
                </a:solidFill>
                <a:latin typeface="Arial" panose="020B0604020202020204" pitchFamily="34" charset="0"/>
              </a:rPr>
              <a:t>：关上书本</a:t>
            </a:r>
          </a:p>
        </p:txBody>
      </p:sp>
      <p:sp>
        <p:nvSpPr>
          <p:cNvPr id="187419" name="AutoShape 27"/>
          <p:cNvSpPr/>
          <p:nvPr/>
        </p:nvSpPr>
        <p:spPr>
          <a:xfrm>
            <a:off x="1547813" y="1412875"/>
            <a:ext cx="1295400" cy="1584325"/>
          </a:xfrm>
          <a:prstGeom prst="wedgeEllipseCallout">
            <a:avLst>
              <a:gd name="adj1" fmla="val -43750"/>
              <a:gd name="adj2" fmla="val 70000"/>
            </a:avLst>
          </a:prstGeom>
          <a:noFill/>
          <a:ln w="57150">
            <a:noFill/>
          </a:ln>
        </p:spPr>
        <p:txBody>
          <a:bodyPr/>
          <a:lstStyle/>
          <a:p>
            <a:pPr algn="ctr"/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状态</a:t>
            </a:r>
          </a:p>
        </p:txBody>
      </p:sp>
      <p:sp>
        <p:nvSpPr>
          <p:cNvPr id="187420" name="AutoShape 28"/>
          <p:cNvSpPr>
            <a:spLocks noChangeArrowheads="1"/>
          </p:cNvSpPr>
          <p:nvPr/>
        </p:nvSpPr>
        <p:spPr bwMode="auto">
          <a:xfrm>
            <a:off x="3563938" y="1628775"/>
            <a:ext cx="1295400" cy="1584325"/>
          </a:xfrm>
          <a:prstGeom prst="wedgeEllipseCallout">
            <a:avLst>
              <a:gd name="adj1" fmla="val -77083"/>
              <a:gd name="adj2" fmla="val 65532"/>
            </a:avLst>
          </a:prstGeom>
          <a:noFill/>
          <a:ln w="57150">
            <a:noFill/>
            <a:miter lim="800000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事件</a:t>
            </a:r>
          </a:p>
        </p:txBody>
      </p:sp>
      <p:sp>
        <p:nvSpPr>
          <p:cNvPr id="187421" name="AutoShape 29"/>
          <p:cNvSpPr/>
          <p:nvPr/>
        </p:nvSpPr>
        <p:spPr>
          <a:xfrm>
            <a:off x="6227763" y="4221163"/>
            <a:ext cx="1223962" cy="1584325"/>
          </a:xfrm>
          <a:prstGeom prst="wedgeEllipseCallout">
            <a:avLst>
              <a:gd name="adj1" fmla="val 187292"/>
              <a:gd name="adj2" fmla="val -63898"/>
            </a:avLst>
          </a:prstGeom>
          <a:noFill/>
          <a:ln w="57150">
            <a:noFill/>
          </a:ln>
        </p:spPr>
        <p:txBody>
          <a:bodyPr/>
          <a:lstStyle/>
          <a:p>
            <a:pPr algn="ctr"/>
            <a:r>
              <a:rPr lang="zh-CN" altLang="en-US" sz="2400" dirty="0">
                <a:solidFill>
                  <a:srgbClr val="7030A0"/>
                </a:solidFill>
                <a:latin typeface="Arial" panose="020B0604020202020204" pitchFamily="34" charset="0"/>
              </a:rPr>
              <a:t>行为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8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8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13" grpId="0"/>
      <p:bldP spid="187414" grpId="0"/>
      <p:bldP spid="187419" grpId="0"/>
      <p:bldP spid="187420" grpId="0"/>
      <p:bldP spid="1874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dirty="0"/>
              <a:t>…</a:t>
            </a:r>
            <a:r>
              <a:rPr lang="zh-CN" altLang="en-US" dirty="0"/>
              <a:t>状态转换图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457200" y="1495425"/>
            <a:ext cx="973138" cy="4525963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/>
              <a:t>电话的状态图</a:t>
            </a:r>
          </a:p>
        </p:txBody>
      </p:sp>
      <p:pic>
        <p:nvPicPr>
          <p:cNvPr id="26628" name="Picture 4" descr="电话的状态图"/>
          <p:cNvPicPr>
            <a:picLocks noChangeAspect="1"/>
          </p:cNvPicPr>
          <p:nvPr/>
        </p:nvPicPr>
        <p:blipFill>
          <a:blip r:embed="rId2"/>
          <a:srcRect b="9274"/>
          <a:stretch>
            <a:fillRect/>
          </a:stretch>
        </p:blipFill>
        <p:spPr>
          <a:xfrm>
            <a:off x="1547813" y="-17462"/>
            <a:ext cx="6911975" cy="6959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026" name="Object 1"/>
          <p:cNvGraphicFramePr/>
          <p:nvPr/>
        </p:nvGraphicFramePr>
        <p:xfrm>
          <a:off x="900113" y="1484313"/>
          <a:ext cx="7200900" cy="448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3" imgW="8952230" imgH="5599430" progId="Visio.Drawing.11">
                  <p:embed/>
                </p:oleObj>
              </mc:Choice>
              <mc:Fallback>
                <p:oleObj r:id="rId3" imgW="8952230" imgH="559943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1484313"/>
                        <a:ext cx="7200900" cy="448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zh-CN" altLang="en-US" dirty="0"/>
              <a:t>需求分析的任务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与用户沟通获取需求的方法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分析建模与规格说明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数据流图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实体</a:t>
            </a:r>
            <a:r>
              <a:rPr lang="en-US" altLang="zh-CN" dirty="0"/>
              <a:t>-</a:t>
            </a:r>
            <a:r>
              <a:rPr lang="zh-CN" altLang="en-US" dirty="0"/>
              <a:t>联系图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状态转换图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其他图形工具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验证软件需求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补充知识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771775" y="620713"/>
            <a:ext cx="5943600" cy="2438400"/>
          </a:xfrm>
          <a:prstGeom prst="cloudCallout">
            <a:avLst>
              <a:gd name="adj1" fmla="val -25269"/>
              <a:gd name="adj2" fmla="val 7663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准确地说，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系统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必须做什么？</a:t>
            </a:r>
          </a:p>
        </p:txBody>
      </p:sp>
      <p:pic>
        <p:nvPicPr>
          <p:cNvPr id="17412" name="Picture 6" descr="cat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114800"/>
            <a:ext cx="5414963" cy="144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标题 1"/>
          <p:cNvSpPr txBox="1"/>
          <p:nvPr/>
        </p:nvSpPr>
        <p:spPr bwMode="auto">
          <a:xfrm>
            <a:off x="684213" y="0"/>
            <a:ext cx="7772400" cy="1470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4400" kern="1200" cap="none" spc="0" normalizeH="0" baseline="0" noProof="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  <a:cs typeface="+mj-cs"/>
              </a:rPr>
              <a:t>第三章  需求分析</a:t>
            </a:r>
            <a:r>
              <a:rPr kumimoji="0" lang="en-US" altLang="zh-CN" sz="4400" kern="1200" cap="none" spc="0" normalizeH="0" baseline="0" noProof="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  <a:cs typeface="+mj-cs"/>
              </a:rPr>
              <a:t/>
            </a:r>
            <a:br>
              <a:rPr kumimoji="0" lang="en-US" altLang="zh-CN" sz="4400" kern="1200" cap="none" spc="0" normalizeH="0" baseline="0" noProof="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  <a:cs typeface="+mj-cs"/>
              </a:rPr>
            </a:br>
            <a:endParaRPr kumimoji="0" lang="zh-CN" altLang="en-US" sz="4400" kern="1200" cap="none" spc="0" normalizeH="0" baseline="0" noProof="0" dirty="0">
              <a:solidFill>
                <a:srgbClr val="FF0000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 descr="rj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93800"/>
            <a:ext cx="8001000" cy="533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/>
              <a:t>层次方框图</a:t>
            </a:r>
            <a:r>
              <a:rPr lang="en-US" altLang="zh-CN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dirty="0"/>
              <a:t>Warnier</a:t>
            </a:r>
            <a:r>
              <a:rPr lang="zh-CN" altLang="en-US" dirty="0"/>
              <a:t>图</a:t>
            </a:r>
          </a:p>
        </p:txBody>
      </p:sp>
      <p:pic>
        <p:nvPicPr>
          <p:cNvPr id="2867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908050"/>
            <a:ext cx="7389813" cy="5724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dirty="0"/>
              <a:t>IPO</a:t>
            </a:r>
            <a:r>
              <a:rPr lang="zh-CN" altLang="en-US" dirty="0"/>
              <a:t>图</a:t>
            </a: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endParaRPr lang="zh-CN" altLang="en-US" dirty="0"/>
          </a:p>
        </p:txBody>
      </p:sp>
      <p:pic>
        <p:nvPicPr>
          <p:cNvPr id="148484" name="Picture 4" descr="rj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838200"/>
            <a:ext cx="4341813" cy="579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8485" name="Picture 5" descr="rj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16138"/>
            <a:ext cx="4262438" cy="3184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endParaRPr lang="zh-CN" altLang="en-US" dirty="0"/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endParaRPr lang="zh-CN" altLang="en-US" dirty="0"/>
          </a:p>
        </p:txBody>
      </p:sp>
      <p:pic>
        <p:nvPicPr>
          <p:cNvPr id="30724" name="Picture 4" descr="t1914"/>
          <p:cNvPicPr>
            <a:picLocks noChangeAspect="1"/>
          </p:cNvPicPr>
          <p:nvPr/>
        </p:nvPicPr>
        <p:blipFill>
          <a:blip r:embed="rId2"/>
          <a:srcRect b="270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sz="2800" dirty="0"/>
              <a:t>验证软件需求</a:t>
            </a: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sz="3200" dirty="0"/>
              <a:t>需求验证的四个方面</a:t>
            </a:r>
          </a:p>
          <a:p>
            <a:pPr lvl="1"/>
            <a:r>
              <a:rPr lang="zh-CN" altLang="en-US" sz="3200" dirty="0"/>
              <a:t>一致性：需求不互相矛盾</a:t>
            </a:r>
          </a:p>
          <a:p>
            <a:pPr lvl="1"/>
            <a:r>
              <a:rPr lang="zh-CN" altLang="en-US" sz="3200" dirty="0"/>
              <a:t>完整性</a:t>
            </a:r>
            <a:r>
              <a:rPr lang="zh-CN" altLang="en-US" sz="3200" b="1" dirty="0"/>
              <a:t>：</a:t>
            </a:r>
            <a:r>
              <a:rPr lang="zh-CN" altLang="en-US" sz="3200" dirty="0"/>
              <a:t>包括用户需要的每一个功能或性能</a:t>
            </a:r>
          </a:p>
          <a:p>
            <a:pPr lvl="1"/>
            <a:r>
              <a:rPr lang="zh-CN" altLang="en-US" sz="3200" dirty="0"/>
              <a:t>现实性：现有技术可以实现</a:t>
            </a:r>
          </a:p>
          <a:p>
            <a:pPr lvl="1"/>
            <a:r>
              <a:rPr lang="zh-CN" altLang="en-US" sz="3200" dirty="0"/>
              <a:t>有效性：需求是正确的，确实能解决用户面对的问题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66120"/>
            <a:ext cx="4625845" cy="24664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476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338" y="3429000"/>
            <a:ext cx="3600450" cy="2855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477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" y="3429000"/>
            <a:ext cx="4152900" cy="3159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480" name="Picture 8" descr="c:\users\ADMINI~1\appdata\local\360CHR~1\Chrome\USERDA~1\Temp\200882~1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338" y="2781300"/>
            <a:ext cx="3240087" cy="3240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矩形 9"/>
          <p:cNvSpPr/>
          <p:nvPr/>
        </p:nvSpPr>
        <p:spPr>
          <a:xfrm>
            <a:off x="6300788" y="3213100"/>
            <a:ext cx="1841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2" name="Picture 6" descr="cat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696" y="4126852"/>
            <a:ext cx="5414963" cy="1447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4624"/>
            <a:ext cx="3134342" cy="3211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5549E-6 L -0.24011 -0.3932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0" y="-19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20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20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/>
          <p:nvPr/>
        </p:nvSpPr>
        <p:spPr>
          <a:xfrm>
            <a:off x="341313" y="2168525"/>
            <a:ext cx="8191500" cy="2062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4000" dirty="0">
                <a:latin typeface="Times New Roman" panose="02020603050405020304" pitchFamily="18" charset="0"/>
              </a:rPr>
              <a:t>         需求分析是确定待开发系统必须完成哪些工作，即对其提出</a:t>
            </a:r>
            <a:r>
              <a:rPr lang="zh-CN" altLang="en-US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完整、准确、清晰和具体</a:t>
            </a:r>
            <a:r>
              <a:rPr lang="zh-CN" altLang="en-US" sz="4000" dirty="0">
                <a:latin typeface="Times New Roman" panose="02020603050405020304" pitchFamily="18" charset="0"/>
              </a:rPr>
              <a:t>的要求。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0"/>
          <p:cNvGrpSpPr/>
          <p:nvPr/>
        </p:nvGrpSpPr>
        <p:grpSpPr>
          <a:xfrm>
            <a:off x="881063" y="3049588"/>
            <a:ext cx="6121400" cy="2160587"/>
            <a:chOff x="1196625" y="2393885"/>
            <a:chExt cx="6120680" cy="2160238"/>
          </a:xfrm>
        </p:grpSpPr>
        <p:graphicFrame>
          <p:nvGraphicFramePr>
            <p:cNvPr id="2" name="图示 1"/>
            <p:cNvGraphicFramePr/>
            <p:nvPr/>
          </p:nvGraphicFramePr>
          <p:xfrm>
            <a:off x="1196625" y="3113965"/>
            <a:ext cx="6120680" cy="9451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上弧形箭头 6"/>
            <p:cNvSpPr/>
            <p:nvPr/>
          </p:nvSpPr>
          <p:spPr>
            <a:xfrm rot="10800000">
              <a:off x="1601389" y="3968431"/>
              <a:ext cx="1934935" cy="585692"/>
            </a:xfrm>
            <a:prstGeom prst="curvedDownArrow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左弧形箭头 8"/>
            <p:cNvSpPr/>
            <p:nvPr/>
          </p:nvSpPr>
          <p:spPr>
            <a:xfrm rot="5400000">
              <a:off x="3800630" y="194645"/>
              <a:ext cx="822192" cy="5220674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" name="流程图: 文档 9"/>
          <p:cNvSpPr/>
          <p:nvPr/>
        </p:nvSpPr>
        <p:spPr>
          <a:xfrm>
            <a:off x="7813675" y="2554288"/>
            <a:ext cx="538163" cy="4205288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软件需求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规格说明书</a:t>
            </a:r>
          </a:p>
        </p:txBody>
      </p:sp>
      <p:sp>
        <p:nvSpPr>
          <p:cNvPr id="13" name="五边形 12"/>
          <p:cNvSpPr/>
          <p:nvPr/>
        </p:nvSpPr>
        <p:spPr>
          <a:xfrm>
            <a:off x="7116763" y="4127500"/>
            <a:ext cx="604838" cy="271463"/>
          </a:xfrm>
          <a:prstGeom prst="homePlat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" name="图示 13"/>
          <p:cNvGraphicFramePr/>
          <p:nvPr/>
        </p:nvGraphicFramePr>
        <p:xfrm>
          <a:off x="2553874" y="306115"/>
          <a:ext cx="3846080" cy="2527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/>
              <a:t>软件需求实例</a:t>
            </a:r>
            <a:r>
              <a:rPr lang="en-US" altLang="zh-CN" dirty="0"/>
              <a:t>…</a:t>
            </a:r>
            <a:r>
              <a:rPr lang="zh-CN" altLang="en-US" dirty="0"/>
              <a:t>需求层次</a:t>
            </a:r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3059113" y="765175"/>
            <a:ext cx="5402262" cy="584200"/>
          </a:xfrm>
          <a:prstGeom prst="rect">
            <a:avLst/>
          </a:prstGeom>
          <a:blipFill rotWithShape="1">
            <a:blip r:embed="rId3"/>
          </a:blipFill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业务需求</a:t>
            </a:r>
            <a:r>
              <a:rPr lang="en-US" altLang="zh-CN" sz="32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&lt;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用户需求</a:t>
            </a:r>
            <a:r>
              <a:rPr lang="en-US" altLang="zh-CN" sz="32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&lt;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功能与非功能需求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460" name="矩形 8"/>
          <p:cNvSpPr/>
          <p:nvPr/>
        </p:nvSpPr>
        <p:spPr>
          <a:xfrm>
            <a:off x="395288" y="1412875"/>
            <a:ext cx="7632700" cy="1255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</a:rPr>
              <a:t>业务需求描述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</a:rPr>
              <a:t>1.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</a:rPr>
              <a:t>用户能及时有效地检查出文档中的拼写错误并将其纠正</a:t>
            </a:r>
          </a:p>
        </p:txBody>
      </p:sp>
      <p:sp>
        <p:nvSpPr>
          <p:cNvPr id="11" name="矩形 10"/>
          <p:cNvSpPr/>
          <p:nvPr/>
        </p:nvSpPr>
        <p:spPr>
          <a:xfrm>
            <a:off x="468313" y="2708275"/>
            <a:ext cx="7559675" cy="1644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</a:rPr>
              <a:t>用户需求描述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</a:rPr>
              <a:t>1.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</a:rPr>
              <a:t>找出文档中的拼写错误</a:t>
            </a:r>
            <a:endParaRPr lang="en-US" altLang="zh-CN" sz="28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</a:rPr>
              <a:t>2.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</a:rPr>
              <a:t>并提供一个可替换选项的列表供用户选择替换拼错的单词</a:t>
            </a:r>
          </a:p>
        </p:txBody>
      </p:sp>
      <p:sp>
        <p:nvSpPr>
          <p:cNvPr id="12" name="矩形 11"/>
          <p:cNvSpPr/>
          <p:nvPr/>
        </p:nvSpPr>
        <p:spPr>
          <a:xfrm>
            <a:off x="539750" y="4437063"/>
            <a:ext cx="6480175" cy="16430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</a:rPr>
              <a:t>功能需求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</a:rPr>
              <a:t>1.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</a:rPr>
              <a:t>分析单词拼写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</a:rPr>
              <a:t>2.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</a:rPr>
              <a:t>显示提供替换词的对话框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</a:rPr>
              <a:t>3.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</a:rPr>
              <a:t>提供全文范围替换的功能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/>
              <a:t>规格说明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/>
          <a:lstStyle/>
          <a:p>
            <a:r>
              <a:rPr lang="zh-CN" altLang="en-US" sz="2400" dirty="0"/>
              <a:t>规格说明文档或规约</a:t>
            </a:r>
            <a:r>
              <a:rPr lang="en-US" altLang="zh-CN" sz="2400" dirty="0"/>
              <a:t>(specifications)</a:t>
            </a:r>
          </a:p>
          <a:p>
            <a:pPr lvl="1"/>
            <a:r>
              <a:rPr lang="zh-CN" altLang="en-US" sz="2400" dirty="0"/>
              <a:t>明确地描述产品的功能，即明确说明产品做什么，并且列出产品要满足的任何约束。包括产品的输入和要求的输出</a:t>
            </a:r>
          </a:p>
          <a:p>
            <a:pPr lvl="2"/>
            <a:r>
              <a:rPr lang="zh-CN" altLang="en-US" sz="2400" dirty="0"/>
              <a:t>正规的有法律效力的文档，不能包括不严密的术语</a:t>
            </a:r>
          </a:p>
          <a:p>
            <a:pPr lvl="2"/>
            <a:r>
              <a:rPr lang="zh-CN" altLang="en-US" sz="2400" dirty="0"/>
              <a:t>对于测试与维护都是必需的</a:t>
            </a:r>
          </a:p>
          <a:p>
            <a:r>
              <a:rPr lang="zh-CN" altLang="en-US" sz="2400" dirty="0"/>
              <a:t>规格说明一定要避免</a:t>
            </a:r>
          </a:p>
          <a:p>
            <a:pPr lvl="1"/>
            <a:r>
              <a:rPr lang="zh-CN" altLang="en-US" sz="2400" dirty="0"/>
              <a:t>不明确，二义性</a:t>
            </a:r>
            <a:r>
              <a:rPr lang="en-US" altLang="zh-CN" sz="2400" dirty="0"/>
              <a:t>(Ambiguous)</a:t>
            </a:r>
          </a:p>
          <a:p>
            <a:pPr lvl="1"/>
            <a:r>
              <a:rPr lang="zh-CN" altLang="en-US" sz="2400" dirty="0"/>
              <a:t>不完整</a:t>
            </a:r>
            <a:r>
              <a:rPr lang="en-US" altLang="zh-CN" sz="2400" dirty="0"/>
              <a:t>(Incomplete)</a:t>
            </a:r>
          </a:p>
          <a:p>
            <a:pPr lvl="1"/>
            <a:r>
              <a:rPr lang="zh-CN" altLang="en-US" sz="2400" dirty="0"/>
              <a:t>矛盾的</a:t>
            </a:r>
            <a:r>
              <a:rPr lang="en-US" altLang="zh-CN" sz="2400" dirty="0"/>
              <a:t>(Contradictory)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endParaRPr lang="zh-CN" altLang="en-US" b="1" dirty="0"/>
          </a:p>
        </p:txBody>
      </p:sp>
      <p:sp>
        <p:nvSpPr>
          <p:cNvPr id="86020" name="Rectangle 4"/>
          <p:cNvSpPr/>
          <p:nvPr/>
        </p:nvSpPr>
        <p:spPr>
          <a:xfrm>
            <a:off x="457200" y="2057400"/>
            <a:ext cx="6553200" cy="9144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/>
          <a:lstStyle/>
          <a:p>
            <a:pPr marL="224155" indent="-224155" hangingPunct="0">
              <a:spcBef>
                <a:spcPct val="20000"/>
              </a:spcBef>
              <a:buClr>
                <a:srgbClr val="003399"/>
              </a:buClr>
              <a:buSzPct val="55000"/>
              <a:buFont typeface="Monotype Sorts" charset="2"/>
              <a:buBlip>
                <a:blip r:embed="rId2"/>
              </a:buBlip>
            </a:pP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>
                <a:latin typeface="Times New Roman" panose="02020603050405020304" pitchFamily="18" charset="0"/>
              </a:rPr>
              <a:t>它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</a:rPr>
              <a:t>指什么？零件记录还是工厂记录？还是数据库呢？</a:t>
            </a:r>
          </a:p>
        </p:txBody>
      </p:sp>
      <p:sp>
        <p:nvSpPr>
          <p:cNvPr id="86021" name="Rectangle 5"/>
          <p:cNvSpPr/>
          <p:nvPr/>
        </p:nvSpPr>
        <p:spPr>
          <a:xfrm>
            <a:off x="381000" y="1065213"/>
            <a:ext cx="8382000" cy="838200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r>
              <a:rPr lang="zh-CN" altLang="en-US" dirty="0">
                <a:latin typeface="Arial" panose="020B0604020202020204" pitchFamily="34" charset="0"/>
              </a:rPr>
              <a:t>从数据库中读出一个零件记录和一个工厂记录，如果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它</a:t>
            </a:r>
            <a:r>
              <a:rPr lang="zh-CN" altLang="en-US" dirty="0">
                <a:latin typeface="Arial" panose="020B0604020202020204" pitchFamily="34" charset="0"/>
              </a:rPr>
              <a:t>包括字母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、字母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后面紧跟着字母</a:t>
            </a:r>
            <a:r>
              <a:rPr lang="en-US" altLang="zh-CN" dirty="0">
                <a:latin typeface="Arial" panose="020B0604020202020204" pitchFamily="34" charset="0"/>
              </a:rPr>
              <a:t>Q</a:t>
            </a:r>
            <a:r>
              <a:rPr lang="zh-CN" altLang="en-US" dirty="0">
                <a:latin typeface="Arial" panose="020B0604020202020204" pitchFamily="34" charset="0"/>
              </a:rPr>
              <a:t>，则计算将那个零件运输到那个工厂所需要的花费。</a:t>
            </a:r>
          </a:p>
        </p:txBody>
      </p:sp>
      <p:sp>
        <p:nvSpPr>
          <p:cNvPr id="86022" name="Rectangle 6"/>
          <p:cNvSpPr/>
          <p:nvPr/>
        </p:nvSpPr>
        <p:spPr>
          <a:xfrm>
            <a:off x="381000" y="2895600"/>
            <a:ext cx="8382000" cy="914400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zh-CN" altLang="en-US" dirty="0">
                <a:latin typeface="Arial" panose="020B0604020202020204" pitchFamily="34" charset="0"/>
              </a:rPr>
              <a:t>如果输入数据有错，那么规格说明文档可能不会指明要采取什么行动。</a:t>
            </a:r>
          </a:p>
        </p:txBody>
      </p:sp>
      <p:sp>
        <p:nvSpPr>
          <p:cNvPr id="86023" name="AutoShape 7"/>
          <p:cNvSpPr/>
          <p:nvPr/>
        </p:nvSpPr>
        <p:spPr>
          <a:xfrm>
            <a:off x="7315200" y="2209800"/>
            <a:ext cx="1219200" cy="457200"/>
          </a:xfrm>
          <a:prstGeom prst="wedgeRoundRectCallout">
            <a:avLst>
              <a:gd name="adj1" fmla="val -98306"/>
              <a:gd name="adj2" fmla="val -112847"/>
              <a:gd name="adj3" fmla="val 16667"/>
            </a:avLst>
          </a:prstGeom>
          <a:solidFill>
            <a:srgbClr val="FFCC99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zh-CN" altLang="en-US" dirty="0">
                <a:latin typeface="Arial" panose="020B0604020202020204" pitchFamily="34" charset="0"/>
              </a:rPr>
              <a:t>二义性</a:t>
            </a:r>
          </a:p>
        </p:txBody>
      </p:sp>
      <p:sp>
        <p:nvSpPr>
          <p:cNvPr id="86024" name="AutoShape 8"/>
          <p:cNvSpPr/>
          <p:nvPr/>
        </p:nvSpPr>
        <p:spPr>
          <a:xfrm>
            <a:off x="7239000" y="6172200"/>
            <a:ext cx="1447800" cy="381000"/>
          </a:xfrm>
          <a:prstGeom prst="wedgeRoundRectCallout">
            <a:avLst>
              <a:gd name="adj1" fmla="val -75769"/>
              <a:gd name="adj2" fmla="val -94583"/>
              <a:gd name="adj3" fmla="val 16667"/>
            </a:avLst>
          </a:prstGeom>
          <a:solidFill>
            <a:srgbClr val="FFCC99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zh-CN" altLang="en-US" dirty="0">
                <a:latin typeface="Arial" panose="020B0604020202020204" pitchFamily="34" charset="0"/>
              </a:rPr>
              <a:t>矛盾</a:t>
            </a:r>
          </a:p>
        </p:txBody>
      </p:sp>
      <p:sp>
        <p:nvSpPr>
          <p:cNvPr id="86025" name="Rectangle 9"/>
          <p:cNvSpPr/>
          <p:nvPr/>
        </p:nvSpPr>
        <p:spPr>
          <a:xfrm>
            <a:off x="381000" y="4648200"/>
            <a:ext cx="8382000" cy="1371600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zh-CN" altLang="en-US" dirty="0">
                <a:latin typeface="Arial" panose="020B0604020202020204" pitchFamily="34" charset="0"/>
              </a:rPr>
              <a:t>有一个控制发酵过程的软件产品，在该产品的规格说明文档中写到，如果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压力超过</a:t>
            </a:r>
            <a:r>
              <a:rPr lang="en-US" altLang="zh-CN" dirty="0">
                <a:latin typeface="Arial" panose="020B0604020202020204" pitchFamily="34" charset="0"/>
              </a:rPr>
              <a:t>35psi(</a:t>
            </a:r>
            <a:r>
              <a:rPr lang="zh-CN" altLang="en-US" dirty="0">
                <a:latin typeface="Arial" panose="020B0604020202020204" pitchFamily="34" charset="0"/>
              </a:rPr>
              <a:t>磅</a:t>
            </a:r>
            <a:r>
              <a:rPr lang="en-US" altLang="zh-CN" dirty="0">
                <a:latin typeface="Arial" panose="020B0604020202020204" pitchFamily="34" charset="0"/>
              </a:rPr>
              <a:t>/</a:t>
            </a:r>
            <a:r>
              <a:rPr lang="zh-CN" altLang="en-US" dirty="0">
                <a:latin typeface="Arial" panose="020B0604020202020204" pitchFamily="34" charset="0"/>
              </a:rPr>
              <a:t>平方英寸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</a:rPr>
              <a:t>，则必须立即关闭阀门</a:t>
            </a:r>
            <a:r>
              <a:rPr lang="en-US" altLang="zh-CN" dirty="0">
                <a:latin typeface="Arial" panose="020B0604020202020204" pitchFamily="34" charset="0"/>
              </a:rPr>
              <a:t>M17</a:t>
            </a:r>
            <a:r>
              <a:rPr lang="zh-CN" altLang="en-US" dirty="0">
                <a:latin typeface="Arial" panose="020B0604020202020204" pitchFamily="34" charset="0"/>
              </a:rPr>
              <a:t>。而在文档的另外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地方却指出，如果压力超过</a:t>
            </a:r>
            <a:r>
              <a:rPr lang="en-US" altLang="zh-CN" dirty="0">
                <a:latin typeface="Arial" panose="020B0604020202020204" pitchFamily="34" charset="0"/>
              </a:rPr>
              <a:t>35psi</a:t>
            </a:r>
            <a:r>
              <a:rPr lang="zh-CN" altLang="en-US" dirty="0">
                <a:latin typeface="Arial" panose="020B0604020202020204" pitchFamily="34" charset="0"/>
              </a:rPr>
              <a:t>，则立刻向操作员报警，仅仅当操作员在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30</a:t>
            </a:r>
            <a:r>
              <a:rPr lang="zh-CN" altLang="en-US" dirty="0">
                <a:latin typeface="Arial" panose="020B0604020202020204" pitchFamily="34" charset="0"/>
              </a:rPr>
              <a:t>秒钟内没有采取补救行动时，阀门</a:t>
            </a:r>
            <a:r>
              <a:rPr lang="en-US" altLang="zh-CN" dirty="0">
                <a:latin typeface="Arial" panose="020B0604020202020204" pitchFamily="34" charset="0"/>
              </a:rPr>
              <a:t>M17</a:t>
            </a:r>
            <a:r>
              <a:rPr lang="zh-CN" altLang="en-US" dirty="0">
                <a:latin typeface="Arial" panose="020B0604020202020204" pitchFamily="34" charset="0"/>
              </a:rPr>
              <a:t>才自动关闭。</a:t>
            </a:r>
          </a:p>
        </p:txBody>
      </p:sp>
      <p:sp>
        <p:nvSpPr>
          <p:cNvPr id="86026" name="AutoShape 10"/>
          <p:cNvSpPr/>
          <p:nvPr/>
        </p:nvSpPr>
        <p:spPr>
          <a:xfrm>
            <a:off x="7391400" y="3962400"/>
            <a:ext cx="1219200" cy="457200"/>
          </a:xfrm>
          <a:prstGeom prst="wedgeRoundRectCallout">
            <a:avLst>
              <a:gd name="adj1" fmla="val -94139"/>
              <a:gd name="adj2" fmla="val -82986"/>
              <a:gd name="adj3" fmla="val 16667"/>
            </a:avLst>
          </a:prstGeom>
          <a:solidFill>
            <a:srgbClr val="FFCC99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zh-CN" altLang="en-US" dirty="0">
                <a:latin typeface="Arial" panose="020B0604020202020204" pitchFamily="34" charset="0"/>
              </a:rPr>
              <a:t>不完整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build="p"/>
      <p:bldP spid="86021" grpId="0" animBg="1"/>
      <p:bldP spid="86022" grpId="0" animBg="1"/>
      <p:bldP spid="86023" grpId="0" animBg="1"/>
      <p:bldP spid="86024" grpId="0" animBg="1"/>
      <p:bldP spid="86025" grpId="0" animBg="1"/>
      <p:bldP spid="860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800" y="1851025"/>
            <a:ext cx="8709660" cy="372300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非功能需求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22350" marR="0" lvl="2" indent="-3511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性能需求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22350" marR="0" lvl="2" indent="-3511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可靠性和可用性需求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22350" marR="0" lvl="2" indent="-3511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出错处理需求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22350" marR="0" lvl="2" indent="-3511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接口需求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22350" marR="0" lvl="2" indent="-3511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约束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22350" marR="0" lvl="2" indent="-3511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逆向需求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22350" marR="0" lvl="2" indent="-3511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将来可能提出的要求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北京锐得PPT公司专业制作">
  <a:themeElements>
    <a:clrScheme name="Office 主题 1">
      <a:dk1>
        <a:srgbClr val="000000"/>
      </a:dk1>
      <a:lt1>
        <a:srgbClr val="FFFFFF"/>
      </a:lt1>
      <a:dk2>
        <a:srgbClr val="FF3300"/>
      </a:dk2>
      <a:lt2>
        <a:srgbClr val="DCDCDC"/>
      </a:lt2>
      <a:accent1>
        <a:srgbClr val="0066CC"/>
      </a:accent1>
      <a:accent2>
        <a:srgbClr val="003366"/>
      </a:accent2>
      <a:accent3>
        <a:srgbClr val="FFFFFF"/>
      </a:accent3>
      <a:accent4>
        <a:srgbClr val="000000"/>
      </a:accent4>
      <a:accent5>
        <a:srgbClr val="AAB8E2"/>
      </a:accent5>
      <a:accent6>
        <a:srgbClr val="002D5C"/>
      </a:accent6>
      <a:hlink>
        <a:srgbClr val="0099FF"/>
      </a:hlink>
      <a:folHlink>
        <a:srgbClr val="0066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E73B05"/>
        </a:dk2>
        <a:lt2>
          <a:srgbClr val="DCDCDC"/>
        </a:lt2>
        <a:accent1>
          <a:srgbClr val="B40000"/>
        </a:accent1>
        <a:accent2>
          <a:srgbClr val="1A63BC"/>
        </a:accent2>
        <a:accent3>
          <a:srgbClr val="FFFFFF"/>
        </a:accent3>
        <a:accent4>
          <a:srgbClr val="000000"/>
        </a:accent4>
        <a:accent5>
          <a:srgbClr val="D6AAAA"/>
        </a:accent5>
        <a:accent6>
          <a:srgbClr val="1659AA"/>
        </a:accent6>
        <a:hlink>
          <a:srgbClr val="47721C"/>
        </a:hlink>
        <a:folHlink>
          <a:srgbClr val="E283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E8AC04"/>
        </a:dk2>
        <a:lt2>
          <a:srgbClr val="DCDCDC"/>
        </a:lt2>
        <a:accent1>
          <a:srgbClr val="053275"/>
        </a:accent1>
        <a:accent2>
          <a:srgbClr val="1759A9"/>
        </a:accent2>
        <a:accent3>
          <a:srgbClr val="FFFFFF"/>
        </a:accent3>
        <a:accent4>
          <a:srgbClr val="000000"/>
        </a:accent4>
        <a:accent5>
          <a:srgbClr val="AAADBD"/>
        </a:accent5>
        <a:accent6>
          <a:srgbClr val="145099"/>
        </a:accent6>
        <a:hlink>
          <a:srgbClr val="0077DA"/>
        </a:hlink>
        <a:folHlink>
          <a:srgbClr val="53A9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">
        <a:dk1>
          <a:srgbClr val="000000"/>
        </a:dk1>
        <a:lt1>
          <a:srgbClr val="FFFFFF"/>
        </a:lt1>
        <a:dk2>
          <a:srgbClr val="FF3300"/>
        </a:dk2>
        <a:lt2>
          <a:srgbClr val="DCDCDC"/>
        </a:lt2>
        <a:accent1>
          <a:srgbClr val="00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5C"/>
        </a:accent6>
        <a:hlink>
          <a:srgbClr val="0099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</TotalTime>
  <Words>757</Words>
  <Application>Microsoft Office PowerPoint</Application>
  <PresentationFormat>全屏显示(4:3)</PresentationFormat>
  <Paragraphs>145</Paragraphs>
  <Slides>24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Monotype Sorts</vt:lpstr>
      <vt:lpstr>黑体</vt:lpstr>
      <vt:lpstr>华文新魏</vt:lpstr>
      <vt:lpstr>华文中宋</vt:lpstr>
      <vt:lpstr>宋体</vt:lpstr>
      <vt:lpstr>新宋体</vt:lpstr>
      <vt:lpstr>Arial</vt:lpstr>
      <vt:lpstr>Calibri</vt:lpstr>
      <vt:lpstr>Times New Roman</vt:lpstr>
      <vt:lpstr>Verdana</vt:lpstr>
      <vt:lpstr>Wingdings</vt:lpstr>
      <vt:lpstr>北京锐得PPT公司专业制作</vt:lpstr>
      <vt:lpstr>Visio.Drawing.11</vt:lpstr>
      <vt:lpstr>软件工程</vt:lpstr>
      <vt:lpstr>PowerPoint 演示文稿</vt:lpstr>
      <vt:lpstr>PowerPoint 演示文稿</vt:lpstr>
      <vt:lpstr>PowerPoint 演示文稿</vt:lpstr>
      <vt:lpstr>PowerPoint 演示文稿</vt:lpstr>
      <vt:lpstr>软件需求实例…需求层次</vt:lpstr>
      <vt:lpstr>规格说明</vt:lpstr>
      <vt:lpstr>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实体-联系图</vt:lpstr>
      <vt:lpstr>状态转换图…</vt:lpstr>
      <vt:lpstr>…状态转换图…</vt:lpstr>
      <vt:lpstr>状态图举例：</vt:lpstr>
      <vt:lpstr>…状态转换图</vt:lpstr>
      <vt:lpstr>PowerPoint 演示文稿</vt:lpstr>
      <vt:lpstr>层次方框图…</vt:lpstr>
      <vt:lpstr>Warnier图</vt:lpstr>
      <vt:lpstr>IPO图</vt:lpstr>
      <vt:lpstr>PowerPoint 演示文稿</vt:lpstr>
      <vt:lpstr>验证软件需求</vt:lpstr>
    </vt:vector>
  </TitlesOfParts>
  <Company>www.ruideppt.net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锐得PPT模板</dc:title>
  <dc:creator>北京锐得幻演广告有限公司</dc:creator>
  <cp:lastModifiedBy>teng zhongmei</cp:lastModifiedBy>
  <cp:revision>421</cp:revision>
  <dcterms:created xsi:type="dcterms:W3CDTF">2015-12-06T13:15:00Z</dcterms:created>
  <dcterms:modified xsi:type="dcterms:W3CDTF">2019-11-27T11:51:37Z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2052-11.1.0.8162</vt:lpwstr>
  </property>
</Properties>
</file>