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97" r:id="rId3"/>
    <p:sldId id="685" r:id="rId4"/>
    <p:sldId id="812" r:id="rId6"/>
    <p:sldId id="689" r:id="rId7"/>
    <p:sldId id="688" r:id="rId8"/>
    <p:sldId id="686" r:id="rId9"/>
    <p:sldId id="687" r:id="rId10"/>
    <p:sldId id="782" r:id="rId11"/>
    <p:sldId id="792" r:id="rId12"/>
    <p:sldId id="783" r:id="rId13"/>
    <p:sldId id="690" r:id="rId14"/>
    <p:sldId id="784" r:id="rId15"/>
    <p:sldId id="785" r:id="rId16"/>
    <p:sldId id="786" r:id="rId17"/>
    <p:sldId id="787" r:id="rId18"/>
    <p:sldId id="788" r:id="rId19"/>
    <p:sldId id="789" r:id="rId20"/>
    <p:sldId id="790" r:id="rId21"/>
    <p:sldId id="747" r:id="rId22"/>
    <p:sldId id="748" r:id="rId23"/>
    <p:sldId id="749" r:id="rId24"/>
    <p:sldId id="750" r:id="rId25"/>
    <p:sldId id="751" r:id="rId26"/>
    <p:sldId id="752" r:id="rId27"/>
    <p:sldId id="793" r:id="rId28"/>
    <p:sldId id="794" r:id="rId29"/>
    <p:sldId id="795" r:id="rId30"/>
    <p:sldId id="796" r:id="rId31"/>
    <p:sldId id="813" r:id="rId32"/>
    <p:sldId id="815" r:id="rId33"/>
    <p:sldId id="817" r:id="rId34"/>
    <p:sldId id="818" r:id="rId35"/>
    <p:sldId id="819" r:id="rId36"/>
    <p:sldId id="820" r:id="rId37"/>
    <p:sldId id="821" r:id="rId38"/>
    <p:sldId id="822" r:id="rId39"/>
    <p:sldId id="823" r:id="rId40"/>
    <p:sldId id="824" r:id="rId41"/>
    <p:sldId id="825" r:id="rId42"/>
    <p:sldId id="826" r:id="rId43"/>
    <p:sldId id="827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A1C9ED"/>
    <a:srgbClr val="83C1F9"/>
    <a:srgbClr val="A0FD23"/>
    <a:srgbClr val="333333"/>
    <a:srgbClr val="5F5F5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24"/>
    <p:restoredTop sz="99215"/>
  </p:normalViewPr>
  <p:slideViewPr>
    <p:cSldViewPr showGuides="1">
      <p:cViewPr>
        <p:scale>
          <a:sx n="66" d="100"/>
          <a:sy n="66" d="100"/>
        </p:scale>
        <p:origin x="-870" y="-270"/>
      </p:cViewPr>
      <p:guideLst>
        <p:guide orient="horz" pos="2170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b="0" dirty="0">
                <a:latin typeface="Arial" panose="020B0604020202020204" pitchFamily="34" charset="0"/>
              </a:rPr>
            </a:fld>
            <a:endParaRPr lang="zh-CN" altLang="en-US" sz="1200" b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在总体设计阶段分析员应该考虑各种可能的实现方案，并且力求从中选出最佳方案。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在总体设计阶段开始时只有系统的逻辑模型，分析员有充分的自由分析比较不同的物理实现方案。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需求分析阶段得出的数据流图是总体设计的极好的出发点：将数据流图划分为手工处理部分和系统能自动完成的部分；设想把数据流图中的处理分组的各种可能的方法，抛弃在技术上行不通的分组方法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例如，组内不同处理的执行时间不相容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，余下的分组方法代表可能的实现策略，并且可以启示供选择的物理系统。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ALU=Arithmetic Logical Unit </a:t>
            </a:r>
            <a:r>
              <a:rPr lang="zh-CN" altLang="en-US" dirty="0"/>
              <a:t>算术逻辑部件；运算器。</a:t>
            </a:r>
            <a:endParaRPr lang="zh-CN" altLang="en-US" dirty="0"/>
          </a:p>
          <a:p>
            <a:pPr lvl="0"/>
            <a:r>
              <a:rPr lang="en-US" altLang="zh-CN" dirty="0"/>
              <a:t>A highly incompetent computer architect decides to build an </a:t>
            </a:r>
            <a:r>
              <a:rPr lang="en-US" altLang="zh-CN" sz="1000" dirty="0"/>
              <a:t>ALU</a:t>
            </a:r>
            <a:r>
              <a:rPr lang="en-US" altLang="zh-CN" dirty="0"/>
              <a:t>, shifter and 16 registers with </a:t>
            </a:r>
            <a:r>
              <a:rPr lang="en-US" altLang="zh-CN" sz="1000" dirty="0"/>
              <a:t>AND</a:t>
            </a:r>
            <a:r>
              <a:rPr lang="en-US" altLang="zh-CN" dirty="0"/>
              <a:t>, </a:t>
            </a:r>
            <a:r>
              <a:rPr lang="en-US" altLang="zh-CN" sz="1000" dirty="0"/>
              <a:t>OR</a:t>
            </a:r>
            <a:r>
              <a:rPr lang="en-US" altLang="zh-CN" dirty="0"/>
              <a:t>, and </a:t>
            </a:r>
            <a:r>
              <a:rPr lang="en-US" altLang="zh-CN" sz="1000" dirty="0"/>
              <a:t>NOT</a:t>
            </a:r>
            <a:r>
              <a:rPr lang="en-US" altLang="zh-CN" dirty="0"/>
              <a:t> gates, rather than </a:t>
            </a:r>
            <a:r>
              <a:rPr lang="en-US" altLang="zh-CN" sz="1000" dirty="0"/>
              <a:t>NAND</a:t>
            </a:r>
            <a:r>
              <a:rPr lang="en-US" altLang="zh-CN" dirty="0"/>
              <a:t> or </a:t>
            </a:r>
            <a:r>
              <a:rPr lang="en-US" altLang="zh-CN" sz="1000" dirty="0"/>
              <a:t>NOR</a:t>
            </a:r>
            <a:r>
              <a:rPr lang="en-US" altLang="zh-CN" dirty="0"/>
              <a:t> gates.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877888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1963738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7325"/>
            <a:ext cx="8229600" cy="6492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95425"/>
            <a:ext cx="40386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95425"/>
            <a:ext cx="40386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7325"/>
            <a:ext cx="8229600" cy="6492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95425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931150" cy="5842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7800" y="908050"/>
            <a:ext cx="8715375" cy="2803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800" y="3863975"/>
            <a:ext cx="8715375" cy="2805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395288" y="187325"/>
            <a:ext cx="8229600" cy="6492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49542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algn="ctr"/>
            <a:r>
              <a:rPr lang="zh-CN" altLang="en-US" kern="1200" dirty="0">
                <a:latin typeface="+mj-lt"/>
                <a:ea typeface="黑体" panose="02010609060101010101" pitchFamily="49" charset="-122"/>
                <a:cs typeface="+mj-cs"/>
              </a:rPr>
              <a:t>软件工程</a:t>
            </a:r>
            <a:endParaRPr lang="zh-CN" altLang="en-US" kern="1200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051560"/>
            <a:ext cx="8077835" cy="5497830"/>
          </a:xfrm>
          <a:solidFill>
            <a:schemeClr val="bg1"/>
          </a:solidFill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800" i="1" dirty="0"/>
              <a:t>信息隐藏</a:t>
            </a:r>
            <a:br>
              <a:rPr lang="en-US" altLang="zh-CN" sz="4800" dirty="0"/>
            </a:br>
            <a:r>
              <a:rPr lang="en-US" altLang="zh-CN" sz="4800" dirty="0"/>
              <a:t>      </a:t>
            </a:r>
            <a:r>
              <a:rPr lang="zh-CN" altLang="en-US" sz="4000" b="0" dirty="0"/>
              <a:t>应该这样设计和确定模块，使得一个模块内包含的信息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过程和数据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对于不需要这些信息的模块来说，是不能访问的。</a:t>
            </a:r>
            <a:endParaRPr lang="en-US" altLang="zh-CN" sz="4000" b="0" dirty="0"/>
          </a:p>
          <a:p>
            <a:pPr eaLnBrk="1" hangingPunct="1"/>
            <a:r>
              <a:rPr lang="zh-CN" altLang="en-US" sz="4800" i="1" dirty="0"/>
              <a:t>局部化</a:t>
            </a:r>
            <a:br>
              <a:rPr lang="en-US" altLang="zh-CN" sz="4800" dirty="0"/>
            </a:br>
            <a:r>
              <a:rPr lang="en-US" altLang="zh-CN" sz="4800" dirty="0"/>
              <a:t>      </a:t>
            </a:r>
            <a:r>
              <a:rPr lang="zh-CN" altLang="en-US" sz="4000" b="0" dirty="0"/>
              <a:t>把一些关系密切的软件元素物理地放得彼此靠近。</a:t>
            </a:r>
            <a:endParaRPr lang="zh-CN" altLang="en-US" sz="40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设计实例</a:t>
            </a: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1019175"/>
          </a:xfrm>
        </p:spPr>
        <p:txBody>
          <a:bodyPr vert="horz" wrap="square" lIns="91440" tIns="45720" rIns="91440" bIns="45720" anchor="t"/>
          <a:p>
            <a:r>
              <a:rPr lang="zh-CN" altLang="en-US" sz="1800" dirty="0">
                <a:latin typeface="Arial" panose="020B0604020202020204" pitchFamily="34" charset="0"/>
              </a:rPr>
              <a:t>“</a:t>
            </a:r>
            <a:r>
              <a:rPr lang="zh-CN" altLang="en-US" sz="1800" dirty="0"/>
              <a:t>用 </a:t>
            </a:r>
            <a:r>
              <a:rPr lang="en-US" altLang="zh-CN" sz="1800" dirty="0"/>
              <a:t>AND, OR, and NOT </a:t>
            </a:r>
            <a:r>
              <a:rPr lang="zh-CN" altLang="en-US" sz="1800" dirty="0"/>
              <a:t>门构建的计算机。 </a:t>
            </a:r>
            <a:r>
              <a:rPr lang="zh-CN" altLang="en-US" sz="1800" dirty="0">
                <a:latin typeface="Arial" panose="020B0604020202020204" pitchFamily="34" charset="0"/>
              </a:rPr>
              <a:t>”</a:t>
            </a:r>
            <a:endParaRPr lang="zh-CN" altLang="en-US" sz="1800" dirty="0"/>
          </a:p>
          <a:p>
            <a:r>
              <a:rPr lang="zh-CN" altLang="en-US" sz="1800" dirty="0"/>
              <a:t>第一种设计：设计师设计三个功能芯片</a:t>
            </a:r>
            <a:endParaRPr lang="zh-CN" altLang="en-US" sz="1800" dirty="0"/>
          </a:p>
        </p:txBody>
      </p:sp>
      <p:pic>
        <p:nvPicPr>
          <p:cNvPr id="37892" name="Picture 4" descr="demo (classroom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0" y="5770563"/>
            <a:ext cx="914400" cy="793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5"/>
          <p:cNvGrpSpPr/>
          <p:nvPr/>
        </p:nvGrpSpPr>
        <p:grpSpPr>
          <a:xfrm>
            <a:off x="2339975" y="2276475"/>
            <a:ext cx="4210050" cy="4168775"/>
            <a:chOff x="2856" y="1392"/>
            <a:chExt cx="2652" cy="2626"/>
          </a:xfrm>
        </p:grpSpPr>
        <p:pic>
          <p:nvPicPr>
            <p:cNvPr id="37897" name="Picture 6" descr="sch95591_0701"/>
            <p:cNvPicPr>
              <a:picLocks noChangeAspect="1"/>
            </p:cNvPicPr>
            <p:nvPr/>
          </p:nvPicPr>
          <p:blipFill>
            <a:blip r:embed="rId2"/>
            <a:srcRect b="23022"/>
            <a:stretch>
              <a:fillRect/>
            </a:stretch>
          </p:blipFill>
          <p:spPr>
            <a:xfrm>
              <a:off x="2856" y="1488"/>
              <a:ext cx="2376" cy="25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7898" name="Line 7"/>
            <p:cNvSpPr/>
            <p:nvPr/>
          </p:nvSpPr>
          <p:spPr>
            <a:xfrm>
              <a:off x="4080" y="1392"/>
              <a:ext cx="0" cy="2077"/>
            </a:xfrm>
            <a:prstGeom prst="line">
              <a:avLst/>
            </a:prstGeom>
            <a:ln w="28575" cap="flat" cmpd="sng">
              <a:solidFill>
                <a:srgbClr val="0099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7899" name="Line 8"/>
            <p:cNvSpPr/>
            <p:nvPr/>
          </p:nvSpPr>
          <p:spPr>
            <a:xfrm>
              <a:off x="4080" y="3264"/>
              <a:ext cx="1428" cy="0"/>
            </a:xfrm>
            <a:prstGeom prst="line">
              <a:avLst/>
            </a:prstGeom>
            <a:ln w="28575" cap="flat" cmpd="sng">
              <a:solidFill>
                <a:srgbClr val="0099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7900" name="Line 9"/>
            <p:cNvSpPr/>
            <p:nvPr/>
          </p:nvSpPr>
          <p:spPr>
            <a:xfrm flipV="1">
              <a:off x="2971" y="3456"/>
              <a:ext cx="1109" cy="13"/>
            </a:xfrm>
            <a:prstGeom prst="line">
              <a:avLst/>
            </a:prstGeom>
            <a:ln w="28575" cap="flat" cmpd="sng">
              <a:solidFill>
                <a:srgbClr val="0099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7901" name="Text Box 10"/>
            <p:cNvSpPr txBox="1"/>
            <p:nvPr/>
          </p:nvSpPr>
          <p:spPr>
            <a:xfrm>
              <a:off x="3107" y="1410"/>
              <a:ext cx="590" cy="25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chip1</a:t>
              </a:r>
              <a:endParaRPr lang="en-US" altLang="zh-CN" b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2" name="Text Box 11"/>
            <p:cNvSpPr txBox="1"/>
            <p:nvPr/>
          </p:nvSpPr>
          <p:spPr>
            <a:xfrm>
              <a:off x="4368" y="1440"/>
              <a:ext cx="590" cy="25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chip2</a:t>
              </a:r>
              <a:endParaRPr lang="en-US" altLang="zh-CN" b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3" name="Text Box 12"/>
            <p:cNvSpPr txBox="1"/>
            <p:nvPr/>
          </p:nvSpPr>
          <p:spPr>
            <a:xfrm>
              <a:off x="4368" y="3360"/>
              <a:ext cx="590" cy="25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chip3</a:t>
              </a:r>
              <a:endParaRPr lang="en-US" altLang="zh-CN" b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3" name="Picture 5" descr="sch95591_0703"/>
          <p:cNvPicPr>
            <a:picLocks noChangeAspect="1"/>
          </p:cNvPicPr>
          <p:nvPr/>
        </p:nvPicPr>
        <p:blipFill>
          <a:blip r:embed="rId3"/>
          <a:srcRect b="14929"/>
          <a:stretch>
            <a:fillRect/>
          </a:stretch>
        </p:blipFill>
        <p:spPr>
          <a:xfrm>
            <a:off x="4067175" y="1989138"/>
            <a:ext cx="4535488" cy="440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0" y="765175"/>
            <a:ext cx="8964613" cy="17541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marL="0" lvl="1" indent="457200" eaLnBrk="1" hangingPunct="1"/>
            <a:r>
              <a:rPr lang="zh-CN" altLang="en-US" sz="5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最大化模块内联系，</a:t>
            </a:r>
            <a:endParaRPr lang="en-US" altLang="zh-CN" sz="5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1" indent="457200" eaLnBrk="1" hangingPunct="1"/>
            <a:r>
              <a:rPr lang="zh-CN" altLang="en-US" sz="5400" dirty="0">
                <a:solidFill>
                  <a:srgbClr val="7030A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最小化模块间联系</a:t>
            </a:r>
            <a:endParaRPr lang="zh-CN" altLang="en-US" sz="54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188" y="4868863"/>
            <a:ext cx="7993062" cy="14462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zh-CN" altLang="en-US" sz="44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衡量模块独立性的两个定性指标及其含义？</a:t>
            </a:r>
            <a:endParaRPr lang="en-US" altLang="zh-CN" sz="4400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模块独立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5425"/>
            <a:ext cx="8644255" cy="45262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模块的独立性可以由两个定性标准度量</a:t>
            </a:r>
            <a:endParaRPr kumimoji="0" lang="zh-CN" altLang="en-US" sz="3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耦合</a:t>
            </a: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（模块间的联系，越小越好</a:t>
            </a:r>
            <a:r>
              <a:rPr kumimoji="0" lang="zh-CN" altLang="en-US" sz="3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内</a:t>
            </a:r>
            <a:r>
              <a:rPr kumimoji="0" lang="zh-CN" alt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聚</a:t>
            </a: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模块内的联系，</a:t>
            </a: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越大越好</a:t>
            </a:r>
            <a:r>
              <a:rPr kumimoji="0" lang="zh-CN" altLang="en-US" sz="3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177800" y="233363"/>
            <a:ext cx="8715375" cy="6421437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耦合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内容耦合</a:t>
            </a:r>
            <a:r>
              <a:rPr lang="en-US" altLang="zh-CN" dirty="0"/>
              <a:t>		</a:t>
            </a: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完全不用</a:t>
            </a:r>
            <a:endParaRPr lang="en-US" altLang="zh-CN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/>
              <a:t>共用耦合</a:t>
            </a:r>
            <a:r>
              <a:rPr lang="en-US" altLang="zh-CN" dirty="0"/>
              <a:t>		</a:t>
            </a:r>
            <a:r>
              <a:rPr lang="zh-CN" altLang="en-US" b="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限用</a:t>
            </a:r>
            <a:r>
              <a:rPr lang="en-US" altLang="zh-CN" dirty="0"/>
              <a:t>		</a:t>
            </a:r>
            <a:endParaRPr lang="en-US" altLang="zh-CN" dirty="0"/>
          </a:p>
          <a:p>
            <a:pPr lvl="1"/>
            <a:r>
              <a:rPr lang="zh-CN" altLang="en-US" dirty="0"/>
              <a:t>控制耦合</a:t>
            </a:r>
            <a:r>
              <a:rPr lang="en-US" altLang="zh-CN" dirty="0"/>
              <a:t>		</a:t>
            </a: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少用</a:t>
            </a:r>
            <a:endParaRPr lang="en-US" altLang="zh-CN" b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/>
              <a:t>印记（特征）耦合</a:t>
            </a:r>
            <a:r>
              <a:rPr lang="en-US" altLang="zh-CN" dirty="0"/>
              <a:t>	</a:t>
            </a:r>
            <a:r>
              <a:rPr lang="zh-CN" altLang="en-US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少用</a:t>
            </a:r>
            <a:endParaRPr lang="en-US" altLang="zh-CN" b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/>
              <a:t>数据耦合</a:t>
            </a:r>
            <a:r>
              <a:rPr lang="en-US" altLang="zh-CN" dirty="0"/>
              <a:t>		</a:t>
            </a:r>
            <a:r>
              <a:rPr lang="zh-CN" altLang="en-US" b="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尽量使用</a:t>
            </a:r>
            <a:endParaRPr lang="en-US" altLang="zh-CN" b="0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9" name="Group 5"/>
          <p:cNvGrpSpPr/>
          <p:nvPr/>
        </p:nvGrpSpPr>
        <p:grpSpPr>
          <a:xfrm>
            <a:off x="6285548" y="3304540"/>
            <a:ext cx="2601912" cy="2998788"/>
            <a:chOff x="3926" y="1889"/>
            <a:chExt cx="1639" cy="1889"/>
          </a:xfrm>
        </p:grpSpPr>
        <p:sp>
          <p:nvSpPr>
            <p:cNvPr id="12296" name="Line 6"/>
            <p:cNvSpPr/>
            <p:nvPr/>
          </p:nvSpPr>
          <p:spPr>
            <a:xfrm>
              <a:off x="4421" y="3169"/>
              <a:ext cx="961" cy="0"/>
            </a:xfrm>
            <a:prstGeom prst="line">
              <a:avLst/>
            </a:prstGeom>
            <a:ln w="34925" cap="flat" cmpd="sng">
              <a:solidFill>
                <a:srgbClr val="000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297" name="Line 7"/>
            <p:cNvSpPr/>
            <p:nvPr/>
          </p:nvSpPr>
          <p:spPr>
            <a:xfrm flipV="1">
              <a:off x="4421" y="1969"/>
              <a:ext cx="0" cy="1200"/>
            </a:xfrm>
            <a:prstGeom prst="line">
              <a:avLst/>
            </a:prstGeom>
            <a:ln w="34925" cap="flat" cmpd="sng">
              <a:solidFill>
                <a:srgbClr val="000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298" name="Line 8"/>
            <p:cNvSpPr/>
            <p:nvPr/>
          </p:nvSpPr>
          <p:spPr>
            <a:xfrm flipH="1">
              <a:off x="4043" y="3156"/>
              <a:ext cx="378" cy="472"/>
            </a:xfrm>
            <a:prstGeom prst="line">
              <a:avLst/>
            </a:prstGeom>
            <a:ln w="34925" cap="flat" cmpd="sng">
              <a:solidFill>
                <a:srgbClr val="000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299" name="Text Box 9"/>
            <p:cNvSpPr txBox="1"/>
            <p:nvPr/>
          </p:nvSpPr>
          <p:spPr>
            <a:xfrm>
              <a:off x="4068" y="3547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zh-CN" sz="1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数据</a:t>
              </a:r>
              <a:endPara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00" name="Text Box 10"/>
            <p:cNvSpPr txBox="1"/>
            <p:nvPr/>
          </p:nvSpPr>
          <p:spPr>
            <a:xfrm>
              <a:off x="5043" y="2882"/>
              <a:ext cx="52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方式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01" name="Text Box 11"/>
            <p:cNvSpPr txBox="1"/>
            <p:nvPr/>
          </p:nvSpPr>
          <p:spPr>
            <a:xfrm>
              <a:off x="4461" y="1889"/>
              <a:ext cx="6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作用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02" name="Line 12"/>
            <p:cNvSpPr/>
            <p:nvPr/>
          </p:nvSpPr>
          <p:spPr>
            <a:xfrm>
              <a:off x="4135" y="3469"/>
              <a:ext cx="52" cy="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3" name="Line 13"/>
            <p:cNvSpPr/>
            <p:nvPr/>
          </p:nvSpPr>
          <p:spPr>
            <a:xfrm>
              <a:off x="4296" y="3265"/>
              <a:ext cx="52" cy="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4" name="Text Box 14"/>
            <p:cNvSpPr txBox="1"/>
            <p:nvPr/>
          </p:nvSpPr>
          <p:spPr>
            <a:xfrm>
              <a:off x="4121" y="3012"/>
              <a:ext cx="2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少</a:t>
              </a:r>
              <a:endParaRPr lang="zh-CN" altLang="en-US" sz="24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05" name="Text Box 15"/>
            <p:cNvSpPr txBox="1"/>
            <p:nvPr/>
          </p:nvSpPr>
          <p:spPr>
            <a:xfrm>
              <a:off x="3926" y="3286"/>
              <a:ext cx="2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多</a:t>
              </a:r>
              <a:endParaRPr lang="zh-CN" altLang="en-US" sz="24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06" name="Line 16"/>
            <p:cNvSpPr/>
            <p:nvPr/>
          </p:nvSpPr>
          <p:spPr>
            <a:xfrm flipV="1">
              <a:off x="4396" y="2946"/>
              <a:ext cx="7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7" name="Line 17"/>
            <p:cNvSpPr/>
            <p:nvPr/>
          </p:nvSpPr>
          <p:spPr>
            <a:xfrm flipV="1">
              <a:off x="4401" y="2585"/>
              <a:ext cx="7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Line 18"/>
            <p:cNvSpPr/>
            <p:nvPr/>
          </p:nvSpPr>
          <p:spPr>
            <a:xfrm flipV="1">
              <a:off x="4393" y="2276"/>
              <a:ext cx="7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9" name="Text Box 19"/>
            <p:cNvSpPr txBox="1"/>
            <p:nvPr/>
          </p:nvSpPr>
          <p:spPr>
            <a:xfrm>
              <a:off x="4448" y="2804"/>
              <a:ext cx="4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数据</a:t>
              </a:r>
              <a:endParaRPr lang="zh-CN" altLang="en-US" sz="24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10" name="Text Box 20"/>
            <p:cNvSpPr txBox="1"/>
            <p:nvPr/>
          </p:nvSpPr>
          <p:spPr>
            <a:xfrm>
              <a:off x="4461" y="2465"/>
              <a:ext cx="52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控制</a:t>
              </a:r>
              <a:endParaRPr lang="zh-CN" altLang="en-US" sz="18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11" name="Text Box 21"/>
            <p:cNvSpPr txBox="1"/>
            <p:nvPr/>
          </p:nvSpPr>
          <p:spPr>
            <a:xfrm>
              <a:off x="4461" y="2146"/>
              <a:ext cx="53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混合</a:t>
              </a:r>
              <a:endParaRPr lang="zh-CN" altLang="en-US" sz="24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12" name="Line 22"/>
            <p:cNvSpPr/>
            <p:nvPr/>
          </p:nvSpPr>
          <p:spPr>
            <a:xfrm flipH="1">
              <a:off x="4604" y="3143"/>
              <a:ext cx="39" cy="6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3" name="Line 23"/>
            <p:cNvSpPr/>
            <p:nvPr/>
          </p:nvSpPr>
          <p:spPr>
            <a:xfrm flipH="1">
              <a:off x="5039" y="3148"/>
              <a:ext cx="39" cy="6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Text Box 24"/>
            <p:cNvSpPr txBox="1"/>
            <p:nvPr/>
          </p:nvSpPr>
          <p:spPr>
            <a:xfrm>
              <a:off x="4848" y="3196"/>
              <a:ext cx="53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直接</a:t>
              </a:r>
              <a:endParaRPr lang="en-US" altLang="zh-CN" sz="18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  <a:p>
              <a:pPr algn="just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引用</a:t>
              </a:r>
              <a:endParaRPr lang="zh-CN" altLang="en-US" sz="24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15" name="Text Box 25"/>
            <p:cNvSpPr txBox="1"/>
            <p:nvPr/>
          </p:nvSpPr>
          <p:spPr>
            <a:xfrm>
              <a:off x="4455" y="3187"/>
              <a:ext cx="40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just"/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过程</a:t>
              </a:r>
              <a:endParaRPr lang="zh-CN" altLang="en-US" sz="18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  <a:p>
              <a:pPr algn="just"/>
              <a:r>
                <a:rPr lang="zh-CN" altLang="en-US" sz="1800" b="1" dirty="0">
                  <a:solidFill>
                    <a:srgbClr val="00CC00"/>
                  </a:solidFill>
                  <a:latin typeface="宋体" panose="02010600030101010101" pitchFamily="2" charset="-122"/>
                </a:rPr>
                <a:t>调用</a:t>
              </a:r>
              <a:endParaRPr lang="zh-CN" altLang="en-US" sz="1800" b="1" dirty="0">
                <a:solidFill>
                  <a:srgbClr val="00CC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0" name="Group 9"/>
          <p:cNvGrpSpPr/>
          <p:nvPr/>
        </p:nvGrpSpPr>
        <p:grpSpPr>
          <a:xfrm>
            <a:off x="4533583" y="3354388"/>
            <a:ext cx="1643062" cy="2470150"/>
            <a:chOff x="2784" y="768"/>
            <a:chExt cx="912" cy="1872"/>
          </a:xfrm>
        </p:grpSpPr>
        <p:sp>
          <p:nvSpPr>
            <p:cNvPr id="12293" name="AutoShape 5"/>
            <p:cNvSpPr/>
            <p:nvPr/>
          </p:nvSpPr>
          <p:spPr>
            <a:xfrm>
              <a:off x="2784" y="816"/>
              <a:ext cx="384" cy="1824"/>
            </a:xfrm>
            <a:prstGeom prst="downArrow">
              <a:avLst>
                <a:gd name="adj1" fmla="val 50000"/>
                <a:gd name="adj2" fmla="val 118750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耦</a:t>
              </a:r>
              <a:endParaRPr lang="zh-CN" altLang="en-US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合</a:t>
              </a:r>
              <a:endParaRPr lang="zh-CN" altLang="en-US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度</a:t>
              </a:r>
              <a:endParaRPr lang="zh-CN" altLang="en-US" b="1" dirty="0">
                <a:latin typeface="Arial" panose="020B0604020202020204" pitchFamily="34" charset="0"/>
              </a:endParaRPr>
            </a:p>
            <a:p>
              <a:pPr algn="ctr"/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2294" name="Text Box 6"/>
            <p:cNvSpPr txBox="1"/>
            <p:nvPr/>
          </p:nvSpPr>
          <p:spPr>
            <a:xfrm>
              <a:off x="3312" y="768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高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3312" y="2256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低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572000" y="2933700"/>
            <a:ext cx="4281488" cy="3781425"/>
          </a:xfrm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void output(flag)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if (flag)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(“ok!”);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else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(“no!”);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main()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flag = 1;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output(flag);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3315" name="Rectangle 41"/>
          <p:cNvSpPr>
            <a:spLocks noGrp="1"/>
          </p:cNvSpPr>
          <p:nvPr>
            <p:ph sz="half" idx="1"/>
          </p:nvPr>
        </p:nvSpPr>
        <p:spPr>
          <a:xfrm>
            <a:off x="177800" y="188913"/>
            <a:ext cx="4281488" cy="3421062"/>
          </a:xfrm>
          <a:solidFill>
            <a:schemeClr val="bg1"/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none" lIns="91440" tIns="45720" rIns="91440" bIns="45720" anchor="ctr"/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sum(int a,int b)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{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  int c;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  c=a+b;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  return(c);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main()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{ 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  int x,y;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  printf(“x+y=%d”,sum(x,y))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lang="en-US" altLang="zh-CN" sz="20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10"/>
          <p:cNvGrpSpPr/>
          <p:nvPr/>
        </p:nvGrpSpPr>
        <p:grpSpPr>
          <a:xfrm>
            <a:off x="498158" y="1541780"/>
            <a:ext cx="3989387" cy="2636838"/>
            <a:chOff x="1920" y="864"/>
            <a:chExt cx="2016" cy="1316"/>
          </a:xfrm>
        </p:grpSpPr>
        <p:sp useBgFill="1">
          <p:nvSpPr>
            <p:cNvPr id="14354" name="Rectangle 11"/>
            <p:cNvSpPr/>
            <p:nvPr/>
          </p:nvSpPr>
          <p:spPr>
            <a:xfrm>
              <a:off x="2448" y="864"/>
              <a:ext cx="856" cy="262"/>
            </a:xfrm>
            <a:prstGeom prst="rect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宋体" panose="02010600030101010101" pitchFamily="2" charset="-122"/>
                </a:rPr>
                <a:t>计算水电费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4355" name="Line 12"/>
            <p:cNvSpPr/>
            <p:nvPr/>
          </p:nvSpPr>
          <p:spPr>
            <a:xfrm flipH="1">
              <a:off x="2352" y="1152"/>
              <a:ext cx="432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4356" name="Line 13"/>
            <p:cNvSpPr/>
            <p:nvPr/>
          </p:nvSpPr>
          <p:spPr>
            <a:xfrm>
              <a:off x="2928" y="1152"/>
              <a:ext cx="432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4357" name="Line 14"/>
            <p:cNvSpPr/>
            <p:nvPr/>
          </p:nvSpPr>
          <p:spPr>
            <a:xfrm flipH="1">
              <a:off x="2496" y="1200"/>
              <a:ext cx="181" cy="181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sm" len="sm"/>
              <a:tailEnd type="stealth" w="sm" len="med"/>
            </a:ln>
          </p:spPr>
        </p:sp>
        <p:sp>
          <p:nvSpPr>
            <p:cNvPr id="14358" name="Line 15"/>
            <p:cNvSpPr/>
            <p:nvPr/>
          </p:nvSpPr>
          <p:spPr>
            <a:xfrm flipV="1">
              <a:off x="2496" y="1344"/>
              <a:ext cx="181" cy="1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stealth" w="sm" len="med"/>
            </a:ln>
          </p:spPr>
        </p:sp>
        <p:sp>
          <p:nvSpPr>
            <p:cNvPr id="14359" name="Rectangle 16"/>
            <p:cNvSpPr/>
            <p:nvPr/>
          </p:nvSpPr>
          <p:spPr>
            <a:xfrm>
              <a:off x="1920" y="1200"/>
              <a:ext cx="672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zh-CN" altLang="en-US" sz="1800" b="1" i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住户情况</a:t>
              </a:r>
              <a:endParaRPr lang="zh-CN" altLang="en-US" sz="1800" b="1" i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60" name="Line 17"/>
            <p:cNvSpPr/>
            <p:nvPr/>
          </p:nvSpPr>
          <p:spPr>
            <a:xfrm>
              <a:off x="3168" y="1296"/>
              <a:ext cx="192" cy="192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sm" len="sm"/>
              <a:tailEnd type="stealth" w="sm" len="med"/>
            </a:ln>
          </p:spPr>
        </p:sp>
        <p:sp>
          <p:nvSpPr>
            <p:cNvPr id="14361" name="Line 18"/>
            <p:cNvSpPr/>
            <p:nvPr/>
          </p:nvSpPr>
          <p:spPr>
            <a:xfrm flipH="1" flipV="1">
              <a:off x="3072" y="134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stealth" w="sm" len="med"/>
            </a:ln>
          </p:spPr>
        </p:sp>
        <p:sp>
          <p:nvSpPr>
            <p:cNvPr id="14362" name="Rectangle 19"/>
            <p:cNvSpPr/>
            <p:nvPr/>
          </p:nvSpPr>
          <p:spPr>
            <a:xfrm>
              <a:off x="2544" y="1386"/>
              <a:ext cx="38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zh-CN" altLang="en-US" sz="1600" b="1" dirty="0">
                  <a:latin typeface="宋体" panose="02010600030101010101" pitchFamily="2" charset="-122"/>
                </a:rPr>
                <a:t>水费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363" name="Rectangle 20"/>
            <p:cNvSpPr/>
            <p:nvPr/>
          </p:nvSpPr>
          <p:spPr>
            <a:xfrm>
              <a:off x="2857" y="1392"/>
              <a:ext cx="38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zh-CN" altLang="en-US" sz="1600" b="1" dirty="0">
                  <a:latin typeface="宋体" panose="02010600030101010101" pitchFamily="2" charset="-122"/>
                </a:rPr>
                <a:t>电费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364" name="Rectangle 21"/>
            <p:cNvSpPr/>
            <p:nvPr/>
          </p:nvSpPr>
          <p:spPr>
            <a:xfrm>
              <a:off x="3216" y="1152"/>
              <a:ext cx="720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zh-CN" altLang="en-US" sz="1800" b="1" i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住户情况</a:t>
              </a:r>
              <a:endParaRPr lang="zh-CN" altLang="en-US" sz="1800" b="1" i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65" name="Rectangle 22"/>
            <p:cNvSpPr/>
            <p:nvPr/>
          </p:nvSpPr>
          <p:spPr>
            <a:xfrm>
              <a:off x="2064" y="1968"/>
              <a:ext cx="18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en-US" altLang="zh-CN" sz="1600" b="1" dirty="0">
                  <a:solidFill>
                    <a:schemeClr val="tx2"/>
                  </a:solidFill>
                  <a:latin typeface="黑体" panose="02010609060101010101" pitchFamily="49" charset="-122"/>
                </a:rPr>
                <a:t>“</a:t>
              </a:r>
              <a:r>
                <a:rPr lang="zh-CN" altLang="en-US" sz="1600" b="1" i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住户情况</a:t>
              </a:r>
              <a:r>
                <a:rPr lang="zh-CN" altLang="en-US" sz="1600" b="1" dirty="0">
                  <a:solidFill>
                    <a:schemeClr val="tx2"/>
                  </a:solidFill>
                  <a:latin typeface="黑体" panose="02010609060101010101" pitchFamily="49" charset="-122"/>
                </a:rPr>
                <a:t>”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是一个</a:t>
              </a:r>
              <a:r>
                <a:rPr lang="zh-CN" altLang="en-US" sz="16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数据结构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 useBgFill="1">
          <p:nvSpPr>
            <p:cNvPr id="14366" name="Rectangle 23"/>
            <p:cNvSpPr/>
            <p:nvPr/>
          </p:nvSpPr>
          <p:spPr>
            <a:xfrm>
              <a:off x="1968" y="1584"/>
              <a:ext cx="856" cy="262"/>
            </a:xfrm>
            <a:prstGeom prst="rect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宋体" panose="02010600030101010101" pitchFamily="2" charset="-122"/>
                </a:rPr>
                <a:t>计算水费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 useBgFill="1">
          <p:nvSpPr>
            <p:cNvPr id="14367" name="Rectangle 24"/>
            <p:cNvSpPr/>
            <p:nvPr/>
          </p:nvSpPr>
          <p:spPr>
            <a:xfrm>
              <a:off x="3024" y="1584"/>
              <a:ext cx="856" cy="262"/>
            </a:xfrm>
            <a:prstGeom prst="rect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宋体" panose="02010600030101010101" pitchFamily="2" charset="-122"/>
                </a:rPr>
                <a:t>计算电费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4392613" y="3654425"/>
            <a:ext cx="3989387" cy="2549525"/>
            <a:chOff x="1920" y="864"/>
            <a:chExt cx="2016" cy="1273"/>
          </a:xfrm>
        </p:grpSpPr>
        <p:sp useBgFill="1">
          <p:nvSpPr>
            <p:cNvPr id="14340" name="Rectangle 11"/>
            <p:cNvSpPr/>
            <p:nvPr/>
          </p:nvSpPr>
          <p:spPr>
            <a:xfrm>
              <a:off x="2448" y="864"/>
              <a:ext cx="856" cy="262"/>
            </a:xfrm>
            <a:prstGeom prst="rect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宋体" panose="02010600030101010101" pitchFamily="2" charset="-122"/>
                </a:rPr>
                <a:t>计算水电费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4341" name="Line 12"/>
            <p:cNvSpPr/>
            <p:nvPr/>
          </p:nvSpPr>
          <p:spPr>
            <a:xfrm flipH="1">
              <a:off x="2352" y="1152"/>
              <a:ext cx="432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4342" name="Line 13"/>
            <p:cNvSpPr/>
            <p:nvPr/>
          </p:nvSpPr>
          <p:spPr>
            <a:xfrm>
              <a:off x="2928" y="1152"/>
              <a:ext cx="432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4343" name="Line 14"/>
            <p:cNvSpPr/>
            <p:nvPr/>
          </p:nvSpPr>
          <p:spPr>
            <a:xfrm flipH="1">
              <a:off x="2496" y="1200"/>
              <a:ext cx="181" cy="181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sm" len="sm"/>
              <a:tailEnd type="stealth" w="sm" len="med"/>
            </a:ln>
          </p:spPr>
        </p:sp>
        <p:sp>
          <p:nvSpPr>
            <p:cNvPr id="14344" name="Line 15"/>
            <p:cNvSpPr/>
            <p:nvPr/>
          </p:nvSpPr>
          <p:spPr>
            <a:xfrm flipV="1">
              <a:off x="2496" y="1344"/>
              <a:ext cx="181" cy="1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stealth" w="sm" len="med"/>
            </a:ln>
          </p:spPr>
        </p:sp>
        <p:sp>
          <p:nvSpPr>
            <p:cNvPr id="14345" name="Rectangle 16"/>
            <p:cNvSpPr/>
            <p:nvPr/>
          </p:nvSpPr>
          <p:spPr>
            <a:xfrm>
              <a:off x="1920" y="1200"/>
              <a:ext cx="576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zh-CN" altLang="en-US" sz="1800" b="1" i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  用水量</a:t>
              </a:r>
              <a:endParaRPr lang="zh-CN" altLang="en-US" sz="1800" b="1" i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46" name="Line 17"/>
            <p:cNvSpPr/>
            <p:nvPr/>
          </p:nvSpPr>
          <p:spPr>
            <a:xfrm>
              <a:off x="3168" y="1296"/>
              <a:ext cx="192" cy="192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sm" len="sm"/>
              <a:tailEnd type="stealth" w="sm" len="med"/>
            </a:ln>
          </p:spPr>
        </p:sp>
        <p:sp>
          <p:nvSpPr>
            <p:cNvPr id="14347" name="Line 18"/>
            <p:cNvSpPr/>
            <p:nvPr/>
          </p:nvSpPr>
          <p:spPr>
            <a:xfrm flipH="1" flipV="1">
              <a:off x="3072" y="1344"/>
              <a:ext cx="192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stealth" w="sm" len="med"/>
            </a:ln>
          </p:spPr>
        </p:sp>
        <p:sp>
          <p:nvSpPr>
            <p:cNvPr id="14348" name="Rectangle 19"/>
            <p:cNvSpPr/>
            <p:nvPr/>
          </p:nvSpPr>
          <p:spPr>
            <a:xfrm>
              <a:off x="2544" y="1386"/>
              <a:ext cx="38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zh-CN" altLang="en-US" sz="1600" b="1" dirty="0">
                  <a:latin typeface="宋体" panose="02010600030101010101" pitchFamily="2" charset="-122"/>
                </a:rPr>
                <a:t>水费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349" name="Rectangle 20"/>
            <p:cNvSpPr/>
            <p:nvPr/>
          </p:nvSpPr>
          <p:spPr>
            <a:xfrm>
              <a:off x="2857" y="1392"/>
              <a:ext cx="38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zh-CN" altLang="en-US" sz="1600" b="1" dirty="0">
                  <a:latin typeface="宋体" panose="02010600030101010101" pitchFamily="2" charset="-122"/>
                </a:rPr>
                <a:t>电费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4350" name="Rectangle 21"/>
            <p:cNvSpPr/>
            <p:nvPr/>
          </p:nvSpPr>
          <p:spPr>
            <a:xfrm>
              <a:off x="3216" y="1152"/>
              <a:ext cx="720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zh-CN" altLang="en-US" sz="1800" b="1" i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用电量</a:t>
              </a:r>
              <a:endParaRPr lang="zh-CN" altLang="en-US" sz="1800" b="1" i="1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51" name="Rectangle 22"/>
            <p:cNvSpPr/>
            <p:nvPr/>
          </p:nvSpPr>
          <p:spPr>
            <a:xfrm>
              <a:off x="2064" y="1968"/>
              <a:ext cx="1872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 useBgFill="1">
          <p:nvSpPr>
            <p:cNvPr id="14352" name="Rectangle 23"/>
            <p:cNvSpPr/>
            <p:nvPr/>
          </p:nvSpPr>
          <p:spPr>
            <a:xfrm>
              <a:off x="1968" y="1584"/>
              <a:ext cx="856" cy="262"/>
            </a:xfrm>
            <a:prstGeom prst="rect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宋体" panose="02010600030101010101" pitchFamily="2" charset="-122"/>
                </a:rPr>
                <a:t>计算水费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 useBgFill="1">
          <p:nvSpPr>
            <p:cNvPr id="14353" name="Rectangle 24"/>
            <p:cNvSpPr/>
            <p:nvPr/>
          </p:nvSpPr>
          <p:spPr>
            <a:xfrm>
              <a:off x="3024" y="1584"/>
              <a:ext cx="856" cy="262"/>
            </a:xfrm>
            <a:prstGeom prst="rect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宋体" panose="02010600030101010101" pitchFamily="2" charset="-122"/>
                </a:rPr>
                <a:t>计算电费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"/>
          <p:cNvGrpSpPr/>
          <p:nvPr/>
        </p:nvGrpSpPr>
        <p:grpSpPr bwMode="auto">
          <a:xfrm>
            <a:off x="566555" y="434340"/>
            <a:ext cx="3729038" cy="3562350"/>
            <a:chOff x="1452" y="1134"/>
            <a:chExt cx="2937" cy="2805"/>
          </a:xfrm>
          <a:solidFill>
            <a:srgbClr val="FFC000"/>
          </a:solidFill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2184" y="1134"/>
              <a:ext cx="1575" cy="669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Global :  V1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V2</a:t>
              </a:r>
              <a:endPara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452" y="2223"/>
              <a:ext cx="1257" cy="171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</a:ln>
          </p:spPr>
          <p:txBody>
            <a:bodyPr lIns="54000" rIns="18000"/>
            <a:lstStyle/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A: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…………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…………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A1=V1+V2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…………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…………</a:t>
              </a:r>
              <a:endPara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129" y="2223"/>
              <a:ext cx="1260" cy="1716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B: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…………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…………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V1=B1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…………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just" defTabSz="914400" rtl="0" eaLnBrk="0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…………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356" y="1797"/>
              <a:ext cx="0" cy="425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round/>
              <a:tailEnd type="arrow" w="sm" len="med"/>
            </a:ln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3444" y="1797"/>
              <a:ext cx="0" cy="425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round/>
              <a:tailEnd type="arrow" w="sm" len="med"/>
            </a:ln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363" name="组合 10"/>
          <p:cNvGrpSpPr/>
          <p:nvPr/>
        </p:nvGrpSpPr>
        <p:grpSpPr>
          <a:xfrm>
            <a:off x="5422900" y="3519488"/>
            <a:ext cx="3117850" cy="2979737"/>
            <a:chOff x="5662613" y="3617538"/>
            <a:chExt cx="3117851" cy="2979738"/>
          </a:xfrm>
        </p:grpSpPr>
        <p:sp>
          <p:nvSpPr>
            <p:cNvPr id="15364" name="Text Box 18"/>
            <p:cNvSpPr txBox="1"/>
            <p:nvPr/>
          </p:nvSpPr>
          <p:spPr>
            <a:xfrm>
              <a:off x="5662613" y="3617538"/>
              <a:ext cx="1319213" cy="1911350"/>
            </a:xfrm>
            <a:prstGeom prst="rect">
              <a:avLst/>
            </a:prstGeom>
            <a:solidFill>
              <a:srgbClr val="00B0F0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A: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…………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…………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goto L1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…………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…………</a:t>
              </a:r>
              <a:endParaRPr lang="en-US" altLang="zh-CN" sz="2000" dirty="0">
                <a:latin typeface="Perpetua" panose="02020502060401020303" pitchFamily="18" charset="0"/>
              </a:endParaRPr>
            </a:p>
          </p:txBody>
        </p:sp>
        <p:sp>
          <p:nvSpPr>
            <p:cNvPr id="15365" name="Text Box 20"/>
            <p:cNvSpPr txBox="1"/>
            <p:nvPr/>
          </p:nvSpPr>
          <p:spPr>
            <a:xfrm>
              <a:off x="7461251" y="4687513"/>
              <a:ext cx="1319213" cy="1909763"/>
            </a:xfrm>
            <a:prstGeom prst="rect">
              <a:avLst/>
            </a:prstGeom>
            <a:solidFill>
              <a:srgbClr val="00B0F0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C: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…………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…………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L1: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   ……</a:t>
              </a:r>
              <a:endParaRPr lang="en-US" altLang="zh-CN" sz="2000" dirty="0">
                <a:latin typeface="Perpetua" panose="02020502060401020303" pitchFamily="18" charset="0"/>
              </a:endParaRPr>
            </a:p>
            <a:p>
              <a:pPr marL="0" lvl="0" indent="0"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latin typeface="Perpetua" panose="02020502060401020303" pitchFamily="18" charset="0"/>
                </a:rPr>
                <a:t>   ……</a:t>
              </a:r>
              <a:endParaRPr lang="en-US" altLang="zh-CN" sz="2000" dirty="0">
                <a:latin typeface="Perpetua" panose="02020502060401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6" name="组合 1"/>
          <p:cNvGrpSpPr/>
          <p:nvPr/>
        </p:nvGrpSpPr>
        <p:grpSpPr>
          <a:xfrm>
            <a:off x="376238" y="1119188"/>
            <a:ext cx="8382000" cy="4230687"/>
            <a:chOff x="533400" y="1268413"/>
            <a:chExt cx="8382000" cy="4230687"/>
          </a:xfrm>
        </p:grpSpPr>
        <p:sp>
          <p:nvSpPr>
            <p:cNvPr id="16388" name="Text Box 4"/>
            <p:cNvSpPr txBox="1"/>
            <p:nvPr/>
          </p:nvSpPr>
          <p:spPr>
            <a:xfrm>
              <a:off x="1066800" y="1268413"/>
              <a:ext cx="7772400" cy="9239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1"/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偶然内聚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：一个模块完成一组任务，任务之间的关系很松散。</a:t>
              </a:r>
              <a:endParaRPr lang="zh-CN" altLang="en-US" sz="1800" dirty="0">
                <a:latin typeface="Times New Roman" panose="02020603050405020304" pitchFamily="18" charset="0"/>
              </a:endParaRPr>
            </a:p>
            <a:p>
              <a:pPr lvl="1"/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逻辑内聚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：若干个逻辑功能类似的任务组成一个模块。</a:t>
              </a:r>
              <a:endParaRPr lang="zh-CN" altLang="en-US" sz="1800" dirty="0">
                <a:latin typeface="Times New Roman" panose="02020603050405020304" pitchFamily="18" charset="0"/>
              </a:endParaRPr>
            </a:p>
            <a:p>
              <a:pPr lvl="1"/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时间内聚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：若干个任务必须在同一段时间内执行。如初始化工作。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6389" name="Text Box 5"/>
            <p:cNvSpPr txBox="1"/>
            <p:nvPr/>
          </p:nvSpPr>
          <p:spPr>
            <a:xfrm>
              <a:off x="533400" y="1573213"/>
              <a:ext cx="869950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800" dirty="0">
                  <a:latin typeface="Times New Roman" panose="02020603050405020304" pitchFamily="18" charset="0"/>
                </a:rPr>
                <a:t>低内聚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0" name="Text Box 6"/>
            <p:cNvSpPr txBox="1"/>
            <p:nvPr/>
          </p:nvSpPr>
          <p:spPr>
            <a:xfrm>
              <a:off x="533400" y="2917825"/>
              <a:ext cx="869950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800" dirty="0">
                  <a:latin typeface="Times New Roman" panose="02020603050405020304" pitchFamily="18" charset="0"/>
                </a:rPr>
                <a:t>中内聚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1" name="Text Box 7"/>
            <p:cNvSpPr txBox="1"/>
            <p:nvPr/>
          </p:nvSpPr>
          <p:spPr>
            <a:xfrm>
              <a:off x="533400" y="4787900"/>
              <a:ext cx="869950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800" dirty="0">
                  <a:latin typeface="Times New Roman" panose="02020603050405020304" pitchFamily="18" charset="0"/>
                </a:rPr>
                <a:t>高内聚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2" name="AutoShape 8"/>
            <p:cNvSpPr/>
            <p:nvPr/>
          </p:nvSpPr>
          <p:spPr>
            <a:xfrm>
              <a:off x="1371600" y="1420813"/>
              <a:ext cx="152400" cy="685800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3" name="AutoShape 9"/>
            <p:cNvSpPr/>
            <p:nvPr/>
          </p:nvSpPr>
          <p:spPr>
            <a:xfrm>
              <a:off x="1371600" y="2841625"/>
              <a:ext cx="152400" cy="45720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4" name="AutoShape 10"/>
            <p:cNvSpPr/>
            <p:nvPr/>
          </p:nvSpPr>
          <p:spPr>
            <a:xfrm>
              <a:off x="1371600" y="4711700"/>
              <a:ext cx="152400" cy="6096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5" name="Rectangle 11"/>
            <p:cNvSpPr/>
            <p:nvPr/>
          </p:nvSpPr>
          <p:spPr>
            <a:xfrm>
              <a:off x="1066800" y="2741613"/>
              <a:ext cx="7772400" cy="1192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1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过程内聚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：模块内的处理元素是相关的，且必须以特定次序执行。</a:t>
              </a:r>
              <a:endParaRPr lang="zh-CN" altLang="en-US" sz="1800" dirty="0">
                <a:latin typeface="Times New Roman" panose="02020603050405020304" pitchFamily="18" charset="0"/>
              </a:endParaRPr>
            </a:p>
            <a:p>
              <a:pPr lvl="1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通信内聚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：模块中所有元素都使用同一个输入数据，和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/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或产生同一个</a:t>
              </a:r>
              <a:endParaRPr lang="zh-CN" altLang="en-US" sz="1800" dirty="0">
                <a:latin typeface="Times New Roman" panose="02020603050405020304" pitchFamily="18" charset="0"/>
              </a:endParaRPr>
            </a:p>
            <a:p>
              <a:pPr lvl="1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</a:rPr>
                <a:t>                    输出数据。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6" name="Rectangle 12"/>
            <p:cNvSpPr/>
            <p:nvPr/>
          </p:nvSpPr>
          <p:spPr>
            <a:xfrm>
              <a:off x="1143000" y="4306888"/>
              <a:ext cx="7772400" cy="1192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1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顺序内聚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：模块中所有处理元素和同一个功能密切相关，且这些处理必</a:t>
              </a:r>
              <a:endParaRPr lang="zh-CN" altLang="en-US" sz="1800" dirty="0">
                <a:latin typeface="Times New Roman" panose="02020603050405020304" pitchFamily="18" charset="0"/>
              </a:endParaRPr>
            </a:p>
            <a:p>
              <a:pPr lvl="1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</a:rPr>
                <a:t>                    须顺序执行。</a:t>
              </a:r>
              <a:endParaRPr lang="zh-CN" altLang="en-US" sz="1800" dirty="0">
                <a:latin typeface="Times New Roman" panose="02020603050405020304" pitchFamily="18" charset="0"/>
              </a:endParaRPr>
            </a:p>
            <a:p>
              <a:pPr lvl="1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功能内聚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：所有处理元素属于一个整体，完成一个单一的功能。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387" name="内容占位符 3"/>
          <p:cNvSpPr>
            <a:spLocks noGrp="1"/>
          </p:cNvSpPr>
          <p:nvPr>
            <p:ph idx="1"/>
          </p:nvPr>
        </p:nvSpPr>
        <p:spPr>
          <a:xfrm>
            <a:off x="200025" y="182563"/>
            <a:ext cx="8715375" cy="5905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内聚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438" y="3090863"/>
            <a:ext cx="1620838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模块只执行一个功能吗？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89100" y="1538288"/>
            <a:ext cx="5715000" cy="2209800"/>
            <a:chOff x="0" y="0"/>
            <a:chExt cx="3264" cy="960"/>
          </a:xfrm>
        </p:grpSpPr>
        <p:sp>
          <p:nvSpPr>
            <p:cNvPr id="17459" name="Line 6"/>
            <p:cNvSpPr/>
            <p:nvPr/>
          </p:nvSpPr>
          <p:spPr>
            <a:xfrm flipH="1">
              <a:off x="0" y="0"/>
              <a:ext cx="576" cy="96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0" name="Line 7"/>
            <p:cNvSpPr/>
            <p:nvPr/>
          </p:nvSpPr>
          <p:spPr>
            <a:xfrm>
              <a:off x="576" y="0"/>
              <a:ext cx="26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75500" y="1233488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功能内聚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9"/>
          <p:cNvSpPr/>
          <p:nvPr/>
        </p:nvSpPr>
        <p:spPr>
          <a:xfrm>
            <a:off x="1689100" y="3748088"/>
            <a:ext cx="6096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3300" y="3671888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89175" y="2857500"/>
            <a:ext cx="1285875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模块内各组成部分关系如何？</a:t>
            </a:r>
            <a:endParaRPr kumimoji="0" lang="zh-CN" altLang="en-US" sz="2400" b="1" kern="1200" cap="none" spc="0" normalizeH="0" baseline="0" noProof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Line 12"/>
          <p:cNvSpPr/>
          <p:nvPr/>
        </p:nvSpPr>
        <p:spPr>
          <a:xfrm flipV="1">
            <a:off x="3670300" y="2667000"/>
            <a:ext cx="1066800" cy="1004888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Line 13"/>
          <p:cNvSpPr/>
          <p:nvPr/>
        </p:nvSpPr>
        <p:spPr>
          <a:xfrm>
            <a:off x="3670300" y="3733800"/>
            <a:ext cx="11430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Line 14"/>
          <p:cNvSpPr/>
          <p:nvPr/>
        </p:nvSpPr>
        <p:spPr>
          <a:xfrm>
            <a:off x="3670300" y="3748088"/>
            <a:ext cx="1371600" cy="1128712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300413" y="2520950"/>
            <a:ext cx="14478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数据流</a:t>
            </a:r>
            <a:endParaRPr kumimoji="0" lang="zh-CN" altLang="en-US" sz="24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94500" y="2147888"/>
            <a:ext cx="609600" cy="304800"/>
            <a:chOff x="0" y="0"/>
            <a:chExt cx="384" cy="144"/>
          </a:xfrm>
        </p:grpSpPr>
        <p:sp>
          <p:nvSpPr>
            <p:cNvPr id="17457" name="Line 17"/>
            <p:cNvSpPr/>
            <p:nvPr/>
          </p:nvSpPr>
          <p:spPr>
            <a:xfrm flipV="1">
              <a:off x="0" y="0"/>
              <a:ext cx="144" cy="14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8" name="Line 18"/>
            <p:cNvSpPr/>
            <p:nvPr/>
          </p:nvSpPr>
          <p:spPr>
            <a:xfrm>
              <a:off x="144" y="0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" name="Group 18"/>
          <p:cNvGrpSpPr/>
          <p:nvPr/>
        </p:nvGrpSpPr>
        <p:grpSpPr>
          <a:xfrm>
            <a:off x="6794500" y="2452688"/>
            <a:ext cx="609600" cy="228600"/>
            <a:chOff x="0" y="0"/>
            <a:chExt cx="384" cy="96"/>
          </a:xfrm>
        </p:grpSpPr>
        <p:sp>
          <p:nvSpPr>
            <p:cNvPr id="17455" name="Line 20"/>
            <p:cNvSpPr/>
            <p:nvPr/>
          </p:nvSpPr>
          <p:spPr>
            <a:xfrm>
              <a:off x="0" y="0"/>
              <a:ext cx="144" cy="96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6" name="Line 21"/>
            <p:cNvSpPr/>
            <p:nvPr/>
          </p:nvSpPr>
          <p:spPr>
            <a:xfrm>
              <a:off x="144" y="96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880100" y="2452688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13500" y="1752600"/>
            <a:ext cx="60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175500" y="1857375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顺序内聚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175500" y="2376488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通信内聚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94500" y="3367088"/>
            <a:ext cx="609600" cy="304800"/>
            <a:chOff x="0" y="0"/>
            <a:chExt cx="384" cy="144"/>
          </a:xfrm>
        </p:grpSpPr>
        <p:sp>
          <p:nvSpPr>
            <p:cNvPr id="17453" name="Line 27"/>
            <p:cNvSpPr/>
            <p:nvPr/>
          </p:nvSpPr>
          <p:spPr>
            <a:xfrm flipV="1">
              <a:off x="0" y="0"/>
              <a:ext cx="144" cy="14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4" name="Line 28"/>
            <p:cNvSpPr/>
            <p:nvPr/>
          </p:nvSpPr>
          <p:spPr>
            <a:xfrm>
              <a:off x="144" y="0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9" name="Group 28"/>
          <p:cNvGrpSpPr/>
          <p:nvPr/>
        </p:nvGrpSpPr>
        <p:grpSpPr>
          <a:xfrm>
            <a:off x="6794500" y="3671888"/>
            <a:ext cx="609600" cy="228600"/>
            <a:chOff x="0" y="0"/>
            <a:chExt cx="384" cy="96"/>
          </a:xfrm>
        </p:grpSpPr>
        <p:sp>
          <p:nvSpPr>
            <p:cNvPr id="17451" name="Line 30"/>
            <p:cNvSpPr/>
            <p:nvPr/>
          </p:nvSpPr>
          <p:spPr>
            <a:xfrm>
              <a:off x="0" y="0"/>
              <a:ext cx="144" cy="96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2" name="Line 31"/>
            <p:cNvSpPr/>
            <p:nvPr/>
          </p:nvSpPr>
          <p:spPr>
            <a:xfrm>
              <a:off x="144" y="96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803900" y="3748088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803900" y="3076575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7175500" y="3076575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过程内聚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175500" y="3594100"/>
            <a:ext cx="1905000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时间内聚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794500" y="4586288"/>
            <a:ext cx="609600" cy="304800"/>
            <a:chOff x="0" y="0"/>
            <a:chExt cx="384" cy="144"/>
          </a:xfrm>
        </p:grpSpPr>
        <p:sp>
          <p:nvSpPr>
            <p:cNvPr id="17449" name="Line 37"/>
            <p:cNvSpPr/>
            <p:nvPr/>
          </p:nvSpPr>
          <p:spPr>
            <a:xfrm flipV="1">
              <a:off x="0" y="0"/>
              <a:ext cx="144" cy="14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0" name="Line 38"/>
            <p:cNvSpPr/>
            <p:nvPr/>
          </p:nvSpPr>
          <p:spPr>
            <a:xfrm>
              <a:off x="144" y="0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9" name="Group 38"/>
          <p:cNvGrpSpPr/>
          <p:nvPr/>
        </p:nvGrpSpPr>
        <p:grpSpPr>
          <a:xfrm>
            <a:off x="6794500" y="4891088"/>
            <a:ext cx="609600" cy="228600"/>
            <a:chOff x="0" y="0"/>
            <a:chExt cx="384" cy="96"/>
          </a:xfrm>
        </p:grpSpPr>
        <p:sp>
          <p:nvSpPr>
            <p:cNvPr id="17447" name="Line 40"/>
            <p:cNvSpPr/>
            <p:nvPr/>
          </p:nvSpPr>
          <p:spPr>
            <a:xfrm>
              <a:off x="0" y="0"/>
              <a:ext cx="144" cy="96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8" name="Line 41"/>
            <p:cNvSpPr/>
            <p:nvPr/>
          </p:nvSpPr>
          <p:spPr>
            <a:xfrm>
              <a:off x="144" y="96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6489700" y="4967288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803900" y="4295775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175500" y="4295775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逻辑内聚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7175500" y="4814888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偶然内聚</a:t>
            </a:r>
            <a:endParaRPr kumimoji="0" lang="zh-CN" altLang="en-US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771900" y="3297238"/>
            <a:ext cx="12954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控制流</a:t>
            </a:r>
            <a:endParaRPr kumimoji="0" lang="zh-CN" altLang="en-US" sz="24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3708400" y="4413250"/>
            <a:ext cx="990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皆非</a:t>
            </a:r>
            <a:endParaRPr kumimoji="0" lang="zh-CN" altLang="en-US" sz="24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1765300" y="1676400"/>
            <a:ext cx="60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4889500" y="3216275"/>
            <a:ext cx="1371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次序重要吗？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5041900" y="4449763"/>
            <a:ext cx="12954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逻辑相似吗？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4889500" y="2209800"/>
            <a:ext cx="14478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次序重要吗？</a:t>
            </a:r>
            <a:endParaRPr kumimoji="0" lang="zh-CN" altLang="en-US" sz="28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Line 52"/>
          <p:cNvSpPr/>
          <p:nvPr/>
        </p:nvSpPr>
        <p:spPr>
          <a:xfrm>
            <a:off x="6337300" y="2438400"/>
            <a:ext cx="4572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" name="Line 53"/>
          <p:cNvSpPr/>
          <p:nvPr/>
        </p:nvSpPr>
        <p:spPr>
          <a:xfrm>
            <a:off x="6337300" y="3657600"/>
            <a:ext cx="4572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Line 54"/>
          <p:cNvSpPr/>
          <p:nvPr/>
        </p:nvSpPr>
        <p:spPr>
          <a:xfrm>
            <a:off x="6337300" y="4876800"/>
            <a:ext cx="4572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5" grpId="0"/>
      <p:bldP spid="22" grpId="0"/>
      <p:bldP spid="23" grpId="0"/>
      <p:bldP spid="24" grpId="0"/>
      <p:bldP spid="25" grpId="0"/>
      <p:bldP spid="32" grpId="0"/>
      <p:bldP spid="33" grpId="0"/>
      <p:bldP spid="34" grpId="0"/>
      <p:bldP spid="35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154488" y="0"/>
            <a:ext cx="4989512" cy="649288"/>
          </a:xfrm>
        </p:spPr>
        <p:txBody>
          <a:bodyPr vert="horz" wrap="square" lIns="91440" tIns="45720" rIns="91440" bIns="45720" anchor="ctr"/>
          <a:p>
            <a:r>
              <a:rPr lang="zh-CN" altLang="en-US" dirty="0"/>
              <a:t>改进软件结构提高模块独立性</a:t>
            </a:r>
            <a:endParaRPr lang="zh-CN" altLang="en-US" dirty="0"/>
          </a:p>
        </p:txBody>
      </p:sp>
      <p:sp>
        <p:nvSpPr>
          <p:cNvPr id="43011" name="内容占位符 1"/>
          <p:cNvSpPr>
            <a:spLocks noGrp="1"/>
          </p:cNvSpPr>
          <p:nvPr>
            <p:ph idx="1"/>
          </p:nvPr>
        </p:nvSpPr>
        <p:spPr>
          <a:xfrm>
            <a:off x="177800" y="908050"/>
            <a:ext cx="8715375" cy="630238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p>
            <a:r>
              <a:rPr lang="zh-CN" altLang="en-US" sz="3200" dirty="0"/>
              <a:t>模块分解或合并，力求降低耦合提高内聚</a:t>
            </a:r>
            <a:endParaRPr lang="zh-CN" altLang="en-US" sz="3200" dirty="0"/>
          </a:p>
        </p:txBody>
      </p:sp>
      <p:grpSp>
        <p:nvGrpSpPr>
          <p:cNvPr id="43012" name="Group 141"/>
          <p:cNvGrpSpPr/>
          <p:nvPr/>
        </p:nvGrpSpPr>
        <p:grpSpPr>
          <a:xfrm>
            <a:off x="2365375" y="2320925"/>
            <a:ext cx="3879850" cy="3255963"/>
            <a:chOff x="2789" y="2008"/>
            <a:chExt cx="915" cy="784"/>
          </a:xfrm>
        </p:grpSpPr>
        <p:sp>
          <p:nvSpPr>
            <p:cNvPr id="43014" name="Rectangle 14"/>
            <p:cNvSpPr/>
            <p:nvPr/>
          </p:nvSpPr>
          <p:spPr>
            <a:xfrm>
              <a:off x="2789" y="2008"/>
              <a:ext cx="325" cy="2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3015" name="Rectangle 15"/>
            <p:cNvSpPr/>
            <p:nvPr/>
          </p:nvSpPr>
          <p:spPr>
            <a:xfrm>
              <a:off x="2905" y="2047"/>
              <a:ext cx="72" cy="1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4000" dirty="0">
                <a:latin typeface="Calibri" panose="020F0502020204030204" pitchFamily="34" charset="0"/>
              </a:endParaRPr>
            </a:p>
          </p:txBody>
        </p:sp>
        <p:sp>
          <p:nvSpPr>
            <p:cNvPr id="43016" name="Rectangle 16"/>
            <p:cNvSpPr/>
            <p:nvPr/>
          </p:nvSpPr>
          <p:spPr>
            <a:xfrm>
              <a:off x="2993" y="2047"/>
              <a:ext cx="13" cy="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3017" name="Line 17"/>
            <p:cNvSpPr/>
            <p:nvPr/>
          </p:nvSpPr>
          <p:spPr>
            <a:xfrm>
              <a:off x="2953" y="2208"/>
              <a:ext cx="1" cy="202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18" name="Rectangle 18"/>
            <p:cNvSpPr/>
            <p:nvPr/>
          </p:nvSpPr>
          <p:spPr>
            <a:xfrm>
              <a:off x="2803" y="2408"/>
              <a:ext cx="325" cy="38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3019" name="Rectangle 19"/>
            <p:cNvSpPr/>
            <p:nvPr/>
          </p:nvSpPr>
          <p:spPr>
            <a:xfrm>
              <a:off x="2822" y="2447"/>
              <a:ext cx="115" cy="1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33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0" name="Rectangle 20"/>
            <p:cNvSpPr/>
            <p:nvPr/>
          </p:nvSpPr>
          <p:spPr>
            <a:xfrm>
              <a:off x="2969" y="2447"/>
              <a:ext cx="13" cy="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43021" name="Group 30"/>
            <p:cNvGrpSpPr/>
            <p:nvPr/>
          </p:nvGrpSpPr>
          <p:grpSpPr>
            <a:xfrm>
              <a:off x="2948" y="2605"/>
              <a:ext cx="9" cy="177"/>
              <a:chOff x="1295" y="1529"/>
              <a:chExt cx="9" cy="177"/>
            </a:xfrm>
          </p:grpSpPr>
          <p:sp>
            <p:nvSpPr>
              <p:cNvPr id="43059" name="Freeform 21"/>
              <p:cNvSpPr/>
              <p:nvPr/>
            </p:nvSpPr>
            <p:spPr>
              <a:xfrm>
                <a:off x="1295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8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8"/>
                  </a:cxn>
                </a:cxnLst>
                <a:rect l="txL" t="txT" r="txR" b="txB"/>
                <a:pathLst>
                  <a:path w="9" h="10">
                    <a:moveTo>
                      <a:pt x="9" y="8"/>
                    </a:moveTo>
                    <a:lnTo>
                      <a:pt x="9" y="5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0" name="Freeform 22"/>
              <p:cNvSpPr/>
              <p:nvPr/>
            </p:nvSpPr>
            <p:spPr>
              <a:xfrm>
                <a:off x="1295" y="1550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1" name="Freeform 23"/>
              <p:cNvSpPr/>
              <p:nvPr/>
            </p:nvSpPr>
            <p:spPr>
              <a:xfrm>
                <a:off x="1295" y="1571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7"/>
                  </a:cxn>
                  <a:cxn ang="0">
                    <a:pos x="9" y="7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10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2" name="Freeform 24"/>
              <p:cNvSpPr/>
              <p:nvPr/>
            </p:nvSpPr>
            <p:spPr>
              <a:xfrm>
                <a:off x="1295" y="1591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1">
                    <a:moveTo>
                      <a:pt x="9" y="5"/>
                    </a:moveTo>
                    <a:lnTo>
                      <a:pt x="9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1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3" name="Freeform 25"/>
              <p:cNvSpPr/>
              <p:nvPr/>
            </p:nvSpPr>
            <p:spPr>
              <a:xfrm>
                <a:off x="1295" y="1612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4" name="Freeform 26"/>
              <p:cNvSpPr/>
              <p:nvPr/>
            </p:nvSpPr>
            <p:spPr>
              <a:xfrm>
                <a:off x="1295" y="1633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5" name="Freeform 27"/>
              <p:cNvSpPr/>
              <p:nvPr/>
            </p:nvSpPr>
            <p:spPr>
              <a:xfrm>
                <a:off x="1295" y="1654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7"/>
                  </a:cxn>
                  <a:cxn ang="0">
                    <a:pos x="9" y="7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10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6" name="Freeform 28"/>
              <p:cNvSpPr/>
              <p:nvPr/>
            </p:nvSpPr>
            <p:spPr>
              <a:xfrm>
                <a:off x="1295" y="1674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9" y="6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6"/>
                  </a:cxn>
                </a:cxnLst>
                <a:rect l="txL" t="txT" r="txR" b="txB"/>
                <a:pathLst>
                  <a:path w="9" h="11">
                    <a:moveTo>
                      <a:pt x="9" y="6"/>
                    </a:moveTo>
                    <a:lnTo>
                      <a:pt x="9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5" y="11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7" name="Freeform 29"/>
              <p:cNvSpPr/>
              <p:nvPr/>
            </p:nvSpPr>
            <p:spPr>
              <a:xfrm>
                <a:off x="1295" y="1695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1">
                    <a:moveTo>
                      <a:pt x="9" y="5"/>
                    </a:moveTo>
                    <a:lnTo>
                      <a:pt x="9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1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3022" name="Group 41"/>
            <p:cNvGrpSpPr/>
            <p:nvPr/>
          </p:nvGrpSpPr>
          <p:grpSpPr>
            <a:xfrm>
              <a:off x="2948" y="2605"/>
              <a:ext cx="180" cy="10"/>
              <a:chOff x="1295" y="1529"/>
              <a:chExt cx="180" cy="10"/>
            </a:xfrm>
          </p:grpSpPr>
          <p:sp>
            <p:nvSpPr>
              <p:cNvPr id="43049" name="Freeform 31"/>
              <p:cNvSpPr/>
              <p:nvPr/>
            </p:nvSpPr>
            <p:spPr>
              <a:xfrm>
                <a:off x="1295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7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</a:cxnLst>
                <a:rect l="txL" t="txT" r="txR" b="txB"/>
                <a:pathLst>
                  <a:path w="9" h="10">
                    <a:moveTo>
                      <a:pt x="7" y="0"/>
                    </a:move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0" name="Freeform 32"/>
              <p:cNvSpPr/>
              <p:nvPr/>
            </p:nvSpPr>
            <p:spPr>
              <a:xfrm>
                <a:off x="1314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1" name="Freeform 33"/>
              <p:cNvSpPr/>
              <p:nvPr/>
            </p:nvSpPr>
            <p:spPr>
              <a:xfrm>
                <a:off x="1333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2" name="Freeform 34"/>
              <p:cNvSpPr/>
              <p:nvPr/>
            </p:nvSpPr>
            <p:spPr>
              <a:xfrm>
                <a:off x="1352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3" name="Freeform 35"/>
              <p:cNvSpPr/>
              <p:nvPr/>
            </p:nvSpPr>
            <p:spPr>
              <a:xfrm>
                <a:off x="1371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4" name="Freeform 36"/>
              <p:cNvSpPr/>
              <p:nvPr/>
            </p:nvSpPr>
            <p:spPr>
              <a:xfrm>
                <a:off x="1390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5" name="Freeform 37"/>
              <p:cNvSpPr/>
              <p:nvPr/>
            </p:nvSpPr>
            <p:spPr>
              <a:xfrm>
                <a:off x="1409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6" name="Freeform 38"/>
              <p:cNvSpPr/>
              <p:nvPr/>
            </p:nvSpPr>
            <p:spPr>
              <a:xfrm>
                <a:off x="1428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7" name="Freeform 39"/>
              <p:cNvSpPr/>
              <p:nvPr/>
            </p:nvSpPr>
            <p:spPr>
              <a:xfrm>
                <a:off x="1447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58" name="Freeform 40"/>
              <p:cNvSpPr/>
              <p:nvPr/>
            </p:nvSpPr>
            <p:spPr>
              <a:xfrm>
                <a:off x="1466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3023" name="Rectangle 42"/>
            <p:cNvSpPr/>
            <p:nvPr/>
          </p:nvSpPr>
          <p:spPr>
            <a:xfrm>
              <a:off x="3364" y="2008"/>
              <a:ext cx="325" cy="2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3024" name="Rectangle 43"/>
            <p:cNvSpPr/>
            <p:nvPr/>
          </p:nvSpPr>
          <p:spPr>
            <a:xfrm>
              <a:off x="3480" y="2047"/>
              <a:ext cx="72" cy="1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3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5" name="Rectangle 44"/>
            <p:cNvSpPr/>
            <p:nvPr/>
          </p:nvSpPr>
          <p:spPr>
            <a:xfrm>
              <a:off x="3568" y="2047"/>
              <a:ext cx="13" cy="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3026" name="Line 45"/>
            <p:cNvSpPr/>
            <p:nvPr/>
          </p:nvSpPr>
          <p:spPr>
            <a:xfrm>
              <a:off x="3525" y="2208"/>
              <a:ext cx="1" cy="202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7" name="Rectangle 46"/>
            <p:cNvSpPr/>
            <p:nvPr/>
          </p:nvSpPr>
          <p:spPr>
            <a:xfrm>
              <a:off x="3376" y="2408"/>
              <a:ext cx="328" cy="38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3028" name="Rectangle 47"/>
            <p:cNvSpPr/>
            <p:nvPr/>
          </p:nvSpPr>
          <p:spPr>
            <a:xfrm>
              <a:off x="3523" y="2447"/>
              <a:ext cx="115" cy="1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C2</a:t>
              </a:r>
              <a:endParaRPr lang="en-US" altLang="zh-CN" sz="33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9" name="Rectangle 48"/>
            <p:cNvSpPr/>
            <p:nvPr/>
          </p:nvSpPr>
          <p:spPr>
            <a:xfrm>
              <a:off x="3670" y="2447"/>
              <a:ext cx="13" cy="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43030" name="Group 58"/>
            <p:cNvGrpSpPr/>
            <p:nvPr/>
          </p:nvGrpSpPr>
          <p:grpSpPr>
            <a:xfrm>
              <a:off x="3521" y="2605"/>
              <a:ext cx="9" cy="177"/>
              <a:chOff x="1868" y="1529"/>
              <a:chExt cx="9" cy="177"/>
            </a:xfrm>
          </p:grpSpPr>
          <p:sp>
            <p:nvSpPr>
              <p:cNvPr id="43040" name="Freeform 49"/>
              <p:cNvSpPr/>
              <p:nvPr/>
            </p:nvSpPr>
            <p:spPr>
              <a:xfrm>
                <a:off x="1868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8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7" y="8"/>
                  </a:cxn>
                  <a:cxn ang="0">
                    <a:pos x="9" y="8"/>
                  </a:cxn>
                </a:cxnLst>
                <a:rect l="txL" t="txT" r="txR" b="txB"/>
                <a:pathLst>
                  <a:path w="9" h="10">
                    <a:moveTo>
                      <a:pt x="9" y="8"/>
                    </a:moveTo>
                    <a:lnTo>
                      <a:pt x="9" y="5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7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1" name="Freeform 50"/>
              <p:cNvSpPr/>
              <p:nvPr/>
            </p:nvSpPr>
            <p:spPr>
              <a:xfrm>
                <a:off x="1868" y="1550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2" name="Freeform 51"/>
              <p:cNvSpPr/>
              <p:nvPr/>
            </p:nvSpPr>
            <p:spPr>
              <a:xfrm>
                <a:off x="1868" y="1571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7" y="7"/>
                  </a:cxn>
                  <a:cxn ang="0">
                    <a:pos x="9" y="7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3" name="Freeform 52"/>
              <p:cNvSpPr/>
              <p:nvPr/>
            </p:nvSpPr>
            <p:spPr>
              <a:xfrm>
                <a:off x="1868" y="1591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1">
                    <a:moveTo>
                      <a:pt x="9" y="5"/>
                    </a:moveTo>
                    <a:lnTo>
                      <a:pt x="9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4" name="Freeform 53"/>
              <p:cNvSpPr/>
              <p:nvPr/>
            </p:nvSpPr>
            <p:spPr>
              <a:xfrm>
                <a:off x="1868" y="1612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5" name="Freeform 54"/>
              <p:cNvSpPr/>
              <p:nvPr/>
            </p:nvSpPr>
            <p:spPr>
              <a:xfrm>
                <a:off x="1868" y="1633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6" name="Freeform 55"/>
              <p:cNvSpPr/>
              <p:nvPr/>
            </p:nvSpPr>
            <p:spPr>
              <a:xfrm>
                <a:off x="1868" y="1654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9" y="5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7" y="7"/>
                  </a:cxn>
                  <a:cxn ang="0">
                    <a:pos x="9" y="7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0">
                    <a:moveTo>
                      <a:pt x="9" y="5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7" name="Freeform 56"/>
              <p:cNvSpPr/>
              <p:nvPr/>
            </p:nvSpPr>
            <p:spPr>
              <a:xfrm>
                <a:off x="1868" y="1674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9" y="6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6"/>
                  </a:cxn>
                </a:cxnLst>
                <a:rect l="txL" t="txT" r="txR" b="txB"/>
                <a:pathLst>
                  <a:path w="9" h="11">
                    <a:moveTo>
                      <a:pt x="9" y="6"/>
                    </a:moveTo>
                    <a:lnTo>
                      <a:pt x="9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48" name="Freeform 57"/>
              <p:cNvSpPr/>
              <p:nvPr/>
            </p:nvSpPr>
            <p:spPr>
              <a:xfrm>
                <a:off x="1868" y="1695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11">
                    <a:moveTo>
                      <a:pt x="9" y="5"/>
                    </a:moveTo>
                    <a:lnTo>
                      <a:pt x="9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3031" name="Group 67"/>
            <p:cNvGrpSpPr/>
            <p:nvPr/>
          </p:nvGrpSpPr>
          <p:grpSpPr>
            <a:xfrm>
              <a:off x="3371" y="2605"/>
              <a:ext cx="142" cy="10"/>
              <a:chOff x="1718" y="1529"/>
              <a:chExt cx="142" cy="10"/>
            </a:xfrm>
          </p:grpSpPr>
          <p:sp>
            <p:nvSpPr>
              <p:cNvPr id="43032" name="Freeform 59"/>
              <p:cNvSpPr/>
              <p:nvPr/>
            </p:nvSpPr>
            <p:spPr>
              <a:xfrm>
                <a:off x="1718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7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</a:cxnLst>
                <a:rect l="txL" t="txT" r="txR" b="txB"/>
                <a:pathLst>
                  <a:path w="9" h="10">
                    <a:moveTo>
                      <a:pt x="7" y="0"/>
                    </a:move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3" name="Freeform 60"/>
              <p:cNvSpPr/>
              <p:nvPr/>
            </p:nvSpPr>
            <p:spPr>
              <a:xfrm>
                <a:off x="1737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4" name="Freeform 61"/>
              <p:cNvSpPr/>
              <p:nvPr/>
            </p:nvSpPr>
            <p:spPr>
              <a:xfrm>
                <a:off x="1756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5" name="Freeform 62"/>
              <p:cNvSpPr/>
              <p:nvPr/>
            </p:nvSpPr>
            <p:spPr>
              <a:xfrm>
                <a:off x="1775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6" name="Freeform 63"/>
              <p:cNvSpPr/>
              <p:nvPr/>
            </p:nvSpPr>
            <p:spPr>
              <a:xfrm>
                <a:off x="1794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7" name="Freeform 64"/>
              <p:cNvSpPr/>
              <p:nvPr/>
            </p:nvSpPr>
            <p:spPr>
              <a:xfrm>
                <a:off x="1813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8" name="Freeform 65"/>
              <p:cNvSpPr/>
              <p:nvPr/>
            </p:nvSpPr>
            <p:spPr>
              <a:xfrm>
                <a:off x="1832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9" name="Freeform 66"/>
              <p:cNvSpPr/>
              <p:nvPr/>
            </p:nvSpPr>
            <p:spPr>
              <a:xfrm>
                <a:off x="1851" y="1529"/>
                <a:ext cx="9" cy="10"/>
              </a:xfrm>
              <a:custGeom>
                <a:avLst/>
                <a:gdLst>
                  <a:gd name="txL" fmla="*/ 0 w 9"/>
                  <a:gd name="txT" fmla="*/ 0 h 10"/>
                  <a:gd name="txR" fmla="*/ 9 w 9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0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43013" name="Text Box 9"/>
          <p:cNvSpPr txBox="1"/>
          <p:nvPr/>
        </p:nvSpPr>
        <p:spPr>
          <a:xfrm>
            <a:off x="0" y="0"/>
            <a:ext cx="391160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dirty="0">
                <a:solidFill>
                  <a:schemeClr val="bg1"/>
                </a:solidFill>
                <a:latin typeface="Calibri" panose="020F0502020204030204" pitchFamily="34" charset="0"/>
                <a:ea typeface="新宋体" panose="02010609030101010101" pitchFamily="49" charset="-122"/>
              </a:rPr>
              <a:t>5.3 </a:t>
            </a:r>
            <a:r>
              <a:rPr lang="zh-CN" altLang="en-US" sz="4400" dirty="0">
                <a:solidFill>
                  <a:schemeClr val="bg1"/>
                </a:solidFill>
                <a:latin typeface="Calibri" panose="020F0502020204030204" pitchFamily="34" charset="0"/>
                <a:ea typeface="华文中宋" panose="02010600040101010101" pitchFamily="2" charset="-122"/>
              </a:rPr>
              <a:t>启发式规则</a:t>
            </a:r>
            <a:endParaRPr lang="zh-CN" altLang="en-US" sz="4400" dirty="0">
              <a:solidFill>
                <a:schemeClr val="bg1"/>
              </a:solidFill>
              <a:latin typeface="Calibri" panose="020F050202020403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sz="2800" dirty="0"/>
              <a:t>第五章 总体设计</a:t>
            </a:r>
            <a:endParaRPr lang="zh-CN" altLang="en-US" sz="2800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193540" name="AutoShape 4"/>
          <p:cNvSpPr/>
          <p:nvPr/>
        </p:nvSpPr>
        <p:spPr>
          <a:xfrm>
            <a:off x="3200400" y="1600200"/>
            <a:ext cx="5029200" cy="2438400"/>
          </a:xfrm>
          <a:prstGeom prst="cloudCallout">
            <a:avLst>
              <a:gd name="adj1" fmla="val -43560"/>
              <a:gd name="adj2" fmla="val 3684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3200" b="0" dirty="0">
                <a:latin typeface="Times New Roman" panose="02020603050405020304" pitchFamily="18" charset="0"/>
              </a:rPr>
              <a:t>“概括地说，系统应该如何实现？”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pic>
        <p:nvPicPr>
          <p:cNvPr id="32773" name="Picture 6" descr="cat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221163"/>
            <a:ext cx="5414963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779912" y="4941168"/>
            <a:ext cx="458971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赶紧写代码？</a:t>
            </a:r>
            <a:endParaRPr kumimoji="0" lang="zh-CN" altLang="en-US" sz="5400" b="1" i="0" u="none" strike="noStrike" kern="1200" cap="none" spc="300" normalizeH="0" baseline="0" noProof="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.000000"/>
                                          </p:val>
                                        </p:tav>
                                        <p:tav tm="69900">
                                          <p:val>
                                            <p:fltVal val="45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模块规模应该适中</a:t>
            </a:r>
            <a:br>
              <a:rPr lang="zh-CN" altLang="en-US" sz="3200" dirty="0">
                <a:latin typeface="Times New Roman" panose="02020603050405020304" pitchFamily="18" charset="0"/>
              </a:rPr>
            </a:b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4000" dirty="0"/>
              <a:t>一页纸内</a:t>
            </a:r>
            <a:endParaRPr lang="zh-CN" altLang="en-US" sz="4000" dirty="0"/>
          </a:p>
          <a:p>
            <a:pPr eaLnBrk="1" hangingPunct="1"/>
            <a:r>
              <a:rPr lang="zh-CN" altLang="en-US" sz="4000" dirty="0"/>
              <a:t>分解不应该降低模块独立性</a:t>
            </a:r>
            <a:endParaRPr lang="zh-CN" altLang="en-US" sz="4000" dirty="0"/>
          </a:p>
          <a:p>
            <a:pPr eaLnBrk="1" hangingPunct="1"/>
            <a:r>
              <a:rPr lang="zh-CN" altLang="en-US" sz="4000" dirty="0"/>
              <a:t>模块的可理解与接口的复杂性的矛盾统一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深度、宽度、扇出和扇入都应适当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 sz="half" idx="1"/>
          </p:nvPr>
        </p:nvSpPr>
        <p:spPr>
          <a:xfrm>
            <a:off x="177800" y="908050"/>
            <a:ext cx="8715375" cy="1441450"/>
          </a:xfrm>
        </p:spPr>
        <p:txBody>
          <a:bodyPr vert="horz" wrap="square" lIns="91440" tIns="45720" rIns="91440" bIns="45720" anchor="t"/>
          <a:p>
            <a:pPr eaLnBrk="1" hangingPunct="1"/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31800" y="1403350"/>
          <a:ext cx="8101013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632960" imgH="2460625" progId="Visio.Drawing.11">
                  <p:embed/>
                </p:oleObj>
              </mc:Choice>
              <mc:Fallback>
                <p:oleObj name="" r:id="rId1" imgW="4632960" imgH="246062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31800" y="1403350"/>
                        <a:ext cx="8101013" cy="4635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页脚占位符 3"/>
          <p:cNvSpPr txBox="1"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ZLL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日期占位符 5"/>
          <p:cNvSpPr txBox="1"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软件工程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1619250" y="5805488"/>
            <a:ext cx="7772400" cy="609600"/>
          </a:xfrm>
        </p:spPr>
        <p:txBody>
          <a:bodyPr vert="horz" wrap="square" lIns="91440" tIns="45720" rIns="91440" bIns="45720" anchor="t"/>
          <a:p>
            <a:pPr algn="ctr">
              <a:buNone/>
            </a:pPr>
            <a:r>
              <a:rPr lang="zh-CN" altLang="en-US" b="1" dirty="0">
                <a:ea typeface="楷体_GB2312" pitchFamily="49" charset="-122"/>
              </a:rPr>
              <a:t>应追求与避免的程序结构 </a:t>
            </a:r>
            <a:endParaRPr lang="zh-CN" altLang="en-US" dirty="0"/>
          </a:p>
        </p:txBody>
      </p:sp>
      <p:grpSp>
        <p:nvGrpSpPr>
          <p:cNvPr id="45061" name="Group 64"/>
          <p:cNvGrpSpPr/>
          <p:nvPr/>
        </p:nvGrpSpPr>
        <p:grpSpPr>
          <a:xfrm>
            <a:off x="242888" y="1371600"/>
            <a:ext cx="8672512" cy="4038600"/>
            <a:chOff x="153" y="336"/>
            <a:chExt cx="5463" cy="2544"/>
          </a:xfrm>
        </p:grpSpPr>
        <p:sp>
          <p:nvSpPr>
            <p:cNvPr id="45062" name="Rectangle 10"/>
            <p:cNvSpPr>
              <a:spLocks noChangeAspect="1"/>
            </p:cNvSpPr>
            <p:nvPr/>
          </p:nvSpPr>
          <p:spPr>
            <a:xfrm>
              <a:off x="1406" y="336"/>
              <a:ext cx="403" cy="27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63" name="Rectangle 11"/>
            <p:cNvSpPr>
              <a:spLocks noChangeAspect="1"/>
            </p:cNvSpPr>
            <p:nvPr/>
          </p:nvSpPr>
          <p:spPr>
            <a:xfrm>
              <a:off x="153" y="1431"/>
              <a:ext cx="403" cy="2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64" name="Rectangle 12"/>
            <p:cNvSpPr>
              <a:spLocks noChangeAspect="1"/>
            </p:cNvSpPr>
            <p:nvPr/>
          </p:nvSpPr>
          <p:spPr>
            <a:xfrm>
              <a:off x="599" y="1431"/>
              <a:ext cx="404" cy="2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65" name="Rectangle 13"/>
            <p:cNvSpPr>
              <a:spLocks noChangeAspect="1"/>
            </p:cNvSpPr>
            <p:nvPr/>
          </p:nvSpPr>
          <p:spPr>
            <a:xfrm>
              <a:off x="1046" y="1431"/>
              <a:ext cx="403" cy="2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66" name="Rectangle 14"/>
            <p:cNvSpPr>
              <a:spLocks noChangeAspect="1"/>
            </p:cNvSpPr>
            <p:nvPr/>
          </p:nvSpPr>
          <p:spPr>
            <a:xfrm>
              <a:off x="1507" y="1431"/>
              <a:ext cx="403" cy="2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67" name="Rectangle 15"/>
            <p:cNvSpPr>
              <a:spLocks noChangeAspect="1"/>
            </p:cNvSpPr>
            <p:nvPr/>
          </p:nvSpPr>
          <p:spPr>
            <a:xfrm>
              <a:off x="2361" y="1431"/>
              <a:ext cx="403" cy="2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68" name="Line 16"/>
            <p:cNvSpPr>
              <a:spLocks noChangeAspect="1"/>
            </p:cNvSpPr>
            <p:nvPr/>
          </p:nvSpPr>
          <p:spPr>
            <a:xfrm>
              <a:off x="2011" y="1571"/>
              <a:ext cx="254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5069" name="Line 17"/>
            <p:cNvSpPr>
              <a:spLocks noChangeAspect="1"/>
            </p:cNvSpPr>
            <p:nvPr/>
          </p:nvSpPr>
          <p:spPr>
            <a:xfrm flipH="1">
              <a:off x="355" y="608"/>
              <a:ext cx="1108" cy="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0" name="Line 18"/>
            <p:cNvSpPr/>
            <p:nvPr/>
          </p:nvSpPr>
          <p:spPr>
            <a:xfrm>
              <a:off x="1766" y="608"/>
              <a:ext cx="787" cy="8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1" name="Line 19"/>
            <p:cNvSpPr>
              <a:spLocks noChangeAspect="1"/>
            </p:cNvSpPr>
            <p:nvPr/>
          </p:nvSpPr>
          <p:spPr>
            <a:xfrm flipH="1">
              <a:off x="787" y="608"/>
              <a:ext cx="734" cy="82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2" name="Line 20"/>
            <p:cNvSpPr>
              <a:spLocks noChangeAspect="1"/>
            </p:cNvSpPr>
            <p:nvPr/>
          </p:nvSpPr>
          <p:spPr>
            <a:xfrm flipH="1">
              <a:off x="1262" y="608"/>
              <a:ext cx="302" cy="82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3" name="Line 21"/>
            <p:cNvSpPr>
              <a:spLocks noChangeAspect="1"/>
            </p:cNvSpPr>
            <p:nvPr/>
          </p:nvSpPr>
          <p:spPr>
            <a:xfrm>
              <a:off x="1636" y="608"/>
              <a:ext cx="87" cy="82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4" name="Text Box 22"/>
            <p:cNvSpPr txBox="1">
              <a:spLocks noChangeAspect="1"/>
            </p:cNvSpPr>
            <p:nvPr/>
          </p:nvSpPr>
          <p:spPr>
            <a:xfrm>
              <a:off x="3566" y="2602"/>
              <a:ext cx="1531" cy="27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p>
              <a:pPr algn="ctr" eaLnBrk="0" hangingPunct="0"/>
              <a:r>
                <a:rPr lang="zh-CN" altLang="en-US" sz="2800" dirty="0">
                  <a:latin typeface="Calibri" panose="020F0502020204030204" pitchFamily="34" charset="0"/>
                  <a:ea typeface="楷体_GB2312" pitchFamily="49" charset="-122"/>
                </a:rPr>
                <a:t>应追求的结构</a:t>
              </a:r>
              <a:endParaRPr lang="zh-CN" altLang="en-US" sz="28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45075" name="Rectangle 23"/>
            <p:cNvSpPr/>
            <p:nvPr/>
          </p:nvSpPr>
          <p:spPr>
            <a:xfrm>
              <a:off x="3945" y="1022"/>
              <a:ext cx="404" cy="2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76" name="Rectangle 24"/>
            <p:cNvSpPr/>
            <p:nvPr/>
          </p:nvSpPr>
          <p:spPr>
            <a:xfrm>
              <a:off x="4882" y="1022"/>
              <a:ext cx="403" cy="2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77" name="Rectangle 25"/>
            <p:cNvSpPr/>
            <p:nvPr/>
          </p:nvSpPr>
          <p:spPr>
            <a:xfrm>
              <a:off x="3168" y="1022"/>
              <a:ext cx="403" cy="2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78" name="Rectangle 26"/>
            <p:cNvSpPr/>
            <p:nvPr/>
          </p:nvSpPr>
          <p:spPr>
            <a:xfrm>
              <a:off x="2937" y="1474"/>
              <a:ext cx="231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79" name="Rectangle 27"/>
            <p:cNvSpPr/>
            <p:nvPr/>
          </p:nvSpPr>
          <p:spPr>
            <a:xfrm>
              <a:off x="3254" y="1474"/>
              <a:ext cx="231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80" name="Rectangle 28"/>
            <p:cNvSpPr/>
            <p:nvPr/>
          </p:nvSpPr>
          <p:spPr>
            <a:xfrm>
              <a:off x="3571" y="1474"/>
              <a:ext cx="230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81" name="Rectangle 29"/>
            <p:cNvSpPr/>
            <p:nvPr/>
          </p:nvSpPr>
          <p:spPr>
            <a:xfrm>
              <a:off x="3873" y="1474"/>
              <a:ext cx="231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82" name="Rectangle 30"/>
            <p:cNvSpPr/>
            <p:nvPr/>
          </p:nvSpPr>
          <p:spPr>
            <a:xfrm>
              <a:off x="4190" y="1474"/>
              <a:ext cx="231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83" name="Rectangle 31"/>
            <p:cNvSpPr/>
            <p:nvPr/>
          </p:nvSpPr>
          <p:spPr>
            <a:xfrm>
              <a:off x="4493" y="1474"/>
              <a:ext cx="230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84" name="Rectangle 32"/>
            <p:cNvSpPr/>
            <p:nvPr/>
          </p:nvSpPr>
          <p:spPr>
            <a:xfrm>
              <a:off x="4795" y="1474"/>
              <a:ext cx="231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85" name="Rectangle 33"/>
            <p:cNvSpPr/>
            <p:nvPr/>
          </p:nvSpPr>
          <p:spPr>
            <a:xfrm>
              <a:off x="5083" y="1474"/>
              <a:ext cx="231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86" name="Rectangle 34"/>
            <p:cNvSpPr/>
            <p:nvPr/>
          </p:nvSpPr>
          <p:spPr>
            <a:xfrm>
              <a:off x="5386" y="1474"/>
              <a:ext cx="230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87" name="Line 35"/>
            <p:cNvSpPr/>
            <p:nvPr/>
          </p:nvSpPr>
          <p:spPr>
            <a:xfrm flipH="1" flipV="1">
              <a:off x="3369" y="1303"/>
              <a:ext cx="0" cy="1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8" name="Line 36"/>
            <p:cNvSpPr/>
            <p:nvPr/>
          </p:nvSpPr>
          <p:spPr>
            <a:xfrm flipV="1">
              <a:off x="4147" y="624"/>
              <a:ext cx="0" cy="4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9" name="Rectangle 37"/>
            <p:cNvSpPr/>
            <p:nvPr/>
          </p:nvSpPr>
          <p:spPr>
            <a:xfrm>
              <a:off x="3945" y="350"/>
              <a:ext cx="404" cy="27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090" name="Line 38"/>
            <p:cNvSpPr/>
            <p:nvPr/>
          </p:nvSpPr>
          <p:spPr>
            <a:xfrm flipH="1">
              <a:off x="3384" y="624"/>
              <a:ext cx="677" cy="3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1" name="Line 39"/>
            <p:cNvSpPr/>
            <p:nvPr/>
          </p:nvSpPr>
          <p:spPr>
            <a:xfrm>
              <a:off x="4248" y="624"/>
              <a:ext cx="835" cy="38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2" name="Line 40"/>
            <p:cNvSpPr/>
            <p:nvPr/>
          </p:nvSpPr>
          <p:spPr>
            <a:xfrm flipH="1">
              <a:off x="3053" y="1303"/>
              <a:ext cx="201" cy="17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3" name="Line 41"/>
            <p:cNvSpPr/>
            <p:nvPr/>
          </p:nvSpPr>
          <p:spPr>
            <a:xfrm>
              <a:off x="3485" y="1299"/>
              <a:ext cx="201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4" name="Line 42"/>
            <p:cNvSpPr/>
            <p:nvPr/>
          </p:nvSpPr>
          <p:spPr>
            <a:xfrm flipH="1">
              <a:off x="3989" y="1299"/>
              <a:ext cx="86" cy="17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5" name="Line 43"/>
            <p:cNvSpPr/>
            <p:nvPr/>
          </p:nvSpPr>
          <p:spPr>
            <a:xfrm>
              <a:off x="4234" y="1299"/>
              <a:ext cx="72" cy="17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6" name="Line 44"/>
            <p:cNvSpPr/>
            <p:nvPr/>
          </p:nvSpPr>
          <p:spPr>
            <a:xfrm flipH="1">
              <a:off x="4608" y="1303"/>
              <a:ext cx="360" cy="1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7" name="Line 45"/>
            <p:cNvSpPr/>
            <p:nvPr/>
          </p:nvSpPr>
          <p:spPr>
            <a:xfrm>
              <a:off x="5213" y="1299"/>
              <a:ext cx="288" cy="17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8" name="Line 46"/>
            <p:cNvSpPr/>
            <p:nvPr/>
          </p:nvSpPr>
          <p:spPr>
            <a:xfrm flipH="1">
              <a:off x="4910" y="1299"/>
              <a:ext cx="130" cy="17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9" name="Line 47"/>
            <p:cNvSpPr/>
            <p:nvPr/>
          </p:nvSpPr>
          <p:spPr>
            <a:xfrm>
              <a:off x="5126" y="1299"/>
              <a:ext cx="72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00" name="Rectangle 48"/>
            <p:cNvSpPr/>
            <p:nvPr/>
          </p:nvSpPr>
          <p:spPr>
            <a:xfrm>
              <a:off x="2937" y="1854"/>
              <a:ext cx="231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101" name="Rectangle 49"/>
            <p:cNvSpPr/>
            <p:nvPr/>
          </p:nvSpPr>
          <p:spPr>
            <a:xfrm>
              <a:off x="3427" y="1854"/>
              <a:ext cx="230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102" name="Rectangle 50"/>
            <p:cNvSpPr/>
            <p:nvPr/>
          </p:nvSpPr>
          <p:spPr>
            <a:xfrm>
              <a:off x="4752" y="1855"/>
              <a:ext cx="230" cy="20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103" name="Rectangle 51"/>
            <p:cNvSpPr/>
            <p:nvPr/>
          </p:nvSpPr>
          <p:spPr>
            <a:xfrm>
              <a:off x="5251" y="1854"/>
              <a:ext cx="230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104" name="Line 52"/>
            <p:cNvSpPr/>
            <p:nvPr/>
          </p:nvSpPr>
          <p:spPr>
            <a:xfrm>
              <a:off x="3038" y="1688"/>
              <a:ext cx="0" cy="15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05" name="Line 53"/>
            <p:cNvSpPr/>
            <p:nvPr/>
          </p:nvSpPr>
          <p:spPr>
            <a:xfrm>
              <a:off x="3369" y="1683"/>
              <a:ext cx="130" cy="1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06" name="Line 54"/>
            <p:cNvSpPr/>
            <p:nvPr/>
          </p:nvSpPr>
          <p:spPr>
            <a:xfrm flipH="1">
              <a:off x="3571" y="1680"/>
              <a:ext cx="118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07" name="Line 55"/>
            <p:cNvSpPr/>
            <p:nvPr/>
          </p:nvSpPr>
          <p:spPr>
            <a:xfrm>
              <a:off x="4617" y="1680"/>
              <a:ext cx="207" cy="1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08" name="Line 56"/>
            <p:cNvSpPr/>
            <p:nvPr/>
          </p:nvSpPr>
          <p:spPr>
            <a:xfrm flipH="1">
              <a:off x="4896" y="1680"/>
              <a:ext cx="274" cy="1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09" name="Line 57"/>
            <p:cNvSpPr/>
            <p:nvPr/>
          </p:nvSpPr>
          <p:spPr>
            <a:xfrm>
              <a:off x="5256" y="1672"/>
              <a:ext cx="107" cy="1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0" name="Line 58"/>
            <p:cNvSpPr/>
            <p:nvPr/>
          </p:nvSpPr>
          <p:spPr>
            <a:xfrm flipH="1">
              <a:off x="5371" y="1683"/>
              <a:ext cx="115" cy="1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1" name="Text Box 59"/>
            <p:cNvSpPr txBox="1">
              <a:spLocks noChangeAspect="1"/>
            </p:cNvSpPr>
            <p:nvPr/>
          </p:nvSpPr>
          <p:spPr>
            <a:xfrm>
              <a:off x="729" y="2582"/>
              <a:ext cx="1426" cy="29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p>
              <a:pPr algn="ctr" eaLnBrk="0" hangingPunct="0"/>
              <a:r>
                <a:rPr lang="zh-CN" altLang="en-US" sz="2800" dirty="0">
                  <a:latin typeface="Calibri" panose="020F0502020204030204" pitchFamily="34" charset="0"/>
                  <a:ea typeface="楷体_GB2312" pitchFamily="49" charset="-122"/>
                </a:rPr>
                <a:t>应避免的结构</a:t>
              </a:r>
              <a:endParaRPr lang="zh-CN" altLang="en-US" sz="28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45112" name="Rectangle 60"/>
            <p:cNvSpPr/>
            <p:nvPr/>
          </p:nvSpPr>
          <p:spPr>
            <a:xfrm>
              <a:off x="4339" y="2247"/>
              <a:ext cx="230" cy="2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113" name="Line 61"/>
            <p:cNvSpPr/>
            <p:nvPr/>
          </p:nvSpPr>
          <p:spPr>
            <a:xfrm>
              <a:off x="3527" y="2036"/>
              <a:ext cx="898" cy="19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4" name="Line 62"/>
            <p:cNvSpPr/>
            <p:nvPr/>
          </p:nvSpPr>
          <p:spPr>
            <a:xfrm flipH="1">
              <a:off x="4473" y="2050"/>
              <a:ext cx="898" cy="19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5" name="Line 63"/>
            <p:cNvSpPr/>
            <p:nvPr/>
          </p:nvSpPr>
          <p:spPr>
            <a:xfrm flipH="1">
              <a:off x="4473" y="2050"/>
              <a:ext cx="399" cy="19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模块的作用域应在控制域之内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1" name="Text Box 5"/>
          <p:cNvSpPr txBox="1"/>
          <p:nvPr/>
        </p:nvSpPr>
        <p:spPr>
          <a:xfrm>
            <a:off x="1447800" y="5035550"/>
            <a:ext cx="73152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模块的判定作用范围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(a) </a:t>
            </a:r>
            <a:r>
              <a:rPr lang="zh-CN" altLang="en-US" dirty="0">
                <a:latin typeface="Times New Roman" panose="02020603050405020304" pitchFamily="18" charset="0"/>
              </a:rPr>
              <a:t>差的结构图； </a:t>
            </a:r>
            <a:r>
              <a:rPr lang="en-US" altLang="zh-CN" dirty="0">
                <a:latin typeface="Times New Roman" panose="02020603050405020304" pitchFamily="18" charset="0"/>
              </a:rPr>
              <a:t>(b) </a:t>
            </a:r>
            <a:r>
              <a:rPr lang="zh-CN" altLang="en-US" dirty="0">
                <a:latin typeface="Times New Roman" panose="02020603050405020304" pitchFamily="18" charset="0"/>
              </a:rPr>
              <a:t>不理想的结构图； </a:t>
            </a:r>
            <a:r>
              <a:rPr lang="en-US" altLang="zh-CN" dirty="0">
                <a:latin typeface="Times New Roman" panose="02020603050405020304" pitchFamily="18" charset="0"/>
              </a:rPr>
              <a:t>(c) </a:t>
            </a:r>
            <a:r>
              <a:rPr lang="zh-CN" altLang="en-US" dirty="0">
                <a:latin typeface="Times New Roman" panose="02020603050405020304" pitchFamily="18" charset="0"/>
              </a:rPr>
              <a:t>理想的结构图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31"/>
          <p:cNvGrpSpPr/>
          <p:nvPr/>
        </p:nvGrpSpPr>
        <p:grpSpPr>
          <a:xfrm>
            <a:off x="3524250" y="1314450"/>
            <a:ext cx="2200275" cy="3502025"/>
            <a:chOff x="2220" y="828"/>
            <a:chExt cx="1386" cy="2206"/>
          </a:xfrm>
        </p:grpSpPr>
        <p:sp>
          <p:nvSpPr>
            <p:cNvPr id="46117" name="Rectangle 78" descr="浅色横线"/>
            <p:cNvSpPr/>
            <p:nvPr/>
          </p:nvSpPr>
          <p:spPr>
            <a:xfrm>
              <a:off x="2403" y="828"/>
              <a:ext cx="526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8" name="Rectangle 79"/>
            <p:cNvSpPr/>
            <p:nvPr/>
          </p:nvSpPr>
          <p:spPr>
            <a:xfrm>
              <a:off x="2220" y="1419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119" name="Rectangle 80"/>
            <p:cNvSpPr/>
            <p:nvPr/>
          </p:nvSpPr>
          <p:spPr>
            <a:xfrm>
              <a:off x="2746" y="1419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120" name="Rectangle 81" descr="浅色横线"/>
            <p:cNvSpPr/>
            <p:nvPr/>
          </p:nvSpPr>
          <p:spPr>
            <a:xfrm>
              <a:off x="2410" y="2011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1" name="Rectangle 82"/>
            <p:cNvSpPr/>
            <p:nvPr/>
          </p:nvSpPr>
          <p:spPr>
            <a:xfrm>
              <a:off x="2961" y="2011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D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122" name="Rectangle 83" descr="浅色横线"/>
            <p:cNvSpPr/>
            <p:nvPr/>
          </p:nvSpPr>
          <p:spPr>
            <a:xfrm>
              <a:off x="2531" y="2506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3" name="Rectangle 84" descr="浅色横线"/>
            <p:cNvSpPr/>
            <p:nvPr/>
          </p:nvSpPr>
          <p:spPr>
            <a:xfrm>
              <a:off x="3176" y="2506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4" name="Line 85"/>
            <p:cNvSpPr/>
            <p:nvPr/>
          </p:nvSpPr>
          <p:spPr>
            <a:xfrm flipH="1">
              <a:off x="2435" y="1062"/>
              <a:ext cx="215" cy="3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5" name="Line 86"/>
            <p:cNvSpPr/>
            <p:nvPr/>
          </p:nvSpPr>
          <p:spPr>
            <a:xfrm>
              <a:off x="2650" y="1062"/>
              <a:ext cx="311" cy="3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6" name="Line 87"/>
            <p:cNvSpPr/>
            <p:nvPr/>
          </p:nvSpPr>
          <p:spPr>
            <a:xfrm flipH="1">
              <a:off x="2650" y="1653"/>
              <a:ext cx="311" cy="3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7" name="Line 88"/>
            <p:cNvSpPr/>
            <p:nvPr/>
          </p:nvSpPr>
          <p:spPr>
            <a:xfrm>
              <a:off x="2961" y="1653"/>
              <a:ext cx="215" cy="3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8" name="Line 89"/>
            <p:cNvSpPr/>
            <p:nvPr/>
          </p:nvSpPr>
          <p:spPr>
            <a:xfrm flipH="1">
              <a:off x="2746" y="2245"/>
              <a:ext cx="430" cy="2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9" name="Line 90"/>
            <p:cNvSpPr/>
            <p:nvPr/>
          </p:nvSpPr>
          <p:spPr>
            <a:xfrm>
              <a:off x="3176" y="2245"/>
              <a:ext cx="215" cy="2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0" name="AutoShape 91"/>
            <p:cNvSpPr/>
            <p:nvPr/>
          </p:nvSpPr>
          <p:spPr>
            <a:xfrm>
              <a:off x="2746" y="925"/>
              <a:ext cx="181" cy="91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6131" name="Text Box 92"/>
            <p:cNvSpPr txBox="1"/>
            <p:nvPr/>
          </p:nvSpPr>
          <p:spPr>
            <a:xfrm>
              <a:off x="2531" y="2822"/>
              <a:ext cx="52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</a:rPr>
                <a:t>(b)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30"/>
          <p:cNvGrpSpPr/>
          <p:nvPr/>
        </p:nvGrpSpPr>
        <p:grpSpPr>
          <a:xfrm>
            <a:off x="982663" y="1314450"/>
            <a:ext cx="2200275" cy="3502025"/>
            <a:chOff x="619" y="828"/>
            <a:chExt cx="1386" cy="2206"/>
          </a:xfrm>
        </p:grpSpPr>
        <p:sp>
          <p:nvSpPr>
            <p:cNvPr id="46102" name="Rectangle 95"/>
            <p:cNvSpPr/>
            <p:nvPr/>
          </p:nvSpPr>
          <p:spPr>
            <a:xfrm>
              <a:off x="802" y="828"/>
              <a:ext cx="526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TOP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103" name="Rectangle 96"/>
            <p:cNvSpPr/>
            <p:nvPr/>
          </p:nvSpPr>
          <p:spPr>
            <a:xfrm>
              <a:off x="619" y="1419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104" name="Rectangle 97"/>
            <p:cNvSpPr/>
            <p:nvPr/>
          </p:nvSpPr>
          <p:spPr>
            <a:xfrm>
              <a:off x="1145" y="1419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105" name="Rectangle 98" descr="浅色横线"/>
            <p:cNvSpPr/>
            <p:nvPr/>
          </p:nvSpPr>
          <p:spPr>
            <a:xfrm>
              <a:off x="809" y="2011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6" name="Rectangle 99" descr="浅色横线"/>
            <p:cNvSpPr/>
            <p:nvPr/>
          </p:nvSpPr>
          <p:spPr>
            <a:xfrm>
              <a:off x="1360" y="2011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7" name="Rectangle 100" descr="浅色横线"/>
            <p:cNvSpPr/>
            <p:nvPr/>
          </p:nvSpPr>
          <p:spPr>
            <a:xfrm>
              <a:off x="930" y="2506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8" name="Rectangle 101" descr="浅色横线"/>
            <p:cNvSpPr/>
            <p:nvPr/>
          </p:nvSpPr>
          <p:spPr>
            <a:xfrm>
              <a:off x="1575" y="2506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9" name="Line 102"/>
            <p:cNvSpPr/>
            <p:nvPr/>
          </p:nvSpPr>
          <p:spPr>
            <a:xfrm flipH="1">
              <a:off x="834" y="1062"/>
              <a:ext cx="215" cy="3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0" name="Line 103"/>
            <p:cNvSpPr/>
            <p:nvPr/>
          </p:nvSpPr>
          <p:spPr>
            <a:xfrm>
              <a:off x="1049" y="1062"/>
              <a:ext cx="311" cy="3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1" name="Line 104"/>
            <p:cNvSpPr/>
            <p:nvPr/>
          </p:nvSpPr>
          <p:spPr>
            <a:xfrm flipH="1">
              <a:off x="1049" y="1653"/>
              <a:ext cx="311" cy="3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2" name="Line 105"/>
            <p:cNvSpPr/>
            <p:nvPr/>
          </p:nvSpPr>
          <p:spPr>
            <a:xfrm>
              <a:off x="1360" y="1653"/>
              <a:ext cx="215" cy="3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3" name="Line 106"/>
            <p:cNvSpPr/>
            <p:nvPr/>
          </p:nvSpPr>
          <p:spPr>
            <a:xfrm flipH="1">
              <a:off x="1145" y="2245"/>
              <a:ext cx="430" cy="2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4" name="Line 107"/>
            <p:cNvSpPr/>
            <p:nvPr/>
          </p:nvSpPr>
          <p:spPr>
            <a:xfrm>
              <a:off x="1575" y="2245"/>
              <a:ext cx="215" cy="2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5" name="AutoShape 108"/>
            <p:cNvSpPr/>
            <p:nvPr/>
          </p:nvSpPr>
          <p:spPr>
            <a:xfrm>
              <a:off x="1609" y="2087"/>
              <a:ext cx="181" cy="91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6116" name="Text Box 109"/>
            <p:cNvSpPr txBox="1"/>
            <p:nvPr/>
          </p:nvSpPr>
          <p:spPr>
            <a:xfrm>
              <a:off x="930" y="2822"/>
              <a:ext cx="52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</a:rPr>
                <a:t>(a)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32"/>
          <p:cNvGrpSpPr/>
          <p:nvPr/>
        </p:nvGrpSpPr>
        <p:grpSpPr>
          <a:xfrm>
            <a:off x="6232525" y="1314450"/>
            <a:ext cx="2200275" cy="3502025"/>
            <a:chOff x="3926" y="828"/>
            <a:chExt cx="1386" cy="2206"/>
          </a:xfrm>
        </p:grpSpPr>
        <p:sp>
          <p:nvSpPr>
            <p:cNvPr id="46087" name="Rectangle 114"/>
            <p:cNvSpPr/>
            <p:nvPr/>
          </p:nvSpPr>
          <p:spPr>
            <a:xfrm>
              <a:off x="4109" y="828"/>
              <a:ext cx="526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TOP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88" name="Rectangle 115"/>
            <p:cNvSpPr/>
            <p:nvPr/>
          </p:nvSpPr>
          <p:spPr>
            <a:xfrm>
              <a:off x="3926" y="1419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89" name="Rectangle 116"/>
            <p:cNvSpPr/>
            <p:nvPr/>
          </p:nvSpPr>
          <p:spPr>
            <a:xfrm>
              <a:off x="4452" y="1419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90" name="Rectangle 117"/>
            <p:cNvSpPr/>
            <p:nvPr/>
          </p:nvSpPr>
          <p:spPr>
            <a:xfrm>
              <a:off x="4116" y="2011"/>
              <a:ext cx="430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C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91" name="Rectangle 118" descr="浅色横线"/>
            <p:cNvSpPr/>
            <p:nvPr/>
          </p:nvSpPr>
          <p:spPr>
            <a:xfrm>
              <a:off x="4667" y="2011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2" name="Rectangle 119" descr="浅色横线"/>
            <p:cNvSpPr/>
            <p:nvPr/>
          </p:nvSpPr>
          <p:spPr>
            <a:xfrm>
              <a:off x="4237" y="2506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3" name="Rectangle 120" descr="浅色横线"/>
            <p:cNvSpPr/>
            <p:nvPr/>
          </p:nvSpPr>
          <p:spPr>
            <a:xfrm>
              <a:off x="4882" y="2506"/>
              <a:ext cx="430" cy="234"/>
            </a:xfrm>
            <a:prstGeom prst="rect">
              <a:avLst/>
            </a:prstGeom>
            <a:pattFill prst="ltHorz">
              <a:fgClr>
                <a:schemeClr val="bg2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4" name="Line 121"/>
            <p:cNvSpPr/>
            <p:nvPr/>
          </p:nvSpPr>
          <p:spPr>
            <a:xfrm flipH="1">
              <a:off x="4141" y="1062"/>
              <a:ext cx="215" cy="3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5" name="Line 122"/>
            <p:cNvSpPr/>
            <p:nvPr/>
          </p:nvSpPr>
          <p:spPr>
            <a:xfrm>
              <a:off x="4356" y="1062"/>
              <a:ext cx="311" cy="3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6" name="Line 123"/>
            <p:cNvSpPr/>
            <p:nvPr/>
          </p:nvSpPr>
          <p:spPr>
            <a:xfrm flipH="1">
              <a:off x="4356" y="1653"/>
              <a:ext cx="311" cy="3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7" name="Line 124"/>
            <p:cNvSpPr/>
            <p:nvPr/>
          </p:nvSpPr>
          <p:spPr>
            <a:xfrm>
              <a:off x="4667" y="1653"/>
              <a:ext cx="215" cy="3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8" name="Line 125"/>
            <p:cNvSpPr/>
            <p:nvPr/>
          </p:nvSpPr>
          <p:spPr>
            <a:xfrm flipH="1">
              <a:off x="4452" y="2245"/>
              <a:ext cx="430" cy="2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9" name="Line 126"/>
            <p:cNvSpPr/>
            <p:nvPr/>
          </p:nvSpPr>
          <p:spPr>
            <a:xfrm>
              <a:off x="4882" y="2245"/>
              <a:ext cx="215" cy="2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0" name="AutoShape 127"/>
            <p:cNvSpPr/>
            <p:nvPr/>
          </p:nvSpPr>
          <p:spPr>
            <a:xfrm>
              <a:off x="4882" y="2087"/>
              <a:ext cx="181" cy="91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6101" name="Text Box 128"/>
            <p:cNvSpPr txBox="1"/>
            <p:nvPr/>
          </p:nvSpPr>
          <p:spPr>
            <a:xfrm>
              <a:off x="4237" y="2822"/>
              <a:ext cx="52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</a:rPr>
                <a:t>(c)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其它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4400" dirty="0"/>
              <a:t>力争降低模块接口的复杂程度 </a:t>
            </a:r>
            <a:endParaRPr lang="zh-CN" altLang="en-US" sz="4400" dirty="0"/>
          </a:p>
          <a:p>
            <a:r>
              <a:rPr lang="zh-CN" altLang="en-US" sz="4400" dirty="0"/>
              <a:t>设计单入口单出口的模块</a:t>
            </a:r>
            <a:endParaRPr lang="zh-CN" altLang="en-US" sz="4400" dirty="0"/>
          </a:p>
          <a:p>
            <a:r>
              <a:rPr lang="zh-CN" altLang="en-US" sz="4400" dirty="0"/>
              <a:t>模块功能应该可以预测</a:t>
            </a:r>
            <a:endParaRPr lang="en-US" altLang="zh-CN" sz="4400" dirty="0"/>
          </a:p>
          <a:p>
            <a:pPr lvl="1"/>
            <a:r>
              <a:rPr lang="zh-CN" altLang="en-US" sz="4400" dirty="0"/>
              <a:t>相同输入产生相同输出</a:t>
            </a:r>
            <a:endParaRPr lang="zh-CN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250825" y="4724400"/>
            <a:ext cx="8316913" cy="165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4400" dirty="0">
                <a:solidFill>
                  <a:schemeClr val="tx2"/>
                </a:solidFill>
                <a:latin typeface="Calibri" panose="020F0502020204030204" pitchFamily="34" charset="0"/>
                <a:ea typeface="楷体_GB2312" pitchFamily="49" charset="-122"/>
              </a:rPr>
              <a:t>设计优化的格言</a:t>
            </a:r>
            <a:r>
              <a:rPr lang="en-US" altLang="zh-CN" sz="4400" dirty="0">
                <a:solidFill>
                  <a:schemeClr val="tx2"/>
                </a:solidFill>
                <a:latin typeface="Calibri" panose="020F0502020204030204" pitchFamily="34" charset="0"/>
                <a:ea typeface="楷体_GB2312" pitchFamily="49" charset="-122"/>
              </a:rPr>
              <a:t>—“</a:t>
            </a:r>
            <a:r>
              <a:rPr lang="zh-CN" altLang="en-US" sz="4400" dirty="0">
                <a:solidFill>
                  <a:schemeClr val="tx2"/>
                </a:solidFill>
                <a:latin typeface="Calibri" panose="020F0502020204030204" pitchFamily="34" charset="0"/>
                <a:ea typeface="楷体_GB2312" pitchFamily="49" charset="-122"/>
              </a:rPr>
              <a:t>先让它干起来，再让它快起来”。</a:t>
            </a:r>
            <a:endParaRPr lang="zh-CN" altLang="en-US" sz="4400" dirty="0">
              <a:solidFill>
                <a:schemeClr val="tx2"/>
              </a:solidFill>
              <a:latin typeface="Calibri" panose="020F050202020403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3" name="Group 5"/>
          <p:cNvGrpSpPr/>
          <p:nvPr/>
        </p:nvGrpSpPr>
        <p:grpSpPr>
          <a:xfrm>
            <a:off x="0" y="0"/>
            <a:ext cx="8866188" cy="6732588"/>
            <a:chOff x="0" y="0"/>
            <a:chExt cx="5585" cy="4241"/>
          </a:xfrm>
        </p:grpSpPr>
        <p:sp>
          <p:nvSpPr>
            <p:cNvPr id="20484" name="AutoShape 6"/>
            <p:cNvSpPr/>
            <p:nvPr/>
          </p:nvSpPr>
          <p:spPr>
            <a:xfrm>
              <a:off x="353" y="371"/>
              <a:ext cx="5232" cy="3870"/>
            </a:xfrm>
            <a:prstGeom prst="roundRect">
              <a:avLst>
                <a:gd name="adj" fmla="val 13727"/>
              </a:avLst>
            </a:prstGeom>
            <a:noFill/>
            <a:ln w="50800" cap="flat" cmpd="sng">
              <a:noFill/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485" name="AutoShape 7"/>
            <p:cNvSpPr/>
            <p:nvPr/>
          </p:nvSpPr>
          <p:spPr>
            <a:xfrm>
              <a:off x="0" y="0"/>
              <a:ext cx="5517" cy="826"/>
            </a:xfrm>
            <a:custGeom>
              <a:avLst/>
              <a:gdLst>
                <a:gd name="txL" fmla="*/ 0 w 6679"/>
                <a:gd name="txT" fmla="*/ 0 h 1000"/>
                <a:gd name="txR" fmla="*/ 3340 w 6679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755" y="0"/>
                </a:cxn>
                <a:cxn ang="0">
                  <a:pos x="815" y="61"/>
                </a:cxn>
                <a:cxn ang="0">
                  <a:pos x="755" y="121"/>
                </a:cxn>
                <a:cxn ang="0">
                  <a:pos x="0" y="121"/>
                </a:cxn>
              </a:cxnLst>
              <a:rect l="txL" t="txT" r="txR" b="txB"/>
              <a:pathLst>
                <a:path w="6679" h="1000">
                  <a:moveTo>
                    <a:pt x="0" y="0"/>
                  </a:moveTo>
                  <a:lnTo>
                    <a:pt x="6178" y="0"/>
                  </a:lnTo>
                  <a:cubicBezTo>
                    <a:pt x="6455" y="0"/>
                    <a:pt x="6679" y="223"/>
                    <a:pt x="6679" y="500"/>
                  </a:cubicBezTo>
                  <a:cubicBezTo>
                    <a:pt x="6679" y="776"/>
                    <a:pt x="6455" y="999"/>
                    <a:pt x="617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alpha val="100000"/>
                    </a:schemeClr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0487" name="Text Box 9"/>
            <p:cNvSpPr txBox="1"/>
            <p:nvPr/>
          </p:nvSpPr>
          <p:spPr>
            <a:xfrm>
              <a:off x="155" y="158"/>
              <a:ext cx="211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4400" dirty="0">
                  <a:solidFill>
                    <a:schemeClr val="bg1"/>
                  </a:solidFill>
                  <a:ea typeface="新宋体" panose="02010609030101010101" pitchFamily="49" charset="-122"/>
                </a:rPr>
                <a:t>5.4 </a:t>
              </a:r>
              <a:r>
                <a:rPr lang="zh-CN" altLang="en-US" sz="44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图形工具</a:t>
              </a:r>
              <a:endParaRPr lang="zh-CN" altLang="en-US" sz="4400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0488" name="Rectangle 10"/>
            <p:cNvSpPr/>
            <p:nvPr/>
          </p:nvSpPr>
          <p:spPr>
            <a:xfrm>
              <a:off x="545" y="1361"/>
              <a:ext cx="4848" cy="18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4000" i="1" dirty="0">
                  <a:latin typeface="Times New Roman" panose="02020603050405020304" pitchFamily="18" charset="0"/>
                </a:rPr>
                <a:t>层次图</a:t>
              </a:r>
              <a:endParaRPr lang="zh-CN" altLang="en-US" sz="4000" i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buNone/>
              </a:pPr>
              <a:r>
                <a:rPr lang="en-US" altLang="zh-CN" sz="4000" i="1" dirty="0">
                  <a:latin typeface="Times New Roman" panose="02020603050405020304" pitchFamily="18" charset="0"/>
                </a:rPr>
                <a:t>HIPO</a:t>
              </a:r>
              <a:endParaRPr lang="en-US" altLang="zh-CN" sz="4000" i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buNone/>
              </a:pPr>
              <a:r>
                <a:rPr lang="zh-CN" altLang="en-US" sz="4000" i="1" dirty="0">
                  <a:latin typeface="Times New Roman" panose="02020603050405020304" pitchFamily="18" charset="0"/>
                </a:rPr>
                <a:t>结构图</a:t>
              </a:r>
              <a:endParaRPr lang="zh-CN" altLang="en-US" sz="4000" i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buNone/>
              </a:pPr>
              <a:endParaRPr lang="zh-CN" altLang="en-US" sz="4000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5"/>
          <p:cNvSpPr txBox="1"/>
          <p:nvPr/>
        </p:nvSpPr>
        <p:spPr>
          <a:xfrm>
            <a:off x="5638800" y="5257800"/>
            <a:ext cx="2438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pic>
        <p:nvPicPr>
          <p:cNvPr id="5" name="Picture 5" descr="ae51f3deb48f8c542fbe23073a292df5e1fe9925bc315f95"/>
          <p:cNvPicPr>
            <a:picLocks noChangeAspect="1"/>
          </p:cNvPicPr>
          <p:nvPr/>
        </p:nvPicPr>
        <p:blipFill>
          <a:blip r:embed="rId1"/>
          <a:srcRect l="1471" r="1176" b="5293"/>
          <a:stretch>
            <a:fillRect/>
          </a:stretch>
        </p:blipFill>
        <p:spPr>
          <a:xfrm>
            <a:off x="115888" y="354013"/>
            <a:ext cx="8901112" cy="6496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层次图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宋体" panose="02010600030101010101" pitchFamily="2" charset="-122"/>
              </a:rPr>
              <a:t>HIPO</a:t>
            </a:r>
            <a:r>
              <a:rPr lang="zh-CN" altLang="en-US" sz="3200" dirty="0">
                <a:latin typeface="宋体" panose="02010600030101010101" pitchFamily="2" charset="-122"/>
              </a:rPr>
              <a:t>图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22531" name="Group 6"/>
          <p:cNvGrpSpPr/>
          <p:nvPr/>
        </p:nvGrpSpPr>
        <p:grpSpPr>
          <a:xfrm>
            <a:off x="341313" y="666750"/>
            <a:ext cx="6918325" cy="3211513"/>
            <a:chOff x="888" y="1536"/>
            <a:chExt cx="4358" cy="2023"/>
          </a:xfrm>
        </p:grpSpPr>
        <p:sp>
          <p:nvSpPr>
            <p:cNvPr id="22543" name="Text Box 7"/>
            <p:cNvSpPr txBox="1"/>
            <p:nvPr/>
          </p:nvSpPr>
          <p:spPr>
            <a:xfrm>
              <a:off x="2585" y="1536"/>
              <a:ext cx="726" cy="2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800" dirty="0"/>
                <a:t>帐务处理</a:t>
              </a:r>
              <a:endParaRPr lang="zh-CN" altLang="en-US" sz="1800" dirty="0"/>
            </a:p>
          </p:txBody>
        </p:sp>
        <p:grpSp>
          <p:nvGrpSpPr>
            <p:cNvPr id="22544" name="Group 8"/>
            <p:cNvGrpSpPr/>
            <p:nvPr/>
          </p:nvGrpSpPr>
          <p:grpSpPr>
            <a:xfrm>
              <a:off x="1528" y="1872"/>
              <a:ext cx="408" cy="665"/>
              <a:chOff x="295" y="1616"/>
              <a:chExt cx="408" cy="771"/>
            </a:xfrm>
          </p:grpSpPr>
          <p:sp>
            <p:nvSpPr>
              <p:cNvPr id="22574" name="Text Box 9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2.0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查询凭证</a:t>
                </a:r>
                <a:endParaRPr lang="zh-CN" altLang="en-US" sz="1800" dirty="0"/>
              </a:p>
            </p:txBody>
          </p:sp>
          <p:sp>
            <p:nvSpPr>
              <p:cNvPr id="22575" name="Line 10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45" name="Group 11"/>
            <p:cNvGrpSpPr/>
            <p:nvPr/>
          </p:nvGrpSpPr>
          <p:grpSpPr>
            <a:xfrm>
              <a:off x="2117" y="1872"/>
              <a:ext cx="408" cy="665"/>
              <a:chOff x="295" y="1616"/>
              <a:chExt cx="408" cy="771"/>
            </a:xfrm>
          </p:grpSpPr>
          <p:sp>
            <p:nvSpPr>
              <p:cNvPr id="22572" name="Text Box 12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3.0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修改凭证</a:t>
                </a:r>
                <a:endParaRPr lang="zh-CN" altLang="en-US" sz="1800" dirty="0"/>
              </a:p>
            </p:txBody>
          </p:sp>
          <p:sp>
            <p:nvSpPr>
              <p:cNvPr id="22573" name="Line 13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46" name="Text Box 14"/>
            <p:cNvSpPr txBox="1"/>
            <p:nvPr/>
          </p:nvSpPr>
          <p:spPr>
            <a:xfrm>
              <a:off x="2712" y="1989"/>
              <a:ext cx="408" cy="5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10000"/>
                </a:spcBef>
                <a:buClr>
                  <a:schemeClr val="tx2"/>
                </a:buClr>
                <a:buSzPct val="100000"/>
                <a:buNone/>
              </a:pPr>
              <a:r>
                <a:rPr lang="en-US" altLang="zh-CN" sz="1800" dirty="0"/>
                <a:t>4.0</a:t>
              </a:r>
              <a:endParaRPr lang="en-US" altLang="zh-CN" sz="1800" dirty="0"/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1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800" dirty="0"/>
                <a:t>审核汇总</a:t>
              </a:r>
              <a:endParaRPr lang="zh-CN" altLang="en-US" sz="1800" dirty="0"/>
            </a:p>
          </p:txBody>
        </p:sp>
        <p:sp>
          <p:nvSpPr>
            <p:cNvPr id="22547" name="Line 15"/>
            <p:cNvSpPr/>
            <p:nvPr/>
          </p:nvSpPr>
          <p:spPr>
            <a:xfrm>
              <a:off x="2928" y="1776"/>
              <a:ext cx="0" cy="2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2548" name="Group 16"/>
            <p:cNvGrpSpPr/>
            <p:nvPr/>
          </p:nvGrpSpPr>
          <p:grpSpPr>
            <a:xfrm>
              <a:off x="3251" y="1872"/>
              <a:ext cx="409" cy="665"/>
              <a:chOff x="295" y="1616"/>
              <a:chExt cx="408" cy="771"/>
            </a:xfrm>
          </p:grpSpPr>
          <p:sp>
            <p:nvSpPr>
              <p:cNvPr id="22570" name="Text Box 17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5.0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记帐结帐</a:t>
                </a:r>
                <a:endParaRPr lang="zh-CN" altLang="en-US" sz="1800" dirty="0"/>
              </a:p>
            </p:txBody>
          </p:sp>
          <p:sp>
            <p:nvSpPr>
              <p:cNvPr id="22571" name="Line 18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49" name="Group 19"/>
            <p:cNvGrpSpPr/>
            <p:nvPr/>
          </p:nvGrpSpPr>
          <p:grpSpPr>
            <a:xfrm>
              <a:off x="3840" y="1872"/>
              <a:ext cx="408" cy="665"/>
              <a:chOff x="295" y="1616"/>
              <a:chExt cx="408" cy="771"/>
            </a:xfrm>
          </p:grpSpPr>
          <p:sp>
            <p:nvSpPr>
              <p:cNvPr id="22568" name="Text Box 20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6.0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帐簿输出</a:t>
                </a:r>
                <a:endParaRPr lang="zh-CN" altLang="en-US" sz="1800" dirty="0"/>
              </a:p>
            </p:txBody>
          </p:sp>
          <p:sp>
            <p:nvSpPr>
              <p:cNvPr id="22569" name="Line 21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50" name="Group 22"/>
            <p:cNvGrpSpPr/>
            <p:nvPr/>
          </p:nvGrpSpPr>
          <p:grpSpPr>
            <a:xfrm>
              <a:off x="4339" y="1872"/>
              <a:ext cx="408" cy="665"/>
              <a:chOff x="295" y="1616"/>
              <a:chExt cx="408" cy="771"/>
            </a:xfrm>
          </p:grpSpPr>
          <p:sp>
            <p:nvSpPr>
              <p:cNvPr id="22566" name="Text Box 23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7.0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报表编辑</a:t>
                </a:r>
                <a:endParaRPr lang="zh-CN" altLang="en-US" sz="1800" dirty="0"/>
              </a:p>
            </p:txBody>
          </p:sp>
          <p:sp>
            <p:nvSpPr>
              <p:cNvPr id="22567" name="Line 24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51" name="Group 25"/>
            <p:cNvGrpSpPr/>
            <p:nvPr/>
          </p:nvGrpSpPr>
          <p:grpSpPr>
            <a:xfrm>
              <a:off x="4838" y="1872"/>
              <a:ext cx="408" cy="665"/>
              <a:chOff x="295" y="1616"/>
              <a:chExt cx="408" cy="771"/>
            </a:xfrm>
          </p:grpSpPr>
          <p:sp>
            <p:nvSpPr>
              <p:cNvPr id="22564" name="Text Box 26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8.0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报表输出</a:t>
                </a:r>
                <a:endParaRPr lang="zh-CN" altLang="en-US" sz="1800" dirty="0"/>
              </a:p>
            </p:txBody>
          </p:sp>
          <p:sp>
            <p:nvSpPr>
              <p:cNvPr id="22565" name="Line 27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52" name="Line 28"/>
            <p:cNvSpPr/>
            <p:nvPr/>
          </p:nvSpPr>
          <p:spPr>
            <a:xfrm>
              <a:off x="1104" y="1872"/>
              <a:ext cx="39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2553" name="Group 29"/>
            <p:cNvGrpSpPr/>
            <p:nvPr/>
          </p:nvGrpSpPr>
          <p:grpSpPr>
            <a:xfrm>
              <a:off x="2400" y="2736"/>
              <a:ext cx="397" cy="823"/>
              <a:chOff x="295" y="1616"/>
              <a:chExt cx="408" cy="771"/>
            </a:xfrm>
          </p:grpSpPr>
          <p:sp>
            <p:nvSpPr>
              <p:cNvPr id="22562" name="Text Box 30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4.1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凭证审核</a:t>
                </a:r>
                <a:endParaRPr lang="zh-CN" altLang="en-US" sz="1800" dirty="0"/>
              </a:p>
            </p:txBody>
          </p:sp>
          <p:sp>
            <p:nvSpPr>
              <p:cNvPr id="22563" name="Line 31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54" name="Group 32"/>
            <p:cNvGrpSpPr/>
            <p:nvPr/>
          </p:nvGrpSpPr>
          <p:grpSpPr>
            <a:xfrm>
              <a:off x="2928" y="2736"/>
              <a:ext cx="376" cy="823"/>
              <a:chOff x="295" y="1616"/>
              <a:chExt cx="408" cy="771"/>
            </a:xfrm>
          </p:grpSpPr>
          <p:sp>
            <p:nvSpPr>
              <p:cNvPr id="22560" name="Text Box 33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4.2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凭证汇总</a:t>
                </a:r>
                <a:endParaRPr lang="zh-CN" altLang="en-US" sz="1800" dirty="0"/>
              </a:p>
            </p:txBody>
          </p:sp>
          <p:sp>
            <p:nvSpPr>
              <p:cNvPr id="22561" name="Line 34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55" name="Line 35"/>
            <p:cNvSpPr/>
            <p:nvPr/>
          </p:nvSpPr>
          <p:spPr>
            <a:xfrm>
              <a:off x="2888" y="2537"/>
              <a:ext cx="0" cy="1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2556" name="Group 36"/>
            <p:cNvGrpSpPr/>
            <p:nvPr/>
          </p:nvGrpSpPr>
          <p:grpSpPr>
            <a:xfrm>
              <a:off x="888" y="1872"/>
              <a:ext cx="408" cy="665"/>
              <a:chOff x="295" y="1616"/>
              <a:chExt cx="408" cy="771"/>
            </a:xfrm>
          </p:grpSpPr>
          <p:sp>
            <p:nvSpPr>
              <p:cNvPr id="22558" name="Text Box 37"/>
              <p:cNvSpPr txBox="1"/>
              <p:nvPr/>
            </p:nvSpPr>
            <p:spPr>
              <a:xfrm>
                <a:off x="295" y="1752"/>
                <a:ext cx="408" cy="63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en-US" altLang="zh-CN" sz="1800" dirty="0"/>
                  <a:t>1.0</a:t>
                </a:r>
                <a:endParaRPr lang="en-US" altLang="zh-CN" sz="1800" dirty="0"/>
              </a:p>
              <a:p>
                <a:pPr marL="0" lvl="0" indent="0" algn="ctr" eaLnBrk="1" hangingPunct="1">
                  <a:lnSpc>
                    <a:spcPct val="90000"/>
                  </a:lnSpc>
                  <a:spcBef>
                    <a:spcPct val="10000"/>
                  </a:spcBef>
                  <a:buClr>
                    <a:schemeClr val="tx2"/>
                  </a:buClr>
                  <a:buSzPct val="100000"/>
                  <a:buNone/>
                </a:pPr>
                <a:r>
                  <a:rPr lang="zh-CN" altLang="en-US" sz="1800" dirty="0"/>
                  <a:t>编辑凭证</a:t>
                </a:r>
                <a:endParaRPr lang="zh-CN" altLang="en-US" sz="1800" dirty="0"/>
              </a:p>
            </p:txBody>
          </p:sp>
          <p:sp>
            <p:nvSpPr>
              <p:cNvPr id="22559" name="Line 38"/>
              <p:cNvSpPr/>
              <p:nvPr/>
            </p:nvSpPr>
            <p:spPr>
              <a:xfrm>
                <a:off x="521" y="1616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57" name="Line 39"/>
            <p:cNvSpPr/>
            <p:nvPr/>
          </p:nvSpPr>
          <p:spPr>
            <a:xfrm>
              <a:off x="2640" y="273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" name="组合 1"/>
          <p:cNvGrpSpPr/>
          <p:nvPr/>
        </p:nvGrpSpPr>
        <p:grpSpPr>
          <a:xfrm>
            <a:off x="5381625" y="2498725"/>
            <a:ext cx="3713163" cy="4225925"/>
            <a:chOff x="5067055" y="2631292"/>
            <a:chExt cx="3712190" cy="4226708"/>
          </a:xfrm>
        </p:grpSpPr>
        <p:sp>
          <p:nvSpPr>
            <p:cNvPr id="22533" name="Text Box 5"/>
            <p:cNvSpPr txBox="1"/>
            <p:nvPr/>
          </p:nvSpPr>
          <p:spPr>
            <a:xfrm>
              <a:off x="5067055" y="2631292"/>
              <a:ext cx="3712190" cy="422670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endParaRPr lang="zh-CN" altLang="en-US" sz="2400" dirty="0"/>
            </a:p>
          </p:txBody>
        </p:sp>
        <p:sp>
          <p:nvSpPr>
            <p:cNvPr id="22534" name="Text Box 6"/>
            <p:cNvSpPr txBox="1"/>
            <p:nvPr/>
          </p:nvSpPr>
          <p:spPr>
            <a:xfrm>
              <a:off x="5156051" y="3206136"/>
              <a:ext cx="1524437" cy="48175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系统名称：财务处理</a:t>
              </a:r>
              <a:endParaRPr lang="zh-CN" altLang="en-US" sz="1100" dirty="0"/>
            </a:p>
            <a:p>
              <a:pPr marL="342900" lvl="0" indent="-342900"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模块名称：凭证汇总</a:t>
              </a:r>
              <a:endParaRPr lang="zh-CN" altLang="en-US" sz="1100" dirty="0"/>
            </a:p>
          </p:txBody>
        </p:sp>
        <p:sp>
          <p:nvSpPr>
            <p:cNvPr id="22535" name="Text Box 7"/>
            <p:cNvSpPr txBox="1"/>
            <p:nvPr/>
          </p:nvSpPr>
          <p:spPr>
            <a:xfrm>
              <a:off x="6946497" y="3206136"/>
              <a:ext cx="1758291" cy="48175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设计者：</a:t>
              </a:r>
              <a:endParaRPr lang="zh-CN" altLang="en-US" sz="1100" dirty="0"/>
            </a:p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日期： </a:t>
              </a:r>
              <a:r>
                <a:rPr lang="en-US" altLang="zh-CN" sz="1100" dirty="0"/>
                <a:t>1993</a:t>
              </a:r>
              <a:r>
                <a:rPr lang="zh-CN" altLang="en-US" sz="1100" dirty="0"/>
                <a:t>年</a:t>
              </a:r>
              <a:r>
                <a:rPr lang="en-US" altLang="zh-CN" sz="1100" dirty="0"/>
                <a:t>10</a:t>
              </a:r>
              <a:r>
                <a:rPr lang="zh-CN" altLang="en-US" sz="1100" dirty="0"/>
                <a:t>月</a:t>
              </a:r>
              <a:r>
                <a:rPr lang="en-US" altLang="zh-CN" sz="1100" dirty="0"/>
                <a:t>1</a:t>
              </a:r>
              <a:r>
                <a:rPr lang="zh-CN" altLang="en-US" sz="1100" dirty="0"/>
                <a:t>日</a:t>
              </a:r>
              <a:endParaRPr lang="zh-CN" altLang="en-US" sz="1100" dirty="0"/>
            </a:p>
          </p:txBody>
        </p:sp>
        <p:sp>
          <p:nvSpPr>
            <p:cNvPr id="22536" name="Text Box 8"/>
            <p:cNvSpPr txBox="1"/>
            <p:nvPr/>
          </p:nvSpPr>
          <p:spPr>
            <a:xfrm>
              <a:off x="5156051" y="4091686"/>
              <a:ext cx="1524437" cy="48175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上层调用模块：</a:t>
              </a:r>
              <a:endParaRPr lang="zh-CN" altLang="en-US" sz="1100" dirty="0"/>
            </a:p>
            <a:p>
              <a:pPr marL="342900" lvl="0" indent="-342900"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审核汇总</a:t>
              </a:r>
              <a:endParaRPr lang="zh-CN" altLang="en-US" sz="1100" dirty="0"/>
            </a:p>
          </p:txBody>
        </p:sp>
        <p:sp>
          <p:nvSpPr>
            <p:cNvPr id="22537" name="Text Box 9"/>
            <p:cNvSpPr txBox="1"/>
            <p:nvPr/>
          </p:nvSpPr>
          <p:spPr>
            <a:xfrm>
              <a:off x="5156051" y="4783331"/>
              <a:ext cx="1524437" cy="9558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输入：</a:t>
              </a:r>
              <a:endParaRPr lang="zh-CN" altLang="en-US" sz="1100" dirty="0"/>
            </a:p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       凭证日期</a:t>
              </a:r>
              <a:endParaRPr lang="zh-CN" altLang="en-US" sz="1100" dirty="0"/>
            </a:p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       凭证类型</a:t>
              </a:r>
              <a:endParaRPr lang="zh-CN" altLang="en-US" sz="1100" dirty="0"/>
            </a:p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       凭证号范围</a:t>
              </a:r>
              <a:endParaRPr lang="zh-CN" altLang="en-US" sz="1100" dirty="0"/>
            </a:p>
          </p:txBody>
        </p:sp>
        <p:sp>
          <p:nvSpPr>
            <p:cNvPr id="22538" name="Text Box 10"/>
            <p:cNvSpPr txBox="1"/>
            <p:nvPr/>
          </p:nvSpPr>
          <p:spPr>
            <a:xfrm>
              <a:off x="5156051" y="5980349"/>
              <a:ext cx="3548737" cy="5494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处理：从</a:t>
              </a:r>
              <a:r>
                <a:rPr lang="en-US" altLang="zh-CN" sz="1100" dirty="0"/>
                <a:t>PZK .DBF</a:t>
              </a:r>
              <a:r>
                <a:rPr lang="zh-CN" altLang="en-US" sz="1100" dirty="0"/>
                <a:t>文件中读取满足输入条件的记录；若有满足条件的记录则按科目代码进行汇总处理，否则显示“无满足条件的凭证”。</a:t>
              </a:r>
              <a:endParaRPr lang="zh-CN" altLang="en-US" sz="1100" dirty="0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6977904" y="4782754"/>
              <a:ext cx="1726747" cy="10749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输出：</a:t>
              </a:r>
              <a:endPara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显示按科目代码汇总的有关数据信息</a:t>
              </a:r>
              <a:endPara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Tx/>
                <a:buNone/>
                <a:defRPr/>
              </a:pPr>
              <a:endPara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0" name="Text Box 12"/>
            <p:cNvSpPr txBox="1"/>
            <p:nvPr/>
          </p:nvSpPr>
          <p:spPr>
            <a:xfrm>
              <a:off x="6978652" y="4091686"/>
              <a:ext cx="1726136" cy="48175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可调用的下层模块：</a:t>
              </a:r>
              <a:endParaRPr lang="zh-CN" altLang="en-US" sz="1100" dirty="0"/>
            </a:p>
            <a:p>
              <a:pPr marL="342900" lvl="0" indent="-342900"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100" dirty="0"/>
                <a:t>无</a:t>
              </a:r>
              <a:endParaRPr lang="zh-CN" altLang="en-US" sz="1100" dirty="0"/>
            </a:p>
          </p:txBody>
        </p:sp>
        <p:sp>
          <p:nvSpPr>
            <p:cNvPr id="22541" name="Text Box 13"/>
            <p:cNvSpPr txBox="1"/>
            <p:nvPr/>
          </p:nvSpPr>
          <p:spPr>
            <a:xfrm>
              <a:off x="5090280" y="6600234"/>
              <a:ext cx="1126885" cy="247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None/>
              </a:pPr>
              <a:r>
                <a:rPr lang="zh-CN" altLang="en-US" sz="1200" dirty="0"/>
                <a:t>备注</a:t>
              </a:r>
              <a:endParaRPr lang="zh-CN" altLang="en-US" sz="1200" dirty="0"/>
            </a:p>
          </p:txBody>
        </p:sp>
        <p:sp>
          <p:nvSpPr>
            <p:cNvPr id="22542" name="Text Box 14"/>
            <p:cNvSpPr txBox="1"/>
            <p:nvPr/>
          </p:nvSpPr>
          <p:spPr>
            <a:xfrm>
              <a:off x="5140595" y="2631292"/>
              <a:ext cx="932493" cy="4046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90000"/>
                </a:lnSpc>
                <a:buClr>
                  <a:schemeClr val="tx2"/>
                </a:buClr>
                <a:buSzPct val="100000"/>
                <a:buNone/>
              </a:pPr>
              <a:r>
                <a:rPr lang="en-US" altLang="zh-CN" sz="2400" dirty="0"/>
                <a:t>IPO</a:t>
              </a:r>
              <a:r>
                <a:rPr lang="zh-CN" altLang="en-US" sz="2400" dirty="0"/>
                <a:t>图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结构图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type="body" sz="half"/>
          </p:nvPr>
        </p:nvSpPr>
        <p:spPr>
          <a:xfrm>
            <a:off x="0" y="908050"/>
            <a:ext cx="8715375" cy="796925"/>
          </a:xfrm>
        </p:spPr>
        <p:txBody>
          <a:bodyPr vert="horz" wrap="square" lIns="91440" tIns="45720" rIns="91440" bIns="45720" anchor="t"/>
          <a:lstStyle>
            <a:lvl1pPr lvl="0">
              <a:defRPr sz="2600"/>
            </a:lvl1pPr>
            <a:lvl2pPr lvl="1">
              <a:defRPr sz="22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>
              <a:lnSpc>
                <a:spcPct val="90000"/>
              </a:lnSpc>
            </a:pP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endParaRPr lang="zh-CN" altLang="en-US" sz="2200" dirty="0"/>
          </a:p>
        </p:txBody>
      </p:sp>
      <p:grpSp>
        <p:nvGrpSpPr>
          <p:cNvPr id="23556" name="组合 4"/>
          <p:cNvGrpSpPr/>
          <p:nvPr/>
        </p:nvGrpSpPr>
        <p:grpSpPr>
          <a:xfrm>
            <a:off x="468313" y="1173163"/>
            <a:ext cx="8280400" cy="5116512"/>
            <a:chOff x="468313" y="1173736"/>
            <a:chExt cx="8280400" cy="5115940"/>
          </a:xfrm>
        </p:grpSpPr>
        <p:sp>
          <p:nvSpPr>
            <p:cNvPr id="23557" name="Text Box 3"/>
            <p:cNvSpPr txBox="1"/>
            <p:nvPr/>
          </p:nvSpPr>
          <p:spPr>
            <a:xfrm>
              <a:off x="4143263" y="1173736"/>
              <a:ext cx="1184906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计算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58" name="Text Box 4"/>
            <p:cNvSpPr txBox="1"/>
            <p:nvPr/>
          </p:nvSpPr>
          <p:spPr>
            <a:xfrm>
              <a:off x="1388357" y="2536670"/>
              <a:ext cx="2007370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获得有效数据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59" name="Text Box 5"/>
            <p:cNvSpPr txBox="1"/>
            <p:nvPr/>
          </p:nvSpPr>
          <p:spPr>
            <a:xfrm>
              <a:off x="4143263" y="2536670"/>
              <a:ext cx="1184906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生成报表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0" name="Text Box 6"/>
            <p:cNvSpPr txBox="1"/>
            <p:nvPr/>
          </p:nvSpPr>
          <p:spPr>
            <a:xfrm>
              <a:off x="6577548" y="2536670"/>
              <a:ext cx="1184906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打印报表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1" name="Text Box 7"/>
            <p:cNvSpPr txBox="1"/>
            <p:nvPr/>
          </p:nvSpPr>
          <p:spPr>
            <a:xfrm>
              <a:off x="637336" y="4197689"/>
              <a:ext cx="1827891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获得编辑数据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2" name="Text Box 8"/>
            <p:cNvSpPr txBox="1"/>
            <p:nvPr/>
          </p:nvSpPr>
          <p:spPr>
            <a:xfrm>
              <a:off x="2630766" y="4156388"/>
              <a:ext cx="1184906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核对数据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563" name="Text Box 9"/>
            <p:cNvSpPr txBox="1"/>
            <p:nvPr/>
          </p:nvSpPr>
          <p:spPr>
            <a:xfrm>
              <a:off x="5591288" y="4156388"/>
              <a:ext cx="1183163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打印表头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4" name="Text Box 10"/>
            <p:cNvSpPr txBox="1"/>
            <p:nvPr/>
          </p:nvSpPr>
          <p:spPr>
            <a:xfrm>
              <a:off x="7563807" y="4156388"/>
              <a:ext cx="1184906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打印表尾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5" name="Text Box 11"/>
            <p:cNvSpPr txBox="1"/>
            <p:nvPr/>
          </p:nvSpPr>
          <p:spPr>
            <a:xfrm>
              <a:off x="788935" y="5519322"/>
              <a:ext cx="1184906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读入数据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6" name="Text Box 12"/>
            <p:cNvSpPr txBox="1"/>
            <p:nvPr/>
          </p:nvSpPr>
          <p:spPr>
            <a:xfrm>
              <a:off x="2236959" y="5519322"/>
              <a:ext cx="1183163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编辑数据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7" name="Text Box 13"/>
            <p:cNvSpPr txBox="1"/>
            <p:nvPr/>
          </p:nvSpPr>
          <p:spPr>
            <a:xfrm>
              <a:off x="3683241" y="5519322"/>
              <a:ext cx="1184906" cy="77035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显示无效数据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8" name="Text Box 14"/>
            <p:cNvSpPr txBox="1"/>
            <p:nvPr/>
          </p:nvSpPr>
          <p:spPr>
            <a:xfrm>
              <a:off x="6577548" y="5434924"/>
              <a:ext cx="1184906" cy="511774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打印一行</a:t>
              </a:r>
              <a:endParaRPr lang="zh-CN" altLang="en-US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23569" name="Line 15"/>
            <p:cNvSpPr/>
            <p:nvPr/>
          </p:nvSpPr>
          <p:spPr>
            <a:xfrm>
              <a:off x="4735716" y="1685510"/>
              <a:ext cx="0" cy="851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0" name="Line 16"/>
            <p:cNvSpPr/>
            <p:nvPr/>
          </p:nvSpPr>
          <p:spPr>
            <a:xfrm flipH="1">
              <a:off x="2301432" y="1685510"/>
              <a:ext cx="2237381" cy="851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1" name="Line 17"/>
            <p:cNvSpPr/>
            <p:nvPr/>
          </p:nvSpPr>
          <p:spPr>
            <a:xfrm>
              <a:off x="4932620" y="1685510"/>
              <a:ext cx="2237381" cy="851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2" name="Line 18"/>
            <p:cNvSpPr/>
            <p:nvPr/>
          </p:nvSpPr>
          <p:spPr>
            <a:xfrm flipH="1">
              <a:off x="1644506" y="3048443"/>
              <a:ext cx="592453" cy="11079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3" name="Line 19"/>
            <p:cNvSpPr/>
            <p:nvPr/>
          </p:nvSpPr>
          <p:spPr>
            <a:xfrm>
              <a:off x="2564551" y="3048443"/>
              <a:ext cx="658668" cy="11079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4" name="Line 20"/>
            <p:cNvSpPr/>
            <p:nvPr/>
          </p:nvSpPr>
          <p:spPr>
            <a:xfrm>
              <a:off x="7170000" y="3048443"/>
              <a:ext cx="0" cy="23864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5" name="Line 21"/>
            <p:cNvSpPr/>
            <p:nvPr/>
          </p:nvSpPr>
          <p:spPr>
            <a:xfrm flipH="1">
              <a:off x="6117525" y="3048443"/>
              <a:ext cx="855572" cy="11079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6" name="Line 22"/>
            <p:cNvSpPr/>
            <p:nvPr/>
          </p:nvSpPr>
          <p:spPr>
            <a:xfrm>
              <a:off x="7366904" y="3048443"/>
              <a:ext cx="855572" cy="11079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7" name="Line 23"/>
            <p:cNvSpPr/>
            <p:nvPr/>
          </p:nvSpPr>
          <p:spPr>
            <a:xfrm>
              <a:off x="6117525" y="4668162"/>
              <a:ext cx="789356" cy="7667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8" name="Line 24"/>
            <p:cNvSpPr/>
            <p:nvPr/>
          </p:nvSpPr>
          <p:spPr>
            <a:xfrm flipH="1">
              <a:off x="7366904" y="4668162"/>
              <a:ext cx="855572" cy="7667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79" name="Line 25"/>
            <p:cNvSpPr/>
            <p:nvPr/>
          </p:nvSpPr>
          <p:spPr>
            <a:xfrm>
              <a:off x="3420122" y="4752560"/>
              <a:ext cx="855572" cy="6823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80" name="Line 26"/>
            <p:cNvSpPr/>
            <p:nvPr/>
          </p:nvSpPr>
          <p:spPr>
            <a:xfrm>
              <a:off x="1743829" y="4686119"/>
              <a:ext cx="988002" cy="851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81" name="Line 27"/>
            <p:cNvSpPr/>
            <p:nvPr/>
          </p:nvSpPr>
          <p:spPr>
            <a:xfrm flipH="1">
              <a:off x="1118269" y="4668162"/>
              <a:ext cx="329334" cy="851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3582" name="AutoShape 28"/>
            <p:cNvSpPr/>
            <p:nvPr/>
          </p:nvSpPr>
          <p:spPr>
            <a:xfrm>
              <a:off x="3289434" y="4581968"/>
              <a:ext cx="196903" cy="170591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zh-CN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3583" name="Oval 29"/>
            <p:cNvSpPr/>
            <p:nvPr/>
          </p:nvSpPr>
          <p:spPr>
            <a:xfrm>
              <a:off x="3353907" y="1856101"/>
              <a:ext cx="66215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84" name="Line 30"/>
            <p:cNvSpPr/>
            <p:nvPr/>
          </p:nvSpPr>
          <p:spPr>
            <a:xfrm flipV="1">
              <a:off x="3420122" y="1685510"/>
              <a:ext cx="416460" cy="1705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585" name="Oval 31"/>
            <p:cNvSpPr/>
            <p:nvPr/>
          </p:nvSpPr>
          <p:spPr>
            <a:xfrm>
              <a:off x="1775194" y="3389626"/>
              <a:ext cx="66215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86" name="Line 32"/>
            <p:cNvSpPr/>
            <p:nvPr/>
          </p:nvSpPr>
          <p:spPr>
            <a:xfrm flipV="1">
              <a:off x="1841410" y="3134637"/>
              <a:ext cx="196903" cy="2549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587" name="Oval 33"/>
            <p:cNvSpPr/>
            <p:nvPr/>
          </p:nvSpPr>
          <p:spPr>
            <a:xfrm>
              <a:off x="1184484" y="4923151"/>
              <a:ext cx="64473" cy="8619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88" name="Line 34"/>
            <p:cNvSpPr/>
            <p:nvPr/>
          </p:nvSpPr>
          <p:spPr>
            <a:xfrm flipV="1">
              <a:off x="1248957" y="4668162"/>
              <a:ext cx="132431" cy="2549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589" name="Oval 35"/>
            <p:cNvSpPr/>
            <p:nvPr/>
          </p:nvSpPr>
          <p:spPr>
            <a:xfrm>
              <a:off x="7739801" y="3303432"/>
              <a:ext cx="66215" cy="8619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0" name="Line 36"/>
            <p:cNvSpPr/>
            <p:nvPr/>
          </p:nvSpPr>
          <p:spPr>
            <a:xfrm flipV="1">
              <a:off x="4868147" y="1827370"/>
              <a:ext cx="0" cy="4543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591" name="Oval 37"/>
            <p:cNvSpPr/>
            <p:nvPr/>
          </p:nvSpPr>
          <p:spPr>
            <a:xfrm>
              <a:off x="4582375" y="1856101"/>
              <a:ext cx="66215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2" name="Oval 38"/>
            <p:cNvSpPr/>
            <p:nvPr/>
          </p:nvSpPr>
          <p:spPr>
            <a:xfrm>
              <a:off x="6357991" y="2026692"/>
              <a:ext cx="66215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3" name="Oval 39"/>
            <p:cNvSpPr/>
            <p:nvPr/>
          </p:nvSpPr>
          <p:spPr>
            <a:xfrm>
              <a:off x="2587203" y="3303432"/>
              <a:ext cx="66215" cy="8619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4" name="Oval 40"/>
            <p:cNvSpPr/>
            <p:nvPr/>
          </p:nvSpPr>
          <p:spPr>
            <a:xfrm>
              <a:off x="3047225" y="3560217"/>
              <a:ext cx="66215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5" name="Oval 41"/>
            <p:cNvSpPr/>
            <p:nvPr/>
          </p:nvSpPr>
          <p:spPr>
            <a:xfrm>
              <a:off x="1864062" y="4923151"/>
              <a:ext cx="64473" cy="8619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6" name="Oval 42"/>
            <p:cNvSpPr/>
            <p:nvPr/>
          </p:nvSpPr>
          <p:spPr>
            <a:xfrm>
              <a:off x="2433862" y="5093742"/>
              <a:ext cx="66215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7" name="Oval 43"/>
            <p:cNvSpPr/>
            <p:nvPr/>
          </p:nvSpPr>
          <p:spPr>
            <a:xfrm>
              <a:off x="6490422" y="3303432"/>
              <a:ext cx="66215" cy="8619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8" name="Oval 44"/>
            <p:cNvSpPr/>
            <p:nvPr/>
          </p:nvSpPr>
          <p:spPr>
            <a:xfrm>
              <a:off x="7037570" y="3447088"/>
              <a:ext cx="66215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599" name="Oval 45"/>
            <p:cNvSpPr/>
            <p:nvPr/>
          </p:nvSpPr>
          <p:spPr>
            <a:xfrm>
              <a:off x="4845494" y="2197283"/>
              <a:ext cx="66215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600" name="Oval 46"/>
            <p:cNvSpPr/>
            <p:nvPr/>
          </p:nvSpPr>
          <p:spPr>
            <a:xfrm>
              <a:off x="6140178" y="4838753"/>
              <a:ext cx="64473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601" name="Oval 47"/>
            <p:cNvSpPr/>
            <p:nvPr/>
          </p:nvSpPr>
          <p:spPr>
            <a:xfrm>
              <a:off x="8135350" y="4838753"/>
              <a:ext cx="64473" cy="843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602" name="Line 48"/>
            <p:cNvSpPr/>
            <p:nvPr/>
          </p:nvSpPr>
          <p:spPr>
            <a:xfrm>
              <a:off x="6424207" y="2082359"/>
              <a:ext cx="372897" cy="1705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03" name="Line 49"/>
            <p:cNvSpPr/>
            <p:nvPr/>
          </p:nvSpPr>
          <p:spPr>
            <a:xfrm flipH="1">
              <a:off x="6270866" y="3389626"/>
              <a:ext cx="196903" cy="2549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04" name="Line 50"/>
            <p:cNvSpPr/>
            <p:nvPr/>
          </p:nvSpPr>
          <p:spPr>
            <a:xfrm>
              <a:off x="7060222" y="3531486"/>
              <a:ext cx="0" cy="4830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05" name="Line 51"/>
            <p:cNvSpPr/>
            <p:nvPr/>
          </p:nvSpPr>
          <p:spPr>
            <a:xfrm>
              <a:off x="4605028" y="1940499"/>
              <a:ext cx="0" cy="3699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06" name="Line 52"/>
            <p:cNvSpPr/>
            <p:nvPr/>
          </p:nvSpPr>
          <p:spPr>
            <a:xfrm>
              <a:off x="7783363" y="3389626"/>
              <a:ext cx="219556" cy="283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07" name="Line 53"/>
            <p:cNvSpPr/>
            <p:nvPr/>
          </p:nvSpPr>
          <p:spPr>
            <a:xfrm flipH="1" flipV="1">
              <a:off x="2872975" y="3303432"/>
              <a:ext cx="196903" cy="2855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08" name="Line 54"/>
            <p:cNvSpPr/>
            <p:nvPr/>
          </p:nvSpPr>
          <p:spPr>
            <a:xfrm>
              <a:off x="2653419" y="3389626"/>
              <a:ext cx="196903" cy="312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09" name="Line 55"/>
            <p:cNvSpPr/>
            <p:nvPr/>
          </p:nvSpPr>
          <p:spPr>
            <a:xfrm flipH="1" flipV="1">
              <a:off x="2191654" y="4838753"/>
              <a:ext cx="263119" cy="2549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10" name="Line 56"/>
            <p:cNvSpPr/>
            <p:nvPr/>
          </p:nvSpPr>
          <p:spPr>
            <a:xfrm>
              <a:off x="1928535" y="4980613"/>
              <a:ext cx="263119" cy="2549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11" name="Line 57"/>
            <p:cNvSpPr/>
            <p:nvPr/>
          </p:nvSpPr>
          <p:spPr>
            <a:xfrm>
              <a:off x="6204651" y="4894420"/>
              <a:ext cx="285771" cy="312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12" name="Line 58"/>
            <p:cNvSpPr/>
            <p:nvPr/>
          </p:nvSpPr>
          <p:spPr>
            <a:xfrm flipH="1">
              <a:off x="7893141" y="4894420"/>
              <a:ext cx="242209" cy="2567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13" name="Line 59"/>
            <p:cNvSpPr/>
            <p:nvPr/>
          </p:nvSpPr>
          <p:spPr>
            <a:xfrm flipV="1">
              <a:off x="1052053" y="5009344"/>
              <a:ext cx="132431" cy="312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14" name="Line 60"/>
            <p:cNvSpPr/>
            <p:nvPr/>
          </p:nvSpPr>
          <p:spPr>
            <a:xfrm flipV="1">
              <a:off x="2872975" y="1969230"/>
              <a:ext cx="393807" cy="1418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15" name="Line 61"/>
            <p:cNvSpPr/>
            <p:nvPr/>
          </p:nvSpPr>
          <p:spPr>
            <a:xfrm>
              <a:off x="5877059" y="1856101"/>
              <a:ext cx="350244" cy="1705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16" name="Oval 62"/>
            <p:cNvSpPr/>
            <p:nvPr/>
          </p:nvSpPr>
          <p:spPr>
            <a:xfrm>
              <a:off x="1008491" y="5293064"/>
              <a:ext cx="66215" cy="8439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617" name="Oval 63"/>
            <p:cNvSpPr/>
            <p:nvPr/>
          </p:nvSpPr>
          <p:spPr>
            <a:xfrm>
              <a:off x="2806759" y="2082359"/>
              <a:ext cx="66215" cy="86193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618" name="Oval 64"/>
            <p:cNvSpPr/>
            <p:nvPr/>
          </p:nvSpPr>
          <p:spPr>
            <a:xfrm>
              <a:off x="5810844" y="1798638"/>
              <a:ext cx="66215" cy="86193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  <p:sp>
          <p:nvSpPr>
            <p:cNvPr id="23619" name="Freeform 65"/>
            <p:cNvSpPr/>
            <p:nvPr/>
          </p:nvSpPr>
          <p:spPr>
            <a:xfrm rot="10800000">
              <a:off x="3639678" y="1635267"/>
              <a:ext cx="2138058" cy="281887"/>
            </a:xfrm>
            <a:custGeom>
              <a:avLst/>
              <a:gdLst>
                <a:gd name="txL" fmla="*/ 0 w 1960"/>
                <a:gd name="txT" fmla="*/ 0 h 360"/>
                <a:gd name="txR" fmla="*/ 1960 w 1960"/>
                <a:gd name="txB" fmla="*/ 360 h 36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960" h="360">
                  <a:moveTo>
                    <a:pt x="470" y="340"/>
                  </a:moveTo>
                  <a:cubicBezTo>
                    <a:pt x="235" y="258"/>
                    <a:pt x="0" y="177"/>
                    <a:pt x="90" y="120"/>
                  </a:cubicBezTo>
                  <a:cubicBezTo>
                    <a:pt x="180" y="63"/>
                    <a:pt x="713" y="0"/>
                    <a:pt x="1010" y="0"/>
                  </a:cubicBezTo>
                  <a:cubicBezTo>
                    <a:pt x="1307" y="0"/>
                    <a:pt x="1780" y="60"/>
                    <a:pt x="1870" y="120"/>
                  </a:cubicBezTo>
                  <a:cubicBezTo>
                    <a:pt x="1960" y="180"/>
                    <a:pt x="1755" y="270"/>
                    <a:pt x="1550" y="36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20" name="Text Box 66"/>
            <p:cNvSpPr txBox="1"/>
            <p:nvPr/>
          </p:nvSpPr>
          <p:spPr>
            <a:xfrm>
              <a:off x="2559323" y="1290456"/>
              <a:ext cx="1272031" cy="337591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有效数据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1" name="Text Box 67"/>
            <p:cNvSpPr txBox="1"/>
            <p:nvPr/>
          </p:nvSpPr>
          <p:spPr>
            <a:xfrm>
              <a:off x="2392042" y="1807617"/>
              <a:ext cx="677836" cy="219075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b="0" dirty="0">
                  <a:latin typeface="宋体" panose="02010600030101010101" pitchFamily="2" charset="-122"/>
                </a:rPr>
                <a:t>EOF</a:t>
              </a:r>
              <a:endParaRPr lang="en-US" altLang="zh-CN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2" name="Text Box 68"/>
            <p:cNvSpPr txBox="1"/>
            <p:nvPr/>
          </p:nvSpPr>
          <p:spPr>
            <a:xfrm>
              <a:off x="886515" y="3100519"/>
              <a:ext cx="913074" cy="254989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编辑数据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3" name="Text Box 69"/>
            <p:cNvSpPr txBox="1"/>
            <p:nvPr/>
          </p:nvSpPr>
          <p:spPr>
            <a:xfrm>
              <a:off x="719234" y="3617679"/>
              <a:ext cx="881709" cy="254989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b="0" dirty="0">
                  <a:latin typeface="宋体" panose="02010600030101010101" pitchFamily="2" charset="-122"/>
                </a:rPr>
                <a:t>EOF</a:t>
              </a:r>
              <a:endParaRPr lang="en-US" altLang="zh-CN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4" name="Text Box 70"/>
            <p:cNvSpPr txBox="1"/>
            <p:nvPr/>
          </p:nvSpPr>
          <p:spPr>
            <a:xfrm>
              <a:off x="3047225" y="3247766"/>
              <a:ext cx="1352187" cy="369914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有效数据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5" name="Text Box 71"/>
            <p:cNvSpPr txBox="1"/>
            <p:nvPr/>
          </p:nvSpPr>
          <p:spPr>
            <a:xfrm>
              <a:off x="1973840" y="3617679"/>
              <a:ext cx="1087325" cy="393258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编辑数据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6" name="Text Box 72"/>
            <p:cNvSpPr txBox="1"/>
            <p:nvPr/>
          </p:nvSpPr>
          <p:spPr>
            <a:xfrm>
              <a:off x="3563008" y="1997961"/>
              <a:ext cx="953152" cy="326817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有效数据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7" name="Text Box 73"/>
            <p:cNvSpPr txBox="1"/>
            <p:nvPr/>
          </p:nvSpPr>
          <p:spPr>
            <a:xfrm>
              <a:off x="4932620" y="1997961"/>
              <a:ext cx="637758" cy="326817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结果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8" name="Text Box 74"/>
            <p:cNvSpPr txBox="1"/>
            <p:nvPr/>
          </p:nvSpPr>
          <p:spPr>
            <a:xfrm>
              <a:off x="2392042" y="4910581"/>
              <a:ext cx="913074" cy="254989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编辑数据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29" name="Text Box 75"/>
            <p:cNvSpPr txBox="1"/>
            <p:nvPr/>
          </p:nvSpPr>
          <p:spPr>
            <a:xfrm>
              <a:off x="1578291" y="5065011"/>
              <a:ext cx="730111" cy="276537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0" name="Text Box 76"/>
            <p:cNvSpPr txBox="1"/>
            <p:nvPr/>
          </p:nvSpPr>
          <p:spPr>
            <a:xfrm>
              <a:off x="551953" y="4738194"/>
              <a:ext cx="609878" cy="213688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数据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1" name="Text Box 77"/>
            <p:cNvSpPr txBox="1"/>
            <p:nvPr/>
          </p:nvSpPr>
          <p:spPr>
            <a:xfrm>
              <a:off x="468313" y="5169161"/>
              <a:ext cx="496615" cy="283720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b="0" dirty="0">
                  <a:latin typeface="宋体" panose="02010600030101010101" pitchFamily="2" charset="-122"/>
                </a:rPr>
                <a:t>EOF</a:t>
              </a:r>
              <a:endParaRPr lang="en-US" altLang="zh-CN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2" name="Text Box 78"/>
            <p:cNvSpPr txBox="1"/>
            <p:nvPr/>
          </p:nvSpPr>
          <p:spPr>
            <a:xfrm>
              <a:off x="5941532" y="1635230"/>
              <a:ext cx="716171" cy="220871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b="0" dirty="0">
                  <a:latin typeface="宋体" panose="02010600030101010101" pitchFamily="2" charset="-122"/>
                </a:rPr>
                <a:t>EOF</a:t>
              </a:r>
              <a:endParaRPr lang="en-US" altLang="zh-CN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3" name="Text Box 79"/>
            <p:cNvSpPr txBox="1"/>
            <p:nvPr/>
          </p:nvSpPr>
          <p:spPr>
            <a:xfrm>
              <a:off x="6511332" y="1827370"/>
              <a:ext cx="982775" cy="325021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结果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4" name="Text Box 80"/>
            <p:cNvSpPr txBox="1"/>
            <p:nvPr/>
          </p:nvSpPr>
          <p:spPr>
            <a:xfrm>
              <a:off x="5775994" y="3301637"/>
              <a:ext cx="604650" cy="172387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日期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5" name="Text Box 81"/>
            <p:cNvSpPr txBox="1"/>
            <p:nvPr/>
          </p:nvSpPr>
          <p:spPr>
            <a:xfrm>
              <a:off x="6709978" y="3560217"/>
              <a:ext cx="306681" cy="283720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行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6" name="Text Box 82"/>
            <p:cNvSpPr txBox="1"/>
            <p:nvPr/>
          </p:nvSpPr>
          <p:spPr>
            <a:xfrm>
              <a:off x="7893141" y="3190303"/>
              <a:ext cx="242209" cy="256785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行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7" name="Text Box 83"/>
            <p:cNvSpPr txBox="1"/>
            <p:nvPr/>
          </p:nvSpPr>
          <p:spPr>
            <a:xfrm>
              <a:off x="6030400" y="5009344"/>
              <a:ext cx="240466" cy="254989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行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8" name="Text Box 84"/>
            <p:cNvSpPr txBox="1"/>
            <p:nvPr/>
          </p:nvSpPr>
          <p:spPr>
            <a:xfrm>
              <a:off x="8135350" y="5009344"/>
              <a:ext cx="372897" cy="254989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b="0" dirty="0">
                  <a:latin typeface="宋体" panose="02010600030101010101" pitchFamily="2" charset="-122"/>
                </a:rPr>
                <a:t>总计</a:t>
              </a:r>
              <a:endParaRPr lang="zh-CN" altLang="en-US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3639" name="Line 85"/>
            <p:cNvSpPr/>
            <p:nvPr/>
          </p:nvSpPr>
          <p:spPr>
            <a:xfrm flipV="1">
              <a:off x="1578291" y="3531486"/>
              <a:ext cx="175993" cy="312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3640" name="Oval 86"/>
            <p:cNvSpPr/>
            <p:nvPr/>
          </p:nvSpPr>
          <p:spPr>
            <a:xfrm>
              <a:off x="1512076" y="3872668"/>
              <a:ext cx="66215" cy="8439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0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Group 4"/>
          <p:cNvGrpSpPr/>
          <p:nvPr/>
        </p:nvGrpSpPr>
        <p:grpSpPr>
          <a:xfrm>
            <a:off x="246063" y="250825"/>
            <a:ext cx="8315325" cy="4686300"/>
            <a:chOff x="155" y="158"/>
            <a:chExt cx="5238" cy="2952"/>
          </a:xfrm>
        </p:grpSpPr>
        <p:sp>
          <p:nvSpPr>
            <p:cNvPr id="20486" name="Text Box 8"/>
            <p:cNvSpPr txBox="1"/>
            <p:nvPr/>
          </p:nvSpPr>
          <p:spPr>
            <a:xfrm>
              <a:off x="155" y="158"/>
              <a:ext cx="519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4000" dirty="0">
                  <a:solidFill>
                    <a:schemeClr val="bg1"/>
                  </a:solidFill>
                  <a:ea typeface="新宋体" panose="02010609030101010101" pitchFamily="49" charset="-122"/>
                </a:rPr>
                <a:t>5.5 </a:t>
              </a:r>
              <a:r>
                <a:rPr lang="zh-CN" altLang="en-US" sz="40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面向数据流的设计方法</a:t>
              </a:r>
              <a:r>
                <a:rPr lang="en-US" altLang="zh-CN" sz="40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(SD</a:t>
              </a:r>
              <a:r>
                <a:rPr lang="zh-CN" altLang="en-US" sz="40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方法</a:t>
              </a:r>
              <a:r>
                <a:rPr lang="en-US" altLang="zh-CN" sz="40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)</a:t>
              </a:r>
              <a:endParaRPr lang="zh-CN" altLang="en-US" sz="4000" dirty="0">
                <a:solidFill>
                  <a:schemeClr val="bg1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0487" name="Rectangle 9"/>
            <p:cNvSpPr/>
            <p:nvPr/>
          </p:nvSpPr>
          <p:spPr>
            <a:xfrm>
              <a:off x="545" y="1361"/>
              <a:ext cx="4848" cy="17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4000" i="1" dirty="0">
                  <a:latin typeface="Times New Roman" panose="02020603050405020304" pitchFamily="18" charset="0"/>
                </a:rPr>
                <a:t>软件结构与问题结构相一致</a:t>
              </a:r>
              <a:endParaRPr lang="en-US" altLang="zh-CN" sz="4000" i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buNone/>
              </a:pPr>
              <a:r>
                <a:rPr lang="zh-CN" altLang="en-US" sz="4000" i="1" dirty="0">
                  <a:latin typeface="Times New Roman" panose="02020603050405020304" pitchFamily="18" charset="0"/>
                </a:rPr>
                <a:t>两种典型的问题结构</a:t>
              </a:r>
              <a:endParaRPr lang="en-US" altLang="zh-CN" sz="4000" i="1" dirty="0">
                <a:latin typeface="Times New Roman" panose="02020603050405020304" pitchFamily="18" charset="0"/>
              </a:endParaRPr>
            </a:p>
            <a:p>
              <a:pPr marL="742950" lvl="1" indent="-285750" eaLnBrk="1" hangingPunct="1"/>
              <a:r>
                <a:rPr lang="zh-CN" altLang="en-US" sz="3600" i="1" dirty="0">
                  <a:latin typeface="Times New Roman" panose="02020603050405020304" pitchFamily="18" charset="0"/>
                </a:rPr>
                <a:t>变换流</a:t>
              </a:r>
              <a:endParaRPr lang="en-US" altLang="zh-CN" sz="3600" i="1" dirty="0">
                <a:latin typeface="Times New Roman" panose="02020603050405020304" pitchFamily="18" charset="0"/>
              </a:endParaRPr>
            </a:p>
            <a:p>
              <a:pPr marL="742950" lvl="1" indent="-285750" eaLnBrk="1" hangingPunct="1"/>
              <a:r>
                <a:rPr lang="zh-CN" altLang="en-US" sz="3600" i="1" dirty="0">
                  <a:latin typeface="Times New Roman" panose="02020603050405020304" pitchFamily="18" charset="0"/>
                </a:rPr>
                <a:t>事务流</a:t>
              </a:r>
              <a:endParaRPr lang="zh-CN" altLang="en-US" sz="3600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819150"/>
            <a:ext cx="7793038" cy="59626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3" name="Rectangle 8"/>
          <p:cNvSpPr/>
          <p:nvPr/>
        </p:nvSpPr>
        <p:spPr>
          <a:xfrm>
            <a:off x="5329238" y="5686425"/>
            <a:ext cx="592137" cy="3873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cene3d>
              <a:camera prst="orthographicFront"/>
              <a:lightRig rig="threePt" dir="t"/>
            </a:scene3d>
          </a:bodyPr>
          <a:p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检查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支票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4" name="Rectangle 9"/>
          <p:cNvSpPr/>
          <p:nvPr/>
        </p:nvSpPr>
        <p:spPr>
          <a:xfrm>
            <a:off x="7799388" y="3689350"/>
            <a:ext cx="592137" cy="3873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cene3d>
              <a:camera prst="orthographicFront"/>
              <a:lightRig rig="threePt" dir="t"/>
            </a:scene3d>
          </a:bodyPr>
          <a:p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税务局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5" name="Rectangle 10"/>
          <p:cNvSpPr/>
          <p:nvPr/>
        </p:nvSpPr>
        <p:spPr>
          <a:xfrm>
            <a:off x="7775575" y="4641850"/>
            <a:ext cx="592138" cy="3873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cene3d>
              <a:camera prst="orthographicFront"/>
              <a:lightRig rig="threePt" dir="t"/>
            </a:scene3d>
          </a:bodyPr>
          <a:p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小时工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6" name="Rectangle 11"/>
          <p:cNvSpPr/>
          <p:nvPr/>
        </p:nvSpPr>
        <p:spPr>
          <a:xfrm>
            <a:off x="2082800" y="1344613"/>
            <a:ext cx="592138" cy="3873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cene3d>
              <a:camera prst="orthographicFront"/>
              <a:lightRig rig="threePt" dir="t"/>
            </a:scene3d>
          </a:bodyPr>
          <a:p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小时工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7" name="Rectangle 12"/>
          <p:cNvSpPr/>
          <p:nvPr/>
        </p:nvSpPr>
        <p:spPr>
          <a:xfrm>
            <a:off x="3435350" y="2128838"/>
            <a:ext cx="630238" cy="3873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cene3d>
              <a:camera prst="orthographicFront"/>
              <a:lightRig rig="threePt" dir="t"/>
            </a:scene3d>
          </a:bodyPr>
          <a:p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输入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考勤卡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8" name="TextBox 1"/>
          <p:cNvSpPr txBox="1"/>
          <p:nvPr/>
        </p:nvSpPr>
        <p:spPr>
          <a:xfrm>
            <a:off x="296863" y="222250"/>
            <a:ext cx="24876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0" lvl="1" indent="0"/>
            <a:r>
              <a:rPr lang="zh-CN" altLang="en-US" dirty="0">
                <a:latin typeface="Arial" panose="020B0604020202020204" pitchFamily="34" charset="0"/>
              </a:rPr>
              <a:t>逻辑模型</a:t>
            </a:r>
            <a:r>
              <a:rPr lang="zh-CN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宋体" panose="02010600030101010101" pitchFamily="2" charset="-122"/>
              </a:rPr>
              <a:t>实现方案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图片 2" descr="2012315260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8" y="1223963"/>
            <a:ext cx="8232775" cy="3870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4579" name="图片 3" descr="2012315509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3" y="1133475"/>
            <a:ext cx="8528050" cy="459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设计过程</a:t>
            </a:r>
            <a:endParaRPr lang="zh-CN" altLang="en-US" sz="3200" dirty="0"/>
          </a:p>
        </p:txBody>
      </p:sp>
      <p:sp>
        <p:nvSpPr>
          <p:cNvPr id="25603" name="Text Box 5"/>
          <p:cNvSpPr txBox="1"/>
          <p:nvPr/>
        </p:nvSpPr>
        <p:spPr>
          <a:xfrm>
            <a:off x="4945063" y="312738"/>
            <a:ext cx="156527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精化数据流图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04" name="AutoShape 6"/>
          <p:cNvSpPr/>
          <p:nvPr/>
        </p:nvSpPr>
        <p:spPr>
          <a:xfrm>
            <a:off x="5021263" y="998538"/>
            <a:ext cx="1295400" cy="609600"/>
          </a:xfrm>
          <a:prstGeom prst="flowChartDecision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流类型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05" name="Line 7"/>
          <p:cNvSpPr/>
          <p:nvPr/>
        </p:nvSpPr>
        <p:spPr>
          <a:xfrm>
            <a:off x="5707063" y="693738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6" name="Line 8"/>
          <p:cNvSpPr/>
          <p:nvPr/>
        </p:nvSpPr>
        <p:spPr>
          <a:xfrm>
            <a:off x="3649663" y="1303338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7" name="Line 9"/>
          <p:cNvSpPr/>
          <p:nvPr/>
        </p:nvSpPr>
        <p:spPr>
          <a:xfrm>
            <a:off x="3649663" y="1303338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8" name="Text Box 10"/>
          <p:cNvSpPr txBox="1"/>
          <p:nvPr/>
        </p:nvSpPr>
        <p:spPr>
          <a:xfrm>
            <a:off x="2735263" y="1760538"/>
            <a:ext cx="1806575" cy="6508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区分事务中心和数据接收通路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09" name="Text Box 11"/>
          <p:cNvSpPr txBox="1"/>
          <p:nvPr/>
        </p:nvSpPr>
        <p:spPr>
          <a:xfrm>
            <a:off x="2735263" y="2751138"/>
            <a:ext cx="1806575" cy="376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映射成事务结构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10" name="Line 12"/>
          <p:cNvSpPr/>
          <p:nvPr/>
        </p:nvSpPr>
        <p:spPr>
          <a:xfrm>
            <a:off x="3649663" y="2446338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1" name="Text Box 13"/>
          <p:cNvSpPr txBox="1"/>
          <p:nvPr/>
        </p:nvSpPr>
        <p:spPr>
          <a:xfrm>
            <a:off x="6850063" y="1760538"/>
            <a:ext cx="1806575" cy="65087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区分输入和输出分支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12" name="Line 14"/>
          <p:cNvSpPr/>
          <p:nvPr/>
        </p:nvSpPr>
        <p:spPr>
          <a:xfrm>
            <a:off x="6316663" y="1303338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3" name="Line 15"/>
          <p:cNvSpPr/>
          <p:nvPr/>
        </p:nvSpPr>
        <p:spPr>
          <a:xfrm>
            <a:off x="7688263" y="1303338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4" name="Text Box 16"/>
          <p:cNvSpPr txBox="1"/>
          <p:nvPr/>
        </p:nvSpPr>
        <p:spPr>
          <a:xfrm>
            <a:off x="6773863" y="2751138"/>
            <a:ext cx="1806575" cy="376237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映射成变换结构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15" name="Line 17"/>
          <p:cNvSpPr/>
          <p:nvPr/>
        </p:nvSpPr>
        <p:spPr>
          <a:xfrm>
            <a:off x="7688263" y="2446338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6" name="Line 18"/>
          <p:cNvSpPr/>
          <p:nvPr/>
        </p:nvSpPr>
        <p:spPr>
          <a:xfrm>
            <a:off x="3649663" y="3589338"/>
            <a:ext cx="403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7" name="Line 19"/>
          <p:cNvSpPr/>
          <p:nvPr/>
        </p:nvSpPr>
        <p:spPr>
          <a:xfrm>
            <a:off x="3649663" y="313213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8" name="Line 20"/>
          <p:cNvSpPr/>
          <p:nvPr/>
        </p:nvSpPr>
        <p:spPr>
          <a:xfrm>
            <a:off x="7688263" y="313213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9" name="Text Box 21"/>
          <p:cNvSpPr txBox="1"/>
          <p:nvPr/>
        </p:nvSpPr>
        <p:spPr>
          <a:xfrm>
            <a:off x="4792663" y="3970338"/>
            <a:ext cx="1806575" cy="6508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用启发式设计规则精化软件结构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20" name="Text Box 22"/>
          <p:cNvSpPr txBox="1"/>
          <p:nvPr/>
        </p:nvSpPr>
        <p:spPr>
          <a:xfrm>
            <a:off x="4792663" y="4960938"/>
            <a:ext cx="1806575" cy="6508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导出接口描述和全程数据结构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21" name="AutoShape 23"/>
          <p:cNvSpPr/>
          <p:nvPr/>
        </p:nvSpPr>
        <p:spPr>
          <a:xfrm>
            <a:off x="5097463" y="5951538"/>
            <a:ext cx="1295400" cy="609600"/>
          </a:xfrm>
          <a:prstGeom prst="flowChartDecision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复查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22" name="Line 24"/>
          <p:cNvSpPr/>
          <p:nvPr/>
        </p:nvSpPr>
        <p:spPr>
          <a:xfrm>
            <a:off x="5707063" y="3589338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3" name="Line 25"/>
          <p:cNvSpPr/>
          <p:nvPr/>
        </p:nvSpPr>
        <p:spPr>
          <a:xfrm>
            <a:off x="5707063" y="4656138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4" name="Line 26"/>
          <p:cNvSpPr/>
          <p:nvPr/>
        </p:nvSpPr>
        <p:spPr>
          <a:xfrm>
            <a:off x="5707063" y="5646738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5" name="Line 27"/>
          <p:cNvSpPr/>
          <p:nvPr/>
        </p:nvSpPr>
        <p:spPr>
          <a:xfrm>
            <a:off x="6386513" y="6237288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6" name="Line 28"/>
          <p:cNvSpPr/>
          <p:nvPr/>
        </p:nvSpPr>
        <p:spPr>
          <a:xfrm flipV="1">
            <a:off x="8907463" y="846138"/>
            <a:ext cx="0" cy="541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7" name="Line 29"/>
          <p:cNvSpPr/>
          <p:nvPr/>
        </p:nvSpPr>
        <p:spPr>
          <a:xfrm flipH="1">
            <a:off x="5707063" y="846138"/>
            <a:ext cx="3200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8" name="Text Box 30"/>
          <p:cNvSpPr txBox="1"/>
          <p:nvPr/>
        </p:nvSpPr>
        <p:spPr>
          <a:xfrm>
            <a:off x="2659063" y="6103938"/>
            <a:ext cx="1143000" cy="376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详细设计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29" name="Line 31"/>
          <p:cNvSpPr/>
          <p:nvPr/>
        </p:nvSpPr>
        <p:spPr>
          <a:xfrm flipH="1">
            <a:off x="3802063" y="6256338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30" name="AutoShape 32"/>
          <p:cNvSpPr/>
          <p:nvPr/>
        </p:nvSpPr>
        <p:spPr>
          <a:xfrm>
            <a:off x="1973263" y="3741738"/>
            <a:ext cx="1981200" cy="838200"/>
          </a:xfrm>
          <a:prstGeom prst="cloudCallout">
            <a:avLst>
              <a:gd name="adj1" fmla="val -24037"/>
              <a:gd name="adj2" fmla="val 6363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事务分析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5631" name="AutoShape 33"/>
          <p:cNvSpPr/>
          <p:nvPr/>
        </p:nvSpPr>
        <p:spPr>
          <a:xfrm>
            <a:off x="6926263" y="3817938"/>
            <a:ext cx="1752600" cy="914400"/>
          </a:xfrm>
          <a:prstGeom prst="cloudCallout">
            <a:avLst>
              <a:gd name="adj1" fmla="val -43477"/>
              <a:gd name="adj2" fmla="val 7291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变换分析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变换分析</a:t>
            </a:r>
            <a:endParaRPr lang="zh-CN" altLang="en-US" dirty="0"/>
          </a:p>
        </p:txBody>
      </p:sp>
      <p:grpSp>
        <p:nvGrpSpPr>
          <p:cNvPr id="26627" name="组合 2"/>
          <p:cNvGrpSpPr/>
          <p:nvPr/>
        </p:nvGrpSpPr>
        <p:grpSpPr>
          <a:xfrm>
            <a:off x="2663825" y="615950"/>
            <a:ext cx="5727700" cy="2317750"/>
            <a:chOff x="579066" y="1223755"/>
            <a:chExt cx="5728260" cy="2317851"/>
          </a:xfrm>
        </p:grpSpPr>
        <p:sp>
          <p:nvSpPr>
            <p:cNvPr id="26629" name="Oval 66"/>
            <p:cNvSpPr/>
            <p:nvPr/>
          </p:nvSpPr>
          <p:spPr>
            <a:xfrm>
              <a:off x="665654" y="1950965"/>
              <a:ext cx="862634" cy="81732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求每秒信号数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30" name="Oval 67"/>
            <p:cNvSpPr/>
            <p:nvPr/>
          </p:nvSpPr>
          <p:spPr>
            <a:xfrm>
              <a:off x="1701465" y="2702276"/>
              <a:ext cx="862635" cy="83933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收集和求平均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31" name="Oval 70"/>
            <p:cNvSpPr/>
            <p:nvPr/>
          </p:nvSpPr>
          <p:spPr>
            <a:xfrm>
              <a:off x="2650688" y="1223755"/>
              <a:ext cx="1034728" cy="1049949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确定加速 </a:t>
              </a:r>
              <a:r>
                <a:rPr lang="en-US" altLang="zh-CN" sz="1400" b="0" dirty="0">
                  <a:latin typeface="Times New Roman" panose="02020603050405020304" pitchFamily="18" charset="0"/>
                </a:rPr>
                <a:t>/ </a:t>
              </a:r>
              <a:r>
                <a:rPr lang="zh-CN" altLang="en-US" sz="1400" b="0" dirty="0">
                  <a:latin typeface="Times New Roman" panose="02020603050405020304" pitchFamily="18" charset="0"/>
                </a:rPr>
                <a:t>减速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32" name="Oval 71"/>
            <p:cNvSpPr/>
            <p:nvPr/>
          </p:nvSpPr>
          <p:spPr>
            <a:xfrm>
              <a:off x="4434749" y="2273704"/>
              <a:ext cx="863717" cy="858192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产生加速</a:t>
              </a:r>
              <a:r>
                <a:rPr lang="en-US" altLang="zh-CN" sz="1400" b="0" dirty="0">
                  <a:latin typeface="Times New Roman" panose="02020603050405020304" pitchFamily="18" charset="0"/>
                </a:rPr>
                <a:t>/</a:t>
              </a:r>
              <a:r>
                <a:rPr lang="zh-CN" altLang="en-US" sz="1400" b="0" dirty="0">
                  <a:latin typeface="Times New Roman" panose="02020603050405020304" pitchFamily="18" charset="0"/>
                </a:rPr>
                <a:t>减速显示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33" name="Line 72"/>
            <p:cNvSpPr/>
            <p:nvPr/>
          </p:nvSpPr>
          <p:spPr>
            <a:xfrm>
              <a:off x="1441700" y="2566201"/>
              <a:ext cx="345271" cy="3227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4" name="Line 73"/>
            <p:cNvSpPr/>
            <p:nvPr/>
          </p:nvSpPr>
          <p:spPr>
            <a:xfrm flipV="1">
              <a:off x="2390923" y="2165775"/>
              <a:ext cx="431858" cy="644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5" name="Line 74"/>
            <p:cNvSpPr/>
            <p:nvPr/>
          </p:nvSpPr>
          <p:spPr>
            <a:xfrm>
              <a:off x="3580190" y="2109328"/>
              <a:ext cx="914284" cy="3786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6" name="Line 75"/>
            <p:cNvSpPr/>
            <p:nvPr/>
          </p:nvSpPr>
          <p:spPr>
            <a:xfrm>
              <a:off x="5298466" y="2702276"/>
              <a:ext cx="3452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7" name="Line 76"/>
            <p:cNvSpPr/>
            <p:nvPr/>
          </p:nvSpPr>
          <p:spPr>
            <a:xfrm flipH="1">
              <a:off x="4121950" y="2917085"/>
              <a:ext cx="345270" cy="3227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8" name="Line 77"/>
            <p:cNvSpPr/>
            <p:nvPr/>
          </p:nvSpPr>
          <p:spPr>
            <a:xfrm>
              <a:off x="5125290" y="3025014"/>
              <a:ext cx="86588" cy="3216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9" name="Line 100"/>
            <p:cNvSpPr/>
            <p:nvPr/>
          </p:nvSpPr>
          <p:spPr>
            <a:xfrm>
              <a:off x="579066" y="1629274"/>
              <a:ext cx="258682" cy="4296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0" name="Text Box 101"/>
            <p:cNvSpPr txBox="1"/>
            <p:nvPr/>
          </p:nvSpPr>
          <p:spPr>
            <a:xfrm>
              <a:off x="665654" y="1436470"/>
              <a:ext cx="1259286" cy="422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旋转信号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41" name="Text Box 102"/>
            <p:cNvSpPr txBox="1"/>
            <p:nvPr/>
          </p:nvSpPr>
          <p:spPr>
            <a:xfrm>
              <a:off x="1528288" y="2299900"/>
              <a:ext cx="52770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400" b="0" dirty="0">
                  <a:latin typeface="Times New Roman" panose="02020603050405020304" pitchFamily="18" charset="0"/>
                </a:rPr>
                <a:t>SPS</a:t>
              </a:r>
              <a:endParaRPr lang="en-US" altLang="zh-CN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42" name="Text Box 103"/>
            <p:cNvSpPr txBox="1"/>
            <p:nvPr/>
          </p:nvSpPr>
          <p:spPr>
            <a:xfrm>
              <a:off x="2477511" y="2595395"/>
              <a:ext cx="87935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400" b="0" dirty="0">
                  <a:latin typeface="Times New Roman" panose="02020603050405020304" pitchFamily="18" charset="0"/>
                </a:rPr>
                <a:t>△SPS</a:t>
              </a:r>
              <a:endParaRPr lang="en-US" altLang="zh-CN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43" name="Text Box 107"/>
            <p:cNvSpPr txBox="1"/>
            <p:nvPr/>
          </p:nvSpPr>
          <p:spPr>
            <a:xfrm>
              <a:off x="3685416" y="1898156"/>
              <a:ext cx="1259286" cy="422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箭头指示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44" name="Text Box 108"/>
            <p:cNvSpPr txBox="1"/>
            <p:nvPr/>
          </p:nvSpPr>
          <p:spPr>
            <a:xfrm>
              <a:off x="5298466" y="2295709"/>
              <a:ext cx="1008860" cy="422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上箭头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45" name="Text Box 111"/>
            <p:cNvSpPr txBox="1"/>
            <p:nvPr/>
          </p:nvSpPr>
          <p:spPr>
            <a:xfrm>
              <a:off x="5211879" y="3044923"/>
              <a:ext cx="1008860" cy="422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水平线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6646" name="Text Box 112"/>
            <p:cNvSpPr txBox="1"/>
            <p:nvPr/>
          </p:nvSpPr>
          <p:spPr>
            <a:xfrm>
              <a:off x="4153337" y="3065880"/>
              <a:ext cx="1008860" cy="422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400" b="0" dirty="0">
                  <a:latin typeface="Times New Roman" panose="02020603050405020304" pitchFamily="18" charset="0"/>
                </a:rPr>
                <a:t>下箭头</a:t>
              </a:r>
              <a:endParaRPr lang="zh-CN" altLang="en-US" sz="1400" b="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2662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3114675"/>
            <a:ext cx="9056688" cy="370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图片 1" descr="sys_design_4_9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0" y="3068638"/>
            <a:ext cx="6435725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图片 2" descr="sys_design_4_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84213"/>
            <a:ext cx="5143500" cy="2970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事务分析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面向数据流设计实例</a:t>
            </a:r>
            <a:r>
              <a:rPr lang="en-US" altLang="zh-CN" dirty="0"/>
              <a:t>-</a:t>
            </a:r>
            <a:r>
              <a:rPr lang="zh-CN" altLang="en-US" dirty="0"/>
              <a:t>考务处理系统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8675" name="Picture 21" descr="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3" y="954088"/>
            <a:ext cx="3022600" cy="28225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pic>
        <p:nvPicPr>
          <p:cNvPr id="28676" name="Picture 5" descr="TU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38" y="1046163"/>
            <a:ext cx="4975225" cy="267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3" y="3948113"/>
            <a:ext cx="4313237" cy="2733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8" name="Picture 3"/>
          <p:cNvPicPr>
            <a:picLocks noChangeAspect="1"/>
          </p:cNvPicPr>
          <p:nvPr/>
        </p:nvPicPr>
        <p:blipFill>
          <a:blip r:embed="rId4"/>
          <a:srcRect l="4817" t="1587" r="5568"/>
          <a:stretch>
            <a:fillRect/>
          </a:stretch>
        </p:blipFill>
        <p:spPr>
          <a:xfrm>
            <a:off x="5043488" y="3824288"/>
            <a:ext cx="4073525" cy="298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7438" y="4194175"/>
            <a:ext cx="5429250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初始总体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240088" y="3589338"/>
            <a:ext cx="5891213" cy="3195638"/>
          </a:xfrm>
          <a:custGeom>
            <a:avLst/>
            <a:gdLst>
              <a:gd name="connsiteX0" fmla="*/ 699247 w 5889812"/>
              <a:gd name="connsiteY0" fmla="*/ 431424 h 3196016"/>
              <a:gd name="connsiteX1" fmla="*/ 699247 w 5889812"/>
              <a:gd name="connsiteY1" fmla="*/ 431424 h 3196016"/>
              <a:gd name="connsiteX2" fmla="*/ 833718 w 5889812"/>
              <a:gd name="connsiteY2" fmla="*/ 377635 h 3196016"/>
              <a:gd name="connsiteX3" fmla="*/ 887506 w 5889812"/>
              <a:gd name="connsiteY3" fmla="*/ 364188 h 3196016"/>
              <a:gd name="connsiteX4" fmla="*/ 927847 w 5889812"/>
              <a:gd name="connsiteY4" fmla="*/ 337294 h 3196016"/>
              <a:gd name="connsiteX5" fmla="*/ 981635 w 5889812"/>
              <a:gd name="connsiteY5" fmla="*/ 310400 h 3196016"/>
              <a:gd name="connsiteX6" fmla="*/ 1062318 w 5889812"/>
              <a:gd name="connsiteY6" fmla="*/ 283506 h 3196016"/>
              <a:gd name="connsiteX7" fmla="*/ 1102659 w 5889812"/>
              <a:gd name="connsiteY7" fmla="*/ 270059 h 3196016"/>
              <a:gd name="connsiteX8" fmla="*/ 1143000 w 5889812"/>
              <a:gd name="connsiteY8" fmla="*/ 243165 h 3196016"/>
              <a:gd name="connsiteX9" fmla="*/ 1237130 w 5889812"/>
              <a:gd name="connsiteY9" fmla="*/ 216271 h 3196016"/>
              <a:gd name="connsiteX10" fmla="*/ 1331259 w 5889812"/>
              <a:gd name="connsiteY10" fmla="*/ 175929 h 3196016"/>
              <a:gd name="connsiteX11" fmla="*/ 1385047 w 5889812"/>
              <a:gd name="connsiteY11" fmla="*/ 149035 h 3196016"/>
              <a:gd name="connsiteX12" fmla="*/ 1559859 w 5889812"/>
              <a:gd name="connsiteY12" fmla="*/ 122141 h 3196016"/>
              <a:gd name="connsiteX13" fmla="*/ 1694330 w 5889812"/>
              <a:gd name="connsiteY13" fmla="*/ 95247 h 3196016"/>
              <a:gd name="connsiteX14" fmla="*/ 1748118 w 5889812"/>
              <a:gd name="connsiteY14" fmla="*/ 81800 h 3196016"/>
              <a:gd name="connsiteX15" fmla="*/ 1976718 w 5889812"/>
              <a:gd name="connsiteY15" fmla="*/ 54906 h 3196016"/>
              <a:gd name="connsiteX16" fmla="*/ 2030506 w 5889812"/>
              <a:gd name="connsiteY16" fmla="*/ 41459 h 3196016"/>
              <a:gd name="connsiteX17" fmla="*/ 2124635 w 5889812"/>
              <a:gd name="connsiteY17" fmla="*/ 28012 h 3196016"/>
              <a:gd name="connsiteX18" fmla="*/ 2272553 w 5889812"/>
              <a:gd name="connsiteY18" fmla="*/ 1118 h 3196016"/>
              <a:gd name="connsiteX19" fmla="*/ 2393577 w 5889812"/>
              <a:gd name="connsiteY19" fmla="*/ 1118 h 3196016"/>
              <a:gd name="connsiteX20" fmla="*/ 2662518 w 5889812"/>
              <a:gd name="connsiteY20" fmla="*/ 68353 h 3196016"/>
              <a:gd name="connsiteX21" fmla="*/ 2810435 w 5889812"/>
              <a:gd name="connsiteY21" fmla="*/ 122141 h 3196016"/>
              <a:gd name="connsiteX22" fmla="*/ 2864224 w 5889812"/>
              <a:gd name="connsiteY22" fmla="*/ 135588 h 3196016"/>
              <a:gd name="connsiteX23" fmla="*/ 2985247 w 5889812"/>
              <a:gd name="connsiteY23" fmla="*/ 175929 h 3196016"/>
              <a:gd name="connsiteX24" fmla="*/ 3039035 w 5889812"/>
              <a:gd name="connsiteY24" fmla="*/ 189377 h 3196016"/>
              <a:gd name="connsiteX25" fmla="*/ 3119718 w 5889812"/>
              <a:gd name="connsiteY25" fmla="*/ 216271 h 3196016"/>
              <a:gd name="connsiteX26" fmla="*/ 3402106 w 5889812"/>
              <a:gd name="connsiteY26" fmla="*/ 229718 h 3196016"/>
              <a:gd name="connsiteX27" fmla="*/ 3671047 w 5889812"/>
              <a:gd name="connsiteY27" fmla="*/ 256612 h 3196016"/>
              <a:gd name="connsiteX28" fmla="*/ 3778624 w 5889812"/>
              <a:gd name="connsiteY28" fmla="*/ 270059 h 3196016"/>
              <a:gd name="connsiteX29" fmla="*/ 3845859 w 5889812"/>
              <a:gd name="connsiteY29" fmla="*/ 283506 h 3196016"/>
              <a:gd name="connsiteX30" fmla="*/ 3966883 w 5889812"/>
              <a:gd name="connsiteY30" fmla="*/ 283506 h 3196016"/>
              <a:gd name="connsiteX31" fmla="*/ 4101353 w 5889812"/>
              <a:gd name="connsiteY31" fmla="*/ 283506 h 3196016"/>
              <a:gd name="connsiteX32" fmla="*/ 4908177 w 5889812"/>
              <a:gd name="connsiteY32" fmla="*/ 296953 h 3196016"/>
              <a:gd name="connsiteX33" fmla="*/ 5056094 w 5889812"/>
              <a:gd name="connsiteY33" fmla="*/ 337294 h 3196016"/>
              <a:gd name="connsiteX34" fmla="*/ 5163671 w 5889812"/>
              <a:gd name="connsiteY34" fmla="*/ 364188 h 3196016"/>
              <a:gd name="connsiteX35" fmla="*/ 5244353 w 5889812"/>
              <a:gd name="connsiteY35" fmla="*/ 391082 h 3196016"/>
              <a:gd name="connsiteX36" fmla="*/ 5284694 w 5889812"/>
              <a:gd name="connsiteY36" fmla="*/ 404529 h 3196016"/>
              <a:gd name="connsiteX37" fmla="*/ 5419165 w 5889812"/>
              <a:gd name="connsiteY37" fmla="*/ 444871 h 3196016"/>
              <a:gd name="connsiteX38" fmla="*/ 5459506 w 5889812"/>
              <a:gd name="connsiteY38" fmla="*/ 458318 h 3196016"/>
              <a:gd name="connsiteX39" fmla="*/ 5540188 w 5889812"/>
              <a:gd name="connsiteY39" fmla="*/ 498659 h 3196016"/>
              <a:gd name="connsiteX40" fmla="*/ 5620871 w 5889812"/>
              <a:gd name="connsiteY40" fmla="*/ 539000 h 3196016"/>
              <a:gd name="connsiteX41" fmla="*/ 5661212 w 5889812"/>
              <a:gd name="connsiteY41" fmla="*/ 592788 h 3196016"/>
              <a:gd name="connsiteX42" fmla="*/ 5728447 w 5889812"/>
              <a:gd name="connsiteY42" fmla="*/ 700365 h 3196016"/>
              <a:gd name="connsiteX43" fmla="*/ 5768788 w 5889812"/>
              <a:gd name="connsiteY43" fmla="*/ 807941 h 3196016"/>
              <a:gd name="connsiteX44" fmla="*/ 5795683 w 5889812"/>
              <a:gd name="connsiteY44" fmla="*/ 834835 h 3196016"/>
              <a:gd name="connsiteX45" fmla="*/ 5822577 w 5889812"/>
              <a:gd name="connsiteY45" fmla="*/ 915518 h 3196016"/>
              <a:gd name="connsiteX46" fmla="*/ 5836024 w 5889812"/>
              <a:gd name="connsiteY46" fmla="*/ 955859 h 3196016"/>
              <a:gd name="connsiteX47" fmla="*/ 5836024 w 5889812"/>
              <a:gd name="connsiteY47" fmla="*/ 1439953 h 3196016"/>
              <a:gd name="connsiteX48" fmla="*/ 5809130 w 5889812"/>
              <a:gd name="connsiteY48" fmla="*/ 1601318 h 3196016"/>
              <a:gd name="connsiteX49" fmla="*/ 5809130 w 5889812"/>
              <a:gd name="connsiteY49" fmla="*/ 1655106 h 3196016"/>
              <a:gd name="connsiteX50" fmla="*/ 5822577 w 5889812"/>
              <a:gd name="connsiteY50" fmla="*/ 1749235 h 3196016"/>
              <a:gd name="connsiteX51" fmla="*/ 5876365 w 5889812"/>
              <a:gd name="connsiteY51" fmla="*/ 1870259 h 3196016"/>
              <a:gd name="connsiteX52" fmla="*/ 5889812 w 5889812"/>
              <a:gd name="connsiteY52" fmla="*/ 1910600 h 3196016"/>
              <a:gd name="connsiteX53" fmla="*/ 5876365 w 5889812"/>
              <a:gd name="connsiteY53" fmla="*/ 2367800 h 3196016"/>
              <a:gd name="connsiteX54" fmla="*/ 5849471 w 5889812"/>
              <a:gd name="connsiteY54" fmla="*/ 2448482 h 3196016"/>
              <a:gd name="connsiteX55" fmla="*/ 5809130 w 5889812"/>
              <a:gd name="connsiteY55" fmla="*/ 2569506 h 3196016"/>
              <a:gd name="connsiteX56" fmla="*/ 5768788 w 5889812"/>
              <a:gd name="connsiteY56" fmla="*/ 2663635 h 3196016"/>
              <a:gd name="connsiteX57" fmla="*/ 5715000 w 5889812"/>
              <a:gd name="connsiteY57" fmla="*/ 2744318 h 3196016"/>
              <a:gd name="connsiteX58" fmla="*/ 5688106 w 5889812"/>
              <a:gd name="connsiteY58" fmla="*/ 2784659 h 3196016"/>
              <a:gd name="connsiteX59" fmla="*/ 5593977 w 5889812"/>
              <a:gd name="connsiteY59" fmla="*/ 2932577 h 3196016"/>
              <a:gd name="connsiteX60" fmla="*/ 5553635 w 5889812"/>
              <a:gd name="connsiteY60" fmla="*/ 2959471 h 3196016"/>
              <a:gd name="connsiteX61" fmla="*/ 5459506 w 5889812"/>
              <a:gd name="connsiteY61" fmla="*/ 2999812 h 3196016"/>
              <a:gd name="connsiteX62" fmla="*/ 5419165 w 5889812"/>
              <a:gd name="connsiteY62" fmla="*/ 3026706 h 3196016"/>
              <a:gd name="connsiteX63" fmla="*/ 5351930 w 5889812"/>
              <a:gd name="connsiteY63" fmla="*/ 3040153 h 3196016"/>
              <a:gd name="connsiteX64" fmla="*/ 5311588 w 5889812"/>
              <a:gd name="connsiteY64" fmla="*/ 3053600 h 3196016"/>
              <a:gd name="connsiteX65" fmla="*/ 5244353 w 5889812"/>
              <a:gd name="connsiteY65" fmla="*/ 3067047 h 3196016"/>
              <a:gd name="connsiteX66" fmla="*/ 5204012 w 5889812"/>
              <a:gd name="connsiteY66" fmla="*/ 3080494 h 3196016"/>
              <a:gd name="connsiteX67" fmla="*/ 4961965 w 5889812"/>
              <a:gd name="connsiteY67" fmla="*/ 3107388 h 3196016"/>
              <a:gd name="connsiteX68" fmla="*/ 4693024 w 5889812"/>
              <a:gd name="connsiteY68" fmla="*/ 3120835 h 3196016"/>
              <a:gd name="connsiteX69" fmla="*/ 4693024 w 5889812"/>
              <a:gd name="connsiteY69" fmla="*/ 3120835 h 3196016"/>
              <a:gd name="connsiteX70" fmla="*/ 4585447 w 5889812"/>
              <a:gd name="connsiteY70" fmla="*/ 3161177 h 3196016"/>
              <a:gd name="connsiteX71" fmla="*/ 4061012 w 5889812"/>
              <a:gd name="connsiteY71" fmla="*/ 3188071 h 3196016"/>
              <a:gd name="connsiteX72" fmla="*/ 3348318 w 5889812"/>
              <a:gd name="connsiteY72" fmla="*/ 3174624 h 3196016"/>
              <a:gd name="connsiteX73" fmla="*/ 3213847 w 5889812"/>
              <a:gd name="connsiteY73" fmla="*/ 3161177 h 3196016"/>
              <a:gd name="connsiteX74" fmla="*/ 3025588 w 5889812"/>
              <a:gd name="connsiteY74" fmla="*/ 3134282 h 3196016"/>
              <a:gd name="connsiteX75" fmla="*/ 2904565 w 5889812"/>
              <a:gd name="connsiteY75" fmla="*/ 3120835 h 3196016"/>
              <a:gd name="connsiteX76" fmla="*/ 2084294 w 5889812"/>
              <a:gd name="connsiteY76" fmla="*/ 3134282 h 3196016"/>
              <a:gd name="connsiteX77" fmla="*/ 2003612 w 5889812"/>
              <a:gd name="connsiteY77" fmla="*/ 3147729 h 3196016"/>
              <a:gd name="connsiteX78" fmla="*/ 1290918 w 5889812"/>
              <a:gd name="connsiteY78" fmla="*/ 3134282 h 3196016"/>
              <a:gd name="connsiteX79" fmla="*/ 1089212 w 5889812"/>
              <a:gd name="connsiteY79" fmla="*/ 3093941 h 3196016"/>
              <a:gd name="connsiteX80" fmla="*/ 1035424 w 5889812"/>
              <a:gd name="connsiteY80" fmla="*/ 3080494 h 3196016"/>
              <a:gd name="connsiteX81" fmla="*/ 806824 w 5889812"/>
              <a:gd name="connsiteY81" fmla="*/ 3053600 h 3196016"/>
              <a:gd name="connsiteX82" fmla="*/ 753035 w 5889812"/>
              <a:gd name="connsiteY82" fmla="*/ 3040153 h 3196016"/>
              <a:gd name="connsiteX83" fmla="*/ 712694 w 5889812"/>
              <a:gd name="connsiteY83" fmla="*/ 3026706 h 3196016"/>
              <a:gd name="connsiteX84" fmla="*/ 632012 w 5889812"/>
              <a:gd name="connsiteY84" fmla="*/ 3013259 h 3196016"/>
              <a:gd name="connsiteX85" fmla="*/ 578224 w 5889812"/>
              <a:gd name="connsiteY85" fmla="*/ 2999812 h 3196016"/>
              <a:gd name="connsiteX86" fmla="*/ 497541 w 5889812"/>
              <a:gd name="connsiteY86" fmla="*/ 2986365 h 3196016"/>
              <a:gd name="connsiteX87" fmla="*/ 376518 w 5889812"/>
              <a:gd name="connsiteY87" fmla="*/ 2946024 h 3196016"/>
              <a:gd name="connsiteX88" fmla="*/ 336177 w 5889812"/>
              <a:gd name="connsiteY88" fmla="*/ 2932577 h 3196016"/>
              <a:gd name="connsiteX89" fmla="*/ 295835 w 5889812"/>
              <a:gd name="connsiteY89" fmla="*/ 2905682 h 3196016"/>
              <a:gd name="connsiteX90" fmla="*/ 242047 w 5889812"/>
              <a:gd name="connsiteY90" fmla="*/ 2878788 h 3196016"/>
              <a:gd name="connsiteX91" fmla="*/ 201706 w 5889812"/>
              <a:gd name="connsiteY91" fmla="*/ 2838447 h 3196016"/>
              <a:gd name="connsiteX92" fmla="*/ 161365 w 5889812"/>
              <a:gd name="connsiteY92" fmla="*/ 2811553 h 3196016"/>
              <a:gd name="connsiteX93" fmla="*/ 121024 w 5889812"/>
              <a:gd name="connsiteY93" fmla="*/ 2677082 h 3196016"/>
              <a:gd name="connsiteX94" fmla="*/ 107577 w 5889812"/>
              <a:gd name="connsiteY94" fmla="*/ 2636741 h 3196016"/>
              <a:gd name="connsiteX95" fmla="*/ 94130 w 5889812"/>
              <a:gd name="connsiteY95" fmla="*/ 2569506 h 3196016"/>
              <a:gd name="connsiteX96" fmla="*/ 80683 w 5889812"/>
              <a:gd name="connsiteY96" fmla="*/ 2408141 h 3196016"/>
              <a:gd name="connsiteX97" fmla="*/ 67235 w 5889812"/>
              <a:gd name="connsiteY97" fmla="*/ 2367800 h 3196016"/>
              <a:gd name="connsiteX98" fmla="*/ 40341 w 5889812"/>
              <a:gd name="connsiteY98" fmla="*/ 2300565 h 3196016"/>
              <a:gd name="connsiteX99" fmla="*/ 13447 w 5889812"/>
              <a:gd name="connsiteY99" fmla="*/ 2219882 h 3196016"/>
              <a:gd name="connsiteX100" fmla="*/ 0 w 5889812"/>
              <a:gd name="connsiteY100" fmla="*/ 2179541 h 3196016"/>
              <a:gd name="connsiteX101" fmla="*/ 13447 w 5889812"/>
              <a:gd name="connsiteY101" fmla="*/ 1480294 h 3196016"/>
              <a:gd name="connsiteX102" fmla="*/ 53788 w 5889812"/>
              <a:gd name="connsiteY102" fmla="*/ 1332377 h 3196016"/>
              <a:gd name="connsiteX103" fmla="*/ 53788 w 5889812"/>
              <a:gd name="connsiteY103" fmla="*/ 1305482 h 3196016"/>
              <a:gd name="connsiteX104" fmla="*/ 215153 w 5889812"/>
              <a:gd name="connsiteY104" fmla="*/ 1023094 h 3196016"/>
              <a:gd name="connsiteX105" fmla="*/ 282388 w 5889812"/>
              <a:gd name="connsiteY105" fmla="*/ 915518 h 3196016"/>
              <a:gd name="connsiteX106" fmla="*/ 295835 w 5889812"/>
              <a:gd name="connsiteY106" fmla="*/ 875177 h 3196016"/>
              <a:gd name="connsiteX107" fmla="*/ 349624 w 5889812"/>
              <a:gd name="connsiteY107" fmla="*/ 781047 h 3196016"/>
              <a:gd name="connsiteX108" fmla="*/ 389965 w 5889812"/>
              <a:gd name="connsiteY108" fmla="*/ 700365 h 3196016"/>
              <a:gd name="connsiteX109" fmla="*/ 403412 w 5889812"/>
              <a:gd name="connsiteY109" fmla="*/ 646577 h 3196016"/>
              <a:gd name="connsiteX110" fmla="*/ 430306 w 5889812"/>
              <a:gd name="connsiteY110" fmla="*/ 619682 h 3196016"/>
              <a:gd name="connsiteX111" fmla="*/ 497541 w 5889812"/>
              <a:gd name="connsiteY111" fmla="*/ 485212 h 3196016"/>
              <a:gd name="connsiteX112" fmla="*/ 551330 w 5889812"/>
              <a:gd name="connsiteY112" fmla="*/ 417977 h 3196016"/>
              <a:gd name="connsiteX113" fmla="*/ 658906 w 5889812"/>
              <a:gd name="connsiteY113" fmla="*/ 404529 h 3196016"/>
              <a:gd name="connsiteX114" fmla="*/ 699247 w 5889812"/>
              <a:gd name="connsiteY114" fmla="*/ 431424 h 319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889812" h="3196016">
                <a:moveTo>
                  <a:pt x="699247" y="431424"/>
                </a:moveTo>
                <a:lnTo>
                  <a:pt x="699247" y="431424"/>
                </a:lnTo>
                <a:cubicBezTo>
                  <a:pt x="744071" y="413494"/>
                  <a:pt x="788254" y="393872"/>
                  <a:pt x="833718" y="377635"/>
                </a:cubicBezTo>
                <a:cubicBezTo>
                  <a:pt x="851122" y="371419"/>
                  <a:pt x="870519" y="371468"/>
                  <a:pt x="887506" y="364188"/>
                </a:cubicBezTo>
                <a:cubicBezTo>
                  <a:pt x="902361" y="357822"/>
                  <a:pt x="913815" y="345312"/>
                  <a:pt x="927847" y="337294"/>
                </a:cubicBezTo>
                <a:cubicBezTo>
                  <a:pt x="945251" y="327349"/>
                  <a:pt x="963023" y="317845"/>
                  <a:pt x="981635" y="310400"/>
                </a:cubicBezTo>
                <a:cubicBezTo>
                  <a:pt x="1007956" y="299871"/>
                  <a:pt x="1035424" y="292471"/>
                  <a:pt x="1062318" y="283506"/>
                </a:cubicBezTo>
                <a:cubicBezTo>
                  <a:pt x="1075765" y="279024"/>
                  <a:pt x="1090865" y="277922"/>
                  <a:pt x="1102659" y="270059"/>
                </a:cubicBezTo>
                <a:cubicBezTo>
                  <a:pt x="1116106" y="261094"/>
                  <a:pt x="1128545" y="250393"/>
                  <a:pt x="1143000" y="243165"/>
                </a:cubicBezTo>
                <a:cubicBezTo>
                  <a:pt x="1162292" y="233519"/>
                  <a:pt x="1219895" y="220580"/>
                  <a:pt x="1237130" y="216271"/>
                </a:cubicBezTo>
                <a:cubicBezTo>
                  <a:pt x="1318881" y="161770"/>
                  <a:pt x="1232022" y="213144"/>
                  <a:pt x="1331259" y="175929"/>
                </a:cubicBezTo>
                <a:cubicBezTo>
                  <a:pt x="1350028" y="168890"/>
                  <a:pt x="1366278" y="156073"/>
                  <a:pt x="1385047" y="149035"/>
                </a:cubicBezTo>
                <a:cubicBezTo>
                  <a:pt x="1438248" y="129084"/>
                  <a:pt x="1508239" y="130291"/>
                  <a:pt x="1559859" y="122141"/>
                </a:cubicBezTo>
                <a:cubicBezTo>
                  <a:pt x="1605011" y="115012"/>
                  <a:pt x="1649633" y="104825"/>
                  <a:pt x="1694330" y="95247"/>
                </a:cubicBezTo>
                <a:cubicBezTo>
                  <a:pt x="1712401" y="91375"/>
                  <a:pt x="1729799" y="84243"/>
                  <a:pt x="1748118" y="81800"/>
                </a:cubicBezTo>
                <a:cubicBezTo>
                  <a:pt x="1917003" y="59282"/>
                  <a:pt x="1850606" y="80128"/>
                  <a:pt x="1976718" y="54906"/>
                </a:cubicBezTo>
                <a:cubicBezTo>
                  <a:pt x="1994840" y="51282"/>
                  <a:pt x="2012323" y="44765"/>
                  <a:pt x="2030506" y="41459"/>
                </a:cubicBezTo>
                <a:cubicBezTo>
                  <a:pt x="2061690" y="35789"/>
                  <a:pt x="2093451" y="33682"/>
                  <a:pt x="2124635" y="28012"/>
                </a:cubicBezTo>
                <a:cubicBezTo>
                  <a:pt x="2213328" y="11886"/>
                  <a:pt x="2153003" y="8590"/>
                  <a:pt x="2272553" y="1118"/>
                </a:cubicBezTo>
                <a:cubicBezTo>
                  <a:pt x="2312816" y="-1398"/>
                  <a:pt x="2353236" y="1118"/>
                  <a:pt x="2393577" y="1118"/>
                </a:cubicBezTo>
                <a:lnTo>
                  <a:pt x="2662518" y="68353"/>
                </a:lnTo>
                <a:cubicBezTo>
                  <a:pt x="2672878" y="72238"/>
                  <a:pt x="2774656" y="111918"/>
                  <a:pt x="2810435" y="122141"/>
                </a:cubicBezTo>
                <a:cubicBezTo>
                  <a:pt x="2828205" y="127218"/>
                  <a:pt x="2846560" y="130153"/>
                  <a:pt x="2864224" y="135588"/>
                </a:cubicBezTo>
                <a:cubicBezTo>
                  <a:pt x="2904867" y="148093"/>
                  <a:pt x="2943994" y="165615"/>
                  <a:pt x="2985247" y="175929"/>
                </a:cubicBezTo>
                <a:cubicBezTo>
                  <a:pt x="3003176" y="180412"/>
                  <a:pt x="3021333" y="184066"/>
                  <a:pt x="3039035" y="189377"/>
                </a:cubicBezTo>
                <a:cubicBezTo>
                  <a:pt x="3066188" y="197523"/>
                  <a:pt x="3091401" y="214923"/>
                  <a:pt x="3119718" y="216271"/>
                </a:cubicBezTo>
                <a:lnTo>
                  <a:pt x="3402106" y="229718"/>
                </a:lnTo>
                <a:cubicBezTo>
                  <a:pt x="3549085" y="259114"/>
                  <a:pt x="3406240" y="233585"/>
                  <a:pt x="3671047" y="256612"/>
                </a:cubicBezTo>
                <a:cubicBezTo>
                  <a:pt x="3707049" y="259743"/>
                  <a:pt x="3742906" y="264564"/>
                  <a:pt x="3778624" y="270059"/>
                </a:cubicBezTo>
                <a:cubicBezTo>
                  <a:pt x="3801214" y="273534"/>
                  <a:pt x="3823062" y="281878"/>
                  <a:pt x="3845859" y="283506"/>
                </a:cubicBezTo>
                <a:cubicBezTo>
                  <a:pt x="3886098" y="286380"/>
                  <a:pt x="3926542" y="283506"/>
                  <a:pt x="3966883" y="283506"/>
                </a:cubicBezTo>
                <a:lnTo>
                  <a:pt x="4101353" y="283506"/>
                </a:lnTo>
                <a:lnTo>
                  <a:pt x="4908177" y="296953"/>
                </a:lnTo>
                <a:cubicBezTo>
                  <a:pt x="4961222" y="298585"/>
                  <a:pt x="5005809" y="324723"/>
                  <a:pt x="5056094" y="337294"/>
                </a:cubicBezTo>
                <a:cubicBezTo>
                  <a:pt x="5091953" y="346259"/>
                  <a:pt x="5128605" y="352499"/>
                  <a:pt x="5163671" y="364188"/>
                </a:cubicBezTo>
                <a:lnTo>
                  <a:pt x="5244353" y="391082"/>
                </a:lnTo>
                <a:cubicBezTo>
                  <a:pt x="5257800" y="395564"/>
                  <a:pt x="5270943" y="401091"/>
                  <a:pt x="5284694" y="404529"/>
                </a:cubicBezTo>
                <a:cubicBezTo>
                  <a:pt x="5365985" y="424853"/>
                  <a:pt x="5320950" y="412133"/>
                  <a:pt x="5419165" y="444871"/>
                </a:cubicBezTo>
                <a:cubicBezTo>
                  <a:pt x="5432612" y="449353"/>
                  <a:pt x="5447712" y="450455"/>
                  <a:pt x="5459506" y="458318"/>
                </a:cubicBezTo>
                <a:cubicBezTo>
                  <a:pt x="5575113" y="535389"/>
                  <a:pt x="5428846" y="442989"/>
                  <a:pt x="5540188" y="498659"/>
                </a:cubicBezTo>
                <a:cubicBezTo>
                  <a:pt x="5644458" y="550794"/>
                  <a:pt x="5519474" y="505201"/>
                  <a:pt x="5620871" y="539000"/>
                </a:cubicBezTo>
                <a:cubicBezTo>
                  <a:pt x="5651281" y="584615"/>
                  <a:pt x="5636337" y="567913"/>
                  <a:pt x="5661212" y="592788"/>
                </a:cubicBezTo>
                <a:lnTo>
                  <a:pt x="5728447" y="700365"/>
                </a:lnTo>
                <a:cubicBezTo>
                  <a:pt x="5741894" y="736224"/>
                  <a:pt x="5751661" y="773687"/>
                  <a:pt x="5768788" y="807941"/>
                </a:cubicBezTo>
                <a:cubicBezTo>
                  <a:pt x="5774458" y="819281"/>
                  <a:pt x="5790013" y="823495"/>
                  <a:pt x="5795683" y="834835"/>
                </a:cubicBezTo>
                <a:cubicBezTo>
                  <a:pt x="5808361" y="860191"/>
                  <a:pt x="5813612" y="888624"/>
                  <a:pt x="5822577" y="915518"/>
                </a:cubicBezTo>
                <a:lnTo>
                  <a:pt x="5836024" y="955859"/>
                </a:lnTo>
                <a:cubicBezTo>
                  <a:pt x="5851354" y="1216464"/>
                  <a:pt x="5856975" y="1167593"/>
                  <a:pt x="5836024" y="1439953"/>
                </a:cubicBezTo>
                <a:cubicBezTo>
                  <a:pt x="5817097" y="1686007"/>
                  <a:pt x="5830414" y="1409762"/>
                  <a:pt x="5809130" y="1601318"/>
                </a:cubicBezTo>
                <a:cubicBezTo>
                  <a:pt x="5807150" y="1619138"/>
                  <a:pt x="5809130" y="1637177"/>
                  <a:pt x="5809130" y="1655106"/>
                </a:cubicBezTo>
                <a:lnTo>
                  <a:pt x="5822577" y="1749235"/>
                </a:lnTo>
                <a:cubicBezTo>
                  <a:pt x="5840506" y="1789576"/>
                  <a:pt x="5859386" y="1829509"/>
                  <a:pt x="5876365" y="1870259"/>
                </a:cubicBezTo>
                <a:cubicBezTo>
                  <a:pt x="5881817" y="1883343"/>
                  <a:pt x="5889812" y="1896426"/>
                  <a:pt x="5889812" y="1910600"/>
                </a:cubicBezTo>
                <a:cubicBezTo>
                  <a:pt x="5889812" y="2063066"/>
                  <a:pt x="5887768" y="2215761"/>
                  <a:pt x="5876365" y="2367800"/>
                </a:cubicBezTo>
                <a:cubicBezTo>
                  <a:pt x="5874245" y="2396069"/>
                  <a:pt x="5858436" y="2421588"/>
                  <a:pt x="5849471" y="2448482"/>
                </a:cubicBezTo>
                <a:lnTo>
                  <a:pt x="5809130" y="2569506"/>
                </a:lnTo>
                <a:cubicBezTo>
                  <a:pt x="5795218" y="2611243"/>
                  <a:pt x="5793715" y="2622090"/>
                  <a:pt x="5768788" y="2663635"/>
                </a:cubicBezTo>
                <a:cubicBezTo>
                  <a:pt x="5752158" y="2691352"/>
                  <a:pt x="5732929" y="2717424"/>
                  <a:pt x="5715000" y="2744318"/>
                </a:cubicBezTo>
                <a:cubicBezTo>
                  <a:pt x="5706035" y="2757765"/>
                  <a:pt x="5693217" y="2769327"/>
                  <a:pt x="5688106" y="2784659"/>
                </a:cubicBezTo>
                <a:cubicBezTo>
                  <a:pt x="5662342" y="2861950"/>
                  <a:pt x="5668788" y="2882704"/>
                  <a:pt x="5593977" y="2932577"/>
                </a:cubicBezTo>
                <a:cubicBezTo>
                  <a:pt x="5580530" y="2941542"/>
                  <a:pt x="5568090" y="2952243"/>
                  <a:pt x="5553635" y="2959471"/>
                </a:cubicBezTo>
                <a:cubicBezTo>
                  <a:pt x="5402787" y="3034894"/>
                  <a:pt x="5655359" y="2887896"/>
                  <a:pt x="5459506" y="2999812"/>
                </a:cubicBezTo>
                <a:cubicBezTo>
                  <a:pt x="5445474" y="3007830"/>
                  <a:pt x="5434297" y="3021031"/>
                  <a:pt x="5419165" y="3026706"/>
                </a:cubicBezTo>
                <a:cubicBezTo>
                  <a:pt x="5397765" y="3034731"/>
                  <a:pt x="5374103" y="3034610"/>
                  <a:pt x="5351930" y="3040153"/>
                </a:cubicBezTo>
                <a:cubicBezTo>
                  <a:pt x="5338179" y="3043591"/>
                  <a:pt x="5325339" y="3050162"/>
                  <a:pt x="5311588" y="3053600"/>
                </a:cubicBezTo>
                <a:cubicBezTo>
                  <a:pt x="5289415" y="3059143"/>
                  <a:pt x="5266526" y="3061504"/>
                  <a:pt x="5244353" y="3067047"/>
                </a:cubicBezTo>
                <a:cubicBezTo>
                  <a:pt x="5230602" y="3070485"/>
                  <a:pt x="5218044" y="3078489"/>
                  <a:pt x="5204012" y="3080494"/>
                </a:cubicBezTo>
                <a:cubicBezTo>
                  <a:pt x="5123649" y="3091974"/>
                  <a:pt x="4961965" y="3107388"/>
                  <a:pt x="4961965" y="3107388"/>
                </a:cubicBezTo>
                <a:cubicBezTo>
                  <a:pt x="4849334" y="3144932"/>
                  <a:pt x="4935798" y="3120835"/>
                  <a:pt x="4693024" y="3120835"/>
                </a:cubicBezTo>
                <a:lnTo>
                  <a:pt x="4693024" y="3120835"/>
                </a:lnTo>
                <a:lnTo>
                  <a:pt x="4585447" y="3161177"/>
                </a:lnTo>
                <a:cubicBezTo>
                  <a:pt x="4409422" y="3225187"/>
                  <a:pt x="4360436" y="3179754"/>
                  <a:pt x="4061012" y="3188071"/>
                </a:cubicBezTo>
                <a:lnTo>
                  <a:pt x="3348318" y="3174624"/>
                </a:lnTo>
                <a:cubicBezTo>
                  <a:pt x="3303293" y="3173195"/>
                  <a:pt x="3258647" y="3165893"/>
                  <a:pt x="3213847" y="3161177"/>
                </a:cubicBezTo>
                <a:cubicBezTo>
                  <a:pt x="2803537" y="3117985"/>
                  <a:pt x="3282731" y="3171017"/>
                  <a:pt x="3025588" y="3134282"/>
                </a:cubicBezTo>
                <a:cubicBezTo>
                  <a:pt x="2985407" y="3128542"/>
                  <a:pt x="2944906" y="3125317"/>
                  <a:pt x="2904565" y="3120835"/>
                </a:cubicBezTo>
                <a:lnTo>
                  <a:pt x="2084294" y="3134282"/>
                </a:lnTo>
                <a:cubicBezTo>
                  <a:pt x="2057041" y="3135096"/>
                  <a:pt x="2030877" y="3147729"/>
                  <a:pt x="2003612" y="3147729"/>
                </a:cubicBezTo>
                <a:cubicBezTo>
                  <a:pt x="1766005" y="3147729"/>
                  <a:pt x="1528483" y="3138764"/>
                  <a:pt x="1290918" y="3134282"/>
                </a:cubicBezTo>
                <a:cubicBezTo>
                  <a:pt x="1223683" y="3120835"/>
                  <a:pt x="1155732" y="3110571"/>
                  <a:pt x="1089212" y="3093941"/>
                </a:cubicBezTo>
                <a:cubicBezTo>
                  <a:pt x="1071283" y="3089459"/>
                  <a:pt x="1053607" y="3083800"/>
                  <a:pt x="1035424" y="3080494"/>
                </a:cubicBezTo>
                <a:cubicBezTo>
                  <a:pt x="962760" y="3067283"/>
                  <a:pt x="878943" y="3060812"/>
                  <a:pt x="806824" y="3053600"/>
                </a:cubicBezTo>
                <a:cubicBezTo>
                  <a:pt x="788894" y="3049118"/>
                  <a:pt x="770805" y="3045230"/>
                  <a:pt x="753035" y="3040153"/>
                </a:cubicBezTo>
                <a:cubicBezTo>
                  <a:pt x="739406" y="3036259"/>
                  <a:pt x="726531" y="3029781"/>
                  <a:pt x="712694" y="3026706"/>
                </a:cubicBezTo>
                <a:cubicBezTo>
                  <a:pt x="686078" y="3020791"/>
                  <a:pt x="658748" y="3018606"/>
                  <a:pt x="632012" y="3013259"/>
                </a:cubicBezTo>
                <a:cubicBezTo>
                  <a:pt x="613890" y="3009635"/>
                  <a:pt x="596346" y="3003436"/>
                  <a:pt x="578224" y="2999812"/>
                </a:cubicBezTo>
                <a:cubicBezTo>
                  <a:pt x="551488" y="2994465"/>
                  <a:pt x="524435" y="2990847"/>
                  <a:pt x="497541" y="2986365"/>
                </a:cubicBezTo>
                <a:lnTo>
                  <a:pt x="376518" y="2946024"/>
                </a:lnTo>
                <a:lnTo>
                  <a:pt x="336177" y="2932577"/>
                </a:lnTo>
                <a:cubicBezTo>
                  <a:pt x="322730" y="2923612"/>
                  <a:pt x="309867" y="2913701"/>
                  <a:pt x="295835" y="2905682"/>
                </a:cubicBezTo>
                <a:cubicBezTo>
                  <a:pt x="278431" y="2895737"/>
                  <a:pt x="258359" y="2890439"/>
                  <a:pt x="242047" y="2878788"/>
                </a:cubicBezTo>
                <a:cubicBezTo>
                  <a:pt x="226572" y="2867735"/>
                  <a:pt x="216315" y="2850621"/>
                  <a:pt x="201706" y="2838447"/>
                </a:cubicBezTo>
                <a:cubicBezTo>
                  <a:pt x="189291" y="2828101"/>
                  <a:pt x="174812" y="2820518"/>
                  <a:pt x="161365" y="2811553"/>
                </a:cubicBezTo>
                <a:cubicBezTo>
                  <a:pt x="97454" y="2619820"/>
                  <a:pt x="161669" y="2819341"/>
                  <a:pt x="121024" y="2677082"/>
                </a:cubicBezTo>
                <a:cubicBezTo>
                  <a:pt x="117130" y="2663453"/>
                  <a:pt x="111015" y="2650492"/>
                  <a:pt x="107577" y="2636741"/>
                </a:cubicBezTo>
                <a:cubicBezTo>
                  <a:pt x="102034" y="2614568"/>
                  <a:pt x="98612" y="2591918"/>
                  <a:pt x="94130" y="2569506"/>
                </a:cubicBezTo>
                <a:cubicBezTo>
                  <a:pt x="89648" y="2515718"/>
                  <a:pt x="87817" y="2461642"/>
                  <a:pt x="80683" y="2408141"/>
                </a:cubicBezTo>
                <a:cubicBezTo>
                  <a:pt x="78810" y="2394091"/>
                  <a:pt x="72212" y="2381072"/>
                  <a:pt x="67235" y="2367800"/>
                </a:cubicBezTo>
                <a:cubicBezTo>
                  <a:pt x="58759" y="2345199"/>
                  <a:pt x="48590" y="2323250"/>
                  <a:pt x="40341" y="2300565"/>
                </a:cubicBezTo>
                <a:cubicBezTo>
                  <a:pt x="30653" y="2273923"/>
                  <a:pt x="22412" y="2246776"/>
                  <a:pt x="13447" y="2219882"/>
                </a:cubicBezTo>
                <a:lnTo>
                  <a:pt x="0" y="2179541"/>
                </a:lnTo>
                <a:cubicBezTo>
                  <a:pt x="4482" y="1946459"/>
                  <a:pt x="1805" y="1713129"/>
                  <a:pt x="13447" y="1480294"/>
                </a:cubicBezTo>
                <a:cubicBezTo>
                  <a:pt x="20164" y="1345945"/>
                  <a:pt x="37708" y="1412777"/>
                  <a:pt x="53788" y="1332377"/>
                </a:cubicBezTo>
                <a:cubicBezTo>
                  <a:pt x="55546" y="1323586"/>
                  <a:pt x="53788" y="1314447"/>
                  <a:pt x="53788" y="1305482"/>
                </a:cubicBezTo>
                <a:lnTo>
                  <a:pt x="215153" y="1023094"/>
                </a:lnTo>
                <a:cubicBezTo>
                  <a:pt x="237565" y="987235"/>
                  <a:pt x="262139" y="952641"/>
                  <a:pt x="282388" y="915518"/>
                </a:cubicBezTo>
                <a:cubicBezTo>
                  <a:pt x="289175" y="903074"/>
                  <a:pt x="290251" y="888205"/>
                  <a:pt x="295835" y="875177"/>
                </a:cubicBezTo>
                <a:cubicBezTo>
                  <a:pt x="366565" y="710143"/>
                  <a:pt x="282097" y="916100"/>
                  <a:pt x="349624" y="781047"/>
                </a:cubicBezTo>
                <a:cubicBezTo>
                  <a:pt x="405297" y="669701"/>
                  <a:pt x="312891" y="815977"/>
                  <a:pt x="389965" y="700365"/>
                </a:cubicBezTo>
                <a:cubicBezTo>
                  <a:pt x="394447" y="682436"/>
                  <a:pt x="395147" y="663107"/>
                  <a:pt x="403412" y="646577"/>
                </a:cubicBezTo>
                <a:cubicBezTo>
                  <a:pt x="409082" y="635237"/>
                  <a:pt x="424636" y="631022"/>
                  <a:pt x="430306" y="619682"/>
                </a:cubicBezTo>
                <a:cubicBezTo>
                  <a:pt x="528980" y="422333"/>
                  <a:pt x="389047" y="637104"/>
                  <a:pt x="497541" y="485212"/>
                </a:cubicBezTo>
                <a:cubicBezTo>
                  <a:pt x="503466" y="476917"/>
                  <a:pt x="534973" y="422884"/>
                  <a:pt x="551330" y="417977"/>
                </a:cubicBezTo>
                <a:cubicBezTo>
                  <a:pt x="585944" y="407593"/>
                  <a:pt x="623047" y="409012"/>
                  <a:pt x="658906" y="404529"/>
                </a:cubicBezTo>
                <a:cubicBezTo>
                  <a:pt x="720712" y="435433"/>
                  <a:pt x="692524" y="426942"/>
                  <a:pt x="699247" y="43142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95838" y="3743325"/>
            <a:ext cx="2386012" cy="1260475"/>
            <a:chOff x="4795669" y="3744035"/>
            <a:chExt cx="2386621" cy="1260140"/>
          </a:xfrm>
        </p:grpSpPr>
        <p:sp>
          <p:nvSpPr>
            <p:cNvPr id="6" name="椭圆 5"/>
            <p:cNvSpPr/>
            <p:nvPr/>
          </p:nvSpPr>
          <p:spPr>
            <a:xfrm>
              <a:off x="5651549" y="3923375"/>
              <a:ext cx="946391" cy="9458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分析用户命令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" name="直接箭头连接符 7"/>
            <p:cNvCxnSpPr>
              <a:endCxn id="6" idx="1"/>
            </p:cNvCxnSpPr>
            <p:nvPr/>
          </p:nvCxnSpPr>
          <p:spPr>
            <a:xfrm>
              <a:off x="5246634" y="3744035"/>
              <a:ext cx="544651" cy="319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5669" y="3872589"/>
              <a:ext cx="903518" cy="3063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用户命令</a:t>
              </a:r>
              <a:endParaRPr kumimoji="0" lang="zh-CN" altLang="en-US" sz="1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6" idx="3"/>
            </p:cNvCxnSpPr>
            <p:nvPr/>
          </p:nvCxnSpPr>
          <p:spPr>
            <a:xfrm flipH="1">
              <a:off x="5246634" y="4731198"/>
              <a:ext cx="544651" cy="2729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</p:cNvCxnSpPr>
            <p:nvPr/>
          </p:nvCxnSpPr>
          <p:spPr>
            <a:xfrm>
              <a:off x="6458205" y="4731198"/>
              <a:ext cx="724085" cy="2729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25991" y="4559793"/>
              <a:ext cx="384273" cy="307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en-US" altLang="zh-CN" sz="1400" kern="1200" cap="none" spc="0" normalizeH="0" baseline="0" noProof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#1</a:t>
              </a:r>
              <a:endParaRPr kumimoji="0" lang="zh-CN" altLang="en-US" sz="1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8112" y="4561381"/>
              <a:ext cx="384273" cy="307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en-US" altLang="zh-CN" sz="1400" kern="1200" cap="none" spc="0" normalizeH="0" baseline="0" noProof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#2</a:t>
              </a:r>
              <a:endParaRPr kumimoji="0" lang="zh-CN" altLang="en-US" sz="140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78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" y="803275"/>
            <a:ext cx="6850062" cy="2220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8" y="368300"/>
            <a:ext cx="8509000" cy="463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3" name="Picture 4" descr="TU2"/>
          <p:cNvPicPr>
            <a:picLocks noChangeAspect="1"/>
          </p:cNvPicPr>
          <p:nvPr/>
        </p:nvPicPr>
        <p:blipFill>
          <a:blip r:embed="rId2"/>
          <a:srcRect l="2708" t="3548" r="2708" b="30795"/>
          <a:stretch>
            <a:fillRect/>
          </a:stretch>
        </p:blipFill>
        <p:spPr>
          <a:xfrm>
            <a:off x="3806825" y="3455988"/>
            <a:ext cx="5164138" cy="3402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弧形 3"/>
          <p:cNvSpPr/>
          <p:nvPr/>
        </p:nvSpPr>
        <p:spPr>
          <a:xfrm>
            <a:off x="4976813" y="3249613"/>
            <a:ext cx="1081088" cy="2519363"/>
          </a:xfrm>
          <a:prstGeom prst="arc">
            <a:avLst>
              <a:gd name="adj1" fmla="val 16200000"/>
              <a:gd name="adj2" fmla="val 56753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弧形 4"/>
          <p:cNvSpPr/>
          <p:nvPr/>
        </p:nvSpPr>
        <p:spPr>
          <a:xfrm flipH="1">
            <a:off x="8397875" y="3563938"/>
            <a:ext cx="517525" cy="3556000"/>
          </a:xfrm>
          <a:prstGeom prst="arc">
            <a:avLst>
              <a:gd name="adj1" fmla="val 16225293"/>
              <a:gd name="adj2" fmla="val 469097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初始登记报名单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改进登记报名单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038" y="1133475"/>
            <a:ext cx="6980237" cy="4246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3" y="225425"/>
            <a:ext cx="7391400" cy="423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3241675" cy="58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初始统计成绩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743325"/>
            <a:ext cx="42862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62468" name="Picture 4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38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rj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205038"/>
            <a:ext cx="8713788" cy="359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973" name="AutoShape 5"/>
          <p:cNvSpPr/>
          <p:nvPr/>
        </p:nvSpPr>
        <p:spPr>
          <a:xfrm>
            <a:off x="242888" y="903288"/>
            <a:ext cx="1241425" cy="608012"/>
          </a:xfrm>
          <a:prstGeom prst="borderCallout2">
            <a:avLst>
              <a:gd name="adj1" fmla="val 18801"/>
              <a:gd name="adj2" fmla="val 106139"/>
              <a:gd name="adj3" fmla="val 18801"/>
              <a:gd name="adj4" fmla="val 125704"/>
              <a:gd name="adj5" fmla="val 322454"/>
              <a:gd name="adj6" fmla="val 14526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/>
          <a:p>
            <a:pPr algn="ctr" hangingPunct="0">
              <a:spcBef>
                <a:spcPct val="20000"/>
              </a:spcBef>
              <a:buClr>
                <a:srgbClr val="FF0000"/>
              </a:buClr>
              <a:buSzPct val="55000"/>
              <a:buFont typeface="Monotype Sorts" charset="2"/>
            </a:pPr>
            <a:r>
              <a:rPr lang="zh-CN" altLang="en-US" sz="2800" dirty="0">
                <a:latin typeface="Arial Narrow" panose="020B0606020202030204" pitchFamily="34" charset="0"/>
              </a:rPr>
              <a:t>联机</a:t>
            </a:r>
            <a:endParaRPr lang="zh-CN" altLang="en-US" sz="2800" dirty="0">
              <a:latin typeface="Arial Narrow" panose="020B0606020202030204" pitchFamily="34" charset="0"/>
            </a:endParaRPr>
          </a:p>
        </p:txBody>
      </p:sp>
      <p:sp>
        <p:nvSpPr>
          <p:cNvPr id="211974" name="AutoShape 6"/>
          <p:cNvSpPr/>
          <p:nvPr/>
        </p:nvSpPr>
        <p:spPr>
          <a:xfrm>
            <a:off x="7261225" y="990600"/>
            <a:ext cx="1501775" cy="608013"/>
          </a:xfrm>
          <a:prstGeom prst="borderCallout2">
            <a:avLst>
              <a:gd name="adj1" fmla="val 18801"/>
              <a:gd name="adj2" fmla="val -5074"/>
              <a:gd name="adj3" fmla="val 18801"/>
              <a:gd name="adj4" fmla="val -14269"/>
              <a:gd name="adj5" fmla="val 333157"/>
              <a:gd name="adj6" fmla="val -23468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/>
          <a:p>
            <a:pPr algn="ctr" hangingPunct="0">
              <a:spcBef>
                <a:spcPct val="20000"/>
              </a:spcBef>
              <a:buClr>
                <a:srgbClr val="FF0000"/>
              </a:buClr>
              <a:buSzPct val="55000"/>
              <a:buFont typeface="Monotype Sorts" charset="2"/>
            </a:pPr>
            <a:r>
              <a:rPr lang="zh-CN" altLang="en-US" sz="2800" dirty="0">
                <a:latin typeface="Arial Narrow" panose="020B0606020202030204" pitchFamily="34" charset="0"/>
              </a:rPr>
              <a:t>批处理</a:t>
            </a:r>
            <a:endParaRPr lang="zh-CN" altLang="en-US" sz="28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animBg="1"/>
      <p:bldP spid="2119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改进统计成绩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954088"/>
            <a:ext cx="7831137" cy="5267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改进总体结构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214438"/>
            <a:ext cx="8648700" cy="442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8" name="Picture 3" descr="rj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60725"/>
            <a:ext cx="9144000" cy="359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9" name="Picture 4" descr="未命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91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AutoShape 5"/>
          <p:cNvSpPr/>
          <p:nvPr/>
        </p:nvSpPr>
        <p:spPr>
          <a:xfrm>
            <a:off x="323850" y="2708275"/>
            <a:ext cx="1241425" cy="608013"/>
          </a:xfrm>
          <a:prstGeom prst="borderCallout2">
            <a:avLst>
              <a:gd name="adj1" fmla="val 18801"/>
              <a:gd name="adj2" fmla="val 106139"/>
              <a:gd name="adj3" fmla="val 18801"/>
              <a:gd name="adj4" fmla="val 125704"/>
              <a:gd name="adj5" fmla="val 26444"/>
              <a:gd name="adj6" fmla="val 10200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/>
          <a:p>
            <a:pPr algn="ctr" hangingPunct="0">
              <a:spcBef>
                <a:spcPct val="20000"/>
              </a:spcBef>
              <a:buClr>
                <a:srgbClr val="FF0000"/>
              </a:buClr>
              <a:buSzPct val="55000"/>
              <a:buFont typeface="Monotype Sorts" charset="2"/>
            </a:pPr>
            <a:r>
              <a:rPr lang="zh-CN" altLang="en-US" sz="2800" dirty="0">
                <a:latin typeface="Arial Narrow" panose="020B0606020202030204" pitchFamily="34" charset="0"/>
              </a:rPr>
              <a:t>联机</a:t>
            </a:r>
            <a:endParaRPr lang="zh-CN" altLang="en-US" sz="2800" dirty="0">
              <a:latin typeface="Arial Narrow" panose="020B0606020202030204" pitchFamily="34" charset="0"/>
            </a:endParaRPr>
          </a:p>
        </p:txBody>
      </p:sp>
      <p:sp>
        <p:nvSpPr>
          <p:cNvPr id="34821" name="AutoShape 6"/>
          <p:cNvSpPr/>
          <p:nvPr/>
        </p:nvSpPr>
        <p:spPr>
          <a:xfrm>
            <a:off x="7019925" y="3068638"/>
            <a:ext cx="1501775" cy="608012"/>
          </a:xfrm>
          <a:prstGeom prst="borderCallout2">
            <a:avLst>
              <a:gd name="adj1" fmla="val 18801"/>
              <a:gd name="adj2" fmla="val -5074"/>
              <a:gd name="adj3" fmla="val 18801"/>
              <a:gd name="adj4" fmla="val -14269"/>
              <a:gd name="adj5" fmla="val 22824"/>
              <a:gd name="adj6" fmla="val -1476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/>
          <a:p>
            <a:pPr algn="ctr" hangingPunct="0">
              <a:spcBef>
                <a:spcPct val="20000"/>
              </a:spcBef>
              <a:buClr>
                <a:srgbClr val="FF0000"/>
              </a:buClr>
              <a:buSzPct val="55000"/>
              <a:buFont typeface="Monotype Sorts" charset="2"/>
            </a:pPr>
            <a:r>
              <a:rPr lang="zh-CN" altLang="en-US" sz="2800" dirty="0">
                <a:latin typeface="Arial Narrow" panose="020B0606020202030204" pitchFamily="34" charset="0"/>
              </a:rPr>
              <a:t>批处理</a:t>
            </a:r>
            <a:endParaRPr lang="zh-CN" altLang="en-US" sz="28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4"/>
          <p:cNvSpPr txBox="1"/>
          <p:nvPr/>
        </p:nvSpPr>
        <p:spPr>
          <a:xfrm>
            <a:off x="742950" y="1538288"/>
            <a:ext cx="1143000" cy="6508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设想供选择的方案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5"/>
          <p:cNvSpPr txBox="1"/>
          <p:nvPr/>
        </p:nvSpPr>
        <p:spPr>
          <a:xfrm>
            <a:off x="2495550" y="1538288"/>
            <a:ext cx="1143000" cy="6508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选  取  合理的方案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Text Box 6"/>
          <p:cNvSpPr txBox="1"/>
          <p:nvPr/>
        </p:nvSpPr>
        <p:spPr>
          <a:xfrm>
            <a:off x="4248150" y="1538288"/>
            <a:ext cx="914400" cy="6508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推荐最佳方案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Text Box 7"/>
          <p:cNvSpPr txBox="1"/>
          <p:nvPr/>
        </p:nvSpPr>
        <p:spPr>
          <a:xfrm>
            <a:off x="5772150" y="1538288"/>
            <a:ext cx="685800" cy="65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功能分解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Text Box 8"/>
          <p:cNvSpPr txBox="1"/>
          <p:nvPr/>
        </p:nvSpPr>
        <p:spPr>
          <a:xfrm>
            <a:off x="7067550" y="1538288"/>
            <a:ext cx="914400" cy="65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设计软件结构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7" name="Text Box 9"/>
          <p:cNvSpPr txBox="1"/>
          <p:nvPr/>
        </p:nvSpPr>
        <p:spPr>
          <a:xfrm>
            <a:off x="7067550" y="2833688"/>
            <a:ext cx="914400" cy="65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数据库设    计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8" name="Text Box 10"/>
          <p:cNvSpPr txBox="1"/>
          <p:nvPr/>
        </p:nvSpPr>
        <p:spPr>
          <a:xfrm>
            <a:off x="5543550" y="2909888"/>
            <a:ext cx="914400" cy="65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制订测试计划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9" name="Text Box 11"/>
          <p:cNvSpPr txBox="1"/>
          <p:nvPr/>
        </p:nvSpPr>
        <p:spPr>
          <a:xfrm>
            <a:off x="5543550" y="4052888"/>
            <a:ext cx="685800" cy="65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书写文档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0" name="AutoShape 12"/>
          <p:cNvSpPr/>
          <p:nvPr/>
        </p:nvSpPr>
        <p:spPr>
          <a:xfrm>
            <a:off x="590550" y="2833688"/>
            <a:ext cx="990600" cy="9144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数据流图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1" name="Line 13"/>
          <p:cNvSpPr/>
          <p:nvPr/>
        </p:nvSpPr>
        <p:spPr>
          <a:xfrm flipV="1">
            <a:off x="1200150" y="2224088"/>
            <a:ext cx="0" cy="60960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5852" name="Text Box 14"/>
          <p:cNvSpPr txBox="1"/>
          <p:nvPr/>
        </p:nvSpPr>
        <p:spPr>
          <a:xfrm>
            <a:off x="1962150" y="2528888"/>
            <a:ext cx="2895600" cy="16144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 系统流程图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 组成系统的物理元素清单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 成本</a:t>
            </a:r>
            <a:r>
              <a:rPr lang="en-US" altLang="zh-CN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效益分析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</a:rPr>
              <a:t> 实现系统的进度计划 </a:t>
            </a:r>
            <a:endParaRPr lang="zh-CN" altLang="en-US" sz="1800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3" name="Line 15"/>
          <p:cNvSpPr/>
          <p:nvPr/>
        </p:nvSpPr>
        <p:spPr>
          <a:xfrm>
            <a:off x="3105150" y="2224088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5854" name="Text Box 16"/>
          <p:cNvSpPr txBox="1"/>
          <p:nvPr/>
        </p:nvSpPr>
        <p:spPr>
          <a:xfrm>
            <a:off x="6838950" y="3671888"/>
            <a:ext cx="1987550" cy="14747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系统说明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用户手册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测试计划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详细的实现计划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数据库设计结果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zh-CN" altLang="en-US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5" name="Line 17"/>
          <p:cNvSpPr/>
          <p:nvPr/>
        </p:nvSpPr>
        <p:spPr>
          <a:xfrm>
            <a:off x="6229350" y="4357688"/>
            <a:ext cx="609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35856" name="Text Box 18"/>
          <p:cNvSpPr txBox="1"/>
          <p:nvPr/>
        </p:nvSpPr>
        <p:spPr>
          <a:xfrm>
            <a:off x="4019550" y="4205288"/>
            <a:ext cx="914400" cy="65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审查和复    审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7" name="AutoShape 19"/>
          <p:cNvSpPr/>
          <p:nvPr/>
        </p:nvSpPr>
        <p:spPr>
          <a:xfrm>
            <a:off x="1885950" y="169068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58" name="AutoShape 20"/>
          <p:cNvSpPr/>
          <p:nvPr/>
        </p:nvSpPr>
        <p:spPr>
          <a:xfrm>
            <a:off x="3638550" y="169068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59" name="AutoShape 21"/>
          <p:cNvSpPr/>
          <p:nvPr/>
        </p:nvSpPr>
        <p:spPr>
          <a:xfrm>
            <a:off x="5162550" y="169068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60" name="AutoShape 22"/>
          <p:cNvSpPr/>
          <p:nvPr/>
        </p:nvSpPr>
        <p:spPr>
          <a:xfrm>
            <a:off x="6457950" y="169068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61" name="AutoShape 23"/>
          <p:cNvSpPr/>
          <p:nvPr/>
        </p:nvSpPr>
        <p:spPr>
          <a:xfrm>
            <a:off x="6457950" y="2986088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62" name="AutoShape 24"/>
          <p:cNvSpPr/>
          <p:nvPr/>
        </p:nvSpPr>
        <p:spPr>
          <a:xfrm>
            <a:off x="7448550" y="2224088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63" name="AutoShape 25"/>
          <p:cNvSpPr/>
          <p:nvPr/>
        </p:nvSpPr>
        <p:spPr>
          <a:xfrm>
            <a:off x="5924550" y="3595688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64" name="AutoShape 26"/>
          <p:cNvSpPr/>
          <p:nvPr/>
        </p:nvSpPr>
        <p:spPr>
          <a:xfrm>
            <a:off x="4933950" y="4281488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65" name="Line 27"/>
          <p:cNvSpPr/>
          <p:nvPr/>
        </p:nvSpPr>
        <p:spPr>
          <a:xfrm flipH="1" flipV="1">
            <a:off x="4933950" y="4738688"/>
            <a:ext cx="1905000" cy="30480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5866" name="Line 28"/>
          <p:cNvSpPr/>
          <p:nvPr/>
        </p:nvSpPr>
        <p:spPr>
          <a:xfrm flipV="1">
            <a:off x="3867150" y="2147888"/>
            <a:ext cx="381000" cy="38100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5867" name="Rectangle 15"/>
          <p:cNvSpPr/>
          <p:nvPr/>
        </p:nvSpPr>
        <p:spPr>
          <a:xfrm>
            <a:off x="2411413" y="5373688"/>
            <a:ext cx="424815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000" i="1" dirty="0">
                <a:solidFill>
                  <a:srgbClr val="3333CC"/>
                </a:solidFill>
                <a:latin typeface="Times New Roman" panose="02020603050405020304" pitchFamily="18" charset="0"/>
              </a:rPr>
              <a:t>系统设计</a:t>
            </a:r>
            <a:endParaRPr lang="zh-CN" altLang="en-US" sz="4000" i="1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结构设计</a:t>
            </a:r>
            <a:endParaRPr lang="zh-CN" altLang="en-US" sz="4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6" name="Group 5"/>
          <p:cNvGrpSpPr/>
          <p:nvPr/>
        </p:nvGrpSpPr>
        <p:grpSpPr>
          <a:xfrm>
            <a:off x="246063" y="250825"/>
            <a:ext cx="8315325" cy="3830638"/>
            <a:chOff x="155" y="158"/>
            <a:chExt cx="5238" cy="2413"/>
          </a:xfrm>
        </p:grpSpPr>
        <p:sp>
          <p:nvSpPr>
            <p:cNvPr id="36867" name="Text Box 9"/>
            <p:cNvSpPr txBox="1"/>
            <p:nvPr/>
          </p:nvSpPr>
          <p:spPr>
            <a:xfrm>
              <a:off x="155" y="158"/>
              <a:ext cx="211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4400" dirty="0">
                  <a:solidFill>
                    <a:schemeClr val="bg1"/>
                  </a:solidFill>
                  <a:latin typeface="Arial" panose="020B0604020202020204" pitchFamily="34" charset="0"/>
                  <a:ea typeface="新宋体" panose="02010609030101010101" pitchFamily="49" charset="-122"/>
                </a:rPr>
                <a:t>5.2 </a:t>
              </a:r>
              <a:r>
                <a:rPr lang="zh-CN" altLang="en-US" sz="4400" dirty="0">
                  <a:solidFill>
                    <a:schemeClr val="bg1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设计原理</a:t>
              </a:r>
              <a:endPara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36868" name="Rectangle 10"/>
            <p:cNvSpPr/>
            <p:nvPr/>
          </p:nvSpPr>
          <p:spPr>
            <a:xfrm>
              <a:off x="545" y="1361"/>
              <a:ext cx="4848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4000" i="1" dirty="0">
                  <a:latin typeface="Times New Roman" panose="02020603050405020304" pitchFamily="18" charset="0"/>
                </a:rPr>
                <a:t>模块化</a:t>
              </a:r>
              <a:endParaRPr lang="zh-CN" altLang="en-US" sz="4000" i="1" dirty="0">
                <a:latin typeface="Times New Roman" panose="02020603050405020304" pitchFamily="18" charset="0"/>
              </a:endParaRPr>
            </a:p>
            <a:p>
              <a:r>
                <a:rPr lang="zh-CN" altLang="en-US" sz="4000" i="1" dirty="0">
                  <a:latin typeface="Times New Roman" panose="02020603050405020304" pitchFamily="18" charset="0"/>
                </a:rPr>
                <a:t>信息隐藏和局部化</a:t>
              </a:r>
              <a:endParaRPr lang="zh-CN" altLang="en-US" sz="4000" i="1" dirty="0">
                <a:latin typeface="Times New Roman" panose="02020603050405020304" pitchFamily="18" charset="0"/>
              </a:endParaRPr>
            </a:p>
            <a:p>
              <a:r>
                <a:rPr lang="zh-CN" altLang="en-US" sz="4000" i="1" dirty="0">
                  <a:latin typeface="Times New Roman" panose="02020603050405020304" pitchFamily="18" charset="0"/>
                </a:rPr>
                <a:t>模块独立</a:t>
              </a:r>
              <a:endParaRPr lang="zh-CN" altLang="en-US" sz="4000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495425"/>
            <a:ext cx="8212455" cy="5076190"/>
          </a:xfrm>
          <a:solidFill>
            <a:schemeClr val="bg1"/>
          </a:solidFill>
        </p:spPr>
        <p:txBody>
          <a:bodyPr vert="horz" wrap="square" lIns="91440" tIns="45720" rIns="91440" bIns="45720" anchor="t"/>
          <a:p>
            <a:r>
              <a:rPr lang="zh-CN" altLang="en-US" sz="2800" dirty="0"/>
              <a:t>模块</a:t>
            </a:r>
            <a:endParaRPr lang="en-US" altLang="zh-CN" sz="2800" dirty="0"/>
          </a:p>
          <a:p>
            <a:pPr lvl="1"/>
            <a:r>
              <a:rPr lang="zh-CN" altLang="en-US" sz="2800" dirty="0"/>
              <a:t>数据说明、可执行语句等程序对象的集合</a:t>
            </a:r>
            <a:endParaRPr lang="en-US" altLang="zh-CN" sz="2800" dirty="0"/>
          </a:p>
          <a:p>
            <a:pPr lvl="1"/>
            <a:r>
              <a:rPr lang="zh-CN" altLang="en-US" sz="2800" dirty="0"/>
              <a:t>可以单独命名且可通过名字来访问</a:t>
            </a:r>
            <a:endParaRPr lang="en-US" altLang="zh-CN" sz="2800" dirty="0"/>
          </a:p>
          <a:p>
            <a:pPr lvl="1"/>
            <a:r>
              <a:rPr lang="zh-CN" altLang="en-US" sz="2800" dirty="0"/>
              <a:t>由两部分构成</a:t>
            </a:r>
            <a:endParaRPr lang="en-US" altLang="zh-CN" sz="2800" dirty="0"/>
          </a:p>
          <a:p>
            <a:pPr lvl="2"/>
            <a:r>
              <a:rPr lang="zh-CN" altLang="en-US" sz="2800" dirty="0"/>
              <a:t>内部特性</a:t>
            </a:r>
            <a:br>
              <a:rPr lang="en-US" altLang="zh-CN" sz="2800" dirty="0"/>
            </a:br>
            <a:r>
              <a:rPr lang="zh-CN" altLang="en-US" sz="2800" dirty="0"/>
              <a:t>指完成其功能的程序代码和仅供该模块内部使用的数据。</a:t>
            </a:r>
            <a:endParaRPr lang="zh-CN" altLang="en-US" sz="2800" dirty="0"/>
          </a:p>
          <a:p>
            <a:pPr lvl="2"/>
            <a:r>
              <a:rPr lang="zh-CN" altLang="en-US" sz="2800" dirty="0"/>
              <a:t>外部特性</a:t>
            </a:r>
            <a:br>
              <a:rPr lang="en-US" altLang="zh-CN" sz="2800" dirty="0"/>
            </a:br>
            <a:r>
              <a:rPr lang="zh-CN" altLang="en-US" sz="2800" dirty="0"/>
              <a:t>指模块名和参数表（输入参数、输出参数），以及对程序及整个系统造成的影响。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模块化</a:t>
            </a:r>
            <a:endParaRPr lang="zh-CN" altLang="en-US" sz="3200" dirty="0"/>
          </a:p>
        </p:txBody>
      </p:sp>
      <p:sp>
        <p:nvSpPr>
          <p:cNvPr id="8195" name="内容占位符 5"/>
          <p:cNvSpPr>
            <a:spLocks noGrp="1"/>
          </p:cNvSpPr>
          <p:nvPr>
            <p:ph idx="1"/>
          </p:nvPr>
        </p:nvSpPr>
        <p:spPr>
          <a:xfrm>
            <a:off x="593725" y="1390650"/>
            <a:ext cx="8715375" cy="541338"/>
          </a:xfrm>
        </p:spPr>
        <p:txBody>
          <a:bodyPr vert="horz" wrap="square" lIns="91440" tIns="45720" rIns="91440" bIns="45720" anchor="t"/>
          <a:p>
            <a:r>
              <a:rPr lang="en-US" altLang="zh-CN" sz="3200" dirty="0"/>
              <a:t>E(P1+P2)&gt;E(P1)+E(P2)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 </a:t>
            </a:r>
            <a:endParaRPr lang="en-US" altLang="zh-CN" sz="3200" dirty="0"/>
          </a:p>
        </p:txBody>
      </p:sp>
      <p:pic>
        <p:nvPicPr>
          <p:cNvPr id="8196" name="Picture 2052" descr="rj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013" y="2141538"/>
            <a:ext cx="6435725" cy="3851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北京锐得PPT公司专业制作">
  <a:themeElements>
    <a:clrScheme name="Office 主题 1">
      <a:dk1>
        <a:srgbClr val="000000"/>
      </a:dk1>
      <a:lt1>
        <a:srgbClr val="FFFFFF"/>
      </a:lt1>
      <a:dk2>
        <a:srgbClr val="FF3300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99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3300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2412</Words>
  <Application>WPS 演示</Application>
  <PresentationFormat>全屏显示(4:3)</PresentationFormat>
  <Paragraphs>627</Paragraphs>
  <Slides>41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黑体</vt:lpstr>
      <vt:lpstr>Times New Roman</vt:lpstr>
      <vt:lpstr>Monotype Sorts</vt:lpstr>
      <vt:lpstr>Arial Narrow</vt:lpstr>
      <vt:lpstr>新宋体</vt:lpstr>
      <vt:lpstr>华文中宋</vt:lpstr>
      <vt:lpstr>微软雅黑</vt:lpstr>
      <vt:lpstr>Arial Unicode MS</vt:lpstr>
      <vt:lpstr>Perpetua</vt:lpstr>
      <vt:lpstr>楷体_GB2312</vt:lpstr>
      <vt:lpstr>Wingdings</vt:lpstr>
      <vt:lpstr>北京锐得PPT公司专业制作</vt:lpstr>
      <vt:lpstr>Visio.Drawing.11</vt:lpstr>
      <vt:lpstr>软件工程</vt:lpstr>
      <vt:lpstr>第五章 总体设计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模块化</vt:lpstr>
      <vt:lpstr>PowerPoint 演示文稿</vt:lpstr>
      <vt:lpstr>设计实例…</vt:lpstr>
      <vt:lpstr>模块独立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改进软件结构提高模块独立性</vt:lpstr>
      <vt:lpstr>模块规模应该适中 </vt:lpstr>
      <vt:lpstr>深度、宽度、扇出和扇入都应适当</vt:lpstr>
      <vt:lpstr>PowerPoint 演示文稿</vt:lpstr>
      <vt:lpstr>模块的作用域应在控制域之内</vt:lpstr>
      <vt:lpstr>其它</vt:lpstr>
      <vt:lpstr>PowerPoint 演示文稿</vt:lpstr>
      <vt:lpstr>层次图</vt:lpstr>
      <vt:lpstr>HIPO图</vt:lpstr>
      <vt:lpstr>结构图</vt:lpstr>
      <vt:lpstr>PowerPoint 演示文稿</vt:lpstr>
      <vt:lpstr>PowerPoint 演示文稿</vt:lpstr>
      <vt:lpstr>PowerPoint 演示文稿</vt:lpstr>
      <vt:lpstr>设计过程</vt:lpstr>
      <vt:lpstr>变换分析</vt:lpstr>
      <vt:lpstr>事务分析</vt:lpstr>
      <vt:lpstr>面向数据流设计实例-考务处理系统 </vt:lpstr>
      <vt:lpstr>初始总体结构</vt:lpstr>
      <vt:lpstr>初始登记报名单</vt:lpstr>
      <vt:lpstr>改进登记报名单</vt:lpstr>
      <vt:lpstr>初始统计成绩</vt:lpstr>
      <vt:lpstr>改进统计成绩</vt:lpstr>
      <vt:lpstr>改进总体结构</vt:lpstr>
    </vt:vector>
  </TitlesOfParts>
  <Company>www.ruideppt.net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北京锐得幻演广告有限公司</dc:creator>
  <cp:lastModifiedBy>tengzm</cp:lastModifiedBy>
  <cp:revision>422</cp:revision>
  <dcterms:created xsi:type="dcterms:W3CDTF">2015-12-06T13:15:00Z</dcterms:created>
  <dcterms:modified xsi:type="dcterms:W3CDTF">2018-12-10T05:52:23Z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2052-11.1.0.8162</vt:lpwstr>
  </property>
</Properties>
</file>