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597" r:id="rId2"/>
    <p:sldId id="796" r:id="rId3"/>
    <p:sldId id="643" r:id="rId4"/>
    <p:sldId id="798" r:id="rId5"/>
    <p:sldId id="802" r:id="rId6"/>
    <p:sldId id="804" r:id="rId7"/>
    <p:sldId id="805" r:id="rId8"/>
    <p:sldId id="806" r:id="rId9"/>
    <p:sldId id="807" r:id="rId10"/>
    <p:sldId id="808" r:id="rId11"/>
    <p:sldId id="809" r:id="rId12"/>
    <p:sldId id="810" r:id="rId13"/>
    <p:sldId id="811" r:id="rId14"/>
    <p:sldId id="812" r:id="rId15"/>
    <p:sldId id="645" r:id="rId16"/>
    <p:sldId id="646" r:id="rId17"/>
    <p:sldId id="673" r:id="rId18"/>
    <p:sldId id="647" r:id="rId19"/>
    <p:sldId id="674" r:id="rId20"/>
    <p:sldId id="649" r:id="rId21"/>
    <p:sldId id="650" r:id="rId22"/>
    <p:sldId id="675" r:id="rId23"/>
    <p:sldId id="651" r:id="rId24"/>
    <p:sldId id="652" r:id="rId25"/>
    <p:sldId id="676" r:id="rId26"/>
    <p:sldId id="654" r:id="rId27"/>
    <p:sldId id="655" r:id="rId28"/>
    <p:sldId id="656" r:id="rId29"/>
    <p:sldId id="801" r:id="rId30"/>
    <p:sldId id="657" r:id="rId31"/>
    <p:sldId id="658" r:id="rId32"/>
    <p:sldId id="660" r:id="rId33"/>
    <p:sldId id="659" r:id="rId34"/>
    <p:sldId id="800" r:id="rId35"/>
    <p:sldId id="799" r:id="rId36"/>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A1C9ED"/>
    <a:srgbClr val="83C1F9"/>
    <a:srgbClr val="A0FD23"/>
    <a:srgbClr val="333333"/>
    <a:srgbClr val="5F5F5F"/>
    <a:srgbClr val="80808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24"/>
    <p:restoredTop sz="99215"/>
  </p:normalViewPr>
  <p:slideViewPr>
    <p:cSldViewPr showGuides="1">
      <p:cViewPr varScale="1">
        <p:scale>
          <a:sx n="88" d="100"/>
          <a:sy n="88" d="100"/>
        </p:scale>
        <p:origin x="1140" y="57"/>
      </p:cViewPr>
      <p:guideLst>
        <p:guide orient="horz" pos="2160"/>
        <p:guide pos="2856"/>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0" hangingPunct="0">
              <a:buFontTx/>
              <a:buNone/>
              <a:defRPr sz="1200" b="0">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835"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0" hangingPunct="0">
              <a:buFontTx/>
              <a:buNone/>
              <a:defRPr sz="1200" b="0">
                <a:latin typeface="Arial" panose="020B0604020202020204" pitchFamily="34"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3732"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20837"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p>
        </p:txBody>
      </p:sp>
      <p:sp>
        <p:nvSpPr>
          <p:cNvPr id="120838"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0" hangingPunct="0">
              <a:buFontTx/>
              <a:buNone/>
              <a:defRPr sz="1200" b="0">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839"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p>
            <a:pPr lvl="0" algn="r" eaLnBrk="1" hangingPunct="1"/>
            <a:fld id="{9A0DB2DC-4C9A-4742-B13C-FB6460FD3503}" type="slidenum">
              <a:rPr lang="zh-CN" altLang="en-US" sz="1200" b="0" dirty="0">
                <a:latin typeface="Arial" panose="020B0604020202020204" pitchFamily="34" charset="0"/>
              </a:rPr>
              <a:t>‹#›</a:t>
            </a:fld>
            <a:endParaRPr lang="zh-CN" altLang="en-US" sz="1200" b="0"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52578" name="标题占位符 1"/>
          <p:cNvSpPr>
            <a:spLocks noGrp="1"/>
          </p:cNvSpPr>
          <p:nvPr>
            <p:ph type="ctrTitle"/>
          </p:nvPr>
        </p:nvSpPr>
        <p:spPr>
          <a:xfrm>
            <a:off x="827088" y="877888"/>
            <a:ext cx="7772400" cy="822325"/>
          </a:xfrm>
        </p:spPr>
        <p:txBody>
          <a:bodyPr/>
          <a:lstStyle>
            <a:lvl1pPr algn="r">
              <a:defRPr sz="3200" smtClean="0"/>
            </a:lvl1pPr>
          </a:lstStyle>
          <a:p>
            <a:pPr lvl="0"/>
            <a:r>
              <a:rPr lang="zh-CN" altLang="en-US" noProof="0" smtClean="0"/>
              <a:t>单击此处编辑母版标题样式</a:t>
            </a:r>
          </a:p>
        </p:txBody>
      </p:sp>
      <p:sp>
        <p:nvSpPr>
          <p:cNvPr id="152579" name="文本占位符 2"/>
          <p:cNvSpPr>
            <a:spLocks noGrp="1"/>
          </p:cNvSpPr>
          <p:nvPr>
            <p:ph type="subTitle" idx="1"/>
          </p:nvPr>
        </p:nvSpPr>
        <p:spPr>
          <a:xfrm>
            <a:off x="2195513" y="1963738"/>
            <a:ext cx="6400800" cy="817562"/>
          </a:xfrm>
        </p:spPr>
        <p:txBody>
          <a:bodyPr/>
          <a:lstStyle>
            <a:lvl1pPr marL="0" indent="0" algn="r">
              <a:buFont typeface="Wingdings" panose="05000000000000000000" pitchFamily="2" charset="2"/>
              <a:buNone/>
              <a:defRPr smtClean="0"/>
            </a:lvl1pPr>
          </a:lstStyle>
          <a:p>
            <a:pPr lvl="0"/>
            <a:r>
              <a:rPr lang="zh-CN" altLang="en-US" noProof="0" smtClean="0"/>
              <a:t>单击此处编辑母版副标题样式</a:t>
            </a:r>
          </a:p>
        </p:txBody>
      </p:sp>
      <p:sp>
        <p:nvSpPr>
          <p:cNvPr id="7" name="日期占位符 3"/>
          <p:cNvSpPr>
            <a:spLocks noGrp="1"/>
          </p:cNvSpPr>
          <p:nvPr>
            <p:ph type="dt" sz="half" idx="2"/>
          </p:nvPr>
        </p:nvSpPr>
        <p:spPr>
          <a:xfrm>
            <a:off x="457200" y="6245225"/>
            <a:ext cx="2133600" cy="476250"/>
          </a:xfrm>
          <a:prstGeom prst="rect">
            <a:avLst/>
          </a:prstGeom>
        </p:spPr>
        <p:txBody>
          <a:bodyPr vert="horz" lIns="91440" tIns="45720" rIns="91440" bIns="45720" rtlCol="0" anchor="ctr"/>
          <a:lstStyle>
            <a:lvl1pPr algn="l">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4"/>
          <p:cNvSpPr>
            <a:spLocks noGrp="1"/>
          </p:cNvSpPr>
          <p:nvPr>
            <p:ph type="ftr" sz="quarter" idx="3"/>
          </p:nvPr>
        </p:nvSpPr>
        <p:spPr>
          <a:xfrm>
            <a:off x="3124200" y="6245225"/>
            <a:ext cx="2895600" cy="476250"/>
          </a:xfrm>
          <a:prstGeom prst="rect">
            <a:avLst/>
          </a:prstGeom>
        </p:spPr>
        <p:txBody>
          <a:bodyPr vert="horz" lIns="91440" tIns="45720" rIns="91440" bIns="45720" rtlCol="0" anchor="ctr"/>
          <a:lstStyle>
            <a:lvl1pPr algn="ctr">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245225"/>
            <a:ext cx="2133600" cy="476250"/>
          </a:xfrm>
          <a:prstGeom prst="rect">
            <a:avLst/>
          </a:prstGeom>
        </p:spPr>
        <p:txBody>
          <a:bodyPr vert="horz" wrap="square" lIns="91440" tIns="45720" rIns="91440" bIns="45720" numCol="1" anchor="ctr" anchorCtr="0" compatLnSpc="1"/>
          <a:lstStyle/>
          <a:p>
            <a:pPr algn="r"/>
            <a:fld id="{9A0DB2DC-4C9A-4742-B13C-FB6460FD3503}" type="slidenum">
              <a:rPr lang="zh-CN" altLang="en-US" dirty="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mn-lt"/>
              <a:ea typeface="黑体" panose="02010609060101010101" pitchFamily="49" charset="-122"/>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187325"/>
            <a:ext cx="8229600" cy="649288"/>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457200" y="1495425"/>
            <a:ext cx="4038600"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495425"/>
            <a:ext cx="4038600"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5288" y="187325"/>
            <a:ext cx="8229600" cy="649288"/>
          </a:xfrm>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a:xfrm>
            <a:off x="457200" y="1495425"/>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endParaRPr kumimoji="0" lang="zh-CN" altLang="en-US" sz="2000" b="0" i="0" u="none" strike="noStrike" kern="1200" cap="none" spc="0" normalizeH="0" baseline="0" noProof="0">
              <a:ln>
                <a:noFill/>
              </a:ln>
              <a:solidFill>
                <a:schemeClr val="tx1"/>
              </a:solidFill>
              <a:effectLst/>
              <a:uLnTx/>
              <a:uFillTx/>
              <a:latin typeface="+mn-lt"/>
              <a:ea typeface="黑体" panose="02010609060101010101" pitchFamily="49" charset="-122"/>
              <a:cs typeface="+mn-cs"/>
            </a:endParaRP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cSld name="标题和文本在内容之上">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0825" y="188913"/>
            <a:ext cx="7931150" cy="5842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177800" y="908050"/>
            <a:ext cx="8715375" cy="28035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177800" y="3863975"/>
            <a:ext cx="8715375" cy="280511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6"/>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a:fld id="{9A0DB2DC-4C9A-4742-B13C-FB6460FD3503}" type="slidenum">
              <a:rPr lang="zh-CN" altLang="en-US" dirty="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7"/>
          <a:stretch>
            <a:fillRect/>
          </a:stretch>
        </a:blipFill>
        <a:effectLst/>
      </p:bgPr>
    </p:bg>
    <p:spTree>
      <p:nvGrpSpPr>
        <p:cNvPr id="1" name=""/>
        <p:cNvGrpSpPr/>
        <p:nvPr/>
      </p:nvGrpSpPr>
      <p:grpSpPr>
        <a:xfrm>
          <a:off x="0" y="0"/>
          <a:ext cx="0" cy="0"/>
          <a:chOff x="0" y="0"/>
          <a:chExt cx="0" cy="0"/>
        </a:xfrm>
      </p:grpSpPr>
      <p:sp>
        <p:nvSpPr>
          <p:cNvPr id="4098" name="标题占位符 1"/>
          <p:cNvSpPr>
            <a:spLocks noGrp="1"/>
          </p:cNvSpPr>
          <p:nvPr>
            <p:ph type="title"/>
          </p:nvPr>
        </p:nvSpPr>
        <p:spPr>
          <a:xfrm>
            <a:off x="395288" y="187325"/>
            <a:ext cx="8229600" cy="649288"/>
          </a:xfrm>
          <a:prstGeom prst="rect">
            <a:avLst/>
          </a:prstGeom>
          <a:noFill/>
          <a:ln w="9525">
            <a:noFill/>
          </a:ln>
        </p:spPr>
        <p:txBody>
          <a:bodyPr anchor="ctr"/>
          <a:lstStyle/>
          <a:p>
            <a:pPr lvl="0"/>
            <a:r>
              <a:rPr lang="zh-CN" altLang="en-US" dirty="0"/>
              <a:t>单击此处编辑母版标题样式</a:t>
            </a:r>
          </a:p>
        </p:txBody>
      </p:sp>
      <p:sp>
        <p:nvSpPr>
          <p:cNvPr id="4099" name="文本占位符 2"/>
          <p:cNvSpPr>
            <a:spLocks noGrp="1"/>
          </p:cNvSpPr>
          <p:nvPr>
            <p:ph type="body"/>
          </p:nvPr>
        </p:nvSpPr>
        <p:spPr>
          <a:xfrm>
            <a:off x="457200" y="1495425"/>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buFontTx/>
              <a:buNone/>
              <a:defRPr sz="1200" b="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buFontTx/>
              <a:buNone/>
              <a:defRPr sz="1200" b="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b="0">
                <a:solidFill>
                  <a:srgbClr val="898989"/>
                </a:solidFill>
              </a:defRPr>
            </a:lvl1p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l" rtl="0" eaLnBrk="0" fontAlgn="base" hangingPunct="0">
        <a:spcBef>
          <a:spcPct val="0"/>
        </a:spcBef>
        <a:spcAft>
          <a:spcPct val="0"/>
        </a:spcAft>
        <a:defRPr sz="2400" b="1" kern="1200">
          <a:solidFill>
            <a:schemeClr val="bg1"/>
          </a:solidFill>
          <a:latin typeface="+mj-lt"/>
          <a:ea typeface="黑体" panose="02010609060101010101" pitchFamily="49" charset="-122"/>
          <a:cs typeface="+mj-cs"/>
        </a:defRPr>
      </a:lvl1pPr>
      <a:lvl2pPr algn="l" rtl="0" eaLnBrk="0" fontAlgn="base" hangingPunct="0">
        <a:spcBef>
          <a:spcPct val="0"/>
        </a:spcBef>
        <a:spcAft>
          <a:spcPct val="0"/>
        </a:spcAft>
        <a:defRPr sz="2400" b="1">
          <a:solidFill>
            <a:schemeClr val="bg1"/>
          </a:solidFill>
          <a:latin typeface="Calibri" panose="020F0502020204030204" pitchFamily="34" charset="0"/>
          <a:ea typeface="黑体" panose="02010609060101010101" pitchFamily="49" charset="-122"/>
        </a:defRPr>
      </a:lvl2pPr>
      <a:lvl3pPr algn="l" rtl="0" eaLnBrk="0" fontAlgn="base" hangingPunct="0">
        <a:spcBef>
          <a:spcPct val="0"/>
        </a:spcBef>
        <a:spcAft>
          <a:spcPct val="0"/>
        </a:spcAft>
        <a:defRPr sz="2400" b="1">
          <a:solidFill>
            <a:schemeClr val="bg1"/>
          </a:solidFill>
          <a:latin typeface="Calibri" panose="020F0502020204030204" pitchFamily="34" charset="0"/>
          <a:ea typeface="黑体" panose="02010609060101010101" pitchFamily="49" charset="-122"/>
        </a:defRPr>
      </a:lvl3pPr>
      <a:lvl4pPr algn="l" rtl="0" eaLnBrk="0" fontAlgn="base" hangingPunct="0">
        <a:spcBef>
          <a:spcPct val="0"/>
        </a:spcBef>
        <a:spcAft>
          <a:spcPct val="0"/>
        </a:spcAft>
        <a:defRPr sz="2400" b="1">
          <a:solidFill>
            <a:schemeClr val="bg1"/>
          </a:solidFill>
          <a:latin typeface="Calibri" panose="020F0502020204030204" pitchFamily="34" charset="0"/>
          <a:ea typeface="黑体" panose="02010609060101010101" pitchFamily="49" charset="-122"/>
        </a:defRPr>
      </a:lvl4pPr>
      <a:lvl5pPr algn="l" rtl="0" eaLnBrk="0" fontAlgn="base" hangingPunct="0">
        <a:spcBef>
          <a:spcPct val="0"/>
        </a:spcBef>
        <a:spcAft>
          <a:spcPct val="0"/>
        </a:spcAft>
        <a:defRPr sz="2400" b="1">
          <a:solidFill>
            <a:schemeClr val="bg1"/>
          </a:solidFill>
          <a:latin typeface="Calibri" panose="020F0502020204030204" pitchFamily="34" charset="0"/>
          <a:ea typeface="黑体" panose="02010609060101010101" pitchFamily="49"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l"/>
        <a:defRPr sz="200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ln/>
        </p:spPr>
        <p:txBody>
          <a:bodyPr vert="horz" wrap="square" lIns="91440" tIns="45720" rIns="91440" bIns="45720" anchor="ctr"/>
          <a:lstStyle/>
          <a:p>
            <a:pPr algn="ctr"/>
            <a:r>
              <a:rPr lang="zh-CN" altLang="en-US" kern="1200" dirty="0">
                <a:latin typeface="+mj-lt"/>
                <a:ea typeface="黑体" panose="02010609060101010101" pitchFamily="49" charset="-122"/>
                <a:cs typeface="+mj-cs"/>
              </a:rPr>
              <a:t>软件工程</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ltLang="zh-CN">
                <a:latin typeface="Times New Roman" panose="02020603050405020304" pitchFamily="18" charset="0"/>
              </a:rPr>
              <a:t>…</a:t>
            </a:r>
            <a:r>
              <a:rPr lang="zh-CN" altLang="en-US"/>
              <a:t>关于</a:t>
            </a:r>
            <a:r>
              <a:rPr lang="en-US" altLang="zh-CN"/>
              <a:t>GOTO</a:t>
            </a:r>
            <a:r>
              <a:rPr lang="zh-CN" altLang="en-US"/>
              <a:t>语句</a:t>
            </a:r>
            <a:r>
              <a:rPr lang="en-US" altLang="zh-CN">
                <a:latin typeface="Times New Roman" panose="02020603050405020304" pitchFamily="18" charset="0"/>
              </a:rPr>
              <a:t>…</a:t>
            </a:r>
            <a:endParaRPr lang="en-US" altLang="zh-CN"/>
          </a:p>
        </p:txBody>
      </p:sp>
      <p:sp>
        <p:nvSpPr>
          <p:cNvPr id="179203" name="Rectangle 3"/>
          <p:cNvSpPr>
            <a:spLocks noGrp="1" noChangeArrowheads="1"/>
          </p:cNvSpPr>
          <p:nvPr>
            <p:ph type="body" idx="1"/>
          </p:nvPr>
        </p:nvSpPr>
        <p:spPr/>
        <p:txBody>
          <a:bodyPr/>
          <a:lstStyle/>
          <a:p>
            <a:r>
              <a:rPr lang="zh-CN" altLang="en-US"/>
              <a:t>例</a:t>
            </a:r>
            <a:r>
              <a:rPr lang="en-US" altLang="zh-CN"/>
              <a:t>1</a:t>
            </a:r>
          </a:p>
        </p:txBody>
      </p:sp>
      <p:sp>
        <p:nvSpPr>
          <p:cNvPr id="179204" name="Text Box 4"/>
          <p:cNvSpPr txBox="1">
            <a:spLocks noChangeArrowheads="1"/>
          </p:cNvSpPr>
          <p:nvPr/>
        </p:nvSpPr>
        <p:spPr bwMode="auto">
          <a:xfrm>
            <a:off x="533400" y="2286000"/>
            <a:ext cx="2971800" cy="26828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8100000" algn="ctr" rotWithShape="0">
                    <a:srgbClr val="BED5E8"/>
                  </a:outerShdw>
                </a:effectLst>
              </a14:hiddenEffects>
            </a:ext>
          </a:extLst>
        </p:spPr>
        <p:txBody>
          <a:bodyPr lIns="92075" tIns="46038" rIns="92075" bIns="46038">
            <a:spAutoFit/>
          </a:bodyPr>
          <a:lstStyle/>
          <a:p>
            <a:pPr algn="l">
              <a:spcBef>
                <a:spcPct val="50000"/>
              </a:spcBef>
            </a:pPr>
            <a:r>
              <a:rPr lang="en-US" altLang="zh-CN" sz="2000" dirty="0"/>
              <a:t>L1: if B1 then go to L2;</a:t>
            </a:r>
          </a:p>
          <a:p>
            <a:pPr algn="l">
              <a:spcBef>
                <a:spcPct val="50000"/>
              </a:spcBef>
            </a:pPr>
            <a:r>
              <a:rPr lang="en-US" altLang="zh-CN" sz="2000" dirty="0"/>
              <a:t>      s1;</a:t>
            </a:r>
          </a:p>
          <a:p>
            <a:pPr algn="l">
              <a:spcBef>
                <a:spcPct val="50000"/>
              </a:spcBef>
            </a:pPr>
            <a:r>
              <a:rPr lang="en-US" altLang="zh-CN" sz="2000" dirty="0"/>
              <a:t>      if B2 then go to L2;</a:t>
            </a:r>
          </a:p>
          <a:p>
            <a:pPr algn="l">
              <a:spcBef>
                <a:spcPct val="50000"/>
              </a:spcBef>
            </a:pPr>
            <a:r>
              <a:rPr lang="en-US" altLang="zh-CN" sz="2000" dirty="0"/>
              <a:t>      s2;</a:t>
            </a:r>
          </a:p>
          <a:p>
            <a:pPr algn="l">
              <a:spcBef>
                <a:spcPct val="50000"/>
              </a:spcBef>
            </a:pPr>
            <a:r>
              <a:rPr lang="en-US" altLang="zh-CN" sz="2000" dirty="0"/>
              <a:t>      go to L1;</a:t>
            </a:r>
          </a:p>
          <a:p>
            <a:pPr algn="l">
              <a:spcBef>
                <a:spcPct val="50000"/>
              </a:spcBef>
            </a:pPr>
            <a:r>
              <a:rPr lang="en-US" altLang="zh-CN" sz="2000" dirty="0"/>
              <a:t>L2: s3;</a:t>
            </a:r>
          </a:p>
        </p:txBody>
      </p:sp>
      <p:sp>
        <p:nvSpPr>
          <p:cNvPr id="179205" name="AutoShape 5"/>
          <p:cNvSpPr>
            <a:spLocks noChangeArrowheads="1"/>
          </p:cNvSpPr>
          <p:nvPr/>
        </p:nvSpPr>
        <p:spPr bwMode="auto">
          <a:xfrm>
            <a:off x="3707904" y="3429000"/>
            <a:ext cx="1143000" cy="5334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1"/>
          </a:solidFill>
          <a:ln>
            <a:noFill/>
          </a:ln>
          <a:effectLst/>
          <a:extLst/>
        </p:spPr>
        <p:txBody>
          <a:bodyPr wrap="none" lIns="92075" tIns="46038" rIns="92075" bIns="46038" anchor="ctr"/>
          <a:lstStyle/>
          <a:p>
            <a:endParaRPr lang="zh-CN" altLang="en-US"/>
          </a:p>
        </p:txBody>
      </p:sp>
      <p:sp>
        <p:nvSpPr>
          <p:cNvPr id="179206" name="Text Box 6"/>
          <p:cNvSpPr txBox="1">
            <a:spLocks noChangeArrowheads="1"/>
          </p:cNvSpPr>
          <p:nvPr/>
        </p:nvSpPr>
        <p:spPr bwMode="auto">
          <a:xfrm>
            <a:off x="5029200" y="2270125"/>
            <a:ext cx="3886200" cy="31707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8100000" algn="ctr" rotWithShape="0">
                    <a:srgbClr val="BED5E8"/>
                  </a:outerShdw>
                </a:effectLst>
              </a14:hiddenEffects>
            </a:ext>
          </a:extLst>
        </p:spPr>
        <p:txBody>
          <a:bodyPr lIns="92075" tIns="46038" rIns="92075" bIns="46038">
            <a:spAutoFit/>
          </a:bodyPr>
          <a:lstStyle/>
          <a:p>
            <a:pPr algn="l">
              <a:spcBef>
                <a:spcPct val="50000"/>
              </a:spcBef>
            </a:pPr>
            <a:r>
              <a:rPr lang="en-US" altLang="zh-CN" sz="2000" dirty="0"/>
              <a:t>p:=true;</a:t>
            </a:r>
          </a:p>
          <a:p>
            <a:pPr algn="l">
              <a:spcBef>
                <a:spcPct val="50000"/>
              </a:spcBef>
            </a:pPr>
            <a:r>
              <a:rPr lang="en-US" altLang="zh-CN" sz="2000" dirty="0"/>
              <a:t>while p do</a:t>
            </a:r>
          </a:p>
          <a:p>
            <a:pPr algn="l">
              <a:spcBef>
                <a:spcPct val="50000"/>
              </a:spcBef>
            </a:pPr>
            <a:r>
              <a:rPr lang="en-US" altLang="zh-CN" sz="2000" dirty="0"/>
              <a:t>  if B1 then p:=false;</a:t>
            </a:r>
          </a:p>
          <a:p>
            <a:pPr algn="l">
              <a:spcBef>
                <a:spcPct val="50000"/>
              </a:spcBef>
            </a:pPr>
            <a:r>
              <a:rPr lang="en-US" altLang="zh-CN" sz="2000" dirty="0"/>
              <a:t>           else s1; </a:t>
            </a:r>
            <a:endParaRPr lang="en-US" altLang="zh-CN" sz="2000" dirty="0" smtClean="0"/>
          </a:p>
          <a:p>
            <a:pPr algn="l">
              <a:spcBef>
                <a:spcPct val="50000"/>
              </a:spcBef>
            </a:pPr>
            <a:r>
              <a:rPr lang="en-US" altLang="zh-CN" dirty="0">
                <a:solidFill>
                  <a:schemeClr val="accent2"/>
                </a:solidFill>
              </a:rPr>
              <a:t> </a:t>
            </a:r>
            <a:r>
              <a:rPr lang="en-US" altLang="zh-CN" sz="2000" dirty="0" smtClean="0">
                <a:solidFill>
                  <a:schemeClr val="accent2"/>
                </a:solidFill>
              </a:rPr>
              <a:t>if </a:t>
            </a:r>
            <a:r>
              <a:rPr lang="en-US" altLang="zh-CN" sz="2000" dirty="0">
                <a:solidFill>
                  <a:schemeClr val="accent2"/>
                </a:solidFill>
              </a:rPr>
              <a:t>B2 then p:=false;</a:t>
            </a:r>
          </a:p>
          <a:p>
            <a:pPr algn="l">
              <a:spcBef>
                <a:spcPct val="50000"/>
              </a:spcBef>
            </a:pPr>
            <a:r>
              <a:rPr lang="en-US" altLang="zh-CN" sz="2000" dirty="0">
                <a:solidFill>
                  <a:schemeClr val="accent2"/>
                </a:solidFill>
              </a:rPr>
              <a:t>              else s2 </a:t>
            </a:r>
            <a:r>
              <a:rPr lang="en-US" altLang="zh-CN" sz="2000" dirty="0" smtClean="0"/>
              <a:t>;fi</a:t>
            </a:r>
            <a:endParaRPr lang="en-US" altLang="zh-CN" sz="2000" dirty="0"/>
          </a:p>
          <a:p>
            <a:pPr algn="l">
              <a:spcBef>
                <a:spcPct val="50000"/>
              </a:spcBef>
            </a:pPr>
            <a:r>
              <a:rPr lang="en-US" altLang="zh-CN" sz="2000" dirty="0"/>
              <a:t>s3;</a:t>
            </a:r>
          </a:p>
        </p:txBody>
      </p:sp>
      <p:sp>
        <p:nvSpPr>
          <p:cNvPr id="179207" name="AutoShape 7"/>
          <p:cNvSpPr>
            <a:spLocks noChangeArrowheads="1"/>
          </p:cNvSpPr>
          <p:nvPr/>
        </p:nvSpPr>
        <p:spPr bwMode="auto">
          <a:xfrm>
            <a:off x="5410200" y="1143000"/>
            <a:ext cx="3276600" cy="838200"/>
          </a:xfrm>
          <a:prstGeom prst="wedgeRoundRectCallout">
            <a:avLst>
              <a:gd name="adj1" fmla="val -33722"/>
              <a:gd name="adj2" fmla="val 70074"/>
              <a:gd name="adj3" fmla="val 16667"/>
            </a:avLst>
          </a:prstGeom>
          <a:noFill/>
          <a:ln w="25400">
            <a:solidFill>
              <a:srgbClr val="00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8100000" algn="ctr" rotWithShape="0">
                    <a:srgbClr val="BED5E8"/>
                  </a:outerShdw>
                </a:effectLst>
              </a14:hiddenEffects>
            </a:ext>
          </a:extLst>
        </p:spPr>
        <p:txBody>
          <a:bodyPr lIns="92075" tIns="46038" rIns="92075" bIns="46038"/>
          <a:lstStyle/>
          <a:p>
            <a:r>
              <a:rPr lang="zh-CN" altLang="en-US" sz="3200"/>
              <a:t>引入逻辑变量</a:t>
            </a:r>
            <a:r>
              <a:rPr lang="en-US" altLang="zh-CN" sz="3200"/>
              <a:t>p</a:t>
            </a:r>
          </a:p>
        </p:txBody>
      </p:sp>
    </p:spTree>
    <p:extLst>
      <p:ext uri="{BB962C8B-B14F-4D97-AF65-F5344CB8AC3E}">
        <p14:creationId xmlns:p14="http://schemas.microsoft.com/office/powerpoint/2010/main" val="1891414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9204"/>
                                        </p:tgtEl>
                                        <p:attrNameLst>
                                          <p:attrName>style.visibility</p:attrName>
                                        </p:attrNameLst>
                                      </p:cBhvr>
                                      <p:to>
                                        <p:strVal val="visible"/>
                                      </p:to>
                                    </p:set>
                                    <p:anim calcmode="lin" valueType="num">
                                      <p:cBhvr additive="base">
                                        <p:cTn id="7" dur="500" fill="hold"/>
                                        <p:tgtEl>
                                          <p:spTgt spid="179204"/>
                                        </p:tgtEl>
                                        <p:attrNameLst>
                                          <p:attrName>ppt_x</p:attrName>
                                        </p:attrNameLst>
                                      </p:cBhvr>
                                      <p:tavLst>
                                        <p:tav tm="0">
                                          <p:val>
                                            <p:strVal val="0-#ppt_w/2"/>
                                          </p:val>
                                        </p:tav>
                                        <p:tav tm="100000">
                                          <p:val>
                                            <p:strVal val="#ppt_x"/>
                                          </p:val>
                                        </p:tav>
                                      </p:tavLst>
                                    </p:anim>
                                    <p:anim calcmode="lin" valueType="num">
                                      <p:cBhvr additive="base">
                                        <p:cTn id="8" dur="500" fill="hold"/>
                                        <p:tgtEl>
                                          <p:spTgt spid="1792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79205"/>
                                        </p:tgtEl>
                                        <p:attrNameLst>
                                          <p:attrName>style.visibility</p:attrName>
                                        </p:attrNameLst>
                                      </p:cBhvr>
                                      <p:to>
                                        <p:strVal val="visible"/>
                                      </p:to>
                                    </p:set>
                                    <p:anim calcmode="lin" valueType="num">
                                      <p:cBhvr additive="base">
                                        <p:cTn id="13" dur="500" fill="hold"/>
                                        <p:tgtEl>
                                          <p:spTgt spid="179205"/>
                                        </p:tgtEl>
                                        <p:attrNameLst>
                                          <p:attrName>ppt_x</p:attrName>
                                        </p:attrNameLst>
                                      </p:cBhvr>
                                      <p:tavLst>
                                        <p:tav tm="0">
                                          <p:val>
                                            <p:strVal val="0-#ppt_w/2"/>
                                          </p:val>
                                        </p:tav>
                                        <p:tav tm="100000">
                                          <p:val>
                                            <p:strVal val="#ppt_x"/>
                                          </p:val>
                                        </p:tav>
                                      </p:tavLst>
                                    </p:anim>
                                    <p:anim calcmode="lin" valueType="num">
                                      <p:cBhvr additive="base">
                                        <p:cTn id="14" dur="500" fill="hold"/>
                                        <p:tgtEl>
                                          <p:spTgt spid="17920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9207"/>
                                        </p:tgtEl>
                                        <p:attrNameLst>
                                          <p:attrName>style.visibility</p:attrName>
                                        </p:attrNameLst>
                                      </p:cBhvr>
                                      <p:to>
                                        <p:strVal val="visible"/>
                                      </p:to>
                                    </p:set>
                                    <p:anim calcmode="lin" valueType="num">
                                      <p:cBhvr additive="base">
                                        <p:cTn id="19" dur="500" fill="hold"/>
                                        <p:tgtEl>
                                          <p:spTgt spid="179207"/>
                                        </p:tgtEl>
                                        <p:attrNameLst>
                                          <p:attrName>ppt_x</p:attrName>
                                        </p:attrNameLst>
                                      </p:cBhvr>
                                      <p:tavLst>
                                        <p:tav tm="0">
                                          <p:val>
                                            <p:strVal val="0-#ppt_w/2"/>
                                          </p:val>
                                        </p:tav>
                                        <p:tav tm="100000">
                                          <p:val>
                                            <p:strVal val="#ppt_x"/>
                                          </p:val>
                                        </p:tav>
                                      </p:tavLst>
                                    </p:anim>
                                    <p:anim calcmode="lin" valueType="num">
                                      <p:cBhvr additive="base">
                                        <p:cTn id="20" dur="500" fill="hold"/>
                                        <p:tgtEl>
                                          <p:spTgt spid="17920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9206"/>
                                        </p:tgtEl>
                                        <p:attrNameLst>
                                          <p:attrName>style.visibility</p:attrName>
                                        </p:attrNameLst>
                                      </p:cBhvr>
                                      <p:to>
                                        <p:strVal val="visible"/>
                                      </p:to>
                                    </p:set>
                                    <p:anim calcmode="lin" valueType="num">
                                      <p:cBhvr additive="base">
                                        <p:cTn id="25" dur="500" fill="hold"/>
                                        <p:tgtEl>
                                          <p:spTgt spid="179206"/>
                                        </p:tgtEl>
                                        <p:attrNameLst>
                                          <p:attrName>ppt_x</p:attrName>
                                        </p:attrNameLst>
                                      </p:cBhvr>
                                      <p:tavLst>
                                        <p:tav tm="0">
                                          <p:val>
                                            <p:strVal val="0-#ppt_w/2"/>
                                          </p:val>
                                        </p:tav>
                                        <p:tav tm="100000">
                                          <p:val>
                                            <p:strVal val="#ppt_x"/>
                                          </p:val>
                                        </p:tav>
                                      </p:tavLst>
                                    </p:anim>
                                    <p:anim calcmode="lin" valueType="num">
                                      <p:cBhvr additive="base">
                                        <p:cTn id="26" dur="500" fill="hold"/>
                                        <p:tgtEl>
                                          <p:spTgt spid="1792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4" grpId="0" animBg="1" autoUpdateAnimBg="0"/>
      <p:bldP spid="179206" grpId="0" animBg="1" autoUpdateAnimBg="0"/>
      <p:bldP spid="179207"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ltLang="zh-CN">
                <a:latin typeface="Times New Roman" panose="02020603050405020304" pitchFamily="18" charset="0"/>
              </a:rPr>
              <a:t>…</a:t>
            </a:r>
            <a:r>
              <a:rPr lang="zh-CN" altLang="en-US"/>
              <a:t>关于</a:t>
            </a:r>
            <a:r>
              <a:rPr lang="en-US" altLang="zh-CN"/>
              <a:t>GOTO</a:t>
            </a:r>
            <a:r>
              <a:rPr lang="zh-CN" altLang="en-US"/>
              <a:t>语句</a:t>
            </a:r>
            <a:r>
              <a:rPr lang="en-US" altLang="zh-CN">
                <a:latin typeface="Times New Roman" panose="02020603050405020304" pitchFamily="18" charset="0"/>
              </a:rPr>
              <a:t>…</a:t>
            </a:r>
            <a:endParaRPr lang="en-US" altLang="zh-CN"/>
          </a:p>
        </p:txBody>
      </p:sp>
      <p:sp>
        <p:nvSpPr>
          <p:cNvPr id="180227" name="Rectangle 3"/>
          <p:cNvSpPr>
            <a:spLocks noGrp="1" noChangeArrowheads="1"/>
          </p:cNvSpPr>
          <p:nvPr>
            <p:ph type="body" idx="1"/>
          </p:nvPr>
        </p:nvSpPr>
        <p:spPr/>
        <p:txBody>
          <a:bodyPr/>
          <a:lstStyle/>
          <a:p>
            <a:r>
              <a:rPr lang="zh-CN" altLang="en-US"/>
              <a:t>例</a:t>
            </a:r>
            <a:r>
              <a:rPr lang="en-US" altLang="zh-CN"/>
              <a:t>2</a:t>
            </a:r>
            <a:r>
              <a:rPr lang="zh-CN" altLang="en-US"/>
              <a:t>：查表程序</a:t>
            </a:r>
          </a:p>
          <a:p>
            <a:pPr lvl="1"/>
            <a:r>
              <a:rPr lang="zh-CN" altLang="en-US"/>
              <a:t>在一个标中有</a:t>
            </a:r>
            <a:r>
              <a:rPr lang="en-US" altLang="zh-CN"/>
              <a:t>m</a:t>
            </a:r>
            <a:r>
              <a:rPr lang="zh-CN" altLang="en-US"/>
              <a:t>个不同的数</a:t>
            </a:r>
            <a:r>
              <a:rPr lang="en-US" altLang="zh-CN"/>
              <a:t>A[1], A[2],</a:t>
            </a:r>
            <a:r>
              <a:rPr lang="en-US" altLang="zh-CN">
                <a:latin typeface="Arial Narrow" panose="020B0606020202030204" pitchFamily="34" charset="0"/>
              </a:rPr>
              <a:t>…</a:t>
            </a:r>
            <a:r>
              <a:rPr lang="en-US" altLang="zh-CN"/>
              <a:t>, A[m],</a:t>
            </a:r>
            <a:r>
              <a:rPr lang="zh-CN" altLang="en-US"/>
              <a:t>在该表中查找数</a:t>
            </a:r>
            <a:r>
              <a:rPr lang="en-US" altLang="zh-CN"/>
              <a:t>x</a:t>
            </a:r>
            <a:r>
              <a:rPr lang="zh-CN" altLang="en-US"/>
              <a:t>，若找到则打印，否则将该数添加到表中</a:t>
            </a:r>
          </a:p>
          <a:p>
            <a:endParaRPr lang="zh-CN" altLang="en-US"/>
          </a:p>
          <a:p>
            <a:endParaRPr lang="zh-CN" altLang="en-US"/>
          </a:p>
          <a:p>
            <a:endParaRPr lang="zh-CN" altLang="en-US"/>
          </a:p>
          <a:p>
            <a:endParaRPr lang="en-US" altLang="zh-CN"/>
          </a:p>
        </p:txBody>
      </p:sp>
      <p:sp>
        <p:nvSpPr>
          <p:cNvPr id="180228" name="Text Box 4"/>
          <p:cNvSpPr txBox="1">
            <a:spLocks noChangeArrowheads="1"/>
          </p:cNvSpPr>
          <p:nvPr/>
        </p:nvSpPr>
        <p:spPr bwMode="auto">
          <a:xfrm>
            <a:off x="533400" y="3524250"/>
            <a:ext cx="3534544" cy="2709076"/>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8100000" algn="ctr" rotWithShape="0">
                    <a:srgbClr val="BED5E8"/>
                  </a:outerShdw>
                </a:effectLst>
              </a14:hiddenEffects>
            </a:ext>
          </a:extLst>
        </p:spPr>
        <p:txBody>
          <a:bodyPr wrap="square" lIns="92075" tIns="46038" rIns="92075" bIns="46038">
            <a:spAutoFit/>
          </a:bodyPr>
          <a:lstStyle/>
          <a:p>
            <a:pPr algn="l">
              <a:spcBef>
                <a:spcPct val="50000"/>
              </a:spcBef>
            </a:pPr>
            <a:r>
              <a:rPr lang="en-US" altLang="zh-CN" sz="2000" dirty="0"/>
              <a:t>…</a:t>
            </a:r>
          </a:p>
          <a:p>
            <a:pPr algn="l">
              <a:spcBef>
                <a:spcPct val="50000"/>
              </a:spcBef>
            </a:pPr>
            <a:r>
              <a:rPr lang="en-US" altLang="zh-CN" sz="2000" dirty="0"/>
              <a:t>for i:=1 to m do</a:t>
            </a:r>
          </a:p>
          <a:p>
            <a:pPr algn="l">
              <a:spcBef>
                <a:spcPct val="50000"/>
              </a:spcBef>
            </a:pPr>
            <a:r>
              <a:rPr lang="en-US" altLang="zh-CN" sz="2000" dirty="0"/>
              <a:t>   if A[</a:t>
            </a:r>
            <a:r>
              <a:rPr lang="en-US" altLang="zh-CN" sz="2000" dirty="0" err="1"/>
              <a:t>i</a:t>
            </a:r>
            <a:r>
              <a:rPr lang="en-US" altLang="zh-CN" sz="2000" dirty="0"/>
              <a:t>]=x then go to 1 fi;</a:t>
            </a:r>
          </a:p>
          <a:p>
            <a:pPr algn="l">
              <a:spcBef>
                <a:spcPct val="50000"/>
              </a:spcBef>
            </a:pPr>
            <a:r>
              <a:rPr lang="en-US" altLang="zh-CN" sz="2000" dirty="0"/>
              <a:t>   m:=m+1; A[m]:=x; go to 2;</a:t>
            </a:r>
          </a:p>
          <a:p>
            <a:pPr algn="l">
              <a:spcBef>
                <a:spcPct val="50000"/>
              </a:spcBef>
            </a:pPr>
            <a:r>
              <a:rPr lang="en-US" altLang="zh-CN" sz="2000" dirty="0"/>
              <a:t>1: </a:t>
            </a:r>
            <a:r>
              <a:rPr lang="en-US" altLang="zh-CN" sz="2000" dirty="0" err="1"/>
              <a:t>wirte</a:t>
            </a:r>
            <a:r>
              <a:rPr lang="en-US" altLang="zh-CN" sz="2000" dirty="0"/>
              <a:t>(</a:t>
            </a:r>
            <a:r>
              <a:rPr lang="en-US" altLang="zh-CN" sz="2000" dirty="0" err="1"/>
              <a:t>i,x</a:t>
            </a:r>
            <a:r>
              <a:rPr lang="en-US" altLang="zh-CN" sz="2000" dirty="0"/>
              <a:t>);</a:t>
            </a:r>
          </a:p>
          <a:p>
            <a:pPr algn="l">
              <a:spcBef>
                <a:spcPct val="50000"/>
              </a:spcBef>
            </a:pPr>
            <a:r>
              <a:rPr lang="en-US" altLang="zh-CN" sz="2000" dirty="0"/>
              <a:t>2: …</a:t>
            </a:r>
          </a:p>
        </p:txBody>
      </p:sp>
      <p:sp>
        <p:nvSpPr>
          <p:cNvPr id="180229" name="AutoShape 5"/>
          <p:cNvSpPr>
            <a:spLocks noChangeArrowheads="1"/>
          </p:cNvSpPr>
          <p:nvPr/>
        </p:nvSpPr>
        <p:spPr bwMode="auto">
          <a:xfrm>
            <a:off x="3733800" y="4667250"/>
            <a:ext cx="1143000" cy="5334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1"/>
          </a:solidFill>
          <a:ln>
            <a:noFill/>
          </a:ln>
          <a:effectLst/>
          <a:extLst/>
        </p:spPr>
        <p:txBody>
          <a:bodyPr wrap="none" lIns="92075" tIns="46038" rIns="92075" bIns="46038" anchor="ctr"/>
          <a:lstStyle/>
          <a:p>
            <a:endParaRPr lang="zh-CN" altLang="en-US"/>
          </a:p>
        </p:txBody>
      </p:sp>
      <p:sp>
        <p:nvSpPr>
          <p:cNvPr id="180230" name="Text Box 6"/>
          <p:cNvSpPr txBox="1">
            <a:spLocks noChangeArrowheads="1"/>
          </p:cNvSpPr>
          <p:nvPr/>
        </p:nvSpPr>
        <p:spPr bwMode="auto">
          <a:xfrm>
            <a:off x="5029200" y="3413125"/>
            <a:ext cx="3886200" cy="31400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8100000" algn="ctr" rotWithShape="0">
                    <a:srgbClr val="BED5E8"/>
                  </a:outerShdw>
                </a:effectLst>
              </a14:hiddenEffects>
            </a:ext>
          </a:extLst>
        </p:spPr>
        <p:txBody>
          <a:bodyPr lIns="92075" tIns="46038" rIns="92075" bIns="46038">
            <a:spAutoFit/>
          </a:bodyPr>
          <a:lstStyle/>
          <a:p>
            <a:pPr algn="l">
              <a:spcBef>
                <a:spcPct val="50000"/>
              </a:spcBef>
            </a:pPr>
            <a:r>
              <a:rPr lang="en-US" altLang="zh-CN" sz="2000"/>
              <a:t>…</a:t>
            </a:r>
          </a:p>
          <a:p>
            <a:pPr algn="l">
              <a:spcBef>
                <a:spcPct val="50000"/>
              </a:spcBef>
            </a:pPr>
            <a:r>
              <a:rPr lang="en-US" altLang="zh-CN" sz="2000"/>
              <a:t>p:=false;</a:t>
            </a:r>
          </a:p>
          <a:p>
            <a:pPr algn="l">
              <a:spcBef>
                <a:spcPct val="50000"/>
              </a:spcBef>
            </a:pPr>
            <a:r>
              <a:rPr lang="en-US" altLang="zh-CN" sz="2000"/>
              <a:t>for i:=1 to m do</a:t>
            </a:r>
          </a:p>
          <a:p>
            <a:pPr algn="l">
              <a:spcBef>
                <a:spcPct val="50000"/>
              </a:spcBef>
            </a:pPr>
            <a:r>
              <a:rPr lang="en-US" altLang="zh-CN" sz="2000"/>
              <a:t>   if A[i]=x then p:=true;y:=i; fi;</a:t>
            </a:r>
          </a:p>
          <a:p>
            <a:pPr algn="l">
              <a:spcBef>
                <a:spcPct val="50000"/>
              </a:spcBef>
            </a:pPr>
            <a:r>
              <a:rPr lang="en-US" altLang="zh-CN" sz="2000"/>
              <a:t>if p then wirte(y,x); </a:t>
            </a:r>
          </a:p>
          <a:p>
            <a:pPr algn="l">
              <a:spcBef>
                <a:spcPct val="50000"/>
              </a:spcBef>
            </a:pPr>
            <a:r>
              <a:rPr lang="en-US" altLang="zh-CN" sz="2000"/>
              <a:t>   else m:=m+1; A[m]:=x; fi;</a:t>
            </a:r>
          </a:p>
          <a:p>
            <a:pPr algn="l">
              <a:spcBef>
                <a:spcPct val="50000"/>
              </a:spcBef>
            </a:pPr>
            <a:r>
              <a:rPr lang="en-US" altLang="zh-CN" sz="2000"/>
              <a:t>…</a:t>
            </a:r>
          </a:p>
        </p:txBody>
      </p:sp>
      <p:sp>
        <p:nvSpPr>
          <p:cNvPr id="180231" name="AutoShape 7"/>
          <p:cNvSpPr>
            <a:spLocks noChangeArrowheads="1"/>
          </p:cNvSpPr>
          <p:nvPr/>
        </p:nvSpPr>
        <p:spPr bwMode="auto">
          <a:xfrm>
            <a:off x="5410200" y="2667000"/>
            <a:ext cx="3276600" cy="685800"/>
          </a:xfrm>
          <a:prstGeom prst="wedgeRoundRectCallout">
            <a:avLst>
              <a:gd name="adj1" fmla="val -33722"/>
              <a:gd name="adj2" fmla="val 86574"/>
              <a:gd name="adj3" fmla="val 16667"/>
            </a:avLst>
          </a:prstGeom>
          <a:noFill/>
          <a:ln w="25400">
            <a:solidFill>
              <a:srgbClr val="00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8100000" algn="ctr" rotWithShape="0">
                    <a:srgbClr val="BED5E8"/>
                  </a:outerShdw>
                </a:effectLst>
              </a14:hiddenEffects>
            </a:ext>
          </a:extLst>
        </p:spPr>
        <p:txBody>
          <a:bodyPr lIns="92075" tIns="46038" rIns="92075" bIns="46038"/>
          <a:lstStyle/>
          <a:p>
            <a:r>
              <a:rPr lang="zh-CN" altLang="en-US" sz="3200"/>
              <a:t>引入逻辑变量</a:t>
            </a:r>
            <a:r>
              <a:rPr lang="en-US" altLang="zh-CN" sz="3200"/>
              <a:t>p</a:t>
            </a:r>
          </a:p>
        </p:txBody>
      </p:sp>
    </p:spTree>
    <p:extLst>
      <p:ext uri="{BB962C8B-B14F-4D97-AF65-F5344CB8AC3E}">
        <p14:creationId xmlns:p14="http://schemas.microsoft.com/office/powerpoint/2010/main" val="2703124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0228"/>
                                        </p:tgtEl>
                                        <p:attrNameLst>
                                          <p:attrName>style.visibility</p:attrName>
                                        </p:attrNameLst>
                                      </p:cBhvr>
                                      <p:to>
                                        <p:strVal val="visible"/>
                                      </p:to>
                                    </p:set>
                                    <p:anim calcmode="lin" valueType="num">
                                      <p:cBhvr additive="base">
                                        <p:cTn id="7" dur="500" fill="hold"/>
                                        <p:tgtEl>
                                          <p:spTgt spid="180228"/>
                                        </p:tgtEl>
                                        <p:attrNameLst>
                                          <p:attrName>ppt_x</p:attrName>
                                        </p:attrNameLst>
                                      </p:cBhvr>
                                      <p:tavLst>
                                        <p:tav tm="0">
                                          <p:val>
                                            <p:strVal val="0-#ppt_w/2"/>
                                          </p:val>
                                        </p:tav>
                                        <p:tav tm="100000">
                                          <p:val>
                                            <p:strVal val="#ppt_x"/>
                                          </p:val>
                                        </p:tav>
                                      </p:tavLst>
                                    </p:anim>
                                    <p:anim calcmode="lin" valueType="num">
                                      <p:cBhvr additive="base">
                                        <p:cTn id="8" dur="500" fill="hold"/>
                                        <p:tgtEl>
                                          <p:spTgt spid="18022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80229"/>
                                        </p:tgtEl>
                                        <p:attrNameLst>
                                          <p:attrName>style.visibility</p:attrName>
                                        </p:attrNameLst>
                                      </p:cBhvr>
                                      <p:to>
                                        <p:strVal val="visible"/>
                                      </p:to>
                                    </p:set>
                                    <p:anim calcmode="lin" valueType="num">
                                      <p:cBhvr additive="base">
                                        <p:cTn id="13" dur="500" fill="hold"/>
                                        <p:tgtEl>
                                          <p:spTgt spid="180229"/>
                                        </p:tgtEl>
                                        <p:attrNameLst>
                                          <p:attrName>ppt_x</p:attrName>
                                        </p:attrNameLst>
                                      </p:cBhvr>
                                      <p:tavLst>
                                        <p:tav tm="0">
                                          <p:val>
                                            <p:strVal val="0-#ppt_w/2"/>
                                          </p:val>
                                        </p:tav>
                                        <p:tav tm="100000">
                                          <p:val>
                                            <p:strVal val="#ppt_x"/>
                                          </p:val>
                                        </p:tav>
                                      </p:tavLst>
                                    </p:anim>
                                    <p:anim calcmode="lin" valueType="num">
                                      <p:cBhvr additive="base">
                                        <p:cTn id="14" dur="500" fill="hold"/>
                                        <p:tgtEl>
                                          <p:spTgt spid="18022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0231"/>
                                        </p:tgtEl>
                                        <p:attrNameLst>
                                          <p:attrName>style.visibility</p:attrName>
                                        </p:attrNameLst>
                                      </p:cBhvr>
                                      <p:to>
                                        <p:strVal val="visible"/>
                                      </p:to>
                                    </p:set>
                                    <p:anim calcmode="lin" valueType="num">
                                      <p:cBhvr additive="base">
                                        <p:cTn id="19" dur="500" fill="hold"/>
                                        <p:tgtEl>
                                          <p:spTgt spid="180231"/>
                                        </p:tgtEl>
                                        <p:attrNameLst>
                                          <p:attrName>ppt_x</p:attrName>
                                        </p:attrNameLst>
                                      </p:cBhvr>
                                      <p:tavLst>
                                        <p:tav tm="0">
                                          <p:val>
                                            <p:strVal val="0-#ppt_w/2"/>
                                          </p:val>
                                        </p:tav>
                                        <p:tav tm="100000">
                                          <p:val>
                                            <p:strVal val="#ppt_x"/>
                                          </p:val>
                                        </p:tav>
                                      </p:tavLst>
                                    </p:anim>
                                    <p:anim calcmode="lin" valueType="num">
                                      <p:cBhvr additive="base">
                                        <p:cTn id="20" dur="500" fill="hold"/>
                                        <p:tgtEl>
                                          <p:spTgt spid="18023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0230"/>
                                        </p:tgtEl>
                                        <p:attrNameLst>
                                          <p:attrName>style.visibility</p:attrName>
                                        </p:attrNameLst>
                                      </p:cBhvr>
                                      <p:to>
                                        <p:strVal val="visible"/>
                                      </p:to>
                                    </p:set>
                                    <p:anim calcmode="lin" valueType="num">
                                      <p:cBhvr additive="base">
                                        <p:cTn id="25" dur="500" fill="hold"/>
                                        <p:tgtEl>
                                          <p:spTgt spid="180230"/>
                                        </p:tgtEl>
                                        <p:attrNameLst>
                                          <p:attrName>ppt_x</p:attrName>
                                        </p:attrNameLst>
                                      </p:cBhvr>
                                      <p:tavLst>
                                        <p:tav tm="0">
                                          <p:val>
                                            <p:strVal val="0-#ppt_w/2"/>
                                          </p:val>
                                        </p:tav>
                                        <p:tav tm="100000">
                                          <p:val>
                                            <p:strVal val="#ppt_x"/>
                                          </p:val>
                                        </p:tav>
                                      </p:tavLst>
                                    </p:anim>
                                    <p:anim calcmode="lin" valueType="num">
                                      <p:cBhvr additive="base">
                                        <p:cTn id="26" dur="500" fill="hold"/>
                                        <p:tgtEl>
                                          <p:spTgt spid="1802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8" grpId="0" animBg="1" autoUpdateAnimBg="0"/>
      <p:bldP spid="180230" grpId="0" animBg="1" autoUpdateAnimBg="0"/>
      <p:bldP spid="180231"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ltLang="zh-CN">
                <a:latin typeface="Times New Roman" panose="02020603050405020304" pitchFamily="18" charset="0"/>
              </a:rPr>
              <a:t>…</a:t>
            </a:r>
            <a:r>
              <a:rPr lang="zh-CN" altLang="en-US"/>
              <a:t>关于</a:t>
            </a:r>
            <a:r>
              <a:rPr lang="en-US" altLang="zh-CN"/>
              <a:t>GOTO</a:t>
            </a:r>
            <a:r>
              <a:rPr lang="zh-CN" altLang="en-US"/>
              <a:t>语句</a:t>
            </a:r>
            <a:r>
              <a:rPr lang="en-US" altLang="zh-CN">
                <a:latin typeface="Times New Roman" panose="02020603050405020304" pitchFamily="18" charset="0"/>
              </a:rPr>
              <a:t>…</a:t>
            </a:r>
            <a:endParaRPr lang="en-US" altLang="zh-CN"/>
          </a:p>
        </p:txBody>
      </p:sp>
      <p:sp>
        <p:nvSpPr>
          <p:cNvPr id="181251" name="Rectangle 3"/>
          <p:cNvSpPr>
            <a:spLocks noGrp="1" noChangeArrowheads="1"/>
          </p:cNvSpPr>
          <p:nvPr>
            <p:ph type="body" idx="1"/>
          </p:nvPr>
        </p:nvSpPr>
        <p:spPr/>
        <p:txBody>
          <a:bodyPr/>
          <a:lstStyle/>
          <a:p>
            <a:r>
              <a:rPr lang="zh-CN" altLang="en-US"/>
              <a:t>例</a:t>
            </a:r>
            <a:r>
              <a:rPr lang="en-US" altLang="zh-CN"/>
              <a:t>2</a:t>
            </a:r>
          </a:p>
          <a:p>
            <a:endParaRPr lang="en-US" altLang="zh-CN"/>
          </a:p>
          <a:p>
            <a:endParaRPr lang="en-US" altLang="zh-CN"/>
          </a:p>
        </p:txBody>
      </p:sp>
      <p:sp>
        <p:nvSpPr>
          <p:cNvPr id="181252" name="Text Box 4"/>
          <p:cNvSpPr txBox="1">
            <a:spLocks noChangeArrowheads="1"/>
          </p:cNvSpPr>
          <p:nvPr/>
        </p:nvSpPr>
        <p:spPr bwMode="auto">
          <a:xfrm>
            <a:off x="533400" y="2286000"/>
            <a:ext cx="3246512" cy="2709076"/>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8100000" algn="ctr" rotWithShape="0">
                    <a:srgbClr val="BED5E8"/>
                  </a:outerShdw>
                </a:effectLst>
              </a14:hiddenEffects>
            </a:ext>
          </a:extLst>
        </p:spPr>
        <p:txBody>
          <a:bodyPr wrap="square" lIns="92075" tIns="46038" rIns="92075" bIns="46038">
            <a:spAutoFit/>
          </a:bodyPr>
          <a:lstStyle/>
          <a:p>
            <a:pPr algn="l">
              <a:spcBef>
                <a:spcPct val="50000"/>
              </a:spcBef>
            </a:pPr>
            <a:r>
              <a:rPr lang="en-US" altLang="zh-CN" sz="2000"/>
              <a:t>…</a:t>
            </a:r>
          </a:p>
          <a:p>
            <a:pPr algn="l">
              <a:spcBef>
                <a:spcPct val="50000"/>
              </a:spcBef>
            </a:pPr>
            <a:r>
              <a:rPr lang="en-US" altLang="zh-CN" sz="2000" dirty="0"/>
              <a:t>for i:=1 to m do</a:t>
            </a:r>
          </a:p>
          <a:p>
            <a:pPr algn="l">
              <a:spcBef>
                <a:spcPct val="50000"/>
              </a:spcBef>
            </a:pPr>
            <a:r>
              <a:rPr lang="en-US" altLang="zh-CN" sz="2000" dirty="0"/>
              <a:t>   if A[</a:t>
            </a:r>
            <a:r>
              <a:rPr lang="en-US" altLang="zh-CN" sz="2000" dirty="0" err="1"/>
              <a:t>i</a:t>
            </a:r>
            <a:r>
              <a:rPr lang="en-US" altLang="zh-CN" sz="2000" dirty="0"/>
              <a:t>]=x then go to 1 fi;</a:t>
            </a:r>
          </a:p>
          <a:p>
            <a:pPr algn="l">
              <a:spcBef>
                <a:spcPct val="50000"/>
              </a:spcBef>
            </a:pPr>
            <a:r>
              <a:rPr lang="en-US" altLang="zh-CN" sz="2000" dirty="0"/>
              <a:t>   m:=m+1; A[m]:=x; go to 2;</a:t>
            </a:r>
          </a:p>
          <a:p>
            <a:pPr algn="l">
              <a:spcBef>
                <a:spcPct val="50000"/>
              </a:spcBef>
            </a:pPr>
            <a:r>
              <a:rPr lang="en-US" altLang="zh-CN" sz="2000" dirty="0"/>
              <a:t>1: </a:t>
            </a:r>
            <a:r>
              <a:rPr lang="en-US" altLang="zh-CN" sz="2000" dirty="0" err="1"/>
              <a:t>wirte</a:t>
            </a:r>
            <a:r>
              <a:rPr lang="en-US" altLang="zh-CN" sz="2000" dirty="0"/>
              <a:t>(</a:t>
            </a:r>
            <a:r>
              <a:rPr lang="en-US" altLang="zh-CN" sz="2000" dirty="0" err="1"/>
              <a:t>i,x</a:t>
            </a:r>
            <a:r>
              <a:rPr lang="en-US" altLang="zh-CN" sz="2000" dirty="0"/>
              <a:t>);</a:t>
            </a:r>
          </a:p>
          <a:p>
            <a:pPr algn="l">
              <a:spcBef>
                <a:spcPct val="50000"/>
              </a:spcBef>
            </a:pPr>
            <a:r>
              <a:rPr lang="en-US" altLang="zh-CN" sz="2000" dirty="0"/>
              <a:t>2: …</a:t>
            </a:r>
          </a:p>
        </p:txBody>
      </p:sp>
      <p:sp>
        <p:nvSpPr>
          <p:cNvPr id="181253" name="AutoShape 5"/>
          <p:cNvSpPr>
            <a:spLocks noChangeArrowheads="1"/>
          </p:cNvSpPr>
          <p:nvPr/>
        </p:nvSpPr>
        <p:spPr bwMode="auto">
          <a:xfrm>
            <a:off x="3733800" y="3429000"/>
            <a:ext cx="1143000" cy="5334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1"/>
          </a:solidFill>
          <a:ln>
            <a:noFill/>
          </a:ln>
          <a:effectLst/>
          <a:extLst/>
        </p:spPr>
        <p:txBody>
          <a:bodyPr wrap="none" lIns="92075" tIns="46038" rIns="92075" bIns="46038" anchor="ctr"/>
          <a:lstStyle/>
          <a:p>
            <a:endParaRPr lang="zh-CN" altLang="en-US"/>
          </a:p>
        </p:txBody>
      </p:sp>
      <p:sp>
        <p:nvSpPr>
          <p:cNvPr id="181254" name="Text Box 6"/>
          <p:cNvSpPr txBox="1">
            <a:spLocks noChangeArrowheads="1"/>
          </p:cNvSpPr>
          <p:nvPr/>
        </p:nvSpPr>
        <p:spPr bwMode="auto">
          <a:xfrm>
            <a:off x="5029200" y="2346325"/>
            <a:ext cx="3886200" cy="26828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8100000" algn="ctr" rotWithShape="0">
                    <a:srgbClr val="BED5E8"/>
                  </a:outerShdw>
                </a:effectLst>
              </a14:hiddenEffects>
            </a:ext>
          </a:extLst>
        </p:spPr>
        <p:txBody>
          <a:bodyPr lIns="92075" tIns="46038" rIns="92075" bIns="46038">
            <a:spAutoFit/>
          </a:bodyPr>
          <a:lstStyle/>
          <a:p>
            <a:pPr algn="l">
              <a:spcBef>
                <a:spcPct val="50000"/>
              </a:spcBef>
            </a:pPr>
            <a:r>
              <a:rPr lang="en-US" altLang="zh-CN" sz="2000"/>
              <a:t>…</a:t>
            </a:r>
          </a:p>
          <a:p>
            <a:pPr algn="l">
              <a:spcBef>
                <a:spcPct val="50000"/>
              </a:spcBef>
            </a:pPr>
            <a:r>
              <a:rPr lang="en-US" altLang="zh-CN" sz="2000"/>
              <a:t>i:=1;</a:t>
            </a:r>
          </a:p>
          <a:p>
            <a:pPr algn="l">
              <a:spcBef>
                <a:spcPct val="50000"/>
              </a:spcBef>
            </a:pPr>
            <a:r>
              <a:rPr lang="en-US" altLang="zh-CN" sz="2000"/>
              <a:t>while (A[i] </a:t>
            </a:r>
            <a:r>
              <a:rPr lang="en-US" altLang="zh-CN" sz="2000">
                <a:sym typeface="Symbol" panose="05050102010706020507" pitchFamily="18" charset="2"/>
              </a:rPr>
              <a:t></a:t>
            </a:r>
            <a:r>
              <a:rPr lang="en-US" altLang="zh-CN" sz="2000"/>
              <a:t>x) </a:t>
            </a:r>
            <a:r>
              <a:rPr lang="en-US" altLang="zh-CN" sz="2000">
                <a:sym typeface="Symbol" panose="05050102010706020507" pitchFamily="18" charset="2"/>
              </a:rPr>
              <a:t>(i&lt;m) do i:=i+1;</a:t>
            </a:r>
          </a:p>
          <a:p>
            <a:pPr algn="l">
              <a:spcBef>
                <a:spcPct val="50000"/>
              </a:spcBef>
            </a:pPr>
            <a:r>
              <a:rPr lang="en-US" altLang="zh-CN" sz="2000"/>
              <a:t>if </a:t>
            </a:r>
            <a:r>
              <a:rPr lang="en-US" altLang="zh-CN" sz="2000">
                <a:sym typeface="Symbol" panose="05050102010706020507" pitchFamily="18" charset="2"/>
              </a:rPr>
              <a:t>i&gt;m</a:t>
            </a:r>
            <a:r>
              <a:rPr lang="en-US" altLang="zh-CN" sz="2000"/>
              <a:t> then m:=m+1; A[m]:=x;</a:t>
            </a:r>
          </a:p>
          <a:p>
            <a:pPr algn="l">
              <a:spcBef>
                <a:spcPct val="50000"/>
              </a:spcBef>
            </a:pPr>
            <a:r>
              <a:rPr lang="en-US" altLang="zh-CN" sz="2000"/>
              <a:t>            else write(i,x) fi;</a:t>
            </a:r>
          </a:p>
          <a:p>
            <a:pPr algn="l">
              <a:spcBef>
                <a:spcPct val="50000"/>
              </a:spcBef>
            </a:pPr>
            <a:r>
              <a:rPr lang="en-US" altLang="zh-CN" sz="2000"/>
              <a:t>…</a:t>
            </a:r>
          </a:p>
        </p:txBody>
      </p:sp>
      <p:sp>
        <p:nvSpPr>
          <p:cNvPr id="181255" name="AutoShape 7"/>
          <p:cNvSpPr>
            <a:spLocks noChangeArrowheads="1"/>
          </p:cNvSpPr>
          <p:nvPr/>
        </p:nvSpPr>
        <p:spPr bwMode="auto">
          <a:xfrm>
            <a:off x="4724400" y="1143000"/>
            <a:ext cx="3962400" cy="838200"/>
          </a:xfrm>
          <a:prstGeom prst="wedgeRoundRectCallout">
            <a:avLst>
              <a:gd name="adj1" fmla="val -20833"/>
              <a:gd name="adj2" fmla="val 90907"/>
              <a:gd name="adj3" fmla="val 16667"/>
            </a:avLst>
          </a:prstGeom>
          <a:noFill/>
          <a:ln w="25400">
            <a:solidFill>
              <a:srgbClr val="00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8100000" algn="ctr" rotWithShape="0">
                    <a:srgbClr val="BED5E8"/>
                  </a:outerShdw>
                </a:effectLst>
              </a14:hiddenEffects>
            </a:ext>
          </a:extLst>
        </p:spPr>
        <p:txBody>
          <a:bodyPr lIns="92075" tIns="46038" rIns="92075" bIns="46038"/>
          <a:lstStyle/>
          <a:p>
            <a:r>
              <a:rPr lang="zh-CN" altLang="en-US" sz="3200"/>
              <a:t>改变程序执行顺序</a:t>
            </a:r>
          </a:p>
        </p:txBody>
      </p:sp>
    </p:spTree>
    <p:extLst>
      <p:ext uri="{BB962C8B-B14F-4D97-AF65-F5344CB8AC3E}">
        <p14:creationId xmlns:p14="http://schemas.microsoft.com/office/powerpoint/2010/main" val="5923879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1252"/>
                                        </p:tgtEl>
                                        <p:attrNameLst>
                                          <p:attrName>style.visibility</p:attrName>
                                        </p:attrNameLst>
                                      </p:cBhvr>
                                      <p:to>
                                        <p:strVal val="visible"/>
                                      </p:to>
                                    </p:set>
                                    <p:anim calcmode="lin" valueType="num">
                                      <p:cBhvr additive="base">
                                        <p:cTn id="7" dur="500" fill="hold"/>
                                        <p:tgtEl>
                                          <p:spTgt spid="181252"/>
                                        </p:tgtEl>
                                        <p:attrNameLst>
                                          <p:attrName>ppt_x</p:attrName>
                                        </p:attrNameLst>
                                      </p:cBhvr>
                                      <p:tavLst>
                                        <p:tav tm="0">
                                          <p:val>
                                            <p:strVal val="0-#ppt_w/2"/>
                                          </p:val>
                                        </p:tav>
                                        <p:tav tm="100000">
                                          <p:val>
                                            <p:strVal val="#ppt_x"/>
                                          </p:val>
                                        </p:tav>
                                      </p:tavLst>
                                    </p:anim>
                                    <p:anim calcmode="lin" valueType="num">
                                      <p:cBhvr additive="base">
                                        <p:cTn id="8" dur="500" fill="hold"/>
                                        <p:tgtEl>
                                          <p:spTgt spid="1812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81253"/>
                                        </p:tgtEl>
                                        <p:attrNameLst>
                                          <p:attrName>style.visibility</p:attrName>
                                        </p:attrNameLst>
                                      </p:cBhvr>
                                      <p:to>
                                        <p:strVal val="visible"/>
                                      </p:to>
                                    </p:set>
                                    <p:anim calcmode="lin" valueType="num">
                                      <p:cBhvr additive="base">
                                        <p:cTn id="13" dur="500" fill="hold"/>
                                        <p:tgtEl>
                                          <p:spTgt spid="181253"/>
                                        </p:tgtEl>
                                        <p:attrNameLst>
                                          <p:attrName>ppt_x</p:attrName>
                                        </p:attrNameLst>
                                      </p:cBhvr>
                                      <p:tavLst>
                                        <p:tav tm="0">
                                          <p:val>
                                            <p:strVal val="0-#ppt_w/2"/>
                                          </p:val>
                                        </p:tav>
                                        <p:tav tm="100000">
                                          <p:val>
                                            <p:strVal val="#ppt_x"/>
                                          </p:val>
                                        </p:tav>
                                      </p:tavLst>
                                    </p:anim>
                                    <p:anim calcmode="lin" valueType="num">
                                      <p:cBhvr additive="base">
                                        <p:cTn id="14" dur="500" fill="hold"/>
                                        <p:tgtEl>
                                          <p:spTgt spid="18125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1255"/>
                                        </p:tgtEl>
                                        <p:attrNameLst>
                                          <p:attrName>style.visibility</p:attrName>
                                        </p:attrNameLst>
                                      </p:cBhvr>
                                      <p:to>
                                        <p:strVal val="visible"/>
                                      </p:to>
                                    </p:set>
                                    <p:anim calcmode="lin" valueType="num">
                                      <p:cBhvr additive="base">
                                        <p:cTn id="19" dur="500" fill="hold"/>
                                        <p:tgtEl>
                                          <p:spTgt spid="181255"/>
                                        </p:tgtEl>
                                        <p:attrNameLst>
                                          <p:attrName>ppt_x</p:attrName>
                                        </p:attrNameLst>
                                      </p:cBhvr>
                                      <p:tavLst>
                                        <p:tav tm="0">
                                          <p:val>
                                            <p:strVal val="0-#ppt_w/2"/>
                                          </p:val>
                                        </p:tav>
                                        <p:tav tm="100000">
                                          <p:val>
                                            <p:strVal val="#ppt_x"/>
                                          </p:val>
                                        </p:tav>
                                      </p:tavLst>
                                    </p:anim>
                                    <p:anim calcmode="lin" valueType="num">
                                      <p:cBhvr additive="base">
                                        <p:cTn id="20" dur="500" fill="hold"/>
                                        <p:tgtEl>
                                          <p:spTgt spid="18125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1254"/>
                                        </p:tgtEl>
                                        <p:attrNameLst>
                                          <p:attrName>style.visibility</p:attrName>
                                        </p:attrNameLst>
                                      </p:cBhvr>
                                      <p:to>
                                        <p:strVal val="visible"/>
                                      </p:to>
                                    </p:set>
                                    <p:anim calcmode="lin" valueType="num">
                                      <p:cBhvr additive="base">
                                        <p:cTn id="25" dur="500" fill="hold"/>
                                        <p:tgtEl>
                                          <p:spTgt spid="181254"/>
                                        </p:tgtEl>
                                        <p:attrNameLst>
                                          <p:attrName>ppt_x</p:attrName>
                                        </p:attrNameLst>
                                      </p:cBhvr>
                                      <p:tavLst>
                                        <p:tav tm="0">
                                          <p:val>
                                            <p:strVal val="0-#ppt_w/2"/>
                                          </p:val>
                                        </p:tav>
                                        <p:tav tm="100000">
                                          <p:val>
                                            <p:strVal val="#ppt_x"/>
                                          </p:val>
                                        </p:tav>
                                      </p:tavLst>
                                    </p:anim>
                                    <p:anim calcmode="lin" valueType="num">
                                      <p:cBhvr additive="base">
                                        <p:cTn id="26" dur="500" fill="hold"/>
                                        <p:tgtEl>
                                          <p:spTgt spid="1812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2" grpId="0" animBg="1" autoUpdateAnimBg="0"/>
      <p:bldP spid="181254" grpId="0" animBg="1" autoUpdateAnimBg="0"/>
      <p:bldP spid="18125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ltLang="zh-CN"/>
              <a:t>C++</a:t>
            </a:r>
            <a:r>
              <a:rPr lang="zh-CN" altLang="en-US"/>
              <a:t>中的</a:t>
            </a:r>
            <a:r>
              <a:rPr lang="en-US" altLang="zh-CN"/>
              <a:t>Goto</a:t>
            </a:r>
            <a:r>
              <a:rPr lang="zh-CN" altLang="en-US"/>
              <a:t>语句</a:t>
            </a:r>
            <a:r>
              <a:rPr lang="en-US" altLang="zh-CN">
                <a:latin typeface="Times New Roman" panose="02020603050405020304" pitchFamily="18" charset="0"/>
              </a:rPr>
              <a:t>…</a:t>
            </a:r>
            <a:endParaRPr lang="en-US" altLang="zh-CN"/>
          </a:p>
        </p:txBody>
      </p:sp>
      <p:sp>
        <p:nvSpPr>
          <p:cNvPr id="182275" name="Rectangle 3"/>
          <p:cNvSpPr>
            <a:spLocks noGrp="1" noChangeArrowheads="1"/>
          </p:cNvSpPr>
          <p:nvPr>
            <p:ph type="body" idx="1"/>
          </p:nvPr>
        </p:nvSpPr>
        <p:spPr>
          <a:xfrm>
            <a:off x="381000" y="990600"/>
            <a:ext cx="2895600" cy="5410200"/>
          </a:xfrm>
        </p:spPr>
        <p:txBody>
          <a:bodyPr/>
          <a:lstStyle/>
          <a:p>
            <a:r>
              <a:rPr lang="en-US" altLang="zh-CN" b="1"/>
              <a:t>Goto</a:t>
            </a:r>
            <a:r>
              <a:rPr lang="zh-CN" altLang="en-US" b="1"/>
              <a:t>语句，实现异常处理编程，最初也最原始的支持手段</a:t>
            </a:r>
            <a:r>
              <a:rPr lang="zh-CN" altLang="en-US"/>
              <a:t> </a:t>
            </a:r>
          </a:p>
          <a:p>
            <a:endParaRPr lang="en-US" altLang="zh-CN"/>
          </a:p>
        </p:txBody>
      </p:sp>
      <p:sp>
        <p:nvSpPr>
          <p:cNvPr id="182276" name="Rectangle 4"/>
          <p:cNvSpPr>
            <a:spLocks noChangeArrowheads="1"/>
          </p:cNvSpPr>
          <p:nvPr/>
        </p:nvSpPr>
        <p:spPr bwMode="auto">
          <a:xfrm>
            <a:off x="3851275" y="696913"/>
            <a:ext cx="5041900" cy="6081712"/>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8100000" algn="ctr" rotWithShape="0">
                    <a:srgbClr val="BED5E8"/>
                  </a:outerShdw>
                </a:effectLst>
              </a14:hiddenEffects>
            </a:ext>
          </a:extLst>
        </p:spPr>
        <p:txBody>
          <a:bodyPr lIns="92075" tIns="46038" rIns="92075" bIns="46038" anchor="ctr">
            <a:spAutoFit/>
          </a:bodyPr>
          <a:lstStyle/>
          <a:p>
            <a:pPr algn="l"/>
            <a:r>
              <a:rPr kumimoji="1" lang="en-US" altLang="zh-CN" sz="1800"/>
              <a:t>void main(int argc, char* argv[]){</a:t>
            </a:r>
            <a:br>
              <a:rPr kumimoji="1" lang="en-US" altLang="zh-CN" sz="1800"/>
            </a:br>
            <a:r>
              <a:rPr kumimoji="1" lang="en-US" altLang="zh-CN" sz="1800"/>
              <a:t>    if (Call_Func1(in, param out) { </a:t>
            </a:r>
          </a:p>
          <a:p>
            <a:pPr algn="l"/>
            <a:r>
              <a:rPr kumimoji="1" lang="en-US" altLang="zh-CN" sz="1800"/>
              <a:t>        // </a:t>
            </a:r>
            <a:r>
              <a:rPr kumimoji="1" lang="zh-CN" altLang="en-US" sz="1800"/>
              <a:t>函数调用成功，我们正常的处理</a:t>
            </a:r>
            <a:br>
              <a:rPr kumimoji="1" lang="zh-CN" altLang="en-US" sz="1800"/>
            </a:br>
            <a:r>
              <a:rPr kumimoji="1" lang="zh-CN" altLang="en-US" sz="1800"/>
              <a:t>        </a:t>
            </a:r>
            <a:r>
              <a:rPr kumimoji="1" lang="en-US" altLang="zh-CN" sz="1800"/>
              <a:t>if (Call_Func2(in, param out){</a:t>
            </a:r>
            <a:br>
              <a:rPr kumimoji="1" lang="en-US" altLang="zh-CN" sz="1800"/>
            </a:br>
            <a:r>
              <a:rPr kumimoji="1" lang="en-US" altLang="zh-CN" sz="1800"/>
              <a:t>           // </a:t>
            </a:r>
            <a:r>
              <a:rPr kumimoji="1" lang="zh-CN" altLang="en-US" sz="1800"/>
              <a:t>函数调用成功，我们正常的处理</a:t>
            </a:r>
            <a:br>
              <a:rPr kumimoji="1" lang="zh-CN" altLang="en-US" sz="1800"/>
            </a:br>
            <a:r>
              <a:rPr kumimoji="1" lang="zh-CN" altLang="en-US" sz="1800"/>
              <a:t>          </a:t>
            </a:r>
            <a:r>
              <a:rPr kumimoji="1" lang="en-US" altLang="zh-CN" sz="1800"/>
              <a:t>while(condition){</a:t>
            </a:r>
            <a:br>
              <a:rPr kumimoji="1" lang="en-US" altLang="zh-CN" sz="1800"/>
            </a:br>
            <a:r>
              <a:rPr kumimoji="1" lang="en-US" altLang="zh-CN" sz="1800"/>
              <a:t>             //do other job</a:t>
            </a:r>
          </a:p>
          <a:p>
            <a:pPr algn="l"/>
            <a:r>
              <a:rPr kumimoji="1" lang="en-US" altLang="zh-CN" sz="1800"/>
              <a:t>            // </a:t>
            </a:r>
            <a:r>
              <a:rPr kumimoji="1" lang="zh-CN" altLang="en-US" sz="1800"/>
              <a:t>如果错误直接跳转</a:t>
            </a:r>
            <a:br>
              <a:rPr kumimoji="1" lang="zh-CN" altLang="en-US" sz="1800"/>
            </a:br>
            <a:r>
              <a:rPr kumimoji="1" lang="zh-CN" altLang="en-US" sz="1800"/>
              <a:t>           </a:t>
            </a:r>
            <a:r>
              <a:rPr kumimoji="1" lang="en-US" altLang="zh-CN" sz="1800"/>
              <a:t>if (has error) </a:t>
            </a:r>
            <a:r>
              <a:rPr kumimoji="1" lang="en-US" altLang="zh-CN" sz="1800">
                <a:solidFill>
                  <a:srgbClr val="FF0000"/>
                </a:solidFill>
              </a:rPr>
              <a:t>goto</a:t>
            </a:r>
            <a:r>
              <a:rPr kumimoji="1" lang="en-US" altLang="zh-CN" sz="1800"/>
              <a:t> Error;</a:t>
            </a:r>
          </a:p>
          <a:p>
            <a:pPr algn="l"/>
            <a:r>
              <a:rPr kumimoji="1" lang="en-US" altLang="zh-CN" sz="1800"/>
              <a:t>                //do other job</a:t>
            </a:r>
            <a:br>
              <a:rPr kumimoji="1" lang="en-US" altLang="zh-CN" sz="1800"/>
            </a:br>
            <a:r>
              <a:rPr kumimoji="1" lang="en-US" altLang="zh-CN" sz="1800"/>
              <a:t>            }</a:t>
            </a:r>
            <a:br>
              <a:rPr kumimoji="1" lang="en-US" altLang="zh-CN" sz="1800"/>
            </a:br>
            <a:r>
              <a:rPr kumimoji="1" lang="en-US" altLang="zh-CN" sz="1800"/>
              <a:t>         }</a:t>
            </a:r>
            <a:br>
              <a:rPr kumimoji="1" lang="en-US" altLang="zh-CN" sz="1800"/>
            </a:br>
            <a:r>
              <a:rPr kumimoji="1" lang="en-US" altLang="zh-CN" sz="1800"/>
              <a:t>        // </a:t>
            </a:r>
            <a:r>
              <a:rPr kumimoji="1" lang="zh-CN" altLang="en-US" sz="1800"/>
              <a:t>如果错误直接跳转</a:t>
            </a:r>
            <a:br>
              <a:rPr kumimoji="1" lang="zh-CN" altLang="en-US" sz="1800"/>
            </a:br>
            <a:r>
              <a:rPr kumimoji="1" lang="zh-CN" altLang="en-US" sz="1800"/>
              <a:t>       </a:t>
            </a:r>
            <a:r>
              <a:rPr kumimoji="1" lang="en-US" altLang="zh-CN" sz="1800"/>
              <a:t>else </a:t>
            </a:r>
            <a:r>
              <a:rPr kumimoji="1" lang="en-US" altLang="zh-CN" sz="1800">
                <a:solidFill>
                  <a:srgbClr val="FF0000"/>
                </a:solidFill>
              </a:rPr>
              <a:t>goto</a:t>
            </a:r>
            <a:r>
              <a:rPr kumimoji="1" lang="en-US" altLang="zh-CN" sz="1800"/>
              <a:t> Error;</a:t>
            </a:r>
            <a:br>
              <a:rPr kumimoji="1" lang="en-US" altLang="zh-CN" sz="1800"/>
            </a:br>
            <a:r>
              <a:rPr kumimoji="1" lang="en-US" altLang="zh-CN" sz="1800"/>
              <a:t>    }</a:t>
            </a:r>
            <a:br>
              <a:rPr kumimoji="1" lang="en-US" altLang="zh-CN" sz="1800"/>
            </a:br>
            <a:r>
              <a:rPr kumimoji="1" lang="en-US" altLang="zh-CN" sz="1800"/>
              <a:t>    // </a:t>
            </a:r>
            <a:r>
              <a:rPr kumimoji="1" lang="zh-CN" altLang="en-US" sz="1800"/>
              <a:t>如果错误直接跳转</a:t>
            </a:r>
            <a:br>
              <a:rPr kumimoji="1" lang="zh-CN" altLang="en-US" sz="1800"/>
            </a:br>
            <a:r>
              <a:rPr kumimoji="1" lang="zh-CN" altLang="en-US" sz="1800"/>
              <a:t>    </a:t>
            </a:r>
            <a:r>
              <a:rPr kumimoji="1" lang="en-US" altLang="zh-CN" sz="1800"/>
              <a:t>else </a:t>
            </a:r>
            <a:r>
              <a:rPr kumimoji="1" lang="en-US" altLang="zh-CN" sz="1800">
                <a:solidFill>
                  <a:srgbClr val="FF0000"/>
                </a:solidFill>
              </a:rPr>
              <a:t>goto</a:t>
            </a:r>
            <a:r>
              <a:rPr kumimoji="1" lang="en-US" altLang="zh-CN" sz="1800"/>
              <a:t> Error;</a:t>
            </a:r>
          </a:p>
          <a:p>
            <a:pPr algn="l"/>
            <a:r>
              <a:rPr kumimoji="1" lang="en-US" altLang="zh-CN" sz="1800"/>
              <a:t>         // </a:t>
            </a:r>
            <a:r>
              <a:rPr kumimoji="1" lang="zh-CN" altLang="en-US" sz="1800"/>
              <a:t>错误处理模块</a:t>
            </a:r>
            <a:br>
              <a:rPr kumimoji="1" lang="zh-CN" altLang="en-US" sz="1800"/>
            </a:br>
            <a:r>
              <a:rPr kumimoji="1" lang="zh-CN" altLang="en-US" sz="1800"/>
              <a:t>         </a:t>
            </a:r>
            <a:r>
              <a:rPr kumimoji="1" lang="en-US" altLang="zh-CN" sz="1800"/>
              <a:t>Error:</a:t>
            </a:r>
            <a:br>
              <a:rPr kumimoji="1" lang="en-US" altLang="zh-CN" sz="1800"/>
            </a:br>
            <a:r>
              <a:rPr kumimoji="1" lang="en-US" altLang="zh-CN" sz="1800"/>
              <a:t>         process_error();</a:t>
            </a:r>
            <a:br>
              <a:rPr kumimoji="1" lang="en-US" altLang="zh-CN" sz="1800"/>
            </a:br>
            <a:r>
              <a:rPr kumimoji="1" lang="en-US" altLang="zh-CN" sz="1800"/>
              <a:t>exit();}</a:t>
            </a:r>
          </a:p>
        </p:txBody>
      </p:sp>
    </p:spTree>
    <p:extLst>
      <p:ext uri="{BB962C8B-B14F-4D97-AF65-F5344CB8AC3E}">
        <p14:creationId xmlns:p14="http://schemas.microsoft.com/office/powerpoint/2010/main" val="2416902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ltLang="zh-CN">
                <a:latin typeface="Times New Roman" panose="02020603050405020304" pitchFamily="18" charset="0"/>
              </a:rPr>
              <a:t>…</a:t>
            </a:r>
            <a:r>
              <a:rPr lang="en-US" altLang="zh-CN"/>
              <a:t>C++</a:t>
            </a:r>
            <a:r>
              <a:rPr lang="zh-CN" altLang="en-US"/>
              <a:t>中的</a:t>
            </a:r>
            <a:r>
              <a:rPr lang="en-US" altLang="zh-CN"/>
              <a:t>Goto</a:t>
            </a:r>
            <a:r>
              <a:rPr lang="zh-CN" altLang="en-US"/>
              <a:t>语句</a:t>
            </a:r>
          </a:p>
        </p:txBody>
      </p:sp>
      <p:sp>
        <p:nvSpPr>
          <p:cNvPr id="183299" name="Rectangle 3"/>
          <p:cNvSpPr>
            <a:spLocks noGrp="1" noChangeArrowheads="1"/>
          </p:cNvSpPr>
          <p:nvPr>
            <p:ph type="body" idx="1"/>
          </p:nvPr>
        </p:nvSpPr>
        <p:spPr>
          <a:xfrm>
            <a:off x="457200" y="1495425"/>
            <a:ext cx="8229600" cy="5245943"/>
          </a:xfrm>
          <a:solidFill>
            <a:schemeClr val="bg1"/>
          </a:solidFill>
        </p:spPr>
        <p:txBody>
          <a:bodyPr/>
          <a:lstStyle/>
          <a:p>
            <a:pPr>
              <a:lnSpc>
                <a:spcPct val="90000"/>
              </a:lnSpc>
            </a:pPr>
            <a:r>
              <a:rPr lang="zh-CN" altLang="en-US" sz="3200" dirty="0"/>
              <a:t>为什么不建议使用</a:t>
            </a:r>
            <a:r>
              <a:rPr lang="en-US" altLang="zh-CN" sz="3200" dirty="0" err="1"/>
              <a:t>goto</a:t>
            </a:r>
            <a:r>
              <a:rPr lang="zh-CN" altLang="en-US" sz="3200" dirty="0"/>
              <a:t>语句来实现异常处理编程</a:t>
            </a:r>
          </a:p>
          <a:p>
            <a:pPr lvl="1">
              <a:lnSpc>
                <a:spcPct val="90000"/>
              </a:lnSpc>
            </a:pPr>
            <a:r>
              <a:rPr lang="zh-CN" altLang="en-US" sz="2800" dirty="0"/>
              <a:t>虽然</a:t>
            </a:r>
            <a:r>
              <a:rPr lang="en-US" altLang="zh-CN" sz="2800" dirty="0" err="1"/>
              <a:t>goto</a:t>
            </a:r>
            <a:r>
              <a:rPr lang="en-US" altLang="zh-CN" sz="2800" dirty="0"/>
              <a:t> </a:t>
            </a:r>
            <a:r>
              <a:rPr lang="zh-CN" altLang="en-US" sz="2800" dirty="0"/>
              <a:t>语句能有效地支持异常处理编程的实现。但是没有人建议使用它，即便是在</a:t>
            </a:r>
            <a:r>
              <a:rPr lang="en-US" altLang="zh-CN" sz="2800" dirty="0"/>
              <a:t>C</a:t>
            </a:r>
            <a:r>
              <a:rPr lang="zh-CN" altLang="en-US" sz="2800" dirty="0"/>
              <a:t>语言中。因为</a:t>
            </a:r>
          </a:p>
          <a:p>
            <a:pPr lvl="2">
              <a:lnSpc>
                <a:spcPct val="90000"/>
              </a:lnSpc>
            </a:pP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1</a:t>
            </a:r>
            <a:r>
              <a:rPr lang="zh-CN" altLang="en-US" sz="2000" dirty="0">
                <a:latin typeface="楷体_GB2312" pitchFamily="49" charset="-122"/>
                <a:ea typeface="楷体_GB2312" pitchFamily="49" charset="-122"/>
              </a:rPr>
              <a:t>） </a:t>
            </a:r>
            <a:r>
              <a:rPr lang="en-US" altLang="zh-CN" sz="2000" dirty="0" err="1">
                <a:latin typeface="楷体_GB2312" pitchFamily="49" charset="-122"/>
                <a:ea typeface="楷体_GB2312" pitchFamily="49" charset="-122"/>
              </a:rPr>
              <a:t>goto</a:t>
            </a:r>
            <a:r>
              <a:rPr lang="zh-CN" altLang="en-US" sz="2000" dirty="0">
                <a:latin typeface="楷体_GB2312" pitchFamily="49" charset="-122"/>
                <a:ea typeface="楷体_GB2312" pitchFamily="49" charset="-122"/>
              </a:rPr>
              <a:t>语句能破坏程序的结构化设计，使代码难于测试，且包含大量</a:t>
            </a:r>
            <a:r>
              <a:rPr lang="en-US" altLang="zh-CN" sz="2000" dirty="0" err="1">
                <a:latin typeface="楷体_GB2312" pitchFamily="49" charset="-122"/>
                <a:ea typeface="楷体_GB2312" pitchFamily="49" charset="-122"/>
              </a:rPr>
              <a:t>goto</a:t>
            </a:r>
            <a:r>
              <a:rPr lang="zh-CN" altLang="en-US" sz="2000" dirty="0">
                <a:latin typeface="楷体_GB2312" pitchFamily="49" charset="-122"/>
                <a:ea typeface="楷体_GB2312" pitchFamily="49" charset="-122"/>
              </a:rPr>
              <a:t>的代码模块不易理解和阅读。它一直遭结构化程序设计思想所抛弃，强烈建议程序员不易使用它</a:t>
            </a:r>
          </a:p>
          <a:p>
            <a:pPr lvl="2">
              <a:lnSpc>
                <a:spcPct val="90000"/>
              </a:lnSpc>
            </a:pP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2</a:t>
            </a:r>
            <a:r>
              <a:rPr lang="zh-CN" altLang="en-US" sz="2000" dirty="0">
                <a:latin typeface="楷体_GB2312" pitchFamily="49" charset="-122"/>
                <a:ea typeface="楷体_GB2312" pitchFamily="49" charset="-122"/>
              </a:rPr>
              <a:t>） 与</a:t>
            </a:r>
            <a:r>
              <a:rPr lang="en-US" altLang="zh-CN" sz="2000" dirty="0">
                <a:latin typeface="楷体_GB2312" pitchFamily="49" charset="-122"/>
                <a:ea typeface="楷体_GB2312" pitchFamily="49" charset="-122"/>
              </a:rPr>
              <a:t>C++</a:t>
            </a:r>
            <a:r>
              <a:rPr lang="zh-CN" altLang="en-US" sz="2000" dirty="0">
                <a:latin typeface="楷体_GB2312" pitchFamily="49" charset="-122"/>
                <a:ea typeface="楷体_GB2312" pitchFamily="49" charset="-122"/>
              </a:rPr>
              <a:t>语言中提供的异常处理编程模型相比，它的确是太弱了一些</a:t>
            </a:r>
          </a:p>
          <a:p>
            <a:pPr lvl="3">
              <a:lnSpc>
                <a:spcPct val="90000"/>
              </a:lnSpc>
            </a:pPr>
            <a:r>
              <a:rPr lang="zh-CN" altLang="en-US" sz="2000" dirty="0">
                <a:latin typeface="楷体_GB2312" pitchFamily="49" charset="-122"/>
                <a:ea typeface="楷体_GB2312" pitchFamily="49" charset="-122"/>
              </a:rPr>
              <a:t>例如，它一般只能是在某个函数的局部作用域内跳转，也即它不能有效和方便地实现程序控制流的跨函数远程的跳转</a:t>
            </a:r>
          </a:p>
          <a:p>
            <a:pPr lvl="2">
              <a:lnSpc>
                <a:spcPct val="90000"/>
              </a:lnSpc>
            </a:pP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3</a:t>
            </a:r>
            <a:r>
              <a:rPr lang="zh-CN" altLang="en-US" sz="2000" dirty="0">
                <a:latin typeface="楷体_GB2312" pitchFamily="49" charset="-122"/>
                <a:ea typeface="楷体_GB2312" pitchFamily="49" charset="-122"/>
              </a:rPr>
              <a:t>） 如果在</a:t>
            </a:r>
            <a:r>
              <a:rPr lang="en-US" altLang="zh-CN" sz="2000" dirty="0">
                <a:latin typeface="楷体_GB2312" pitchFamily="49" charset="-122"/>
                <a:ea typeface="楷体_GB2312" pitchFamily="49" charset="-122"/>
              </a:rPr>
              <a:t>C++</a:t>
            </a:r>
            <a:r>
              <a:rPr lang="zh-CN" altLang="en-US" sz="2000" dirty="0">
                <a:latin typeface="楷体_GB2312" pitchFamily="49" charset="-122"/>
                <a:ea typeface="楷体_GB2312" pitchFamily="49" charset="-122"/>
              </a:rPr>
              <a:t>语言中，用</a:t>
            </a:r>
            <a:r>
              <a:rPr lang="en-US" altLang="zh-CN" sz="2000" dirty="0" err="1">
                <a:latin typeface="楷体_GB2312" pitchFamily="49" charset="-122"/>
                <a:ea typeface="楷体_GB2312" pitchFamily="49" charset="-122"/>
              </a:rPr>
              <a:t>goto</a:t>
            </a:r>
            <a:r>
              <a:rPr lang="zh-CN" altLang="en-US" sz="2000" dirty="0">
                <a:latin typeface="楷体_GB2312" pitchFamily="49" charset="-122"/>
                <a:ea typeface="楷体_GB2312" pitchFamily="49" charset="-122"/>
              </a:rPr>
              <a:t>语句来实现异常处理，那么它将给面向对象构成极大破坏，并影响到效率</a:t>
            </a:r>
          </a:p>
        </p:txBody>
      </p:sp>
    </p:spTree>
    <p:extLst>
      <p:ext uri="{BB962C8B-B14F-4D97-AF65-F5344CB8AC3E}">
        <p14:creationId xmlns:p14="http://schemas.microsoft.com/office/powerpoint/2010/main" val="3013197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250825" y="188913"/>
            <a:ext cx="8229600" cy="863600"/>
          </a:xfrm>
          <a:ln/>
        </p:spPr>
        <p:txBody>
          <a:bodyPr vert="horz" wrap="square" lIns="91440" tIns="45720" rIns="91440" bIns="45720" anchor="ctr"/>
          <a:lstStyle/>
          <a:p>
            <a:r>
              <a:rPr lang="zh-CN" altLang="en-US" sz="4400" dirty="0">
                <a:latin typeface="黑体" panose="02010609060101010101" pitchFamily="49" charset="-122"/>
              </a:rPr>
              <a:t>详细设计</a:t>
            </a:r>
          </a:p>
        </p:txBody>
      </p:sp>
      <p:sp>
        <p:nvSpPr>
          <p:cNvPr id="55299" name="Rectangle 3"/>
          <p:cNvSpPr>
            <a:spLocks noGrp="1"/>
          </p:cNvSpPr>
          <p:nvPr>
            <p:ph idx="1"/>
          </p:nvPr>
        </p:nvSpPr>
        <p:spPr>
          <a:xfrm>
            <a:off x="539750" y="1341438"/>
            <a:ext cx="8058150" cy="4872037"/>
          </a:xfrm>
          <a:solidFill>
            <a:schemeClr val="bg1">
              <a:alpha val="100000"/>
            </a:schemeClr>
          </a:solidFill>
          <a:ln/>
        </p:spPr>
        <p:txBody>
          <a:bodyPr vert="horz" wrap="square" lIns="91440" tIns="45720" rIns="91440" bIns="45720" anchor="t"/>
          <a:lstStyle/>
          <a:p>
            <a:r>
              <a:rPr lang="zh-CN" altLang="en-US" sz="2400" b="1" dirty="0">
                <a:latin typeface="黑体" panose="02010609060101010101" pitchFamily="49" charset="-122"/>
              </a:rPr>
              <a:t>详细设计工具作用：</a:t>
            </a:r>
          </a:p>
          <a:p>
            <a:pPr lvl="1"/>
            <a:r>
              <a:rPr lang="zh-CN" altLang="en-US" sz="2400" b="1" dirty="0">
                <a:latin typeface="黑体" panose="02010609060101010101" pitchFamily="49" charset="-122"/>
              </a:rPr>
              <a:t>对软件开发人员来说，提高软件开发效率。</a:t>
            </a:r>
          </a:p>
          <a:p>
            <a:pPr lvl="1"/>
            <a:r>
              <a:rPr lang="zh-CN" altLang="en-US" sz="2400" b="1" dirty="0">
                <a:latin typeface="黑体" panose="02010609060101010101" pitchFamily="49" charset="-122"/>
              </a:rPr>
              <a:t>对软件测试和维护人员来说，提供摆脱繁琐的程序代码，了解模块程序结构的途径。</a:t>
            </a:r>
          </a:p>
          <a:p>
            <a:r>
              <a:rPr lang="zh-CN" altLang="en-US" sz="2400" b="1" dirty="0">
                <a:latin typeface="黑体" panose="02010609060101010101" pitchFamily="49" charset="-122"/>
              </a:rPr>
              <a:t>工具：</a:t>
            </a:r>
          </a:p>
          <a:p>
            <a:pPr lvl="1"/>
            <a:r>
              <a:rPr lang="zh-CN" altLang="en-US" sz="2400" b="1" dirty="0">
                <a:solidFill>
                  <a:srgbClr val="009900"/>
                </a:solidFill>
                <a:latin typeface="黑体" panose="02010609060101010101" pitchFamily="49" charset="-122"/>
              </a:rPr>
              <a:t>图形工具：</a:t>
            </a:r>
            <a:r>
              <a:rPr lang="zh-CN" altLang="en-US" sz="2400" b="1" dirty="0">
                <a:latin typeface="黑体" panose="02010609060101010101" pitchFamily="49" charset="-122"/>
              </a:rPr>
              <a:t> 将过程细节用图形来表示，在图中，逻辑结构用具体的图形表示</a:t>
            </a:r>
          </a:p>
          <a:p>
            <a:pPr lvl="1"/>
            <a:r>
              <a:rPr lang="zh-CN" altLang="en-US" sz="2400" b="1" dirty="0">
                <a:solidFill>
                  <a:srgbClr val="009900"/>
                </a:solidFill>
                <a:latin typeface="黑体" panose="02010609060101010101" pitchFamily="49" charset="-122"/>
              </a:rPr>
              <a:t>列表工具：</a:t>
            </a:r>
            <a:r>
              <a:rPr lang="zh-CN" altLang="en-US" sz="2400" b="1" dirty="0">
                <a:latin typeface="黑体" panose="02010609060101010101" pitchFamily="49" charset="-122"/>
              </a:rPr>
              <a:t>利用表来表示过程细节，表列出了各种操作和相应的条件</a:t>
            </a:r>
          </a:p>
          <a:p>
            <a:pPr lvl="1"/>
            <a:r>
              <a:rPr lang="zh-CN" altLang="en-US" sz="2400" b="1" dirty="0">
                <a:solidFill>
                  <a:srgbClr val="009900"/>
                </a:solidFill>
                <a:latin typeface="黑体" panose="02010609060101010101" pitchFamily="49" charset="-122"/>
              </a:rPr>
              <a:t>语言工具：</a:t>
            </a:r>
            <a:r>
              <a:rPr lang="zh-CN" altLang="en-US" sz="2400" b="1" dirty="0">
                <a:latin typeface="黑体" panose="02010609060101010101" pitchFamily="49" charset="-122"/>
              </a:rPr>
              <a:t>用类语言（伪码）表示过程的细节，很接近编程语言。</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p:cNvSpPr>
          <p:nvPr>
            <p:ph type="title"/>
          </p:nvPr>
        </p:nvSpPr>
        <p:spPr>
          <a:xfrm>
            <a:off x="0" y="0"/>
            <a:ext cx="8229600" cy="863600"/>
          </a:xfrm>
          <a:ln/>
        </p:spPr>
        <p:txBody>
          <a:bodyPr vert="horz" wrap="square" lIns="91440" tIns="45720" rIns="91440" bIns="45720" anchor="ctr"/>
          <a:lstStyle/>
          <a:p>
            <a:r>
              <a:rPr lang="zh-CN" altLang="en-US" sz="4400" dirty="0">
                <a:latin typeface="黑体" panose="02010609060101010101" pitchFamily="49" charset="-122"/>
              </a:rPr>
              <a:t>设计工具</a:t>
            </a:r>
          </a:p>
        </p:txBody>
      </p:sp>
      <p:sp>
        <p:nvSpPr>
          <p:cNvPr id="56323" name="Rectangle 4"/>
          <p:cNvSpPr>
            <a:spLocks noGrp="1"/>
          </p:cNvSpPr>
          <p:nvPr>
            <p:ph idx="1"/>
          </p:nvPr>
        </p:nvSpPr>
        <p:spPr>
          <a:xfrm>
            <a:off x="0" y="1412875"/>
            <a:ext cx="8459788" cy="3240088"/>
          </a:xfrm>
          <a:ln/>
        </p:spPr>
        <p:txBody>
          <a:bodyPr vert="horz" wrap="square" lIns="91440" tIns="45720" rIns="91440" bIns="45720" anchor="t"/>
          <a:lstStyle/>
          <a:p>
            <a:r>
              <a:rPr lang="zh-CN" altLang="en-US" sz="4400" b="1" dirty="0">
                <a:latin typeface="黑体" panose="02010609060101010101" pitchFamily="49" charset="-122"/>
              </a:rPr>
              <a:t>图形工具</a:t>
            </a:r>
          </a:p>
          <a:p>
            <a:pPr lvl="1"/>
            <a:r>
              <a:rPr lang="en-US" altLang="zh-CN" sz="4400" b="1" dirty="0">
                <a:latin typeface="黑体" panose="02010609060101010101" pitchFamily="49" charset="-122"/>
              </a:rPr>
              <a:t>1</a:t>
            </a:r>
            <a:r>
              <a:rPr lang="zh-CN" altLang="en-US" sz="4400" b="1" dirty="0">
                <a:latin typeface="黑体" panose="02010609060101010101" pitchFamily="49" charset="-122"/>
              </a:rPr>
              <a:t>、程序流程图</a:t>
            </a:r>
            <a:endParaRPr lang="en-US" altLang="zh-CN" sz="4400" b="1" dirty="0">
              <a:latin typeface="黑体" panose="02010609060101010101" pitchFamily="49" charset="-122"/>
            </a:endParaRPr>
          </a:p>
          <a:p>
            <a:pPr lvl="1"/>
            <a:r>
              <a:rPr lang="en-US" altLang="zh-CN" sz="4400" b="1" dirty="0">
                <a:latin typeface="黑体" panose="02010609060101010101" pitchFamily="49" charset="-122"/>
              </a:rPr>
              <a:t>2</a:t>
            </a:r>
            <a:r>
              <a:rPr lang="zh-CN" altLang="en-US" sz="4400" b="1" dirty="0">
                <a:latin typeface="黑体" panose="02010609060101010101" pitchFamily="49" charset="-122"/>
              </a:rPr>
              <a:t>、盒图</a:t>
            </a:r>
            <a:r>
              <a:rPr lang="en-US" altLang="zh-CN" sz="4400" b="1" dirty="0">
                <a:latin typeface="黑体" panose="02010609060101010101" pitchFamily="49" charset="-122"/>
              </a:rPr>
              <a:t>(Box Diagram)</a:t>
            </a:r>
          </a:p>
          <a:p>
            <a:pPr lvl="1"/>
            <a:r>
              <a:rPr lang="en-US" altLang="zh-CN" sz="4400" b="1" dirty="0">
                <a:latin typeface="黑体" panose="02010609060101010101" pitchFamily="49" charset="-122"/>
              </a:rPr>
              <a:t>3</a:t>
            </a:r>
            <a:r>
              <a:rPr lang="zh-CN" altLang="en-US" sz="4400" b="1" dirty="0">
                <a:latin typeface="黑体" panose="02010609060101010101" pitchFamily="49" charset="-122"/>
              </a:rPr>
              <a:t>、</a:t>
            </a:r>
            <a:r>
              <a:rPr lang="en-US" altLang="zh-CN" sz="4400" b="1" dirty="0">
                <a:latin typeface="黑体" panose="02010609060101010101" pitchFamily="49" charset="-122"/>
              </a:rPr>
              <a:t>PAD</a:t>
            </a:r>
            <a:r>
              <a:rPr lang="zh-CN" altLang="en-US" sz="4400" b="1" dirty="0">
                <a:latin typeface="黑体" panose="02010609060101010101" pitchFamily="49" charset="-122"/>
              </a:rPr>
              <a:t>图</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Rot="1"/>
          </p:cNvSpPr>
          <p:nvPr/>
        </p:nvSpPr>
        <p:spPr>
          <a:xfrm>
            <a:off x="323850" y="549275"/>
            <a:ext cx="6400800" cy="504825"/>
          </a:xfrm>
          <a:prstGeom prst="rect">
            <a:avLst/>
          </a:prstGeom>
          <a:noFill/>
          <a:ln w="9525">
            <a:noFill/>
          </a:ln>
        </p:spPr>
        <p:txBody>
          <a:bodyPr/>
          <a:lstStyle/>
          <a:p>
            <a:pPr>
              <a:buClr>
                <a:schemeClr val="accent2"/>
              </a:buClr>
              <a:buFont typeface="Arial" panose="020B0604020202020204" pitchFamily="34" charset="0"/>
            </a:pPr>
            <a:r>
              <a:rPr lang="zh-CN" altLang="en-US" sz="2800" dirty="0">
                <a:solidFill>
                  <a:schemeClr val="bg1"/>
                </a:solidFill>
                <a:latin typeface="Arial" panose="020B0604020202020204" pitchFamily="34" charset="0"/>
              </a:rPr>
              <a:t>程序流程图</a:t>
            </a:r>
          </a:p>
          <a:p>
            <a:pPr>
              <a:lnSpc>
                <a:spcPct val="90000"/>
              </a:lnSpc>
              <a:spcBef>
                <a:spcPct val="20000"/>
              </a:spcBef>
              <a:buClr>
                <a:schemeClr val="hlink"/>
              </a:buClr>
              <a:buSzPct val="70000"/>
              <a:buFont typeface="Wingdings" panose="05000000000000000000" pitchFamily="2" charset="2"/>
            </a:pPr>
            <a:r>
              <a:rPr lang="zh-CN" altLang="en-US" sz="2800" dirty="0">
                <a:latin typeface="Arial" panose="020B0604020202020204" pitchFamily="34" charset="0"/>
              </a:rPr>
              <a:t> </a:t>
            </a:r>
          </a:p>
        </p:txBody>
      </p:sp>
      <p:pic>
        <p:nvPicPr>
          <p:cNvPr id="57347" name="Picture 8"/>
          <p:cNvPicPr>
            <a:picLocks noChangeAspect="1"/>
          </p:cNvPicPr>
          <p:nvPr/>
        </p:nvPicPr>
        <p:blipFill>
          <a:blip r:embed="rId2"/>
          <a:stretch>
            <a:fillRect/>
          </a:stretch>
        </p:blipFill>
        <p:spPr>
          <a:xfrm>
            <a:off x="4787900" y="2133600"/>
            <a:ext cx="2952750" cy="593725"/>
          </a:xfrm>
          <a:prstGeom prst="rect">
            <a:avLst/>
          </a:prstGeom>
          <a:noFill/>
          <a:ln w="9525">
            <a:noFill/>
          </a:ln>
        </p:spPr>
      </p:pic>
      <p:pic>
        <p:nvPicPr>
          <p:cNvPr id="57348" name="Picture 9"/>
          <p:cNvPicPr>
            <a:picLocks noChangeAspect="1"/>
          </p:cNvPicPr>
          <p:nvPr/>
        </p:nvPicPr>
        <p:blipFill>
          <a:blip r:embed="rId3"/>
          <a:stretch>
            <a:fillRect/>
          </a:stretch>
        </p:blipFill>
        <p:spPr>
          <a:xfrm>
            <a:off x="4284663" y="2852738"/>
            <a:ext cx="3960812" cy="785812"/>
          </a:xfrm>
          <a:prstGeom prst="rect">
            <a:avLst/>
          </a:prstGeom>
          <a:noFill/>
          <a:ln w="9525">
            <a:noFill/>
          </a:ln>
        </p:spPr>
      </p:pic>
      <p:pic>
        <p:nvPicPr>
          <p:cNvPr id="57349" name="Picture 10"/>
          <p:cNvPicPr>
            <a:picLocks noChangeAspect="1"/>
          </p:cNvPicPr>
          <p:nvPr/>
        </p:nvPicPr>
        <p:blipFill>
          <a:blip r:embed="rId4"/>
          <a:stretch>
            <a:fillRect/>
          </a:stretch>
        </p:blipFill>
        <p:spPr>
          <a:xfrm>
            <a:off x="4356100" y="3644900"/>
            <a:ext cx="2735263" cy="817563"/>
          </a:xfrm>
          <a:prstGeom prst="rect">
            <a:avLst/>
          </a:prstGeom>
          <a:noFill/>
          <a:ln w="9525">
            <a:noFill/>
          </a:ln>
        </p:spPr>
      </p:pic>
      <p:pic>
        <p:nvPicPr>
          <p:cNvPr id="57350" name="Picture 11"/>
          <p:cNvPicPr>
            <a:picLocks noChangeAspect="1"/>
          </p:cNvPicPr>
          <p:nvPr/>
        </p:nvPicPr>
        <p:blipFill>
          <a:blip r:embed="rId5"/>
          <a:stretch>
            <a:fillRect/>
          </a:stretch>
        </p:blipFill>
        <p:spPr>
          <a:xfrm>
            <a:off x="3995738" y="4508500"/>
            <a:ext cx="3671887" cy="1920875"/>
          </a:xfrm>
          <a:prstGeom prst="rect">
            <a:avLst/>
          </a:prstGeom>
          <a:noFill/>
          <a:ln w="9525">
            <a:noFill/>
          </a:ln>
        </p:spPr>
      </p:pic>
      <p:sp>
        <p:nvSpPr>
          <p:cNvPr id="57351" name="Rectangle 12"/>
          <p:cNvSpPr/>
          <p:nvPr/>
        </p:nvSpPr>
        <p:spPr>
          <a:xfrm>
            <a:off x="684213" y="2046288"/>
            <a:ext cx="3457575" cy="3108325"/>
          </a:xfrm>
          <a:prstGeom prst="rect">
            <a:avLst/>
          </a:prstGeom>
          <a:noFill/>
          <a:ln w="9525">
            <a:noFill/>
          </a:ln>
        </p:spPr>
        <p:txBody>
          <a:bodyPr anchor="ctr">
            <a:spAutoFit/>
          </a:bodyPr>
          <a:lstStyle/>
          <a:p>
            <a:pPr defTabSz="0" eaLnBrk="0" hangingPunct="0">
              <a:tabLst>
                <a:tab pos="457200" algn="l"/>
              </a:tabLst>
            </a:pPr>
            <a:r>
              <a:rPr lang="zh-CN" altLang="en-US" sz="2800" dirty="0">
                <a:latin typeface="Times New Roman" panose="02020603050405020304" pitchFamily="18" charset="0"/>
                <a:cs typeface="Times New Roman" panose="02020603050405020304" pitchFamily="18" charset="0"/>
              </a:rPr>
              <a:t>开始与结束框</a:t>
            </a:r>
          </a:p>
          <a:p>
            <a:pPr defTabSz="0" eaLnBrk="0" hangingPunct="0">
              <a:tabLst>
                <a:tab pos="457200" algn="l"/>
              </a:tabLst>
            </a:pPr>
            <a:endParaRPr lang="zh-CN" altLang="en-US" sz="2800" dirty="0">
              <a:latin typeface="Times New Roman" panose="02020603050405020304" pitchFamily="18" charset="0"/>
              <a:cs typeface="Times New Roman" panose="02020603050405020304" pitchFamily="18" charset="0"/>
            </a:endParaRPr>
          </a:p>
          <a:p>
            <a:pPr defTabSz="0" eaLnBrk="0" hangingPunct="0">
              <a:tabLst>
                <a:tab pos="457200" algn="l"/>
              </a:tabLst>
            </a:pPr>
            <a:r>
              <a:rPr lang="zh-CN" altLang="en-US" sz="2800" dirty="0">
                <a:latin typeface="Arial" panose="020B0604020202020204" pitchFamily="34" charset="0"/>
              </a:rPr>
              <a:t>输入</a:t>
            </a:r>
            <a:r>
              <a:rPr lang="en-US" altLang="zh-CN" sz="2800" dirty="0">
                <a:latin typeface="Arial" panose="020B0604020202020204" pitchFamily="34" charset="0"/>
              </a:rPr>
              <a:t>/</a:t>
            </a:r>
            <a:r>
              <a:rPr lang="zh-CN" altLang="en-US" sz="2800" dirty="0">
                <a:latin typeface="Arial" panose="020B0604020202020204" pitchFamily="34" charset="0"/>
              </a:rPr>
              <a:t>输出图框</a:t>
            </a:r>
          </a:p>
          <a:p>
            <a:pPr defTabSz="0" eaLnBrk="0" hangingPunct="0">
              <a:tabLst>
                <a:tab pos="457200" algn="l"/>
              </a:tabLst>
            </a:pPr>
            <a:endParaRPr lang="zh-CN" altLang="en-US" sz="2800" dirty="0">
              <a:latin typeface="Arial" panose="020B0604020202020204" pitchFamily="34" charset="0"/>
            </a:endParaRPr>
          </a:p>
          <a:p>
            <a:pPr defTabSz="0" eaLnBrk="0" hangingPunct="0">
              <a:tabLst>
                <a:tab pos="457200" algn="l"/>
              </a:tabLst>
            </a:pPr>
            <a:r>
              <a:rPr lang="zh-CN" altLang="en-US" sz="2800" dirty="0">
                <a:latin typeface="Arial" panose="020B0604020202020204" pitchFamily="34" charset="0"/>
              </a:rPr>
              <a:t>处理框图</a:t>
            </a:r>
          </a:p>
          <a:p>
            <a:pPr defTabSz="0" eaLnBrk="0" hangingPunct="0">
              <a:tabLst>
                <a:tab pos="457200" algn="l"/>
              </a:tabLst>
            </a:pPr>
            <a:endParaRPr lang="zh-CN" altLang="en-US" sz="2800" dirty="0">
              <a:latin typeface="Arial" panose="020B0604020202020204" pitchFamily="34" charset="0"/>
            </a:endParaRPr>
          </a:p>
          <a:p>
            <a:pPr defTabSz="0" eaLnBrk="0" hangingPunct="0">
              <a:tabLst>
                <a:tab pos="457200" algn="l"/>
              </a:tabLst>
            </a:pPr>
            <a:r>
              <a:rPr lang="zh-CN" altLang="en-US" sz="2800" dirty="0">
                <a:latin typeface="Arial" panose="020B0604020202020204" pitchFamily="34" charset="0"/>
              </a:rPr>
              <a:t>分支图框</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Text Box 2"/>
          <p:cNvSpPr txBox="1"/>
          <p:nvPr/>
        </p:nvSpPr>
        <p:spPr>
          <a:xfrm>
            <a:off x="304800" y="1447800"/>
            <a:ext cx="3317875" cy="685800"/>
          </a:xfrm>
          <a:prstGeom prst="rect">
            <a:avLst/>
          </a:prstGeom>
          <a:noFill/>
          <a:ln w="9525">
            <a:noFill/>
          </a:ln>
        </p:spPr>
        <p:txBody>
          <a:bodyPr/>
          <a:lstStyle/>
          <a:p>
            <a:pPr marL="485775" indent="-485775">
              <a:spcBef>
                <a:spcPct val="50000"/>
              </a:spcBef>
            </a:pPr>
            <a:r>
              <a:rPr lang="en-US" altLang="zh-CN" sz="2400" dirty="0">
                <a:latin typeface="黑体" panose="02010609060101010101" pitchFamily="49" charset="-122"/>
              </a:rPr>
              <a:t>(</a:t>
            </a:r>
            <a:r>
              <a:rPr lang="en-US" altLang="zh-CN" dirty="0">
                <a:latin typeface="黑体" panose="02010609060101010101" pitchFamily="49" charset="-122"/>
              </a:rPr>
              <a:t>1) </a:t>
            </a:r>
            <a:r>
              <a:rPr lang="zh-CN" altLang="en-US" dirty="0">
                <a:latin typeface="黑体" panose="02010609060101010101" pitchFamily="49" charset="-122"/>
              </a:rPr>
              <a:t>顺序结构</a:t>
            </a:r>
            <a:r>
              <a:rPr lang="en-US" altLang="zh-CN" dirty="0">
                <a:latin typeface="黑体" panose="02010609060101010101" pitchFamily="49" charset="-122"/>
              </a:rPr>
              <a:t>(sequential structure)</a:t>
            </a:r>
          </a:p>
        </p:txBody>
      </p:sp>
      <p:sp>
        <p:nvSpPr>
          <p:cNvPr id="86019" name="Text Box 3"/>
          <p:cNvSpPr txBox="1"/>
          <p:nvPr/>
        </p:nvSpPr>
        <p:spPr>
          <a:xfrm>
            <a:off x="3059113" y="1052513"/>
            <a:ext cx="3079750" cy="685800"/>
          </a:xfrm>
          <a:prstGeom prst="rect">
            <a:avLst/>
          </a:prstGeom>
          <a:noFill/>
          <a:ln w="9525">
            <a:noFill/>
          </a:ln>
        </p:spPr>
        <p:txBody>
          <a:bodyPr/>
          <a:lstStyle/>
          <a:p>
            <a:pPr marL="485775" indent="-485775">
              <a:spcBef>
                <a:spcPct val="50000"/>
              </a:spcBef>
            </a:pPr>
            <a:r>
              <a:rPr lang="en-US" altLang="zh-CN" dirty="0">
                <a:latin typeface="黑体" panose="02010609060101010101" pitchFamily="49" charset="-122"/>
              </a:rPr>
              <a:t>(2) </a:t>
            </a:r>
            <a:r>
              <a:rPr lang="zh-CN" altLang="en-US" dirty="0">
                <a:latin typeface="黑体" panose="02010609060101010101" pitchFamily="49" charset="-122"/>
              </a:rPr>
              <a:t>选择结构</a:t>
            </a:r>
            <a:r>
              <a:rPr lang="en-US" altLang="zh-CN" dirty="0">
                <a:latin typeface="黑体" panose="02010609060101010101" pitchFamily="49" charset="-122"/>
              </a:rPr>
              <a:t>(selective structure)</a:t>
            </a:r>
          </a:p>
        </p:txBody>
      </p:sp>
      <p:grpSp>
        <p:nvGrpSpPr>
          <p:cNvPr id="2" name="Group 4"/>
          <p:cNvGrpSpPr/>
          <p:nvPr/>
        </p:nvGrpSpPr>
        <p:grpSpPr>
          <a:xfrm>
            <a:off x="1676400" y="2209800"/>
            <a:ext cx="431800" cy="1446213"/>
            <a:chOff x="2394" y="1758"/>
            <a:chExt cx="340" cy="1140"/>
          </a:xfrm>
        </p:grpSpPr>
        <p:sp>
          <p:nvSpPr>
            <p:cNvPr id="58459" name="Text Box 5"/>
            <p:cNvSpPr txBox="1"/>
            <p:nvPr/>
          </p:nvSpPr>
          <p:spPr>
            <a:xfrm>
              <a:off x="2394" y="1957"/>
              <a:ext cx="340" cy="283"/>
            </a:xfrm>
            <a:prstGeom prst="rect">
              <a:avLst/>
            </a:prstGeom>
            <a:noFill/>
            <a:ln w="9525" cap="flat" cmpd="sng">
              <a:solidFill>
                <a:srgbClr val="000000"/>
              </a:solidFill>
              <a:prstDash val="solid"/>
              <a:miter/>
              <a:headEnd type="none" w="med" len="med"/>
              <a:tailEnd type="none" w="med" len="med"/>
            </a:ln>
          </p:spPr>
          <p:txBody>
            <a:bodyPr lIns="18000" tIns="36000" rIns="18000" bIns="10800"/>
            <a:lstStyle/>
            <a:p>
              <a:pPr algn="ctr"/>
              <a:r>
                <a:rPr lang="en-US" altLang="zh-CN" dirty="0">
                  <a:latin typeface="黑体" panose="02010609060101010101" pitchFamily="49" charset="-122"/>
                </a:rPr>
                <a:t>A</a:t>
              </a:r>
              <a:endParaRPr lang="en-US" altLang="zh-CN" sz="900" dirty="0">
                <a:latin typeface="黑体" panose="02010609060101010101" pitchFamily="49" charset="-122"/>
              </a:endParaRPr>
            </a:p>
          </p:txBody>
        </p:sp>
        <p:sp>
          <p:nvSpPr>
            <p:cNvPr id="58460" name="Line 6"/>
            <p:cNvSpPr/>
            <p:nvPr/>
          </p:nvSpPr>
          <p:spPr>
            <a:xfrm>
              <a:off x="2564" y="2241"/>
              <a:ext cx="0" cy="187"/>
            </a:xfrm>
            <a:prstGeom prst="line">
              <a:avLst/>
            </a:prstGeom>
            <a:ln w="9525" cap="flat" cmpd="sng">
              <a:solidFill>
                <a:srgbClr val="000000"/>
              </a:solidFill>
              <a:prstDash val="solid"/>
              <a:headEnd type="none" w="med" len="med"/>
              <a:tailEnd type="arrow" w="sm" len="sm"/>
            </a:ln>
          </p:spPr>
        </p:sp>
        <p:sp>
          <p:nvSpPr>
            <p:cNvPr id="58461" name="Line 7"/>
            <p:cNvSpPr/>
            <p:nvPr/>
          </p:nvSpPr>
          <p:spPr>
            <a:xfrm>
              <a:off x="2564" y="1758"/>
              <a:ext cx="0" cy="187"/>
            </a:xfrm>
            <a:prstGeom prst="line">
              <a:avLst/>
            </a:prstGeom>
            <a:ln w="9525" cap="flat" cmpd="sng">
              <a:solidFill>
                <a:srgbClr val="000000"/>
              </a:solidFill>
              <a:prstDash val="solid"/>
              <a:headEnd type="none" w="med" len="med"/>
              <a:tailEnd type="arrow" w="sm" len="sm"/>
            </a:ln>
          </p:spPr>
        </p:sp>
        <p:sp>
          <p:nvSpPr>
            <p:cNvPr id="58462" name="Text Box 8"/>
            <p:cNvSpPr txBox="1"/>
            <p:nvPr/>
          </p:nvSpPr>
          <p:spPr>
            <a:xfrm>
              <a:off x="2394" y="2428"/>
              <a:ext cx="340" cy="283"/>
            </a:xfrm>
            <a:prstGeom prst="rect">
              <a:avLst/>
            </a:prstGeom>
            <a:noFill/>
            <a:ln w="9525" cap="flat" cmpd="sng">
              <a:solidFill>
                <a:srgbClr val="000000"/>
              </a:solidFill>
              <a:prstDash val="solid"/>
              <a:miter/>
              <a:headEnd type="none" w="med" len="med"/>
              <a:tailEnd type="none" w="med" len="med"/>
            </a:ln>
          </p:spPr>
          <p:txBody>
            <a:bodyPr lIns="18000" tIns="36000" rIns="18000" bIns="10800"/>
            <a:lstStyle/>
            <a:p>
              <a:pPr algn="ctr"/>
              <a:r>
                <a:rPr lang="en-US" altLang="zh-CN" dirty="0">
                  <a:latin typeface="黑体" panose="02010609060101010101" pitchFamily="49" charset="-122"/>
                </a:rPr>
                <a:t>B</a:t>
              </a:r>
              <a:endParaRPr lang="en-US" altLang="zh-CN" sz="900" dirty="0">
                <a:latin typeface="黑体" panose="02010609060101010101" pitchFamily="49" charset="-122"/>
              </a:endParaRPr>
            </a:p>
          </p:txBody>
        </p:sp>
        <p:sp>
          <p:nvSpPr>
            <p:cNvPr id="58463" name="Line 9"/>
            <p:cNvSpPr/>
            <p:nvPr/>
          </p:nvSpPr>
          <p:spPr>
            <a:xfrm>
              <a:off x="2564" y="2711"/>
              <a:ext cx="0" cy="187"/>
            </a:xfrm>
            <a:prstGeom prst="line">
              <a:avLst/>
            </a:prstGeom>
            <a:ln w="9525" cap="flat" cmpd="sng">
              <a:solidFill>
                <a:srgbClr val="000000"/>
              </a:solidFill>
              <a:prstDash val="solid"/>
              <a:headEnd type="none" w="med" len="med"/>
              <a:tailEnd type="arrow" w="sm" len="sm"/>
            </a:ln>
          </p:spPr>
        </p:sp>
      </p:grpSp>
      <p:grpSp>
        <p:nvGrpSpPr>
          <p:cNvPr id="3" name="Group 10"/>
          <p:cNvGrpSpPr/>
          <p:nvPr/>
        </p:nvGrpSpPr>
        <p:grpSpPr>
          <a:xfrm>
            <a:off x="3059113" y="1989138"/>
            <a:ext cx="2159000" cy="1389062"/>
            <a:chOff x="6180" y="1758"/>
            <a:chExt cx="1699" cy="1094"/>
          </a:xfrm>
        </p:grpSpPr>
        <p:grpSp>
          <p:nvGrpSpPr>
            <p:cNvPr id="58442" name="Group 11"/>
            <p:cNvGrpSpPr/>
            <p:nvPr/>
          </p:nvGrpSpPr>
          <p:grpSpPr>
            <a:xfrm>
              <a:off x="6691" y="1758"/>
              <a:ext cx="680" cy="539"/>
              <a:chOff x="7031" y="3488"/>
              <a:chExt cx="680" cy="539"/>
            </a:xfrm>
          </p:grpSpPr>
          <p:grpSp>
            <p:nvGrpSpPr>
              <p:cNvPr id="58455" name="Group 12"/>
              <p:cNvGrpSpPr/>
              <p:nvPr/>
            </p:nvGrpSpPr>
            <p:grpSpPr>
              <a:xfrm>
                <a:off x="7031" y="3687"/>
                <a:ext cx="680" cy="340"/>
                <a:chOff x="7048" y="3687"/>
                <a:chExt cx="680" cy="340"/>
              </a:xfrm>
            </p:grpSpPr>
            <p:sp>
              <p:nvSpPr>
                <p:cNvPr id="58457" name="AutoShape 13"/>
                <p:cNvSpPr/>
                <p:nvPr/>
              </p:nvSpPr>
              <p:spPr>
                <a:xfrm>
                  <a:off x="7048" y="3687"/>
                  <a:ext cx="680" cy="340"/>
                </a:xfrm>
                <a:prstGeom prst="diamond">
                  <a:avLst/>
                </a:prstGeom>
                <a:noFill/>
                <a:ln w="9525"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58458" name="Text Box 14"/>
                <p:cNvSpPr txBox="1"/>
                <p:nvPr/>
              </p:nvSpPr>
              <p:spPr>
                <a:xfrm>
                  <a:off x="7229" y="3715"/>
                  <a:ext cx="340" cy="283"/>
                </a:xfrm>
                <a:prstGeom prst="rect">
                  <a:avLst/>
                </a:prstGeom>
                <a:noFill/>
                <a:ln w="9525">
                  <a:noFill/>
                </a:ln>
              </p:spPr>
              <p:txBody>
                <a:bodyPr lIns="18000" tIns="10800" rIns="18000" bIns="10800"/>
                <a:lstStyle/>
                <a:p>
                  <a:pPr algn="ctr"/>
                  <a:r>
                    <a:rPr lang="en-US" altLang="zh-CN" dirty="0">
                      <a:latin typeface="黑体" panose="02010609060101010101" pitchFamily="49" charset="-122"/>
                    </a:rPr>
                    <a:t>P</a:t>
                  </a:r>
                  <a:endParaRPr lang="en-US" altLang="zh-CN" sz="900" dirty="0">
                    <a:latin typeface="黑体" panose="02010609060101010101" pitchFamily="49" charset="-122"/>
                  </a:endParaRPr>
                </a:p>
              </p:txBody>
            </p:sp>
          </p:grpSp>
          <p:sp>
            <p:nvSpPr>
              <p:cNvPr id="58456" name="Line 15"/>
              <p:cNvSpPr/>
              <p:nvPr/>
            </p:nvSpPr>
            <p:spPr>
              <a:xfrm>
                <a:off x="7371" y="3488"/>
                <a:ext cx="0" cy="187"/>
              </a:xfrm>
              <a:prstGeom prst="line">
                <a:avLst/>
              </a:prstGeom>
              <a:ln w="9525" cap="flat" cmpd="sng">
                <a:solidFill>
                  <a:srgbClr val="000000"/>
                </a:solidFill>
                <a:prstDash val="solid"/>
                <a:headEnd type="none" w="med" len="med"/>
                <a:tailEnd type="arrow" w="sm" len="sm"/>
              </a:ln>
            </p:spPr>
          </p:sp>
        </p:grpSp>
        <p:grpSp>
          <p:nvGrpSpPr>
            <p:cNvPr id="58443" name="Group 16"/>
            <p:cNvGrpSpPr/>
            <p:nvPr/>
          </p:nvGrpSpPr>
          <p:grpSpPr>
            <a:xfrm>
              <a:off x="7539" y="2382"/>
              <a:ext cx="340" cy="470"/>
              <a:chOff x="2394" y="2428"/>
              <a:chExt cx="340" cy="470"/>
            </a:xfrm>
          </p:grpSpPr>
          <p:sp>
            <p:nvSpPr>
              <p:cNvPr id="58453" name="Text Box 17"/>
              <p:cNvSpPr txBox="1"/>
              <p:nvPr/>
            </p:nvSpPr>
            <p:spPr>
              <a:xfrm>
                <a:off x="2394" y="2428"/>
                <a:ext cx="340" cy="283"/>
              </a:xfrm>
              <a:prstGeom prst="rect">
                <a:avLst/>
              </a:prstGeom>
              <a:noFill/>
              <a:ln w="9525" cap="flat" cmpd="sng">
                <a:solidFill>
                  <a:srgbClr val="000000"/>
                </a:solidFill>
                <a:prstDash val="solid"/>
                <a:miter/>
                <a:headEnd type="none" w="med" len="med"/>
                <a:tailEnd type="none" w="med" len="med"/>
              </a:ln>
            </p:spPr>
            <p:txBody>
              <a:bodyPr lIns="18000" tIns="10800" rIns="18000" bIns="10800"/>
              <a:lstStyle/>
              <a:p>
                <a:pPr algn="ctr"/>
                <a:r>
                  <a:rPr lang="en-US" altLang="zh-CN" dirty="0">
                    <a:latin typeface="黑体" panose="02010609060101010101" pitchFamily="49" charset="-122"/>
                  </a:rPr>
                  <a:t>B</a:t>
                </a:r>
                <a:endParaRPr lang="en-US" altLang="zh-CN" sz="900" dirty="0">
                  <a:latin typeface="黑体" panose="02010609060101010101" pitchFamily="49" charset="-122"/>
                </a:endParaRPr>
              </a:p>
            </p:txBody>
          </p:sp>
          <p:sp>
            <p:nvSpPr>
              <p:cNvPr id="58454" name="Line 18"/>
              <p:cNvSpPr/>
              <p:nvPr/>
            </p:nvSpPr>
            <p:spPr>
              <a:xfrm>
                <a:off x="2564" y="2711"/>
                <a:ext cx="0" cy="187"/>
              </a:xfrm>
              <a:prstGeom prst="line">
                <a:avLst/>
              </a:prstGeom>
              <a:ln w="9525" cap="flat" cmpd="sng">
                <a:solidFill>
                  <a:srgbClr val="000000"/>
                </a:solidFill>
                <a:prstDash val="solid"/>
                <a:headEnd type="none" w="med" len="med"/>
                <a:tailEnd type="arrow" w="sm" len="sm"/>
              </a:ln>
            </p:spPr>
          </p:sp>
        </p:grpSp>
        <p:grpSp>
          <p:nvGrpSpPr>
            <p:cNvPr id="58444" name="Group 19"/>
            <p:cNvGrpSpPr/>
            <p:nvPr/>
          </p:nvGrpSpPr>
          <p:grpSpPr>
            <a:xfrm>
              <a:off x="6180" y="2382"/>
              <a:ext cx="340" cy="470"/>
              <a:chOff x="2394" y="2428"/>
              <a:chExt cx="340" cy="470"/>
            </a:xfrm>
          </p:grpSpPr>
          <p:sp>
            <p:nvSpPr>
              <p:cNvPr id="58451" name="Text Box 20"/>
              <p:cNvSpPr txBox="1"/>
              <p:nvPr/>
            </p:nvSpPr>
            <p:spPr>
              <a:xfrm>
                <a:off x="2394" y="2428"/>
                <a:ext cx="340" cy="283"/>
              </a:xfrm>
              <a:prstGeom prst="rect">
                <a:avLst/>
              </a:prstGeom>
              <a:noFill/>
              <a:ln w="9525" cap="flat" cmpd="sng">
                <a:solidFill>
                  <a:srgbClr val="000000"/>
                </a:solidFill>
                <a:prstDash val="solid"/>
                <a:miter/>
                <a:headEnd type="none" w="med" len="med"/>
                <a:tailEnd type="none" w="med" len="med"/>
              </a:ln>
            </p:spPr>
            <p:txBody>
              <a:bodyPr lIns="18000" tIns="10800" rIns="18000" bIns="10800"/>
              <a:lstStyle/>
              <a:p>
                <a:pPr algn="ctr"/>
                <a:r>
                  <a:rPr lang="en-US" altLang="zh-CN" dirty="0">
                    <a:latin typeface="黑体" panose="02010609060101010101" pitchFamily="49" charset="-122"/>
                  </a:rPr>
                  <a:t>A</a:t>
                </a:r>
                <a:endParaRPr lang="en-US" altLang="zh-CN" sz="900" dirty="0">
                  <a:latin typeface="黑体" panose="02010609060101010101" pitchFamily="49" charset="-122"/>
                </a:endParaRPr>
              </a:p>
            </p:txBody>
          </p:sp>
          <p:sp>
            <p:nvSpPr>
              <p:cNvPr id="58452" name="Line 21"/>
              <p:cNvSpPr/>
              <p:nvPr/>
            </p:nvSpPr>
            <p:spPr>
              <a:xfrm>
                <a:off x="2564" y="2711"/>
                <a:ext cx="0" cy="187"/>
              </a:xfrm>
              <a:prstGeom prst="line">
                <a:avLst/>
              </a:prstGeom>
              <a:ln w="9525" cap="flat" cmpd="sng">
                <a:solidFill>
                  <a:srgbClr val="000000"/>
                </a:solidFill>
                <a:prstDash val="solid"/>
                <a:headEnd type="none" w="med" len="med"/>
                <a:tailEnd type="arrow" w="sm" len="sm"/>
              </a:ln>
            </p:spPr>
          </p:sp>
        </p:grpSp>
        <p:sp>
          <p:nvSpPr>
            <p:cNvPr id="58445" name="Line 22"/>
            <p:cNvSpPr/>
            <p:nvPr/>
          </p:nvSpPr>
          <p:spPr>
            <a:xfrm>
              <a:off x="6350" y="2127"/>
              <a:ext cx="340" cy="0"/>
            </a:xfrm>
            <a:prstGeom prst="line">
              <a:avLst/>
            </a:prstGeom>
            <a:ln w="9525" cap="flat" cmpd="sng">
              <a:solidFill>
                <a:srgbClr val="000000"/>
              </a:solidFill>
              <a:prstDash val="solid"/>
              <a:headEnd type="none" w="med" len="med"/>
              <a:tailEnd type="none" w="med" len="med"/>
            </a:ln>
          </p:spPr>
        </p:sp>
        <p:sp>
          <p:nvSpPr>
            <p:cNvPr id="58446" name="Line 23"/>
            <p:cNvSpPr/>
            <p:nvPr/>
          </p:nvSpPr>
          <p:spPr>
            <a:xfrm>
              <a:off x="7371" y="2127"/>
              <a:ext cx="340" cy="0"/>
            </a:xfrm>
            <a:prstGeom prst="line">
              <a:avLst/>
            </a:prstGeom>
            <a:ln w="9525" cap="flat" cmpd="sng">
              <a:solidFill>
                <a:srgbClr val="000000"/>
              </a:solidFill>
              <a:prstDash val="solid"/>
              <a:headEnd type="none" w="med" len="med"/>
              <a:tailEnd type="none" w="med" len="med"/>
            </a:ln>
          </p:spPr>
        </p:sp>
        <p:sp>
          <p:nvSpPr>
            <p:cNvPr id="58447" name="Line 24"/>
            <p:cNvSpPr/>
            <p:nvPr/>
          </p:nvSpPr>
          <p:spPr>
            <a:xfrm>
              <a:off x="6350" y="2127"/>
              <a:ext cx="0" cy="255"/>
            </a:xfrm>
            <a:prstGeom prst="line">
              <a:avLst/>
            </a:prstGeom>
            <a:ln w="9525" cap="flat" cmpd="sng">
              <a:solidFill>
                <a:srgbClr val="000000"/>
              </a:solidFill>
              <a:prstDash val="solid"/>
              <a:headEnd type="none" w="med" len="med"/>
              <a:tailEnd type="arrow" w="sm" len="sm"/>
            </a:ln>
          </p:spPr>
        </p:sp>
        <p:sp>
          <p:nvSpPr>
            <p:cNvPr id="58448" name="Line 25"/>
            <p:cNvSpPr/>
            <p:nvPr/>
          </p:nvSpPr>
          <p:spPr>
            <a:xfrm>
              <a:off x="7711" y="2127"/>
              <a:ext cx="0" cy="255"/>
            </a:xfrm>
            <a:prstGeom prst="line">
              <a:avLst/>
            </a:prstGeom>
            <a:ln w="9525" cap="flat" cmpd="sng">
              <a:solidFill>
                <a:srgbClr val="000000"/>
              </a:solidFill>
              <a:prstDash val="solid"/>
              <a:headEnd type="none" w="med" len="med"/>
              <a:tailEnd type="arrow" w="sm" len="sm"/>
            </a:ln>
          </p:spPr>
        </p:sp>
        <p:sp>
          <p:nvSpPr>
            <p:cNvPr id="58449" name="Text Box 26"/>
            <p:cNvSpPr txBox="1"/>
            <p:nvPr/>
          </p:nvSpPr>
          <p:spPr>
            <a:xfrm>
              <a:off x="6294" y="1843"/>
              <a:ext cx="340" cy="283"/>
            </a:xfrm>
            <a:prstGeom prst="rect">
              <a:avLst/>
            </a:prstGeom>
            <a:noFill/>
            <a:ln w="9525">
              <a:noFill/>
            </a:ln>
          </p:spPr>
          <p:txBody>
            <a:bodyPr lIns="18000" tIns="10800" rIns="18000" bIns="10800"/>
            <a:lstStyle/>
            <a:p>
              <a:pPr algn="ctr"/>
              <a:r>
                <a:rPr lang="en-US" altLang="zh-CN" dirty="0">
                  <a:latin typeface="黑体" panose="02010609060101010101" pitchFamily="49" charset="-122"/>
                </a:rPr>
                <a:t>F</a:t>
              </a:r>
              <a:endParaRPr lang="en-US" altLang="zh-CN" sz="900" dirty="0">
                <a:latin typeface="黑体" panose="02010609060101010101" pitchFamily="49" charset="-122"/>
              </a:endParaRPr>
            </a:p>
          </p:txBody>
        </p:sp>
        <p:sp>
          <p:nvSpPr>
            <p:cNvPr id="58450" name="Text Box 27"/>
            <p:cNvSpPr txBox="1"/>
            <p:nvPr/>
          </p:nvSpPr>
          <p:spPr>
            <a:xfrm>
              <a:off x="7428" y="1843"/>
              <a:ext cx="340" cy="283"/>
            </a:xfrm>
            <a:prstGeom prst="rect">
              <a:avLst/>
            </a:prstGeom>
            <a:noFill/>
            <a:ln w="9525">
              <a:noFill/>
            </a:ln>
          </p:spPr>
          <p:txBody>
            <a:bodyPr lIns="18000" tIns="10800" rIns="18000" bIns="10800"/>
            <a:lstStyle/>
            <a:p>
              <a:pPr algn="ctr"/>
              <a:r>
                <a:rPr lang="en-US" altLang="zh-CN" dirty="0">
                  <a:latin typeface="黑体" panose="02010609060101010101" pitchFamily="49" charset="-122"/>
                </a:rPr>
                <a:t>T</a:t>
              </a:r>
              <a:endParaRPr lang="en-US" altLang="zh-CN" sz="900" dirty="0">
                <a:latin typeface="黑体" panose="02010609060101010101" pitchFamily="49" charset="-122"/>
              </a:endParaRPr>
            </a:p>
          </p:txBody>
        </p:sp>
      </p:grpSp>
      <p:sp>
        <p:nvSpPr>
          <p:cNvPr id="86044" name="Text Box 28"/>
          <p:cNvSpPr txBox="1"/>
          <p:nvPr/>
        </p:nvSpPr>
        <p:spPr>
          <a:xfrm>
            <a:off x="5789613" y="333375"/>
            <a:ext cx="3354387" cy="685800"/>
          </a:xfrm>
          <a:prstGeom prst="rect">
            <a:avLst/>
          </a:prstGeom>
          <a:noFill/>
          <a:ln w="9525">
            <a:noFill/>
          </a:ln>
        </p:spPr>
        <p:txBody>
          <a:bodyPr/>
          <a:lstStyle/>
          <a:p>
            <a:pPr marL="485775" indent="-485775">
              <a:spcBef>
                <a:spcPct val="50000"/>
              </a:spcBef>
            </a:pPr>
            <a:r>
              <a:rPr lang="en-US" altLang="zh-CN" dirty="0">
                <a:latin typeface="黑体" panose="02010609060101010101" pitchFamily="49" charset="-122"/>
              </a:rPr>
              <a:t>(3) </a:t>
            </a:r>
            <a:r>
              <a:rPr lang="zh-CN" altLang="en-US" dirty="0">
                <a:latin typeface="黑体" panose="02010609060101010101" pitchFamily="49" charset="-122"/>
              </a:rPr>
              <a:t>先判定型循环结构</a:t>
            </a:r>
            <a:r>
              <a:rPr lang="en-US" altLang="zh-CN" dirty="0">
                <a:latin typeface="黑体" panose="02010609060101010101" pitchFamily="49" charset="-122"/>
              </a:rPr>
              <a:t>(while-loop structure)</a:t>
            </a:r>
          </a:p>
        </p:txBody>
      </p:sp>
      <p:sp>
        <p:nvSpPr>
          <p:cNvPr id="86045" name="Text Box 29"/>
          <p:cNvSpPr txBox="1"/>
          <p:nvPr/>
        </p:nvSpPr>
        <p:spPr>
          <a:xfrm>
            <a:off x="323850" y="3644900"/>
            <a:ext cx="3352800" cy="701675"/>
          </a:xfrm>
          <a:prstGeom prst="rect">
            <a:avLst/>
          </a:prstGeom>
          <a:noFill/>
          <a:ln w="9525">
            <a:noFill/>
          </a:ln>
        </p:spPr>
        <p:txBody>
          <a:bodyPr>
            <a:spAutoFit/>
          </a:bodyPr>
          <a:lstStyle/>
          <a:p>
            <a:pPr marL="389255" indent="-389255">
              <a:spcBef>
                <a:spcPct val="50000"/>
              </a:spcBef>
            </a:pPr>
            <a:r>
              <a:rPr lang="en-US" altLang="zh-CN" dirty="0">
                <a:latin typeface="黑体" panose="02010609060101010101" pitchFamily="49" charset="-122"/>
              </a:rPr>
              <a:t>(4) </a:t>
            </a:r>
            <a:r>
              <a:rPr lang="zh-CN" altLang="en-US" dirty="0">
                <a:latin typeface="黑体" panose="02010609060101010101" pitchFamily="49" charset="-122"/>
              </a:rPr>
              <a:t>后判定型循环结构</a:t>
            </a:r>
            <a:r>
              <a:rPr lang="en-US" altLang="zh-CN" dirty="0">
                <a:latin typeface="黑体" panose="02010609060101010101" pitchFamily="49" charset="-122"/>
              </a:rPr>
              <a:t>(until-loop structure)</a:t>
            </a:r>
          </a:p>
        </p:txBody>
      </p:sp>
      <p:grpSp>
        <p:nvGrpSpPr>
          <p:cNvPr id="8" name="Group 30"/>
          <p:cNvGrpSpPr/>
          <p:nvPr/>
        </p:nvGrpSpPr>
        <p:grpSpPr>
          <a:xfrm>
            <a:off x="6477000" y="1600200"/>
            <a:ext cx="1670050" cy="1727200"/>
            <a:chOff x="4032" y="768"/>
            <a:chExt cx="1052" cy="1088"/>
          </a:xfrm>
        </p:grpSpPr>
        <p:sp>
          <p:nvSpPr>
            <p:cNvPr id="58428" name="Text Box 31"/>
            <p:cNvSpPr txBox="1"/>
            <p:nvPr/>
          </p:nvSpPr>
          <p:spPr>
            <a:xfrm>
              <a:off x="4290" y="1199"/>
              <a:ext cx="272" cy="226"/>
            </a:xfrm>
            <a:prstGeom prst="rect">
              <a:avLst/>
            </a:prstGeom>
            <a:noFill/>
            <a:ln w="9525">
              <a:noFill/>
            </a:ln>
          </p:spPr>
          <p:txBody>
            <a:bodyPr lIns="18000" tIns="10800" rIns="18000" bIns="10800"/>
            <a:lstStyle/>
            <a:p>
              <a:pPr algn="ctr"/>
              <a:r>
                <a:rPr lang="en-US" altLang="zh-CN" dirty="0">
                  <a:latin typeface="黑体" panose="02010609060101010101" pitchFamily="49" charset="-122"/>
                </a:rPr>
                <a:t>T</a:t>
              </a:r>
              <a:endParaRPr lang="en-US" altLang="zh-CN" sz="900" dirty="0">
                <a:latin typeface="黑体" panose="02010609060101010101" pitchFamily="49" charset="-122"/>
              </a:endParaRPr>
            </a:p>
          </p:txBody>
        </p:sp>
        <p:grpSp>
          <p:nvGrpSpPr>
            <p:cNvPr id="58429" name="Group 32"/>
            <p:cNvGrpSpPr/>
            <p:nvPr/>
          </p:nvGrpSpPr>
          <p:grpSpPr>
            <a:xfrm>
              <a:off x="4304" y="973"/>
              <a:ext cx="545" cy="271"/>
              <a:chOff x="7048" y="3687"/>
              <a:chExt cx="680" cy="340"/>
            </a:xfrm>
          </p:grpSpPr>
          <p:sp>
            <p:nvSpPr>
              <p:cNvPr id="58440" name="AutoShape 33"/>
              <p:cNvSpPr/>
              <p:nvPr/>
            </p:nvSpPr>
            <p:spPr>
              <a:xfrm>
                <a:off x="7048" y="3687"/>
                <a:ext cx="680" cy="340"/>
              </a:xfrm>
              <a:prstGeom prst="diamond">
                <a:avLst/>
              </a:prstGeom>
              <a:noFill/>
              <a:ln w="9525"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58441" name="Text Box 34"/>
              <p:cNvSpPr txBox="1"/>
              <p:nvPr/>
            </p:nvSpPr>
            <p:spPr>
              <a:xfrm>
                <a:off x="7229" y="3715"/>
                <a:ext cx="340" cy="283"/>
              </a:xfrm>
              <a:prstGeom prst="rect">
                <a:avLst/>
              </a:prstGeom>
              <a:noFill/>
              <a:ln w="9525">
                <a:noFill/>
              </a:ln>
            </p:spPr>
            <p:txBody>
              <a:bodyPr lIns="18000" tIns="10800" rIns="18000" bIns="10800"/>
              <a:lstStyle/>
              <a:p>
                <a:pPr algn="ctr"/>
                <a:r>
                  <a:rPr lang="en-US" altLang="zh-CN" dirty="0">
                    <a:latin typeface="黑体" panose="02010609060101010101" pitchFamily="49" charset="-122"/>
                  </a:rPr>
                  <a:t>P</a:t>
                </a:r>
                <a:endParaRPr lang="en-US" altLang="zh-CN" sz="900" dirty="0">
                  <a:latin typeface="黑体" panose="02010609060101010101" pitchFamily="49" charset="-122"/>
                </a:endParaRPr>
              </a:p>
            </p:txBody>
          </p:sp>
        </p:grpSp>
        <p:sp>
          <p:nvSpPr>
            <p:cNvPr id="58430" name="Line 35"/>
            <p:cNvSpPr/>
            <p:nvPr/>
          </p:nvSpPr>
          <p:spPr>
            <a:xfrm>
              <a:off x="4576" y="768"/>
              <a:ext cx="0" cy="195"/>
            </a:xfrm>
            <a:prstGeom prst="line">
              <a:avLst/>
            </a:prstGeom>
            <a:ln w="9525" cap="flat" cmpd="sng">
              <a:solidFill>
                <a:srgbClr val="000000"/>
              </a:solidFill>
              <a:prstDash val="solid"/>
              <a:headEnd type="none" w="med" len="med"/>
              <a:tailEnd type="arrow" w="sm" len="sm"/>
            </a:ln>
          </p:spPr>
        </p:sp>
        <p:sp>
          <p:nvSpPr>
            <p:cNvPr id="58431" name="Text Box 36"/>
            <p:cNvSpPr txBox="1"/>
            <p:nvPr/>
          </p:nvSpPr>
          <p:spPr>
            <a:xfrm>
              <a:off x="4440" y="1403"/>
              <a:ext cx="273" cy="226"/>
            </a:xfrm>
            <a:prstGeom prst="rect">
              <a:avLst/>
            </a:prstGeom>
            <a:noFill/>
            <a:ln w="9525" cap="flat" cmpd="sng">
              <a:solidFill>
                <a:srgbClr val="000000"/>
              </a:solidFill>
              <a:prstDash val="solid"/>
              <a:miter/>
              <a:headEnd type="none" w="med" len="med"/>
              <a:tailEnd type="none" w="med" len="med"/>
            </a:ln>
          </p:spPr>
          <p:txBody>
            <a:bodyPr lIns="18000" tIns="10800" rIns="18000" bIns="10800"/>
            <a:lstStyle/>
            <a:p>
              <a:pPr algn="ctr"/>
              <a:r>
                <a:rPr lang="en-US" altLang="zh-CN" dirty="0">
                  <a:latin typeface="黑体" panose="02010609060101010101" pitchFamily="49" charset="-122"/>
                </a:rPr>
                <a:t>S</a:t>
              </a:r>
              <a:endParaRPr lang="en-US" altLang="zh-CN" sz="900" dirty="0">
                <a:latin typeface="黑体" panose="02010609060101010101" pitchFamily="49" charset="-122"/>
              </a:endParaRPr>
            </a:p>
          </p:txBody>
        </p:sp>
        <p:sp>
          <p:nvSpPr>
            <p:cNvPr id="58432" name="Line 37"/>
            <p:cNvSpPr/>
            <p:nvPr/>
          </p:nvSpPr>
          <p:spPr>
            <a:xfrm>
              <a:off x="4576" y="1629"/>
              <a:ext cx="0" cy="172"/>
            </a:xfrm>
            <a:prstGeom prst="line">
              <a:avLst/>
            </a:prstGeom>
            <a:ln w="9525" cap="flat" cmpd="sng">
              <a:solidFill>
                <a:srgbClr val="000000"/>
              </a:solidFill>
              <a:prstDash val="solid"/>
              <a:headEnd type="none" w="med" len="med"/>
              <a:tailEnd type="none" w="sm" len="sm"/>
            </a:ln>
          </p:spPr>
        </p:sp>
        <p:sp>
          <p:nvSpPr>
            <p:cNvPr id="58433" name="Line 38"/>
            <p:cNvSpPr/>
            <p:nvPr/>
          </p:nvSpPr>
          <p:spPr>
            <a:xfrm>
              <a:off x="4576" y="1244"/>
              <a:ext cx="0" cy="150"/>
            </a:xfrm>
            <a:prstGeom prst="line">
              <a:avLst/>
            </a:prstGeom>
            <a:ln w="9525" cap="flat" cmpd="sng">
              <a:solidFill>
                <a:srgbClr val="000000"/>
              </a:solidFill>
              <a:prstDash val="solid"/>
              <a:headEnd type="none" w="med" len="med"/>
              <a:tailEnd type="arrow" w="sm" len="sm"/>
            </a:ln>
          </p:spPr>
        </p:sp>
        <p:sp>
          <p:nvSpPr>
            <p:cNvPr id="58434" name="Line 39"/>
            <p:cNvSpPr/>
            <p:nvPr/>
          </p:nvSpPr>
          <p:spPr>
            <a:xfrm>
              <a:off x="4032" y="1789"/>
              <a:ext cx="544" cy="0"/>
            </a:xfrm>
            <a:prstGeom prst="line">
              <a:avLst/>
            </a:prstGeom>
            <a:ln w="9525" cap="flat" cmpd="sng">
              <a:solidFill>
                <a:srgbClr val="000000"/>
              </a:solidFill>
              <a:prstDash val="solid"/>
              <a:headEnd type="none" w="med" len="med"/>
              <a:tailEnd type="none" w="med" len="med"/>
            </a:ln>
          </p:spPr>
        </p:sp>
        <p:sp>
          <p:nvSpPr>
            <p:cNvPr id="58435" name="Line 40"/>
            <p:cNvSpPr/>
            <p:nvPr/>
          </p:nvSpPr>
          <p:spPr>
            <a:xfrm flipV="1">
              <a:off x="4032" y="814"/>
              <a:ext cx="0" cy="979"/>
            </a:xfrm>
            <a:prstGeom prst="line">
              <a:avLst/>
            </a:prstGeom>
            <a:ln w="9525" cap="flat" cmpd="sng">
              <a:solidFill>
                <a:srgbClr val="000000"/>
              </a:solidFill>
              <a:prstDash val="solid"/>
              <a:headEnd type="none" w="med" len="med"/>
              <a:tailEnd type="none" w="med" len="med"/>
            </a:ln>
          </p:spPr>
        </p:sp>
        <p:sp>
          <p:nvSpPr>
            <p:cNvPr id="58436" name="Line 41"/>
            <p:cNvSpPr/>
            <p:nvPr/>
          </p:nvSpPr>
          <p:spPr>
            <a:xfrm>
              <a:off x="4032" y="814"/>
              <a:ext cx="544" cy="0"/>
            </a:xfrm>
            <a:prstGeom prst="line">
              <a:avLst/>
            </a:prstGeom>
            <a:ln w="9525" cap="flat" cmpd="sng">
              <a:solidFill>
                <a:srgbClr val="000000"/>
              </a:solidFill>
              <a:prstDash val="solid"/>
              <a:headEnd type="none" w="med" len="med"/>
              <a:tailEnd type="arrow" w="sm" len="sm"/>
            </a:ln>
          </p:spPr>
        </p:sp>
        <p:sp>
          <p:nvSpPr>
            <p:cNvPr id="58437" name="Line 42"/>
            <p:cNvSpPr/>
            <p:nvPr/>
          </p:nvSpPr>
          <p:spPr>
            <a:xfrm>
              <a:off x="4857" y="1108"/>
              <a:ext cx="169" cy="0"/>
            </a:xfrm>
            <a:prstGeom prst="line">
              <a:avLst/>
            </a:prstGeom>
            <a:ln w="9525" cap="flat" cmpd="sng">
              <a:solidFill>
                <a:srgbClr val="000000"/>
              </a:solidFill>
              <a:prstDash val="solid"/>
              <a:headEnd type="none" w="med" len="med"/>
              <a:tailEnd type="none" w="med" len="med"/>
            </a:ln>
          </p:spPr>
        </p:sp>
        <p:sp>
          <p:nvSpPr>
            <p:cNvPr id="58438" name="Line 43"/>
            <p:cNvSpPr/>
            <p:nvPr/>
          </p:nvSpPr>
          <p:spPr>
            <a:xfrm>
              <a:off x="5016" y="1108"/>
              <a:ext cx="0" cy="748"/>
            </a:xfrm>
            <a:prstGeom prst="line">
              <a:avLst/>
            </a:prstGeom>
            <a:ln w="9525" cap="flat" cmpd="sng">
              <a:solidFill>
                <a:srgbClr val="000000"/>
              </a:solidFill>
              <a:prstDash val="solid"/>
              <a:headEnd type="none" w="med" len="med"/>
              <a:tailEnd type="arrow" w="sm" len="sm"/>
            </a:ln>
          </p:spPr>
        </p:sp>
        <p:sp>
          <p:nvSpPr>
            <p:cNvPr id="58439" name="Text Box 44"/>
            <p:cNvSpPr txBox="1"/>
            <p:nvPr/>
          </p:nvSpPr>
          <p:spPr>
            <a:xfrm>
              <a:off x="4812" y="895"/>
              <a:ext cx="272" cy="226"/>
            </a:xfrm>
            <a:prstGeom prst="rect">
              <a:avLst/>
            </a:prstGeom>
            <a:noFill/>
            <a:ln w="9525">
              <a:noFill/>
            </a:ln>
          </p:spPr>
          <p:txBody>
            <a:bodyPr lIns="18000" tIns="10800" rIns="18000" bIns="10800"/>
            <a:lstStyle/>
            <a:p>
              <a:pPr algn="ctr"/>
              <a:r>
                <a:rPr lang="en-US" altLang="zh-CN" dirty="0">
                  <a:latin typeface="黑体" panose="02010609060101010101" pitchFamily="49" charset="-122"/>
                </a:rPr>
                <a:t>F</a:t>
              </a:r>
              <a:endParaRPr lang="en-US" altLang="zh-CN" sz="900" dirty="0">
                <a:latin typeface="黑体" panose="02010609060101010101" pitchFamily="49" charset="-122"/>
              </a:endParaRPr>
            </a:p>
          </p:txBody>
        </p:sp>
      </p:grpSp>
      <p:grpSp>
        <p:nvGrpSpPr>
          <p:cNvPr id="10" name="Group 45"/>
          <p:cNvGrpSpPr/>
          <p:nvPr/>
        </p:nvGrpSpPr>
        <p:grpSpPr>
          <a:xfrm>
            <a:off x="1752600" y="4267200"/>
            <a:ext cx="1312863" cy="1814513"/>
            <a:chOff x="720" y="2448"/>
            <a:chExt cx="827" cy="1143"/>
          </a:xfrm>
        </p:grpSpPr>
        <p:sp>
          <p:nvSpPr>
            <p:cNvPr id="58415" name="Text Box 46"/>
            <p:cNvSpPr txBox="1"/>
            <p:nvPr/>
          </p:nvSpPr>
          <p:spPr>
            <a:xfrm>
              <a:off x="1228" y="3069"/>
              <a:ext cx="271" cy="227"/>
            </a:xfrm>
            <a:prstGeom prst="rect">
              <a:avLst/>
            </a:prstGeom>
            <a:noFill/>
            <a:ln w="9525">
              <a:noFill/>
            </a:ln>
          </p:spPr>
          <p:txBody>
            <a:bodyPr lIns="18000" tIns="10800" rIns="18000" bIns="10800"/>
            <a:lstStyle/>
            <a:p>
              <a:pPr algn="ctr"/>
              <a:r>
                <a:rPr lang="en-US" altLang="zh-CN" dirty="0">
                  <a:latin typeface="黑体" panose="02010609060101010101" pitchFamily="49" charset="-122"/>
                </a:rPr>
                <a:t>F</a:t>
              </a:r>
              <a:endParaRPr lang="en-US" altLang="zh-CN" sz="900" dirty="0">
                <a:latin typeface="黑体" panose="02010609060101010101" pitchFamily="49" charset="-122"/>
              </a:endParaRPr>
            </a:p>
          </p:txBody>
        </p:sp>
        <p:sp>
          <p:nvSpPr>
            <p:cNvPr id="58416" name="Text Box 47"/>
            <p:cNvSpPr txBox="1"/>
            <p:nvPr/>
          </p:nvSpPr>
          <p:spPr>
            <a:xfrm>
              <a:off x="870" y="2695"/>
              <a:ext cx="272" cy="227"/>
            </a:xfrm>
            <a:prstGeom prst="rect">
              <a:avLst/>
            </a:prstGeom>
            <a:noFill/>
            <a:ln w="9525" cap="flat" cmpd="sng">
              <a:solidFill>
                <a:srgbClr val="000000"/>
              </a:solidFill>
              <a:prstDash val="solid"/>
              <a:miter/>
              <a:headEnd type="none" w="med" len="med"/>
              <a:tailEnd type="none" w="med" len="med"/>
            </a:ln>
          </p:spPr>
          <p:txBody>
            <a:bodyPr lIns="18000" tIns="10800" rIns="18000" bIns="10800"/>
            <a:lstStyle/>
            <a:p>
              <a:pPr algn="ctr"/>
              <a:r>
                <a:rPr lang="en-US" altLang="zh-CN" dirty="0">
                  <a:latin typeface="黑体" panose="02010609060101010101" pitchFamily="49" charset="-122"/>
                </a:rPr>
                <a:t>S</a:t>
              </a:r>
              <a:endParaRPr lang="en-US" altLang="zh-CN" sz="900" dirty="0">
                <a:latin typeface="黑体" panose="02010609060101010101" pitchFamily="49" charset="-122"/>
              </a:endParaRPr>
            </a:p>
          </p:txBody>
        </p:sp>
        <p:sp>
          <p:nvSpPr>
            <p:cNvPr id="58417" name="Line 48"/>
            <p:cNvSpPr/>
            <p:nvPr/>
          </p:nvSpPr>
          <p:spPr>
            <a:xfrm>
              <a:off x="1006" y="2448"/>
              <a:ext cx="0" cy="240"/>
            </a:xfrm>
            <a:prstGeom prst="line">
              <a:avLst/>
            </a:prstGeom>
            <a:ln w="9525" cap="flat" cmpd="sng">
              <a:solidFill>
                <a:srgbClr val="000000"/>
              </a:solidFill>
              <a:prstDash val="solid"/>
              <a:headEnd type="none" w="med" len="med"/>
              <a:tailEnd type="arrow" w="sm" len="sm"/>
            </a:ln>
          </p:spPr>
        </p:sp>
        <p:grpSp>
          <p:nvGrpSpPr>
            <p:cNvPr id="58418" name="Group 49"/>
            <p:cNvGrpSpPr/>
            <p:nvPr/>
          </p:nvGrpSpPr>
          <p:grpSpPr>
            <a:xfrm>
              <a:off x="720" y="2934"/>
              <a:ext cx="558" cy="657"/>
              <a:chOff x="6916" y="5970"/>
              <a:chExt cx="698" cy="822"/>
            </a:xfrm>
          </p:grpSpPr>
          <p:sp>
            <p:nvSpPr>
              <p:cNvPr id="58422" name="Text Box 50"/>
              <p:cNvSpPr txBox="1"/>
              <p:nvPr/>
            </p:nvSpPr>
            <p:spPr>
              <a:xfrm>
                <a:off x="6916" y="6509"/>
                <a:ext cx="340" cy="283"/>
              </a:xfrm>
              <a:prstGeom prst="rect">
                <a:avLst/>
              </a:prstGeom>
              <a:noFill/>
              <a:ln w="9525">
                <a:noFill/>
              </a:ln>
            </p:spPr>
            <p:txBody>
              <a:bodyPr lIns="18000" tIns="10800" rIns="18000" bIns="10800"/>
              <a:lstStyle/>
              <a:p>
                <a:pPr algn="ctr"/>
                <a:r>
                  <a:rPr lang="en-US" altLang="zh-CN" dirty="0">
                    <a:latin typeface="黑体" panose="02010609060101010101" pitchFamily="49" charset="-122"/>
                  </a:rPr>
                  <a:t>T</a:t>
                </a:r>
                <a:endParaRPr lang="en-US" altLang="zh-CN" sz="900" dirty="0">
                  <a:latin typeface="黑体" panose="02010609060101010101" pitchFamily="49" charset="-122"/>
                </a:endParaRPr>
              </a:p>
            </p:txBody>
          </p:sp>
          <p:grpSp>
            <p:nvGrpSpPr>
              <p:cNvPr id="58423" name="Group 51"/>
              <p:cNvGrpSpPr/>
              <p:nvPr/>
            </p:nvGrpSpPr>
            <p:grpSpPr>
              <a:xfrm>
                <a:off x="6934" y="6226"/>
                <a:ext cx="680" cy="340"/>
                <a:chOff x="7048" y="3687"/>
                <a:chExt cx="680" cy="340"/>
              </a:xfrm>
            </p:grpSpPr>
            <p:sp>
              <p:nvSpPr>
                <p:cNvPr id="58426" name="AutoShape 52"/>
                <p:cNvSpPr/>
                <p:nvPr/>
              </p:nvSpPr>
              <p:spPr>
                <a:xfrm>
                  <a:off x="7048" y="3687"/>
                  <a:ext cx="680" cy="340"/>
                </a:xfrm>
                <a:prstGeom prst="diamond">
                  <a:avLst/>
                </a:prstGeom>
                <a:noFill/>
                <a:ln w="9525"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58427" name="Text Box 53"/>
                <p:cNvSpPr txBox="1"/>
                <p:nvPr/>
              </p:nvSpPr>
              <p:spPr>
                <a:xfrm>
                  <a:off x="7229" y="3715"/>
                  <a:ext cx="340" cy="283"/>
                </a:xfrm>
                <a:prstGeom prst="rect">
                  <a:avLst/>
                </a:prstGeom>
                <a:noFill/>
                <a:ln w="9525">
                  <a:noFill/>
                </a:ln>
              </p:spPr>
              <p:txBody>
                <a:bodyPr lIns="18000" tIns="10800" rIns="18000" bIns="10800"/>
                <a:lstStyle/>
                <a:p>
                  <a:pPr algn="ctr"/>
                  <a:r>
                    <a:rPr lang="en-US" altLang="zh-CN" dirty="0">
                      <a:latin typeface="黑体" panose="02010609060101010101" pitchFamily="49" charset="-122"/>
                    </a:rPr>
                    <a:t>P</a:t>
                  </a:r>
                  <a:endParaRPr lang="en-US" altLang="zh-CN" sz="900" dirty="0">
                    <a:latin typeface="黑体" panose="02010609060101010101" pitchFamily="49" charset="-122"/>
                  </a:endParaRPr>
                </a:p>
              </p:txBody>
            </p:sp>
          </p:grpSp>
          <p:sp>
            <p:nvSpPr>
              <p:cNvPr id="58424" name="Line 54"/>
              <p:cNvSpPr/>
              <p:nvPr/>
            </p:nvSpPr>
            <p:spPr>
              <a:xfrm>
                <a:off x="7274" y="5970"/>
                <a:ext cx="0" cy="244"/>
              </a:xfrm>
              <a:prstGeom prst="line">
                <a:avLst/>
              </a:prstGeom>
              <a:ln w="9525" cap="flat" cmpd="sng">
                <a:solidFill>
                  <a:srgbClr val="000000"/>
                </a:solidFill>
                <a:prstDash val="solid"/>
                <a:headEnd type="none" w="med" len="med"/>
                <a:tailEnd type="arrow" w="sm" len="sm"/>
              </a:ln>
            </p:spPr>
          </p:sp>
          <p:sp>
            <p:nvSpPr>
              <p:cNvPr id="58425" name="Line 55"/>
              <p:cNvSpPr/>
              <p:nvPr/>
            </p:nvSpPr>
            <p:spPr>
              <a:xfrm>
                <a:off x="7274" y="6566"/>
                <a:ext cx="0" cy="187"/>
              </a:xfrm>
              <a:prstGeom prst="line">
                <a:avLst/>
              </a:prstGeom>
              <a:ln w="9525" cap="flat" cmpd="sng">
                <a:solidFill>
                  <a:srgbClr val="000000"/>
                </a:solidFill>
                <a:prstDash val="solid"/>
                <a:headEnd type="none" w="med" len="med"/>
                <a:tailEnd type="arrow" w="sm" len="sm"/>
              </a:ln>
            </p:spPr>
          </p:sp>
        </p:grpSp>
        <p:sp>
          <p:nvSpPr>
            <p:cNvPr id="58419" name="Line 56"/>
            <p:cNvSpPr/>
            <p:nvPr/>
          </p:nvSpPr>
          <p:spPr>
            <a:xfrm>
              <a:off x="1273" y="3274"/>
              <a:ext cx="274" cy="0"/>
            </a:xfrm>
            <a:prstGeom prst="line">
              <a:avLst/>
            </a:prstGeom>
            <a:ln w="9525" cap="flat" cmpd="sng">
              <a:solidFill>
                <a:srgbClr val="000000"/>
              </a:solidFill>
              <a:prstDash val="solid"/>
              <a:headEnd type="none" w="med" len="med"/>
              <a:tailEnd type="none" w="med" len="med"/>
            </a:ln>
          </p:spPr>
        </p:sp>
        <p:sp>
          <p:nvSpPr>
            <p:cNvPr id="58420" name="Line 57"/>
            <p:cNvSpPr/>
            <p:nvPr/>
          </p:nvSpPr>
          <p:spPr>
            <a:xfrm flipV="1">
              <a:off x="1536" y="2502"/>
              <a:ext cx="0" cy="771"/>
            </a:xfrm>
            <a:prstGeom prst="line">
              <a:avLst/>
            </a:prstGeom>
            <a:ln w="9525" cap="flat" cmpd="sng">
              <a:solidFill>
                <a:srgbClr val="000000"/>
              </a:solidFill>
              <a:prstDash val="solid"/>
              <a:headEnd type="none" w="med" len="med"/>
              <a:tailEnd type="none" w="med" len="med"/>
            </a:ln>
          </p:spPr>
        </p:sp>
        <p:sp>
          <p:nvSpPr>
            <p:cNvPr id="58421" name="Line 58"/>
            <p:cNvSpPr/>
            <p:nvPr/>
          </p:nvSpPr>
          <p:spPr>
            <a:xfrm flipH="1">
              <a:off x="1015" y="2502"/>
              <a:ext cx="521" cy="0"/>
            </a:xfrm>
            <a:prstGeom prst="line">
              <a:avLst/>
            </a:prstGeom>
            <a:ln w="9525" cap="flat" cmpd="sng">
              <a:solidFill>
                <a:srgbClr val="000000"/>
              </a:solidFill>
              <a:prstDash val="solid"/>
              <a:headEnd type="none" w="med" len="med"/>
              <a:tailEnd type="arrow" w="sm" len="sm"/>
            </a:ln>
          </p:spPr>
        </p:sp>
      </p:grpSp>
      <p:sp>
        <p:nvSpPr>
          <p:cNvPr id="86075" name="Text Box 59"/>
          <p:cNvSpPr txBox="1"/>
          <p:nvPr/>
        </p:nvSpPr>
        <p:spPr>
          <a:xfrm>
            <a:off x="4572000" y="3357563"/>
            <a:ext cx="4267200" cy="396875"/>
          </a:xfrm>
          <a:prstGeom prst="rect">
            <a:avLst/>
          </a:prstGeom>
          <a:noFill/>
          <a:ln w="9525">
            <a:noFill/>
          </a:ln>
        </p:spPr>
        <p:txBody>
          <a:bodyPr>
            <a:spAutoFit/>
          </a:bodyPr>
          <a:lstStyle/>
          <a:p>
            <a:pPr>
              <a:spcBef>
                <a:spcPct val="50000"/>
              </a:spcBef>
            </a:pPr>
            <a:r>
              <a:rPr lang="en-US" altLang="zh-CN" dirty="0">
                <a:latin typeface="黑体" panose="02010609060101010101" pitchFamily="49" charset="-122"/>
              </a:rPr>
              <a:t>(5) </a:t>
            </a:r>
            <a:r>
              <a:rPr lang="zh-CN" altLang="en-US" dirty="0">
                <a:latin typeface="黑体" panose="02010609060101010101" pitchFamily="49" charset="-122"/>
              </a:rPr>
              <a:t>多情况选择</a:t>
            </a:r>
            <a:r>
              <a:rPr lang="en-US" altLang="zh-CN" dirty="0">
                <a:latin typeface="黑体" panose="02010609060101010101" pitchFamily="49" charset="-122"/>
              </a:rPr>
              <a:t>(case structure)</a:t>
            </a:r>
          </a:p>
        </p:txBody>
      </p:sp>
      <p:grpSp>
        <p:nvGrpSpPr>
          <p:cNvPr id="13" name="Group 60"/>
          <p:cNvGrpSpPr/>
          <p:nvPr/>
        </p:nvGrpSpPr>
        <p:grpSpPr>
          <a:xfrm>
            <a:off x="4932363" y="3644900"/>
            <a:ext cx="2493962" cy="2922588"/>
            <a:chOff x="3120" y="2256"/>
            <a:chExt cx="1571" cy="1841"/>
          </a:xfrm>
        </p:grpSpPr>
        <p:sp>
          <p:nvSpPr>
            <p:cNvPr id="58382" name="Line 61"/>
            <p:cNvSpPr/>
            <p:nvPr/>
          </p:nvSpPr>
          <p:spPr>
            <a:xfrm>
              <a:off x="3406" y="2256"/>
              <a:ext cx="0" cy="195"/>
            </a:xfrm>
            <a:prstGeom prst="line">
              <a:avLst/>
            </a:prstGeom>
            <a:ln w="9525" cap="flat" cmpd="sng">
              <a:solidFill>
                <a:srgbClr val="000000"/>
              </a:solidFill>
              <a:prstDash val="solid"/>
              <a:headEnd type="none" w="med" len="med"/>
              <a:tailEnd type="arrow" w="sm" len="sm"/>
            </a:ln>
          </p:spPr>
        </p:sp>
        <p:grpSp>
          <p:nvGrpSpPr>
            <p:cNvPr id="58383" name="Group 62"/>
            <p:cNvGrpSpPr/>
            <p:nvPr/>
          </p:nvGrpSpPr>
          <p:grpSpPr>
            <a:xfrm>
              <a:off x="3120" y="2378"/>
              <a:ext cx="1568" cy="536"/>
              <a:chOff x="1764" y="6438"/>
              <a:chExt cx="1961" cy="669"/>
            </a:xfrm>
          </p:grpSpPr>
          <p:sp>
            <p:nvSpPr>
              <p:cNvPr id="58406" name="Text Box 63"/>
              <p:cNvSpPr txBox="1"/>
              <p:nvPr/>
            </p:nvSpPr>
            <p:spPr>
              <a:xfrm>
                <a:off x="2499" y="6438"/>
                <a:ext cx="340" cy="283"/>
              </a:xfrm>
              <a:prstGeom prst="rect">
                <a:avLst/>
              </a:prstGeom>
              <a:noFill/>
              <a:ln w="9525">
                <a:noFill/>
              </a:ln>
            </p:spPr>
            <p:txBody>
              <a:bodyPr lIns="18000" tIns="72000" rIns="18000" bIns="10800"/>
              <a:lstStyle/>
              <a:p>
                <a:pPr algn="ctr"/>
                <a:r>
                  <a:rPr lang="en-US" altLang="zh-CN" dirty="0">
                    <a:latin typeface="黑体" panose="02010609060101010101" pitchFamily="49" charset="-122"/>
                  </a:rPr>
                  <a:t>T</a:t>
                </a:r>
                <a:endParaRPr lang="en-US" altLang="zh-CN" sz="900" dirty="0">
                  <a:latin typeface="黑体" panose="02010609060101010101" pitchFamily="49" charset="-122"/>
                </a:endParaRPr>
              </a:p>
            </p:txBody>
          </p:sp>
          <p:sp>
            <p:nvSpPr>
              <p:cNvPr id="58407" name="Text Box 64"/>
              <p:cNvSpPr txBox="1"/>
              <p:nvPr/>
            </p:nvSpPr>
            <p:spPr>
              <a:xfrm>
                <a:off x="3005" y="6580"/>
                <a:ext cx="510" cy="283"/>
              </a:xfrm>
              <a:prstGeom prst="rect">
                <a:avLst/>
              </a:prstGeom>
              <a:noFill/>
              <a:ln w="9525" cap="flat" cmpd="sng">
                <a:solidFill>
                  <a:srgbClr val="000000"/>
                </a:solidFill>
                <a:prstDash val="solid"/>
                <a:miter/>
                <a:headEnd type="none" w="med" len="med"/>
                <a:tailEnd type="none" w="med" len="med"/>
              </a:ln>
            </p:spPr>
            <p:txBody>
              <a:bodyPr lIns="18000" tIns="72000" rIns="18000" bIns="10800"/>
              <a:lstStyle/>
              <a:p>
                <a:pPr algn="ctr"/>
                <a:r>
                  <a:rPr lang="en-US" altLang="zh-CN" dirty="0">
                    <a:latin typeface="黑体" panose="02010609060101010101" pitchFamily="49" charset="-122"/>
                  </a:rPr>
                  <a:t>A1</a:t>
                </a:r>
                <a:endParaRPr lang="en-US" altLang="zh-CN" sz="900" dirty="0">
                  <a:latin typeface="黑体" panose="02010609060101010101" pitchFamily="49" charset="-122"/>
                </a:endParaRPr>
              </a:p>
            </p:txBody>
          </p:sp>
          <p:sp>
            <p:nvSpPr>
              <p:cNvPr id="58408" name="Text Box 65"/>
              <p:cNvSpPr txBox="1"/>
              <p:nvPr/>
            </p:nvSpPr>
            <p:spPr>
              <a:xfrm>
                <a:off x="1764" y="6824"/>
                <a:ext cx="340" cy="283"/>
              </a:xfrm>
              <a:prstGeom prst="rect">
                <a:avLst/>
              </a:prstGeom>
              <a:noFill/>
              <a:ln w="9525">
                <a:noFill/>
              </a:ln>
            </p:spPr>
            <p:txBody>
              <a:bodyPr lIns="18000" tIns="72000" rIns="18000" bIns="10800"/>
              <a:lstStyle/>
              <a:p>
                <a:pPr algn="ctr"/>
                <a:r>
                  <a:rPr lang="en-US" altLang="zh-CN" dirty="0">
                    <a:latin typeface="黑体" panose="02010609060101010101" pitchFamily="49" charset="-122"/>
                  </a:rPr>
                  <a:t>F</a:t>
                </a:r>
                <a:endParaRPr lang="en-US" altLang="zh-CN" sz="900" dirty="0">
                  <a:latin typeface="黑体" panose="02010609060101010101" pitchFamily="49" charset="-122"/>
                </a:endParaRPr>
              </a:p>
            </p:txBody>
          </p:sp>
          <p:grpSp>
            <p:nvGrpSpPr>
              <p:cNvPr id="58409" name="Group 66"/>
              <p:cNvGrpSpPr/>
              <p:nvPr/>
            </p:nvGrpSpPr>
            <p:grpSpPr>
              <a:xfrm>
                <a:off x="1782" y="6541"/>
                <a:ext cx="680" cy="340"/>
                <a:chOff x="7048" y="3687"/>
                <a:chExt cx="680" cy="340"/>
              </a:xfrm>
            </p:grpSpPr>
            <p:sp>
              <p:nvSpPr>
                <p:cNvPr id="58413" name="AutoShape 67"/>
                <p:cNvSpPr/>
                <p:nvPr/>
              </p:nvSpPr>
              <p:spPr>
                <a:xfrm>
                  <a:off x="7048" y="3687"/>
                  <a:ext cx="680" cy="340"/>
                </a:xfrm>
                <a:prstGeom prst="diamond">
                  <a:avLst/>
                </a:prstGeom>
                <a:noFill/>
                <a:ln w="9525" cap="flat" cmpd="sng">
                  <a:solidFill>
                    <a:srgbClr val="000000"/>
                  </a:solidFill>
                  <a:prstDash val="solid"/>
                  <a:miter/>
                  <a:headEnd type="none" w="med" len="med"/>
                  <a:tailEnd type="none" w="med" len="med"/>
                </a:ln>
              </p:spPr>
              <p:txBody>
                <a:bodyPr tIns="72000"/>
                <a:lstStyle/>
                <a:p>
                  <a:endParaRPr lang="zh-CN" altLang="en-US" dirty="0">
                    <a:latin typeface="Arial" panose="020B0604020202020204" pitchFamily="34" charset="0"/>
                  </a:endParaRPr>
                </a:p>
              </p:txBody>
            </p:sp>
            <p:sp>
              <p:nvSpPr>
                <p:cNvPr id="58414" name="Text Box 68"/>
                <p:cNvSpPr txBox="1"/>
                <p:nvPr/>
              </p:nvSpPr>
              <p:spPr>
                <a:xfrm>
                  <a:off x="7229" y="3715"/>
                  <a:ext cx="340" cy="283"/>
                </a:xfrm>
                <a:prstGeom prst="rect">
                  <a:avLst/>
                </a:prstGeom>
                <a:noFill/>
                <a:ln w="9525">
                  <a:noFill/>
                </a:ln>
              </p:spPr>
              <p:txBody>
                <a:bodyPr lIns="18000" tIns="72000" rIns="18000" bIns="10800"/>
                <a:lstStyle/>
                <a:p>
                  <a:pPr algn="ctr"/>
                  <a:r>
                    <a:rPr lang="en-US" altLang="zh-CN" sz="1400" dirty="0">
                      <a:latin typeface="黑体" panose="02010609060101010101" pitchFamily="49" charset="-122"/>
                    </a:rPr>
                    <a:t>P=1</a:t>
                  </a:r>
                </a:p>
              </p:txBody>
            </p:sp>
          </p:grpSp>
          <p:sp>
            <p:nvSpPr>
              <p:cNvPr id="58410" name="Line 69"/>
              <p:cNvSpPr/>
              <p:nvPr/>
            </p:nvSpPr>
            <p:spPr>
              <a:xfrm>
                <a:off x="2122" y="6881"/>
                <a:ext cx="0" cy="187"/>
              </a:xfrm>
              <a:prstGeom prst="line">
                <a:avLst/>
              </a:prstGeom>
              <a:ln w="9525" cap="flat" cmpd="sng">
                <a:solidFill>
                  <a:srgbClr val="000000"/>
                </a:solidFill>
                <a:prstDash val="solid"/>
                <a:headEnd type="none" w="med" len="med"/>
                <a:tailEnd type="arrow" w="sm" len="sm"/>
              </a:ln>
            </p:spPr>
          </p:sp>
          <p:sp>
            <p:nvSpPr>
              <p:cNvPr id="58411" name="Line 70"/>
              <p:cNvSpPr/>
              <p:nvPr/>
            </p:nvSpPr>
            <p:spPr>
              <a:xfrm>
                <a:off x="2472" y="6710"/>
                <a:ext cx="525" cy="0"/>
              </a:xfrm>
              <a:prstGeom prst="line">
                <a:avLst/>
              </a:prstGeom>
              <a:ln w="9525" cap="flat" cmpd="sng">
                <a:solidFill>
                  <a:srgbClr val="000000"/>
                </a:solidFill>
                <a:prstDash val="solid"/>
                <a:headEnd type="none" w="med" len="med"/>
                <a:tailEnd type="arrow" w="sm" len="sm"/>
              </a:ln>
            </p:spPr>
          </p:sp>
          <p:sp>
            <p:nvSpPr>
              <p:cNvPr id="58412" name="Line 71"/>
              <p:cNvSpPr/>
              <p:nvPr/>
            </p:nvSpPr>
            <p:spPr>
              <a:xfrm>
                <a:off x="3515" y="6710"/>
                <a:ext cx="210" cy="0"/>
              </a:xfrm>
              <a:prstGeom prst="line">
                <a:avLst/>
              </a:prstGeom>
              <a:ln w="9525" cap="flat" cmpd="sng">
                <a:solidFill>
                  <a:srgbClr val="000000"/>
                </a:solidFill>
                <a:prstDash val="solid"/>
                <a:headEnd type="none" w="med" len="med"/>
                <a:tailEnd type="none" w="med" len="med"/>
              </a:ln>
            </p:spPr>
          </p:sp>
        </p:grpSp>
        <p:grpSp>
          <p:nvGrpSpPr>
            <p:cNvPr id="58384" name="Group 72"/>
            <p:cNvGrpSpPr/>
            <p:nvPr/>
          </p:nvGrpSpPr>
          <p:grpSpPr>
            <a:xfrm>
              <a:off x="3120" y="2810"/>
              <a:ext cx="1568" cy="535"/>
              <a:chOff x="1764" y="6438"/>
              <a:chExt cx="1961" cy="669"/>
            </a:xfrm>
          </p:grpSpPr>
          <p:sp>
            <p:nvSpPr>
              <p:cNvPr id="58397" name="Text Box 73"/>
              <p:cNvSpPr txBox="1"/>
              <p:nvPr/>
            </p:nvSpPr>
            <p:spPr>
              <a:xfrm>
                <a:off x="2499" y="6438"/>
                <a:ext cx="340" cy="283"/>
              </a:xfrm>
              <a:prstGeom prst="rect">
                <a:avLst/>
              </a:prstGeom>
              <a:noFill/>
              <a:ln w="9525">
                <a:noFill/>
              </a:ln>
            </p:spPr>
            <p:txBody>
              <a:bodyPr lIns="18000" tIns="72000" rIns="18000" bIns="10800"/>
              <a:lstStyle/>
              <a:p>
                <a:pPr algn="ctr"/>
                <a:r>
                  <a:rPr lang="en-US" altLang="zh-CN" dirty="0">
                    <a:latin typeface="黑体" panose="02010609060101010101" pitchFamily="49" charset="-122"/>
                  </a:rPr>
                  <a:t>T</a:t>
                </a:r>
                <a:endParaRPr lang="en-US" altLang="zh-CN" sz="900" dirty="0">
                  <a:latin typeface="黑体" panose="02010609060101010101" pitchFamily="49" charset="-122"/>
                </a:endParaRPr>
              </a:p>
            </p:txBody>
          </p:sp>
          <p:sp>
            <p:nvSpPr>
              <p:cNvPr id="58398" name="Text Box 74"/>
              <p:cNvSpPr txBox="1"/>
              <p:nvPr/>
            </p:nvSpPr>
            <p:spPr>
              <a:xfrm>
                <a:off x="3005" y="6580"/>
                <a:ext cx="510" cy="283"/>
              </a:xfrm>
              <a:prstGeom prst="rect">
                <a:avLst/>
              </a:prstGeom>
              <a:noFill/>
              <a:ln w="9525" cap="flat" cmpd="sng">
                <a:solidFill>
                  <a:srgbClr val="000000"/>
                </a:solidFill>
                <a:prstDash val="solid"/>
                <a:miter/>
                <a:headEnd type="none" w="med" len="med"/>
                <a:tailEnd type="none" w="med" len="med"/>
              </a:ln>
            </p:spPr>
            <p:txBody>
              <a:bodyPr lIns="18000" tIns="72000" rIns="18000" bIns="10800"/>
              <a:lstStyle/>
              <a:p>
                <a:pPr algn="ctr"/>
                <a:r>
                  <a:rPr lang="en-US" altLang="zh-CN" dirty="0">
                    <a:latin typeface="黑体" panose="02010609060101010101" pitchFamily="49" charset="-122"/>
                  </a:rPr>
                  <a:t>A2</a:t>
                </a:r>
              </a:p>
            </p:txBody>
          </p:sp>
          <p:sp>
            <p:nvSpPr>
              <p:cNvPr id="58399" name="Text Box 75"/>
              <p:cNvSpPr txBox="1"/>
              <p:nvPr/>
            </p:nvSpPr>
            <p:spPr>
              <a:xfrm>
                <a:off x="1764" y="6824"/>
                <a:ext cx="340" cy="283"/>
              </a:xfrm>
              <a:prstGeom prst="rect">
                <a:avLst/>
              </a:prstGeom>
              <a:noFill/>
              <a:ln w="9525">
                <a:noFill/>
              </a:ln>
            </p:spPr>
            <p:txBody>
              <a:bodyPr lIns="18000" tIns="72000" rIns="18000" bIns="10800"/>
              <a:lstStyle/>
              <a:p>
                <a:pPr algn="ctr"/>
                <a:r>
                  <a:rPr lang="en-US" altLang="zh-CN" dirty="0">
                    <a:latin typeface="黑体" panose="02010609060101010101" pitchFamily="49" charset="-122"/>
                  </a:rPr>
                  <a:t>F</a:t>
                </a:r>
              </a:p>
            </p:txBody>
          </p:sp>
          <p:grpSp>
            <p:nvGrpSpPr>
              <p:cNvPr id="58400" name="Group 76"/>
              <p:cNvGrpSpPr/>
              <p:nvPr/>
            </p:nvGrpSpPr>
            <p:grpSpPr>
              <a:xfrm>
                <a:off x="1782" y="6541"/>
                <a:ext cx="680" cy="340"/>
                <a:chOff x="7048" y="3687"/>
                <a:chExt cx="680" cy="340"/>
              </a:xfrm>
            </p:grpSpPr>
            <p:sp>
              <p:nvSpPr>
                <p:cNvPr id="58404" name="AutoShape 77"/>
                <p:cNvSpPr/>
                <p:nvPr/>
              </p:nvSpPr>
              <p:spPr>
                <a:xfrm>
                  <a:off x="7048" y="3687"/>
                  <a:ext cx="680" cy="340"/>
                </a:xfrm>
                <a:prstGeom prst="diamond">
                  <a:avLst/>
                </a:prstGeom>
                <a:noFill/>
                <a:ln w="9525" cap="flat" cmpd="sng">
                  <a:solidFill>
                    <a:srgbClr val="000000"/>
                  </a:solidFill>
                  <a:prstDash val="solid"/>
                  <a:miter/>
                  <a:headEnd type="none" w="med" len="med"/>
                  <a:tailEnd type="none" w="med" len="med"/>
                </a:ln>
              </p:spPr>
              <p:txBody>
                <a:bodyPr tIns="72000"/>
                <a:lstStyle/>
                <a:p>
                  <a:endParaRPr lang="zh-CN" altLang="en-US" dirty="0">
                    <a:latin typeface="Arial" panose="020B0604020202020204" pitchFamily="34" charset="0"/>
                  </a:endParaRPr>
                </a:p>
              </p:txBody>
            </p:sp>
            <p:sp>
              <p:nvSpPr>
                <p:cNvPr id="58405" name="Text Box 78"/>
                <p:cNvSpPr txBox="1"/>
                <p:nvPr/>
              </p:nvSpPr>
              <p:spPr>
                <a:xfrm>
                  <a:off x="7229" y="3715"/>
                  <a:ext cx="340" cy="283"/>
                </a:xfrm>
                <a:prstGeom prst="rect">
                  <a:avLst/>
                </a:prstGeom>
                <a:noFill/>
                <a:ln w="9525">
                  <a:noFill/>
                </a:ln>
              </p:spPr>
              <p:txBody>
                <a:bodyPr lIns="18000" tIns="72000" rIns="18000" bIns="10800"/>
                <a:lstStyle/>
                <a:p>
                  <a:pPr algn="ctr"/>
                  <a:r>
                    <a:rPr lang="en-US" altLang="zh-CN" sz="1400" dirty="0">
                      <a:latin typeface="黑体" panose="02010609060101010101" pitchFamily="49" charset="-122"/>
                    </a:rPr>
                    <a:t>P=2</a:t>
                  </a:r>
                  <a:endParaRPr lang="en-US" altLang="zh-CN" sz="700" dirty="0">
                    <a:latin typeface="黑体" panose="02010609060101010101" pitchFamily="49" charset="-122"/>
                  </a:endParaRPr>
                </a:p>
              </p:txBody>
            </p:sp>
          </p:grpSp>
          <p:sp>
            <p:nvSpPr>
              <p:cNvPr id="58401" name="Line 79"/>
              <p:cNvSpPr/>
              <p:nvPr/>
            </p:nvSpPr>
            <p:spPr>
              <a:xfrm>
                <a:off x="2122" y="6881"/>
                <a:ext cx="0" cy="187"/>
              </a:xfrm>
              <a:prstGeom prst="line">
                <a:avLst/>
              </a:prstGeom>
              <a:ln w="9525" cap="flat" cmpd="sng">
                <a:solidFill>
                  <a:srgbClr val="000000"/>
                </a:solidFill>
                <a:prstDash val="solid"/>
                <a:headEnd type="none" w="med" len="med"/>
                <a:tailEnd type="arrow" w="sm" len="sm"/>
              </a:ln>
            </p:spPr>
          </p:sp>
          <p:sp>
            <p:nvSpPr>
              <p:cNvPr id="58402" name="Line 80"/>
              <p:cNvSpPr/>
              <p:nvPr/>
            </p:nvSpPr>
            <p:spPr>
              <a:xfrm>
                <a:off x="2472" y="6710"/>
                <a:ext cx="525" cy="0"/>
              </a:xfrm>
              <a:prstGeom prst="line">
                <a:avLst/>
              </a:prstGeom>
              <a:ln w="9525" cap="flat" cmpd="sng">
                <a:solidFill>
                  <a:srgbClr val="000000"/>
                </a:solidFill>
                <a:prstDash val="solid"/>
                <a:headEnd type="none" w="med" len="med"/>
                <a:tailEnd type="arrow" w="sm" len="sm"/>
              </a:ln>
            </p:spPr>
          </p:sp>
          <p:sp>
            <p:nvSpPr>
              <p:cNvPr id="58403" name="Line 81"/>
              <p:cNvSpPr/>
              <p:nvPr/>
            </p:nvSpPr>
            <p:spPr>
              <a:xfrm>
                <a:off x="3515" y="6710"/>
                <a:ext cx="210" cy="0"/>
              </a:xfrm>
              <a:prstGeom prst="line">
                <a:avLst/>
              </a:prstGeom>
              <a:ln w="9525" cap="flat" cmpd="sng">
                <a:solidFill>
                  <a:srgbClr val="000000"/>
                </a:solidFill>
                <a:prstDash val="solid"/>
                <a:headEnd type="none" w="med" len="med"/>
                <a:tailEnd type="none" w="med" len="med"/>
              </a:ln>
            </p:spPr>
          </p:sp>
        </p:grpSp>
        <p:sp>
          <p:nvSpPr>
            <p:cNvPr id="58385" name="Text Box 82"/>
            <p:cNvSpPr txBox="1"/>
            <p:nvPr/>
          </p:nvSpPr>
          <p:spPr>
            <a:xfrm>
              <a:off x="3274" y="3377"/>
              <a:ext cx="251" cy="264"/>
            </a:xfrm>
            <a:prstGeom prst="rect">
              <a:avLst/>
            </a:prstGeom>
            <a:noFill/>
            <a:ln w="9525">
              <a:noFill/>
            </a:ln>
          </p:spPr>
          <p:txBody>
            <a:bodyPr vert="eaVert" lIns="18000" tIns="72000" rIns="18000" bIns="10800"/>
            <a:lstStyle/>
            <a:p>
              <a:pPr algn="just"/>
              <a:r>
                <a:rPr lang="en-US" altLang="zh-CN" dirty="0">
                  <a:latin typeface="Times New Roman" panose="02020603050405020304" pitchFamily="18" charset="0"/>
                </a:rPr>
                <a:t>…</a:t>
              </a:r>
              <a:endParaRPr lang="en-US" altLang="zh-CN" sz="1000" dirty="0">
                <a:latin typeface="黑体" panose="02010609060101010101" pitchFamily="49" charset="-122"/>
              </a:endParaRPr>
            </a:p>
          </p:txBody>
        </p:sp>
        <p:sp>
          <p:nvSpPr>
            <p:cNvPr id="58386" name="Text Box 83"/>
            <p:cNvSpPr txBox="1"/>
            <p:nvPr/>
          </p:nvSpPr>
          <p:spPr>
            <a:xfrm>
              <a:off x="3708" y="3502"/>
              <a:ext cx="272" cy="227"/>
            </a:xfrm>
            <a:prstGeom prst="rect">
              <a:avLst/>
            </a:prstGeom>
            <a:noFill/>
            <a:ln w="9525">
              <a:noFill/>
            </a:ln>
          </p:spPr>
          <p:txBody>
            <a:bodyPr lIns="18000" tIns="72000" rIns="18000" bIns="10800"/>
            <a:lstStyle/>
            <a:p>
              <a:pPr algn="ctr"/>
              <a:r>
                <a:rPr lang="en-US" altLang="zh-CN" dirty="0">
                  <a:latin typeface="黑体" panose="02010609060101010101" pitchFamily="49" charset="-122"/>
                </a:rPr>
                <a:t>T</a:t>
              </a:r>
              <a:endParaRPr lang="en-US" altLang="zh-CN" sz="900" dirty="0">
                <a:latin typeface="黑体" panose="02010609060101010101" pitchFamily="49" charset="-122"/>
              </a:endParaRPr>
            </a:p>
          </p:txBody>
        </p:sp>
        <p:sp>
          <p:nvSpPr>
            <p:cNvPr id="58387" name="Text Box 84"/>
            <p:cNvSpPr txBox="1"/>
            <p:nvPr/>
          </p:nvSpPr>
          <p:spPr>
            <a:xfrm>
              <a:off x="4113" y="3616"/>
              <a:ext cx="407" cy="226"/>
            </a:xfrm>
            <a:prstGeom prst="rect">
              <a:avLst/>
            </a:prstGeom>
            <a:noFill/>
            <a:ln w="9525" cap="flat" cmpd="sng">
              <a:solidFill>
                <a:srgbClr val="000000"/>
              </a:solidFill>
              <a:prstDash val="solid"/>
              <a:miter/>
              <a:headEnd type="none" w="med" len="med"/>
              <a:tailEnd type="none" w="med" len="med"/>
            </a:ln>
          </p:spPr>
          <p:txBody>
            <a:bodyPr lIns="18000" tIns="72000" rIns="18000" bIns="10800"/>
            <a:lstStyle/>
            <a:p>
              <a:pPr algn="ctr"/>
              <a:r>
                <a:rPr lang="en-US" altLang="zh-CN" dirty="0">
                  <a:latin typeface="黑体" panose="02010609060101010101" pitchFamily="49" charset="-122"/>
                </a:rPr>
                <a:t>An</a:t>
              </a:r>
              <a:endParaRPr lang="en-US" altLang="zh-CN" sz="900" dirty="0">
                <a:latin typeface="黑体" panose="02010609060101010101" pitchFamily="49" charset="-122"/>
              </a:endParaRPr>
            </a:p>
          </p:txBody>
        </p:sp>
        <p:sp>
          <p:nvSpPr>
            <p:cNvPr id="58388" name="Text Box 85"/>
            <p:cNvSpPr txBox="1"/>
            <p:nvPr/>
          </p:nvSpPr>
          <p:spPr>
            <a:xfrm>
              <a:off x="3120" y="3811"/>
              <a:ext cx="272" cy="227"/>
            </a:xfrm>
            <a:prstGeom prst="rect">
              <a:avLst/>
            </a:prstGeom>
            <a:noFill/>
            <a:ln w="9525">
              <a:noFill/>
            </a:ln>
          </p:spPr>
          <p:txBody>
            <a:bodyPr lIns="18000" tIns="72000" rIns="18000" bIns="10800"/>
            <a:lstStyle/>
            <a:p>
              <a:pPr algn="ctr"/>
              <a:r>
                <a:rPr lang="en-US" altLang="zh-CN" dirty="0">
                  <a:latin typeface="黑体" panose="02010609060101010101" pitchFamily="49" charset="-122"/>
                </a:rPr>
                <a:t>F</a:t>
              </a:r>
              <a:endParaRPr lang="en-US" altLang="zh-CN" sz="900" dirty="0">
                <a:latin typeface="黑体" panose="02010609060101010101" pitchFamily="49" charset="-122"/>
              </a:endParaRPr>
            </a:p>
          </p:txBody>
        </p:sp>
        <p:grpSp>
          <p:nvGrpSpPr>
            <p:cNvPr id="58389" name="Group 86"/>
            <p:cNvGrpSpPr/>
            <p:nvPr/>
          </p:nvGrpSpPr>
          <p:grpSpPr>
            <a:xfrm>
              <a:off x="3134" y="3585"/>
              <a:ext cx="544" cy="272"/>
              <a:chOff x="7048" y="3687"/>
              <a:chExt cx="680" cy="340"/>
            </a:xfrm>
          </p:grpSpPr>
          <p:sp>
            <p:nvSpPr>
              <p:cNvPr id="58395" name="AutoShape 87"/>
              <p:cNvSpPr/>
              <p:nvPr/>
            </p:nvSpPr>
            <p:spPr>
              <a:xfrm>
                <a:off x="7048" y="3687"/>
                <a:ext cx="680" cy="340"/>
              </a:xfrm>
              <a:prstGeom prst="diamond">
                <a:avLst/>
              </a:prstGeom>
              <a:noFill/>
              <a:ln w="9525" cap="flat" cmpd="sng">
                <a:solidFill>
                  <a:srgbClr val="000000"/>
                </a:solidFill>
                <a:prstDash val="solid"/>
                <a:miter/>
                <a:headEnd type="none" w="med" len="med"/>
                <a:tailEnd type="none" w="med" len="med"/>
              </a:ln>
            </p:spPr>
            <p:txBody>
              <a:bodyPr tIns="72000"/>
              <a:lstStyle/>
              <a:p>
                <a:endParaRPr lang="zh-CN" altLang="en-US" dirty="0">
                  <a:latin typeface="Arial" panose="020B0604020202020204" pitchFamily="34" charset="0"/>
                </a:endParaRPr>
              </a:p>
            </p:txBody>
          </p:sp>
          <p:sp>
            <p:nvSpPr>
              <p:cNvPr id="58396" name="Text Box 88"/>
              <p:cNvSpPr txBox="1"/>
              <p:nvPr/>
            </p:nvSpPr>
            <p:spPr>
              <a:xfrm>
                <a:off x="7229" y="3715"/>
                <a:ext cx="340" cy="283"/>
              </a:xfrm>
              <a:prstGeom prst="rect">
                <a:avLst/>
              </a:prstGeom>
              <a:noFill/>
              <a:ln w="9525">
                <a:noFill/>
              </a:ln>
            </p:spPr>
            <p:txBody>
              <a:bodyPr lIns="18000" tIns="72000" rIns="18000" bIns="10800"/>
              <a:lstStyle/>
              <a:p>
                <a:pPr algn="ctr"/>
                <a:r>
                  <a:rPr lang="en-US" altLang="zh-CN" sz="1400" dirty="0">
                    <a:latin typeface="黑体" panose="02010609060101010101" pitchFamily="49" charset="-122"/>
                  </a:rPr>
                  <a:t>P=n</a:t>
                </a:r>
                <a:endParaRPr lang="en-US" altLang="zh-CN" sz="700" dirty="0">
                  <a:latin typeface="黑体" panose="02010609060101010101" pitchFamily="49" charset="-122"/>
                </a:endParaRPr>
              </a:p>
            </p:txBody>
          </p:sp>
        </p:grpSp>
        <p:sp>
          <p:nvSpPr>
            <p:cNvPr id="58390" name="Line 89"/>
            <p:cNvSpPr/>
            <p:nvPr/>
          </p:nvSpPr>
          <p:spPr>
            <a:xfrm>
              <a:off x="3406" y="3857"/>
              <a:ext cx="0" cy="240"/>
            </a:xfrm>
            <a:prstGeom prst="line">
              <a:avLst/>
            </a:prstGeom>
            <a:ln w="9525" cap="flat" cmpd="sng">
              <a:solidFill>
                <a:srgbClr val="000000"/>
              </a:solidFill>
              <a:prstDash val="solid"/>
              <a:headEnd type="none" w="med" len="med"/>
              <a:tailEnd type="arrow" w="sm" len="sm"/>
            </a:ln>
          </p:spPr>
        </p:sp>
        <p:sp>
          <p:nvSpPr>
            <p:cNvPr id="58391" name="Line 90"/>
            <p:cNvSpPr/>
            <p:nvPr/>
          </p:nvSpPr>
          <p:spPr>
            <a:xfrm>
              <a:off x="3686" y="3720"/>
              <a:ext cx="420" cy="0"/>
            </a:xfrm>
            <a:prstGeom prst="line">
              <a:avLst/>
            </a:prstGeom>
            <a:ln w="9525" cap="flat" cmpd="sng">
              <a:solidFill>
                <a:srgbClr val="000000"/>
              </a:solidFill>
              <a:prstDash val="solid"/>
              <a:headEnd type="none" w="med" len="med"/>
              <a:tailEnd type="arrow" w="sm" len="sm"/>
            </a:ln>
          </p:spPr>
        </p:sp>
        <p:sp>
          <p:nvSpPr>
            <p:cNvPr id="58392" name="Line 91"/>
            <p:cNvSpPr/>
            <p:nvPr/>
          </p:nvSpPr>
          <p:spPr>
            <a:xfrm>
              <a:off x="4520" y="3720"/>
              <a:ext cx="168" cy="0"/>
            </a:xfrm>
            <a:prstGeom prst="line">
              <a:avLst/>
            </a:prstGeom>
            <a:ln w="9525" cap="flat" cmpd="sng">
              <a:solidFill>
                <a:srgbClr val="000000"/>
              </a:solidFill>
              <a:prstDash val="solid"/>
              <a:headEnd type="none" w="med" len="med"/>
              <a:tailEnd type="none" w="med" len="med"/>
            </a:ln>
          </p:spPr>
        </p:sp>
        <p:sp>
          <p:nvSpPr>
            <p:cNvPr id="58393" name="Line 92"/>
            <p:cNvSpPr/>
            <p:nvPr/>
          </p:nvSpPr>
          <p:spPr>
            <a:xfrm>
              <a:off x="3410" y="3944"/>
              <a:ext cx="1281" cy="0"/>
            </a:xfrm>
            <a:prstGeom prst="line">
              <a:avLst/>
            </a:prstGeom>
            <a:ln w="9525" cap="flat" cmpd="sng">
              <a:solidFill>
                <a:srgbClr val="000000"/>
              </a:solidFill>
              <a:prstDash val="solid"/>
              <a:headEnd type="arrow" w="sm" len="sm"/>
              <a:tailEnd type="none" w="med" len="med"/>
            </a:ln>
          </p:spPr>
        </p:sp>
        <p:sp>
          <p:nvSpPr>
            <p:cNvPr id="58394" name="Line 93"/>
            <p:cNvSpPr/>
            <p:nvPr/>
          </p:nvSpPr>
          <p:spPr>
            <a:xfrm>
              <a:off x="4679" y="2596"/>
              <a:ext cx="0" cy="1351"/>
            </a:xfrm>
            <a:prstGeom prst="line">
              <a:avLst/>
            </a:prstGeom>
            <a:ln w="9525" cap="flat" cmpd="sng">
              <a:solidFill>
                <a:srgbClr val="000000"/>
              </a:solidFill>
              <a:prstDash val="solid"/>
              <a:headEnd type="none" w="med" len="med"/>
              <a:tailEnd type="none" w="med" len="med"/>
            </a:ln>
          </p:spPr>
        </p:sp>
      </p:grpSp>
      <p:sp>
        <p:nvSpPr>
          <p:cNvPr id="58380" name="Rectangle 94"/>
          <p:cNvSpPr/>
          <p:nvPr/>
        </p:nvSpPr>
        <p:spPr>
          <a:xfrm>
            <a:off x="0" y="0"/>
            <a:ext cx="6934200" cy="819150"/>
          </a:xfrm>
          <a:prstGeom prst="rect">
            <a:avLst/>
          </a:prstGeom>
          <a:noFill/>
          <a:ln w="9525">
            <a:noFill/>
          </a:ln>
        </p:spPr>
        <p:txBody>
          <a:bodyPr anchor="b"/>
          <a:lstStyle/>
          <a:p>
            <a:r>
              <a:rPr lang="zh-CN" altLang="en-US" sz="4400" dirty="0">
                <a:latin typeface="黑体" panose="02010609060101010101" pitchFamily="49" charset="-122"/>
              </a:rPr>
              <a:t>程序流程图</a:t>
            </a:r>
          </a:p>
        </p:txBody>
      </p:sp>
      <p:sp>
        <p:nvSpPr>
          <p:cNvPr id="86111" name="Text Box 95"/>
          <p:cNvSpPr txBox="1"/>
          <p:nvPr/>
        </p:nvSpPr>
        <p:spPr>
          <a:xfrm>
            <a:off x="250825" y="6092825"/>
            <a:ext cx="2952750" cy="519113"/>
          </a:xfrm>
          <a:prstGeom prst="rect">
            <a:avLst/>
          </a:prstGeom>
          <a:noFill/>
          <a:ln w="9525">
            <a:noFill/>
          </a:ln>
        </p:spPr>
        <p:txBody>
          <a:bodyPr>
            <a:spAutoFit/>
          </a:bodyPr>
          <a:lstStyle/>
          <a:p>
            <a:pPr>
              <a:spcBef>
                <a:spcPct val="50000"/>
              </a:spcBef>
            </a:pPr>
            <a:r>
              <a:rPr lang="en-US" altLang="zh-CN" sz="2800" dirty="0">
                <a:solidFill>
                  <a:srgbClr val="FF3300"/>
                </a:solidFill>
                <a:latin typeface="黑体" panose="02010609060101010101" pitchFamily="49" charset="-122"/>
              </a:rPr>
              <a:t>5</a:t>
            </a:r>
            <a:r>
              <a:rPr lang="zh-CN" altLang="en-US" sz="2800" dirty="0">
                <a:solidFill>
                  <a:srgbClr val="FF3300"/>
                </a:solidFill>
                <a:latin typeface="黑体" panose="02010609060101010101" pitchFamily="49" charset="-122"/>
              </a:rPr>
              <a:t>种基本控制结构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6018"/>
                                        </p:tgtEl>
                                        <p:attrNameLst>
                                          <p:attrName>style.visibility</p:attrName>
                                        </p:attrNameLst>
                                      </p:cBhvr>
                                      <p:to>
                                        <p:strVal val="visible"/>
                                      </p:to>
                                    </p:set>
                                    <p:animEffect transition="in" filter="blinds(horizontal)">
                                      <p:cBhvr>
                                        <p:cTn id="7" dur="500"/>
                                        <p:tgtEl>
                                          <p:spTgt spid="86018"/>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in)">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86019"/>
                                        </p:tgtEl>
                                        <p:attrNameLst>
                                          <p:attrName>style.visibility</p:attrName>
                                        </p:attrNameLst>
                                      </p:cBhvr>
                                      <p:to>
                                        <p:strVal val="visible"/>
                                      </p:to>
                                    </p:set>
                                    <p:animEffect transition="in" filter="blinds(horizontal)">
                                      <p:cBhvr>
                                        <p:cTn id="16" dur="500"/>
                                        <p:tgtEl>
                                          <p:spTgt spid="86019"/>
                                        </p:tgtEl>
                                      </p:cBhvr>
                                    </p:animEffect>
                                  </p:childTnLst>
                                </p:cTn>
                              </p:par>
                            </p:childTnLst>
                          </p:cTn>
                        </p:par>
                        <p:par>
                          <p:cTn id="17" fill="hold">
                            <p:stCondLst>
                              <p:cond delay="500"/>
                            </p:stCondLst>
                            <p:childTnLst>
                              <p:par>
                                <p:cTn id="18" presetID="4" presetClass="entr" presetSubtype="16"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ox(in)">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6044"/>
                                        </p:tgtEl>
                                        <p:attrNameLst>
                                          <p:attrName>style.visibility</p:attrName>
                                        </p:attrNameLst>
                                      </p:cBhvr>
                                      <p:to>
                                        <p:strVal val="visible"/>
                                      </p:to>
                                    </p:set>
                                    <p:animEffect transition="in" filter="blinds(horizontal)">
                                      <p:cBhvr>
                                        <p:cTn id="25" dur="500"/>
                                        <p:tgtEl>
                                          <p:spTgt spid="86044"/>
                                        </p:tgtEl>
                                      </p:cBhvr>
                                    </p:animEffect>
                                  </p:childTnLst>
                                </p:cTn>
                              </p:par>
                            </p:childTnLst>
                          </p:cTn>
                        </p:par>
                        <p:par>
                          <p:cTn id="26" fill="hold">
                            <p:stCondLst>
                              <p:cond delay="500"/>
                            </p:stCondLst>
                            <p:childTnLst>
                              <p:par>
                                <p:cTn id="27" presetID="4" presetClass="entr" presetSubtype="16"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ox(in)">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86045"/>
                                        </p:tgtEl>
                                        <p:attrNameLst>
                                          <p:attrName>style.visibility</p:attrName>
                                        </p:attrNameLst>
                                      </p:cBhvr>
                                      <p:to>
                                        <p:strVal val="visible"/>
                                      </p:to>
                                    </p:set>
                                    <p:animEffect transition="in" filter="blinds(horizontal)">
                                      <p:cBhvr>
                                        <p:cTn id="34" dur="500"/>
                                        <p:tgtEl>
                                          <p:spTgt spid="86045"/>
                                        </p:tgtEl>
                                      </p:cBhvr>
                                    </p:animEffect>
                                  </p:childTnLst>
                                </p:cTn>
                              </p:par>
                            </p:childTnLst>
                          </p:cTn>
                        </p:par>
                        <p:par>
                          <p:cTn id="35" fill="hold">
                            <p:stCondLst>
                              <p:cond delay="500"/>
                            </p:stCondLst>
                            <p:childTnLst>
                              <p:par>
                                <p:cTn id="36" presetID="4" presetClass="entr" presetSubtype="16"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ox(in)">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86075"/>
                                        </p:tgtEl>
                                        <p:attrNameLst>
                                          <p:attrName>style.visibility</p:attrName>
                                        </p:attrNameLst>
                                      </p:cBhvr>
                                      <p:to>
                                        <p:strVal val="visible"/>
                                      </p:to>
                                    </p:set>
                                    <p:animEffect transition="in" filter="blinds(horizontal)">
                                      <p:cBhvr>
                                        <p:cTn id="43" dur="500"/>
                                        <p:tgtEl>
                                          <p:spTgt spid="86075"/>
                                        </p:tgtEl>
                                      </p:cBhvr>
                                    </p:animEffect>
                                  </p:childTnLst>
                                </p:cTn>
                              </p:par>
                            </p:childTnLst>
                          </p:cTn>
                        </p:par>
                        <p:par>
                          <p:cTn id="44" fill="hold">
                            <p:stCondLst>
                              <p:cond delay="500"/>
                            </p:stCondLst>
                            <p:childTnLst>
                              <p:par>
                                <p:cTn id="45" presetID="4" presetClass="entr" presetSubtype="16"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ox(in)">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6111"/>
                                        </p:tgtEl>
                                        <p:attrNameLst>
                                          <p:attrName>style.visibility</p:attrName>
                                        </p:attrNameLst>
                                      </p:cBhvr>
                                      <p:to>
                                        <p:strVal val="visible"/>
                                      </p:to>
                                    </p:set>
                                    <p:animEffect transition="in" filter="blinds(horizontal)">
                                      <p:cBhvr>
                                        <p:cTn id="52" dur="500"/>
                                        <p:tgtEl>
                                          <p:spTgt spid="86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p:bldP spid="86019" grpId="0"/>
      <p:bldP spid="86044" grpId="0"/>
      <p:bldP spid="86045" grpId="0"/>
      <p:bldP spid="86075" grpId="0"/>
      <p:bldP spid="86111"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5"/>
          <p:cNvSpPr/>
          <p:nvPr/>
        </p:nvSpPr>
        <p:spPr>
          <a:xfrm>
            <a:off x="179388" y="476250"/>
            <a:ext cx="3743325" cy="1077913"/>
          </a:xfrm>
          <a:prstGeom prst="rect">
            <a:avLst/>
          </a:prstGeom>
          <a:noFill/>
          <a:ln w="9525">
            <a:noFill/>
          </a:ln>
        </p:spPr>
        <p:txBody>
          <a:bodyPr anchor="ctr">
            <a:spAutoFit/>
          </a:bodyPr>
          <a:lstStyle/>
          <a:p>
            <a:r>
              <a:rPr lang="zh-CN" altLang="en-US" sz="3200" dirty="0">
                <a:latin typeface="Arial" panose="020B0604020202020204" pitchFamily="34" charset="0"/>
              </a:rPr>
              <a:t>例</a:t>
            </a:r>
            <a:r>
              <a:rPr lang="en-US" altLang="zh-CN" sz="3200" dirty="0">
                <a:latin typeface="Arial" panose="020B0604020202020204" pitchFamily="34" charset="0"/>
              </a:rPr>
              <a:t>1: </a:t>
            </a:r>
            <a:r>
              <a:rPr lang="zh-CN" altLang="en-US" sz="3200" dirty="0">
                <a:latin typeface="Arial" panose="020B0604020202020204" pitchFamily="34" charset="0"/>
              </a:rPr>
              <a:t>求</a:t>
            </a:r>
            <a:r>
              <a:rPr lang="en-US" altLang="zh-CN" sz="3200" dirty="0">
                <a:latin typeface="Arial" panose="020B0604020202020204" pitchFamily="34" charset="0"/>
              </a:rPr>
              <a:t>ax</a:t>
            </a:r>
            <a:r>
              <a:rPr lang="en-US" altLang="zh-CN" sz="3200" baseline="30000" dirty="0">
                <a:latin typeface="Arial" panose="020B0604020202020204" pitchFamily="34" charset="0"/>
              </a:rPr>
              <a:t>2</a:t>
            </a:r>
            <a:r>
              <a:rPr lang="zh-CN" altLang="en-US" sz="3200" dirty="0">
                <a:latin typeface="Arial" panose="020B0604020202020204" pitchFamily="34" charset="0"/>
              </a:rPr>
              <a:t>＋</a:t>
            </a:r>
            <a:r>
              <a:rPr lang="en-US" altLang="zh-CN" sz="3200" dirty="0">
                <a:latin typeface="Arial" panose="020B0604020202020204" pitchFamily="34" charset="0"/>
              </a:rPr>
              <a:t>bx</a:t>
            </a:r>
            <a:r>
              <a:rPr lang="zh-CN" altLang="en-US" sz="3200" dirty="0">
                <a:latin typeface="Arial" panose="020B0604020202020204" pitchFamily="34" charset="0"/>
              </a:rPr>
              <a:t>＋</a:t>
            </a:r>
            <a:r>
              <a:rPr lang="en-US" altLang="zh-CN" sz="3200" dirty="0">
                <a:latin typeface="Arial" panose="020B0604020202020204" pitchFamily="34" charset="0"/>
              </a:rPr>
              <a:t>c</a:t>
            </a:r>
            <a:r>
              <a:rPr lang="zh-CN" altLang="en-US" sz="3200" dirty="0">
                <a:latin typeface="Arial" panose="020B0604020202020204" pitchFamily="34" charset="0"/>
              </a:rPr>
              <a:t>＝</a:t>
            </a:r>
            <a:r>
              <a:rPr lang="en-US" altLang="zh-CN" sz="3200" dirty="0">
                <a:latin typeface="Arial" panose="020B0604020202020204" pitchFamily="34" charset="0"/>
              </a:rPr>
              <a:t>0</a:t>
            </a:r>
            <a:r>
              <a:rPr lang="zh-CN" altLang="en-US" sz="3200" dirty="0">
                <a:latin typeface="Arial" panose="020B0604020202020204" pitchFamily="34" charset="0"/>
              </a:rPr>
              <a:t>之根（</a:t>
            </a:r>
            <a:r>
              <a:rPr lang="en-US" altLang="zh-CN" sz="3200" dirty="0">
                <a:latin typeface="Arial" panose="020B0604020202020204" pitchFamily="34" charset="0"/>
              </a:rPr>
              <a:t>a&lt;&gt;0</a:t>
            </a:r>
            <a:r>
              <a:rPr lang="zh-CN" altLang="en-US" sz="3200" dirty="0">
                <a:latin typeface="Arial" panose="020B0604020202020204" pitchFamily="34" charset="0"/>
              </a:rPr>
              <a:t>） </a:t>
            </a:r>
          </a:p>
        </p:txBody>
      </p:sp>
      <p:pic>
        <p:nvPicPr>
          <p:cNvPr id="9222" name="Picture 6"/>
          <p:cNvPicPr>
            <a:picLocks noChangeAspect="1"/>
          </p:cNvPicPr>
          <p:nvPr/>
        </p:nvPicPr>
        <p:blipFill>
          <a:blip r:embed="rId2"/>
          <a:stretch>
            <a:fillRect/>
          </a:stretch>
        </p:blipFill>
        <p:spPr>
          <a:xfrm>
            <a:off x="3851275" y="0"/>
            <a:ext cx="5535613" cy="6858000"/>
          </a:xfrm>
          <a:prstGeom prst="rect">
            <a:avLst/>
          </a:prstGeom>
          <a:noFill/>
          <a:ln w="9525">
            <a:noFill/>
          </a:ln>
        </p:spPr>
      </p:pic>
      <p:sp>
        <p:nvSpPr>
          <p:cNvPr id="5" name="Text Box 5"/>
          <p:cNvSpPr txBox="1"/>
          <p:nvPr/>
        </p:nvSpPr>
        <p:spPr>
          <a:xfrm>
            <a:off x="0" y="1773238"/>
            <a:ext cx="4500563" cy="1384300"/>
          </a:xfrm>
          <a:prstGeom prst="rect">
            <a:avLst/>
          </a:prstGeom>
          <a:noFill/>
          <a:ln w="9525">
            <a:noFill/>
          </a:ln>
        </p:spPr>
        <p:txBody>
          <a:bodyPr>
            <a:spAutoFit/>
          </a:bodyPr>
          <a:lstStyle/>
          <a:p>
            <a:pPr marL="1519555" indent="-1519555">
              <a:spcBef>
                <a:spcPct val="50000"/>
              </a:spcBef>
            </a:pPr>
            <a:r>
              <a:rPr lang="en-US" altLang="zh-CN" sz="2800" dirty="0">
                <a:latin typeface="黑体" panose="02010609060101010101" pitchFamily="49" charset="-122"/>
              </a:rPr>
              <a:t> </a:t>
            </a:r>
            <a:r>
              <a:rPr lang="en-US" altLang="zh-CN" dirty="0">
                <a:latin typeface="黑体" panose="02010609060101010101" pitchFamily="49" charset="-122"/>
              </a:rPr>
              <a:t> </a:t>
            </a:r>
            <a:r>
              <a:rPr lang="en-US" altLang="zh-CN" dirty="0">
                <a:solidFill>
                  <a:srgbClr val="FF3300"/>
                </a:solidFill>
                <a:latin typeface="黑体" panose="02010609060101010101" pitchFamily="49" charset="-122"/>
                <a:sym typeface="Symbol" panose="05050102010706020507" pitchFamily="18" charset="2"/>
              </a:rPr>
              <a:t> </a:t>
            </a:r>
            <a:r>
              <a:rPr lang="zh-CN" altLang="en-US" sz="2800" dirty="0">
                <a:solidFill>
                  <a:srgbClr val="FF3300"/>
                </a:solidFill>
                <a:latin typeface="黑体" panose="02010609060101010101" pitchFamily="49" charset="-122"/>
              </a:rPr>
              <a:t>优点：</a:t>
            </a:r>
            <a:r>
              <a:rPr lang="zh-CN" altLang="en-US" sz="2800" dirty="0">
                <a:latin typeface="黑体" panose="02010609060101010101" pitchFamily="49" charset="-122"/>
              </a:rPr>
              <a:t>直观、容易掌握，且历史</a:t>
            </a:r>
            <a:r>
              <a:rPr lang="zh-CN" altLang="en-US" sz="2800" dirty="0">
                <a:latin typeface="Times New Roman" panose="02020603050405020304" pitchFamily="18" charset="0"/>
              </a:rPr>
              <a:t>“</a:t>
            </a:r>
            <a:r>
              <a:rPr lang="zh-CN" altLang="en-US" sz="2800" dirty="0">
                <a:latin typeface="黑体" panose="02010609060101010101" pitchFamily="49" charset="-122"/>
              </a:rPr>
              <a:t>悠久</a:t>
            </a:r>
            <a:r>
              <a:rPr lang="zh-CN" altLang="en-US" sz="2800" dirty="0">
                <a:latin typeface="Times New Roman" panose="02020603050405020304" pitchFamily="18" charset="0"/>
              </a:rPr>
              <a:t>”</a:t>
            </a:r>
            <a:r>
              <a:rPr lang="zh-CN" altLang="en-US" sz="2800" dirty="0">
                <a:latin typeface="黑体" panose="02010609060101010101" pitchFamily="49" charset="-122"/>
              </a:rPr>
              <a:t>，使用广泛。</a:t>
            </a:r>
          </a:p>
        </p:txBody>
      </p:sp>
      <p:sp>
        <p:nvSpPr>
          <p:cNvPr id="6" name="Text Box 3"/>
          <p:cNvSpPr txBox="1"/>
          <p:nvPr/>
        </p:nvSpPr>
        <p:spPr>
          <a:xfrm>
            <a:off x="179388" y="3644900"/>
            <a:ext cx="3995737" cy="2678113"/>
          </a:xfrm>
          <a:prstGeom prst="rect">
            <a:avLst/>
          </a:prstGeom>
          <a:noFill/>
          <a:ln w="9525">
            <a:noFill/>
          </a:ln>
        </p:spPr>
        <p:txBody>
          <a:bodyPr>
            <a:spAutoFit/>
          </a:bodyPr>
          <a:lstStyle/>
          <a:p>
            <a:r>
              <a:rPr lang="en-US" altLang="zh-CN" sz="2800" dirty="0">
                <a:latin typeface="黑体" panose="02010609060101010101" pitchFamily="49" charset="-122"/>
              </a:rPr>
              <a:t> </a:t>
            </a:r>
            <a:r>
              <a:rPr lang="en-US" altLang="zh-CN" dirty="0">
                <a:latin typeface="黑体" panose="02010609060101010101" pitchFamily="49" charset="-122"/>
              </a:rPr>
              <a:t> </a:t>
            </a:r>
            <a:r>
              <a:rPr lang="en-US" altLang="zh-CN" dirty="0">
                <a:solidFill>
                  <a:srgbClr val="009900"/>
                </a:solidFill>
                <a:latin typeface="黑体" panose="02010609060101010101" pitchFamily="49" charset="-122"/>
                <a:sym typeface="Symbol" panose="05050102010706020507" pitchFamily="18" charset="2"/>
              </a:rPr>
              <a:t> </a:t>
            </a:r>
            <a:r>
              <a:rPr lang="zh-CN" altLang="en-US" sz="2800" dirty="0">
                <a:solidFill>
                  <a:srgbClr val="009900"/>
                </a:solidFill>
                <a:latin typeface="黑体" panose="02010609060101010101" pitchFamily="49" charset="-122"/>
              </a:rPr>
              <a:t>缺点：</a:t>
            </a:r>
            <a:r>
              <a:rPr lang="zh-CN" altLang="en-US" sz="2800" dirty="0">
                <a:latin typeface="黑体" panose="02010609060101010101" pitchFamily="49" charset="-122"/>
              </a:rPr>
              <a:t>本质上不具备逐步求精的特点，对于提高大型系统的可理解性作用甚微；不易表示数据结构；转移控制太方便。</a:t>
            </a:r>
          </a:p>
        </p:txBody>
      </p:sp>
      <p:sp>
        <p:nvSpPr>
          <p:cNvPr id="7" name="Text Box 4"/>
          <p:cNvSpPr txBox="1"/>
          <p:nvPr/>
        </p:nvSpPr>
        <p:spPr>
          <a:xfrm>
            <a:off x="4787900" y="1125538"/>
            <a:ext cx="2413000" cy="954087"/>
          </a:xfrm>
          <a:prstGeom prst="rect">
            <a:avLst/>
          </a:prstGeom>
          <a:noFill/>
          <a:ln w="9525">
            <a:noFill/>
          </a:ln>
        </p:spPr>
        <p:txBody>
          <a:bodyPr>
            <a:spAutoFit/>
          </a:bodyPr>
          <a:lstStyle/>
          <a:p>
            <a:pPr>
              <a:spcBef>
                <a:spcPct val="50000"/>
              </a:spcBef>
            </a:pPr>
            <a:r>
              <a:rPr lang="en-US" altLang="zh-CN" dirty="0">
                <a:latin typeface="黑体" panose="02010609060101010101" pitchFamily="49" charset="-122"/>
              </a:rPr>
              <a:t> </a:t>
            </a:r>
            <a:r>
              <a:rPr lang="en-US" altLang="zh-CN" dirty="0">
                <a:solidFill>
                  <a:srgbClr val="800080"/>
                </a:solidFill>
                <a:latin typeface="黑体" panose="02010609060101010101" pitchFamily="49" charset="-122"/>
                <a:sym typeface="Symbol" panose="05050102010706020507" pitchFamily="18" charset="2"/>
              </a:rPr>
              <a:t></a:t>
            </a:r>
            <a:r>
              <a:rPr lang="en-US" altLang="zh-CN" sz="2800" dirty="0">
                <a:solidFill>
                  <a:srgbClr val="800080"/>
                </a:solidFill>
                <a:latin typeface="黑体" panose="02010609060101010101" pitchFamily="49" charset="-122"/>
              </a:rPr>
              <a:t>   </a:t>
            </a:r>
            <a:r>
              <a:rPr lang="zh-CN" altLang="en-US" sz="2800" dirty="0">
                <a:solidFill>
                  <a:srgbClr val="800080"/>
                </a:solidFill>
                <a:latin typeface="黑体" panose="02010609060101010101" pitchFamily="49" charset="-122"/>
              </a:rPr>
              <a:t>趋势：</a:t>
            </a:r>
            <a:r>
              <a:rPr lang="zh-CN" altLang="en-US" sz="2800" dirty="0">
                <a:latin typeface="黑体" panose="02010609060101010101" pitchFamily="49" charset="-122"/>
              </a:rPr>
              <a:t>使用越来越少。</a:t>
            </a:r>
          </a:p>
        </p:txBody>
      </p:sp>
      <p:pic>
        <p:nvPicPr>
          <p:cNvPr id="88066" name="Picture 2"/>
          <p:cNvPicPr>
            <a:picLocks noChangeAspect="1"/>
          </p:cNvPicPr>
          <p:nvPr/>
        </p:nvPicPr>
        <p:blipFill>
          <a:blip r:embed="rId3"/>
          <a:stretch>
            <a:fillRect/>
          </a:stretch>
        </p:blipFill>
        <p:spPr>
          <a:xfrm>
            <a:off x="3924300" y="3357563"/>
            <a:ext cx="5219700" cy="33528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500"/>
                                        <p:tgtEl>
                                          <p:spTgt spid="9222"/>
                                        </p:tgtEl>
                                      </p:cBhvr>
                                    </p:animEffect>
                                    <p:set>
                                      <p:cBhvr>
                                        <p:cTn id="12" dur="1" fill="hold">
                                          <p:stCondLst>
                                            <p:cond delay="499"/>
                                          </p:stCondLst>
                                        </p:cTn>
                                        <p:tgtEl>
                                          <p:spTgt spid="9222"/>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88066"/>
                                        </p:tgtEl>
                                        <p:attrNameLst>
                                          <p:attrName>style.visibility</p:attrName>
                                        </p:attrNameLst>
                                      </p:cBhvr>
                                      <p:to>
                                        <p:strVal val="visible"/>
                                      </p:to>
                                    </p:set>
                                    <p:animEffect transition="in" filter="dissolve">
                                      <p:cBhvr>
                                        <p:cTn id="15" dur="500"/>
                                        <p:tgtEl>
                                          <p:spTgt spid="8806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vert="horz" wrap="square" lIns="91440" tIns="45720" rIns="91440" bIns="45720" anchor="t"/>
          <a:lstStyle/>
          <a:p>
            <a:r>
              <a:rPr lang="zh-CN" altLang="en-US" dirty="0"/>
              <a:t>详细设计的任务</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3000" b="1" i="0" u="none" strike="noStrike" kern="0" cap="none" spc="0" normalizeH="0" baseline="0" noProof="0" dirty="0" smtClean="0">
                <a:ln>
                  <a:noFill/>
                </a:ln>
                <a:solidFill>
                  <a:schemeClr val="tx1"/>
                </a:solidFill>
                <a:effectLst/>
                <a:uLnTx/>
                <a:uFillTx/>
                <a:latin typeface="+mn-lt"/>
                <a:ea typeface="+mn-ea"/>
                <a:cs typeface="+mn-cs"/>
              </a:rPr>
              <a:t>设计程序的“蓝图”，使程序员能根据该蓝图编写程序代码。其中，过程设计就是确定每个模块的处理过程。</a:t>
            </a:r>
            <a:endParaRPr kumimoji="0" lang="en-US" altLang="zh-CN" sz="3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3000" b="1" i="0" u="none" strike="noStrike" kern="0" cap="none" spc="0" normalizeH="0" baseline="0" noProof="0" dirty="0" smtClean="0">
                <a:ln>
                  <a:noFill/>
                </a:ln>
                <a:solidFill>
                  <a:schemeClr val="tx1"/>
                </a:solidFill>
                <a:effectLst/>
                <a:uLnTx/>
                <a:uFillTx/>
                <a:latin typeface="+mn-lt"/>
                <a:ea typeface="+mn-ea"/>
                <a:cs typeface="+mn-cs"/>
              </a:rPr>
              <a:t>详细设计的目标不仅仅是逻辑上正确地实现每个模块的功能，更重要的是设计出的处理过程应该尽可能</a:t>
            </a:r>
            <a:r>
              <a:rPr kumimoji="0" lang="zh-CN" altLang="en-US" sz="3000" b="1" i="0" u="none" strike="noStrike" kern="0" cap="none" spc="0" normalizeH="0" baseline="0" noProof="0" dirty="0" smtClean="0">
                <a:ln>
                  <a:noFill/>
                </a:ln>
                <a:solidFill>
                  <a:srgbClr val="0000FF"/>
                </a:solidFill>
                <a:effectLst/>
                <a:uLnTx/>
                <a:uFillTx/>
                <a:latin typeface="+mn-lt"/>
                <a:ea typeface="+mn-ea"/>
                <a:cs typeface="+mn-cs"/>
              </a:rPr>
              <a:t>简明易懂</a:t>
            </a:r>
            <a:r>
              <a:rPr kumimoji="0" lang="zh-CN" altLang="en-US" sz="3000" b="1" i="0" u="none" strike="noStrike" kern="0" cap="none" spc="0" normalizeH="0" baseline="0" noProof="0" dirty="0" smtClean="0">
                <a:ln>
                  <a:noFill/>
                </a:ln>
                <a:solidFill>
                  <a:schemeClr val="tx1"/>
                </a:solidFill>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zh-CN" altLang="en-US" sz="30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p:nvPr/>
        </p:nvGrpSpPr>
        <p:grpSpPr>
          <a:xfrm>
            <a:off x="914400" y="2971800"/>
            <a:ext cx="1468438" cy="1274763"/>
            <a:chOff x="1276" y="9093"/>
            <a:chExt cx="1155" cy="1004"/>
          </a:xfrm>
        </p:grpSpPr>
        <p:sp>
          <p:nvSpPr>
            <p:cNvPr id="60469" name="Text Box 3"/>
            <p:cNvSpPr txBox="1"/>
            <p:nvPr/>
          </p:nvSpPr>
          <p:spPr>
            <a:xfrm>
              <a:off x="1276" y="9785"/>
              <a:ext cx="1155" cy="312"/>
            </a:xfrm>
            <a:prstGeom prst="rect">
              <a:avLst/>
            </a:prstGeom>
            <a:noFill/>
            <a:ln w="9525">
              <a:noFill/>
            </a:ln>
          </p:spPr>
          <p:txBody>
            <a:bodyPr lIns="0" tIns="72000" rIns="0" bIns="10800"/>
            <a:lstStyle/>
            <a:p>
              <a:pPr algn="ctr"/>
              <a:r>
                <a:rPr lang="en-US" altLang="zh-CN" dirty="0">
                  <a:latin typeface="黑体" panose="02010609060101010101" pitchFamily="49" charset="-122"/>
                </a:rPr>
                <a:t>Sequential</a:t>
              </a:r>
              <a:endParaRPr lang="en-US" altLang="zh-CN" sz="1000" dirty="0">
                <a:latin typeface="黑体" panose="02010609060101010101" pitchFamily="49" charset="-122"/>
              </a:endParaRPr>
            </a:p>
          </p:txBody>
        </p:sp>
        <p:grpSp>
          <p:nvGrpSpPr>
            <p:cNvPr id="60470" name="Group 4"/>
            <p:cNvGrpSpPr/>
            <p:nvPr/>
          </p:nvGrpSpPr>
          <p:grpSpPr>
            <a:xfrm>
              <a:off x="1474" y="9093"/>
              <a:ext cx="735" cy="624"/>
              <a:chOff x="1474" y="9093"/>
              <a:chExt cx="735" cy="624"/>
            </a:xfrm>
          </p:grpSpPr>
          <p:sp>
            <p:nvSpPr>
              <p:cNvPr id="60471" name="Text Box 5"/>
              <p:cNvSpPr txBox="1"/>
              <p:nvPr/>
            </p:nvSpPr>
            <p:spPr>
              <a:xfrm>
                <a:off x="1474" y="9093"/>
                <a:ext cx="735" cy="312"/>
              </a:xfrm>
              <a:prstGeom prst="rect">
                <a:avLst/>
              </a:prstGeom>
              <a:noFill/>
              <a:ln w="9525" cap="flat" cmpd="sng">
                <a:solidFill>
                  <a:srgbClr val="000000"/>
                </a:solidFill>
                <a:prstDash val="solid"/>
                <a:miter/>
                <a:headEnd type="none" w="med" len="med"/>
                <a:tailEnd type="none" w="med" len="med"/>
              </a:ln>
            </p:spPr>
            <p:txBody>
              <a:bodyPr lIns="18000" tIns="72000" rIns="18000" bIns="10800"/>
              <a:lstStyle/>
              <a:p>
                <a:pPr algn="ctr"/>
                <a:r>
                  <a:rPr lang="en-US" altLang="zh-CN" dirty="0">
                    <a:latin typeface="黑体" panose="02010609060101010101" pitchFamily="49" charset="-122"/>
                  </a:rPr>
                  <a:t>A</a:t>
                </a:r>
                <a:endParaRPr lang="en-US" altLang="zh-CN" sz="1000" dirty="0">
                  <a:latin typeface="黑体" panose="02010609060101010101" pitchFamily="49" charset="-122"/>
                </a:endParaRPr>
              </a:p>
            </p:txBody>
          </p:sp>
          <p:sp>
            <p:nvSpPr>
              <p:cNvPr id="60472" name="Text Box 6"/>
              <p:cNvSpPr txBox="1"/>
              <p:nvPr/>
            </p:nvSpPr>
            <p:spPr>
              <a:xfrm>
                <a:off x="1474" y="9405"/>
                <a:ext cx="735" cy="312"/>
              </a:xfrm>
              <a:prstGeom prst="rect">
                <a:avLst/>
              </a:prstGeom>
              <a:noFill/>
              <a:ln w="9525" cap="flat" cmpd="sng">
                <a:solidFill>
                  <a:srgbClr val="000000"/>
                </a:solidFill>
                <a:prstDash val="solid"/>
                <a:miter/>
                <a:headEnd type="none" w="med" len="med"/>
                <a:tailEnd type="none" w="med" len="med"/>
              </a:ln>
            </p:spPr>
            <p:txBody>
              <a:bodyPr lIns="18000" tIns="72000" rIns="18000" bIns="10800"/>
              <a:lstStyle/>
              <a:p>
                <a:pPr algn="ctr"/>
                <a:r>
                  <a:rPr lang="en-US" altLang="zh-CN" dirty="0">
                    <a:latin typeface="黑体" panose="02010609060101010101" pitchFamily="49" charset="-122"/>
                  </a:rPr>
                  <a:t>B</a:t>
                </a:r>
                <a:endParaRPr lang="en-US" altLang="zh-CN" sz="1000" dirty="0">
                  <a:latin typeface="黑体" panose="02010609060101010101" pitchFamily="49" charset="-122"/>
                </a:endParaRPr>
              </a:p>
            </p:txBody>
          </p:sp>
        </p:grpSp>
      </p:grpSp>
      <p:grpSp>
        <p:nvGrpSpPr>
          <p:cNvPr id="4" name="Group 7"/>
          <p:cNvGrpSpPr/>
          <p:nvPr/>
        </p:nvGrpSpPr>
        <p:grpSpPr>
          <a:xfrm>
            <a:off x="2700338" y="2852738"/>
            <a:ext cx="3144837" cy="1582737"/>
            <a:chOff x="3024" y="8934"/>
            <a:chExt cx="2479" cy="1248"/>
          </a:xfrm>
        </p:grpSpPr>
        <p:grpSp>
          <p:nvGrpSpPr>
            <p:cNvPr id="60450" name="Group 8"/>
            <p:cNvGrpSpPr/>
            <p:nvPr/>
          </p:nvGrpSpPr>
          <p:grpSpPr>
            <a:xfrm>
              <a:off x="3024" y="8934"/>
              <a:ext cx="1219" cy="808"/>
              <a:chOff x="4468" y="9218"/>
              <a:chExt cx="1219" cy="808"/>
            </a:xfrm>
          </p:grpSpPr>
          <p:sp>
            <p:nvSpPr>
              <p:cNvPr id="60461" name="AutoShape 9"/>
              <p:cNvSpPr/>
              <p:nvPr/>
            </p:nvSpPr>
            <p:spPr>
              <a:xfrm flipV="1">
                <a:off x="4494" y="9246"/>
                <a:ext cx="1134" cy="312"/>
              </a:xfrm>
              <a:prstGeom prst="triangle">
                <a:avLst>
                  <a:gd name="adj" fmla="val 50000"/>
                </a:avLst>
              </a:prstGeom>
              <a:noFill/>
              <a:ln w="9525" cap="flat" cmpd="sng">
                <a:solidFill>
                  <a:srgbClr val="000000"/>
                </a:solidFill>
                <a:prstDash val="solid"/>
                <a:miter/>
                <a:headEnd type="none" w="med" len="med"/>
                <a:tailEnd type="none" w="med" len="med"/>
              </a:ln>
            </p:spPr>
            <p:txBody>
              <a:bodyPr tIns="72000"/>
              <a:lstStyle/>
              <a:p>
                <a:endParaRPr lang="zh-CN" altLang="en-US" dirty="0">
                  <a:latin typeface="Arial" panose="020B0604020202020204" pitchFamily="34" charset="0"/>
                </a:endParaRPr>
              </a:p>
            </p:txBody>
          </p:sp>
          <p:sp>
            <p:nvSpPr>
              <p:cNvPr id="60462" name="AutoShape 10"/>
              <p:cNvSpPr/>
              <p:nvPr/>
            </p:nvSpPr>
            <p:spPr>
              <a:xfrm>
                <a:off x="4494" y="9246"/>
                <a:ext cx="567" cy="312"/>
              </a:xfrm>
              <a:prstGeom prst="rtTriangle">
                <a:avLst/>
              </a:prstGeom>
              <a:noFill/>
              <a:ln w="9525" cap="flat" cmpd="sng">
                <a:solidFill>
                  <a:srgbClr val="000000"/>
                </a:solidFill>
                <a:prstDash val="solid"/>
                <a:miter/>
                <a:headEnd type="none" w="med" len="med"/>
                <a:tailEnd type="none" w="med" len="med"/>
              </a:ln>
            </p:spPr>
            <p:txBody>
              <a:bodyPr tIns="72000"/>
              <a:lstStyle/>
              <a:p>
                <a:endParaRPr lang="zh-CN" altLang="en-US" dirty="0">
                  <a:latin typeface="Arial" panose="020B0604020202020204" pitchFamily="34" charset="0"/>
                </a:endParaRPr>
              </a:p>
            </p:txBody>
          </p:sp>
          <p:sp>
            <p:nvSpPr>
              <p:cNvPr id="60463" name="AutoShape 11"/>
              <p:cNvSpPr/>
              <p:nvPr/>
            </p:nvSpPr>
            <p:spPr>
              <a:xfrm flipH="1">
                <a:off x="5063" y="9246"/>
                <a:ext cx="567" cy="312"/>
              </a:xfrm>
              <a:prstGeom prst="rtTriangle">
                <a:avLst/>
              </a:prstGeom>
              <a:noFill/>
              <a:ln w="9525" cap="flat" cmpd="sng">
                <a:solidFill>
                  <a:srgbClr val="000000"/>
                </a:solidFill>
                <a:prstDash val="solid"/>
                <a:miter/>
                <a:headEnd type="none" w="med" len="med"/>
                <a:tailEnd type="none" w="med" len="med"/>
              </a:ln>
            </p:spPr>
            <p:txBody>
              <a:bodyPr tIns="72000"/>
              <a:lstStyle/>
              <a:p>
                <a:endParaRPr lang="zh-CN" altLang="en-US" dirty="0">
                  <a:latin typeface="Arial" panose="020B0604020202020204" pitchFamily="34" charset="0"/>
                </a:endParaRPr>
              </a:p>
            </p:txBody>
          </p:sp>
          <p:sp>
            <p:nvSpPr>
              <p:cNvPr id="60464" name="Text Box 12"/>
              <p:cNvSpPr txBox="1"/>
              <p:nvPr/>
            </p:nvSpPr>
            <p:spPr>
              <a:xfrm>
                <a:off x="4914" y="9218"/>
                <a:ext cx="300" cy="340"/>
              </a:xfrm>
              <a:prstGeom prst="rect">
                <a:avLst/>
              </a:prstGeom>
              <a:noFill/>
              <a:ln w="9525">
                <a:noFill/>
              </a:ln>
            </p:spPr>
            <p:txBody>
              <a:bodyPr lIns="18000" tIns="72000" rIns="18000" bIns="10800"/>
              <a:lstStyle/>
              <a:p>
                <a:pPr algn="ctr"/>
                <a:r>
                  <a:rPr lang="en-US" altLang="zh-CN" dirty="0">
                    <a:latin typeface="黑体" panose="02010609060101010101" pitchFamily="49" charset="-122"/>
                  </a:rPr>
                  <a:t>P</a:t>
                </a:r>
                <a:endParaRPr lang="en-US" altLang="zh-CN" sz="1000" dirty="0">
                  <a:latin typeface="黑体" panose="02010609060101010101" pitchFamily="49" charset="-122"/>
                </a:endParaRPr>
              </a:p>
            </p:txBody>
          </p:sp>
          <p:sp>
            <p:nvSpPr>
              <p:cNvPr id="60465" name="Text Box 13"/>
              <p:cNvSpPr txBox="1"/>
              <p:nvPr/>
            </p:nvSpPr>
            <p:spPr>
              <a:xfrm>
                <a:off x="4468" y="9303"/>
                <a:ext cx="300" cy="340"/>
              </a:xfrm>
              <a:prstGeom prst="rect">
                <a:avLst/>
              </a:prstGeom>
              <a:noFill/>
              <a:ln w="9525">
                <a:noFill/>
              </a:ln>
            </p:spPr>
            <p:txBody>
              <a:bodyPr lIns="18000" tIns="72000" rIns="18000" bIns="10800"/>
              <a:lstStyle/>
              <a:p>
                <a:pPr algn="ctr"/>
                <a:r>
                  <a:rPr lang="en-US" altLang="zh-CN" dirty="0">
                    <a:latin typeface="黑体" panose="02010609060101010101" pitchFamily="49" charset="-122"/>
                  </a:rPr>
                  <a:t>F</a:t>
                </a:r>
                <a:endParaRPr lang="en-US" altLang="zh-CN" sz="900" dirty="0">
                  <a:latin typeface="黑体" panose="02010609060101010101" pitchFamily="49" charset="-122"/>
                </a:endParaRPr>
              </a:p>
            </p:txBody>
          </p:sp>
          <p:sp>
            <p:nvSpPr>
              <p:cNvPr id="60466" name="Text Box 14"/>
              <p:cNvSpPr txBox="1"/>
              <p:nvPr/>
            </p:nvSpPr>
            <p:spPr>
              <a:xfrm>
                <a:off x="5387" y="9303"/>
                <a:ext cx="300" cy="340"/>
              </a:xfrm>
              <a:prstGeom prst="rect">
                <a:avLst/>
              </a:prstGeom>
              <a:noFill/>
              <a:ln w="9525">
                <a:noFill/>
              </a:ln>
            </p:spPr>
            <p:txBody>
              <a:bodyPr lIns="18000" tIns="72000" rIns="18000" bIns="10800"/>
              <a:lstStyle/>
              <a:p>
                <a:pPr algn="ctr"/>
                <a:r>
                  <a:rPr lang="en-US" altLang="zh-CN" dirty="0">
                    <a:latin typeface="黑体" panose="02010609060101010101" pitchFamily="49" charset="-122"/>
                  </a:rPr>
                  <a:t>T</a:t>
                </a:r>
                <a:endParaRPr lang="en-US" altLang="zh-CN" sz="900" dirty="0">
                  <a:latin typeface="黑体" panose="02010609060101010101" pitchFamily="49" charset="-122"/>
                </a:endParaRPr>
              </a:p>
            </p:txBody>
          </p:sp>
          <p:sp>
            <p:nvSpPr>
              <p:cNvPr id="60467" name="Text Box 15"/>
              <p:cNvSpPr txBox="1"/>
              <p:nvPr/>
            </p:nvSpPr>
            <p:spPr>
              <a:xfrm>
                <a:off x="4494" y="9558"/>
                <a:ext cx="567" cy="468"/>
              </a:xfrm>
              <a:prstGeom prst="rect">
                <a:avLst/>
              </a:prstGeom>
              <a:noFill/>
              <a:ln w="9525" cap="flat" cmpd="sng">
                <a:solidFill>
                  <a:srgbClr val="000000"/>
                </a:solidFill>
                <a:prstDash val="solid"/>
                <a:miter/>
                <a:headEnd type="none" w="med" len="med"/>
                <a:tailEnd type="none" w="med" len="med"/>
              </a:ln>
            </p:spPr>
            <p:txBody>
              <a:bodyPr tIns="72000"/>
              <a:lstStyle/>
              <a:p>
                <a:pPr algn="ctr"/>
                <a:r>
                  <a:rPr lang="en-US" altLang="zh-CN" dirty="0">
                    <a:latin typeface="黑体" panose="02010609060101010101" pitchFamily="49" charset="-122"/>
                  </a:rPr>
                  <a:t>A</a:t>
                </a:r>
                <a:endParaRPr lang="en-US" altLang="zh-CN" sz="1000" dirty="0">
                  <a:latin typeface="黑体" panose="02010609060101010101" pitchFamily="49" charset="-122"/>
                </a:endParaRPr>
              </a:p>
            </p:txBody>
          </p:sp>
          <p:sp>
            <p:nvSpPr>
              <p:cNvPr id="60468" name="Text Box 16"/>
              <p:cNvSpPr txBox="1"/>
              <p:nvPr/>
            </p:nvSpPr>
            <p:spPr>
              <a:xfrm>
                <a:off x="5063" y="9558"/>
                <a:ext cx="567" cy="468"/>
              </a:xfrm>
              <a:prstGeom prst="rect">
                <a:avLst/>
              </a:prstGeom>
              <a:noFill/>
              <a:ln w="9525" cap="flat" cmpd="sng">
                <a:solidFill>
                  <a:srgbClr val="000000"/>
                </a:solidFill>
                <a:prstDash val="solid"/>
                <a:miter/>
                <a:headEnd type="none" w="med" len="med"/>
                <a:tailEnd type="none" w="med" len="med"/>
              </a:ln>
            </p:spPr>
            <p:txBody>
              <a:bodyPr tIns="72000"/>
              <a:lstStyle/>
              <a:p>
                <a:pPr algn="ctr"/>
                <a:r>
                  <a:rPr lang="en-US" altLang="zh-CN" dirty="0">
                    <a:latin typeface="黑体" panose="02010609060101010101" pitchFamily="49" charset="-122"/>
                  </a:rPr>
                  <a:t>B</a:t>
                </a:r>
                <a:endParaRPr lang="en-US" altLang="zh-CN" sz="1000" dirty="0">
                  <a:latin typeface="黑体" panose="02010609060101010101" pitchFamily="49" charset="-122"/>
                </a:endParaRPr>
              </a:p>
            </p:txBody>
          </p:sp>
        </p:grpSp>
        <p:sp>
          <p:nvSpPr>
            <p:cNvPr id="60451" name="Text Box 17"/>
            <p:cNvSpPr txBox="1"/>
            <p:nvPr/>
          </p:nvSpPr>
          <p:spPr>
            <a:xfrm>
              <a:off x="3657" y="9870"/>
              <a:ext cx="1155" cy="312"/>
            </a:xfrm>
            <a:prstGeom prst="rect">
              <a:avLst/>
            </a:prstGeom>
            <a:noFill/>
            <a:ln w="9525">
              <a:noFill/>
            </a:ln>
          </p:spPr>
          <p:txBody>
            <a:bodyPr lIns="0" tIns="72000" rIns="0" bIns="10800"/>
            <a:lstStyle/>
            <a:p>
              <a:pPr algn="ctr"/>
              <a:r>
                <a:rPr lang="en-US" altLang="zh-CN" dirty="0">
                  <a:latin typeface="黑体" panose="02010609060101010101" pitchFamily="49" charset="-122"/>
                </a:rPr>
                <a:t>Selective</a:t>
              </a:r>
              <a:endParaRPr lang="en-US" altLang="zh-CN" sz="1000" dirty="0">
                <a:latin typeface="黑体" panose="02010609060101010101" pitchFamily="49" charset="-122"/>
              </a:endParaRPr>
            </a:p>
          </p:txBody>
        </p:sp>
        <p:grpSp>
          <p:nvGrpSpPr>
            <p:cNvPr id="60452" name="Group 18"/>
            <p:cNvGrpSpPr/>
            <p:nvPr/>
          </p:nvGrpSpPr>
          <p:grpSpPr>
            <a:xfrm>
              <a:off x="4284" y="8934"/>
              <a:ext cx="1219" cy="808"/>
              <a:chOff x="4468" y="9218"/>
              <a:chExt cx="1219" cy="808"/>
            </a:xfrm>
          </p:grpSpPr>
          <p:sp>
            <p:nvSpPr>
              <p:cNvPr id="60453" name="AutoShape 19"/>
              <p:cNvSpPr/>
              <p:nvPr/>
            </p:nvSpPr>
            <p:spPr>
              <a:xfrm flipV="1">
                <a:off x="4494" y="9246"/>
                <a:ext cx="1134" cy="312"/>
              </a:xfrm>
              <a:prstGeom prst="triangle">
                <a:avLst>
                  <a:gd name="adj" fmla="val 50000"/>
                </a:avLst>
              </a:prstGeom>
              <a:noFill/>
              <a:ln w="9525" cap="flat" cmpd="sng">
                <a:solidFill>
                  <a:srgbClr val="000000"/>
                </a:solidFill>
                <a:prstDash val="solid"/>
                <a:miter/>
                <a:headEnd type="none" w="med" len="med"/>
                <a:tailEnd type="none" w="med" len="med"/>
              </a:ln>
            </p:spPr>
            <p:txBody>
              <a:bodyPr tIns="72000"/>
              <a:lstStyle/>
              <a:p>
                <a:endParaRPr lang="zh-CN" altLang="en-US" dirty="0">
                  <a:latin typeface="Arial" panose="020B0604020202020204" pitchFamily="34" charset="0"/>
                </a:endParaRPr>
              </a:p>
            </p:txBody>
          </p:sp>
          <p:sp>
            <p:nvSpPr>
              <p:cNvPr id="60454" name="AutoShape 20"/>
              <p:cNvSpPr/>
              <p:nvPr/>
            </p:nvSpPr>
            <p:spPr>
              <a:xfrm>
                <a:off x="4494" y="9246"/>
                <a:ext cx="567" cy="312"/>
              </a:xfrm>
              <a:prstGeom prst="rtTriangle">
                <a:avLst/>
              </a:prstGeom>
              <a:noFill/>
              <a:ln w="9525" cap="flat" cmpd="sng">
                <a:solidFill>
                  <a:srgbClr val="000000"/>
                </a:solidFill>
                <a:prstDash val="solid"/>
                <a:miter/>
                <a:headEnd type="none" w="med" len="med"/>
                <a:tailEnd type="none" w="med" len="med"/>
              </a:ln>
            </p:spPr>
            <p:txBody>
              <a:bodyPr tIns="72000"/>
              <a:lstStyle/>
              <a:p>
                <a:endParaRPr lang="zh-CN" altLang="en-US" dirty="0">
                  <a:latin typeface="Arial" panose="020B0604020202020204" pitchFamily="34" charset="0"/>
                </a:endParaRPr>
              </a:p>
            </p:txBody>
          </p:sp>
          <p:sp>
            <p:nvSpPr>
              <p:cNvPr id="60455" name="AutoShape 21"/>
              <p:cNvSpPr/>
              <p:nvPr/>
            </p:nvSpPr>
            <p:spPr>
              <a:xfrm flipH="1">
                <a:off x="5063" y="9246"/>
                <a:ext cx="567" cy="312"/>
              </a:xfrm>
              <a:prstGeom prst="rtTriangle">
                <a:avLst/>
              </a:prstGeom>
              <a:noFill/>
              <a:ln w="9525" cap="flat" cmpd="sng">
                <a:solidFill>
                  <a:srgbClr val="000000"/>
                </a:solidFill>
                <a:prstDash val="solid"/>
                <a:miter/>
                <a:headEnd type="none" w="med" len="med"/>
                <a:tailEnd type="none" w="med" len="med"/>
              </a:ln>
            </p:spPr>
            <p:txBody>
              <a:bodyPr tIns="72000"/>
              <a:lstStyle/>
              <a:p>
                <a:endParaRPr lang="zh-CN" altLang="en-US" dirty="0">
                  <a:latin typeface="Arial" panose="020B0604020202020204" pitchFamily="34" charset="0"/>
                </a:endParaRPr>
              </a:p>
            </p:txBody>
          </p:sp>
          <p:sp>
            <p:nvSpPr>
              <p:cNvPr id="60456" name="Text Box 22"/>
              <p:cNvSpPr txBox="1"/>
              <p:nvPr/>
            </p:nvSpPr>
            <p:spPr>
              <a:xfrm>
                <a:off x="4914" y="9218"/>
                <a:ext cx="300" cy="340"/>
              </a:xfrm>
              <a:prstGeom prst="rect">
                <a:avLst/>
              </a:prstGeom>
              <a:noFill/>
              <a:ln w="9525">
                <a:noFill/>
              </a:ln>
            </p:spPr>
            <p:txBody>
              <a:bodyPr lIns="18000" tIns="72000" rIns="18000" bIns="10800"/>
              <a:lstStyle/>
              <a:p>
                <a:pPr algn="ctr"/>
                <a:r>
                  <a:rPr lang="en-US" altLang="zh-CN" dirty="0">
                    <a:latin typeface="黑体" panose="02010609060101010101" pitchFamily="49" charset="-122"/>
                  </a:rPr>
                  <a:t>P</a:t>
                </a:r>
                <a:endParaRPr lang="en-US" altLang="zh-CN" sz="1000" dirty="0">
                  <a:latin typeface="黑体" panose="02010609060101010101" pitchFamily="49" charset="-122"/>
                </a:endParaRPr>
              </a:p>
            </p:txBody>
          </p:sp>
          <p:sp>
            <p:nvSpPr>
              <p:cNvPr id="60457" name="Text Box 23"/>
              <p:cNvSpPr txBox="1"/>
              <p:nvPr/>
            </p:nvSpPr>
            <p:spPr>
              <a:xfrm>
                <a:off x="4468" y="9303"/>
                <a:ext cx="300" cy="340"/>
              </a:xfrm>
              <a:prstGeom prst="rect">
                <a:avLst/>
              </a:prstGeom>
              <a:noFill/>
              <a:ln w="9525">
                <a:noFill/>
              </a:ln>
            </p:spPr>
            <p:txBody>
              <a:bodyPr lIns="18000" tIns="72000" rIns="18000" bIns="10800"/>
              <a:lstStyle/>
              <a:p>
                <a:pPr algn="ctr"/>
                <a:r>
                  <a:rPr lang="en-US" altLang="zh-CN" dirty="0">
                    <a:latin typeface="黑体" panose="02010609060101010101" pitchFamily="49" charset="-122"/>
                  </a:rPr>
                  <a:t>F</a:t>
                </a:r>
                <a:endParaRPr lang="en-US" altLang="zh-CN" sz="900" dirty="0">
                  <a:latin typeface="黑体" panose="02010609060101010101" pitchFamily="49" charset="-122"/>
                </a:endParaRPr>
              </a:p>
            </p:txBody>
          </p:sp>
          <p:sp>
            <p:nvSpPr>
              <p:cNvPr id="60458" name="Text Box 24"/>
              <p:cNvSpPr txBox="1"/>
              <p:nvPr/>
            </p:nvSpPr>
            <p:spPr>
              <a:xfrm>
                <a:off x="5387" y="9303"/>
                <a:ext cx="300" cy="340"/>
              </a:xfrm>
              <a:prstGeom prst="rect">
                <a:avLst/>
              </a:prstGeom>
              <a:noFill/>
              <a:ln w="9525">
                <a:noFill/>
              </a:ln>
            </p:spPr>
            <p:txBody>
              <a:bodyPr lIns="18000" tIns="72000" rIns="18000" bIns="10800"/>
              <a:lstStyle/>
              <a:p>
                <a:pPr algn="ctr"/>
                <a:r>
                  <a:rPr lang="en-US" altLang="zh-CN" dirty="0">
                    <a:latin typeface="黑体" panose="02010609060101010101" pitchFamily="49" charset="-122"/>
                  </a:rPr>
                  <a:t>T</a:t>
                </a:r>
                <a:endParaRPr lang="en-US" altLang="zh-CN" sz="900" dirty="0">
                  <a:latin typeface="黑体" panose="02010609060101010101" pitchFamily="49" charset="-122"/>
                </a:endParaRPr>
              </a:p>
            </p:txBody>
          </p:sp>
          <p:sp>
            <p:nvSpPr>
              <p:cNvPr id="60459" name="Text Box 25"/>
              <p:cNvSpPr txBox="1"/>
              <p:nvPr/>
            </p:nvSpPr>
            <p:spPr>
              <a:xfrm>
                <a:off x="4494" y="9558"/>
                <a:ext cx="567" cy="468"/>
              </a:xfrm>
              <a:prstGeom prst="rect">
                <a:avLst/>
              </a:prstGeom>
              <a:noFill/>
              <a:ln w="9525" cap="flat" cmpd="sng">
                <a:solidFill>
                  <a:srgbClr val="000000"/>
                </a:solidFill>
                <a:prstDash val="solid"/>
                <a:miter/>
                <a:headEnd type="none" w="med" len="med"/>
                <a:tailEnd type="none" w="med" len="med"/>
              </a:ln>
            </p:spPr>
            <p:txBody>
              <a:bodyPr tIns="72000"/>
              <a:lstStyle/>
              <a:p>
                <a:pPr algn="ctr"/>
                <a:endParaRPr lang="en-US" altLang="zh-CN" sz="1000" dirty="0">
                  <a:latin typeface="黑体" panose="02010609060101010101" pitchFamily="49" charset="-122"/>
                </a:endParaRPr>
              </a:p>
            </p:txBody>
          </p:sp>
          <p:sp>
            <p:nvSpPr>
              <p:cNvPr id="60460" name="Text Box 26"/>
              <p:cNvSpPr txBox="1"/>
              <p:nvPr/>
            </p:nvSpPr>
            <p:spPr>
              <a:xfrm>
                <a:off x="5063" y="9558"/>
                <a:ext cx="567" cy="468"/>
              </a:xfrm>
              <a:prstGeom prst="rect">
                <a:avLst/>
              </a:prstGeom>
              <a:noFill/>
              <a:ln w="9525" cap="flat" cmpd="sng">
                <a:solidFill>
                  <a:srgbClr val="000000"/>
                </a:solidFill>
                <a:prstDash val="solid"/>
                <a:miter/>
                <a:headEnd type="none" w="med" len="med"/>
                <a:tailEnd type="none" w="med" len="med"/>
              </a:ln>
            </p:spPr>
            <p:txBody>
              <a:bodyPr tIns="72000"/>
              <a:lstStyle/>
              <a:p>
                <a:pPr algn="ctr"/>
                <a:r>
                  <a:rPr lang="en-US" altLang="zh-CN" dirty="0">
                    <a:latin typeface="黑体" panose="02010609060101010101" pitchFamily="49" charset="-122"/>
                  </a:rPr>
                  <a:t>B</a:t>
                </a:r>
                <a:endParaRPr lang="en-US" altLang="zh-CN" sz="1000" dirty="0">
                  <a:latin typeface="黑体" panose="02010609060101010101" pitchFamily="49" charset="-122"/>
                </a:endParaRPr>
              </a:p>
            </p:txBody>
          </p:sp>
        </p:grpSp>
      </p:grpSp>
      <p:grpSp>
        <p:nvGrpSpPr>
          <p:cNvPr id="7" name="Group 27"/>
          <p:cNvGrpSpPr/>
          <p:nvPr/>
        </p:nvGrpSpPr>
        <p:grpSpPr>
          <a:xfrm>
            <a:off x="6629400" y="2895600"/>
            <a:ext cx="1468438" cy="1547813"/>
            <a:chOff x="5859" y="8934"/>
            <a:chExt cx="1155" cy="1219"/>
          </a:xfrm>
        </p:grpSpPr>
        <p:grpSp>
          <p:nvGrpSpPr>
            <p:cNvPr id="60445" name="Group 28"/>
            <p:cNvGrpSpPr/>
            <p:nvPr/>
          </p:nvGrpSpPr>
          <p:grpSpPr>
            <a:xfrm>
              <a:off x="5859" y="8934"/>
              <a:ext cx="1134" cy="811"/>
              <a:chOff x="5859" y="8934"/>
              <a:chExt cx="1134" cy="811"/>
            </a:xfrm>
          </p:grpSpPr>
          <p:sp>
            <p:nvSpPr>
              <p:cNvPr id="60447" name="Rectangle 29"/>
              <p:cNvSpPr/>
              <p:nvPr/>
            </p:nvSpPr>
            <p:spPr>
              <a:xfrm>
                <a:off x="5859" y="8934"/>
                <a:ext cx="1134" cy="811"/>
              </a:xfrm>
              <a:prstGeom prst="rect">
                <a:avLst/>
              </a:prstGeom>
              <a:noFill/>
              <a:ln w="9525" cap="flat" cmpd="sng">
                <a:solidFill>
                  <a:srgbClr val="000000"/>
                </a:solidFill>
                <a:prstDash val="solid"/>
                <a:miter/>
                <a:headEnd type="none" w="med" len="med"/>
                <a:tailEnd type="none" w="med" len="med"/>
              </a:ln>
            </p:spPr>
            <p:txBody>
              <a:bodyPr tIns="72000"/>
              <a:lstStyle/>
              <a:p>
                <a:endParaRPr lang="zh-CN" altLang="en-US" dirty="0">
                  <a:latin typeface="Arial" panose="020B0604020202020204" pitchFamily="34" charset="0"/>
                </a:endParaRPr>
              </a:p>
            </p:txBody>
          </p:sp>
          <p:sp>
            <p:nvSpPr>
              <p:cNvPr id="60448" name="Text Box 30"/>
              <p:cNvSpPr txBox="1"/>
              <p:nvPr/>
            </p:nvSpPr>
            <p:spPr>
              <a:xfrm>
                <a:off x="5859" y="8934"/>
                <a:ext cx="1134" cy="312"/>
              </a:xfrm>
              <a:prstGeom prst="rect">
                <a:avLst/>
              </a:prstGeom>
              <a:noFill/>
              <a:ln w="9525">
                <a:noFill/>
              </a:ln>
            </p:spPr>
            <p:txBody>
              <a:bodyPr lIns="18000" tIns="72000" rIns="18000" bIns="10800"/>
              <a:lstStyle/>
              <a:p>
                <a:pPr algn="ctr"/>
                <a:r>
                  <a:rPr lang="en-US" altLang="zh-CN" dirty="0">
                    <a:latin typeface="黑体" panose="02010609060101010101" pitchFamily="49" charset="-122"/>
                  </a:rPr>
                  <a:t>Do-While P</a:t>
                </a:r>
              </a:p>
            </p:txBody>
          </p:sp>
          <p:sp>
            <p:nvSpPr>
              <p:cNvPr id="60449" name="Text Box 31"/>
              <p:cNvSpPr txBox="1"/>
              <p:nvPr/>
            </p:nvSpPr>
            <p:spPr>
              <a:xfrm>
                <a:off x="6152" y="9218"/>
                <a:ext cx="840" cy="527"/>
              </a:xfrm>
              <a:prstGeom prst="rect">
                <a:avLst/>
              </a:prstGeom>
              <a:noFill/>
              <a:ln w="9525" cap="flat" cmpd="sng">
                <a:solidFill>
                  <a:srgbClr val="000000"/>
                </a:solidFill>
                <a:prstDash val="solid"/>
                <a:miter/>
                <a:headEnd type="none" w="med" len="med"/>
                <a:tailEnd type="none" w="med" len="med"/>
              </a:ln>
            </p:spPr>
            <p:txBody>
              <a:bodyPr tIns="72000"/>
              <a:lstStyle/>
              <a:p>
                <a:pPr algn="ctr"/>
                <a:r>
                  <a:rPr lang="en-US" altLang="zh-CN" dirty="0">
                    <a:latin typeface="黑体" panose="02010609060101010101" pitchFamily="49" charset="-122"/>
                  </a:rPr>
                  <a:t>S</a:t>
                </a:r>
                <a:endParaRPr lang="en-US" altLang="zh-CN" sz="1000" dirty="0">
                  <a:latin typeface="黑体" panose="02010609060101010101" pitchFamily="49" charset="-122"/>
                </a:endParaRPr>
              </a:p>
            </p:txBody>
          </p:sp>
        </p:grpSp>
        <p:sp>
          <p:nvSpPr>
            <p:cNvPr id="60446" name="Text Box 32"/>
            <p:cNvSpPr txBox="1"/>
            <p:nvPr/>
          </p:nvSpPr>
          <p:spPr>
            <a:xfrm>
              <a:off x="5859" y="9841"/>
              <a:ext cx="1155" cy="312"/>
            </a:xfrm>
            <a:prstGeom prst="rect">
              <a:avLst/>
            </a:prstGeom>
            <a:noFill/>
            <a:ln w="9525">
              <a:noFill/>
            </a:ln>
          </p:spPr>
          <p:txBody>
            <a:bodyPr lIns="0" tIns="72000" rIns="0" bIns="10800"/>
            <a:lstStyle/>
            <a:p>
              <a:pPr algn="ctr"/>
              <a:r>
                <a:rPr lang="en-US" altLang="zh-CN" dirty="0">
                  <a:latin typeface="黑体" panose="02010609060101010101" pitchFamily="49" charset="-122"/>
                </a:rPr>
                <a:t>While</a:t>
              </a:r>
              <a:endParaRPr lang="en-US" altLang="zh-CN" sz="1000" dirty="0">
                <a:latin typeface="黑体" panose="02010609060101010101" pitchFamily="49" charset="-122"/>
              </a:endParaRPr>
            </a:p>
          </p:txBody>
        </p:sp>
      </p:grpSp>
      <p:grpSp>
        <p:nvGrpSpPr>
          <p:cNvPr id="9" name="Group 33"/>
          <p:cNvGrpSpPr/>
          <p:nvPr/>
        </p:nvGrpSpPr>
        <p:grpSpPr bwMode="auto">
          <a:xfrm>
            <a:off x="838200" y="4495800"/>
            <a:ext cx="1468438" cy="1547813"/>
            <a:chOff x="7644" y="8934"/>
            <a:chExt cx="1155" cy="1219"/>
          </a:xfrm>
          <a:noFill/>
        </p:grpSpPr>
        <p:grpSp>
          <p:nvGrpSpPr>
            <p:cNvPr id="10" name="Group 34"/>
            <p:cNvGrpSpPr/>
            <p:nvPr/>
          </p:nvGrpSpPr>
          <p:grpSpPr bwMode="auto">
            <a:xfrm>
              <a:off x="7644" y="8934"/>
              <a:ext cx="1155" cy="822"/>
              <a:chOff x="7644" y="8934"/>
              <a:chExt cx="1155" cy="822"/>
            </a:xfrm>
            <a:grpFill/>
          </p:grpSpPr>
          <p:sp>
            <p:nvSpPr>
              <p:cNvPr id="88099" name="Rectangle 35"/>
              <p:cNvSpPr>
                <a:spLocks noChangeArrowheads="1"/>
              </p:cNvSpPr>
              <p:nvPr/>
            </p:nvSpPr>
            <p:spPr bwMode="auto">
              <a:xfrm>
                <a:off x="7644" y="8934"/>
                <a:ext cx="1134" cy="811"/>
              </a:xfrm>
              <a:prstGeom prst="rect">
                <a:avLst/>
              </a:prstGeom>
              <a:grpFill/>
              <a:ln w="9525">
                <a:solidFill>
                  <a:srgbClr val="000000"/>
                </a:solidFill>
                <a:miter lim="800000"/>
              </a:ln>
            </p:spPr>
            <p:txBody>
              <a:bodyPr tIns="72000"/>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8100" name="Text Box 36"/>
              <p:cNvSpPr txBox="1">
                <a:spLocks noChangeArrowheads="1"/>
              </p:cNvSpPr>
              <p:nvPr/>
            </p:nvSpPr>
            <p:spPr bwMode="auto">
              <a:xfrm>
                <a:off x="7644" y="9444"/>
                <a:ext cx="1155" cy="312"/>
              </a:xfrm>
              <a:prstGeom prst="rect">
                <a:avLst/>
              </a:prstGeom>
              <a:grpFill/>
              <a:ln w="9525">
                <a:noFill/>
                <a:miter lim="800000"/>
              </a:ln>
            </p:spPr>
            <p:txBody>
              <a:bodyPr lIns="18000" tIns="72000" rIns="18000" bIns="1080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黑体" panose="02010609060101010101" pitchFamily="49" charset="-122"/>
                    <a:ea typeface="宋体" panose="02010600030101010101" pitchFamily="2" charset="-122"/>
                    <a:cs typeface="+mn-cs"/>
                  </a:rPr>
                  <a:t>Do-Until P</a:t>
                </a:r>
              </a:p>
            </p:txBody>
          </p:sp>
          <p:sp>
            <p:nvSpPr>
              <p:cNvPr id="88101" name="Text Box 37"/>
              <p:cNvSpPr txBox="1">
                <a:spLocks noChangeArrowheads="1"/>
              </p:cNvSpPr>
              <p:nvPr/>
            </p:nvSpPr>
            <p:spPr bwMode="auto">
              <a:xfrm>
                <a:off x="7644" y="8934"/>
                <a:ext cx="840" cy="468"/>
              </a:xfrm>
              <a:prstGeom prst="rect">
                <a:avLst/>
              </a:prstGeom>
              <a:grpFill/>
              <a:ln w="9525">
                <a:solidFill>
                  <a:srgbClr val="000000"/>
                </a:solidFill>
                <a:miter lim="800000"/>
              </a:ln>
            </p:spPr>
            <p:txBody>
              <a:bodyPr tIns="7200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uLnTx/>
                    <a:uFillTx/>
                    <a:latin typeface="黑体" panose="02010609060101010101" pitchFamily="49" charset="-122"/>
                    <a:ea typeface="宋体" panose="02010600030101010101" pitchFamily="2" charset="-122"/>
                    <a:cs typeface="+mn-cs"/>
                  </a:rPr>
                  <a:t>S</a:t>
                </a:r>
                <a:endParaRPr kumimoji="1" lang="en-US" altLang="zh-CN" sz="1000" b="1" i="0" u="none" strike="noStrike" kern="1200" cap="none" spc="0" normalizeH="0" baseline="0" noProof="0">
                  <a:ln>
                    <a:noFill/>
                  </a:ln>
                  <a:solidFill>
                    <a:schemeClr val="tx1"/>
                  </a:solidFill>
                  <a:effectLst/>
                  <a:uLnTx/>
                  <a:uFillTx/>
                  <a:latin typeface="黑体" panose="02010609060101010101" pitchFamily="49" charset="-122"/>
                  <a:ea typeface="宋体" panose="02010600030101010101" pitchFamily="2" charset="-122"/>
                  <a:cs typeface="+mn-cs"/>
                </a:endParaRPr>
              </a:p>
            </p:txBody>
          </p:sp>
        </p:grpSp>
        <p:sp>
          <p:nvSpPr>
            <p:cNvPr id="88102" name="Text Box 38"/>
            <p:cNvSpPr txBox="1">
              <a:spLocks noChangeArrowheads="1"/>
            </p:cNvSpPr>
            <p:nvPr/>
          </p:nvSpPr>
          <p:spPr bwMode="auto">
            <a:xfrm>
              <a:off x="7644" y="9841"/>
              <a:ext cx="1155" cy="312"/>
            </a:xfrm>
            <a:prstGeom prst="rect">
              <a:avLst/>
            </a:prstGeom>
            <a:grpFill/>
            <a:ln w="9525">
              <a:noFill/>
              <a:miter lim="800000"/>
            </a:ln>
          </p:spPr>
          <p:txBody>
            <a:bodyPr lIns="0" tIns="72000" rIns="0" bIns="1080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uLnTx/>
                  <a:uFillTx/>
                  <a:latin typeface="黑体" panose="02010609060101010101" pitchFamily="49" charset="-122"/>
                  <a:ea typeface="宋体" panose="02010600030101010101" pitchFamily="2" charset="-122"/>
                  <a:cs typeface="+mn-cs"/>
                </a:rPr>
                <a:t>Until</a:t>
              </a:r>
            </a:p>
          </p:txBody>
        </p:sp>
      </p:grpSp>
      <p:grpSp>
        <p:nvGrpSpPr>
          <p:cNvPr id="11" name="Group 39"/>
          <p:cNvGrpSpPr/>
          <p:nvPr/>
        </p:nvGrpSpPr>
        <p:grpSpPr>
          <a:xfrm>
            <a:off x="2895600" y="4495800"/>
            <a:ext cx="2879725" cy="1784350"/>
            <a:chOff x="1452" y="10806"/>
            <a:chExt cx="2268" cy="1404"/>
          </a:xfrm>
        </p:grpSpPr>
        <p:sp>
          <p:nvSpPr>
            <p:cNvPr id="60431" name="Text Box 40"/>
            <p:cNvSpPr txBox="1"/>
            <p:nvPr/>
          </p:nvSpPr>
          <p:spPr>
            <a:xfrm>
              <a:off x="1974" y="11898"/>
              <a:ext cx="1155" cy="312"/>
            </a:xfrm>
            <a:prstGeom prst="rect">
              <a:avLst/>
            </a:prstGeom>
            <a:noFill/>
            <a:ln w="9525">
              <a:noFill/>
            </a:ln>
          </p:spPr>
          <p:txBody>
            <a:bodyPr lIns="0" tIns="72000" rIns="0" bIns="10800"/>
            <a:lstStyle/>
            <a:p>
              <a:pPr algn="ctr"/>
              <a:r>
                <a:rPr lang="en-US" altLang="zh-CN" dirty="0">
                  <a:latin typeface="黑体" panose="02010609060101010101" pitchFamily="49" charset="-122"/>
                </a:rPr>
                <a:t>Case</a:t>
              </a:r>
              <a:endParaRPr lang="en-US" altLang="zh-CN" sz="1000" dirty="0">
                <a:latin typeface="黑体" panose="02010609060101010101" pitchFamily="49" charset="-122"/>
              </a:endParaRPr>
            </a:p>
          </p:txBody>
        </p:sp>
        <p:grpSp>
          <p:nvGrpSpPr>
            <p:cNvPr id="60432" name="Group 41"/>
            <p:cNvGrpSpPr/>
            <p:nvPr/>
          </p:nvGrpSpPr>
          <p:grpSpPr>
            <a:xfrm>
              <a:off x="1452" y="10806"/>
              <a:ext cx="2268" cy="1092"/>
              <a:chOff x="1452" y="10806"/>
              <a:chExt cx="2268" cy="1092"/>
            </a:xfrm>
          </p:grpSpPr>
          <p:sp>
            <p:nvSpPr>
              <p:cNvPr id="60433" name="Text Box 42"/>
              <p:cNvSpPr txBox="1"/>
              <p:nvPr/>
            </p:nvSpPr>
            <p:spPr>
              <a:xfrm>
                <a:off x="2461" y="10806"/>
                <a:ext cx="300" cy="340"/>
              </a:xfrm>
              <a:prstGeom prst="rect">
                <a:avLst/>
              </a:prstGeom>
              <a:noFill/>
              <a:ln w="9525">
                <a:noFill/>
              </a:ln>
            </p:spPr>
            <p:txBody>
              <a:bodyPr lIns="18000" tIns="72000" rIns="18000" bIns="10800"/>
              <a:lstStyle/>
              <a:p>
                <a:pPr algn="ctr"/>
                <a:r>
                  <a:rPr lang="en-US" altLang="zh-CN" dirty="0">
                    <a:latin typeface="黑体" panose="02010609060101010101" pitchFamily="49" charset="-122"/>
                  </a:rPr>
                  <a:t>P</a:t>
                </a:r>
                <a:endParaRPr lang="en-US" altLang="zh-CN" sz="1000" dirty="0">
                  <a:latin typeface="黑体" panose="02010609060101010101" pitchFamily="49" charset="-122"/>
                </a:endParaRPr>
              </a:p>
            </p:txBody>
          </p:sp>
          <p:sp>
            <p:nvSpPr>
              <p:cNvPr id="60434" name="AutoShape 43"/>
              <p:cNvSpPr/>
              <p:nvPr/>
            </p:nvSpPr>
            <p:spPr>
              <a:xfrm>
                <a:off x="1452" y="10806"/>
                <a:ext cx="2268" cy="312"/>
              </a:xfrm>
              <a:custGeom>
                <a:avLst/>
                <a:gdLst>
                  <a:gd name="txL" fmla="*/ 0 w 21600"/>
                  <a:gd name="txT" fmla="*/ 0 h 21600"/>
                  <a:gd name="txR" fmla="*/ 21600 w 21600"/>
                  <a:gd name="txB" fmla="*/ 21600 h 21600"/>
                </a:gdLst>
                <a:ahLst/>
                <a:cxnLst>
                  <a:cxn ang="0">
                    <a:pos x="0" y="0"/>
                  </a:cxn>
                  <a:cxn ang="0">
                    <a:pos x="5400" y="21600"/>
                  </a:cxn>
                  <a:cxn ang="0">
                    <a:pos x="16200" y="21600"/>
                  </a:cxn>
                  <a:cxn ang="0">
                    <a:pos x="21600" y="0"/>
                  </a:cxn>
                </a:cxnLst>
                <a:rect l="txL" t="txT" r="txR" b="txB"/>
                <a:pathLst>
                  <a:path w="21600" h="21600">
                    <a:moveTo>
                      <a:pt x="0" y="0"/>
                    </a:moveTo>
                    <a:lnTo>
                      <a:pt x="5400" y="21600"/>
                    </a:lnTo>
                    <a:lnTo>
                      <a:pt x="16200" y="21600"/>
                    </a:lnTo>
                    <a:lnTo>
                      <a:pt x="21600" y="0"/>
                    </a:lnTo>
                    <a:close/>
                  </a:path>
                </a:pathLst>
              </a:custGeom>
              <a:noFill/>
              <a:ln w="9525" cap="flat" cmpd="sng">
                <a:solidFill>
                  <a:srgbClr val="000000">
                    <a:alpha val="100000"/>
                  </a:srgbClr>
                </a:solidFill>
                <a:prstDash val="solid"/>
                <a:miter lim="800000"/>
                <a:headEnd type="none" w="med" len="med"/>
                <a:tailEnd type="none" w="med" len="med"/>
              </a:ln>
            </p:spPr>
            <p:txBody>
              <a:bodyPr/>
              <a:lstStyle/>
              <a:p>
                <a:endParaRPr lang="zh-CN" altLang="en-US"/>
              </a:p>
            </p:txBody>
          </p:sp>
          <p:sp>
            <p:nvSpPr>
              <p:cNvPr id="60435" name="AutoShape 44"/>
              <p:cNvSpPr/>
              <p:nvPr/>
            </p:nvSpPr>
            <p:spPr>
              <a:xfrm>
                <a:off x="1452" y="10806"/>
                <a:ext cx="567" cy="312"/>
              </a:xfrm>
              <a:prstGeom prst="rtTriangle">
                <a:avLst/>
              </a:prstGeom>
              <a:noFill/>
              <a:ln w="9525" cap="flat" cmpd="sng">
                <a:solidFill>
                  <a:srgbClr val="000000"/>
                </a:solidFill>
                <a:prstDash val="solid"/>
                <a:miter/>
                <a:headEnd type="none" w="med" len="med"/>
                <a:tailEnd type="none" w="med" len="med"/>
              </a:ln>
            </p:spPr>
            <p:txBody>
              <a:bodyPr tIns="72000"/>
              <a:lstStyle/>
              <a:p>
                <a:endParaRPr lang="zh-CN" altLang="en-US" dirty="0">
                  <a:latin typeface="Arial" panose="020B0604020202020204" pitchFamily="34" charset="0"/>
                </a:endParaRPr>
              </a:p>
            </p:txBody>
          </p:sp>
          <p:sp>
            <p:nvSpPr>
              <p:cNvPr id="60436" name="AutoShape 45"/>
              <p:cNvSpPr/>
              <p:nvPr/>
            </p:nvSpPr>
            <p:spPr>
              <a:xfrm flipH="1">
                <a:off x="3153" y="10806"/>
                <a:ext cx="567" cy="312"/>
              </a:xfrm>
              <a:prstGeom prst="rtTriangle">
                <a:avLst/>
              </a:prstGeom>
              <a:noFill/>
              <a:ln w="9525" cap="flat" cmpd="sng">
                <a:solidFill>
                  <a:srgbClr val="000000"/>
                </a:solidFill>
                <a:prstDash val="solid"/>
                <a:miter/>
                <a:headEnd type="none" w="med" len="med"/>
                <a:tailEnd type="none" w="med" len="med"/>
              </a:ln>
            </p:spPr>
            <p:txBody>
              <a:bodyPr tIns="72000"/>
              <a:lstStyle/>
              <a:p>
                <a:endParaRPr lang="zh-CN" altLang="en-US" dirty="0">
                  <a:latin typeface="Arial" panose="020B0604020202020204" pitchFamily="34" charset="0"/>
                </a:endParaRPr>
              </a:p>
            </p:txBody>
          </p:sp>
          <p:sp>
            <p:nvSpPr>
              <p:cNvPr id="60437" name="Rectangle 46"/>
              <p:cNvSpPr/>
              <p:nvPr/>
            </p:nvSpPr>
            <p:spPr>
              <a:xfrm>
                <a:off x="1452" y="11118"/>
                <a:ext cx="2268" cy="312"/>
              </a:xfrm>
              <a:prstGeom prst="rect">
                <a:avLst/>
              </a:prstGeom>
              <a:noFill/>
              <a:ln w="9525" cap="flat" cmpd="sng">
                <a:solidFill>
                  <a:srgbClr val="000000"/>
                </a:solidFill>
                <a:prstDash val="solid"/>
                <a:miter/>
                <a:headEnd type="none" w="med" len="med"/>
                <a:tailEnd type="none" w="med" len="med"/>
              </a:ln>
            </p:spPr>
            <p:txBody>
              <a:bodyPr tIns="72000"/>
              <a:lstStyle/>
              <a:p>
                <a:endParaRPr lang="zh-CN" altLang="en-US" dirty="0">
                  <a:latin typeface="Arial" panose="020B0604020202020204" pitchFamily="34" charset="0"/>
                </a:endParaRPr>
              </a:p>
            </p:txBody>
          </p:sp>
          <p:sp>
            <p:nvSpPr>
              <p:cNvPr id="60438" name="Rectangle 47"/>
              <p:cNvSpPr/>
              <p:nvPr/>
            </p:nvSpPr>
            <p:spPr>
              <a:xfrm>
                <a:off x="1452" y="11430"/>
                <a:ext cx="2268" cy="468"/>
              </a:xfrm>
              <a:prstGeom prst="rect">
                <a:avLst/>
              </a:prstGeom>
              <a:noFill/>
              <a:ln w="9525" cap="flat" cmpd="sng">
                <a:solidFill>
                  <a:srgbClr val="000000"/>
                </a:solidFill>
                <a:prstDash val="solid"/>
                <a:miter/>
                <a:headEnd type="none" w="med" len="med"/>
                <a:tailEnd type="none" w="med" len="med"/>
              </a:ln>
            </p:spPr>
            <p:txBody>
              <a:bodyPr tIns="72000"/>
              <a:lstStyle/>
              <a:p>
                <a:endParaRPr lang="zh-CN" altLang="en-US" dirty="0">
                  <a:latin typeface="Arial" panose="020B0604020202020204" pitchFamily="34" charset="0"/>
                </a:endParaRPr>
              </a:p>
            </p:txBody>
          </p:sp>
          <p:sp>
            <p:nvSpPr>
              <p:cNvPr id="60439" name="Text Box 48"/>
              <p:cNvSpPr txBox="1"/>
              <p:nvPr/>
            </p:nvSpPr>
            <p:spPr>
              <a:xfrm>
                <a:off x="1452" y="11118"/>
                <a:ext cx="488" cy="312"/>
              </a:xfrm>
              <a:prstGeom prst="rect">
                <a:avLst/>
              </a:prstGeom>
              <a:noFill/>
              <a:ln w="9525" cap="flat" cmpd="sng">
                <a:solidFill>
                  <a:srgbClr val="000000"/>
                </a:solidFill>
                <a:prstDash val="solid"/>
                <a:miter/>
                <a:headEnd type="none" w="med" len="med"/>
                <a:tailEnd type="none" w="med" len="med"/>
              </a:ln>
            </p:spPr>
            <p:txBody>
              <a:bodyPr lIns="18000" tIns="72000" rIns="18000" bIns="10800"/>
              <a:lstStyle/>
              <a:p>
                <a:pPr algn="ctr"/>
                <a:r>
                  <a:rPr lang="en-US" altLang="zh-CN" dirty="0">
                    <a:latin typeface="黑体" panose="02010609060101010101" pitchFamily="49" charset="-122"/>
                  </a:rPr>
                  <a:t>1</a:t>
                </a:r>
                <a:endParaRPr lang="en-US" altLang="zh-CN" sz="1000" dirty="0">
                  <a:latin typeface="黑体" panose="02010609060101010101" pitchFamily="49" charset="-122"/>
                </a:endParaRPr>
              </a:p>
            </p:txBody>
          </p:sp>
          <p:sp>
            <p:nvSpPr>
              <p:cNvPr id="60440" name="Text Box 49"/>
              <p:cNvSpPr txBox="1"/>
              <p:nvPr/>
            </p:nvSpPr>
            <p:spPr>
              <a:xfrm>
                <a:off x="1933" y="11118"/>
                <a:ext cx="488" cy="312"/>
              </a:xfrm>
              <a:prstGeom prst="rect">
                <a:avLst/>
              </a:prstGeom>
              <a:noFill/>
              <a:ln w="9525" cap="flat" cmpd="sng">
                <a:solidFill>
                  <a:srgbClr val="000000"/>
                </a:solidFill>
                <a:prstDash val="solid"/>
                <a:miter/>
                <a:headEnd type="none" w="med" len="med"/>
                <a:tailEnd type="none" w="med" len="med"/>
              </a:ln>
            </p:spPr>
            <p:txBody>
              <a:bodyPr lIns="18000" tIns="72000" rIns="18000" bIns="10800"/>
              <a:lstStyle/>
              <a:p>
                <a:pPr algn="ctr"/>
                <a:r>
                  <a:rPr lang="en-US" altLang="zh-CN" dirty="0">
                    <a:latin typeface="黑体" panose="02010609060101010101" pitchFamily="49" charset="-122"/>
                  </a:rPr>
                  <a:t>2</a:t>
                </a:r>
                <a:endParaRPr lang="en-US" altLang="zh-CN" sz="1000" dirty="0">
                  <a:latin typeface="黑体" panose="02010609060101010101" pitchFamily="49" charset="-122"/>
                </a:endParaRPr>
              </a:p>
            </p:txBody>
          </p:sp>
          <p:sp>
            <p:nvSpPr>
              <p:cNvPr id="60441" name="Text Box 50"/>
              <p:cNvSpPr txBox="1"/>
              <p:nvPr/>
            </p:nvSpPr>
            <p:spPr>
              <a:xfrm>
                <a:off x="3232" y="11118"/>
                <a:ext cx="488" cy="312"/>
              </a:xfrm>
              <a:prstGeom prst="rect">
                <a:avLst/>
              </a:prstGeom>
              <a:noFill/>
              <a:ln w="9525" cap="flat" cmpd="sng">
                <a:solidFill>
                  <a:srgbClr val="000000"/>
                </a:solidFill>
                <a:prstDash val="solid"/>
                <a:miter/>
                <a:headEnd type="none" w="med" len="med"/>
                <a:tailEnd type="none" w="med" len="med"/>
              </a:ln>
            </p:spPr>
            <p:txBody>
              <a:bodyPr lIns="18000" tIns="72000" rIns="18000" bIns="10800"/>
              <a:lstStyle/>
              <a:p>
                <a:pPr algn="ctr"/>
                <a:r>
                  <a:rPr lang="en-US" altLang="zh-CN" dirty="0">
                    <a:latin typeface="黑体" panose="02010609060101010101" pitchFamily="49" charset="-122"/>
                  </a:rPr>
                  <a:t>n</a:t>
                </a:r>
                <a:endParaRPr lang="en-US" altLang="zh-CN" sz="1000" dirty="0">
                  <a:latin typeface="黑体" panose="02010609060101010101" pitchFamily="49" charset="-122"/>
                </a:endParaRPr>
              </a:p>
            </p:txBody>
          </p:sp>
          <p:sp>
            <p:nvSpPr>
              <p:cNvPr id="60442" name="Text Box 51"/>
              <p:cNvSpPr txBox="1"/>
              <p:nvPr/>
            </p:nvSpPr>
            <p:spPr>
              <a:xfrm>
                <a:off x="1452" y="11430"/>
                <a:ext cx="488" cy="465"/>
              </a:xfrm>
              <a:prstGeom prst="rect">
                <a:avLst/>
              </a:prstGeom>
              <a:noFill/>
              <a:ln w="9525" cap="flat" cmpd="sng">
                <a:solidFill>
                  <a:srgbClr val="000000"/>
                </a:solidFill>
                <a:prstDash val="solid"/>
                <a:miter/>
                <a:headEnd type="none" w="med" len="med"/>
                <a:tailEnd type="none" w="med" len="med"/>
              </a:ln>
            </p:spPr>
            <p:txBody>
              <a:bodyPr lIns="18000" tIns="72000" rIns="18000" bIns="10800"/>
              <a:lstStyle/>
              <a:p>
                <a:pPr algn="ctr"/>
                <a:r>
                  <a:rPr lang="en-US" altLang="zh-CN" dirty="0">
                    <a:latin typeface="黑体" panose="02010609060101010101" pitchFamily="49" charset="-122"/>
                  </a:rPr>
                  <a:t>A1</a:t>
                </a:r>
                <a:endParaRPr lang="en-US" altLang="zh-CN" sz="1000" dirty="0">
                  <a:latin typeface="黑体" panose="02010609060101010101" pitchFamily="49" charset="-122"/>
                </a:endParaRPr>
              </a:p>
            </p:txBody>
          </p:sp>
          <p:sp>
            <p:nvSpPr>
              <p:cNvPr id="60443" name="Text Box 52"/>
              <p:cNvSpPr txBox="1"/>
              <p:nvPr/>
            </p:nvSpPr>
            <p:spPr>
              <a:xfrm>
                <a:off x="1933" y="11430"/>
                <a:ext cx="488" cy="465"/>
              </a:xfrm>
              <a:prstGeom prst="rect">
                <a:avLst/>
              </a:prstGeom>
              <a:noFill/>
              <a:ln w="9525" cap="flat" cmpd="sng">
                <a:solidFill>
                  <a:srgbClr val="000000"/>
                </a:solidFill>
                <a:prstDash val="solid"/>
                <a:miter/>
                <a:headEnd type="none" w="med" len="med"/>
                <a:tailEnd type="none" w="med" len="med"/>
              </a:ln>
            </p:spPr>
            <p:txBody>
              <a:bodyPr lIns="18000" tIns="72000" rIns="18000" bIns="10800"/>
              <a:lstStyle/>
              <a:p>
                <a:pPr algn="ctr"/>
                <a:r>
                  <a:rPr lang="en-US" altLang="zh-CN" dirty="0">
                    <a:latin typeface="黑体" panose="02010609060101010101" pitchFamily="49" charset="-122"/>
                  </a:rPr>
                  <a:t>A2</a:t>
                </a:r>
                <a:endParaRPr lang="en-US" altLang="zh-CN" sz="1000" dirty="0">
                  <a:latin typeface="黑体" panose="02010609060101010101" pitchFamily="49" charset="-122"/>
                </a:endParaRPr>
              </a:p>
            </p:txBody>
          </p:sp>
          <p:sp>
            <p:nvSpPr>
              <p:cNvPr id="60444" name="Text Box 53"/>
              <p:cNvSpPr txBox="1"/>
              <p:nvPr/>
            </p:nvSpPr>
            <p:spPr>
              <a:xfrm>
                <a:off x="3232" y="11430"/>
                <a:ext cx="488" cy="465"/>
              </a:xfrm>
              <a:prstGeom prst="rect">
                <a:avLst/>
              </a:prstGeom>
              <a:noFill/>
              <a:ln w="9525" cap="flat" cmpd="sng">
                <a:solidFill>
                  <a:srgbClr val="000000"/>
                </a:solidFill>
                <a:prstDash val="solid"/>
                <a:miter/>
                <a:headEnd type="none" w="med" len="med"/>
                <a:tailEnd type="none" w="med" len="med"/>
              </a:ln>
            </p:spPr>
            <p:txBody>
              <a:bodyPr lIns="18000" tIns="72000" rIns="18000" bIns="10800"/>
              <a:lstStyle/>
              <a:p>
                <a:pPr algn="ctr"/>
                <a:r>
                  <a:rPr lang="en-US" altLang="zh-CN" dirty="0">
                    <a:latin typeface="黑体" panose="02010609060101010101" pitchFamily="49" charset="-122"/>
                  </a:rPr>
                  <a:t>An</a:t>
                </a:r>
                <a:endParaRPr lang="en-US" altLang="zh-CN" sz="1000" dirty="0">
                  <a:latin typeface="黑体" panose="02010609060101010101" pitchFamily="49" charset="-122"/>
                </a:endParaRPr>
              </a:p>
            </p:txBody>
          </p:sp>
        </p:grpSp>
      </p:grpSp>
      <p:grpSp>
        <p:nvGrpSpPr>
          <p:cNvPr id="13" name="Group 54"/>
          <p:cNvGrpSpPr/>
          <p:nvPr/>
        </p:nvGrpSpPr>
        <p:grpSpPr>
          <a:xfrm>
            <a:off x="6553200" y="4419600"/>
            <a:ext cx="1684338" cy="1784350"/>
            <a:chOff x="4809" y="10806"/>
            <a:chExt cx="1327" cy="1404"/>
          </a:xfrm>
        </p:grpSpPr>
        <p:sp>
          <p:nvSpPr>
            <p:cNvPr id="60426" name="Text Box 55"/>
            <p:cNvSpPr txBox="1"/>
            <p:nvPr/>
          </p:nvSpPr>
          <p:spPr>
            <a:xfrm>
              <a:off x="4809" y="11898"/>
              <a:ext cx="1327" cy="312"/>
            </a:xfrm>
            <a:prstGeom prst="rect">
              <a:avLst/>
            </a:prstGeom>
            <a:noFill/>
            <a:ln w="9525">
              <a:noFill/>
            </a:ln>
          </p:spPr>
          <p:txBody>
            <a:bodyPr lIns="0" tIns="72000" rIns="0" bIns="10800"/>
            <a:lstStyle/>
            <a:p>
              <a:pPr algn="ctr"/>
              <a:r>
                <a:rPr lang="en-US" altLang="zh-CN" dirty="0">
                  <a:latin typeface="黑体" panose="02010609060101010101" pitchFamily="49" charset="-122"/>
                </a:rPr>
                <a:t>Call subroutine</a:t>
              </a:r>
              <a:endParaRPr lang="en-US" altLang="zh-CN" sz="1000" dirty="0">
                <a:latin typeface="黑体" panose="02010609060101010101" pitchFamily="49" charset="-122"/>
              </a:endParaRPr>
            </a:p>
          </p:txBody>
        </p:sp>
        <p:grpSp>
          <p:nvGrpSpPr>
            <p:cNvPr id="60427" name="Group 56"/>
            <p:cNvGrpSpPr/>
            <p:nvPr/>
          </p:nvGrpSpPr>
          <p:grpSpPr>
            <a:xfrm>
              <a:off x="4809" y="10806"/>
              <a:ext cx="1260" cy="1092"/>
              <a:chOff x="4809" y="10806"/>
              <a:chExt cx="1260" cy="1092"/>
            </a:xfrm>
          </p:grpSpPr>
          <p:sp>
            <p:nvSpPr>
              <p:cNvPr id="60428" name="Rectangle 57"/>
              <p:cNvSpPr/>
              <p:nvPr/>
            </p:nvSpPr>
            <p:spPr>
              <a:xfrm>
                <a:off x="4809" y="10806"/>
                <a:ext cx="1260" cy="1092"/>
              </a:xfrm>
              <a:prstGeom prst="rect">
                <a:avLst/>
              </a:prstGeom>
              <a:noFill/>
              <a:ln w="9525" cap="flat" cmpd="sng">
                <a:solidFill>
                  <a:srgbClr val="000000"/>
                </a:solidFill>
                <a:prstDash val="solid"/>
                <a:miter/>
                <a:headEnd type="none" w="med" len="med"/>
                <a:tailEnd type="none" w="med" len="med"/>
              </a:ln>
            </p:spPr>
            <p:txBody>
              <a:bodyPr tIns="72000"/>
              <a:lstStyle/>
              <a:p>
                <a:endParaRPr lang="zh-CN" altLang="en-US" dirty="0">
                  <a:latin typeface="Arial" panose="020B0604020202020204" pitchFamily="34" charset="0"/>
                </a:endParaRPr>
              </a:p>
            </p:txBody>
          </p:sp>
          <p:sp>
            <p:nvSpPr>
              <p:cNvPr id="60429" name="Oval 58"/>
              <p:cNvSpPr/>
              <p:nvPr/>
            </p:nvSpPr>
            <p:spPr>
              <a:xfrm>
                <a:off x="5019" y="11032"/>
                <a:ext cx="840" cy="624"/>
              </a:xfrm>
              <a:prstGeom prst="ellipse">
                <a:avLst/>
              </a:prstGeom>
              <a:noFill/>
              <a:ln w="9525" cap="flat" cmpd="sng">
                <a:solidFill>
                  <a:srgbClr val="000000"/>
                </a:solidFill>
                <a:prstDash val="solid"/>
                <a:headEnd type="none" w="med" len="med"/>
                <a:tailEnd type="none" w="med" len="med"/>
              </a:ln>
            </p:spPr>
            <p:txBody>
              <a:bodyPr tIns="72000"/>
              <a:lstStyle/>
              <a:p>
                <a:endParaRPr lang="zh-CN" altLang="en-US" dirty="0">
                  <a:latin typeface="Arial" panose="020B0604020202020204" pitchFamily="34" charset="0"/>
                </a:endParaRPr>
              </a:p>
            </p:txBody>
          </p:sp>
          <p:sp>
            <p:nvSpPr>
              <p:cNvPr id="60430" name="Text Box 59"/>
              <p:cNvSpPr txBox="1"/>
              <p:nvPr/>
            </p:nvSpPr>
            <p:spPr>
              <a:xfrm>
                <a:off x="5160" y="11089"/>
                <a:ext cx="556" cy="386"/>
              </a:xfrm>
              <a:prstGeom prst="rect">
                <a:avLst/>
              </a:prstGeom>
              <a:noFill/>
              <a:ln w="9525">
                <a:noFill/>
              </a:ln>
            </p:spPr>
            <p:txBody>
              <a:bodyPr tIns="72000"/>
              <a:lstStyle/>
              <a:p>
                <a:pPr algn="ctr"/>
                <a:r>
                  <a:rPr lang="en-US" altLang="zh-CN" sz="2400" dirty="0">
                    <a:latin typeface="黑体" panose="02010609060101010101" pitchFamily="49" charset="-122"/>
                  </a:rPr>
                  <a:t>A</a:t>
                </a:r>
                <a:endParaRPr lang="en-US" altLang="zh-CN" sz="1200" dirty="0">
                  <a:latin typeface="黑体" panose="02010609060101010101" pitchFamily="49" charset="-122"/>
                </a:endParaRPr>
              </a:p>
            </p:txBody>
          </p:sp>
        </p:grpSp>
      </p:grpSp>
      <p:sp>
        <p:nvSpPr>
          <p:cNvPr id="88124" name="Text Box 60"/>
          <p:cNvSpPr txBox="1"/>
          <p:nvPr/>
        </p:nvSpPr>
        <p:spPr>
          <a:xfrm>
            <a:off x="323850" y="1052513"/>
            <a:ext cx="8359775" cy="1249362"/>
          </a:xfrm>
          <a:prstGeom prst="rect">
            <a:avLst/>
          </a:prstGeom>
          <a:noFill/>
          <a:ln w="9525">
            <a:noFill/>
          </a:ln>
        </p:spPr>
        <p:txBody>
          <a:bodyPr>
            <a:spAutoFit/>
          </a:bodyPr>
          <a:lstStyle/>
          <a:p>
            <a:pPr>
              <a:spcBef>
                <a:spcPct val="50000"/>
              </a:spcBef>
            </a:pPr>
            <a:r>
              <a:rPr lang="en-US" altLang="zh-CN" sz="2800" dirty="0">
                <a:latin typeface="黑体" panose="02010609060101010101" pitchFamily="49" charset="-122"/>
              </a:rPr>
              <a:t>2</a:t>
            </a:r>
            <a:r>
              <a:rPr lang="zh-CN" altLang="en-US" sz="2800" dirty="0">
                <a:latin typeface="黑体" panose="02010609060101010101" pitchFamily="49" charset="-122"/>
              </a:rPr>
              <a:t>、</a:t>
            </a:r>
            <a:r>
              <a:rPr lang="zh-CN" altLang="en-US" sz="2400" dirty="0">
                <a:latin typeface="黑体" panose="02010609060101010101" pitchFamily="49" charset="-122"/>
              </a:rPr>
              <a:t>盒图</a:t>
            </a:r>
            <a:r>
              <a:rPr lang="en-US" altLang="zh-CN" sz="2400" dirty="0">
                <a:latin typeface="黑体" panose="02010609060101010101" pitchFamily="49" charset="-122"/>
              </a:rPr>
              <a:t>(Box Diagram): Nassi &amp;Shneiderman 1973</a:t>
            </a:r>
            <a:r>
              <a:rPr lang="zh-CN" altLang="zh-CN" sz="2400" dirty="0">
                <a:latin typeface="黑体" panose="02010609060101010101" pitchFamily="49" charset="-122"/>
              </a:rPr>
              <a:t>年提出，又称为</a:t>
            </a:r>
            <a:r>
              <a:rPr lang="en-US" altLang="zh-CN" sz="2400" dirty="0">
                <a:latin typeface="黑体" panose="02010609060101010101" pitchFamily="49" charset="-122"/>
              </a:rPr>
              <a:t>N-S Charts</a:t>
            </a:r>
            <a:r>
              <a:rPr lang="zh-CN" altLang="en-US" sz="2400" dirty="0">
                <a:latin typeface="黑体" panose="02010609060101010101" pitchFamily="49" charset="-122"/>
              </a:rPr>
              <a:t>。</a:t>
            </a:r>
            <a:r>
              <a:rPr lang="en-US" altLang="zh-CN" sz="2400" dirty="0">
                <a:latin typeface="黑体" panose="02010609060101010101" pitchFamily="49" charset="-122"/>
              </a:rPr>
              <a:t>Chapin 1974</a:t>
            </a:r>
            <a:r>
              <a:rPr lang="zh-CN" altLang="en-US" sz="2400" dirty="0">
                <a:latin typeface="黑体" panose="02010609060101010101" pitchFamily="49" charset="-122"/>
              </a:rPr>
              <a:t>年作扩充，故也称为</a:t>
            </a:r>
            <a:r>
              <a:rPr lang="en-US" altLang="zh-CN" sz="2400" dirty="0">
                <a:latin typeface="黑体" panose="02010609060101010101" pitchFamily="49" charset="-122"/>
              </a:rPr>
              <a:t>Chapin charts.</a:t>
            </a:r>
          </a:p>
        </p:txBody>
      </p:sp>
      <p:sp>
        <p:nvSpPr>
          <p:cNvPr id="60425" name="Rectangle 61"/>
          <p:cNvSpPr/>
          <p:nvPr/>
        </p:nvSpPr>
        <p:spPr>
          <a:xfrm>
            <a:off x="179388" y="0"/>
            <a:ext cx="6934200" cy="819150"/>
          </a:xfrm>
          <a:prstGeom prst="rect">
            <a:avLst/>
          </a:prstGeom>
          <a:noFill/>
          <a:ln w="9525">
            <a:noFill/>
          </a:ln>
        </p:spPr>
        <p:txBody>
          <a:bodyPr anchor="b"/>
          <a:lstStyle/>
          <a:p>
            <a:r>
              <a:rPr lang="zh-CN" altLang="en-US" sz="4400" dirty="0">
                <a:latin typeface="黑体" panose="02010609060101010101" pitchFamily="49" charset="-122"/>
              </a:rPr>
              <a:t>盒图</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8124"/>
                                        </p:tgtEl>
                                        <p:attrNameLst>
                                          <p:attrName>style.visibility</p:attrName>
                                        </p:attrNameLst>
                                      </p:cBhvr>
                                      <p:to>
                                        <p:strVal val="visible"/>
                                      </p:to>
                                    </p:set>
                                    <p:animEffect transition="in" filter="blinds(horizontal)">
                                      <p:cBhvr>
                                        <p:cTn id="7" dur="500"/>
                                        <p:tgtEl>
                                          <p:spTgt spid="8812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par>
                          <p:cTn id="13" fill="hold">
                            <p:stCondLst>
                              <p:cond delay="500"/>
                            </p:stCondLst>
                            <p:childTnLst>
                              <p:par>
                                <p:cTn id="14" presetID="4" presetClass="entr" presetSubtype="16"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ox(in)">
                                      <p:cBhvr>
                                        <p:cTn id="16" dur="500"/>
                                        <p:tgtEl>
                                          <p:spTgt spid="4"/>
                                        </p:tgtEl>
                                      </p:cBhvr>
                                    </p:animEffect>
                                  </p:childTnLst>
                                </p:cTn>
                              </p:par>
                            </p:childTnLst>
                          </p:cTn>
                        </p:par>
                        <p:par>
                          <p:cTn id="17" fill="hold">
                            <p:stCondLst>
                              <p:cond delay="1000"/>
                            </p:stCondLst>
                            <p:childTnLst>
                              <p:par>
                                <p:cTn id="18" presetID="4" presetClass="entr" presetSubtype="16"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ox(in)">
                                      <p:cBhvr>
                                        <p:cTn id="20" dur="500"/>
                                        <p:tgtEl>
                                          <p:spTgt spid="7"/>
                                        </p:tgtEl>
                                      </p:cBhvr>
                                    </p:animEffect>
                                  </p:childTnLst>
                                </p:cTn>
                              </p:par>
                            </p:childTnLst>
                          </p:cTn>
                        </p:par>
                        <p:par>
                          <p:cTn id="21" fill="hold">
                            <p:stCondLst>
                              <p:cond delay="1500"/>
                            </p:stCondLst>
                            <p:childTnLst>
                              <p:par>
                                <p:cTn id="22" presetID="4" presetClass="entr" presetSubtype="16"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ox(in)">
                                      <p:cBhvr>
                                        <p:cTn id="24" dur="500"/>
                                        <p:tgtEl>
                                          <p:spTgt spid="9"/>
                                        </p:tgtEl>
                                      </p:cBhvr>
                                    </p:animEffect>
                                  </p:childTnLst>
                                </p:cTn>
                              </p:par>
                            </p:childTnLst>
                          </p:cTn>
                        </p:par>
                        <p:par>
                          <p:cTn id="25" fill="hold">
                            <p:stCondLst>
                              <p:cond delay="2000"/>
                            </p:stCondLst>
                            <p:childTnLst>
                              <p:par>
                                <p:cTn id="26" presetID="4" presetClass="entr" presetSubtype="16"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ox(in)">
                                      <p:cBhvr>
                                        <p:cTn id="28" dur="500"/>
                                        <p:tgtEl>
                                          <p:spTgt spid="11"/>
                                        </p:tgtEl>
                                      </p:cBhvr>
                                    </p:animEffect>
                                  </p:childTnLst>
                                </p:cTn>
                              </p:par>
                            </p:childTnLst>
                          </p:cTn>
                        </p:par>
                        <p:par>
                          <p:cTn id="29" fill="hold">
                            <p:stCondLst>
                              <p:cond delay="2500"/>
                            </p:stCondLst>
                            <p:childTnLst>
                              <p:par>
                                <p:cTn id="30" presetID="4" presetClass="entr" presetSubtype="16"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ox(in)">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38200" y="1828800"/>
            <a:ext cx="3360738" cy="3527425"/>
            <a:chOff x="1056" y="1133"/>
            <a:chExt cx="2117" cy="2222"/>
          </a:xfrm>
        </p:grpSpPr>
        <p:grpSp>
          <p:nvGrpSpPr>
            <p:cNvPr id="61463" name="Group 3"/>
            <p:cNvGrpSpPr/>
            <p:nvPr/>
          </p:nvGrpSpPr>
          <p:grpSpPr>
            <a:xfrm>
              <a:off x="1065" y="1992"/>
              <a:ext cx="1056" cy="305"/>
              <a:chOff x="1065" y="1992"/>
              <a:chExt cx="1056" cy="305"/>
            </a:xfrm>
          </p:grpSpPr>
          <p:sp>
            <p:nvSpPr>
              <p:cNvPr id="61488" name="AutoShape 4"/>
              <p:cNvSpPr/>
              <p:nvPr/>
            </p:nvSpPr>
            <p:spPr>
              <a:xfrm>
                <a:off x="1133" y="2040"/>
                <a:ext cx="907" cy="227"/>
              </a:xfrm>
              <a:custGeom>
                <a:avLst/>
                <a:gdLst>
                  <a:gd name="txL" fmla="*/ 0 w 21600"/>
                  <a:gd name="txT" fmla="*/ 0 h 21600"/>
                  <a:gd name="txR" fmla="*/ 21600 w 21600"/>
                  <a:gd name="txB" fmla="*/ 21600 h 21600"/>
                </a:gdLst>
                <a:ahLst/>
                <a:cxnLst>
                  <a:cxn ang="0">
                    <a:pos x="0" y="0"/>
                  </a:cxn>
                  <a:cxn ang="0">
                    <a:pos x="5400" y="21600"/>
                  </a:cxn>
                  <a:cxn ang="0">
                    <a:pos x="16200" y="21600"/>
                  </a:cxn>
                  <a:cxn ang="0">
                    <a:pos x="21600" y="0"/>
                  </a:cxn>
                </a:cxnLst>
                <a:rect l="txL" t="txT" r="txR" b="txB"/>
                <a:pathLst>
                  <a:path w="21600" h="21600">
                    <a:moveTo>
                      <a:pt x="0" y="0"/>
                    </a:moveTo>
                    <a:lnTo>
                      <a:pt x="5400" y="21600"/>
                    </a:lnTo>
                    <a:lnTo>
                      <a:pt x="16200" y="21600"/>
                    </a:lnTo>
                    <a:lnTo>
                      <a:pt x="21600" y="0"/>
                    </a:lnTo>
                    <a:close/>
                  </a:path>
                </a:pathLst>
              </a:custGeom>
              <a:noFill/>
              <a:ln w="9525" cap="flat" cmpd="sng">
                <a:solidFill>
                  <a:schemeClr val="tx1">
                    <a:alpha val="100000"/>
                  </a:schemeClr>
                </a:solidFill>
                <a:prstDash val="solid"/>
                <a:miter lim="800000"/>
                <a:headEnd type="none" w="med" len="med"/>
                <a:tailEnd type="none" w="med" len="med"/>
              </a:ln>
            </p:spPr>
            <p:txBody>
              <a:bodyPr/>
              <a:lstStyle/>
              <a:p>
                <a:endParaRPr lang="zh-CN" altLang="en-US"/>
              </a:p>
            </p:txBody>
          </p:sp>
          <p:sp>
            <p:nvSpPr>
              <p:cNvPr id="61489" name="AutoShape 5"/>
              <p:cNvSpPr/>
              <p:nvPr/>
            </p:nvSpPr>
            <p:spPr>
              <a:xfrm>
                <a:off x="1133" y="2040"/>
                <a:ext cx="227" cy="227"/>
              </a:xfrm>
              <a:prstGeom prst="rtTriangle">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61490" name="AutoShape 6"/>
              <p:cNvSpPr/>
              <p:nvPr/>
            </p:nvSpPr>
            <p:spPr>
              <a:xfrm flipH="1">
                <a:off x="1813" y="2040"/>
                <a:ext cx="227" cy="227"/>
              </a:xfrm>
              <a:prstGeom prst="rtTriangle">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61491" name="Text Box 7"/>
              <p:cNvSpPr txBox="1"/>
              <p:nvPr/>
            </p:nvSpPr>
            <p:spPr>
              <a:xfrm>
                <a:off x="1104" y="1992"/>
                <a:ext cx="960" cy="244"/>
              </a:xfrm>
              <a:prstGeom prst="rect">
                <a:avLst/>
              </a:prstGeom>
              <a:noFill/>
              <a:ln w="9525">
                <a:noFill/>
              </a:ln>
            </p:spPr>
            <p:txBody>
              <a:bodyPr lIns="18000" tIns="10800" rIns="18000" bIns="10800">
                <a:spAutoFit/>
              </a:bodyPr>
              <a:lstStyle/>
              <a:p>
                <a:pPr algn="ctr">
                  <a:spcBef>
                    <a:spcPct val="50000"/>
                  </a:spcBef>
                </a:pPr>
                <a:r>
                  <a:rPr lang="en-US" altLang="zh-CN" sz="2400" i="1" dirty="0">
                    <a:latin typeface="黑体" panose="02010609060101010101" pitchFamily="49" charset="-122"/>
                  </a:rPr>
                  <a:t>x</a:t>
                </a:r>
                <a:r>
                  <a:rPr lang="en-US" altLang="zh-CN" sz="2400" baseline="-25000" dirty="0">
                    <a:latin typeface="黑体" panose="02010609060101010101" pitchFamily="49" charset="-122"/>
                  </a:rPr>
                  <a:t>4</a:t>
                </a:r>
                <a:endParaRPr lang="en-US" altLang="zh-CN" sz="2400" i="1" dirty="0">
                  <a:latin typeface="黑体" panose="02010609060101010101" pitchFamily="49" charset="-122"/>
                </a:endParaRPr>
              </a:p>
            </p:txBody>
          </p:sp>
          <p:sp>
            <p:nvSpPr>
              <p:cNvPr id="61492" name="Text Box 8"/>
              <p:cNvSpPr txBox="1"/>
              <p:nvPr/>
            </p:nvSpPr>
            <p:spPr>
              <a:xfrm>
                <a:off x="1065" y="2085"/>
                <a:ext cx="240" cy="212"/>
              </a:xfrm>
              <a:prstGeom prst="rect">
                <a:avLst/>
              </a:prstGeom>
              <a:noFill/>
              <a:ln w="9525">
                <a:noFill/>
              </a:ln>
            </p:spPr>
            <p:txBody>
              <a:bodyPr>
                <a:spAutoFit/>
              </a:bodyPr>
              <a:lstStyle/>
              <a:p>
                <a:pPr algn="ctr">
                  <a:spcBef>
                    <a:spcPct val="50000"/>
                  </a:spcBef>
                </a:pPr>
                <a:r>
                  <a:rPr lang="en-US" altLang="zh-CN" sz="1600" dirty="0">
                    <a:latin typeface="黑体" panose="02010609060101010101" pitchFamily="49" charset="-122"/>
                  </a:rPr>
                  <a:t>T</a:t>
                </a:r>
              </a:p>
            </p:txBody>
          </p:sp>
          <p:sp>
            <p:nvSpPr>
              <p:cNvPr id="61493" name="Text Box 9"/>
              <p:cNvSpPr txBox="1"/>
              <p:nvPr/>
            </p:nvSpPr>
            <p:spPr>
              <a:xfrm>
                <a:off x="1881" y="2085"/>
                <a:ext cx="240" cy="212"/>
              </a:xfrm>
              <a:prstGeom prst="rect">
                <a:avLst/>
              </a:prstGeom>
              <a:noFill/>
              <a:ln w="9525">
                <a:noFill/>
              </a:ln>
            </p:spPr>
            <p:txBody>
              <a:bodyPr>
                <a:spAutoFit/>
              </a:bodyPr>
              <a:lstStyle/>
              <a:p>
                <a:pPr algn="ctr">
                  <a:spcBef>
                    <a:spcPct val="50000"/>
                  </a:spcBef>
                </a:pPr>
                <a:r>
                  <a:rPr lang="en-US" altLang="zh-CN" sz="1600" dirty="0">
                    <a:latin typeface="黑体" panose="02010609060101010101" pitchFamily="49" charset="-122"/>
                  </a:rPr>
                  <a:t>F</a:t>
                </a:r>
              </a:p>
            </p:txBody>
          </p:sp>
        </p:grpSp>
        <p:grpSp>
          <p:nvGrpSpPr>
            <p:cNvPr id="61464" name="Group 10"/>
            <p:cNvGrpSpPr/>
            <p:nvPr/>
          </p:nvGrpSpPr>
          <p:grpSpPr>
            <a:xfrm>
              <a:off x="1083" y="2267"/>
              <a:ext cx="576" cy="635"/>
              <a:chOff x="1083" y="2267"/>
              <a:chExt cx="576" cy="635"/>
            </a:xfrm>
          </p:grpSpPr>
          <p:sp>
            <p:nvSpPr>
              <p:cNvPr id="61485" name="Rectangle 11"/>
              <p:cNvSpPr/>
              <p:nvPr/>
            </p:nvSpPr>
            <p:spPr>
              <a:xfrm>
                <a:off x="1133" y="2267"/>
                <a:ext cx="476" cy="635"/>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61486" name="Text Box 12"/>
              <p:cNvSpPr txBox="1"/>
              <p:nvPr/>
            </p:nvSpPr>
            <p:spPr>
              <a:xfrm>
                <a:off x="1083" y="2592"/>
                <a:ext cx="576" cy="303"/>
              </a:xfrm>
              <a:prstGeom prst="rect">
                <a:avLst/>
              </a:prstGeom>
              <a:noFill/>
              <a:ln w="9525">
                <a:noFill/>
              </a:ln>
            </p:spPr>
            <p:txBody>
              <a:bodyPr>
                <a:spAutoFit/>
              </a:bodyPr>
              <a:lstStyle/>
              <a:p>
                <a:pPr algn="ctr">
                  <a:lnSpc>
                    <a:spcPct val="80000"/>
                  </a:lnSpc>
                  <a:spcBef>
                    <a:spcPct val="50000"/>
                  </a:spcBef>
                </a:pPr>
                <a:r>
                  <a:rPr lang="en-US" altLang="zh-CN" sz="1400" dirty="0">
                    <a:latin typeface="黑体" panose="02010609060101010101" pitchFamily="49" charset="-122"/>
                  </a:rPr>
                  <a:t>Do-Until </a:t>
                </a:r>
                <a:r>
                  <a:rPr lang="en-US" altLang="zh-CN" i="1" dirty="0">
                    <a:latin typeface="黑体" panose="02010609060101010101" pitchFamily="49" charset="-122"/>
                  </a:rPr>
                  <a:t>x</a:t>
                </a:r>
                <a:r>
                  <a:rPr lang="en-US" altLang="zh-CN" baseline="-25000" dirty="0">
                    <a:latin typeface="黑体" panose="02010609060101010101" pitchFamily="49" charset="-122"/>
                  </a:rPr>
                  <a:t>5</a:t>
                </a:r>
                <a:endParaRPr lang="en-US" altLang="zh-CN" sz="1400" dirty="0">
                  <a:latin typeface="黑体" panose="02010609060101010101" pitchFamily="49" charset="-122"/>
                </a:endParaRPr>
              </a:p>
            </p:txBody>
          </p:sp>
          <p:sp>
            <p:nvSpPr>
              <p:cNvPr id="61487" name="Text Box 13"/>
              <p:cNvSpPr txBox="1"/>
              <p:nvPr/>
            </p:nvSpPr>
            <p:spPr>
              <a:xfrm>
                <a:off x="1133" y="2267"/>
                <a:ext cx="336" cy="294"/>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en-US" altLang="zh-CN" sz="2400" i="1" dirty="0">
                    <a:latin typeface="黑体" panose="02010609060101010101" pitchFamily="49" charset="-122"/>
                  </a:rPr>
                  <a:t>i</a:t>
                </a:r>
                <a:endParaRPr lang="en-US" altLang="zh-CN" sz="2400" dirty="0">
                  <a:latin typeface="黑体" panose="02010609060101010101" pitchFamily="49" charset="-122"/>
                </a:endParaRPr>
              </a:p>
            </p:txBody>
          </p:sp>
        </p:grpSp>
        <p:grpSp>
          <p:nvGrpSpPr>
            <p:cNvPr id="61465" name="Group 14"/>
            <p:cNvGrpSpPr/>
            <p:nvPr/>
          </p:nvGrpSpPr>
          <p:grpSpPr>
            <a:xfrm>
              <a:off x="1609" y="2267"/>
              <a:ext cx="431" cy="634"/>
              <a:chOff x="1609" y="2267"/>
              <a:chExt cx="431" cy="634"/>
            </a:xfrm>
          </p:grpSpPr>
          <p:sp>
            <p:nvSpPr>
              <p:cNvPr id="61483" name="Text Box 15"/>
              <p:cNvSpPr txBox="1"/>
              <p:nvPr/>
            </p:nvSpPr>
            <p:spPr>
              <a:xfrm>
                <a:off x="1609" y="2267"/>
                <a:ext cx="431" cy="317"/>
              </a:xfrm>
              <a:prstGeom prst="rect">
                <a:avLst/>
              </a:prstGeom>
              <a:noFill/>
              <a:ln w="9525" cap="flat" cmpd="sng">
                <a:solidFill>
                  <a:schemeClr val="tx1"/>
                </a:solidFill>
                <a:prstDash val="solid"/>
                <a:miter/>
                <a:headEnd type="none" w="med" len="med"/>
                <a:tailEnd type="none" w="med" len="med"/>
              </a:ln>
            </p:spPr>
            <p:txBody>
              <a:bodyPr bIns="118800"/>
              <a:lstStyle/>
              <a:p>
                <a:pPr algn="ctr">
                  <a:spcBef>
                    <a:spcPct val="50000"/>
                  </a:spcBef>
                </a:pPr>
                <a:r>
                  <a:rPr lang="en-US" altLang="zh-CN" sz="2400" i="1" dirty="0">
                    <a:latin typeface="黑体" panose="02010609060101010101" pitchFamily="49" charset="-122"/>
                  </a:rPr>
                  <a:t>g</a:t>
                </a:r>
                <a:endParaRPr lang="en-US" altLang="zh-CN" sz="2400" dirty="0">
                  <a:latin typeface="黑体" panose="02010609060101010101" pitchFamily="49" charset="-122"/>
                </a:endParaRPr>
              </a:p>
            </p:txBody>
          </p:sp>
          <p:sp>
            <p:nvSpPr>
              <p:cNvPr id="61484" name="Text Box 16"/>
              <p:cNvSpPr txBox="1"/>
              <p:nvPr/>
            </p:nvSpPr>
            <p:spPr>
              <a:xfrm>
                <a:off x="1609" y="2584"/>
                <a:ext cx="431" cy="317"/>
              </a:xfrm>
              <a:prstGeom prst="rect">
                <a:avLst/>
              </a:prstGeom>
              <a:noFill/>
              <a:ln w="9525" cap="flat" cmpd="sng">
                <a:solidFill>
                  <a:schemeClr val="tx1"/>
                </a:solidFill>
                <a:prstDash val="solid"/>
                <a:miter/>
                <a:headEnd type="none" w="med" len="med"/>
                <a:tailEnd type="none" w="med" len="med"/>
              </a:ln>
            </p:spPr>
            <p:txBody>
              <a:bodyPr/>
              <a:lstStyle/>
              <a:p>
                <a:pPr algn="ctr">
                  <a:spcBef>
                    <a:spcPct val="50000"/>
                  </a:spcBef>
                </a:pPr>
                <a:r>
                  <a:rPr lang="en-US" altLang="zh-CN" sz="2400" i="1" dirty="0">
                    <a:latin typeface="黑体" panose="02010609060101010101" pitchFamily="49" charset="-122"/>
                  </a:rPr>
                  <a:t>h</a:t>
                </a:r>
              </a:p>
            </p:txBody>
          </p:sp>
        </p:grpSp>
        <p:sp>
          <p:nvSpPr>
            <p:cNvPr id="61466" name="Text Box 17"/>
            <p:cNvSpPr txBox="1"/>
            <p:nvPr/>
          </p:nvSpPr>
          <p:spPr>
            <a:xfrm>
              <a:off x="1133" y="1813"/>
              <a:ext cx="907" cy="227"/>
            </a:xfrm>
            <a:prstGeom prst="rect">
              <a:avLst/>
            </a:prstGeom>
            <a:noFill/>
            <a:ln w="9525" cap="flat" cmpd="sng">
              <a:solidFill>
                <a:schemeClr val="tx1"/>
              </a:solidFill>
              <a:prstDash val="solid"/>
              <a:miter/>
              <a:headEnd type="none" w="med" len="med"/>
              <a:tailEnd type="none" w="med" len="med"/>
            </a:ln>
          </p:spPr>
          <p:txBody>
            <a:bodyPr tIns="0" bIns="10800"/>
            <a:lstStyle/>
            <a:p>
              <a:pPr algn="ctr">
                <a:spcBef>
                  <a:spcPct val="50000"/>
                </a:spcBef>
              </a:pPr>
              <a:r>
                <a:rPr lang="en-US" altLang="zh-CN" sz="2400" i="1" dirty="0">
                  <a:latin typeface="黑体" panose="02010609060101010101" pitchFamily="49" charset="-122"/>
                </a:rPr>
                <a:t>f</a:t>
              </a:r>
            </a:p>
          </p:txBody>
        </p:sp>
        <p:grpSp>
          <p:nvGrpSpPr>
            <p:cNvPr id="61467" name="Group 18"/>
            <p:cNvGrpSpPr/>
            <p:nvPr/>
          </p:nvGrpSpPr>
          <p:grpSpPr>
            <a:xfrm>
              <a:off x="2040" y="1813"/>
              <a:ext cx="907" cy="1088"/>
              <a:chOff x="2040" y="1813"/>
              <a:chExt cx="907" cy="1088"/>
            </a:xfrm>
          </p:grpSpPr>
          <p:sp>
            <p:nvSpPr>
              <p:cNvPr id="61480" name="Rectangle 19"/>
              <p:cNvSpPr/>
              <p:nvPr/>
            </p:nvSpPr>
            <p:spPr>
              <a:xfrm>
                <a:off x="2040" y="1813"/>
                <a:ext cx="907" cy="108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61481" name="Oval 20"/>
              <p:cNvSpPr/>
              <p:nvPr/>
            </p:nvSpPr>
            <p:spPr>
              <a:xfrm>
                <a:off x="2160" y="2016"/>
                <a:ext cx="672" cy="672"/>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61482" name="Text Box 21"/>
              <p:cNvSpPr txBox="1"/>
              <p:nvPr/>
            </p:nvSpPr>
            <p:spPr>
              <a:xfrm>
                <a:off x="2208" y="2203"/>
                <a:ext cx="528" cy="288"/>
              </a:xfrm>
              <a:prstGeom prst="rect">
                <a:avLst/>
              </a:prstGeom>
              <a:noFill/>
              <a:ln w="9525">
                <a:noFill/>
              </a:ln>
            </p:spPr>
            <p:txBody>
              <a:bodyPr>
                <a:spAutoFit/>
              </a:bodyPr>
              <a:lstStyle/>
              <a:p>
                <a:pPr algn="ctr">
                  <a:spcBef>
                    <a:spcPct val="50000"/>
                  </a:spcBef>
                </a:pPr>
                <a:r>
                  <a:rPr lang="en-US" altLang="zh-CN" sz="2400" i="1" dirty="0">
                    <a:latin typeface="黑体" panose="02010609060101010101" pitchFamily="49" charset="-122"/>
                  </a:rPr>
                  <a:t>k</a:t>
                </a:r>
              </a:p>
            </p:txBody>
          </p:sp>
        </p:grpSp>
        <p:grpSp>
          <p:nvGrpSpPr>
            <p:cNvPr id="61468" name="Group 22"/>
            <p:cNvGrpSpPr/>
            <p:nvPr/>
          </p:nvGrpSpPr>
          <p:grpSpPr>
            <a:xfrm>
              <a:off x="1056" y="1539"/>
              <a:ext cx="1977" cy="305"/>
              <a:chOff x="1056" y="1539"/>
              <a:chExt cx="1977" cy="305"/>
            </a:xfrm>
          </p:grpSpPr>
          <p:sp>
            <p:nvSpPr>
              <p:cNvPr id="61474" name="AutoShape 23"/>
              <p:cNvSpPr/>
              <p:nvPr/>
            </p:nvSpPr>
            <p:spPr>
              <a:xfrm>
                <a:off x="1133" y="1586"/>
                <a:ext cx="1814" cy="227"/>
              </a:xfrm>
              <a:custGeom>
                <a:avLst/>
                <a:gdLst>
                  <a:gd name="txL" fmla="*/ 0 w 21600"/>
                  <a:gd name="txT" fmla="*/ 0 h 21600"/>
                  <a:gd name="txR" fmla="*/ 21600 w 21600"/>
                  <a:gd name="txB" fmla="*/ 21600 h 21600"/>
                </a:gdLst>
                <a:ahLst/>
                <a:cxnLst>
                  <a:cxn ang="0">
                    <a:pos x="0" y="0"/>
                  </a:cxn>
                  <a:cxn ang="0">
                    <a:pos x="5400" y="21600"/>
                  </a:cxn>
                  <a:cxn ang="0">
                    <a:pos x="16200" y="21600"/>
                  </a:cxn>
                  <a:cxn ang="0">
                    <a:pos x="21600" y="0"/>
                  </a:cxn>
                </a:cxnLst>
                <a:rect l="txL" t="txT" r="txR" b="txB"/>
                <a:pathLst>
                  <a:path w="21600" h="21600">
                    <a:moveTo>
                      <a:pt x="0" y="0"/>
                    </a:moveTo>
                    <a:lnTo>
                      <a:pt x="5400" y="21600"/>
                    </a:lnTo>
                    <a:lnTo>
                      <a:pt x="16200" y="21600"/>
                    </a:lnTo>
                    <a:lnTo>
                      <a:pt x="21600" y="0"/>
                    </a:lnTo>
                    <a:close/>
                  </a:path>
                </a:pathLst>
              </a:custGeom>
              <a:noFill/>
              <a:ln w="9525" cap="flat" cmpd="sng">
                <a:solidFill>
                  <a:schemeClr val="tx1">
                    <a:alpha val="100000"/>
                  </a:schemeClr>
                </a:solidFill>
                <a:prstDash val="solid"/>
                <a:miter lim="800000"/>
                <a:headEnd type="none" w="med" len="med"/>
                <a:tailEnd type="none" w="med" len="med"/>
              </a:ln>
            </p:spPr>
            <p:txBody>
              <a:bodyPr/>
              <a:lstStyle/>
              <a:p>
                <a:endParaRPr lang="zh-CN" altLang="en-US"/>
              </a:p>
            </p:txBody>
          </p:sp>
          <p:sp>
            <p:nvSpPr>
              <p:cNvPr id="61475" name="Text Box 24"/>
              <p:cNvSpPr txBox="1"/>
              <p:nvPr/>
            </p:nvSpPr>
            <p:spPr>
              <a:xfrm>
                <a:off x="1632" y="1539"/>
                <a:ext cx="816" cy="244"/>
              </a:xfrm>
              <a:prstGeom prst="rect">
                <a:avLst/>
              </a:prstGeom>
              <a:noFill/>
              <a:ln w="9525">
                <a:noFill/>
              </a:ln>
            </p:spPr>
            <p:txBody>
              <a:bodyPr tIns="10800" bIns="10800">
                <a:spAutoFit/>
              </a:bodyPr>
              <a:lstStyle/>
              <a:p>
                <a:pPr algn="ctr">
                  <a:spcBef>
                    <a:spcPct val="50000"/>
                  </a:spcBef>
                </a:pPr>
                <a:r>
                  <a:rPr lang="en-US" altLang="zh-CN" sz="2400" i="1" dirty="0">
                    <a:latin typeface="黑体" panose="02010609060101010101" pitchFamily="49" charset="-122"/>
                  </a:rPr>
                  <a:t>x</a:t>
                </a:r>
                <a:r>
                  <a:rPr lang="en-US" altLang="zh-CN" sz="2400" baseline="-25000" dirty="0">
                    <a:latin typeface="黑体" panose="02010609060101010101" pitchFamily="49" charset="-122"/>
                  </a:rPr>
                  <a:t>1</a:t>
                </a:r>
                <a:endParaRPr lang="en-US" altLang="zh-CN" sz="2400" i="1" dirty="0">
                  <a:latin typeface="黑体" panose="02010609060101010101" pitchFamily="49" charset="-122"/>
                </a:endParaRPr>
              </a:p>
            </p:txBody>
          </p:sp>
          <p:sp>
            <p:nvSpPr>
              <p:cNvPr id="61476" name="AutoShape 25"/>
              <p:cNvSpPr/>
              <p:nvPr/>
            </p:nvSpPr>
            <p:spPr>
              <a:xfrm>
                <a:off x="1133" y="1586"/>
                <a:ext cx="453" cy="227"/>
              </a:xfrm>
              <a:prstGeom prst="rtTriangle">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61477" name="AutoShape 26"/>
              <p:cNvSpPr/>
              <p:nvPr/>
            </p:nvSpPr>
            <p:spPr>
              <a:xfrm flipH="1">
                <a:off x="2493" y="1586"/>
                <a:ext cx="453" cy="227"/>
              </a:xfrm>
              <a:prstGeom prst="rtTriangle">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61478" name="Text Box 27"/>
              <p:cNvSpPr txBox="1"/>
              <p:nvPr/>
            </p:nvSpPr>
            <p:spPr>
              <a:xfrm>
                <a:off x="1056" y="1632"/>
                <a:ext cx="336" cy="212"/>
              </a:xfrm>
              <a:prstGeom prst="rect">
                <a:avLst/>
              </a:prstGeom>
              <a:noFill/>
              <a:ln w="9525">
                <a:noFill/>
              </a:ln>
            </p:spPr>
            <p:txBody>
              <a:bodyPr>
                <a:spAutoFit/>
              </a:bodyPr>
              <a:lstStyle/>
              <a:p>
                <a:pPr algn="ctr">
                  <a:spcBef>
                    <a:spcPct val="50000"/>
                  </a:spcBef>
                </a:pPr>
                <a:r>
                  <a:rPr lang="en-US" altLang="zh-CN" sz="1600" dirty="0">
                    <a:latin typeface="黑体" panose="02010609060101010101" pitchFamily="49" charset="-122"/>
                  </a:rPr>
                  <a:t>T</a:t>
                </a:r>
              </a:p>
            </p:txBody>
          </p:sp>
          <p:sp>
            <p:nvSpPr>
              <p:cNvPr id="61479" name="Text Box 28"/>
              <p:cNvSpPr txBox="1"/>
              <p:nvPr/>
            </p:nvSpPr>
            <p:spPr>
              <a:xfrm>
                <a:off x="2697" y="1632"/>
                <a:ext cx="336" cy="212"/>
              </a:xfrm>
              <a:prstGeom prst="rect">
                <a:avLst/>
              </a:prstGeom>
              <a:noFill/>
              <a:ln w="9525">
                <a:noFill/>
              </a:ln>
            </p:spPr>
            <p:txBody>
              <a:bodyPr>
                <a:spAutoFit/>
              </a:bodyPr>
              <a:lstStyle/>
              <a:p>
                <a:pPr algn="ctr">
                  <a:spcBef>
                    <a:spcPct val="50000"/>
                  </a:spcBef>
                </a:pPr>
                <a:r>
                  <a:rPr lang="en-US" altLang="zh-CN" sz="1600" dirty="0">
                    <a:latin typeface="黑体" panose="02010609060101010101" pitchFamily="49" charset="-122"/>
                  </a:rPr>
                  <a:t>F</a:t>
                </a:r>
              </a:p>
            </p:txBody>
          </p:sp>
        </p:grpSp>
        <p:sp>
          <p:nvSpPr>
            <p:cNvPr id="61469" name="Text Box 29"/>
            <p:cNvSpPr txBox="1"/>
            <p:nvPr/>
          </p:nvSpPr>
          <p:spPr>
            <a:xfrm>
              <a:off x="1133" y="1360"/>
              <a:ext cx="1814" cy="227"/>
            </a:xfrm>
            <a:prstGeom prst="rect">
              <a:avLst/>
            </a:prstGeom>
            <a:noFill/>
            <a:ln w="9525" cap="flat" cmpd="sng">
              <a:solidFill>
                <a:schemeClr val="tx1"/>
              </a:solidFill>
              <a:prstDash val="solid"/>
              <a:miter/>
              <a:headEnd type="none" w="med" len="med"/>
              <a:tailEnd type="none" w="med" len="med"/>
            </a:ln>
          </p:spPr>
          <p:txBody>
            <a:bodyPr tIns="0"/>
            <a:lstStyle/>
            <a:p>
              <a:pPr algn="ctr">
                <a:spcBef>
                  <a:spcPct val="50000"/>
                </a:spcBef>
              </a:pPr>
              <a:r>
                <a:rPr lang="en-US" altLang="zh-CN" sz="2400" i="1" dirty="0">
                  <a:latin typeface="黑体" panose="02010609060101010101" pitchFamily="49" charset="-122"/>
                </a:rPr>
                <a:t>b</a:t>
              </a:r>
            </a:p>
          </p:txBody>
        </p:sp>
        <p:sp>
          <p:nvSpPr>
            <p:cNvPr id="61470" name="Text Box 30"/>
            <p:cNvSpPr txBox="1"/>
            <p:nvPr/>
          </p:nvSpPr>
          <p:spPr>
            <a:xfrm>
              <a:off x="1133" y="2901"/>
              <a:ext cx="1814" cy="227"/>
            </a:xfrm>
            <a:prstGeom prst="rect">
              <a:avLst/>
            </a:prstGeom>
            <a:noFill/>
            <a:ln w="9525">
              <a:noFill/>
            </a:ln>
          </p:spPr>
          <p:txBody>
            <a:bodyPr tIns="0"/>
            <a:lstStyle/>
            <a:p>
              <a:pPr algn="ctr">
                <a:spcBef>
                  <a:spcPct val="50000"/>
                </a:spcBef>
              </a:pPr>
              <a:r>
                <a:rPr lang="en-US" altLang="zh-CN" dirty="0">
                  <a:latin typeface="黑体" panose="02010609060101010101" pitchFamily="49" charset="-122"/>
                </a:rPr>
                <a:t>Do-Until  </a:t>
              </a:r>
              <a:r>
                <a:rPr lang="en-US" altLang="zh-CN" i="1" dirty="0">
                  <a:latin typeface="黑体" panose="02010609060101010101" pitchFamily="49" charset="-122"/>
                </a:rPr>
                <a:t>x</a:t>
              </a:r>
              <a:r>
                <a:rPr lang="en-US" altLang="zh-CN" baseline="-25000" dirty="0">
                  <a:latin typeface="黑体" panose="02010609060101010101" pitchFamily="49" charset="-122"/>
                </a:rPr>
                <a:t>6</a:t>
              </a:r>
              <a:endParaRPr lang="en-US" altLang="zh-CN" dirty="0">
                <a:latin typeface="黑体" panose="02010609060101010101" pitchFamily="49" charset="-122"/>
              </a:endParaRPr>
            </a:p>
          </p:txBody>
        </p:sp>
        <p:sp>
          <p:nvSpPr>
            <p:cNvPr id="61471" name="Rectangle 31"/>
            <p:cNvSpPr/>
            <p:nvPr/>
          </p:nvSpPr>
          <p:spPr>
            <a:xfrm>
              <a:off x="1133" y="1360"/>
              <a:ext cx="2040" cy="176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61472" name="Text Box 32"/>
            <p:cNvSpPr txBox="1"/>
            <p:nvPr/>
          </p:nvSpPr>
          <p:spPr>
            <a:xfrm>
              <a:off x="1133" y="1133"/>
              <a:ext cx="2040" cy="227"/>
            </a:xfrm>
            <a:prstGeom prst="rect">
              <a:avLst/>
            </a:prstGeom>
            <a:noFill/>
            <a:ln w="9525" cap="flat" cmpd="sng">
              <a:solidFill>
                <a:schemeClr val="tx1"/>
              </a:solidFill>
              <a:prstDash val="solid"/>
              <a:miter/>
              <a:headEnd type="none" w="med" len="med"/>
              <a:tailEnd type="none" w="med" len="med"/>
            </a:ln>
          </p:spPr>
          <p:txBody>
            <a:bodyPr tIns="0"/>
            <a:lstStyle/>
            <a:p>
              <a:pPr algn="ctr">
                <a:spcBef>
                  <a:spcPct val="50000"/>
                </a:spcBef>
              </a:pPr>
              <a:r>
                <a:rPr lang="en-US" altLang="zh-CN" sz="2400" i="1" dirty="0">
                  <a:latin typeface="黑体" panose="02010609060101010101" pitchFamily="49" charset="-122"/>
                </a:rPr>
                <a:t>a</a:t>
              </a:r>
              <a:endParaRPr lang="en-US" altLang="zh-CN" sz="2400" dirty="0">
                <a:latin typeface="黑体" panose="02010609060101010101" pitchFamily="49" charset="-122"/>
              </a:endParaRPr>
            </a:p>
          </p:txBody>
        </p:sp>
        <p:sp>
          <p:nvSpPr>
            <p:cNvPr id="61473" name="Text Box 33"/>
            <p:cNvSpPr txBox="1"/>
            <p:nvPr/>
          </p:nvSpPr>
          <p:spPr>
            <a:xfrm>
              <a:off x="1133" y="3128"/>
              <a:ext cx="2040" cy="227"/>
            </a:xfrm>
            <a:prstGeom prst="rect">
              <a:avLst/>
            </a:prstGeom>
            <a:noFill/>
            <a:ln w="9525" cap="flat" cmpd="sng">
              <a:solidFill>
                <a:schemeClr val="tx1"/>
              </a:solidFill>
              <a:prstDash val="solid"/>
              <a:miter/>
              <a:headEnd type="none" w="med" len="med"/>
              <a:tailEnd type="none" w="med" len="med"/>
            </a:ln>
          </p:spPr>
          <p:txBody>
            <a:bodyPr tIns="0"/>
            <a:lstStyle/>
            <a:p>
              <a:pPr algn="ctr">
                <a:spcBef>
                  <a:spcPct val="50000"/>
                </a:spcBef>
              </a:pPr>
              <a:r>
                <a:rPr lang="en-US" altLang="zh-CN" sz="2400" i="1" dirty="0">
                  <a:latin typeface="黑体" panose="02010609060101010101" pitchFamily="49" charset="-122"/>
                </a:rPr>
                <a:t>j</a:t>
              </a:r>
            </a:p>
          </p:txBody>
        </p:sp>
      </p:grpSp>
      <p:grpSp>
        <p:nvGrpSpPr>
          <p:cNvPr id="8" name="Group 34"/>
          <p:cNvGrpSpPr/>
          <p:nvPr/>
        </p:nvGrpSpPr>
        <p:grpSpPr>
          <a:xfrm>
            <a:off x="5029200" y="2514600"/>
            <a:ext cx="2887663" cy="2054225"/>
            <a:chOff x="3168" y="859"/>
            <a:chExt cx="1819" cy="1294"/>
          </a:xfrm>
        </p:grpSpPr>
        <p:grpSp>
          <p:nvGrpSpPr>
            <p:cNvPr id="61446" name="Group 35"/>
            <p:cNvGrpSpPr/>
            <p:nvPr/>
          </p:nvGrpSpPr>
          <p:grpSpPr>
            <a:xfrm>
              <a:off x="3173" y="1106"/>
              <a:ext cx="1814" cy="1047"/>
              <a:chOff x="3173" y="1106"/>
              <a:chExt cx="1814" cy="1047"/>
            </a:xfrm>
          </p:grpSpPr>
          <p:grpSp>
            <p:nvGrpSpPr>
              <p:cNvPr id="61448" name="Group 36"/>
              <p:cNvGrpSpPr/>
              <p:nvPr/>
            </p:nvGrpSpPr>
            <p:grpSpPr>
              <a:xfrm>
                <a:off x="3173" y="1106"/>
                <a:ext cx="1814" cy="259"/>
                <a:chOff x="3173" y="1106"/>
                <a:chExt cx="1814" cy="259"/>
              </a:xfrm>
            </p:grpSpPr>
            <p:sp>
              <p:nvSpPr>
                <p:cNvPr id="61459" name="AutoShape 37"/>
                <p:cNvSpPr/>
                <p:nvPr/>
              </p:nvSpPr>
              <p:spPr>
                <a:xfrm>
                  <a:off x="3173" y="1133"/>
                  <a:ext cx="1814" cy="227"/>
                </a:xfrm>
                <a:custGeom>
                  <a:avLst/>
                  <a:gdLst>
                    <a:gd name="txL" fmla="*/ 0 w 21600"/>
                    <a:gd name="txT" fmla="*/ 0 h 21600"/>
                    <a:gd name="txR" fmla="*/ 21600 w 21600"/>
                    <a:gd name="txB" fmla="*/ 21600 h 21600"/>
                  </a:gdLst>
                  <a:ahLst/>
                  <a:cxnLst>
                    <a:cxn ang="0">
                      <a:pos x="0" y="0"/>
                    </a:cxn>
                    <a:cxn ang="0">
                      <a:pos x="5400" y="21600"/>
                    </a:cxn>
                    <a:cxn ang="0">
                      <a:pos x="16200" y="21600"/>
                    </a:cxn>
                    <a:cxn ang="0">
                      <a:pos x="21600" y="0"/>
                    </a:cxn>
                  </a:cxnLst>
                  <a:rect l="txL" t="txT" r="txR" b="txB"/>
                  <a:pathLst>
                    <a:path w="21600" h="21600">
                      <a:moveTo>
                        <a:pt x="0" y="0"/>
                      </a:moveTo>
                      <a:lnTo>
                        <a:pt x="5400" y="21600"/>
                      </a:lnTo>
                      <a:lnTo>
                        <a:pt x="16200" y="21600"/>
                      </a:lnTo>
                      <a:lnTo>
                        <a:pt x="21600" y="0"/>
                      </a:lnTo>
                      <a:close/>
                    </a:path>
                  </a:pathLst>
                </a:custGeom>
                <a:noFill/>
                <a:ln w="9525" cap="flat" cmpd="sng">
                  <a:solidFill>
                    <a:schemeClr val="tx1">
                      <a:alpha val="100000"/>
                    </a:schemeClr>
                  </a:solidFill>
                  <a:prstDash val="solid"/>
                  <a:miter lim="800000"/>
                  <a:headEnd type="none" w="med" len="med"/>
                  <a:tailEnd type="none" w="med" len="med"/>
                </a:ln>
              </p:spPr>
              <p:txBody>
                <a:bodyPr/>
                <a:lstStyle/>
                <a:p>
                  <a:endParaRPr lang="zh-CN" altLang="en-US"/>
                </a:p>
              </p:txBody>
            </p:sp>
            <p:sp>
              <p:nvSpPr>
                <p:cNvPr id="61460" name="AutoShape 38"/>
                <p:cNvSpPr/>
                <p:nvPr/>
              </p:nvSpPr>
              <p:spPr>
                <a:xfrm>
                  <a:off x="3173" y="1133"/>
                  <a:ext cx="453" cy="227"/>
                </a:xfrm>
                <a:prstGeom prst="rtTriangle">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61461" name="AutoShape 39"/>
                <p:cNvSpPr/>
                <p:nvPr/>
              </p:nvSpPr>
              <p:spPr>
                <a:xfrm flipH="1">
                  <a:off x="4534" y="1133"/>
                  <a:ext cx="453" cy="227"/>
                </a:xfrm>
                <a:prstGeom prst="rtTriangle">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61462" name="Text Box 40"/>
                <p:cNvSpPr txBox="1"/>
                <p:nvPr/>
              </p:nvSpPr>
              <p:spPr>
                <a:xfrm>
                  <a:off x="3600" y="1106"/>
                  <a:ext cx="960" cy="259"/>
                </a:xfrm>
                <a:prstGeom prst="rect">
                  <a:avLst/>
                </a:prstGeom>
                <a:noFill/>
                <a:ln w="9525">
                  <a:noFill/>
                </a:ln>
              </p:spPr>
              <p:txBody>
                <a:bodyPr tIns="0">
                  <a:spAutoFit/>
                </a:bodyPr>
                <a:lstStyle/>
                <a:p>
                  <a:pPr algn="ctr">
                    <a:spcBef>
                      <a:spcPct val="50000"/>
                    </a:spcBef>
                  </a:pPr>
                  <a:r>
                    <a:rPr lang="en-US" altLang="zh-CN" sz="2400" i="1" dirty="0">
                      <a:latin typeface="黑体" panose="02010609060101010101" pitchFamily="49" charset="-122"/>
                    </a:rPr>
                    <a:t>x</a:t>
                  </a:r>
                  <a:r>
                    <a:rPr lang="en-US" altLang="zh-CN" sz="2400" baseline="-25000" dirty="0">
                      <a:latin typeface="黑体" panose="02010609060101010101" pitchFamily="49" charset="-122"/>
                    </a:rPr>
                    <a:t>2</a:t>
                  </a:r>
                  <a:endParaRPr lang="en-US" altLang="zh-CN" sz="2400" i="1" dirty="0">
                    <a:latin typeface="黑体" panose="02010609060101010101" pitchFamily="49" charset="-122"/>
                  </a:endParaRPr>
                </a:p>
              </p:txBody>
            </p:sp>
          </p:grpSp>
          <p:grpSp>
            <p:nvGrpSpPr>
              <p:cNvPr id="61449" name="Group 41"/>
              <p:cNvGrpSpPr/>
              <p:nvPr/>
            </p:nvGrpSpPr>
            <p:grpSpPr>
              <a:xfrm>
                <a:off x="3173" y="1360"/>
                <a:ext cx="907" cy="793"/>
                <a:chOff x="3173" y="1360"/>
                <a:chExt cx="907" cy="793"/>
              </a:xfrm>
            </p:grpSpPr>
            <p:sp>
              <p:nvSpPr>
                <p:cNvPr id="61455" name="Text Box 42"/>
                <p:cNvSpPr txBox="1"/>
                <p:nvPr/>
              </p:nvSpPr>
              <p:spPr>
                <a:xfrm>
                  <a:off x="3173" y="1360"/>
                  <a:ext cx="907" cy="227"/>
                </a:xfrm>
                <a:prstGeom prst="rect">
                  <a:avLst/>
                </a:prstGeom>
                <a:noFill/>
                <a:ln w="9525" cap="flat" cmpd="sng">
                  <a:solidFill>
                    <a:schemeClr val="tx1"/>
                  </a:solidFill>
                  <a:prstDash val="solid"/>
                  <a:miter/>
                  <a:headEnd type="none" w="med" len="med"/>
                  <a:tailEnd type="none" w="med" len="med"/>
                </a:ln>
              </p:spPr>
              <p:txBody>
                <a:bodyPr tIns="10800" bIns="10800"/>
                <a:lstStyle/>
                <a:p>
                  <a:pPr algn="ctr">
                    <a:spcBef>
                      <a:spcPct val="50000"/>
                    </a:spcBef>
                  </a:pPr>
                  <a:r>
                    <a:rPr lang="en-US" altLang="zh-CN" dirty="0">
                      <a:latin typeface="黑体" panose="02010609060101010101" pitchFamily="49" charset="-122"/>
                    </a:rPr>
                    <a:t>1</a:t>
                  </a:r>
                </a:p>
              </p:txBody>
            </p:sp>
            <p:sp>
              <p:nvSpPr>
                <p:cNvPr id="61456" name="Rectangle 43"/>
                <p:cNvSpPr/>
                <p:nvPr/>
              </p:nvSpPr>
              <p:spPr>
                <a:xfrm>
                  <a:off x="3173" y="1586"/>
                  <a:ext cx="907" cy="567"/>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61457" name="Text Box 44"/>
                <p:cNvSpPr txBox="1"/>
                <p:nvPr/>
              </p:nvSpPr>
              <p:spPr>
                <a:xfrm>
                  <a:off x="3513" y="1858"/>
                  <a:ext cx="567" cy="295"/>
                </a:xfrm>
                <a:prstGeom prst="rect">
                  <a:avLst/>
                </a:prstGeom>
                <a:noFill/>
                <a:ln w="9525" cap="flat" cmpd="sng">
                  <a:solidFill>
                    <a:schemeClr val="tx1"/>
                  </a:solidFill>
                  <a:prstDash val="solid"/>
                  <a:miter/>
                  <a:headEnd type="none" w="med" len="med"/>
                  <a:tailEnd type="none" w="med" len="med"/>
                </a:ln>
              </p:spPr>
              <p:txBody>
                <a:bodyPr/>
                <a:lstStyle/>
                <a:p>
                  <a:pPr algn="ctr">
                    <a:spcBef>
                      <a:spcPct val="50000"/>
                    </a:spcBef>
                  </a:pPr>
                  <a:r>
                    <a:rPr lang="en-US" altLang="zh-CN" sz="2400" i="1" dirty="0">
                      <a:latin typeface="黑体" panose="02010609060101010101" pitchFamily="49" charset="-122"/>
                    </a:rPr>
                    <a:t>c</a:t>
                  </a:r>
                </a:p>
              </p:txBody>
            </p:sp>
            <p:sp>
              <p:nvSpPr>
                <p:cNvPr id="61458" name="Text Box 45"/>
                <p:cNvSpPr txBox="1"/>
                <p:nvPr/>
              </p:nvSpPr>
              <p:spPr>
                <a:xfrm>
                  <a:off x="3189" y="1632"/>
                  <a:ext cx="795" cy="442"/>
                </a:xfrm>
                <a:prstGeom prst="rect">
                  <a:avLst/>
                </a:prstGeom>
                <a:noFill/>
                <a:ln w="9525">
                  <a:noFill/>
                </a:ln>
              </p:spPr>
              <p:txBody>
                <a:bodyPr>
                  <a:spAutoFit/>
                </a:bodyPr>
                <a:lstStyle/>
                <a:p>
                  <a:pPr>
                    <a:spcBef>
                      <a:spcPct val="50000"/>
                    </a:spcBef>
                  </a:pPr>
                  <a:r>
                    <a:rPr lang="en-US" altLang="zh-CN" dirty="0">
                      <a:latin typeface="黑体" panose="02010609060101010101" pitchFamily="49" charset="-122"/>
                    </a:rPr>
                    <a:t>Do-While </a:t>
                  </a:r>
                  <a:r>
                    <a:rPr lang="en-US" altLang="zh-CN" i="1" dirty="0">
                      <a:latin typeface="黑体" panose="02010609060101010101" pitchFamily="49" charset="-122"/>
                    </a:rPr>
                    <a:t>x</a:t>
                  </a:r>
                  <a:r>
                    <a:rPr lang="en-US" altLang="zh-CN" baseline="-25000" dirty="0">
                      <a:latin typeface="黑体" panose="02010609060101010101" pitchFamily="49" charset="-122"/>
                    </a:rPr>
                    <a:t>3</a:t>
                  </a:r>
                  <a:endParaRPr lang="en-US" altLang="zh-CN" dirty="0">
                    <a:latin typeface="黑体" panose="02010609060101010101" pitchFamily="49" charset="-122"/>
                  </a:endParaRPr>
                </a:p>
              </p:txBody>
            </p:sp>
          </p:grpSp>
          <p:grpSp>
            <p:nvGrpSpPr>
              <p:cNvPr id="61450" name="Group 46"/>
              <p:cNvGrpSpPr/>
              <p:nvPr/>
            </p:nvGrpSpPr>
            <p:grpSpPr>
              <a:xfrm>
                <a:off x="4080" y="1360"/>
                <a:ext cx="907" cy="793"/>
                <a:chOff x="4080" y="1360"/>
                <a:chExt cx="907" cy="793"/>
              </a:xfrm>
            </p:grpSpPr>
            <p:sp>
              <p:nvSpPr>
                <p:cNvPr id="61451" name="Text Box 47"/>
                <p:cNvSpPr txBox="1"/>
                <p:nvPr/>
              </p:nvSpPr>
              <p:spPr>
                <a:xfrm>
                  <a:off x="4080" y="1360"/>
                  <a:ext cx="453" cy="227"/>
                </a:xfrm>
                <a:prstGeom prst="rect">
                  <a:avLst/>
                </a:prstGeom>
                <a:noFill/>
                <a:ln w="9525" cap="flat" cmpd="sng">
                  <a:solidFill>
                    <a:schemeClr val="tx1"/>
                  </a:solidFill>
                  <a:prstDash val="solid"/>
                  <a:miter/>
                  <a:headEnd type="none" w="med" len="med"/>
                  <a:tailEnd type="none" w="med" len="med"/>
                </a:ln>
              </p:spPr>
              <p:txBody>
                <a:bodyPr tIns="10800" bIns="10800"/>
                <a:lstStyle/>
                <a:p>
                  <a:pPr algn="ctr">
                    <a:spcBef>
                      <a:spcPct val="50000"/>
                    </a:spcBef>
                  </a:pPr>
                  <a:r>
                    <a:rPr lang="en-US" altLang="zh-CN" dirty="0">
                      <a:latin typeface="黑体" panose="02010609060101010101" pitchFamily="49" charset="-122"/>
                    </a:rPr>
                    <a:t>2</a:t>
                  </a:r>
                </a:p>
              </p:txBody>
            </p:sp>
            <p:sp>
              <p:nvSpPr>
                <p:cNvPr id="61452" name="Text Box 48"/>
                <p:cNvSpPr txBox="1"/>
                <p:nvPr/>
              </p:nvSpPr>
              <p:spPr>
                <a:xfrm>
                  <a:off x="4534" y="1360"/>
                  <a:ext cx="453" cy="227"/>
                </a:xfrm>
                <a:prstGeom prst="rect">
                  <a:avLst/>
                </a:prstGeom>
                <a:noFill/>
                <a:ln w="9525" cap="flat" cmpd="sng">
                  <a:solidFill>
                    <a:schemeClr val="tx1"/>
                  </a:solidFill>
                  <a:prstDash val="solid"/>
                  <a:miter/>
                  <a:headEnd type="none" w="med" len="med"/>
                  <a:tailEnd type="none" w="med" len="med"/>
                </a:ln>
              </p:spPr>
              <p:txBody>
                <a:bodyPr tIns="10800" bIns="10800"/>
                <a:lstStyle/>
                <a:p>
                  <a:pPr algn="ctr">
                    <a:spcBef>
                      <a:spcPct val="50000"/>
                    </a:spcBef>
                  </a:pPr>
                  <a:r>
                    <a:rPr lang="en-US" altLang="zh-CN" dirty="0">
                      <a:latin typeface="黑体" panose="02010609060101010101" pitchFamily="49" charset="-122"/>
                    </a:rPr>
                    <a:t>3</a:t>
                  </a:r>
                </a:p>
              </p:txBody>
            </p:sp>
            <p:sp>
              <p:nvSpPr>
                <p:cNvPr id="61453" name="Text Box 49"/>
                <p:cNvSpPr txBox="1"/>
                <p:nvPr/>
              </p:nvSpPr>
              <p:spPr>
                <a:xfrm>
                  <a:off x="4080" y="1586"/>
                  <a:ext cx="453" cy="567"/>
                </a:xfrm>
                <a:prstGeom prst="rect">
                  <a:avLst/>
                </a:prstGeom>
                <a:noFill/>
                <a:ln w="9525" cap="flat" cmpd="sng">
                  <a:solidFill>
                    <a:schemeClr val="tx1"/>
                  </a:solidFill>
                  <a:prstDash val="solid"/>
                  <a:miter/>
                  <a:headEnd type="none" w="med" len="med"/>
                  <a:tailEnd type="none" w="med" len="med"/>
                </a:ln>
              </p:spPr>
              <p:txBody>
                <a:bodyPr tIns="252000"/>
                <a:lstStyle/>
                <a:p>
                  <a:pPr algn="ctr">
                    <a:spcBef>
                      <a:spcPct val="50000"/>
                    </a:spcBef>
                  </a:pPr>
                  <a:r>
                    <a:rPr lang="en-US" altLang="zh-CN" sz="2400" i="1" dirty="0">
                      <a:latin typeface="黑体" panose="02010609060101010101" pitchFamily="49" charset="-122"/>
                    </a:rPr>
                    <a:t>d</a:t>
                  </a:r>
                </a:p>
              </p:txBody>
            </p:sp>
            <p:sp>
              <p:nvSpPr>
                <p:cNvPr id="61454" name="Text Box 50"/>
                <p:cNvSpPr txBox="1"/>
                <p:nvPr/>
              </p:nvSpPr>
              <p:spPr>
                <a:xfrm>
                  <a:off x="4534" y="1586"/>
                  <a:ext cx="453" cy="567"/>
                </a:xfrm>
                <a:prstGeom prst="rect">
                  <a:avLst/>
                </a:prstGeom>
                <a:noFill/>
                <a:ln w="9525" cap="flat" cmpd="sng">
                  <a:solidFill>
                    <a:schemeClr val="tx1"/>
                  </a:solidFill>
                  <a:prstDash val="solid"/>
                  <a:miter/>
                  <a:headEnd type="none" w="med" len="med"/>
                  <a:tailEnd type="none" w="med" len="med"/>
                </a:ln>
              </p:spPr>
              <p:txBody>
                <a:bodyPr tIns="252000"/>
                <a:lstStyle/>
                <a:p>
                  <a:pPr algn="ctr">
                    <a:spcBef>
                      <a:spcPct val="50000"/>
                    </a:spcBef>
                  </a:pPr>
                  <a:r>
                    <a:rPr lang="en-US" altLang="zh-CN" sz="2400" i="1" dirty="0">
                      <a:latin typeface="黑体" panose="02010609060101010101" pitchFamily="49" charset="-122"/>
                    </a:rPr>
                    <a:t>e</a:t>
                  </a:r>
                </a:p>
              </p:txBody>
            </p:sp>
          </p:grpSp>
        </p:grpSp>
        <p:sp>
          <p:nvSpPr>
            <p:cNvPr id="61447" name="Text Box 51"/>
            <p:cNvSpPr txBox="1"/>
            <p:nvPr/>
          </p:nvSpPr>
          <p:spPr>
            <a:xfrm>
              <a:off x="3168" y="859"/>
              <a:ext cx="384" cy="288"/>
            </a:xfrm>
            <a:prstGeom prst="rect">
              <a:avLst/>
            </a:prstGeom>
            <a:noFill/>
            <a:ln w="9525">
              <a:noFill/>
            </a:ln>
          </p:spPr>
          <p:txBody>
            <a:bodyPr>
              <a:spAutoFit/>
            </a:bodyPr>
            <a:lstStyle/>
            <a:p>
              <a:pPr>
                <a:spcBef>
                  <a:spcPct val="50000"/>
                </a:spcBef>
              </a:pPr>
              <a:r>
                <a:rPr lang="en-US" altLang="zh-CN" sz="2400" i="1" dirty="0">
                  <a:latin typeface="黑体" panose="02010609060101010101" pitchFamily="49" charset="-122"/>
                </a:rPr>
                <a:t>k </a:t>
              </a:r>
              <a:r>
                <a:rPr lang="en-US" altLang="zh-CN" sz="2400" dirty="0">
                  <a:latin typeface="黑体" panose="02010609060101010101" pitchFamily="49" charset="-122"/>
                </a:rPr>
                <a:t>:</a:t>
              </a:r>
              <a:endParaRPr lang="en-US" altLang="zh-CN" sz="2400" i="1" dirty="0">
                <a:latin typeface="黑体" panose="02010609060101010101" pitchFamily="49" charset="-122"/>
              </a:endParaRPr>
            </a:p>
          </p:txBody>
        </p:sp>
      </p:grpSp>
      <p:sp>
        <p:nvSpPr>
          <p:cNvPr id="89140" name="Text Box 52"/>
          <p:cNvSpPr txBox="1"/>
          <p:nvPr/>
        </p:nvSpPr>
        <p:spPr>
          <a:xfrm>
            <a:off x="381000" y="1447800"/>
            <a:ext cx="1143000" cy="519113"/>
          </a:xfrm>
          <a:prstGeom prst="rect">
            <a:avLst/>
          </a:prstGeom>
          <a:noFill/>
          <a:ln w="9525">
            <a:noFill/>
          </a:ln>
        </p:spPr>
        <p:txBody>
          <a:bodyPr>
            <a:spAutoFit/>
          </a:bodyPr>
          <a:lstStyle/>
          <a:p>
            <a:pPr>
              <a:spcBef>
                <a:spcPct val="50000"/>
              </a:spcBef>
            </a:pPr>
            <a:r>
              <a:rPr lang="zh-CN" altLang="en-US" sz="2800" dirty="0">
                <a:latin typeface="黑体" panose="02010609060101010101" pitchFamily="49" charset="-122"/>
              </a:rPr>
              <a:t>例：</a:t>
            </a:r>
          </a:p>
        </p:txBody>
      </p:sp>
      <p:sp>
        <p:nvSpPr>
          <p:cNvPr id="61445" name="Rectangle 54"/>
          <p:cNvSpPr/>
          <p:nvPr/>
        </p:nvSpPr>
        <p:spPr>
          <a:xfrm>
            <a:off x="323850" y="188913"/>
            <a:ext cx="6934200" cy="819150"/>
          </a:xfrm>
          <a:prstGeom prst="rect">
            <a:avLst/>
          </a:prstGeom>
          <a:noFill/>
          <a:ln w="9525">
            <a:noFill/>
          </a:ln>
        </p:spPr>
        <p:txBody>
          <a:bodyPr anchor="b"/>
          <a:lstStyle/>
          <a:p>
            <a:r>
              <a:rPr lang="zh-CN" altLang="en-US" sz="4400" dirty="0">
                <a:solidFill>
                  <a:schemeClr val="bg1"/>
                </a:solidFill>
                <a:latin typeface="黑体" panose="02010609060101010101" pitchFamily="49" charset="-122"/>
              </a:rPr>
              <a:t>盒图</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9140"/>
                                        </p:tgtEl>
                                        <p:attrNameLst>
                                          <p:attrName>style.visibility</p:attrName>
                                        </p:attrNameLst>
                                      </p:cBhvr>
                                      <p:to>
                                        <p:strVal val="visible"/>
                                      </p:to>
                                    </p:set>
                                    <p:anim calcmode="lin" valueType="num">
                                      <p:cBhvr additive="base">
                                        <p:cTn id="7" dur="500" fill="hold"/>
                                        <p:tgtEl>
                                          <p:spTgt spid="89140"/>
                                        </p:tgtEl>
                                        <p:attrNameLst>
                                          <p:attrName>ppt_x</p:attrName>
                                        </p:attrNameLst>
                                      </p:cBhvr>
                                      <p:tavLst>
                                        <p:tav tm="0">
                                          <p:val>
                                            <p:strVal val="0-#ppt_w/2"/>
                                          </p:val>
                                        </p:tav>
                                        <p:tav tm="100000">
                                          <p:val>
                                            <p:strVal val="#ppt_x"/>
                                          </p:val>
                                        </p:tav>
                                      </p:tavLst>
                                    </p:anim>
                                    <p:anim calcmode="lin" valueType="num">
                                      <p:cBhvr additive="base">
                                        <p:cTn id="8" dur="500" fill="hold"/>
                                        <p:tgtEl>
                                          <p:spTgt spid="8914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par>
                          <p:cTn id="13" fill="hold">
                            <p:stCondLst>
                              <p:cond delay="1000"/>
                            </p:stCondLst>
                            <p:childTnLst>
                              <p:par>
                                <p:cTn id="14" presetID="4" presetClass="entr" presetSubtype="16"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ox(in)">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40"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4"/>
          <p:cNvPicPr>
            <a:picLocks noChangeAspect="1"/>
          </p:cNvPicPr>
          <p:nvPr/>
        </p:nvPicPr>
        <p:blipFill>
          <a:blip r:embed="rId2"/>
          <a:stretch>
            <a:fillRect/>
          </a:stretch>
        </p:blipFill>
        <p:spPr>
          <a:xfrm>
            <a:off x="323850" y="908050"/>
            <a:ext cx="8351838" cy="5437188"/>
          </a:xfrm>
          <a:prstGeom prst="rect">
            <a:avLst/>
          </a:prstGeom>
          <a:noFill/>
          <a:ln w="9525">
            <a:noFill/>
          </a:ln>
        </p:spPr>
      </p:pic>
      <p:sp>
        <p:nvSpPr>
          <p:cNvPr id="62467" name="Rectangle 5"/>
          <p:cNvSpPr/>
          <p:nvPr/>
        </p:nvSpPr>
        <p:spPr>
          <a:xfrm>
            <a:off x="0" y="188913"/>
            <a:ext cx="6516688" cy="584200"/>
          </a:xfrm>
          <a:prstGeom prst="rect">
            <a:avLst/>
          </a:prstGeom>
          <a:noFill/>
          <a:ln w="9525">
            <a:noFill/>
          </a:ln>
        </p:spPr>
        <p:txBody>
          <a:bodyPr anchor="ctr">
            <a:spAutoFit/>
          </a:bodyPr>
          <a:lstStyle/>
          <a:p>
            <a:r>
              <a:rPr lang="zh-CN" altLang="en-US" sz="3200" dirty="0">
                <a:latin typeface="Arial" panose="020B0604020202020204" pitchFamily="34" charset="0"/>
              </a:rPr>
              <a:t>例</a:t>
            </a:r>
            <a:r>
              <a:rPr lang="en-US" altLang="zh-CN" sz="3200" dirty="0">
                <a:latin typeface="Arial" panose="020B0604020202020204" pitchFamily="34" charset="0"/>
              </a:rPr>
              <a:t>1: </a:t>
            </a:r>
            <a:r>
              <a:rPr lang="zh-CN" altLang="en-US" sz="3200" dirty="0">
                <a:latin typeface="Arial" panose="020B0604020202020204" pitchFamily="34" charset="0"/>
              </a:rPr>
              <a:t>求</a:t>
            </a:r>
            <a:r>
              <a:rPr lang="en-US" altLang="zh-CN" sz="3200" dirty="0">
                <a:latin typeface="Arial" panose="020B0604020202020204" pitchFamily="34" charset="0"/>
              </a:rPr>
              <a:t>ax</a:t>
            </a:r>
            <a:r>
              <a:rPr lang="en-US" altLang="zh-CN" sz="3200" baseline="30000" dirty="0">
                <a:latin typeface="Arial" panose="020B0604020202020204" pitchFamily="34" charset="0"/>
              </a:rPr>
              <a:t>2</a:t>
            </a:r>
            <a:r>
              <a:rPr lang="zh-CN" altLang="en-US" sz="3200" dirty="0">
                <a:latin typeface="Arial" panose="020B0604020202020204" pitchFamily="34" charset="0"/>
              </a:rPr>
              <a:t>＋</a:t>
            </a:r>
            <a:r>
              <a:rPr lang="en-US" altLang="zh-CN" sz="3200" dirty="0">
                <a:latin typeface="Arial" panose="020B0604020202020204" pitchFamily="34" charset="0"/>
              </a:rPr>
              <a:t>bx</a:t>
            </a:r>
            <a:r>
              <a:rPr lang="zh-CN" altLang="en-US" sz="3200" dirty="0">
                <a:latin typeface="Arial" panose="020B0604020202020204" pitchFamily="34" charset="0"/>
              </a:rPr>
              <a:t>＋</a:t>
            </a:r>
            <a:r>
              <a:rPr lang="en-US" altLang="zh-CN" sz="3200" dirty="0">
                <a:latin typeface="Arial" panose="020B0604020202020204" pitchFamily="34" charset="0"/>
              </a:rPr>
              <a:t>c</a:t>
            </a:r>
            <a:r>
              <a:rPr lang="zh-CN" altLang="en-US" sz="3200" dirty="0">
                <a:latin typeface="Arial" panose="020B0604020202020204" pitchFamily="34" charset="0"/>
              </a:rPr>
              <a:t>＝</a:t>
            </a:r>
            <a:r>
              <a:rPr lang="en-US" altLang="zh-CN" sz="3200" dirty="0">
                <a:latin typeface="Arial" panose="020B0604020202020204" pitchFamily="34" charset="0"/>
              </a:rPr>
              <a:t>0</a:t>
            </a:r>
            <a:r>
              <a:rPr lang="zh-CN" altLang="en-US" sz="3200" dirty="0">
                <a:latin typeface="Arial" panose="020B0604020202020204" pitchFamily="34" charset="0"/>
              </a:rPr>
              <a:t>之根（</a:t>
            </a:r>
            <a:r>
              <a:rPr lang="en-US" altLang="zh-CN" sz="3200" dirty="0">
                <a:latin typeface="Arial" panose="020B0604020202020204" pitchFamily="34" charset="0"/>
              </a:rPr>
              <a:t>a&lt;&gt;0</a:t>
            </a:r>
            <a:r>
              <a:rPr lang="zh-CN" altLang="en-US" sz="3200" dirty="0">
                <a:latin typeface="Arial" panose="020B0604020202020204" pitchFamily="34" charset="0"/>
              </a:rPr>
              <a:t>） </a:t>
            </a:r>
          </a:p>
        </p:txBody>
      </p:sp>
      <p:pic>
        <p:nvPicPr>
          <p:cNvPr id="5" name="Picture 4"/>
          <p:cNvPicPr>
            <a:picLocks noChangeAspect="1"/>
          </p:cNvPicPr>
          <p:nvPr/>
        </p:nvPicPr>
        <p:blipFill>
          <a:blip r:embed="rId2"/>
          <a:stretch>
            <a:fillRect/>
          </a:stretch>
        </p:blipFill>
        <p:spPr>
          <a:xfrm>
            <a:off x="250825" y="981075"/>
            <a:ext cx="4024313" cy="5437188"/>
          </a:xfrm>
          <a:prstGeom prst="rect">
            <a:avLst/>
          </a:prstGeom>
          <a:noFill/>
          <a:ln w="9525">
            <a:noFill/>
          </a:ln>
        </p:spPr>
      </p:pic>
      <p:pic>
        <p:nvPicPr>
          <p:cNvPr id="6" name="Picture 6"/>
          <p:cNvPicPr>
            <a:picLocks noChangeAspect="1"/>
          </p:cNvPicPr>
          <p:nvPr/>
        </p:nvPicPr>
        <p:blipFill>
          <a:blip r:embed="rId3"/>
          <a:stretch>
            <a:fillRect/>
          </a:stretch>
        </p:blipFill>
        <p:spPr>
          <a:xfrm>
            <a:off x="4257675" y="260350"/>
            <a:ext cx="4886325" cy="61991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 presetClass="exit" presetSubtype="10" fill="hold" nodeType="clickEffect">
                                  <p:stCondLst>
                                    <p:cond delay="0"/>
                                  </p:stCondLst>
                                  <p:childTnLst>
                                    <p:animEffect transition="out" filter="checkerboard(across)">
                                      <p:cBhvr>
                                        <p:cTn id="12" dur="500"/>
                                        <p:tgtEl>
                                          <p:spTgt spid="2"/>
                                        </p:tgtEl>
                                      </p:cBhvr>
                                    </p:animEffect>
                                    <p:set>
                                      <p:cBhvr>
                                        <p:cTn id="13" dur="1" fill="hold">
                                          <p:stCondLst>
                                            <p:cond delay="499"/>
                                          </p:stCondLst>
                                        </p:cTn>
                                        <p:tgtEl>
                                          <p:spTgt spid="2"/>
                                        </p:tgtEl>
                                        <p:attrNameLst>
                                          <p:attrName>style.visibility</p:attrName>
                                        </p:attrNameLst>
                                      </p:cBhvr>
                                      <p:to>
                                        <p:strVal val="hidden"/>
                                      </p:to>
                                    </p:set>
                                  </p:childTnLst>
                                </p:cTn>
                              </p:par>
                              <p:par>
                                <p:cTn id="14" presetID="9"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p:nvPr/>
        </p:nvSpPr>
        <p:spPr>
          <a:xfrm>
            <a:off x="468313" y="1557338"/>
            <a:ext cx="8135937" cy="4365625"/>
          </a:xfrm>
          <a:prstGeom prst="rect">
            <a:avLst/>
          </a:prstGeom>
          <a:noFill/>
          <a:ln w="9525">
            <a:noFill/>
          </a:ln>
        </p:spPr>
        <p:txBody>
          <a:bodyPr>
            <a:spAutoFit/>
          </a:bodyPr>
          <a:lstStyle/>
          <a:p>
            <a:pPr marL="476250" indent="-476250">
              <a:spcBef>
                <a:spcPct val="50000"/>
              </a:spcBef>
            </a:pPr>
            <a:r>
              <a:rPr lang="zh-CN" altLang="en-US" sz="2800" dirty="0">
                <a:solidFill>
                  <a:srgbClr val="FF3300"/>
                </a:solidFill>
                <a:latin typeface="黑体" panose="02010609060101010101" pitchFamily="49" charset="-122"/>
              </a:rPr>
              <a:t>特点：</a:t>
            </a:r>
          </a:p>
          <a:p>
            <a:pPr marL="476250" indent="-476250">
              <a:spcBef>
                <a:spcPct val="50000"/>
              </a:spcBef>
            </a:pPr>
            <a:r>
              <a:rPr lang="zh-CN" altLang="en-US" sz="2800" dirty="0">
                <a:latin typeface="黑体" panose="02010609060101010101" pitchFamily="49" charset="-122"/>
              </a:rPr>
              <a:t>① 没有箭头，不允许随意转移控制；</a:t>
            </a:r>
          </a:p>
          <a:p>
            <a:pPr marL="476250" indent="-476250">
              <a:spcBef>
                <a:spcPct val="50000"/>
              </a:spcBef>
            </a:pPr>
            <a:r>
              <a:rPr lang="zh-CN" altLang="en-US" sz="2800" dirty="0">
                <a:latin typeface="黑体" panose="02010609060101010101" pitchFamily="49" charset="-122"/>
              </a:rPr>
              <a:t>② 每个矩形框</a:t>
            </a:r>
            <a:r>
              <a:rPr lang="en-US" altLang="zh-CN" sz="2800" dirty="0">
                <a:latin typeface="黑体" panose="02010609060101010101" pitchFamily="49" charset="-122"/>
              </a:rPr>
              <a:t>(</a:t>
            </a:r>
            <a:r>
              <a:rPr lang="en-US" altLang="zh-CN" sz="2400" dirty="0">
                <a:latin typeface="黑体" panose="02010609060101010101" pitchFamily="49" charset="-122"/>
              </a:rPr>
              <a:t>Case</a:t>
            </a:r>
            <a:r>
              <a:rPr lang="zh-CN" altLang="zh-CN" sz="2800" dirty="0">
                <a:latin typeface="黑体" panose="02010609060101010101" pitchFamily="49" charset="-122"/>
              </a:rPr>
              <a:t>中条件取值例外</a:t>
            </a:r>
            <a:r>
              <a:rPr lang="en-US" altLang="zh-CN" sz="2800" dirty="0">
                <a:latin typeface="黑体" panose="02010609060101010101" pitchFamily="49" charset="-122"/>
              </a:rPr>
              <a:t>)</a:t>
            </a:r>
            <a:r>
              <a:rPr lang="zh-CN" altLang="en-US" sz="2800" dirty="0">
                <a:latin typeface="黑体" panose="02010609060101010101" pitchFamily="49" charset="-122"/>
              </a:rPr>
              <a:t>都是一个功能域</a:t>
            </a:r>
            <a:r>
              <a:rPr lang="en-US" altLang="zh-CN" sz="2800" dirty="0">
                <a:latin typeface="黑体" panose="02010609060101010101" pitchFamily="49" charset="-122"/>
              </a:rPr>
              <a:t>(</a:t>
            </a:r>
            <a:r>
              <a:rPr lang="zh-CN" altLang="en-US" sz="2800" dirty="0">
                <a:latin typeface="黑体" panose="02010609060101010101" pitchFamily="49" charset="-122"/>
              </a:rPr>
              <a:t>即一个特定结构的作用域</a:t>
            </a:r>
            <a:r>
              <a:rPr lang="en-US" altLang="zh-CN" sz="2800" dirty="0">
                <a:latin typeface="黑体" panose="02010609060101010101" pitchFamily="49" charset="-122"/>
              </a:rPr>
              <a:t>)</a:t>
            </a:r>
            <a:r>
              <a:rPr lang="zh-CN" altLang="en-US" sz="2800" dirty="0">
                <a:latin typeface="黑体" panose="02010609060101010101" pitchFamily="49" charset="-122"/>
              </a:rPr>
              <a:t>，结构表示明确；</a:t>
            </a:r>
          </a:p>
          <a:p>
            <a:pPr marL="476250" indent="-476250">
              <a:spcBef>
                <a:spcPct val="50000"/>
              </a:spcBef>
            </a:pPr>
            <a:r>
              <a:rPr lang="zh-CN" altLang="en-US" sz="2800" dirty="0">
                <a:latin typeface="黑体" panose="02010609060101010101" pitchFamily="49" charset="-122"/>
              </a:rPr>
              <a:t>③ 局部及全程数据的作用域易见；</a:t>
            </a:r>
          </a:p>
          <a:p>
            <a:pPr marL="476250" indent="-476250">
              <a:spcBef>
                <a:spcPct val="50000"/>
              </a:spcBef>
            </a:pPr>
            <a:r>
              <a:rPr lang="zh-CN" altLang="en-US" sz="2800" dirty="0">
                <a:latin typeface="黑体" panose="02010609060101010101" pitchFamily="49" charset="-122"/>
              </a:rPr>
              <a:t>④ 易表现嵌套关系</a:t>
            </a:r>
            <a:r>
              <a:rPr lang="en-US" altLang="zh-CN" sz="2400" dirty="0">
                <a:latin typeface="黑体" panose="02010609060101010101" pitchFamily="49" charset="-122"/>
              </a:rPr>
              <a:t>(embedded structure)</a:t>
            </a:r>
            <a:r>
              <a:rPr lang="zh-CN" altLang="en-US" sz="2800" dirty="0">
                <a:latin typeface="黑体" panose="02010609060101010101" pitchFamily="49" charset="-122"/>
              </a:rPr>
              <a:t>以及模块的层次结构。</a:t>
            </a:r>
          </a:p>
        </p:txBody>
      </p:sp>
      <p:sp>
        <p:nvSpPr>
          <p:cNvPr id="63491" name="Rectangle 4"/>
          <p:cNvSpPr/>
          <p:nvPr/>
        </p:nvSpPr>
        <p:spPr>
          <a:xfrm>
            <a:off x="539750" y="188913"/>
            <a:ext cx="6934200" cy="819150"/>
          </a:xfrm>
          <a:prstGeom prst="rect">
            <a:avLst/>
          </a:prstGeom>
          <a:noFill/>
          <a:ln w="9525">
            <a:noFill/>
          </a:ln>
        </p:spPr>
        <p:txBody>
          <a:bodyPr anchor="b"/>
          <a:lstStyle/>
          <a:p>
            <a:r>
              <a:rPr lang="zh-CN" altLang="en-US" sz="4400" dirty="0">
                <a:solidFill>
                  <a:schemeClr val="bg1"/>
                </a:solidFill>
                <a:latin typeface="黑体" panose="02010609060101010101" pitchFamily="49" charset="-122"/>
              </a:rPr>
              <a:t>盒图</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0114"/>
                                        </p:tgtEl>
                                        <p:attrNameLst>
                                          <p:attrName>style.visibility</p:attrName>
                                        </p:attrNameLst>
                                      </p:cBhvr>
                                      <p:to>
                                        <p:strVal val="visible"/>
                                      </p:to>
                                    </p:set>
                                    <p:animEffect transition="in" filter="blinds(horizontal)">
                                      <p:cBhvr>
                                        <p:cTn id="7" dur="500"/>
                                        <p:tgtEl>
                                          <p:spTgt spid="9011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p:nvPr/>
        </p:nvGrpSpPr>
        <p:grpSpPr>
          <a:xfrm>
            <a:off x="914400" y="1981200"/>
            <a:ext cx="1295400" cy="1806575"/>
            <a:chOff x="290" y="240"/>
            <a:chExt cx="816" cy="1138"/>
          </a:xfrm>
        </p:grpSpPr>
        <p:sp>
          <p:nvSpPr>
            <p:cNvPr id="64577" name="Text Box 3"/>
            <p:cNvSpPr txBox="1"/>
            <p:nvPr/>
          </p:nvSpPr>
          <p:spPr>
            <a:xfrm>
              <a:off x="453" y="340"/>
              <a:ext cx="453" cy="272"/>
            </a:xfrm>
            <a:prstGeom prst="rect">
              <a:avLst/>
            </a:prstGeom>
            <a:noFill/>
            <a:ln w="9525" cap="flat" cmpd="sng">
              <a:solidFill>
                <a:schemeClr val="tx1"/>
              </a:solidFill>
              <a:prstDash val="solid"/>
              <a:miter/>
              <a:headEnd type="none" w="med" len="med"/>
              <a:tailEnd type="none" w="med" len="med"/>
            </a:ln>
          </p:spPr>
          <p:txBody>
            <a:bodyPr tIns="10800" bIns="10800"/>
            <a:lstStyle/>
            <a:p>
              <a:pPr algn="ctr">
                <a:spcBef>
                  <a:spcPct val="50000"/>
                </a:spcBef>
              </a:pPr>
              <a:r>
                <a:rPr lang="en-US" altLang="zh-CN" sz="2400" dirty="0">
                  <a:latin typeface="Times New Roman" panose="02020603050405020304" pitchFamily="18" charset="0"/>
                </a:rPr>
                <a:t>A</a:t>
              </a:r>
            </a:p>
          </p:txBody>
        </p:sp>
        <p:sp>
          <p:nvSpPr>
            <p:cNvPr id="64578" name="Text Box 4"/>
            <p:cNvSpPr txBox="1"/>
            <p:nvPr/>
          </p:nvSpPr>
          <p:spPr>
            <a:xfrm>
              <a:off x="453" y="680"/>
              <a:ext cx="453" cy="272"/>
            </a:xfrm>
            <a:prstGeom prst="rect">
              <a:avLst/>
            </a:prstGeom>
            <a:noFill/>
            <a:ln w="9525" cap="flat" cmpd="sng">
              <a:solidFill>
                <a:schemeClr val="tx1"/>
              </a:solidFill>
              <a:prstDash val="solid"/>
              <a:miter/>
              <a:headEnd type="none" w="med" len="med"/>
              <a:tailEnd type="none" w="med" len="med"/>
            </a:ln>
          </p:spPr>
          <p:txBody>
            <a:bodyPr tIns="46800" bIns="10800"/>
            <a:lstStyle/>
            <a:p>
              <a:pPr algn="ctr">
                <a:spcBef>
                  <a:spcPct val="50000"/>
                </a:spcBef>
              </a:pPr>
              <a:r>
                <a:rPr lang="en-US" altLang="zh-CN" sz="2400" dirty="0">
                  <a:latin typeface="Times New Roman" panose="02020603050405020304" pitchFamily="18" charset="0"/>
                </a:rPr>
                <a:t>B</a:t>
              </a:r>
            </a:p>
          </p:txBody>
        </p:sp>
        <p:sp>
          <p:nvSpPr>
            <p:cNvPr id="64579" name="Line 5"/>
            <p:cNvSpPr/>
            <p:nvPr/>
          </p:nvSpPr>
          <p:spPr>
            <a:xfrm>
              <a:off x="453" y="240"/>
              <a:ext cx="0" cy="816"/>
            </a:xfrm>
            <a:prstGeom prst="line">
              <a:avLst/>
            </a:prstGeom>
            <a:ln w="9525" cap="flat" cmpd="sng">
              <a:solidFill>
                <a:schemeClr val="tx1"/>
              </a:solidFill>
              <a:prstDash val="solid"/>
              <a:headEnd type="none" w="med" len="med"/>
              <a:tailEnd type="none" w="med" len="med"/>
            </a:ln>
          </p:spPr>
        </p:sp>
        <p:sp>
          <p:nvSpPr>
            <p:cNvPr id="64580" name="Text Box 6"/>
            <p:cNvSpPr txBox="1"/>
            <p:nvPr/>
          </p:nvSpPr>
          <p:spPr>
            <a:xfrm>
              <a:off x="290" y="1128"/>
              <a:ext cx="816" cy="250"/>
            </a:xfrm>
            <a:prstGeom prst="rect">
              <a:avLst/>
            </a:prstGeom>
            <a:noFill/>
            <a:ln w="9525">
              <a:noFill/>
            </a:ln>
          </p:spPr>
          <p:txBody>
            <a:bodyPr>
              <a:spAutoFit/>
            </a:bodyPr>
            <a:lstStyle/>
            <a:p>
              <a:pPr algn="ctr">
                <a:spcBef>
                  <a:spcPct val="50000"/>
                </a:spcBef>
              </a:pPr>
              <a:r>
                <a:rPr lang="en-US" altLang="zh-CN" dirty="0">
                  <a:latin typeface="Times New Roman" panose="02020603050405020304" pitchFamily="18" charset="0"/>
                </a:rPr>
                <a:t>Sequential</a:t>
              </a:r>
            </a:p>
          </p:txBody>
        </p:sp>
      </p:grpSp>
      <p:grpSp>
        <p:nvGrpSpPr>
          <p:cNvPr id="3" name="Group 7"/>
          <p:cNvGrpSpPr/>
          <p:nvPr/>
        </p:nvGrpSpPr>
        <p:grpSpPr>
          <a:xfrm>
            <a:off x="6400800" y="2057400"/>
            <a:ext cx="2232025" cy="1755775"/>
            <a:chOff x="3840" y="272"/>
            <a:chExt cx="1406" cy="1106"/>
          </a:xfrm>
        </p:grpSpPr>
        <p:grpSp>
          <p:nvGrpSpPr>
            <p:cNvPr id="64564" name="Group 8"/>
            <p:cNvGrpSpPr/>
            <p:nvPr/>
          </p:nvGrpSpPr>
          <p:grpSpPr>
            <a:xfrm>
              <a:off x="3853" y="272"/>
              <a:ext cx="1393" cy="385"/>
              <a:chOff x="3853" y="272"/>
              <a:chExt cx="1393" cy="385"/>
            </a:xfrm>
          </p:grpSpPr>
          <p:sp>
            <p:nvSpPr>
              <p:cNvPr id="64572" name="Line 9"/>
              <p:cNvSpPr/>
              <p:nvPr/>
            </p:nvSpPr>
            <p:spPr>
              <a:xfrm>
                <a:off x="3853" y="272"/>
                <a:ext cx="0" cy="385"/>
              </a:xfrm>
              <a:prstGeom prst="line">
                <a:avLst/>
              </a:prstGeom>
              <a:ln w="9525" cap="flat" cmpd="sng">
                <a:solidFill>
                  <a:schemeClr val="tx1"/>
                </a:solidFill>
                <a:prstDash val="solid"/>
                <a:headEnd type="none" w="med" len="med"/>
                <a:tailEnd type="none" w="med" len="med"/>
              </a:ln>
            </p:spPr>
          </p:sp>
          <p:sp>
            <p:nvSpPr>
              <p:cNvPr id="64573" name="Text Box 10"/>
              <p:cNvSpPr txBox="1"/>
              <p:nvPr/>
            </p:nvSpPr>
            <p:spPr>
              <a:xfrm>
                <a:off x="3853" y="340"/>
                <a:ext cx="816" cy="249"/>
              </a:xfrm>
              <a:prstGeom prst="rect">
                <a:avLst/>
              </a:prstGeom>
              <a:noFill/>
              <a:ln w="9525" cap="flat" cmpd="sng">
                <a:solidFill>
                  <a:schemeClr val="tx1"/>
                </a:solidFill>
                <a:prstDash val="solid"/>
                <a:miter/>
                <a:headEnd type="none" w="med" len="med"/>
                <a:tailEnd type="none" w="med" len="med"/>
              </a:ln>
            </p:spPr>
            <p:txBody>
              <a:bodyPr lIns="18000" tIns="10800" rIns="18000" bIns="10800"/>
              <a:lstStyle/>
              <a:p>
                <a:pPr>
                  <a:spcBef>
                    <a:spcPct val="50000"/>
                  </a:spcBef>
                </a:pPr>
                <a:r>
                  <a:rPr lang="en-US" altLang="zh-CN" sz="2400" dirty="0">
                    <a:latin typeface="Times New Roman" panose="02020603050405020304" pitchFamily="18" charset="0"/>
                  </a:rPr>
                  <a:t> While P</a:t>
                </a:r>
              </a:p>
            </p:txBody>
          </p:sp>
          <p:sp>
            <p:nvSpPr>
              <p:cNvPr id="64574" name="Line 11"/>
              <p:cNvSpPr/>
              <p:nvPr/>
            </p:nvSpPr>
            <p:spPr>
              <a:xfrm>
                <a:off x="4608" y="340"/>
                <a:ext cx="0" cy="249"/>
              </a:xfrm>
              <a:prstGeom prst="line">
                <a:avLst/>
              </a:prstGeom>
              <a:ln w="9525" cap="flat" cmpd="sng">
                <a:solidFill>
                  <a:schemeClr val="tx1"/>
                </a:solidFill>
                <a:prstDash val="solid"/>
                <a:headEnd type="none" w="med" len="med"/>
                <a:tailEnd type="none" w="med" len="med"/>
              </a:ln>
            </p:spPr>
          </p:sp>
          <p:sp>
            <p:nvSpPr>
              <p:cNvPr id="64575" name="Line 12"/>
              <p:cNvSpPr/>
              <p:nvPr/>
            </p:nvSpPr>
            <p:spPr>
              <a:xfrm>
                <a:off x="4670" y="476"/>
                <a:ext cx="192" cy="0"/>
              </a:xfrm>
              <a:prstGeom prst="line">
                <a:avLst/>
              </a:prstGeom>
              <a:ln w="9525" cap="flat" cmpd="sng">
                <a:solidFill>
                  <a:schemeClr val="tx1"/>
                </a:solidFill>
                <a:prstDash val="solid"/>
                <a:headEnd type="none" w="med" len="med"/>
                <a:tailEnd type="none" w="med" len="med"/>
              </a:ln>
            </p:spPr>
          </p:sp>
          <p:sp>
            <p:nvSpPr>
              <p:cNvPr id="64576" name="Text Box 13"/>
              <p:cNvSpPr txBox="1"/>
              <p:nvPr/>
            </p:nvSpPr>
            <p:spPr>
              <a:xfrm>
                <a:off x="4862" y="340"/>
                <a:ext cx="384" cy="250"/>
              </a:xfrm>
              <a:prstGeom prst="rect">
                <a:avLst/>
              </a:prstGeom>
              <a:noFill/>
              <a:ln w="9525" cap="flat" cmpd="sng">
                <a:solidFill>
                  <a:schemeClr val="tx1"/>
                </a:solidFill>
                <a:prstDash val="solid"/>
                <a:miter/>
                <a:headEnd type="none" w="med" len="med"/>
                <a:tailEnd type="none" w="med" len="med"/>
              </a:ln>
            </p:spPr>
            <p:txBody>
              <a:bodyPr tIns="10800" bIns="10800">
                <a:spAutoFit/>
              </a:bodyPr>
              <a:lstStyle/>
              <a:p>
                <a:pPr algn="ctr">
                  <a:spcBef>
                    <a:spcPct val="50000"/>
                  </a:spcBef>
                </a:pPr>
                <a:r>
                  <a:rPr lang="en-US" altLang="zh-CN" sz="2400" dirty="0">
                    <a:latin typeface="Times New Roman" panose="02020603050405020304" pitchFamily="18" charset="0"/>
                  </a:rPr>
                  <a:t>S</a:t>
                </a:r>
              </a:p>
            </p:txBody>
          </p:sp>
        </p:grpSp>
        <p:grpSp>
          <p:nvGrpSpPr>
            <p:cNvPr id="64565" name="Group 14"/>
            <p:cNvGrpSpPr/>
            <p:nvPr/>
          </p:nvGrpSpPr>
          <p:grpSpPr>
            <a:xfrm>
              <a:off x="3840" y="768"/>
              <a:ext cx="1393" cy="385"/>
              <a:chOff x="3853" y="272"/>
              <a:chExt cx="1393" cy="385"/>
            </a:xfrm>
          </p:grpSpPr>
          <p:sp>
            <p:nvSpPr>
              <p:cNvPr id="64567" name="Line 15"/>
              <p:cNvSpPr/>
              <p:nvPr/>
            </p:nvSpPr>
            <p:spPr>
              <a:xfrm>
                <a:off x="3853" y="272"/>
                <a:ext cx="0" cy="385"/>
              </a:xfrm>
              <a:prstGeom prst="line">
                <a:avLst/>
              </a:prstGeom>
              <a:ln w="9525" cap="flat" cmpd="sng">
                <a:solidFill>
                  <a:schemeClr val="tx1"/>
                </a:solidFill>
                <a:prstDash val="solid"/>
                <a:headEnd type="none" w="med" len="med"/>
                <a:tailEnd type="none" w="med" len="med"/>
              </a:ln>
            </p:spPr>
          </p:sp>
          <p:sp>
            <p:nvSpPr>
              <p:cNvPr id="64568" name="Text Box 16"/>
              <p:cNvSpPr txBox="1"/>
              <p:nvPr/>
            </p:nvSpPr>
            <p:spPr>
              <a:xfrm>
                <a:off x="3853" y="340"/>
                <a:ext cx="816" cy="249"/>
              </a:xfrm>
              <a:prstGeom prst="rect">
                <a:avLst/>
              </a:prstGeom>
              <a:noFill/>
              <a:ln w="9525" cap="flat" cmpd="sng">
                <a:solidFill>
                  <a:schemeClr val="tx1"/>
                </a:solidFill>
                <a:prstDash val="solid"/>
                <a:miter/>
                <a:headEnd type="none" w="med" len="med"/>
                <a:tailEnd type="none" w="med" len="med"/>
              </a:ln>
            </p:spPr>
            <p:txBody>
              <a:bodyPr lIns="18000" tIns="10800" rIns="18000" bIns="10800"/>
              <a:lstStyle/>
              <a:p>
                <a:pPr>
                  <a:spcBef>
                    <a:spcPct val="50000"/>
                  </a:spcBef>
                </a:pPr>
                <a:r>
                  <a:rPr lang="en-US" altLang="zh-CN" sz="2400" dirty="0">
                    <a:latin typeface="Times New Roman" panose="02020603050405020304" pitchFamily="18" charset="0"/>
                  </a:rPr>
                  <a:t> Until P</a:t>
                </a:r>
              </a:p>
            </p:txBody>
          </p:sp>
          <p:sp>
            <p:nvSpPr>
              <p:cNvPr id="64569" name="Line 17"/>
              <p:cNvSpPr/>
              <p:nvPr/>
            </p:nvSpPr>
            <p:spPr>
              <a:xfrm>
                <a:off x="4608" y="340"/>
                <a:ext cx="0" cy="249"/>
              </a:xfrm>
              <a:prstGeom prst="line">
                <a:avLst/>
              </a:prstGeom>
              <a:ln w="9525" cap="flat" cmpd="sng">
                <a:solidFill>
                  <a:schemeClr val="tx1"/>
                </a:solidFill>
                <a:prstDash val="solid"/>
                <a:headEnd type="none" w="med" len="med"/>
                <a:tailEnd type="none" w="med" len="med"/>
              </a:ln>
            </p:spPr>
          </p:sp>
          <p:sp>
            <p:nvSpPr>
              <p:cNvPr id="64570" name="Line 18"/>
              <p:cNvSpPr/>
              <p:nvPr/>
            </p:nvSpPr>
            <p:spPr>
              <a:xfrm>
                <a:off x="4670" y="476"/>
                <a:ext cx="192" cy="0"/>
              </a:xfrm>
              <a:prstGeom prst="line">
                <a:avLst/>
              </a:prstGeom>
              <a:ln w="9525" cap="flat" cmpd="sng">
                <a:solidFill>
                  <a:schemeClr val="tx1"/>
                </a:solidFill>
                <a:prstDash val="solid"/>
                <a:headEnd type="none" w="med" len="med"/>
                <a:tailEnd type="none" w="med" len="med"/>
              </a:ln>
            </p:spPr>
          </p:sp>
          <p:sp>
            <p:nvSpPr>
              <p:cNvPr id="64571" name="Text Box 19"/>
              <p:cNvSpPr txBox="1"/>
              <p:nvPr/>
            </p:nvSpPr>
            <p:spPr>
              <a:xfrm>
                <a:off x="4862" y="340"/>
                <a:ext cx="384" cy="250"/>
              </a:xfrm>
              <a:prstGeom prst="rect">
                <a:avLst/>
              </a:prstGeom>
              <a:noFill/>
              <a:ln w="9525" cap="flat" cmpd="sng">
                <a:solidFill>
                  <a:schemeClr val="tx1"/>
                </a:solidFill>
                <a:prstDash val="solid"/>
                <a:miter/>
                <a:headEnd type="none" w="med" len="med"/>
                <a:tailEnd type="none" w="med" len="med"/>
              </a:ln>
            </p:spPr>
            <p:txBody>
              <a:bodyPr tIns="10800" bIns="10800">
                <a:spAutoFit/>
              </a:bodyPr>
              <a:lstStyle/>
              <a:p>
                <a:pPr algn="ctr">
                  <a:spcBef>
                    <a:spcPct val="50000"/>
                  </a:spcBef>
                </a:pPr>
                <a:r>
                  <a:rPr lang="en-US" altLang="zh-CN" sz="2400" dirty="0">
                    <a:latin typeface="Times New Roman" panose="02020603050405020304" pitchFamily="18" charset="0"/>
                  </a:rPr>
                  <a:t>S</a:t>
                </a:r>
              </a:p>
            </p:txBody>
          </p:sp>
        </p:grpSp>
        <p:sp>
          <p:nvSpPr>
            <p:cNvPr id="64566" name="Text Box 20"/>
            <p:cNvSpPr txBox="1"/>
            <p:nvPr/>
          </p:nvSpPr>
          <p:spPr>
            <a:xfrm>
              <a:off x="4171" y="1128"/>
              <a:ext cx="816" cy="250"/>
            </a:xfrm>
            <a:prstGeom prst="rect">
              <a:avLst/>
            </a:prstGeom>
            <a:noFill/>
            <a:ln w="9525">
              <a:noFill/>
            </a:ln>
          </p:spPr>
          <p:txBody>
            <a:bodyPr>
              <a:spAutoFit/>
            </a:bodyPr>
            <a:lstStyle/>
            <a:p>
              <a:pPr algn="ctr">
                <a:spcBef>
                  <a:spcPct val="50000"/>
                </a:spcBef>
              </a:pPr>
              <a:r>
                <a:rPr lang="en-US" altLang="zh-CN" dirty="0">
                  <a:latin typeface="Times New Roman" panose="02020603050405020304" pitchFamily="18" charset="0"/>
                </a:rPr>
                <a:t>Loops</a:t>
              </a:r>
            </a:p>
          </p:txBody>
        </p:sp>
      </p:grpSp>
      <p:grpSp>
        <p:nvGrpSpPr>
          <p:cNvPr id="6" name="Group 21"/>
          <p:cNvGrpSpPr/>
          <p:nvPr/>
        </p:nvGrpSpPr>
        <p:grpSpPr>
          <a:xfrm>
            <a:off x="2895600" y="2133600"/>
            <a:ext cx="3195638" cy="1681163"/>
            <a:chOff x="1539" y="272"/>
            <a:chExt cx="2013" cy="1059"/>
          </a:xfrm>
        </p:grpSpPr>
        <p:sp>
          <p:nvSpPr>
            <p:cNvPr id="64547" name="Line 22"/>
            <p:cNvSpPr/>
            <p:nvPr/>
          </p:nvSpPr>
          <p:spPr>
            <a:xfrm>
              <a:off x="1541" y="272"/>
              <a:ext cx="0" cy="723"/>
            </a:xfrm>
            <a:prstGeom prst="line">
              <a:avLst/>
            </a:prstGeom>
            <a:ln w="9525" cap="flat" cmpd="sng">
              <a:solidFill>
                <a:schemeClr val="tx1"/>
              </a:solidFill>
              <a:prstDash val="solid"/>
              <a:headEnd type="none" w="med" len="med"/>
              <a:tailEnd type="none" w="med" len="med"/>
            </a:ln>
          </p:spPr>
        </p:sp>
        <p:grpSp>
          <p:nvGrpSpPr>
            <p:cNvPr id="64548" name="Group 23"/>
            <p:cNvGrpSpPr/>
            <p:nvPr/>
          </p:nvGrpSpPr>
          <p:grpSpPr>
            <a:xfrm>
              <a:off x="1541" y="430"/>
              <a:ext cx="816" cy="192"/>
              <a:chOff x="1541" y="430"/>
              <a:chExt cx="816" cy="192"/>
            </a:xfrm>
          </p:grpSpPr>
          <p:sp>
            <p:nvSpPr>
              <p:cNvPr id="64562" name="Line 24"/>
              <p:cNvSpPr/>
              <p:nvPr/>
            </p:nvSpPr>
            <p:spPr>
              <a:xfrm>
                <a:off x="1541" y="430"/>
                <a:ext cx="816" cy="0"/>
              </a:xfrm>
              <a:prstGeom prst="line">
                <a:avLst/>
              </a:prstGeom>
              <a:ln w="9525" cap="flat" cmpd="sng">
                <a:solidFill>
                  <a:schemeClr val="tx1"/>
                </a:solidFill>
                <a:prstDash val="solid"/>
                <a:headEnd type="none" w="med" len="med"/>
                <a:tailEnd type="none" w="med" len="med"/>
              </a:ln>
            </p:spPr>
          </p:sp>
          <p:sp>
            <p:nvSpPr>
              <p:cNvPr id="64563" name="Line 25"/>
              <p:cNvSpPr/>
              <p:nvPr/>
            </p:nvSpPr>
            <p:spPr>
              <a:xfrm flipH="1">
                <a:off x="2040" y="430"/>
                <a:ext cx="192" cy="192"/>
              </a:xfrm>
              <a:prstGeom prst="line">
                <a:avLst/>
              </a:prstGeom>
              <a:ln w="9525" cap="flat" cmpd="sng">
                <a:solidFill>
                  <a:schemeClr val="tx1"/>
                </a:solidFill>
                <a:prstDash val="solid"/>
                <a:headEnd type="none" w="med" len="med"/>
                <a:tailEnd type="none" w="med" len="med"/>
              </a:ln>
            </p:spPr>
          </p:sp>
        </p:grpSp>
        <p:grpSp>
          <p:nvGrpSpPr>
            <p:cNvPr id="64549" name="Group 26"/>
            <p:cNvGrpSpPr/>
            <p:nvPr/>
          </p:nvGrpSpPr>
          <p:grpSpPr>
            <a:xfrm flipV="1">
              <a:off x="1541" y="612"/>
              <a:ext cx="816" cy="192"/>
              <a:chOff x="1541" y="430"/>
              <a:chExt cx="816" cy="192"/>
            </a:xfrm>
          </p:grpSpPr>
          <p:sp>
            <p:nvSpPr>
              <p:cNvPr id="64560" name="Line 27"/>
              <p:cNvSpPr/>
              <p:nvPr/>
            </p:nvSpPr>
            <p:spPr>
              <a:xfrm>
                <a:off x="1541" y="430"/>
                <a:ext cx="816" cy="0"/>
              </a:xfrm>
              <a:prstGeom prst="line">
                <a:avLst/>
              </a:prstGeom>
              <a:ln w="9525" cap="flat" cmpd="sng">
                <a:solidFill>
                  <a:schemeClr val="tx1"/>
                </a:solidFill>
                <a:prstDash val="solid"/>
                <a:headEnd type="none" w="med" len="med"/>
                <a:tailEnd type="none" w="med" len="med"/>
              </a:ln>
            </p:spPr>
          </p:sp>
          <p:sp>
            <p:nvSpPr>
              <p:cNvPr id="64561" name="Line 28"/>
              <p:cNvSpPr/>
              <p:nvPr/>
            </p:nvSpPr>
            <p:spPr>
              <a:xfrm flipH="1">
                <a:off x="2040" y="430"/>
                <a:ext cx="192" cy="192"/>
              </a:xfrm>
              <a:prstGeom prst="line">
                <a:avLst/>
              </a:prstGeom>
              <a:ln w="9525" cap="flat" cmpd="sng">
                <a:solidFill>
                  <a:schemeClr val="tx1"/>
                </a:solidFill>
                <a:prstDash val="solid"/>
                <a:headEnd type="none" w="med" len="med"/>
                <a:tailEnd type="none" w="med" len="med"/>
              </a:ln>
            </p:spPr>
          </p:sp>
        </p:grpSp>
        <p:sp>
          <p:nvSpPr>
            <p:cNvPr id="64550" name="Text Box 29"/>
            <p:cNvSpPr txBox="1"/>
            <p:nvPr/>
          </p:nvSpPr>
          <p:spPr>
            <a:xfrm>
              <a:off x="1632" y="480"/>
              <a:ext cx="384" cy="288"/>
            </a:xfrm>
            <a:prstGeom prst="rect">
              <a:avLst/>
            </a:prstGeom>
            <a:noFill/>
            <a:ln w="9525">
              <a:noFill/>
            </a:ln>
          </p:spPr>
          <p:txBody>
            <a:bodyPr>
              <a:spAutoFit/>
            </a:bodyPr>
            <a:lstStyle/>
            <a:p>
              <a:pPr algn="ctr">
                <a:spcBef>
                  <a:spcPct val="50000"/>
                </a:spcBef>
              </a:pPr>
              <a:r>
                <a:rPr lang="en-US" altLang="zh-CN" sz="2400" dirty="0">
                  <a:latin typeface="Times New Roman" panose="02020603050405020304" pitchFamily="18" charset="0"/>
                </a:rPr>
                <a:t>P</a:t>
              </a:r>
            </a:p>
          </p:txBody>
        </p:sp>
        <p:sp>
          <p:nvSpPr>
            <p:cNvPr id="64551" name="Text Box 30"/>
            <p:cNvSpPr txBox="1"/>
            <p:nvPr/>
          </p:nvSpPr>
          <p:spPr>
            <a:xfrm>
              <a:off x="2352" y="288"/>
              <a:ext cx="384" cy="294"/>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en-US" altLang="zh-CN" sz="2400" dirty="0">
                  <a:latin typeface="Times New Roman" panose="02020603050405020304" pitchFamily="18" charset="0"/>
                </a:rPr>
                <a:t>A</a:t>
              </a:r>
            </a:p>
          </p:txBody>
        </p:sp>
        <p:sp>
          <p:nvSpPr>
            <p:cNvPr id="64552" name="Text Box 31"/>
            <p:cNvSpPr txBox="1"/>
            <p:nvPr/>
          </p:nvSpPr>
          <p:spPr>
            <a:xfrm>
              <a:off x="2352" y="672"/>
              <a:ext cx="384" cy="294"/>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en-US" altLang="zh-CN" sz="2400" dirty="0">
                  <a:latin typeface="Times New Roman" panose="02020603050405020304" pitchFamily="18" charset="0"/>
                </a:rPr>
                <a:t>B</a:t>
              </a:r>
            </a:p>
          </p:txBody>
        </p:sp>
        <p:grpSp>
          <p:nvGrpSpPr>
            <p:cNvPr id="64553" name="Group 32"/>
            <p:cNvGrpSpPr/>
            <p:nvPr/>
          </p:nvGrpSpPr>
          <p:grpSpPr>
            <a:xfrm>
              <a:off x="2880" y="336"/>
              <a:ext cx="672" cy="212"/>
              <a:chOff x="2880" y="336"/>
              <a:chExt cx="672" cy="212"/>
            </a:xfrm>
          </p:grpSpPr>
          <p:sp>
            <p:nvSpPr>
              <p:cNvPr id="64558" name="Line 33"/>
              <p:cNvSpPr/>
              <p:nvPr/>
            </p:nvSpPr>
            <p:spPr>
              <a:xfrm flipH="1">
                <a:off x="2880" y="432"/>
                <a:ext cx="192" cy="0"/>
              </a:xfrm>
              <a:prstGeom prst="line">
                <a:avLst/>
              </a:prstGeom>
              <a:ln w="9525" cap="flat" cmpd="sng">
                <a:solidFill>
                  <a:srgbClr val="3366FF"/>
                </a:solidFill>
                <a:prstDash val="solid"/>
                <a:headEnd type="none" w="med" len="med"/>
                <a:tailEnd type="arrow" w="med" len="med"/>
              </a:ln>
            </p:spPr>
          </p:sp>
          <p:sp>
            <p:nvSpPr>
              <p:cNvPr id="64559" name="Text Box 34"/>
              <p:cNvSpPr txBox="1"/>
              <p:nvPr/>
            </p:nvSpPr>
            <p:spPr>
              <a:xfrm>
                <a:off x="3072" y="336"/>
                <a:ext cx="480" cy="212"/>
              </a:xfrm>
              <a:prstGeom prst="rect">
                <a:avLst/>
              </a:prstGeom>
              <a:noFill/>
              <a:ln w="9525">
                <a:noFill/>
              </a:ln>
            </p:spPr>
            <p:txBody>
              <a:bodyPr>
                <a:spAutoFit/>
              </a:bodyPr>
              <a:lstStyle/>
              <a:p>
                <a:pPr>
                  <a:spcBef>
                    <a:spcPct val="50000"/>
                  </a:spcBef>
                </a:pPr>
                <a:r>
                  <a:rPr lang="en-US" altLang="zh-CN" sz="1600" dirty="0">
                    <a:solidFill>
                      <a:schemeClr val="accent2"/>
                    </a:solidFill>
                    <a:latin typeface="Times New Roman" panose="02020603050405020304" pitchFamily="18" charset="0"/>
                  </a:rPr>
                  <a:t>THEN</a:t>
                </a:r>
                <a:endParaRPr lang="en-US" altLang="zh-CN" sz="2400" dirty="0">
                  <a:latin typeface="Times New Roman" panose="02020603050405020304" pitchFamily="18" charset="0"/>
                </a:endParaRPr>
              </a:p>
            </p:txBody>
          </p:sp>
        </p:grpSp>
        <p:grpSp>
          <p:nvGrpSpPr>
            <p:cNvPr id="64554" name="Group 35"/>
            <p:cNvGrpSpPr/>
            <p:nvPr/>
          </p:nvGrpSpPr>
          <p:grpSpPr>
            <a:xfrm>
              <a:off x="2880" y="672"/>
              <a:ext cx="672" cy="212"/>
              <a:chOff x="2880" y="336"/>
              <a:chExt cx="672" cy="212"/>
            </a:xfrm>
          </p:grpSpPr>
          <p:sp>
            <p:nvSpPr>
              <p:cNvPr id="64556" name="Line 36"/>
              <p:cNvSpPr/>
              <p:nvPr/>
            </p:nvSpPr>
            <p:spPr>
              <a:xfrm flipH="1">
                <a:off x="2880" y="432"/>
                <a:ext cx="192" cy="0"/>
              </a:xfrm>
              <a:prstGeom prst="line">
                <a:avLst/>
              </a:prstGeom>
              <a:ln w="9525" cap="flat" cmpd="sng">
                <a:solidFill>
                  <a:srgbClr val="3366FF"/>
                </a:solidFill>
                <a:prstDash val="solid"/>
                <a:headEnd type="none" w="med" len="med"/>
                <a:tailEnd type="arrow" w="med" len="med"/>
              </a:ln>
            </p:spPr>
          </p:sp>
          <p:sp>
            <p:nvSpPr>
              <p:cNvPr id="64557" name="Text Box 37"/>
              <p:cNvSpPr txBox="1"/>
              <p:nvPr/>
            </p:nvSpPr>
            <p:spPr>
              <a:xfrm>
                <a:off x="3072" y="336"/>
                <a:ext cx="480" cy="212"/>
              </a:xfrm>
              <a:prstGeom prst="rect">
                <a:avLst/>
              </a:prstGeom>
              <a:noFill/>
              <a:ln w="9525">
                <a:noFill/>
              </a:ln>
            </p:spPr>
            <p:txBody>
              <a:bodyPr>
                <a:spAutoFit/>
              </a:bodyPr>
              <a:lstStyle/>
              <a:p>
                <a:pPr>
                  <a:spcBef>
                    <a:spcPct val="50000"/>
                  </a:spcBef>
                </a:pPr>
                <a:r>
                  <a:rPr lang="en-US" altLang="zh-CN" sz="1600" dirty="0">
                    <a:solidFill>
                      <a:schemeClr val="accent2"/>
                    </a:solidFill>
                    <a:latin typeface="Times New Roman" panose="02020603050405020304" pitchFamily="18" charset="0"/>
                  </a:rPr>
                  <a:t>ELSE</a:t>
                </a:r>
                <a:endParaRPr lang="en-US" altLang="zh-CN" sz="2400" dirty="0">
                  <a:latin typeface="Times New Roman" panose="02020603050405020304" pitchFamily="18" charset="0"/>
                </a:endParaRPr>
              </a:p>
            </p:txBody>
          </p:sp>
        </p:grpSp>
        <p:sp>
          <p:nvSpPr>
            <p:cNvPr id="64555" name="Text Box 38"/>
            <p:cNvSpPr txBox="1"/>
            <p:nvPr/>
          </p:nvSpPr>
          <p:spPr>
            <a:xfrm>
              <a:off x="1539" y="1081"/>
              <a:ext cx="1152" cy="250"/>
            </a:xfrm>
            <a:prstGeom prst="rect">
              <a:avLst/>
            </a:prstGeom>
            <a:noFill/>
            <a:ln w="9525">
              <a:noFill/>
            </a:ln>
          </p:spPr>
          <p:txBody>
            <a:bodyPr>
              <a:spAutoFit/>
            </a:bodyPr>
            <a:lstStyle/>
            <a:p>
              <a:pPr algn="ctr">
                <a:spcBef>
                  <a:spcPct val="50000"/>
                </a:spcBef>
              </a:pPr>
              <a:r>
                <a:rPr lang="en-US" altLang="zh-CN" dirty="0">
                  <a:latin typeface="Times New Roman" panose="02020603050405020304" pitchFamily="18" charset="0"/>
                </a:rPr>
                <a:t>Selective</a:t>
              </a:r>
            </a:p>
          </p:txBody>
        </p:sp>
      </p:grpSp>
      <p:grpSp>
        <p:nvGrpSpPr>
          <p:cNvPr id="11" name="Group 39"/>
          <p:cNvGrpSpPr/>
          <p:nvPr/>
        </p:nvGrpSpPr>
        <p:grpSpPr>
          <a:xfrm>
            <a:off x="914400" y="3810000"/>
            <a:ext cx="1976438" cy="2454275"/>
            <a:chOff x="435" y="1824"/>
            <a:chExt cx="1245" cy="1546"/>
          </a:xfrm>
        </p:grpSpPr>
        <p:sp>
          <p:nvSpPr>
            <p:cNvPr id="64529" name="Line 40"/>
            <p:cNvSpPr/>
            <p:nvPr/>
          </p:nvSpPr>
          <p:spPr>
            <a:xfrm>
              <a:off x="482" y="1824"/>
              <a:ext cx="0" cy="1360"/>
            </a:xfrm>
            <a:prstGeom prst="line">
              <a:avLst/>
            </a:prstGeom>
            <a:ln w="9525" cap="flat" cmpd="sng">
              <a:solidFill>
                <a:schemeClr val="tx1"/>
              </a:solidFill>
              <a:prstDash val="solid"/>
              <a:headEnd type="none" w="med" len="med"/>
              <a:tailEnd type="none" w="med" len="med"/>
            </a:ln>
          </p:spPr>
        </p:sp>
        <p:sp>
          <p:nvSpPr>
            <p:cNvPr id="64530" name="Line 41"/>
            <p:cNvSpPr/>
            <p:nvPr/>
          </p:nvSpPr>
          <p:spPr>
            <a:xfrm>
              <a:off x="482" y="1982"/>
              <a:ext cx="816" cy="0"/>
            </a:xfrm>
            <a:prstGeom prst="line">
              <a:avLst/>
            </a:prstGeom>
            <a:ln w="9525" cap="flat" cmpd="sng">
              <a:solidFill>
                <a:schemeClr val="tx1"/>
              </a:solidFill>
              <a:prstDash val="solid"/>
              <a:headEnd type="none" w="med" len="med"/>
              <a:tailEnd type="none" w="med" len="med"/>
            </a:ln>
          </p:spPr>
        </p:sp>
        <p:sp>
          <p:nvSpPr>
            <p:cNvPr id="64531" name="Line 42"/>
            <p:cNvSpPr/>
            <p:nvPr/>
          </p:nvSpPr>
          <p:spPr>
            <a:xfrm flipH="1">
              <a:off x="981" y="1982"/>
              <a:ext cx="192" cy="192"/>
            </a:xfrm>
            <a:prstGeom prst="line">
              <a:avLst/>
            </a:prstGeom>
            <a:ln w="9525" cap="flat" cmpd="sng">
              <a:solidFill>
                <a:schemeClr val="tx1"/>
              </a:solidFill>
              <a:prstDash val="solid"/>
              <a:headEnd type="none" w="med" len="med"/>
              <a:tailEnd type="none" w="med" len="med"/>
            </a:ln>
          </p:spPr>
        </p:sp>
        <p:sp>
          <p:nvSpPr>
            <p:cNvPr id="64532" name="Text Box 43"/>
            <p:cNvSpPr txBox="1"/>
            <p:nvPr/>
          </p:nvSpPr>
          <p:spPr>
            <a:xfrm>
              <a:off x="435" y="2448"/>
              <a:ext cx="483" cy="288"/>
            </a:xfrm>
            <a:prstGeom prst="rect">
              <a:avLst/>
            </a:prstGeom>
            <a:noFill/>
            <a:ln w="9525">
              <a:noFill/>
            </a:ln>
          </p:spPr>
          <p:txBody>
            <a:bodyPr>
              <a:spAutoFit/>
            </a:bodyPr>
            <a:lstStyle/>
            <a:p>
              <a:pPr algn="ctr">
                <a:spcBef>
                  <a:spcPct val="50000"/>
                </a:spcBef>
              </a:pPr>
              <a:r>
                <a:rPr lang="en-US" altLang="zh-CN" sz="2400" dirty="0">
                  <a:latin typeface="Times New Roman" panose="02020603050405020304" pitchFamily="18" charset="0"/>
                </a:rPr>
                <a:t>P =</a:t>
              </a:r>
            </a:p>
          </p:txBody>
        </p:sp>
        <p:sp>
          <p:nvSpPr>
            <p:cNvPr id="64533" name="Text Box 44"/>
            <p:cNvSpPr txBox="1"/>
            <p:nvPr/>
          </p:nvSpPr>
          <p:spPr>
            <a:xfrm>
              <a:off x="1293" y="1840"/>
              <a:ext cx="384" cy="294"/>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en-US" altLang="zh-CN" sz="2400" dirty="0">
                  <a:latin typeface="Times New Roman" panose="02020603050405020304" pitchFamily="18" charset="0"/>
                </a:rPr>
                <a:t>A1</a:t>
              </a:r>
            </a:p>
          </p:txBody>
        </p:sp>
        <p:sp>
          <p:nvSpPr>
            <p:cNvPr id="64534" name="Text Box 45"/>
            <p:cNvSpPr txBox="1"/>
            <p:nvPr/>
          </p:nvSpPr>
          <p:spPr>
            <a:xfrm>
              <a:off x="1293" y="2224"/>
              <a:ext cx="384" cy="294"/>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en-US" altLang="zh-CN" sz="2400" dirty="0">
                  <a:latin typeface="Times New Roman" panose="02020603050405020304" pitchFamily="18" charset="0"/>
                </a:rPr>
                <a:t>A2</a:t>
              </a:r>
            </a:p>
          </p:txBody>
        </p:sp>
        <p:sp>
          <p:nvSpPr>
            <p:cNvPr id="64535" name="Text Box 46"/>
            <p:cNvSpPr txBox="1"/>
            <p:nvPr/>
          </p:nvSpPr>
          <p:spPr>
            <a:xfrm>
              <a:off x="480" y="3120"/>
              <a:ext cx="1152" cy="250"/>
            </a:xfrm>
            <a:prstGeom prst="rect">
              <a:avLst/>
            </a:prstGeom>
            <a:noFill/>
            <a:ln w="9525">
              <a:noFill/>
            </a:ln>
          </p:spPr>
          <p:txBody>
            <a:bodyPr>
              <a:spAutoFit/>
            </a:bodyPr>
            <a:lstStyle/>
            <a:p>
              <a:pPr algn="ctr">
                <a:spcBef>
                  <a:spcPct val="50000"/>
                </a:spcBef>
              </a:pPr>
              <a:r>
                <a:rPr lang="en-US" altLang="zh-CN" dirty="0">
                  <a:latin typeface="Times New Roman" panose="02020603050405020304" pitchFamily="18" charset="0"/>
                </a:rPr>
                <a:t>Case</a:t>
              </a:r>
            </a:p>
          </p:txBody>
        </p:sp>
        <p:grpSp>
          <p:nvGrpSpPr>
            <p:cNvPr id="64536" name="Group 47"/>
            <p:cNvGrpSpPr/>
            <p:nvPr/>
          </p:nvGrpSpPr>
          <p:grpSpPr>
            <a:xfrm>
              <a:off x="482" y="2833"/>
              <a:ext cx="1198" cy="302"/>
              <a:chOff x="482" y="3400"/>
              <a:chExt cx="1198" cy="302"/>
            </a:xfrm>
          </p:grpSpPr>
          <p:sp>
            <p:nvSpPr>
              <p:cNvPr id="64544" name="Line 48"/>
              <p:cNvSpPr/>
              <p:nvPr/>
            </p:nvSpPr>
            <p:spPr>
              <a:xfrm flipV="1">
                <a:off x="482" y="3592"/>
                <a:ext cx="816" cy="0"/>
              </a:xfrm>
              <a:prstGeom prst="line">
                <a:avLst/>
              </a:prstGeom>
              <a:ln w="9525" cap="flat" cmpd="sng">
                <a:solidFill>
                  <a:schemeClr val="tx1"/>
                </a:solidFill>
                <a:prstDash val="solid"/>
                <a:headEnd type="none" w="med" len="med"/>
                <a:tailEnd type="none" w="med" len="med"/>
              </a:ln>
            </p:spPr>
          </p:sp>
          <p:sp>
            <p:nvSpPr>
              <p:cNvPr id="64545" name="Line 49"/>
              <p:cNvSpPr/>
              <p:nvPr/>
            </p:nvSpPr>
            <p:spPr>
              <a:xfrm flipH="1" flipV="1">
                <a:off x="981" y="3400"/>
                <a:ext cx="192" cy="192"/>
              </a:xfrm>
              <a:prstGeom prst="line">
                <a:avLst/>
              </a:prstGeom>
              <a:ln w="9525" cap="flat" cmpd="sng">
                <a:solidFill>
                  <a:schemeClr val="tx1"/>
                </a:solidFill>
                <a:prstDash val="solid"/>
                <a:headEnd type="none" w="med" len="med"/>
                <a:tailEnd type="none" w="med" len="med"/>
              </a:ln>
            </p:spPr>
          </p:sp>
          <p:sp>
            <p:nvSpPr>
              <p:cNvPr id="64546" name="Text Box 50"/>
              <p:cNvSpPr txBox="1"/>
              <p:nvPr/>
            </p:nvSpPr>
            <p:spPr>
              <a:xfrm>
                <a:off x="1296" y="3408"/>
                <a:ext cx="384" cy="294"/>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en-US" altLang="zh-CN" sz="2400" dirty="0">
                    <a:latin typeface="Times New Roman" panose="02020603050405020304" pitchFamily="18" charset="0"/>
                  </a:rPr>
                  <a:t>An</a:t>
                </a:r>
              </a:p>
            </p:txBody>
          </p:sp>
        </p:grpSp>
        <p:sp>
          <p:nvSpPr>
            <p:cNvPr id="64537" name="Line 51"/>
            <p:cNvSpPr/>
            <p:nvPr/>
          </p:nvSpPr>
          <p:spPr>
            <a:xfrm flipH="1" flipV="1">
              <a:off x="981" y="2160"/>
              <a:ext cx="192" cy="192"/>
            </a:xfrm>
            <a:prstGeom prst="line">
              <a:avLst/>
            </a:prstGeom>
            <a:ln w="9525" cap="flat" cmpd="sng">
              <a:solidFill>
                <a:schemeClr val="tx1"/>
              </a:solidFill>
              <a:prstDash val="solid"/>
              <a:headEnd type="none" w="med" len="med"/>
              <a:tailEnd type="none" w="med" len="med"/>
            </a:ln>
          </p:spPr>
        </p:sp>
        <p:sp>
          <p:nvSpPr>
            <p:cNvPr id="64538" name="Line 52"/>
            <p:cNvSpPr/>
            <p:nvPr/>
          </p:nvSpPr>
          <p:spPr>
            <a:xfrm>
              <a:off x="1174" y="2353"/>
              <a:ext cx="118" cy="0"/>
            </a:xfrm>
            <a:prstGeom prst="line">
              <a:avLst/>
            </a:prstGeom>
            <a:ln w="9525" cap="flat" cmpd="sng">
              <a:solidFill>
                <a:schemeClr val="tx1"/>
              </a:solidFill>
              <a:prstDash val="solid"/>
              <a:headEnd type="none" w="med" len="med"/>
              <a:tailEnd type="none" w="med" len="med"/>
            </a:ln>
          </p:spPr>
        </p:sp>
        <p:sp>
          <p:nvSpPr>
            <p:cNvPr id="64539" name="Line 53"/>
            <p:cNvSpPr/>
            <p:nvPr/>
          </p:nvSpPr>
          <p:spPr>
            <a:xfrm flipH="1">
              <a:off x="981" y="2352"/>
              <a:ext cx="192" cy="192"/>
            </a:xfrm>
            <a:prstGeom prst="line">
              <a:avLst/>
            </a:prstGeom>
            <a:ln w="9525" cap="flat" cmpd="sng">
              <a:solidFill>
                <a:schemeClr val="tx1"/>
              </a:solidFill>
              <a:prstDash val="solid"/>
              <a:headEnd type="none" w="med" len="med"/>
              <a:tailEnd type="none" w="med" len="med"/>
            </a:ln>
          </p:spPr>
        </p:sp>
        <p:sp>
          <p:nvSpPr>
            <p:cNvPr id="64540" name="Text Box 54"/>
            <p:cNvSpPr txBox="1"/>
            <p:nvPr/>
          </p:nvSpPr>
          <p:spPr>
            <a:xfrm>
              <a:off x="816" y="1968"/>
              <a:ext cx="288" cy="231"/>
            </a:xfrm>
            <a:prstGeom prst="rect">
              <a:avLst/>
            </a:prstGeom>
            <a:noFill/>
            <a:ln w="9525">
              <a:noFill/>
            </a:ln>
          </p:spPr>
          <p:txBody>
            <a:bodyPr>
              <a:spAutoFit/>
            </a:bodyPr>
            <a:lstStyle/>
            <a:p>
              <a:pPr>
                <a:spcBef>
                  <a:spcPct val="50000"/>
                </a:spcBef>
              </a:pPr>
              <a:r>
                <a:rPr lang="en-US" altLang="zh-CN" dirty="0">
                  <a:latin typeface="Times New Roman" panose="02020603050405020304" pitchFamily="18" charset="0"/>
                </a:rPr>
                <a:t>1</a:t>
              </a:r>
            </a:p>
          </p:txBody>
        </p:sp>
        <p:sp>
          <p:nvSpPr>
            <p:cNvPr id="64541" name="Text Box 55"/>
            <p:cNvSpPr txBox="1"/>
            <p:nvPr/>
          </p:nvSpPr>
          <p:spPr>
            <a:xfrm>
              <a:off x="816" y="2256"/>
              <a:ext cx="288" cy="231"/>
            </a:xfrm>
            <a:prstGeom prst="rect">
              <a:avLst/>
            </a:prstGeom>
            <a:noFill/>
            <a:ln w="9525">
              <a:noFill/>
            </a:ln>
          </p:spPr>
          <p:txBody>
            <a:bodyPr>
              <a:spAutoFit/>
            </a:bodyPr>
            <a:lstStyle/>
            <a:p>
              <a:pPr>
                <a:spcBef>
                  <a:spcPct val="50000"/>
                </a:spcBef>
              </a:pPr>
              <a:r>
                <a:rPr lang="en-US" altLang="zh-CN" dirty="0">
                  <a:latin typeface="Times New Roman" panose="02020603050405020304" pitchFamily="18" charset="0"/>
                </a:rPr>
                <a:t>2</a:t>
              </a:r>
            </a:p>
          </p:txBody>
        </p:sp>
        <p:sp>
          <p:nvSpPr>
            <p:cNvPr id="64542" name="Text Box 56"/>
            <p:cNvSpPr txBox="1"/>
            <p:nvPr/>
          </p:nvSpPr>
          <p:spPr>
            <a:xfrm>
              <a:off x="816" y="2808"/>
              <a:ext cx="288" cy="231"/>
            </a:xfrm>
            <a:prstGeom prst="rect">
              <a:avLst/>
            </a:prstGeom>
            <a:noFill/>
            <a:ln w="9525">
              <a:noFill/>
            </a:ln>
          </p:spPr>
          <p:txBody>
            <a:bodyPr>
              <a:spAutoFit/>
            </a:bodyPr>
            <a:lstStyle/>
            <a:p>
              <a:pPr>
                <a:spcBef>
                  <a:spcPct val="50000"/>
                </a:spcBef>
              </a:pPr>
              <a:r>
                <a:rPr lang="en-US" altLang="zh-CN" dirty="0">
                  <a:latin typeface="Times New Roman" panose="02020603050405020304" pitchFamily="18" charset="0"/>
                </a:rPr>
                <a:t>n</a:t>
              </a:r>
            </a:p>
          </p:txBody>
        </p:sp>
        <p:sp>
          <p:nvSpPr>
            <p:cNvPr id="64543" name="Text Box 57"/>
            <p:cNvSpPr txBox="1"/>
            <p:nvPr/>
          </p:nvSpPr>
          <p:spPr>
            <a:xfrm>
              <a:off x="816" y="2588"/>
              <a:ext cx="346" cy="336"/>
            </a:xfrm>
            <a:prstGeom prst="rect">
              <a:avLst/>
            </a:prstGeom>
            <a:noFill/>
            <a:ln w="9525">
              <a:noFill/>
            </a:ln>
          </p:spPr>
          <p:txBody>
            <a:bodyPr vert="eaVert">
              <a:spAutoFit/>
            </a:bodyPr>
            <a:lstStyle/>
            <a:p>
              <a:pPr>
                <a:spcBef>
                  <a:spcPct val="50000"/>
                </a:spcBef>
              </a:pPr>
              <a:r>
                <a:rPr lang="en-US" altLang="zh-CN" sz="2400" dirty="0">
                  <a:latin typeface="Times New Roman" panose="02020603050405020304" pitchFamily="18" charset="0"/>
                </a:rPr>
                <a:t>…</a:t>
              </a:r>
            </a:p>
          </p:txBody>
        </p:sp>
      </p:grpSp>
      <p:grpSp>
        <p:nvGrpSpPr>
          <p:cNvPr id="13" name="Group 58"/>
          <p:cNvGrpSpPr/>
          <p:nvPr/>
        </p:nvGrpSpPr>
        <p:grpSpPr>
          <a:xfrm>
            <a:off x="3810000" y="4495800"/>
            <a:ext cx="1482725" cy="1235075"/>
            <a:chOff x="1920" y="1968"/>
            <a:chExt cx="934" cy="778"/>
          </a:xfrm>
        </p:grpSpPr>
        <p:sp>
          <p:nvSpPr>
            <p:cNvPr id="64527" name="Oval 59"/>
            <p:cNvSpPr/>
            <p:nvPr/>
          </p:nvSpPr>
          <p:spPr>
            <a:xfrm>
              <a:off x="2112" y="1968"/>
              <a:ext cx="227" cy="22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64528" name="Text Box 60"/>
            <p:cNvSpPr txBox="1"/>
            <p:nvPr/>
          </p:nvSpPr>
          <p:spPr>
            <a:xfrm>
              <a:off x="1920" y="2304"/>
              <a:ext cx="934" cy="442"/>
            </a:xfrm>
            <a:prstGeom prst="rect">
              <a:avLst/>
            </a:prstGeom>
            <a:noFill/>
            <a:ln w="9525">
              <a:noFill/>
            </a:ln>
          </p:spPr>
          <p:txBody>
            <a:bodyPr>
              <a:spAutoFit/>
            </a:bodyPr>
            <a:lstStyle/>
            <a:p>
              <a:pPr>
                <a:spcBef>
                  <a:spcPct val="50000"/>
                </a:spcBef>
              </a:pPr>
              <a:r>
                <a:rPr lang="en-US" altLang="zh-CN" dirty="0">
                  <a:latin typeface="Times New Roman" panose="02020603050405020304" pitchFamily="18" charset="0"/>
                </a:rPr>
                <a:t>Statement Index</a:t>
              </a:r>
            </a:p>
          </p:txBody>
        </p:sp>
      </p:grpSp>
      <p:grpSp>
        <p:nvGrpSpPr>
          <p:cNvPr id="14" name="Group 61"/>
          <p:cNvGrpSpPr/>
          <p:nvPr/>
        </p:nvGrpSpPr>
        <p:grpSpPr>
          <a:xfrm>
            <a:off x="6477000" y="4495800"/>
            <a:ext cx="1295400" cy="1158875"/>
            <a:chOff x="3360" y="1872"/>
            <a:chExt cx="816" cy="730"/>
          </a:xfrm>
        </p:grpSpPr>
        <p:grpSp>
          <p:nvGrpSpPr>
            <p:cNvPr id="64522" name="Group 62"/>
            <p:cNvGrpSpPr/>
            <p:nvPr/>
          </p:nvGrpSpPr>
          <p:grpSpPr>
            <a:xfrm>
              <a:off x="3454" y="1872"/>
              <a:ext cx="578" cy="313"/>
              <a:chOff x="3454" y="1872"/>
              <a:chExt cx="578" cy="313"/>
            </a:xfrm>
          </p:grpSpPr>
          <p:sp>
            <p:nvSpPr>
              <p:cNvPr id="64524" name="Text Box 63"/>
              <p:cNvSpPr txBox="1"/>
              <p:nvPr/>
            </p:nvSpPr>
            <p:spPr>
              <a:xfrm>
                <a:off x="3456" y="1872"/>
                <a:ext cx="576" cy="250"/>
              </a:xfrm>
              <a:prstGeom prst="rect">
                <a:avLst/>
              </a:prstGeom>
              <a:noFill/>
              <a:ln w="9525">
                <a:noFill/>
              </a:ln>
            </p:spPr>
            <p:txBody>
              <a:bodyPr>
                <a:spAutoFit/>
              </a:bodyPr>
              <a:lstStyle/>
              <a:p>
                <a:pPr algn="ctr">
                  <a:spcBef>
                    <a:spcPct val="50000"/>
                  </a:spcBef>
                </a:pPr>
                <a:r>
                  <a:rPr lang="en-US" altLang="zh-CN" dirty="0">
                    <a:latin typeface="Times New Roman" panose="02020603050405020304" pitchFamily="18" charset="0"/>
                  </a:rPr>
                  <a:t>def</a:t>
                </a:r>
              </a:p>
            </p:txBody>
          </p:sp>
          <p:sp>
            <p:nvSpPr>
              <p:cNvPr id="64525" name="Line 64"/>
              <p:cNvSpPr/>
              <p:nvPr/>
            </p:nvSpPr>
            <p:spPr>
              <a:xfrm>
                <a:off x="3456" y="2112"/>
                <a:ext cx="576" cy="0"/>
              </a:xfrm>
              <a:prstGeom prst="line">
                <a:avLst/>
              </a:prstGeom>
              <a:ln w="9525" cap="flat" cmpd="sng">
                <a:solidFill>
                  <a:schemeClr val="tx1"/>
                </a:solidFill>
                <a:prstDash val="solid"/>
                <a:headEnd type="none" w="med" len="med"/>
                <a:tailEnd type="none" w="med" len="med"/>
              </a:ln>
            </p:spPr>
          </p:sp>
          <p:sp>
            <p:nvSpPr>
              <p:cNvPr id="64526" name="Line 65"/>
              <p:cNvSpPr/>
              <p:nvPr/>
            </p:nvSpPr>
            <p:spPr>
              <a:xfrm>
                <a:off x="3454" y="2185"/>
                <a:ext cx="576" cy="0"/>
              </a:xfrm>
              <a:prstGeom prst="line">
                <a:avLst/>
              </a:prstGeom>
              <a:ln w="9525" cap="flat" cmpd="sng">
                <a:solidFill>
                  <a:schemeClr val="tx1"/>
                </a:solidFill>
                <a:prstDash val="solid"/>
                <a:headEnd type="none" w="med" len="med"/>
                <a:tailEnd type="none" w="med" len="med"/>
              </a:ln>
            </p:spPr>
          </p:sp>
        </p:grpSp>
        <p:sp>
          <p:nvSpPr>
            <p:cNvPr id="64523" name="Text Box 66"/>
            <p:cNvSpPr txBox="1"/>
            <p:nvPr/>
          </p:nvSpPr>
          <p:spPr>
            <a:xfrm>
              <a:off x="3360" y="2352"/>
              <a:ext cx="816" cy="250"/>
            </a:xfrm>
            <a:prstGeom prst="rect">
              <a:avLst/>
            </a:prstGeom>
            <a:noFill/>
            <a:ln w="9525">
              <a:noFill/>
            </a:ln>
          </p:spPr>
          <p:txBody>
            <a:bodyPr>
              <a:spAutoFit/>
            </a:bodyPr>
            <a:lstStyle/>
            <a:p>
              <a:pPr>
                <a:spcBef>
                  <a:spcPct val="50000"/>
                </a:spcBef>
              </a:pPr>
              <a:r>
                <a:rPr lang="en-US" altLang="zh-CN" dirty="0">
                  <a:latin typeface="Times New Roman" panose="02020603050405020304" pitchFamily="18" charset="0"/>
                </a:rPr>
                <a:t>Definition</a:t>
              </a:r>
            </a:p>
          </p:txBody>
        </p:sp>
      </p:grpSp>
      <p:sp>
        <p:nvSpPr>
          <p:cNvPr id="91203" name="Text Box 67"/>
          <p:cNvSpPr txBox="1"/>
          <p:nvPr/>
        </p:nvSpPr>
        <p:spPr>
          <a:xfrm>
            <a:off x="323850" y="1196975"/>
            <a:ext cx="7772400" cy="519113"/>
          </a:xfrm>
          <a:prstGeom prst="rect">
            <a:avLst/>
          </a:prstGeom>
          <a:noFill/>
          <a:ln w="9525">
            <a:noFill/>
          </a:ln>
        </p:spPr>
        <p:txBody>
          <a:bodyPr>
            <a:spAutoFit/>
          </a:bodyPr>
          <a:lstStyle/>
          <a:p>
            <a:pPr>
              <a:spcBef>
                <a:spcPct val="50000"/>
              </a:spcBef>
            </a:pPr>
            <a:r>
              <a:rPr lang="en-US" altLang="zh-CN" sz="2800" dirty="0">
                <a:latin typeface="Times New Roman" panose="02020603050405020304" pitchFamily="18" charset="0"/>
              </a:rPr>
              <a:t>3</a:t>
            </a:r>
            <a:r>
              <a:rPr lang="zh-CN" altLang="en-US" sz="2800" dirty="0">
                <a:latin typeface="Times New Roman" panose="02020603050405020304" pitchFamily="18" charset="0"/>
              </a:rPr>
              <a:t>、</a:t>
            </a:r>
            <a:r>
              <a:rPr lang="en-US" altLang="zh-CN" sz="2400" dirty="0">
                <a:latin typeface="Times New Roman" panose="02020603050405020304" pitchFamily="18" charset="0"/>
              </a:rPr>
              <a:t>PAD(Problem Analysis Diagram):</a:t>
            </a:r>
            <a:r>
              <a:rPr lang="zh-CN" altLang="zh-CN" sz="2800" dirty="0">
                <a:latin typeface="Times New Roman" panose="02020603050405020304" pitchFamily="18" charset="0"/>
              </a:rPr>
              <a:t>日立公司，1973</a:t>
            </a:r>
            <a:endParaRPr lang="en-US" altLang="zh-CN" sz="2800" dirty="0">
              <a:latin typeface="Times New Roman" panose="02020603050405020304" pitchFamily="18" charset="0"/>
            </a:endParaRPr>
          </a:p>
        </p:txBody>
      </p:sp>
      <p:sp>
        <p:nvSpPr>
          <p:cNvPr id="64521" name="Rectangle 69"/>
          <p:cNvSpPr/>
          <p:nvPr/>
        </p:nvSpPr>
        <p:spPr>
          <a:xfrm>
            <a:off x="468313" y="188913"/>
            <a:ext cx="6934200" cy="819150"/>
          </a:xfrm>
          <a:prstGeom prst="rect">
            <a:avLst/>
          </a:prstGeom>
          <a:noFill/>
          <a:ln w="9525">
            <a:noFill/>
          </a:ln>
        </p:spPr>
        <p:txBody>
          <a:bodyPr anchor="b"/>
          <a:lstStyle/>
          <a:p>
            <a:r>
              <a:rPr lang="en-US" altLang="zh-CN" sz="4400" dirty="0">
                <a:latin typeface="Tahoma" panose="020B0604030504040204" pitchFamily="34" charset="0"/>
              </a:rPr>
              <a:t>PAD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1203"/>
                                        </p:tgtEl>
                                        <p:attrNameLst>
                                          <p:attrName>style.visibility</p:attrName>
                                        </p:attrNameLst>
                                      </p:cBhvr>
                                      <p:to>
                                        <p:strVal val="visible"/>
                                      </p:to>
                                    </p:set>
                                    <p:animEffect transition="in" filter="blinds(horizontal)">
                                      <p:cBhvr>
                                        <p:cTn id="7" dur="500"/>
                                        <p:tgtEl>
                                          <p:spTgt spid="9120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par>
                          <p:cTn id="13" fill="hold">
                            <p:stCondLst>
                              <p:cond delay="500"/>
                            </p:stCondLst>
                            <p:childTnLst>
                              <p:par>
                                <p:cTn id="14" presetID="4" presetClass="entr" presetSubtype="16"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500"/>
                                        <p:tgtEl>
                                          <p:spTgt spid="6"/>
                                        </p:tgtEl>
                                      </p:cBhvr>
                                    </p:animEffect>
                                  </p:childTnLst>
                                </p:cTn>
                              </p:par>
                            </p:childTnLst>
                          </p:cTn>
                        </p:par>
                        <p:par>
                          <p:cTn id="17" fill="hold">
                            <p:stCondLst>
                              <p:cond delay="1000"/>
                            </p:stCondLst>
                            <p:childTnLst>
                              <p:par>
                                <p:cTn id="18" presetID="4" presetClass="entr" presetSubtype="16"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ox(in)">
                                      <p:cBhvr>
                                        <p:cTn id="20" dur="500"/>
                                        <p:tgtEl>
                                          <p:spTgt spid="3"/>
                                        </p:tgtEl>
                                      </p:cBhvr>
                                    </p:animEffect>
                                  </p:childTnLst>
                                </p:cTn>
                              </p:par>
                            </p:childTnLst>
                          </p:cTn>
                        </p:par>
                        <p:par>
                          <p:cTn id="21" fill="hold">
                            <p:stCondLst>
                              <p:cond delay="1500"/>
                            </p:stCondLst>
                            <p:childTnLst>
                              <p:par>
                                <p:cTn id="22" presetID="4" presetClass="entr" presetSubtype="16"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ox(in)">
                                      <p:cBhvr>
                                        <p:cTn id="24" dur="500"/>
                                        <p:tgtEl>
                                          <p:spTgt spid="11"/>
                                        </p:tgtEl>
                                      </p:cBhvr>
                                    </p:animEffect>
                                  </p:childTnLst>
                                </p:cTn>
                              </p:par>
                            </p:childTnLst>
                          </p:cTn>
                        </p:par>
                        <p:par>
                          <p:cTn id="25" fill="hold">
                            <p:stCondLst>
                              <p:cond delay="2000"/>
                            </p:stCondLst>
                            <p:childTnLst>
                              <p:par>
                                <p:cTn id="26" presetID="4" presetClass="entr" presetSubtype="16"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ox(in)">
                                      <p:cBhvr>
                                        <p:cTn id="28" dur="500"/>
                                        <p:tgtEl>
                                          <p:spTgt spid="13"/>
                                        </p:tgtEl>
                                      </p:cBhvr>
                                    </p:animEffect>
                                  </p:childTnLst>
                                </p:cTn>
                              </p:par>
                            </p:childTnLst>
                          </p:cTn>
                        </p:par>
                        <p:par>
                          <p:cTn id="29" fill="hold">
                            <p:stCondLst>
                              <p:cond delay="2500"/>
                            </p:stCondLst>
                            <p:childTnLst>
                              <p:par>
                                <p:cTn id="30" presetID="4" presetClass="entr" presetSubtype="16"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ox(in)">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03"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p:cNvSpPr>
          <p:nvPr>
            <p:ph type="title"/>
          </p:nvPr>
        </p:nvSpPr>
        <p:spPr>
          <a:xfrm>
            <a:off x="1042988" y="404813"/>
            <a:ext cx="7772400" cy="1143000"/>
          </a:xfrm>
          <a:ln/>
        </p:spPr>
        <p:txBody>
          <a:bodyPr vert="horz" wrap="square" lIns="91440" tIns="45720" rIns="91440" bIns="45720" anchor="ctr"/>
          <a:lstStyle/>
          <a:p>
            <a:r>
              <a:rPr lang="zh-CN" altLang="en-US" sz="2800" dirty="0"/>
              <a:t>学生成绩管理系统的 </a:t>
            </a:r>
            <a:r>
              <a:rPr lang="en-US" altLang="zh-CN" sz="2800" dirty="0"/>
              <a:t>PAD </a:t>
            </a:r>
            <a:r>
              <a:rPr lang="zh-CN" altLang="en-US" sz="2800" dirty="0"/>
              <a:t>图</a:t>
            </a:r>
            <a:r>
              <a:rPr lang="zh-CN" altLang="en-US" dirty="0"/>
              <a:t> </a:t>
            </a:r>
          </a:p>
        </p:txBody>
      </p:sp>
      <p:sp>
        <p:nvSpPr>
          <p:cNvPr id="65539" name="Rectangle 3"/>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pic>
        <p:nvPicPr>
          <p:cNvPr id="65540" name="Picture 3"/>
          <p:cNvPicPr>
            <a:picLocks noChangeAspect="1"/>
          </p:cNvPicPr>
          <p:nvPr/>
        </p:nvPicPr>
        <p:blipFill>
          <a:blip r:embed="rId2"/>
          <a:stretch>
            <a:fillRect/>
          </a:stretch>
        </p:blipFill>
        <p:spPr>
          <a:xfrm>
            <a:off x="0" y="0"/>
            <a:ext cx="9144000" cy="6858000"/>
          </a:xfrm>
          <a:prstGeom prst="rect">
            <a:avLst/>
          </a:prstGeom>
          <a:noFill/>
          <a:ln w="9525">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p:nvPr/>
        </p:nvGrpSpPr>
        <p:grpSpPr>
          <a:xfrm>
            <a:off x="539750" y="2420938"/>
            <a:ext cx="3360738" cy="3527425"/>
            <a:chOff x="1056" y="1133"/>
            <a:chExt cx="2117" cy="2222"/>
          </a:xfrm>
        </p:grpSpPr>
        <p:grpSp>
          <p:nvGrpSpPr>
            <p:cNvPr id="66642" name="Group 3"/>
            <p:cNvGrpSpPr/>
            <p:nvPr/>
          </p:nvGrpSpPr>
          <p:grpSpPr>
            <a:xfrm>
              <a:off x="1065" y="1992"/>
              <a:ext cx="1056" cy="305"/>
              <a:chOff x="1065" y="1992"/>
              <a:chExt cx="1056" cy="305"/>
            </a:xfrm>
          </p:grpSpPr>
          <p:sp>
            <p:nvSpPr>
              <p:cNvPr id="66667" name="AutoShape 4"/>
              <p:cNvSpPr/>
              <p:nvPr/>
            </p:nvSpPr>
            <p:spPr>
              <a:xfrm>
                <a:off x="1133" y="2040"/>
                <a:ext cx="907" cy="227"/>
              </a:xfrm>
              <a:custGeom>
                <a:avLst/>
                <a:gdLst>
                  <a:gd name="txL" fmla="*/ 0 w 21600"/>
                  <a:gd name="txT" fmla="*/ 0 h 21600"/>
                  <a:gd name="txR" fmla="*/ 21600 w 21600"/>
                  <a:gd name="txB" fmla="*/ 21600 h 21600"/>
                </a:gdLst>
                <a:ahLst/>
                <a:cxnLst>
                  <a:cxn ang="0">
                    <a:pos x="0" y="0"/>
                  </a:cxn>
                  <a:cxn ang="0">
                    <a:pos x="5400" y="21600"/>
                  </a:cxn>
                  <a:cxn ang="0">
                    <a:pos x="16200" y="21600"/>
                  </a:cxn>
                  <a:cxn ang="0">
                    <a:pos x="21600" y="0"/>
                  </a:cxn>
                </a:cxnLst>
                <a:rect l="txL" t="txT" r="txR" b="txB"/>
                <a:pathLst>
                  <a:path w="21600" h="21600">
                    <a:moveTo>
                      <a:pt x="0" y="0"/>
                    </a:moveTo>
                    <a:lnTo>
                      <a:pt x="5400" y="21600"/>
                    </a:lnTo>
                    <a:lnTo>
                      <a:pt x="16200" y="21600"/>
                    </a:lnTo>
                    <a:lnTo>
                      <a:pt x="21600" y="0"/>
                    </a:lnTo>
                    <a:close/>
                  </a:path>
                </a:pathLst>
              </a:custGeom>
              <a:noFill/>
              <a:ln w="9525" cap="flat" cmpd="sng">
                <a:solidFill>
                  <a:schemeClr val="tx1">
                    <a:alpha val="100000"/>
                  </a:schemeClr>
                </a:solidFill>
                <a:prstDash val="solid"/>
                <a:miter lim="800000"/>
                <a:headEnd type="none" w="med" len="med"/>
                <a:tailEnd type="none" w="med" len="med"/>
              </a:ln>
            </p:spPr>
            <p:txBody>
              <a:bodyPr/>
              <a:lstStyle/>
              <a:p>
                <a:endParaRPr lang="zh-CN" altLang="en-US"/>
              </a:p>
            </p:txBody>
          </p:sp>
          <p:sp>
            <p:nvSpPr>
              <p:cNvPr id="66668" name="AutoShape 5"/>
              <p:cNvSpPr/>
              <p:nvPr/>
            </p:nvSpPr>
            <p:spPr>
              <a:xfrm>
                <a:off x="1133" y="2040"/>
                <a:ext cx="227" cy="227"/>
              </a:xfrm>
              <a:prstGeom prst="rtTriangle">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66669" name="AutoShape 6"/>
              <p:cNvSpPr/>
              <p:nvPr/>
            </p:nvSpPr>
            <p:spPr>
              <a:xfrm flipH="1">
                <a:off x="1813" y="2040"/>
                <a:ext cx="227" cy="227"/>
              </a:xfrm>
              <a:prstGeom prst="rtTriangle">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66670" name="Text Box 7"/>
              <p:cNvSpPr txBox="1"/>
              <p:nvPr/>
            </p:nvSpPr>
            <p:spPr>
              <a:xfrm>
                <a:off x="1104" y="1992"/>
                <a:ext cx="960" cy="244"/>
              </a:xfrm>
              <a:prstGeom prst="rect">
                <a:avLst/>
              </a:prstGeom>
              <a:noFill/>
              <a:ln w="9525">
                <a:noFill/>
              </a:ln>
            </p:spPr>
            <p:txBody>
              <a:bodyPr lIns="18000" tIns="10800" rIns="18000" bIns="10800">
                <a:spAutoFit/>
              </a:bodyPr>
              <a:lstStyle/>
              <a:p>
                <a:pPr algn="ctr">
                  <a:spcBef>
                    <a:spcPct val="50000"/>
                  </a:spcBef>
                </a:pP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4</a:t>
                </a:r>
                <a:endParaRPr lang="en-US" altLang="zh-CN" sz="2400" i="1" dirty="0">
                  <a:latin typeface="Times New Roman" panose="02020603050405020304" pitchFamily="18" charset="0"/>
                </a:endParaRPr>
              </a:p>
            </p:txBody>
          </p:sp>
          <p:sp>
            <p:nvSpPr>
              <p:cNvPr id="66671" name="Text Box 8"/>
              <p:cNvSpPr txBox="1"/>
              <p:nvPr/>
            </p:nvSpPr>
            <p:spPr>
              <a:xfrm>
                <a:off x="1065" y="2085"/>
                <a:ext cx="240" cy="212"/>
              </a:xfrm>
              <a:prstGeom prst="rect">
                <a:avLst/>
              </a:prstGeom>
              <a:noFill/>
              <a:ln w="9525">
                <a:noFill/>
              </a:ln>
            </p:spPr>
            <p:txBody>
              <a:bodyPr>
                <a:spAutoFit/>
              </a:bodyPr>
              <a:lstStyle/>
              <a:p>
                <a:pPr algn="ctr">
                  <a:spcBef>
                    <a:spcPct val="50000"/>
                  </a:spcBef>
                </a:pPr>
                <a:r>
                  <a:rPr lang="en-US" altLang="zh-CN" sz="1600" dirty="0">
                    <a:latin typeface="Times New Roman" panose="02020603050405020304" pitchFamily="18" charset="0"/>
                  </a:rPr>
                  <a:t>T</a:t>
                </a:r>
              </a:p>
            </p:txBody>
          </p:sp>
          <p:sp>
            <p:nvSpPr>
              <p:cNvPr id="66672" name="Text Box 9"/>
              <p:cNvSpPr txBox="1"/>
              <p:nvPr/>
            </p:nvSpPr>
            <p:spPr>
              <a:xfrm>
                <a:off x="1881" y="2085"/>
                <a:ext cx="240" cy="212"/>
              </a:xfrm>
              <a:prstGeom prst="rect">
                <a:avLst/>
              </a:prstGeom>
              <a:noFill/>
              <a:ln w="9525">
                <a:noFill/>
              </a:ln>
            </p:spPr>
            <p:txBody>
              <a:bodyPr>
                <a:spAutoFit/>
              </a:bodyPr>
              <a:lstStyle/>
              <a:p>
                <a:pPr algn="ctr">
                  <a:spcBef>
                    <a:spcPct val="50000"/>
                  </a:spcBef>
                </a:pPr>
                <a:r>
                  <a:rPr lang="en-US" altLang="zh-CN" sz="1600" dirty="0">
                    <a:latin typeface="Times New Roman" panose="02020603050405020304" pitchFamily="18" charset="0"/>
                  </a:rPr>
                  <a:t>F</a:t>
                </a:r>
              </a:p>
            </p:txBody>
          </p:sp>
        </p:grpSp>
        <p:grpSp>
          <p:nvGrpSpPr>
            <p:cNvPr id="66643" name="Group 10"/>
            <p:cNvGrpSpPr/>
            <p:nvPr/>
          </p:nvGrpSpPr>
          <p:grpSpPr>
            <a:xfrm>
              <a:off x="1083" y="2267"/>
              <a:ext cx="576" cy="635"/>
              <a:chOff x="1083" y="2267"/>
              <a:chExt cx="576" cy="635"/>
            </a:xfrm>
          </p:grpSpPr>
          <p:sp>
            <p:nvSpPr>
              <p:cNvPr id="66664" name="Rectangle 11"/>
              <p:cNvSpPr/>
              <p:nvPr/>
            </p:nvSpPr>
            <p:spPr>
              <a:xfrm>
                <a:off x="1133" y="2267"/>
                <a:ext cx="476" cy="635"/>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66665" name="Text Box 12"/>
              <p:cNvSpPr txBox="1"/>
              <p:nvPr/>
            </p:nvSpPr>
            <p:spPr>
              <a:xfrm>
                <a:off x="1083" y="2592"/>
                <a:ext cx="576" cy="303"/>
              </a:xfrm>
              <a:prstGeom prst="rect">
                <a:avLst/>
              </a:prstGeom>
              <a:noFill/>
              <a:ln w="9525">
                <a:noFill/>
              </a:ln>
            </p:spPr>
            <p:txBody>
              <a:bodyPr>
                <a:spAutoFit/>
              </a:bodyPr>
              <a:lstStyle/>
              <a:p>
                <a:pPr algn="ctr">
                  <a:lnSpc>
                    <a:spcPct val="80000"/>
                  </a:lnSpc>
                  <a:spcBef>
                    <a:spcPct val="50000"/>
                  </a:spcBef>
                </a:pPr>
                <a:r>
                  <a:rPr lang="en-US" altLang="zh-CN" sz="1400" dirty="0">
                    <a:latin typeface="Times New Roman" panose="02020603050405020304" pitchFamily="18" charset="0"/>
                  </a:rPr>
                  <a:t>Do-Until </a:t>
                </a:r>
                <a:r>
                  <a:rPr lang="en-US" altLang="zh-CN" i="1" dirty="0">
                    <a:latin typeface="Times New Roman" panose="02020603050405020304" pitchFamily="18" charset="0"/>
                  </a:rPr>
                  <a:t>x</a:t>
                </a:r>
                <a:r>
                  <a:rPr lang="en-US" altLang="zh-CN" baseline="-25000" dirty="0">
                    <a:latin typeface="Times New Roman" panose="02020603050405020304" pitchFamily="18" charset="0"/>
                  </a:rPr>
                  <a:t>5</a:t>
                </a:r>
                <a:endParaRPr lang="en-US" altLang="zh-CN" sz="1400" dirty="0">
                  <a:latin typeface="Times New Roman" panose="02020603050405020304" pitchFamily="18" charset="0"/>
                </a:endParaRPr>
              </a:p>
            </p:txBody>
          </p:sp>
          <p:sp>
            <p:nvSpPr>
              <p:cNvPr id="66666" name="Text Box 13"/>
              <p:cNvSpPr txBox="1"/>
              <p:nvPr/>
            </p:nvSpPr>
            <p:spPr>
              <a:xfrm>
                <a:off x="1133" y="2267"/>
                <a:ext cx="336" cy="294"/>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en-US" altLang="zh-CN" sz="2400" i="1" dirty="0">
                    <a:latin typeface="Times New Roman" panose="02020603050405020304" pitchFamily="18" charset="0"/>
                  </a:rPr>
                  <a:t>i</a:t>
                </a:r>
                <a:endParaRPr lang="en-US" altLang="zh-CN" sz="2400" dirty="0">
                  <a:latin typeface="Times New Roman" panose="02020603050405020304" pitchFamily="18" charset="0"/>
                </a:endParaRPr>
              </a:p>
            </p:txBody>
          </p:sp>
        </p:grpSp>
        <p:grpSp>
          <p:nvGrpSpPr>
            <p:cNvPr id="66644" name="Group 14"/>
            <p:cNvGrpSpPr/>
            <p:nvPr/>
          </p:nvGrpSpPr>
          <p:grpSpPr>
            <a:xfrm>
              <a:off x="1609" y="2267"/>
              <a:ext cx="431" cy="634"/>
              <a:chOff x="1609" y="2267"/>
              <a:chExt cx="431" cy="634"/>
            </a:xfrm>
          </p:grpSpPr>
          <p:sp>
            <p:nvSpPr>
              <p:cNvPr id="66662" name="Text Box 15"/>
              <p:cNvSpPr txBox="1"/>
              <p:nvPr/>
            </p:nvSpPr>
            <p:spPr>
              <a:xfrm>
                <a:off x="1609" y="2267"/>
                <a:ext cx="431" cy="317"/>
              </a:xfrm>
              <a:prstGeom prst="rect">
                <a:avLst/>
              </a:prstGeom>
              <a:noFill/>
              <a:ln w="9525" cap="flat" cmpd="sng">
                <a:solidFill>
                  <a:schemeClr val="tx1"/>
                </a:solidFill>
                <a:prstDash val="solid"/>
                <a:miter/>
                <a:headEnd type="none" w="med" len="med"/>
                <a:tailEnd type="none" w="med" len="med"/>
              </a:ln>
            </p:spPr>
            <p:txBody>
              <a:bodyPr bIns="118800"/>
              <a:lstStyle/>
              <a:p>
                <a:pPr algn="ctr">
                  <a:spcBef>
                    <a:spcPct val="50000"/>
                  </a:spcBef>
                </a:pPr>
                <a:r>
                  <a:rPr lang="en-US" altLang="zh-CN" sz="2400" i="1" dirty="0">
                    <a:latin typeface="Times New Roman" panose="02020603050405020304" pitchFamily="18" charset="0"/>
                  </a:rPr>
                  <a:t>g</a:t>
                </a:r>
                <a:endParaRPr lang="en-US" altLang="zh-CN" sz="2400" dirty="0">
                  <a:latin typeface="Times New Roman" panose="02020603050405020304" pitchFamily="18" charset="0"/>
                </a:endParaRPr>
              </a:p>
            </p:txBody>
          </p:sp>
          <p:sp>
            <p:nvSpPr>
              <p:cNvPr id="66663" name="Text Box 16"/>
              <p:cNvSpPr txBox="1"/>
              <p:nvPr/>
            </p:nvSpPr>
            <p:spPr>
              <a:xfrm>
                <a:off x="1609" y="2584"/>
                <a:ext cx="431" cy="317"/>
              </a:xfrm>
              <a:prstGeom prst="rect">
                <a:avLst/>
              </a:prstGeom>
              <a:noFill/>
              <a:ln w="9525" cap="flat" cmpd="sng">
                <a:solidFill>
                  <a:schemeClr val="tx1"/>
                </a:solidFill>
                <a:prstDash val="solid"/>
                <a:miter/>
                <a:headEnd type="none" w="med" len="med"/>
                <a:tailEnd type="none" w="med" len="med"/>
              </a:ln>
            </p:spPr>
            <p:txBody>
              <a:bodyPr/>
              <a:lstStyle/>
              <a:p>
                <a:pPr algn="ctr">
                  <a:spcBef>
                    <a:spcPct val="50000"/>
                  </a:spcBef>
                </a:pPr>
                <a:r>
                  <a:rPr lang="en-US" altLang="zh-CN" sz="2400" i="1" dirty="0">
                    <a:latin typeface="Times New Roman" panose="02020603050405020304" pitchFamily="18" charset="0"/>
                  </a:rPr>
                  <a:t>h</a:t>
                </a:r>
              </a:p>
            </p:txBody>
          </p:sp>
        </p:grpSp>
        <p:sp>
          <p:nvSpPr>
            <p:cNvPr id="66645" name="Text Box 17"/>
            <p:cNvSpPr txBox="1"/>
            <p:nvPr/>
          </p:nvSpPr>
          <p:spPr>
            <a:xfrm>
              <a:off x="1133" y="1813"/>
              <a:ext cx="907" cy="227"/>
            </a:xfrm>
            <a:prstGeom prst="rect">
              <a:avLst/>
            </a:prstGeom>
            <a:noFill/>
            <a:ln w="9525" cap="flat" cmpd="sng">
              <a:solidFill>
                <a:schemeClr val="tx1"/>
              </a:solidFill>
              <a:prstDash val="solid"/>
              <a:miter/>
              <a:headEnd type="none" w="med" len="med"/>
              <a:tailEnd type="none" w="med" len="med"/>
            </a:ln>
          </p:spPr>
          <p:txBody>
            <a:bodyPr tIns="0" bIns="10800"/>
            <a:lstStyle/>
            <a:p>
              <a:pPr algn="ctr">
                <a:spcBef>
                  <a:spcPct val="50000"/>
                </a:spcBef>
              </a:pPr>
              <a:r>
                <a:rPr lang="en-US" altLang="zh-CN" sz="2400" i="1" dirty="0">
                  <a:latin typeface="Times New Roman" panose="02020603050405020304" pitchFamily="18" charset="0"/>
                </a:rPr>
                <a:t>f</a:t>
              </a:r>
            </a:p>
          </p:txBody>
        </p:sp>
        <p:grpSp>
          <p:nvGrpSpPr>
            <p:cNvPr id="66646" name="Group 18"/>
            <p:cNvGrpSpPr/>
            <p:nvPr/>
          </p:nvGrpSpPr>
          <p:grpSpPr>
            <a:xfrm>
              <a:off x="2040" y="1813"/>
              <a:ext cx="907" cy="1088"/>
              <a:chOff x="2040" y="1813"/>
              <a:chExt cx="907" cy="1088"/>
            </a:xfrm>
          </p:grpSpPr>
          <p:sp>
            <p:nvSpPr>
              <p:cNvPr id="66659" name="Rectangle 19"/>
              <p:cNvSpPr/>
              <p:nvPr/>
            </p:nvSpPr>
            <p:spPr>
              <a:xfrm>
                <a:off x="2040" y="1813"/>
                <a:ext cx="907" cy="108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66660" name="Oval 20"/>
              <p:cNvSpPr/>
              <p:nvPr/>
            </p:nvSpPr>
            <p:spPr>
              <a:xfrm>
                <a:off x="2160" y="2016"/>
                <a:ext cx="672" cy="672"/>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66661" name="Text Box 21"/>
              <p:cNvSpPr txBox="1"/>
              <p:nvPr/>
            </p:nvSpPr>
            <p:spPr>
              <a:xfrm>
                <a:off x="2208" y="2203"/>
                <a:ext cx="528" cy="288"/>
              </a:xfrm>
              <a:prstGeom prst="rect">
                <a:avLst/>
              </a:prstGeom>
              <a:noFill/>
              <a:ln w="9525">
                <a:noFill/>
              </a:ln>
            </p:spPr>
            <p:txBody>
              <a:bodyPr>
                <a:spAutoFit/>
              </a:bodyPr>
              <a:lstStyle/>
              <a:p>
                <a:pPr algn="ctr">
                  <a:spcBef>
                    <a:spcPct val="50000"/>
                  </a:spcBef>
                </a:pPr>
                <a:r>
                  <a:rPr lang="en-US" altLang="zh-CN" sz="2400" i="1" dirty="0">
                    <a:latin typeface="Times New Roman" panose="02020603050405020304" pitchFamily="18" charset="0"/>
                  </a:rPr>
                  <a:t>k</a:t>
                </a:r>
              </a:p>
            </p:txBody>
          </p:sp>
        </p:grpSp>
        <p:grpSp>
          <p:nvGrpSpPr>
            <p:cNvPr id="66647" name="Group 22"/>
            <p:cNvGrpSpPr/>
            <p:nvPr/>
          </p:nvGrpSpPr>
          <p:grpSpPr>
            <a:xfrm>
              <a:off x="1056" y="1539"/>
              <a:ext cx="1977" cy="305"/>
              <a:chOff x="1056" y="1539"/>
              <a:chExt cx="1977" cy="305"/>
            </a:xfrm>
          </p:grpSpPr>
          <p:sp>
            <p:nvSpPr>
              <p:cNvPr id="66653" name="AutoShape 23"/>
              <p:cNvSpPr/>
              <p:nvPr/>
            </p:nvSpPr>
            <p:spPr>
              <a:xfrm>
                <a:off x="1133" y="1586"/>
                <a:ext cx="1814" cy="227"/>
              </a:xfrm>
              <a:custGeom>
                <a:avLst/>
                <a:gdLst>
                  <a:gd name="txL" fmla="*/ 0 w 21600"/>
                  <a:gd name="txT" fmla="*/ 0 h 21600"/>
                  <a:gd name="txR" fmla="*/ 21600 w 21600"/>
                  <a:gd name="txB" fmla="*/ 21600 h 21600"/>
                </a:gdLst>
                <a:ahLst/>
                <a:cxnLst>
                  <a:cxn ang="0">
                    <a:pos x="0" y="0"/>
                  </a:cxn>
                  <a:cxn ang="0">
                    <a:pos x="5400" y="21600"/>
                  </a:cxn>
                  <a:cxn ang="0">
                    <a:pos x="16200" y="21600"/>
                  </a:cxn>
                  <a:cxn ang="0">
                    <a:pos x="21600" y="0"/>
                  </a:cxn>
                </a:cxnLst>
                <a:rect l="txL" t="txT" r="txR" b="txB"/>
                <a:pathLst>
                  <a:path w="21600" h="21600">
                    <a:moveTo>
                      <a:pt x="0" y="0"/>
                    </a:moveTo>
                    <a:lnTo>
                      <a:pt x="5400" y="21600"/>
                    </a:lnTo>
                    <a:lnTo>
                      <a:pt x="16200" y="21600"/>
                    </a:lnTo>
                    <a:lnTo>
                      <a:pt x="21600" y="0"/>
                    </a:lnTo>
                    <a:close/>
                  </a:path>
                </a:pathLst>
              </a:custGeom>
              <a:noFill/>
              <a:ln w="9525" cap="flat" cmpd="sng">
                <a:solidFill>
                  <a:schemeClr val="tx1">
                    <a:alpha val="100000"/>
                  </a:schemeClr>
                </a:solidFill>
                <a:prstDash val="solid"/>
                <a:miter lim="800000"/>
                <a:headEnd type="none" w="med" len="med"/>
                <a:tailEnd type="none" w="med" len="med"/>
              </a:ln>
            </p:spPr>
            <p:txBody>
              <a:bodyPr/>
              <a:lstStyle/>
              <a:p>
                <a:endParaRPr lang="zh-CN" altLang="en-US"/>
              </a:p>
            </p:txBody>
          </p:sp>
          <p:sp>
            <p:nvSpPr>
              <p:cNvPr id="66654" name="Text Box 24"/>
              <p:cNvSpPr txBox="1"/>
              <p:nvPr/>
            </p:nvSpPr>
            <p:spPr>
              <a:xfrm>
                <a:off x="1632" y="1539"/>
                <a:ext cx="816" cy="244"/>
              </a:xfrm>
              <a:prstGeom prst="rect">
                <a:avLst/>
              </a:prstGeom>
              <a:noFill/>
              <a:ln w="9525">
                <a:noFill/>
              </a:ln>
            </p:spPr>
            <p:txBody>
              <a:bodyPr tIns="10800" bIns="10800">
                <a:spAutoFit/>
              </a:bodyPr>
              <a:lstStyle/>
              <a:p>
                <a:pPr algn="ctr">
                  <a:spcBef>
                    <a:spcPct val="50000"/>
                  </a:spcBef>
                </a:pP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1</a:t>
                </a:r>
                <a:endParaRPr lang="en-US" altLang="zh-CN" sz="2400" i="1" dirty="0">
                  <a:latin typeface="Times New Roman" panose="02020603050405020304" pitchFamily="18" charset="0"/>
                </a:endParaRPr>
              </a:p>
            </p:txBody>
          </p:sp>
          <p:sp>
            <p:nvSpPr>
              <p:cNvPr id="66655" name="AutoShape 25"/>
              <p:cNvSpPr/>
              <p:nvPr/>
            </p:nvSpPr>
            <p:spPr>
              <a:xfrm>
                <a:off x="1133" y="1586"/>
                <a:ext cx="453" cy="227"/>
              </a:xfrm>
              <a:prstGeom prst="rtTriangle">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66656" name="AutoShape 26"/>
              <p:cNvSpPr/>
              <p:nvPr/>
            </p:nvSpPr>
            <p:spPr>
              <a:xfrm flipH="1">
                <a:off x="2493" y="1586"/>
                <a:ext cx="453" cy="227"/>
              </a:xfrm>
              <a:prstGeom prst="rtTriangle">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66657" name="Text Box 27"/>
              <p:cNvSpPr txBox="1"/>
              <p:nvPr/>
            </p:nvSpPr>
            <p:spPr>
              <a:xfrm>
                <a:off x="1056" y="1632"/>
                <a:ext cx="336" cy="212"/>
              </a:xfrm>
              <a:prstGeom prst="rect">
                <a:avLst/>
              </a:prstGeom>
              <a:noFill/>
              <a:ln w="9525">
                <a:noFill/>
              </a:ln>
            </p:spPr>
            <p:txBody>
              <a:bodyPr>
                <a:spAutoFit/>
              </a:bodyPr>
              <a:lstStyle/>
              <a:p>
                <a:pPr algn="ctr">
                  <a:spcBef>
                    <a:spcPct val="50000"/>
                  </a:spcBef>
                </a:pPr>
                <a:r>
                  <a:rPr lang="en-US" altLang="zh-CN" sz="1600" dirty="0">
                    <a:latin typeface="Times New Roman" panose="02020603050405020304" pitchFamily="18" charset="0"/>
                  </a:rPr>
                  <a:t>T</a:t>
                </a:r>
              </a:p>
            </p:txBody>
          </p:sp>
          <p:sp>
            <p:nvSpPr>
              <p:cNvPr id="66658" name="Text Box 28"/>
              <p:cNvSpPr txBox="1"/>
              <p:nvPr/>
            </p:nvSpPr>
            <p:spPr>
              <a:xfrm>
                <a:off x="2697" y="1632"/>
                <a:ext cx="336" cy="212"/>
              </a:xfrm>
              <a:prstGeom prst="rect">
                <a:avLst/>
              </a:prstGeom>
              <a:noFill/>
              <a:ln w="9525">
                <a:noFill/>
              </a:ln>
            </p:spPr>
            <p:txBody>
              <a:bodyPr>
                <a:spAutoFit/>
              </a:bodyPr>
              <a:lstStyle/>
              <a:p>
                <a:pPr algn="ctr">
                  <a:spcBef>
                    <a:spcPct val="50000"/>
                  </a:spcBef>
                </a:pPr>
                <a:r>
                  <a:rPr lang="en-US" altLang="zh-CN" sz="1600" dirty="0">
                    <a:latin typeface="Times New Roman" panose="02020603050405020304" pitchFamily="18" charset="0"/>
                  </a:rPr>
                  <a:t>F</a:t>
                </a:r>
              </a:p>
            </p:txBody>
          </p:sp>
        </p:grpSp>
        <p:sp>
          <p:nvSpPr>
            <p:cNvPr id="66648" name="Text Box 29"/>
            <p:cNvSpPr txBox="1"/>
            <p:nvPr/>
          </p:nvSpPr>
          <p:spPr>
            <a:xfrm>
              <a:off x="1133" y="1360"/>
              <a:ext cx="1814" cy="227"/>
            </a:xfrm>
            <a:prstGeom prst="rect">
              <a:avLst/>
            </a:prstGeom>
            <a:noFill/>
            <a:ln w="9525" cap="flat" cmpd="sng">
              <a:solidFill>
                <a:schemeClr val="tx1"/>
              </a:solidFill>
              <a:prstDash val="solid"/>
              <a:miter/>
              <a:headEnd type="none" w="med" len="med"/>
              <a:tailEnd type="none" w="med" len="med"/>
            </a:ln>
          </p:spPr>
          <p:txBody>
            <a:bodyPr tIns="0"/>
            <a:lstStyle/>
            <a:p>
              <a:pPr algn="ctr">
                <a:spcBef>
                  <a:spcPct val="50000"/>
                </a:spcBef>
              </a:pPr>
              <a:r>
                <a:rPr lang="en-US" altLang="zh-CN" sz="2400" i="1" dirty="0">
                  <a:latin typeface="Times New Roman" panose="02020603050405020304" pitchFamily="18" charset="0"/>
                </a:rPr>
                <a:t>b</a:t>
              </a:r>
            </a:p>
          </p:txBody>
        </p:sp>
        <p:sp>
          <p:nvSpPr>
            <p:cNvPr id="66649" name="Text Box 30"/>
            <p:cNvSpPr txBox="1"/>
            <p:nvPr/>
          </p:nvSpPr>
          <p:spPr>
            <a:xfrm>
              <a:off x="1133" y="2901"/>
              <a:ext cx="1814" cy="227"/>
            </a:xfrm>
            <a:prstGeom prst="rect">
              <a:avLst/>
            </a:prstGeom>
            <a:noFill/>
            <a:ln w="9525">
              <a:noFill/>
            </a:ln>
          </p:spPr>
          <p:txBody>
            <a:bodyPr tIns="0"/>
            <a:lstStyle/>
            <a:p>
              <a:pPr algn="ctr">
                <a:spcBef>
                  <a:spcPct val="50000"/>
                </a:spcBef>
              </a:pPr>
              <a:r>
                <a:rPr lang="en-US" altLang="zh-CN" dirty="0">
                  <a:latin typeface="Times New Roman" panose="02020603050405020304" pitchFamily="18" charset="0"/>
                </a:rPr>
                <a:t>Do-Until  </a:t>
              </a:r>
              <a:r>
                <a:rPr lang="en-US" altLang="zh-CN" i="1" dirty="0">
                  <a:latin typeface="Times New Roman" panose="02020603050405020304" pitchFamily="18" charset="0"/>
                </a:rPr>
                <a:t>x</a:t>
              </a:r>
              <a:r>
                <a:rPr lang="en-US" altLang="zh-CN" baseline="-25000" dirty="0">
                  <a:latin typeface="Times New Roman" panose="02020603050405020304" pitchFamily="18" charset="0"/>
                </a:rPr>
                <a:t>6</a:t>
              </a:r>
              <a:endParaRPr lang="en-US" altLang="zh-CN" dirty="0">
                <a:latin typeface="Times New Roman" panose="02020603050405020304" pitchFamily="18" charset="0"/>
              </a:endParaRPr>
            </a:p>
          </p:txBody>
        </p:sp>
        <p:sp>
          <p:nvSpPr>
            <p:cNvPr id="66650" name="Rectangle 31"/>
            <p:cNvSpPr/>
            <p:nvPr/>
          </p:nvSpPr>
          <p:spPr>
            <a:xfrm>
              <a:off x="1133" y="1360"/>
              <a:ext cx="2040" cy="176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66651" name="Text Box 32"/>
            <p:cNvSpPr txBox="1"/>
            <p:nvPr/>
          </p:nvSpPr>
          <p:spPr>
            <a:xfrm>
              <a:off x="1133" y="1133"/>
              <a:ext cx="2040" cy="227"/>
            </a:xfrm>
            <a:prstGeom prst="rect">
              <a:avLst/>
            </a:prstGeom>
            <a:noFill/>
            <a:ln w="9525" cap="flat" cmpd="sng">
              <a:solidFill>
                <a:schemeClr val="tx1"/>
              </a:solidFill>
              <a:prstDash val="solid"/>
              <a:miter/>
              <a:headEnd type="none" w="med" len="med"/>
              <a:tailEnd type="none" w="med" len="med"/>
            </a:ln>
          </p:spPr>
          <p:txBody>
            <a:bodyPr tIns="0"/>
            <a:lstStyle/>
            <a:p>
              <a:pPr algn="ctr">
                <a:spcBef>
                  <a:spcPct val="50000"/>
                </a:spcBef>
              </a:pPr>
              <a:r>
                <a:rPr lang="en-US" altLang="zh-CN" sz="2400" i="1" dirty="0">
                  <a:latin typeface="Times New Roman" panose="02020603050405020304" pitchFamily="18" charset="0"/>
                </a:rPr>
                <a:t>a</a:t>
              </a:r>
              <a:endParaRPr lang="en-US" altLang="zh-CN" sz="2400" dirty="0">
                <a:latin typeface="Times New Roman" panose="02020603050405020304" pitchFamily="18" charset="0"/>
              </a:endParaRPr>
            </a:p>
          </p:txBody>
        </p:sp>
        <p:sp>
          <p:nvSpPr>
            <p:cNvPr id="66652" name="Text Box 33"/>
            <p:cNvSpPr txBox="1"/>
            <p:nvPr/>
          </p:nvSpPr>
          <p:spPr>
            <a:xfrm>
              <a:off x="1133" y="3128"/>
              <a:ext cx="2040" cy="227"/>
            </a:xfrm>
            <a:prstGeom prst="rect">
              <a:avLst/>
            </a:prstGeom>
            <a:noFill/>
            <a:ln w="9525" cap="flat" cmpd="sng">
              <a:solidFill>
                <a:schemeClr val="tx1"/>
              </a:solidFill>
              <a:prstDash val="solid"/>
              <a:miter/>
              <a:headEnd type="none" w="med" len="med"/>
              <a:tailEnd type="none" w="med" len="med"/>
            </a:ln>
          </p:spPr>
          <p:txBody>
            <a:bodyPr tIns="0"/>
            <a:lstStyle/>
            <a:p>
              <a:pPr algn="ctr">
                <a:spcBef>
                  <a:spcPct val="50000"/>
                </a:spcBef>
              </a:pPr>
              <a:r>
                <a:rPr lang="en-US" altLang="zh-CN" sz="2400" i="1" dirty="0">
                  <a:latin typeface="Times New Roman" panose="02020603050405020304" pitchFamily="18" charset="0"/>
                </a:rPr>
                <a:t>j</a:t>
              </a:r>
            </a:p>
          </p:txBody>
        </p:sp>
      </p:grpSp>
      <p:grpSp>
        <p:nvGrpSpPr>
          <p:cNvPr id="8" name="Group 34"/>
          <p:cNvGrpSpPr/>
          <p:nvPr/>
        </p:nvGrpSpPr>
        <p:grpSpPr>
          <a:xfrm>
            <a:off x="4932363" y="1125538"/>
            <a:ext cx="2887662" cy="2054225"/>
            <a:chOff x="3168" y="859"/>
            <a:chExt cx="1819" cy="1294"/>
          </a:xfrm>
        </p:grpSpPr>
        <p:grpSp>
          <p:nvGrpSpPr>
            <p:cNvPr id="66625" name="Group 35"/>
            <p:cNvGrpSpPr/>
            <p:nvPr/>
          </p:nvGrpSpPr>
          <p:grpSpPr>
            <a:xfrm>
              <a:off x="3173" y="1106"/>
              <a:ext cx="1814" cy="1047"/>
              <a:chOff x="3173" y="1106"/>
              <a:chExt cx="1814" cy="1047"/>
            </a:xfrm>
          </p:grpSpPr>
          <p:grpSp>
            <p:nvGrpSpPr>
              <p:cNvPr id="66627" name="Group 36"/>
              <p:cNvGrpSpPr/>
              <p:nvPr/>
            </p:nvGrpSpPr>
            <p:grpSpPr>
              <a:xfrm>
                <a:off x="3173" y="1106"/>
                <a:ext cx="1814" cy="259"/>
                <a:chOff x="3173" y="1106"/>
                <a:chExt cx="1814" cy="259"/>
              </a:xfrm>
            </p:grpSpPr>
            <p:sp>
              <p:nvSpPr>
                <p:cNvPr id="66638" name="AutoShape 37"/>
                <p:cNvSpPr/>
                <p:nvPr/>
              </p:nvSpPr>
              <p:spPr>
                <a:xfrm>
                  <a:off x="3173" y="1133"/>
                  <a:ext cx="1814" cy="227"/>
                </a:xfrm>
                <a:custGeom>
                  <a:avLst/>
                  <a:gdLst>
                    <a:gd name="txL" fmla="*/ 0 w 21600"/>
                    <a:gd name="txT" fmla="*/ 0 h 21600"/>
                    <a:gd name="txR" fmla="*/ 21600 w 21600"/>
                    <a:gd name="txB" fmla="*/ 21600 h 21600"/>
                  </a:gdLst>
                  <a:ahLst/>
                  <a:cxnLst>
                    <a:cxn ang="0">
                      <a:pos x="0" y="0"/>
                    </a:cxn>
                    <a:cxn ang="0">
                      <a:pos x="5400" y="21600"/>
                    </a:cxn>
                    <a:cxn ang="0">
                      <a:pos x="16200" y="21600"/>
                    </a:cxn>
                    <a:cxn ang="0">
                      <a:pos x="21600" y="0"/>
                    </a:cxn>
                  </a:cxnLst>
                  <a:rect l="txL" t="txT" r="txR" b="txB"/>
                  <a:pathLst>
                    <a:path w="21600" h="21600">
                      <a:moveTo>
                        <a:pt x="0" y="0"/>
                      </a:moveTo>
                      <a:lnTo>
                        <a:pt x="5400" y="21600"/>
                      </a:lnTo>
                      <a:lnTo>
                        <a:pt x="16200" y="21600"/>
                      </a:lnTo>
                      <a:lnTo>
                        <a:pt x="21600" y="0"/>
                      </a:lnTo>
                      <a:close/>
                    </a:path>
                  </a:pathLst>
                </a:custGeom>
                <a:noFill/>
                <a:ln w="9525" cap="flat" cmpd="sng">
                  <a:solidFill>
                    <a:schemeClr val="tx1">
                      <a:alpha val="100000"/>
                    </a:schemeClr>
                  </a:solidFill>
                  <a:prstDash val="solid"/>
                  <a:miter lim="800000"/>
                  <a:headEnd type="none" w="med" len="med"/>
                  <a:tailEnd type="none" w="med" len="med"/>
                </a:ln>
              </p:spPr>
              <p:txBody>
                <a:bodyPr/>
                <a:lstStyle/>
                <a:p>
                  <a:endParaRPr lang="zh-CN" altLang="en-US"/>
                </a:p>
              </p:txBody>
            </p:sp>
            <p:sp>
              <p:nvSpPr>
                <p:cNvPr id="66639" name="AutoShape 38"/>
                <p:cNvSpPr/>
                <p:nvPr/>
              </p:nvSpPr>
              <p:spPr>
                <a:xfrm>
                  <a:off x="3173" y="1133"/>
                  <a:ext cx="453" cy="227"/>
                </a:xfrm>
                <a:prstGeom prst="rtTriangle">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66640" name="AutoShape 39"/>
                <p:cNvSpPr/>
                <p:nvPr/>
              </p:nvSpPr>
              <p:spPr>
                <a:xfrm flipH="1">
                  <a:off x="4534" y="1133"/>
                  <a:ext cx="453" cy="227"/>
                </a:xfrm>
                <a:prstGeom prst="rtTriangle">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66641" name="Text Box 40"/>
                <p:cNvSpPr txBox="1"/>
                <p:nvPr/>
              </p:nvSpPr>
              <p:spPr>
                <a:xfrm>
                  <a:off x="3600" y="1106"/>
                  <a:ext cx="960" cy="259"/>
                </a:xfrm>
                <a:prstGeom prst="rect">
                  <a:avLst/>
                </a:prstGeom>
                <a:noFill/>
                <a:ln w="9525">
                  <a:noFill/>
                </a:ln>
              </p:spPr>
              <p:txBody>
                <a:bodyPr tIns="0">
                  <a:spAutoFit/>
                </a:bodyPr>
                <a:lstStyle/>
                <a:p>
                  <a:pPr algn="ctr">
                    <a:spcBef>
                      <a:spcPct val="50000"/>
                    </a:spcBef>
                  </a:pP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2</a:t>
                  </a:r>
                  <a:endParaRPr lang="en-US" altLang="zh-CN" sz="2400" i="1" dirty="0">
                    <a:latin typeface="Times New Roman" panose="02020603050405020304" pitchFamily="18" charset="0"/>
                  </a:endParaRPr>
                </a:p>
              </p:txBody>
            </p:sp>
          </p:grpSp>
          <p:grpSp>
            <p:nvGrpSpPr>
              <p:cNvPr id="66628" name="Group 41"/>
              <p:cNvGrpSpPr/>
              <p:nvPr/>
            </p:nvGrpSpPr>
            <p:grpSpPr>
              <a:xfrm>
                <a:off x="3173" y="1360"/>
                <a:ext cx="907" cy="793"/>
                <a:chOff x="3173" y="1360"/>
                <a:chExt cx="907" cy="793"/>
              </a:xfrm>
            </p:grpSpPr>
            <p:sp>
              <p:nvSpPr>
                <p:cNvPr id="66634" name="Text Box 42"/>
                <p:cNvSpPr txBox="1"/>
                <p:nvPr/>
              </p:nvSpPr>
              <p:spPr>
                <a:xfrm>
                  <a:off x="3173" y="1360"/>
                  <a:ext cx="907" cy="227"/>
                </a:xfrm>
                <a:prstGeom prst="rect">
                  <a:avLst/>
                </a:prstGeom>
                <a:noFill/>
                <a:ln w="9525" cap="flat" cmpd="sng">
                  <a:solidFill>
                    <a:schemeClr val="tx1"/>
                  </a:solidFill>
                  <a:prstDash val="solid"/>
                  <a:miter/>
                  <a:headEnd type="none" w="med" len="med"/>
                  <a:tailEnd type="none" w="med" len="med"/>
                </a:ln>
              </p:spPr>
              <p:txBody>
                <a:bodyPr tIns="10800" bIns="10800"/>
                <a:lstStyle/>
                <a:p>
                  <a:pPr algn="ctr">
                    <a:spcBef>
                      <a:spcPct val="50000"/>
                    </a:spcBef>
                  </a:pPr>
                  <a:r>
                    <a:rPr lang="en-US" altLang="zh-CN" dirty="0">
                      <a:latin typeface="Times New Roman" panose="02020603050405020304" pitchFamily="18" charset="0"/>
                    </a:rPr>
                    <a:t>1</a:t>
                  </a:r>
                </a:p>
              </p:txBody>
            </p:sp>
            <p:sp>
              <p:nvSpPr>
                <p:cNvPr id="66635" name="Rectangle 43"/>
                <p:cNvSpPr/>
                <p:nvPr/>
              </p:nvSpPr>
              <p:spPr>
                <a:xfrm>
                  <a:off x="3173" y="1586"/>
                  <a:ext cx="907" cy="567"/>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66636" name="Text Box 44"/>
                <p:cNvSpPr txBox="1"/>
                <p:nvPr/>
              </p:nvSpPr>
              <p:spPr>
                <a:xfrm>
                  <a:off x="3513" y="1858"/>
                  <a:ext cx="567" cy="295"/>
                </a:xfrm>
                <a:prstGeom prst="rect">
                  <a:avLst/>
                </a:prstGeom>
                <a:noFill/>
                <a:ln w="9525" cap="flat" cmpd="sng">
                  <a:solidFill>
                    <a:schemeClr val="tx1"/>
                  </a:solidFill>
                  <a:prstDash val="solid"/>
                  <a:miter/>
                  <a:headEnd type="none" w="med" len="med"/>
                  <a:tailEnd type="none" w="med" len="med"/>
                </a:ln>
              </p:spPr>
              <p:txBody>
                <a:bodyPr/>
                <a:lstStyle/>
                <a:p>
                  <a:pPr algn="ctr">
                    <a:spcBef>
                      <a:spcPct val="50000"/>
                    </a:spcBef>
                  </a:pPr>
                  <a:r>
                    <a:rPr lang="en-US" altLang="zh-CN" sz="2400" i="1" dirty="0">
                      <a:latin typeface="Times New Roman" panose="02020603050405020304" pitchFamily="18" charset="0"/>
                    </a:rPr>
                    <a:t>c</a:t>
                  </a:r>
                </a:p>
              </p:txBody>
            </p:sp>
            <p:sp>
              <p:nvSpPr>
                <p:cNvPr id="66637" name="Text Box 45"/>
                <p:cNvSpPr txBox="1"/>
                <p:nvPr/>
              </p:nvSpPr>
              <p:spPr>
                <a:xfrm>
                  <a:off x="3189" y="1632"/>
                  <a:ext cx="795" cy="442"/>
                </a:xfrm>
                <a:prstGeom prst="rect">
                  <a:avLst/>
                </a:prstGeom>
                <a:noFill/>
                <a:ln w="9525">
                  <a:noFill/>
                </a:ln>
              </p:spPr>
              <p:txBody>
                <a:bodyPr>
                  <a:spAutoFit/>
                </a:bodyPr>
                <a:lstStyle/>
                <a:p>
                  <a:pPr>
                    <a:spcBef>
                      <a:spcPct val="50000"/>
                    </a:spcBef>
                  </a:pPr>
                  <a:r>
                    <a:rPr lang="en-US" altLang="zh-CN" dirty="0">
                      <a:latin typeface="Times New Roman" panose="02020603050405020304" pitchFamily="18" charset="0"/>
                    </a:rPr>
                    <a:t>Do-While </a:t>
                  </a:r>
                  <a:r>
                    <a:rPr lang="en-US" altLang="zh-CN" i="1" dirty="0">
                      <a:latin typeface="Times New Roman" panose="02020603050405020304" pitchFamily="18" charset="0"/>
                    </a:rPr>
                    <a:t>x</a:t>
                  </a:r>
                  <a:r>
                    <a:rPr lang="en-US" altLang="zh-CN" baseline="-25000" dirty="0">
                      <a:latin typeface="Times New Roman" panose="02020603050405020304" pitchFamily="18" charset="0"/>
                    </a:rPr>
                    <a:t>3</a:t>
                  </a:r>
                  <a:endParaRPr lang="en-US" altLang="zh-CN" dirty="0">
                    <a:latin typeface="Times New Roman" panose="02020603050405020304" pitchFamily="18" charset="0"/>
                  </a:endParaRPr>
                </a:p>
              </p:txBody>
            </p:sp>
          </p:grpSp>
          <p:grpSp>
            <p:nvGrpSpPr>
              <p:cNvPr id="66629" name="Group 46"/>
              <p:cNvGrpSpPr/>
              <p:nvPr/>
            </p:nvGrpSpPr>
            <p:grpSpPr>
              <a:xfrm>
                <a:off x="4080" y="1360"/>
                <a:ext cx="907" cy="793"/>
                <a:chOff x="4080" y="1360"/>
                <a:chExt cx="907" cy="793"/>
              </a:xfrm>
            </p:grpSpPr>
            <p:sp>
              <p:nvSpPr>
                <p:cNvPr id="66630" name="Text Box 47"/>
                <p:cNvSpPr txBox="1"/>
                <p:nvPr/>
              </p:nvSpPr>
              <p:spPr>
                <a:xfrm>
                  <a:off x="4080" y="1360"/>
                  <a:ext cx="453" cy="227"/>
                </a:xfrm>
                <a:prstGeom prst="rect">
                  <a:avLst/>
                </a:prstGeom>
                <a:noFill/>
                <a:ln w="9525" cap="flat" cmpd="sng">
                  <a:solidFill>
                    <a:schemeClr val="tx1"/>
                  </a:solidFill>
                  <a:prstDash val="solid"/>
                  <a:miter/>
                  <a:headEnd type="none" w="med" len="med"/>
                  <a:tailEnd type="none" w="med" len="med"/>
                </a:ln>
              </p:spPr>
              <p:txBody>
                <a:bodyPr tIns="10800" bIns="10800"/>
                <a:lstStyle/>
                <a:p>
                  <a:pPr algn="ctr">
                    <a:spcBef>
                      <a:spcPct val="50000"/>
                    </a:spcBef>
                  </a:pPr>
                  <a:r>
                    <a:rPr lang="en-US" altLang="zh-CN" dirty="0">
                      <a:latin typeface="Times New Roman" panose="02020603050405020304" pitchFamily="18" charset="0"/>
                    </a:rPr>
                    <a:t>2</a:t>
                  </a:r>
                </a:p>
              </p:txBody>
            </p:sp>
            <p:sp>
              <p:nvSpPr>
                <p:cNvPr id="66631" name="Text Box 48"/>
                <p:cNvSpPr txBox="1"/>
                <p:nvPr/>
              </p:nvSpPr>
              <p:spPr>
                <a:xfrm>
                  <a:off x="4534" y="1360"/>
                  <a:ext cx="453" cy="227"/>
                </a:xfrm>
                <a:prstGeom prst="rect">
                  <a:avLst/>
                </a:prstGeom>
                <a:noFill/>
                <a:ln w="9525" cap="flat" cmpd="sng">
                  <a:solidFill>
                    <a:schemeClr val="tx1"/>
                  </a:solidFill>
                  <a:prstDash val="solid"/>
                  <a:miter/>
                  <a:headEnd type="none" w="med" len="med"/>
                  <a:tailEnd type="none" w="med" len="med"/>
                </a:ln>
              </p:spPr>
              <p:txBody>
                <a:bodyPr tIns="10800" bIns="10800"/>
                <a:lstStyle/>
                <a:p>
                  <a:pPr algn="ctr">
                    <a:spcBef>
                      <a:spcPct val="50000"/>
                    </a:spcBef>
                  </a:pPr>
                  <a:r>
                    <a:rPr lang="en-US" altLang="zh-CN" dirty="0">
                      <a:latin typeface="Times New Roman" panose="02020603050405020304" pitchFamily="18" charset="0"/>
                    </a:rPr>
                    <a:t>3</a:t>
                  </a:r>
                </a:p>
              </p:txBody>
            </p:sp>
            <p:sp>
              <p:nvSpPr>
                <p:cNvPr id="66632" name="Text Box 49"/>
                <p:cNvSpPr txBox="1"/>
                <p:nvPr/>
              </p:nvSpPr>
              <p:spPr>
                <a:xfrm>
                  <a:off x="4080" y="1586"/>
                  <a:ext cx="453" cy="567"/>
                </a:xfrm>
                <a:prstGeom prst="rect">
                  <a:avLst/>
                </a:prstGeom>
                <a:noFill/>
                <a:ln w="9525" cap="flat" cmpd="sng">
                  <a:solidFill>
                    <a:schemeClr val="tx1"/>
                  </a:solidFill>
                  <a:prstDash val="solid"/>
                  <a:miter/>
                  <a:headEnd type="none" w="med" len="med"/>
                  <a:tailEnd type="none" w="med" len="med"/>
                </a:ln>
              </p:spPr>
              <p:txBody>
                <a:bodyPr tIns="252000"/>
                <a:lstStyle/>
                <a:p>
                  <a:pPr algn="ctr">
                    <a:spcBef>
                      <a:spcPct val="50000"/>
                    </a:spcBef>
                  </a:pPr>
                  <a:r>
                    <a:rPr lang="en-US" altLang="zh-CN" sz="2400" i="1" dirty="0">
                      <a:latin typeface="Times New Roman" panose="02020603050405020304" pitchFamily="18" charset="0"/>
                    </a:rPr>
                    <a:t>d</a:t>
                  </a:r>
                </a:p>
              </p:txBody>
            </p:sp>
            <p:sp>
              <p:nvSpPr>
                <p:cNvPr id="66633" name="Text Box 50"/>
                <p:cNvSpPr txBox="1"/>
                <p:nvPr/>
              </p:nvSpPr>
              <p:spPr>
                <a:xfrm>
                  <a:off x="4534" y="1586"/>
                  <a:ext cx="453" cy="567"/>
                </a:xfrm>
                <a:prstGeom prst="rect">
                  <a:avLst/>
                </a:prstGeom>
                <a:noFill/>
                <a:ln w="9525" cap="flat" cmpd="sng">
                  <a:solidFill>
                    <a:schemeClr val="tx1"/>
                  </a:solidFill>
                  <a:prstDash val="solid"/>
                  <a:miter/>
                  <a:headEnd type="none" w="med" len="med"/>
                  <a:tailEnd type="none" w="med" len="med"/>
                </a:ln>
              </p:spPr>
              <p:txBody>
                <a:bodyPr tIns="252000"/>
                <a:lstStyle/>
                <a:p>
                  <a:pPr algn="ctr">
                    <a:spcBef>
                      <a:spcPct val="50000"/>
                    </a:spcBef>
                  </a:pPr>
                  <a:r>
                    <a:rPr lang="en-US" altLang="zh-CN" sz="2400" i="1" dirty="0">
                      <a:latin typeface="Times New Roman" panose="02020603050405020304" pitchFamily="18" charset="0"/>
                    </a:rPr>
                    <a:t>e</a:t>
                  </a:r>
                </a:p>
              </p:txBody>
            </p:sp>
          </p:grpSp>
        </p:grpSp>
        <p:sp>
          <p:nvSpPr>
            <p:cNvPr id="66626" name="Text Box 51"/>
            <p:cNvSpPr txBox="1"/>
            <p:nvPr/>
          </p:nvSpPr>
          <p:spPr>
            <a:xfrm>
              <a:off x="3168" y="859"/>
              <a:ext cx="384" cy="288"/>
            </a:xfrm>
            <a:prstGeom prst="rect">
              <a:avLst/>
            </a:prstGeom>
            <a:noFill/>
            <a:ln w="9525">
              <a:noFill/>
            </a:ln>
          </p:spPr>
          <p:txBody>
            <a:bodyPr>
              <a:spAutoFit/>
            </a:bodyPr>
            <a:lstStyle/>
            <a:p>
              <a:pPr>
                <a:spcBef>
                  <a:spcPct val="50000"/>
                </a:spcBef>
              </a:pPr>
              <a:r>
                <a:rPr lang="en-US" altLang="zh-CN" sz="2400" i="1" dirty="0">
                  <a:latin typeface="Times New Roman" panose="02020603050405020304" pitchFamily="18" charset="0"/>
                </a:rPr>
                <a:t>k </a:t>
              </a:r>
              <a:r>
                <a:rPr lang="en-US" altLang="zh-CN" sz="2400" dirty="0">
                  <a:latin typeface="Times New Roman" panose="02020603050405020304" pitchFamily="18" charset="0"/>
                </a:rPr>
                <a:t>:</a:t>
              </a:r>
              <a:endParaRPr lang="en-US" altLang="zh-CN" sz="2400" i="1" dirty="0">
                <a:latin typeface="Times New Roman" panose="02020603050405020304" pitchFamily="18" charset="0"/>
              </a:endParaRPr>
            </a:p>
          </p:txBody>
        </p:sp>
      </p:grpSp>
      <p:sp>
        <p:nvSpPr>
          <p:cNvPr id="93236" name="Text Box 52"/>
          <p:cNvSpPr txBox="1"/>
          <p:nvPr/>
        </p:nvSpPr>
        <p:spPr>
          <a:xfrm>
            <a:off x="323850" y="1557338"/>
            <a:ext cx="6705600" cy="519112"/>
          </a:xfrm>
          <a:prstGeom prst="rect">
            <a:avLst/>
          </a:prstGeom>
          <a:noFill/>
          <a:ln w="9525">
            <a:noFill/>
          </a:ln>
        </p:spPr>
        <p:txBody>
          <a:bodyPr>
            <a:spAutoFit/>
          </a:bodyPr>
          <a:lstStyle/>
          <a:p>
            <a:pPr>
              <a:spcBef>
                <a:spcPct val="50000"/>
              </a:spcBef>
            </a:pPr>
            <a:r>
              <a:rPr lang="zh-CN" altLang="en-US" sz="2800" dirty="0">
                <a:latin typeface="Times New Roman" panose="02020603050405020304" pitchFamily="18" charset="0"/>
                <a:ea typeface="楷体_GB2312" pitchFamily="49" charset="-122"/>
              </a:rPr>
              <a:t>例：</a:t>
            </a:r>
            <a:r>
              <a:rPr lang="en-US" altLang="zh-CN" sz="2400" dirty="0">
                <a:latin typeface="Times New Roman" panose="02020603050405020304" pitchFamily="18" charset="0"/>
                <a:ea typeface="楷体_GB2312" pitchFamily="49" charset="-122"/>
              </a:rPr>
              <a:t>N-S</a:t>
            </a:r>
            <a:r>
              <a:rPr lang="zh-CN" altLang="en-US" sz="2800" dirty="0">
                <a:latin typeface="Times New Roman" panose="02020603050405020304" pitchFamily="18" charset="0"/>
                <a:ea typeface="楷体_GB2312" pitchFamily="49" charset="-122"/>
              </a:rPr>
              <a:t>图与</a:t>
            </a:r>
            <a:r>
              <a:rPr lang="en-US" altLang="zh-CN" sz="2400" dirty="0">
                <a:latin typeface="Times New Roman" panose="02020603050405020304" pitchFamily="18" charset="0"/>
                <a:ea typeface="楷体_GB2312" pitchFamily="49" charset="-122"/>
              </a:rPr>
              <a:t>PAD</a:t>
            </a:r>
            <a:r>
              <a:rPr lang="zh-CN" altLang="en-US" sz="2800" dirty="0">
                <a:latin typeface="Times New Roman" panose="02020603050405020304" pitchFamily="18" charset="0"/>
                <a:ea typeface="楷体_GB2312" pitchFamily="49" charset="-122"/>
              </a:rPr>
              <a:t>的转换</a:t>
            </a:r>
          </a:p>
        </p:txBody>
      </p:sp>
      <p:sp>
        <p:nvSpPr>
          <p:cNvPr id="66565" name="Text Box 54"/>
          <p:cNvSpPr txBox="1"/>
          <p:nvPr/>
        </p:nvSpPr>
        <p:spPr>
          <a:xfrm>
            <a:off x="5334000" y="1981200"/>
            <a:ext cx="1905000" cy="457200"/>
          </a:xfrm>
          <a:prstGeom prst="rect">
            <a:avLst/>
          </a:prstGeom>
          <a:noFill/>
          <a:ln w="12700">
            <a:noFill/>
          </a:ln>
        </p:spPr>
        <p:txBody>
          <a:bodyPr>
            <a:spAutoFit/>
          </a:bodyPr>
          <a:lstStyle/>
          <a:p>
            <a:pPr eaLnBrk="0" hangingPunct="0">
              <a:spcBef>
                <a:spcPct val="50000"/>
              </a:spcBef>
            </a:pPr>
            <a:endParaRPr lang="zh-CN" altLang="zh-CN" sz="2400" dirty="0">
              <a:latin typeface="Times New Roman" panose="02020603050405020304" pitchFamily="18" charset="0"/>
            </a:endParaRPr>
          </a:p>
        </p:txBody>
      </p:sp>
      <p:sp>
        <p:nvSpPr>
          <p:cNvPr id="66566" name="Text Box 55"/>
          <p:cNvSpPr txBox="1"/>
          <p:nvPr/>
        </p:nvSpPr>
        <p:spPr>
          <a:xfrm>
            <a:off x="4500563" y="549275"/>
            <a:ext cx="4324350" cy="457200"/>
          </a:xfrm>
          <a:prstGeom prst="rect">
            <a:avLst/>
          </a:prstGeom>
          <a:noFill/>
          <a:ln w="12700">
            <a:noFill/>
          </a:ln>
        </p:spPr>
        <p:txBody>
          <a:bodyPr>
            <a:spAutoFit/>
          </a:bodyPr>
          <a:lstStyle/>
          <a:p>
            <a:pPr eaLnBrk="0" hangingPunct="0">
              <a:spcBef>
                <a:spcPct val="50000"/>
              </a:spcBef>
            </a:pPr>
            <a:r>
              <a:rPr lang="zh-CN" altLang="en-US" sz="2400" dirty="0">
                <a:solidFill>
                  <a:srgbClr val="FF3300"/>
                </a:solidFill>
                <a:latin typeface="楷体_GB2312" pitchFamily="49" charset="-122"/>
                <a:ea typeface="楷体_GB2312" pitchFamily="49" charset="-122"/>
              </a:rPr>
              <a:t>练习：请将</a:t>
            </a:r>
            <a:r>
              <a:rPr lang="en-US" altLang="zh-CN" sz="2400" dirty="0">
                <a:solidFill>
                  <a:srgbClr val="FF3300"/>
                </a:solidFill>
                <a:latin typeface="楷体_GB2312" pitchFamily="49" charset="-122"/>
                <a:ea typeface="楷体_GB2312" pitchFamily="49" charset="-122"/>
              </a:rPr>
              <a:t>N</a:t>
            </a:r>
            <a:r>
              <a:rPr lang="zh-CN" altLang="en-US" sz="2400" dirty="0">
                <a:solidFill>
                  <a:srgbClr val="FF3300"/>
                </a:solidFill>
                <a:latin typeface="楷体_GB2312" pitchFamily="49" charset="-122"/>
                <a:ea typeface="楷体_GB2312" pitchFamily="49" charset="-122"/>
              </a:rPr>
              <a:t>－</a:t>
            </a:r>
            <a:r>
              <a:rPr lang="en-US" altLang="zh-CN" sz="2400" dirty="0">
                <a:solidFill>
                  <a:srgbClr val="FF3300"/>
                </a:solidFill>
                <a:latin typeface="楷体_GB2312" pitchFamily="49" charset="-122"/>
                <a:ea typeface="楷体_GB2312" pitchFamily="49" charset="-122"/>
              </a:rPr>
              <a:t>S</a:t>
            </a:r>
            <a:r>
              <a:rPr lang="zh-CN" altLang="en-US" sz="2400" dirty="0">
                <a:solidFill>
                  <a:srgbClr val="FF3300"/>
                </a:solidFill>
                <a:latin typeface="楷体_GB2312" pitchFamily="49" charset="-122"/>
                <a:ea typeface="楷体_GB2312" pitchFamily="49" charset="-122"/>
              </a:rPr>
              <a:t>图转化成</a:t>
            </a:r>
            <a:r>
              <a:rPr lang="en-US" altLang="zh-CN" sz="2400" dirty="0">
                <a:solidFill>
                  <a:srgbClr val="FF3300"/>
                </a:solidFill>
                <a:latin typeface="楷体_GB2312" pitchFamily="49" charset="-122"/>
                <a:ea typeface="楷体_GB2312" pitchFamily="49" charset="-122"/>
              </a:rPr>
              <a:t>PAD</a:t>
            </a:r>
            <a:r>
              <a:rPr lang="zh-CN" altLang="en-US" sz="2400" dirty="0">
                <a:solidFill>
                  <a:srgbClr val="FF3300"/>
                </a:solidFill>
                <a:latin typeface="楷体_GB2312" pitchFamily="49" charset="-122"/>
                <a:ea typeface="楷体_GB2312" pitchFamily="49" charset="-122"/>
              </a:rPr>
              <a:t>图</a:t>
            </a:r>
          </a:p>
        </p:txBody>
      </p:sp>
      <p:sp>
        <p:nvSpPr>
          <p:cNvPr id="93240" name="Oval 56"/>
          <p:cNvSpPr/>
          <p:nvPr/>
        </p:nvSpPr>
        <p:spPr>
          <a:xfrm>
            <a:off x="4211638" y="3933825"/>
            <a:ext cx="4419600" cy="2362200"/>
          </a:xfrm>
          <a:prstGeom prst="ellipse">
            <a:avLst/>
          </a:prstGeom>
          <a:noFill/>
          <a:ln w="12700" cap="flat" cmpd="sng">
            <a:solidFill>
              <a:schemeClr val="tx1"/>
            </a:solidFill>
            <a:prstDash val="solid"/>
            <a:headEnd type="none" w="sm" len="sm"/>
            <a:tailEnd type="none" w="sm" len="sm"/>
          </a:ln>
        </p:spPr>
        <p:txBody>
          <a:bodyPr wrap="none" anchor="ctr"/>
          <a:lstStyle/>
          <a:p>
            <a:endParaRPr lang="zh-CN" altLang="en-US" dirty="0">
              <a:latin typeface="Arial" panose="020B0604020202020204" pitchFamily="34" charset="0"/>
            </a:endParaRPr>
          </a:p>
        </p:txBody>
      </p:sp>
      <p:grpSp>
        <p:nvGrpSpPr>
          <p:cNvPr id="13" name="Group 57"/>
          <p:cNvGrpSpPr/>
          <p:nvPr/>
        </p:nvGrpSpPr>
        <p:grpSpPr>
          <a:xfrm>
            <a:off x="4343400" y="4800600"/>
            <a:ext cx="762000" cy="947738"/>
            <a:chOff x="290" y="240"/>
            <a:chExt cx="816" cy="1146"/>
          </a:xfrm>
        </p:grpSpPr>
        <p:sp>
          <p:nvSpPr>
            <p:cNvPr id="66621" name="Text Box 58"/>
            <p:cNvSpPr txBox="1"/>
            <p:nvPr/>
          </p:nvSpPr>
          <p:spPr>
            <a:xfrm>
              <a:off x="453" y="340"/>
              <a:ext cx="453" cy="272"/>
            </a:xfrm>
            <a:prstGeom prst="rect">
              <a:avLst/>
            </a:prstGeom>
            <a:noFill/>
            <a:ln w="9525" cap="flat" cmpd="sng">
              <a:solidFill>
                <a:schemeClr val="tx1"/>
              </a:solidFill>
              <a:prstDash val="solid"/>
              <a:miter/>
              <a:headEnd type="none" w="med" len="med"/>
              <a:tailEnd type="none" w="med" len="med"/>
            </a:ln>
          </p:spPr>
          <p:txBody>
            <a:bodyPr tIns="10800" bIns="10800"/>
            <a:lstStyle/>
            <a:p>
              <a:pPr algn="ctr">
                <a:spcBef>
                  <a:spcPct val="50000"/>
                </a:spcBef>
              </a:pPr>
              <a:r>
                <a:rPr lang="en-US" altLang="zh-CN" sz="800" dirty="0">
                  <a:latin typeface="Times New Roman" panose="02020603050405020304" pitchFamily="18" charset="0"/>
                </a:rPr>
                <a:t>A</a:t>
              </a:r>
            </a:p>
          </p:txBody>
        </p:sp>
        <p:sp>
          <p:nvSpPr>
            <p:cNvPr id="66622" name="Text Box 59"/>
            <p:cNvSpPr txBox="1"/>
            <p:nvPr/>
          </p:nvSpPr>
          <p:spPr>
            <a:xfrm>
              <a:off x="453" y="680"/>
              <a:ext cx="453" cy="272"/>
            </a:xfrm>
            <a:prstGeom prst="rect">
              <a:avLst/>
            </a:prstGeom>
            <a:noFill/>
            <a:ln w="9525" cap="flat" cmpd="sng">
              <a:solidFill>
                <a:schemeClr val="tx1"/>
              </a:solidFill>
              <a:prstDash val="solid"/>
              <a:miter/>
              <a:headEnd type="none" w="med" len="med"/>
              <a:tailEnd type="none" w="med" len="med"/>
            </a:ln>
          </p:spPr>
          <p:txBody>
            <a:bodyPr tIns="46800" bIns="10800"/>
            <a:lstStyle/>
            <a:p>
              <a:pPr algn="ctr">
                <a:spcBef>
                  <a:spcPct val="50000"/>
                </a:spcBef>
              </a:pPr>
              <a:r>
                <a:rPr lang="en-US" altLang="zh-CN" sz="800" dirty="0">
                  <a:latin typeface="Times New Roman" panose="02020603050405020304" pitchFamily="18" charset="0"/>
                </a:rPr>
                <a:t>B</a:t>
              </a:r>
            </a:p>
          </p:txBody>
        </p:sp>
        <p:sp>
          <p:nvSpPr>
            <p:cNvPr id="66623" name="Line 60"/>
            <p:cNvSpPr/>
            <p:nvPr/>
          </p:nvSpPr>
          <p:spPr>
            <a:xfrm>
              <a:off x="453" y="240"/>
              <a:ext cx="0" cy="816"/>
            </a:xfrm>
            <a:prstGeom prst="line">
              <a:avLst/>
            </a:prstGeom>
            <a:ln w="9525" cap="flat" cmpd="sng">
              <a:solidFill>
                <a:schemeClr val="tx1"/>
              </a:solidFill>
              <a:prstDash val="solid"/>
              <a:headEnd type="none" w="med" len="med"/>
              <a:tailEnd type="none" w="med" len="med"/>
            </a:ln>
          </p:spPr>
        </p:sp>
        <p:sp>
          <p:nvSpPr>
            <p:cNvPr id="66624" name="Text Box 61"/>
            <p:cNvSpPr txBox="1"/>
            <p:nvPr/>
          </p:nvSpPr>
          <p:spPr>
            <a:xfrm>
              <a:off x="290" y="1127"/>
              <a:ext cx="816" cy="259"/>
            </a:xfrm>
            <a:prstGeom prst="rect">
              <a:avLst/>
            </a:prstGeom>
            <a:noFill/>
            <a:ln w="9525">
              <a:noFill/>
            </a:ln>
          </p:spPr>
          <p:txBody>
            <a:bodyPr>
              <a:spAutoFit/>
            </a:bodyPr>
            <a:lstStyle/>
            <a:p>
              <a:pPr algn="ctr">
                <a:spcBef>
                  <a:spcPct val="50000"/>
                </a:spcBef>
              </a:pPr>
              <a:r>
                <a:rPr lang="en-US" altLang="zh-CN" sz="800" dirty="0">
                  <a:latin typeface="Times New Roman" panose="02020603050405020304" pitchFamily="18" charset="0"/>
                </a:rPr>
                <a:t>Sequential</a:t>
              </a:r>
            </a:p>
          </p:txBody>
        </p:sp>
      </p:grpSp>
      <p:grpSp>
        <p:nvGrpSpPr>
          <p:cNvPr id="14" name="Group 62"/>
          <p:cNvGrpSpPr/>
          <p:nvPr/>
        </p:nvGrpSpPr>
        <p:grpSpPr>
          <a:xfrm>
            <a:off x="5105400" y="4419600"/>
            <a:ext cx="1905000" cy="998538"/>
            <a:chOff x="1539" y="272"/>
            <a:chExt cx="2013" cy="1031"/>
          </a:xfrm>
        </p:grpSpPr>
        <p:sp>
          <p:nvSpPr>
            <p:cNvPr id="66604" name="Line 63"/>
            <p:cNvSpPr/>
            <p:nvPr/>
          </p:nvSpPr>
          <p:spPr>
            <a:xfrm>
              <a:off x="1541" y="272"/>
              <a:ext cx="0" cy="723"/>
            </a:xfrm>
            <a:prstGeom prst="line">
              <a:avLst/>
            </a:prstGeom>
            <a:ln w="9525" cap="flat" cmpd="sng">
              <a:solidFill>
                <a:schemeClr val="tx1"/>
              </a:solidFill>
              <a:prstDash val="solid"/>
              <a:headEnd type="none" w="med" len="med"/>
              <a:tailEnd type="none" w="med" len="med"/>
            </a:ln>
          </p:spPr>
        </p:sp>
        <p:grpSp>
          <p:nvGrpSpPr>
            <p:cNvPr id="66605" name="Group 64"/>
            <p:cNvGrpSpPr/>
            <p:nvPr/>
          </p:nvGrpSpPr>
          <p:grpSpPr>
            <a:xfrm>
              <a:off x="1541" y="430"/>
              <a:ext cx="816" cy="192"/>
              <a:chOff x="1541" y="430"/>
              <a:chExt cx="816" cy="192"/>
            </a:xfrm>
          </p:grpSpPr>
          <p:sp>
            <p:nvSpPr>
              <p:cNvPr id="66619" name="Line 65"/>
              <p:cNvSpPr/>
              <p:nvPr/>
            </p:nvSpPr>
            <p:spPr>
              <a:xfrm>
                <a:off x="1541" y="430"/>
                <a:ext cx="816" cy="0"/>
              </a:xfrm>
              <a:prstGeom prst="line">
                <a:avLst/>
              </a:prstGeom>
              <a:ln w="9525" cap="flat" cmpd="sng">
                <a:solidFill>
                  <a:schemeClr val="tx1"/>
                </a:solidFill>
                <a:prstDash val="solid"/>
                <a:headEnd type="none" w="med" len="med"/>
                <a:tailEnd type="none" w="med" len="med"/>
              </a:ln>
            </p:spPr>
          </p:sp>
          <p:sp>
            <p:nvSpPr>
              <p:cNvPr id="66620" name="Line 66"/>
              <p:cNvSpPr/>
              <p:nvPr/>
            </p:nvSpPr>
            <p:spPr>
              <a:xfrm flipH="1">
                <a:off x="2040" y="430"/>
                <a:ext cx="192" cy="192"/>
              </a:xfrm>
              <a:prstGeom prst="line">
                <a:avLst/>
              </a:prstGeom>
              <a:ln w="9525" cap="flat" cmpd="sng">
                <a:solidFill>
                  <a:schemeClr val="tx1"/>
                </a:solidFill>
                <a:prstDash val="solid"/>
                <a:headEnd type="none" w="med" len="med"/>
                <a:tailEnd type="none" w="med" len="med"/>
              </a:ln>
            </p:spPr>
          </p:sp>
        </p:grpSp>
        <p:grpSp>
          <p:nvGrpSpPr>
            <p:cNvPr id="66606" name="Group 67"/>
            <p:cNvGrpSpPr/>
            <p:nvPr/>
          </p:nvGrpSpPr>
          <p:grpSpPr>
            <a:xfrm flipV="1">
              <a:off x="1541" y="612"/>
              <a:ext cx="816" cy="192"/>
              <a:chOff x="1541" y="430"/>
              <a:chExt cx="816" cy="192"/>
            </a:xfrm>
          </p:grpSpPr>
          <p:sp>
            <p:nvSpPr>
              <p:cNvPr id="66617" name="Line 68"/>
              <p:cNvSpPr/>
              <p:nvPr/>
            </p:nvSpPr>
            <p:spPr>
              <a:xfrm>
                <a:off x="1541" y="430"/>
                <a:ext cx="816" cy="0"/>
              </a:xfrm>
              <a:prstGeom prst="line">
                <a:avLst/>
              </a:prstGeom>
              <a:ln w="9525" cap="flat" cmpd="sng">
                <a:solidFill>
                  <a:schemeClr val="tx1"/>
                </a:solidFill>
                <a:prstDash val="solid"/>
                <a:headEnd type="none" w="med" len="med"/>
                <a:tailEnd type="none" w="med" len="med"/>
              </a:ln>
            </p:spPr>
          </p:sp>
          <p:sp>
            <p:nvSpPr>
              <p:cNvPr id="66618" name="Line 69"/>
              <p:cNvSpPr/>
              <p:nvPr/>
            </p:nvSpPr>
            <p:spPr>
              <a:xfrm flipH="1">
                <a:off x="2040" y="430"/>
                <a:ext cx="192" cy="192"/>
              </a:xfrm>
              <a:prstGeom prst="line">
                <a:avLst/>
              </a:prstGeom>
              <a:ln w="9525" cap="flat" cmpd="sng">
                <a:solidFill>
                  <a:schemeClr val="tx1"/>
                </a:solidFill>
                <a:prstDash val="solid"/>
                <a:headEnd type="none" w="med" len="med"/>
                <a:tailEnd type="none" w="med" len="med"/>
              </a:ln>
            </p:spPr>
          </p:sp>
        </p:grpSp>
        <p:sp>
          <p:nvSpPr>
            <p:cNvPr id="66607" name="Text Box 70"/>
            <p:cNvSpPr txBox="1"/>
            <p:nvPr/>
          </p:nvSpPr>
          <p:spPr>
            <a:xfrm>
              <a:off x="1632" y="480"/>
              <a:ext cx="385" cy="221"/>
            </a:xfrm>
            <a:prstGeom prst="rect">
              <a:avLst/>
            </a:prstGeom>
            <a:noFill/>
            <a:ln w="9525">
              <a:noFill/>
            </a:ln>
          </p:spPr>
          <p:txBody>
            <a:bodyPr>
              <a:spAutoFit/>
            </a:bodyPr>
            <a:lstStyle/>
            <a:p>
              <a:pPr algn="ctr">
                <a:spcBef>
                  <a:spcPct val="50000"/>
                </a:spcBef>
              </a:pPr>
              <a:r>
                <a:rPr lang="en-US" altLang="zh-CN" sz="800" dirty="0">
                  <a:latin typeface="Times New Roman" panose="02020603050405020304" pitchFamily="18" charset="0"/>
                </a:rPr>
                <a:t>P</a:t>
              </a:r>
            </a:p>
          </p:txBody>
        </p:sp>
        <p:sp>
          <p:nvSpPr>
            <p:cNvPr id="66608" name="Text Box 71"/>
            <p:cNvSpPr txBox="1"/>
            <p:nvPr/>
          </p:nvSpPr>
          <p:spPr>
            <a:xfrm>
              <a:off x="2352" y="288"/>
              <a:ext cx="385" cy="232"/>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en-US" altLang="zh-CN" sz="800" dirty="0">
                  <a:latin typeface="Times New Roman" panose="02020603050405020304" pitchFamily="18" charset="0"/>
                </a:rPr>
                <a:t>A</a:t>
              </a:r>
            </a:p>
          </p:txBody>
        </p:sp>
        <p:sp>
          <p:nvSpPr>
            <p:cNvPr id="66609" name="Text Box 72"/>
            <p:cNvSpPr txBox="1"/>
            <p:nvPr/>
          </p:nvSpPr>
          <p:spPr>
            <a:xfrm>
              <a:off x="2352" y="672"/>
              <a:ext cx="385" cy="231"/>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en-US" altLang="zh-CN" sz="800" dirty="0">
                  <a:latin typeface="Times New Roman" panose="02020603050405020304" pitchFamily="18" charset="0"/>
                </a:rPr>
                <a:t>B</a:t>
              </a:r>
            </a:p>
          </p:txBody>
        </p:sp>
        <p:grpSp>
          <p:nvGrpSpPr>
            <p:cNvPr id="66610" name="Group 73"/>
            <p:cNvGrpSpPr/>
            <p:nvPr/>
          </p:nvGrpSpPr>
          <p:grpSpPr>
            <a:xfrm>
              <a:off x="2880" y="336"/>
              <a:ext cx="672" cy="347"/>
              <a:chOff x="2880" y="336"/>
              <a:chExt cx="672" cy="347"/>
            </a:xfrm>
          </p:grpSpPr>
          <p:sp>
            <p:nvSpPr>
              <p:cNvPr id="66615" name="Line 74"/>
              <p:cNvSpPr/>
              <p:nvPr/>
            </p:nvSpPr>
            <p:spPr>
              <a:xfrm flipH="1">
                <a:off x="2880" y="432"/>
                <a:ext cx="192" cy="0"/>
              </a:xfrm>
              <a:prstGeom prst="line">
                <a:avLst/>
              </a:prstGeom>
              <a:ln w="9525" cap="flat" cmpd="sng">
                <a:solidFill>
                  <a:srgbClr val="3366FF"/>
                </a:solidFill>
                <a:prstDash val="solid"/>
                <a:headEnd type="none" w="med" len="med"/>
                <a:tailEnd type="arrow" w="med" len="med"/>
              </a:ln>
            </p:spPr>
          </p:sp>
          <p:sp>
            <p:nvSpPr>
              <p:cNvPr id="66616" name="Text Box 75"/>
              <p:cNvSpPr txBox="1"/>
              <p:nvPr/>
            </p:nvSpPr>
            <p:spPr>
              <a:xfrm>
                <a:off x="3072" y="336"/>
                <a:ext cx="480" cy="347"/>
              </a:xfrm>
              <a:prstGeom prst="rect">
                <a:avLst/>
              </a:prstGeom>
              <a:noFill/>
              <a:ln w="9525">
                <a:noFill/>
              </a:ln>
            </p:spPr>
            <p:txBody>
              <a:bodyPr>
                <a:spAutoFit/>
              </a:bodyPr>
              <a:lstStyle/>
              <a:p>
                <a:pPr>
                  <a:spcBef>
                    <a:spcPct val="50000"/>
                  </a:spcBef>
                </a:pPr>
                <a:r>
                  <a:rPr lang="en-US" altLang="zh-CN" sz="800" dirty="0">
                    <a:solidFill>
                      <a:schemeClr val="accent2"/>
                    </a:solidFill>
                    <a:latin typeface="Times New Roman" panose="02020603050405020304" pitchFamily="18" charset="0"/>
                  </a:rPr>
                  <a:t>THEN</a:t>
                </a:r>
                <a:endParaRPr lang="en-US" altLang="zh-CN" sz="800" dirty="0">
                  <a:latin typeface="Times New Roman" panose="02020603050405020304" pitchFamily="18" charset="0"/>
                </a:endParaRPr>
              </a:p>
            </p:txBody>
          </p:sp>
        </p:grpSp>
        <p:grpSp>
          <p:nvGrpSpPr>
            <p:cNvPr id="66611" name="Group 76"/>
            <p:cNvGrpSpPr/>
            <p:nvPr/>
          </p:nvGrpSpPr>
          <p:grpSpPr>
            <a:xfrm>
              <a:off x="2880" y="672"/>
              <a:ext cx="672" cy="221"/>
              <a:chOff x="2880" y="336"/>
              <a:chExt cx="672" cy="221"/>
            </a:xfrm>
          </p:grpSpPr>
          <p:sp>
            <p:nvSpPr>
              <p:cNvPr id="66613" name="Line 77"/>
              <p:cNvSpPr/>
              <p:nvPr/>
            </p:nvSpPr>
            <p:spPr>
              <a:xfrm flipH="1">
                <a:off x="2880" y="432"/>
                <a:ext cx="192" cy="0"/>
              </a:xfrm>
              <a:prstGeom prst="line">
                <a:avLst/>
              </a:prstGeom>
              <a:ln w="9525" cap="flat" cmpd="sng">
                <a:solidFill>
                  <a:srgbClr val="3366FF"/>
                </a:solidFill>
                <a:prstDash val="solid"/>
                <a:headEnd type="none" w="med" len="med"/>
                <a:tailEnd type="arrow" w="med" len="med"/>
              </a:ln>
            </p:spPr>
          </p:sp>
          <p:sp>
            <p:nvSpPr>
              <p:cNvPr id="66614" name="Text Box 78"/>
              <p:cNvSpPr txBox="1"/>
              <p:nvPr/>
            </p:nvSpPr>
            <p:spPr>
              <a:xfrm>
                <a:off x="3072" y="336"/>
                <a:ext cx="480" cy="221"/>
              </a:xfrm>
              <a:prstGeom prst="rect">
                <a:avLst/>
              </a:prstGeom>
              <a:noFill/>
              <a:ln w="9525">
                <a:noFill/>
              </a:ln>
            </p:spPr>
            <p:txBody>
              <a:bodyPr>
                <a:spAutoFit/>
              </a:bodyPr>
              <a:lstStyle/>
              <a:p>
                <a:pPr>
                  <a:spcBef>
                    <a:spcPct val="50000"/>
                  </a:spcBef>
                </a:pPr>
                <a:r>
                  <a:rPr lang="en-US" altLang="zh-CN" sz="800" dirty="0">
                    <a:solidFill>
                      <a:schemeClr val="accent2"/>
                    </a:solidFill>
                    <a:latin typeface="Times New Roman" panose="02020603050405020304" pitchFamily="18" charset="0"/>
                  </a:rPr>
                  <a:t>ELSE</a:t>
                </a:r>
                <a:endParaRPr lang="en-US" altLang="zh-CN" sz="800" dirty="0">
                  <a:latin typeface="Times New Roman" panose="02020603050405020304" pitchFamily="18" charset="0"/>
                </a:endParaRPr>
              </a:p>
            </p:txBody>
          </p:sp>
        </p:grpSp>
        <p:sp>
          <p:nvSpPr>
            <p:cNvPr id="66612" name="Text Box 79"/>
            <p:cNvSpPr txBox="1"/>
            <p:nvPr/>
          </p:nvSpPr>
          <p:spPr>
            <a:xfrm>
              <a:off x="1539" y="1082"/>
              <a:ext cx="1151" cy="221"/>
            </a:xfrm>
            <a:prstGeom prst="rect">
              <a:avLst/>
            </a:prstGeom>
            <a:noFill/>
            <a:ln w="9525">
              <a:noFill/>
            </a:ln>
          </p:spPr>
          <p:txBody>
            <a:bodyPr>
              <a:spAutoFit/>
            </a:bodyPr>
            <a:lstStyle/>
            <a:p>
              <a:pPr algn="ctr">
                <a:spcBef>
                  <a:spcPct val="50000"/>
                </a:spcBef>
              </a:pPr>
              <a:r>
                <a:rPr lang="en-US" altLang="zh-CN" sz="800" dirty="0">
                  <a:latin typeface="Times New Roman" panose="02020603050405020304" pitchFamily="18" charset="0"/>
                </a:rPr>
                <a:t>Selective</a:t>
              </a:r>
            </a:p>
          </p:txBody>
        </p:sp>
      </p:grpSp>
      <p:grpSp>
        <p:nvGrpSpPr>
          <p:cNvPr id="19" name="Group 80"/>
          <p:cNvGrpSpPr/>
          <p:nvPr/>
        </p:nvGrpSpPr>
        <p:grpSpPr>
          <a:xfrm>
            <a:off x="7010400" y="4419600"/>
            <a:ext cx="1219200" cy="873125"/>
            <a:chOff x="3840" y="272"/>
            <a:chExt cx="1406" cy="1136"/>
          </a:xfrm>
        </p:grpSpPr>
        <p:grpSp>
          <p:nvGrpSpPr>
            <p:cNvPr id="66591" name="Group 81"/>
            <p:cNvGrpSpPr/>
            <p:nvPr/>
          </p:nvGrpSpPr>
          <p:grpSpPr>
            <a:xfrm>
              <a:off x="3853" y="272"/>
              <a:ext cx="1393" cy="385"/>
              <a:chOff x="3853" y="272"/>
              <a:chExt cx="1393" cy="385"/>
            </a:xfrm>
          </p:grpSpPr>
          <p:sp>
            <p:nvSpPr>
              <p:cNvPr id="66599" name="Line 82"/>
              <p:cNvSpPr/>
              <p:nvPr/>
            </p:nvSpPr>
            <p:spPr>
              <a:xfrm>
                <a:off x="3853" y="272"/>
                <a:ext cx="0" cy="385"/>
              </a:xfrm>
              <a:prstGeom prst="line">
                <a:avLst/>
              </a:prstGeom>
              <a:ln w="9525" cap="flat" cmpd="sng">
                <a:solidFill>
                  <a:schemeClr val="tx1"/>
                </a:solidFill>
                <a:prstDash val="solid"/>
                <a:headEnd type="none" w="med" len="med"/>
                <a:tailEnd type="none" w="med" len="med"/>
              </a:ln>
            </p:spPr>
          </p:sp>
          <p:sp>
            <p:nvSpPr>
              <p:cNvPr id="66600" name="Text Box 83"/>
              <p:cNvSpPr txBox="1"/>
              <p:nvPr/>
            </p:nvSpPr>
            <p:spPr>
              <a:xfrm>
                <a:off x="3853" y="340"/>
                <a:ext cx="816" cy="249"/>
              </a:xfrm>
              <a:prstGeom prst="rect">
                <a:avLst/>
              </a:prstGeom>
              <a:noFill/>
              <a:ln w="9525" cap="flat" cmpd="sng">
                <a:solidFill>
                  <a:schemeClr val="tx1"/>
                </a:solidFill>
                <a:prstDash val="solid"/>
                <a:miter/>
                <a:headEnd type="none" w="med" len="med"/>
                <a:tailEnd type="none" w="med" len="med"/>
              </a:ln>
            </p:spPr>
            <p:txBody>
              <a:bodyPr lIns="18000" tIns="10800" rIns="18000" bIns="10800"/>
              <a:lstStyle/>
              <a:p>
                <a:pPr>
                  <a:spcBef>
                    <a:spcPct val="50000"/>
                  </a:spcBef>
                </a:pPr>
                <a:r>
                  <a:rPr lang="en-US" altLang="zh-CN" sz="800" dirty="0">
                    <a:latin typeface="Times New Roman" panose="02020603050405020304" pitchFamily="18" charset="0"/>
                  </a:rPr>
                  <a:t> While P</a:t>
                </a:r>
              </a:p>
            </p:txBody>
          </p:sp>
          <p:sp>
            <p:nvSpPr>
              <p:cNvPr id="66601" name="Line 84"/>
              <p:cNvSpPr/>
              <p:nvPr/>
            </p:nvSpPr>
            <p:spPr>
              <a:xfrm>
                <a:off x="4608" y="340"/>
                <a:ext cx="0" cy="249"/>
              </a:xfrm>
              <a:prstGeom prst="line">
                <a:avLst/>
              </a:prstGeom>
              <a:ln w="9525" cap="flat" cmpd="sng">
                <a:solidFill>
                  <a:schemeClr val="tx1"/>
                </a:solidFill>
                <a:prstDash val="solid"/>
                <a:headEnd type="none" w="med" len="med"/>
                <a:tailEnd type="none" w="med" len="med"/>
              </a:ln>
            </p:spPr>
          </p:sp>
          <p:sp>
            <p:nvSpPr>
              <p:cNvPr id="66602" name="Line 85"/>
              <p:cNvSpPr/>
              <p:nvPr/>
            </p:nvSpPr>
            <p:spPr>
              <a:xfrm>
                <a:off x="4670" y="476"/>
                <a:ext cx="192" cy="0"/>
              </a:xfrm>
              <a:prstGeom prst="line">
                <a:avLst/>
              </a:prstGeom>
              <a:ln w="9525" cap="flat" cmpd="sng">
                <a:solidFill>
                  <a:schemeClr val="tx1"/>
                </a:solidFill>
                <a:prstDash val="solid"/>
                <a:headEnd type="none" w="med" len="med"/>
                <a:tailEnd type="none" w="med" len="med"/>
              </a:ln>
            </p:spPr>
          </p:sp>
          <p:sp>
            <p:nvSpPr>
              <p:cNvPr id="66603" name="Text Box 86"/>
              <p:cNvSpPr txBox="1"/>
              <p:nvPr/>
            </p:nvSpPr>
            <p:spPr>
              <a:xfrm>
                <a:off x="4862" y="340"/>
                <a:ext cx="384" cy="201"/>
              </a:xfrm>
              <a:prstGeom prst="rect">
                <a:avLst/>
              </a:prstGeom>
              <a:noFill/>
              <a:ln w="9525" cap="flat" cmpd="sng">
                <a:solidFill>
                  <a:schemeClr val="tx1"/>
                </a:solidFill>
                <a:prstDash val="solid"/>
                <a:miter/>
                <a:headEnd type="none" w="med" len="med"/>
                <a:tailEnd type="none" w="med" len="med"/>
              </a:ln>
            </p:spPr>
            <p:txBody>
              <a:bodyPr tIns="10800" bIns="10800">
                <a:spAutoFit/>
              </a:bodyPr>
              <a:lstStyle/>
              <a:p>
                <a:pPr algn="ctr">
                  <a:spcBef>
                    <a:spcPct val="50000"/>
                  </a:spcBef>
                </a:pPr>
                <a:r>
                  <a:rPr lang="en-US" altLang="zh-CN" sz="800" dirty="0">
                    <a:latin typeface="Times New Roman" panose="02020603050405020304" pitchFamily="18" charset="0"/>
                  </a:rPr>
                  <a:t>S</a:t>
                </a:r>
              </a:p>
            </p:txBody>
          </p:sp>
        </p:grpSp>
        <p:grpSp>
          <p:nvGrpSpPr>
            <p:cNvPr id="66592" name="Group 87"/>
            <p:cNvGrpSpPr/>
            <p:nvPr/>
          </p:nvGrpSpPr>
          <p:grpSpPr>
            <a:xfrm>
              <a:off x="3840" y="768"/>
              <a:ext cx="1393" cy="385"/>
              <a:chOff x="3853" y="272"/>
              <a:chExt cx="1393" cy="385"/>
            </a:xfrm>
          </p:grpSpPr>
          <p:sp>
            <p:nvSpPr>
              <p:cNvPr id="66594" name="Line 88"/>
              <p:cNvSpPr/>
              <p:nvPr/>
            </p:nvSpPr>
            <p:spPr>
              <a:xfrm>
                <a:off x="3853" y="272"/>
                <a:ext cx="0" cy="385"/>
              </a:xfrm>
              <a:prstGeom prst="line">
                <a:avLst/>
              </a:prstGeom>
              <a:ln w="9525" cap="flat" cmpd="sng">
                <a:solidFill>
                  <a:schemeClr val="tx1"/>
                </a:solidFill>
                <a:prstDash val="solid"/>
                <a:headEnd type="none" w="med" len="med"/>
                <a:tailEnd type="none" w="med" len="med"/>
              </a:ln>
            </p:spPr>
          </p:sp>
          <p:sp>
            <p:nvSpPr>
              <p:cNvPr id="66595" name="Text Box 89"/>
              <p:cNvSpPr txBox="1"/>
              <p:nvPr/>
            </p:nvSpPr>
            <p:spPr>
              <a:xfrm>
                <a:off x="3853" y="340"/>
                <a:ext cx="816" cy="249"/>
              </a:xfrm>
              <a:prstGeom prst="rect">
                <a:avLst/>
              </a:prstGeom>
              <a:noFill/>
              <a:ln w="9525" cap="flat" cmpd="sng">
                <a:solidFill>
                  <a:schemeClr val="tx1"/>
                </a:solidFill>
                <a:prstDash val="solid"/>
                <a:miter/>
                <a:headEnd type="none" w="med" len="med"/>
                <a:tailEnd type="none" w="med" len="med"/>
              </a:ln>
            </p:spPr>
            <p:txBody>
              <a:bodyPr lIns="18000" tIns="10800" rIns="18000" bIns="10800"/>
              <a:lstStyle/>
              <a:p>
                <a:pPr>
                  <a:spcBef>
                    <a:spcPct val="50000"/>
                  </a:spcBef>
                </a:pPr>
                <a:r>
                  <a:rPr lang="en-US" altLang="zh-CN" sz="800" dirty="0">
                    <a:latin typeface="Times New Roman" panose="02020603050405020304" pitchFamily="18" charset="0"/>
                  </a:rPr>
                  <a:t> Until P</a:t>
                </a:r>
              </a:p>
            </p:txBody>
          </p:sp>
          <p:sp>
            <p:nvSpPr>
              <p:cNvPr id="66596" name="Line 90"/>
              <p:cNvSpPr/>
              <p:nvPr/>
            </p:nvSpPr>
            <p:spPr>
              <a:xfrm>
                <a:off x="4608" y="340"/>
                <a:ext cx="0" cy="249"/>
              </a:xfrm>
              <a:prstGeom prst="line">
                <a:avLst/>
              </a:prstGeom>
              <a:ln w="9525" cap="flat" cmpd="sng">
                <a:solidFill>
                  <a:schemeClr val="tx1"/>
                </a:solidFill>
                <a:prstDash val="solid"/>
                <a:headEnd type="none" w="med" len="med"/>
                <a:tailEnd type="none" w="med" len="med"/>
              </a:ln>
            </p:spPr>
          </p:sp>
          <p:sp>
            <p:nvSpPr>
              <p:cNvPr id="66597" name="Line 91"/>
              <p:cNvSpPr/>
              <p:nvPr/>
            </p:nvSpPr>
            <p:spPr>
              <a:xfrm>
                <a:off x="4670" y="476"/>
                <a:ext cx="192" cy="0"/>
              </a:xfrm>
              <a:prstGeom prst="line">
                <a:avLst/>
              </a:prstGeom>
              <a:ln w="9525" cap="flat" cmpd="sng">
                <a:solidFill>
                  <a:schemeClr val="tx1"/>
                </a:solidFill>
                <a:prstDash val="solid"/>
                <a:headEnd type="none" w="med" len="med"/>
                <a:tailEnd type="none" w="med" len="med"/>
              </a:ln>
            </p:spPr>
          </p:sp>
          <p:sp>
            <p:nvSpPr>
              <p:cNvPr id="66598" name="Text Box 92"/>
              <p:cNvSpPr txBox="1"/>
              <p:nvPr/>
            </p:nvSpPr>
            <p:spPr>
              <a:xfrm>
                <a:off x="4862" y="340"/>
                <a:ext cx="384" cy="200"/>
              </a:xfrm>
              <a:prstGeom prst="rect">
                <a:avLst/>
              </a:prstGeom>
              <a:noFill/>
              <a:ln w="9525" cap="flat" cmpd="sng">
                <a:solidFill>
                  <a:schemeClr val="tx1"/>
                </a:solidFill>
                <a:prstDash val="solid"/>
                <a:miter/>
                <a:headEnd type="none" w="med" len="med"/>
                <a:tailEnd type="none" w="med" len="med"/>
              </a:ln>
            </p:spPr>
            <p:txBody>
              <a:bodyPr tIns="10800" bIns="10800">
                <a:spAutoFit/>
              </a:bodyPr>
              <a:lstStyle/>
              <a:p>
                <a:pPr algn="ctr">
                  <a:spcBef>
                    <a:spcPct val="50000"/>
                  </a:spcBef>
                </a:pPr>
                <a:r>
                  <a:rPr lang="en-US" altLang="zh-CN" sz="800" dirty="0">
                    <a:latin typeface="Times New Roman" panose="02020603050405020304" pitchFamily="18" charset="0"/>
                  </a:rPr>
                  <a:t>S</a:t>
                </a:r>
              </a:p>
            </p:txBody>
          </p:sp>
        </p:grpSp>
        <p:sp>
          <p:nvSpPr>
            <p:cNvPr id="66593" name="Text Box 93"/>
            <p:cNvSpPr txBox="1"/>
            <p:nvPr/>
          </p:nvSpPr>
          <p:spPr>
            <a:xfrm>
              <a:off x="4171" y="1129"/>
              <a:ext cx="817" cy="279"/>
            </a:xfrm>
            <a:prstGeom prst="rect">
              <a:avLst/>
            </a:prstGeom>
            <a:noFill/>
            <a:ln w="9525">
              <a:noFill/>
            </a:ln>
          </p:spPr>
          <p:txBody>
            <a:bodyPr>
              <a:spAutoFit/>
            </a:bodyPr>
            <a:lstStyle/>
            <a:p>
              <a:pPr algn="ctr">
                <a:spcBef>
                  <a:spcPct val="50000"/>
                </a:spcBef>
              </a:pPr>
              <a:r>
                <a:rPr lang="en-US" altLang="zh-CN" sz="800" dirty="0">
                  <a:latin typeface="Times New Roman" panose="02020603050405020304" pitchFamily="18" charset="0"/>
                </a:rPr>
                <a:t>Loops</a:t>
              </a:r>
            </a:p>
          </p:txBody>
        </p:sp>
      </p:grpSp>
      <p:grpSp>
        <p:nvGrpSpPr>
          <p:cNvPr id="22" name="Group 94"/>
          <p:cNvGrpSpPr/>
          <p:nvPr/>
        </p:nvGrpSpPr>
        <p:grpSpPr>
          <a:xfrm>
            <a:off x="6019800" y="5105400"/>
            <a:ext cx="1219200" cy="1166813"/>
            <a:chOff x="435" y="1824"/>
            <a:chExt cx="1245" cy="1586"/>
          </a:xfrm>
        </p:grpSpPr>
        <p:sp>
          <p:nvSpPr>
            <p:cNvPr id="66573" name="Line 95"/>
            <p:cNvSpPr/>
            <p:nvPr/>
          </p:nvSpPr>
          <p:spPr>
            <a:xfrm>
              <a:off x="482" y="1824"/>
              <a:ext cx="0" cy="1360"/>
            </a:xfrm>
            <a:prstGeom prst="line">
              <a:avLst/>
            </a:prstGeom>
            <a:ln w="9525" cap="flat" cmpd="sng">
              <a:solidFill>
                <a:schemeClr val="tx1"/>
              </a:solidFill>
              <a:prstDash val="solid"/>
              <a:headEnd type="none" w="med" len="med"/>
              <a:tailEnd type="none" w="med" len="med"/>
            </a:ln>
          </p:spPr>
        </p:sp>
        <p:sp>
          <p:nvSpPr>
            <p:cNvPr id="66574" name="Line 96"/>
            <p:cNvSpPr/>
            <p:nvPr/>
          </p:nvSpPr>
          <p:spPr>
            <a:xfrm>
              <a:off x="482" y="1982"/>
              <a:ext cx="816" cy="0"/>
            </a:xfrm>
            <a:prstGeom prst="line">
              <a:avLst/>
            </a:prstGeom>
            <a:ln w="9525" cap="flat" cmpd="sng">
              <a:solidFill>
                <a:schemeClr val="tx1"/>
              </a:solidFill>
              <a:prstDash val="solid"/>
              <a:headEnd type="none" w="med" len="med"/>
              <a:tailEnd type="none" w="med" len="med"/>
            </a:ln>
          </p:spPr>
        </p:sp>
        <p:sp>
          <p:nvSpPr>
            <p:cNvPr id="66575" name="Line 97"/>
            <p:cNvSpPr/>
            <p:nvPr/>
          </p:nvSpPr>
          <p:spPr>
            <a:xfrm flipH="1">
              <a:off x="981" y="1982"/>
              <a:ext cx="192" cy="192"/>
            </a:xfrm>
            <a:prstGeom prst="line">
              <a:avLst/>
            </a:prstGeom>
            <a:ln w="9525" cap="flat" cmpd="sng">
              <a:solidFill>
                <a:schemeClr val="tx1"/>
              </a:solidFill>
              <a:prstDash val="solid"/>
              <a:headEnd type="none" w="med" len="med"/>
              <a:tailEnd type="none" w="med" len="med"/>
            </a:ln>
          </p:spPr>
        </p:sp>
        <p:sp>
          <p:nvSpPr>
            <p:cNvPr id="66576" name="Text Box 98"/>
            <p:cNvSpPr txBox="1"/>
            <p:nvPr/>
          </p:nvSpPr>
          <p:spPr>
            <a:xfrm>
              <a:off x="435" y="2448"/>
              <a:ext cx="483" cy="291"/>
            </a:xfrm>
            <a:prstGeom prst="rect">
              <a:avLst/>
            </a:prstGeom>
            <a:noFill/>
            <a:ln w="9525">
              <a:noFill/>
            </a:ln>
          </p:spPr>
          <p:txBody>
            <a:bodyPr>
              <a:spAutoFit/>
            </a:bodyPr>
            <a:lstStyle/>
            <a:p>
              <a:pPr algn="ctr">
                <a:spcBef>
                  <a:spcPct val="50000"/>
                </a:spcBef>
              </a:pPr>
              <a:r>
                <a:rPr lang="en-US" altLang="zh-CN" sz="800" dirty="0">
                  <a:latin typeface="Times New Roman" panose="02020603050405020304" pitchFamily="18" charset="0"/>
                </a:rPr>
                <a:t>P =</a:t>
              </a:r>
            </a:p>
          </p:txBody>
        </p:sp>
        <p:sp>
          <p:nvSpPr>
            <p:cNvPr id="66577" name="Text Box 99"/>
            <p:cNvSpPr txBox="1"/>
            <p:nvPr/>
          </p:nvSpPr>
          <p:spPr>
            <a:xfrm>
              <a:off x="1293" y="1839"/>
              <a:ext cx="384" cy="304"/>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en-US" altLang="zh-CN" sz="800" dirty="0">
                  <a:latin typeface="Times New Roman" panose="02020603050405020304" pitchFamily="18" charset="0"/>
                </a:rPr>
                <a:t>A1</a:t>
              </a:r>
            </a:p>
          </p:txBody>
        </p:sp>
        <p:sp>
          <p:nvSpPr>
            <p:cNvPr id="66578" name="Text Box 100"/>
            <p:cNvSpPr txBox="1"/>
            <p:nvPr/>
          </p:nvSpPr>
          <p:spPr>
            <a:xfrm>
              <a:off x="1293" y="2223"/>
              <a:ext cx="384" cy="304"/>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en-US" altLang="zh-CN" sz="800" dirty="0">
                  <a:latin typeface="Times New Roman" panose="02020603050405020304" pitchFamily="18" charset="0"/>
                </a:rPr>
                <a:t>A2</a:t>
              </a:r>
            </a:p>
          </p:txBody>
        </p:sp>
        <p:sp>
          <p:nvSpPr>
            <p:cNvPr id="66579" name="Text Box 101"/>
            <p:cNvSpPr txBox="1"/>
            <p:nvPr/>
          </p:nvSpPr>
          <p:spPr>
            <a:xfrm>
              <a:off x="480" y="3119"/>
              <a:ext cx="1151" cy="291"/>
            </a:xfrm>
            <a:prstGeom prst="rect">
              <a:avLst/>
            </a:prstGeom>
            <a:noFill/>
            <a:ln w="9525">
              <a:noFill/>
            </a:ln>
          </p:spPr>
          <p:txBody>
            <a:bodyPr>
              <a:spAutoFit/>
            </a:bodyPr>
            <a:lstStyle/>
            <a:p>
              <a:pPr algn="ctr">
                <a:spcBef>
                  <a:spcPct val="50000"/>
                </a:spcBef>
              </a:pPr>
              <a:r>
                <a:rPr lang="en-US" altLang="zh-CN" sz="800" dirty="0">
                  <a:latin typeface="Times New Roman" panose="02020603050405020304" pitchFamily="18" charset="0"/>
                </a:rPr>
                <a:t>Case</a:t>
              </a:r>
            </a:p>
          </p:txBody>
        </p:sp>
        <p:grpSp>
          <p:nvGrpSpPr>
            <p:cNvPr id="66580" name="Group 102"/>
            <p:cNvGrpSpPr/>
            <p:nvPr/>
          </p:nvGrpSpPr>
          <p:grpSpPr>
            <a:xfrm>
              <a:off x="482" y="2833"/>
              <a:ext cx="1198" cy="312"/>
              <a:chOff x="482" y="3400"/>
              <a:chExt cx="1198" cy="312"/>
            </a:xfrm>
          </p:grpSpPr>
          <p:sp>
            <p:nvSpPr>
              <p:cNvPr id="66588" name="Line 103"/>
              <p:cNvSpPr/>
              <p:nvPr/>
            </p:nvSpPr>
            <p:spPr>
              <a:xfrm flipV="1">
                <a:off x="482" y="3592"/>
                <a:ext cx="816" cy="0"/>
              </a:xfrm>
              <a:prstGeom prst="line">
                <a:avLst/>
              </a:prstGeom>
              <a:ln w="9525" cap="flat" cmpd="sng">
                <a:solidFill>
                  <a:schemeClr val="tx1"/>
                </a:solidFill>
                <a:prstDash val="solid"/>
                <a:headEnd type="none" w="med" len="med"/>
                <a:tailEnd type="none" w="med" len="med"/>
              </a:ln>
            </p:spPr>
          </p:sp>
          <p:sp>
            <p:nvSpPr>
              <p:cNvPr id="66589" name="Line 104"/>
              <p:cNvSpPr/>
              <p:nvPr/>
            </p:nvSpPr>
            <p:spPr>
              <a:xfrm flipH="1" flipV="1">
                <a:off x="981" y="3400"/>
                <a:ext cx="192" cy="192"/>
              </a:xfrm>
              <a:prstGeom prst="line">
                <a:avLst/>
              </a:prstGeom>
              <a:ln w="9525" cap="flat" cmpd="sng">
                <a:solidFill>
                  <a:schemeClr val="tx1"/>
                </a:solidFill>
                <a:prstDash val="solid"/>
                <a:headEnd type="none" w="med" len="med"/>
                <a:tailEnd type="none" w="med" len="med"/>
              </a:ln>
            </p:spPr>
          </p:sp>
          <p:sp>
            <p:nvSpPr>
              <p:cNvPr id="66590" name="Text Box 105"/>
              <p:cNvSpPr txBox="1"/>
              <p:nvPr/>
            </p:nvSpPr>
            <p:spPr>
              <a:xfrm>
                <a:off x="1296" y="3408"/>
                <a:ext cx="384" cy="304"/>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en-US" altLang="zh-CN" sz="800" dirty="0">
                    <a:latin typeface="Times New Roman" panose="02020603050405020304" pitchFamily="18" charset="0"/>
                  </a:rPr>
                  <a:t>An</a:t>
                </a:r>
              </a:p>
            </p:txBody>
          </p:sp>
        </p:grpSp>
        <p:sp>
          <p:nvSpPr>
            <p:cNvPr id="66581" name="Line 106"/>
            <p:cNvSpPr/>
            <p:nvPr/>
          </p:nvSpPr>
          <p:spPr>
            <a:xfrm flipH="1" flipV="1">
              <a:off x="981" y="2160"/>
              <a:ext cx="192" cy="192"/>
            </a:xfrm>
            <a:prstGeom prst="line">
              <a:avLst/>
            </a:prstGeom>
            <a:ln w="9525" cap="flat" cmpd="sng">
              <a:solidFill>
                <a:schemeClr val="tx1"/>
              </a:solidFill>
              <a:prstDash val="solid"/>
              <a:headEnd type="none" w="med" len="med"/>
              <a:tailEnd type="none" w="med" len="med"/>
            </a:ln>
          </p:spPr>
        </p:sp>
        <p:sp>
          <p:nvSpPr>
            <p:cNvPr id="66582" name="Line 107"/>
            <p:cNvSpPr/>
            <p:nvPr/>
          </p:nvSpPr>
          <p:spPr>
            <a:xfrm>
              <a:off x="1174" y="2353"/>
              <a:ext cx="118" cy="0"/>
            </a:xfrm>
            <a:prstGeom prst="line">
              <a:avLst/>
            </a:prstGeom>
            <a:ln w="9525" cap="flat" cmpd="sng">
              <a:solidFill>
                <a:schemeClr val="tx1"/>
              </a:solidFill>
              <a:prstDash val="solid"/>
              <a:headEnd type="none" w="med" len="med"/>
              <a:tailEnd type="none" w="med" len="med"/>
            </a:ln>
          </p:spPr>
        </p:sp>
        <p:sp>
          <p:nvSpPr>
            <p:cNvPr id="66583" name="Line 108"/>
            <p:cNvSpPr/>
            <p:nvPr/>
          </p:nvSpPr>
          <p:spPr>
            <a:xfrm flipH="1">
              <a:off x="981" y="2352"/>
              <a:ext cx="192" cy="192"/>
            </a:xfrm>
            <a:prstGeom prst="line">
              <a:avLst/>
            </a:prstGeom>
            <a:ln w="9525" cap="flat" cmpd="sng">
              <a:solidFill>
                <a:schemeClr val="tx1"/>
              </a:solidFill>
              <a:prstDash val="solid"/>
              <a:headEnd type="none" w="med" len="med"/>
              <a:tailEnd type="none" w="med" len="med"/>
            </a:ln>
          </p:spPr>
        </p:sp>
        <p:sp>
          <p:nvSpPr>
            <p:cNvPr id="66584" name="Text Box 109"/>
            <p:cNvSpPr txBox="1"/>
            <p:nvPr/>
          </p:nvSpPr>
          <p:spPr>
            <a:xfrm>
              <a:off x="816" y="1969"/>
              <a:ext cx="289" cy="291"/>
            </a:xfrm>
            <a:prstGeom prst="rect">
              <a:avLst/>
            </a:prstGeom>
            <a:noFill/>
            <a:ln w="9525">
              <a:noFill/>
            </a:ln>
          </p:spPr>
          <p:txBody>
            <a:bodyPr>
              <a:spAutoFit/>
            </a:bodyPr>
            <a:lstStyle/>
            <a:p>
              <a:pPr>
                <a:spcBef>
                  <a:spcPct val="50000"/>
                </a:spcBef>
              </a:pPr>
              <a:r>
                <a:rPr lang="en-US" altLang="zh-CN" sz="800" dirty="0">
                  <a:latin typeface="Times New Roman" panose="02020603050405020304" pitchFamily="18" charset="0"/>
                </a:rPr>
                <a:t>1</a:t>
              </a:r>
            </a:p>
          </p:txBody>
        </p:sp>
        <p:sp>
          <p:nvSpPr>
            <p:cNvPr id="66585" name="Text Box 110"/>
            <p:cNvSpPr txBox="1"/>
            <p:nvPr/>
          </p:nvSpPr>
          <p:spPr>
            <a:xfrm>
              <a:off x="816" y="2256"/>
              <a:ext cx="289" cy="291"/>
            </a:xfrm>
            <a:prstGeom prst="rect">
              <a:avLst/>
            </a:prstGeom>
            <a:noFill/>
            <a:ln w="9525">
              <a:noFill/>
            </a:ln>
          </p:spPr>
          <p:txBody>
            <a:bodyPr>
              <a:spAutoFit/>
            </a:bodyPr>
            <a:lstStyle/>
            <a:p>
              <a:pPr>
                <a:spcBef>
                  <a:spcPct val="50000"/>
                </a:spcBef>
              </a:pPr>
              <a:r>
                <a:rPr lang="en-US" altLang="zh-CN" sz="800" dirty="0">
                  <a:latin typeface="Times New Roman" panose="02020603050405020304" pitchFamily="18" charset="0"/>
                </a:rPr>
                <a:t>2</a:t>
              </a:r>
            </a:p>
          </p:txBody>
        </p:sp>
        <p:sp>
          <p:nvSpPr>
            <p:cNvPr id="66586" name="Text Box 111"/>
            <p:cNvSpPr txBox="1"/>
            <p:nvPr/>
          </p:nvSpPr>
          <p:spPr>
            <a:xfrm>
              <a:off x="816" y="2808"/>
              <a:ext cx="289" cy="292"/>
            </a:xfrm>
            <a:prstGeom prst="rect">
              <a:avLst/>
            </a:prstGeom>
            <a:noFill/>
            <a:ln w="9525">
              <a:noFill/>
            </a:ln>
          </p:spPr>
          <p:txBody>
            <a:bodyPr>
              <a:spAutoFit/>
            </a:bodyPr>
            <a:lstStyle/>
            <a:p>
              <a:pPr>
                <a:spcBef>
                  <a:spcPct val="50000"/>
                </a:spcBef>
              </a:pPr>
              <a:r>
                <a:rPr lang="en-US" altLang="zh-CN" sz="800" dirty="0">
                  <a:latin typeface="Times New Roman" panose="02020603050405020304" pitchFamily="18" charset="0"/>
                </a:rPr>
                <a:t>n</a:t>
              </a:r>
            </a:p>
          </p:txBody>
        </p:sp>
        <p:sp>
          <p:nvSpPr>
            <p:cNvPr id="66587" name="Text Box 112"/>
            <p:cNvSpPr txBox="1"/>
            <p:nvPr/>
          </p:nvSpPr>
          <p:spPr>
            <a:xfrm>
              <a:off x="848" y="2588"/>
              <a:ext cx="313" cy="337"/>
            </a:xfrm>
            <a:prstGeom prst="rect">
              <a:avLst/>
            </a:prstGeom>
            <a:noFill/>
            <a:ln w="9525">
              <a:noFill/>
            </a:ln>
          </p:spPr>
          <p:txBody>
            <a:bodyPr vert="eaVert">
              <a:spAutoFit/>
            </a:bodyPr>
            <a:lstStyle/>
            <a:p>
              <a:pPr>
                <a:spcBef>
                  <a:spcPct val="50000"/>
                </a:spcBef>
              </a:pPr>
              <a:r>
                <a:rPr lang="en-US" altLang="zh-CN" sz="800" dirty="0">
                  <a:latin typeface="Times New Roman" panose="02020603050405020304" pitchFamily="18" charset="0"/>
                </a:rPr>
                <a:t>…</a:t>
              </a:r>
            </a:p>
          </p:txBody>
        </p:sp>
      </p:grpSp>
      <p:sp>
        <p:nvSpPr>
          <p:cNvPr id="66572" name="Rectangle 113"/>
          <p:cNvSpPr/>
          <p:nvPr/>
        </p:nvSpPr>
        <p:spPr>
          <a:xfrm>
            <a:off x="611188" y="404813"/>
            <a:ext cx="6934200" cy="819150"/>
          </a:xfrm>
          <a:prstGeom prst="rect">
            <a:avLst/>
          </a:prstGeom>
          <a:noFill/>
          <a:ln w="9525">
            <a:noFill/>
          </a:ln>
        </p:spPr>
        <p:txBody>
          <a:bodyPr anchor="b"/>
          <a:lstStyle/>
          <a:p>
            <a:r>
              <a:rPr lang="en-US" altLang="zh-CN" sz="4400" dirty="0">
                <a:latin typeface="Tahoma" panose="020B0604030504040204" pitchFamily="34" charset="0"/>
              </a:rPr>
              <a:t>PAD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3236"/>
                                        </p:tgtEl>
                                        <p:attrNameLst>
                                          <p:attrName>style.visibility</p:attrName>
                                        </p:attrNameLst>
                                      </p:cBhvr>
                                      <p:to>
                                        <p:strVal val="visible"/>
                                      </p:to>
                                    </p:set>
                                    <p:anim calcmode="lin" valueType="num">
                                      <p:cBhvr additive="base">
                                        <p:cTn id="7" dur="500" fill="hold"/>
                                        <p:tgtEl>
                                          <p:spTgt spid="93236"/>
                                        </p:tgtEl>
                                        <p:attrNameLst>
                                          <p:attrName>ppt_x</p:attrName>
                                        </p:attrNameLst>
                                      </p:cBhvr>
                                      <p:tavLst>
                                        <p:tav tm="0">
                                          <p:val>
                                            <p:strVal val="0-#ppt_w/2"/>
                                          </p:val>
                                        </p:tav>
                                        <p:tav tm="100000">
                                          <p:val>
                                            <p:strVal val="#ppt_x"/>
                                          </p:val>
                                        </p:tav>
                                      </p:tavLst>
                                    </p:anim>
                                    <p:anim calcmode="lin" valueType="num">
                                      <p:cBhvr additive="base">
                                        <p:cTn id="8" dur="500" fill="hold"/>
                                        <p:tgtEl>
                                          <p:spTgt spid="932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par>
                                <p:cTn id="13" presetID="4"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ox(in)">
                                      <p:cBhvr>
                                        <p:cTn id="15" dur="500"/>
                                        <p:tgtEl>
                                          <p:spTgt spid="13"/>
                                        </p:tgtEl>
                                      </p:cBhvr>
                                    </p:animEffect>
                                  </p:childTnLst>
                                </p:cTn>
                              </p:par>
                            </p:childTnLst>
                          </p:cTn>
                        </p:par>
                        <p:par>
                          <p:cTn id="16" fill="hold">
                            <p:stCondLst>
                              <p:cond delay="1000"/>
                            </p:stCondLst>
                            <p:childTnLst>
                              <p:par>
                                <p:cTn id="17" presetID="4" presetClass="entr" presetSubtype="16"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ox(in)">
                                      <p:cBhvr>
                                        <p:cTn id="19" dur="500"/>
                                        <p:tgtEl>
                                          <p:spTgt spid="8"/>
                                        </p:tgtEl>
                                      </p:cBhvr>
                                    </p:animEffect>
                                  </p:childTnLst>
                                </p:cTn>
                              </p:par>
                            </p:childTnLst>
                          </p:cTn>
                        </p:par>
                        <p:par>
                          <p:cTn id="20" fill="hold">
                            <p:stCondLst>
                              <p:cond delay="1500"/>
                            </p:stCondLst>
                            <p:childTnLst>
                              <p:par>
                                <p:cTn id="21" presetID="4" presetClass="entr" presetSubtype="16"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ox(in)">
                                      <p:cBhvr>
                                        <p:cTn id="23" dur="500"/>
                                        <p:tgtEl>
                                          <p:spTgt spid="14"/>
                                        </p:tgtEl>
                                      </p:cBhvr>
                                    </p:animEffect>
                                  </p:childTnLst>
                                </p:cTn>
                              </p:par>
                            </p:childTnLst>
                          </p:cTn>
                        </p:par>
                        <p:par>
                          <p:cTn id="24" fill="hold">
                            <p:stCondLst>
                              <p:cond delay="2000"/>
                            </p:stCondLst>
                            <p:childTnLst>
                              <p:par>
                                <p:cTn id="25" presetID="4" presetClass="entr" presetSubtype="16"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ox(in)">
                                      <p:cBhvr>
                                        <p:cTn id="27" dur="500"/>
                                        <p:tgtEl>
                                          <p:spTgt spid="19"/>
                                        </p:tgtEl>
                                      </p:cBhvr>
                                    </p:animEffect>
                                  </p:childTnLst>
                                </p:cTn>
                              </p:par>
                            </p:childTnLst>
                          </p:cTn>
                        </p:par>
                        <p:par>
                          <p:cTn id="28" fill="hold">
                            <p:stCondLst>
                              <p:cond delay="2500"/>
                            </p:stCondLst>
                            <p:childTnLst>
                              <p:par>
                                <p:cTn id="29" presetID="4" presetClass="entr" presetSubtype="16"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ox(in)">
                                      <p:cBhvr>
                                        <p:cTn id="31" dur="500"/>
                                        <p:tgtEl>
                                          <p:spTgt spid="2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3240"/>
                                        </p:tgtEl>
                                        <p:attrNameLst>
                                          <p:attrName>style.visibility</p:attrName>
                                        </p:attrNameLst>
                                      </p:cBhvr>
                                      <p:to>
                                        <p:strVal val="visible"/>
                                      </p:to>
                                    </p:set>
                                    <p:animEffect transition="in" filter="dissolve">
                                      <p:cBhvr>
                                        <p:cTn id="34" dur="500"/>
                                        <p:tgtEl>
                                          <p:spTgt spid="93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36" grpId="0"/>
      <p:bldP spid="9324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p:nvPr/>
        </p:nvGrpSpPr>
        <p:grpSpPr>
          <a:xfrm>
            <a:off x="762000" y="1524000"/>
            <a:ext cx="7392988" cy="2806700"/>
            <a:chOff x="240" y="288"/>
            <a:chExt cx="4657" cy="1768"/>
          </a:xfrm>
        </p:grpSpPr>
        <p:sp>
          <p:nvSpPr>
            <p:cNvPr id="67614" name="Text Box 3"/>
            <p:cNvSpPr txBox="1"/>
            <p:nvPr/>
          </p:nvSpPr>
          <p:spPr>
            <a:xfrm>
              <a:off x="240" y="288"/>
              <a:ext cx="672" cy="250"/>
            </a:xfrm>
            <a:prstGeom prst="rect">
              <a:avLst/>
            </a:prstGeom>
            <a:noFill/>
            <a:ln w="9525">
              <a:noFill/>
            </a:ln>
          </p:spPr>
          <p:txBody>
            <a:bodyPr>
              <a:spAutoFit/>
            </a:bodyPr>
            <a:lstStyle/>
            <a:p>
              <a:pPr>
                <a:spcBef>
                  <a:spcPct val="50000"/>
                </a:spcBef>
              </a:pPr>
              <a:r>
                <a:rPr lang="zh-CN" altLang="en-US" dirty="0">
                  <a:solidFill>
                    <a:srgbClr val="000000"/>
                  </a:solidFill>
                  <a:latin typeface="Times New Roman" panose="02020603050405020304" pitchFamily="18" charset="0"/>
                  <a:ea typeface="楷体_GB2312" pitchFamily="49" charset="-122"/>
                </a:rPr>
                <a:t>开始 </a:t>
              </a:r>
              <a:r>
                <a:rPr lang="zh-CN" altLang="en-US" dirty="0">
                  <a:solidFill>
                    <a:srgbClr val="000000"/>
                  </a:solidFill>
                  <a:latin typeface="Times New Roman" panose="02020603050405020304" pitchFamily="18" charset="0"/>
                  <a:ea typeface="楷体_GB2312" pitchFamily="49" charset="-122"/>
                  <a:sym typeface="Symbol" panose="05050102010706020507" pitchFamily="18" charset="2"/>
                </a:rPr>
                <a:t></a:t>
              </a:r>
              <a:endParaRPr lang="zh-CN" altLang="en-US" dirty="0">
                <a:solidFill>
                  <a:srgbClr val="000000"/>
                </a:solidFill>
                <a:latin typeface="Times New Roman" panose="02020603050405020304" pitchFamily="18" charset="0"/>
                <a:ea typeface="楷体_GB2312" pitchFamily="49" charset="-122"/>
              </a:endParaRPr>
            </a:p>
          </p:txBody>
        </p:sp>
        <p:sp>
          <p:nvSpPr>
            <p:cNvPr id="67615" name="Text Box 4"/>
            <p:cNvSpPr txBox="1"/>
            <p:nvPr/>
          </p:nvSpPr>
          <p:spPr>
            <a:xfrm>
              <a:off x="240" y="1776"/>
              <a:ext cx="672" cy="250"/>
            </a:xfrm>
            <a:prstGeom prst="rect">
              <a:avLst/>
            </a:prstGeom>
            <a:noFill/>
            <a:ln w="9525">
              <a:noFill/>
            </a:ln>
          </p:spPr>
          <p:txBody>
            <a:bodyPr>
              <a:spAutoFit/>
            </a:bodyPr>
            <a:lstStyle/>
            <a:p>
              <a:pPr>
                <a:spcBef>
                  <a:spcPct val="50000"/>
                </a:spcBef>
              </a:pPr>
              <a:r>
                <a:rPr lang="zh-CN" altLang="en-US" dirty="0">
                  <a:solidFill>
                    <a:srgbClr val="000000"/>
                  </a:solidFill>
                  <a:latin typeface="Times New Roman" panose="02020603050405020304" pitchFamily="18" charset="0"/>
                  <a:ea typeface="楷体_GB2312" pitchFamily="49" charset="-122"/>
                </a:rPr>
                <a:t>结束 </a:t>
              </a:r>
              <a:r>
                <a:rPr lang="zh-CN" altLang="en-US" dirty="0">
                  <a:solidFill>
                    <a:srgbClr val="000000"/>
                  </a:solidFill>
                  <a:latin typeface="Times New Roman" panose="02020603050405020304" pitchFamily="18" charset="0"/>
                  <a:ea typeface="楷体_GB2312" pitchFamily="49" charset="-122"/>
                  <a:sym typeface="Symbol" panose="05050102010706020507" pitchFamily="18" charset="2"/>
                </a:rPr>
                <a:t></a:t>
              </a:r>
              <a:endParaRPr lang="zh-CN" altLang="en-US" dirty="0">
                <a:solidFill>
                  <a:srgbClr val="000000"/>
                </a:solidFill>
                <a:latin typeface="Times New Roman" panose="02020603050405020304" pitchFamily="18" charset="0"/>
                <a:ea typeface="楷体_GB2312" pitchFamily="49" charset="-122"/>
              </a:endParaRPr>
            </a:p>
          </p:txBody>
        </p:sp>
        <p:grpSp>
          <p:nvGrpSpPr>
            <p:cNvPr id="67616" name="Group 5"/>
            <p:cNvGrpSpPr/>
            <p:nvPr/>
          </p:nvGrpSpPr>
          <p:grpSpPr>
            <a:xfrm>
              <a:off x="864" y="336"/>
              <a:ext cx="4033" cy="1720"/>
              <a:chOff x="1344" y="864"/>
              <a:chExt cx="4033" cy="1720"/>
            </a:xfrm>
          </p:grpSpPr>
          <p:sp>
            <p:nvSpPr>
              <p:cNvPr id="67617" name="Text Box 6"/>
              <p:cNvSpPr txBox="1"/>
              <p:nvPr/>
            </p:nvSpPr>
            <p:spPr>
              <a:xfrm>
                <a:off x="1344" y="965"/>
                <a:ext cx="453" cy="272"/>
              </a:xfrm>
              <a:prstGeom prst="rect">
                <a:avLst/>
              </a:prstGeom>
              <a:noFill/>
              <a:ln w="9525" cap="flat" cmpd="sng">
                <a:solidFill>
                  <a:schemeClr val="tx1"/>
                </a:solidFill>
                <a:prstDash val="solid"/>
                <a:miter/>
                <a:headEnd type="none" w="med" len="med"/>
                <a:tailEnd type="none" w="med" len="med"/>
              </a:ln>
            </p:spPr>
            <p:txBody>
              <a:bodyPr tIns="10800" bIns="10800"/>
              <a:lstStyle/>
              <a:p>
                <a:pPr algn="ctr">
                  <a:spcBef>
                    <a:spcPct val="50000"/>
                  </a:spcBef>
                </a:pPr>
                <a:r>
                  <a:rPr lang="en-US" altLang="zh-CN" sz="2400" i="1" dirty="0">
                    <a:latin typeface="Times New Roman" panose="02020603050405020304" pitchFamily="18" charset="0"/>
                  </a:rPr>
                  <a:t>a</a:t>
                </a:r>
                <a:endParaRPr lang="en-US" altLang="zh-CN" sz="2400" dirty="0">
                  <a:latin typeface="Times New Roman" panose="02020603050405020304" pitchFamily="18" charset="0"/>
                </a:endParaRPr>
              </a:p>
            </p:txBody>
          </p:sp>
          <p:sp>
            <p:nvSpPr>
              <p:cNvPr id="67618" name="Text Box 7"/>
              <p:cNvSpPr txBox="1"/>
              <p:nvPr/>
            </p:nvSpPr>
            <p:spPr>
              <a:xfrm>
                <a:off x="1344" y="2153"/>
                <a:ext cx="453" cy="272"/>
              </a:xfrm>
              <a:prstGeom prst="rect">
                <a:avLst/>
              </a:prstGeom>
              <a:noFill/>
              <a:ln w="9525" cap="flat" cmpd="sng">
                <a:solidFill>
                  <a:schemeClr val="tx1"/>
                </a:solidFill>
                <a:prstDash val="solid"/>
                <a:miter/>
                <a:headEnd type="none" w="med" len="med"/>
                <a:tailEnd type="none" w="med" len="med"/>
              </a:ln>
            </p:spPr>
            <p:txBody>
              <a:bodyPr tIns="46800" bIns="10800"/>
              <a:lstStyle/>
              <a:p>
                <a:pPr algn="ctr">
                  <a:spcBef>
                    <a:spcPct val="50000"/>
                  </a:spcBef>
                </a:pPr>
                <a:r>
                  <a:rPr lang="en-US" altLang="zh-CN" sz="2400" i="1" dirty="0">
                    <a:latin typeface="Times New Roman" panose="02020603050405020304" pitchFamily="18" charset="0"/>
                  </a:rPr>
                  <a:t>j</a:t>
                </a:r>
              </a:p>
            </p:txBody>
          </p:sp>
          <p:sp>
            <p:nvSpPr>
              <p:cNvPr id="67619" name="Line 8"/>
              <p:cNvSpPr/>
              <p:nvPr/>
            </p:nvSpPr>
            <p:spPr>
              <a:xfrm>
                <a:off x="1344" y="956"/>
                <a:ext cx="0" cy="1474"/>
              </a:xfrm>
              <a:prstGeom prst="line">
                <a:avLst/>
              </a:prstGeom>
              <a:ln w="9525" cap="flat" cmpd="sng">
                <a:solidFill>
                  <a:schemeClr val="tx1"/>
                </a:solidFill>
                <a:prstDash val="solid"/>
                <a:headEnd type="none" w="med" len="med"/>
                <a:tailEnd type="none" w="med" len="med"/>
              </a:ln>
            </p:spPr>
          </p:sp>
          <p:sp>
            <p:nvSpPr>
              <p:cNvPr id="67620" name="Line 9"/>
              <p:cNvSpPr/>
              <p:nvPr/>
            </p:nvSpPr>
            <p:spPr>
              <a:xfrm>
                <a:off x="3984" y="1058"/>
                <a:ext cx="0" cy="408"/>
              </a:xfrm>
              <a:prstGeom prst="line">
                <a:avLst/>
              </a:prstGeom>
              <a:ln w="9525" cap="flat" cmpd="sng">
                <a:solidFill>
                  <a:schemeClr val="tx1"/>
                </a:solidFill>
                <a:prstDash val="solid"/>
                <a:headEnd type="none" w="med" len="med"/>
                <a:tailEnd type="none" w="med" len="med"/>
              </a:ln>
            </p:spPr>
          </p:sp>
          <p:grpSp>
            <p:nvGrpSpPr>
              <p:cNvPr id="67621" name="Group 10"/>
              <p:cNvGrpSpPr/>
              <p:nvPr/>
            </p:nvGrpSpPr>
            <p:grpSpPr>
              <a:xfrm>
                <a:off x="3984" y="1060"/>
                <a:ext cx="1393" cy="264"/>
                <a:chOff x="3984" y="1130"/>
                <a:chExt cx="1393" cy="264"/>
              </a:xfrm>
            </p:grpSpPr>
            <p:sp>
              <p:nvSpPr>
                <p:cNvPr id="67649" name="Text Box 11"/>
                <p:cNvSpPr txBox="1"/>
                <p:nvPr/>
              </p:nvSpPr>
              <p:spPr>
                <a:xfrm>
                  <a:off x="3984" y="1130"/>
                  <a:ext cx="816" cy="264"/>
                </a:xfrm>
                <a:prstGeom prst="rect">
                  <a:avLst/>
                </a:prstGeom>
                <a:noFill/>
                <a:ln w="9525" cap="flat" cmpd="sng">
                  <a:solidFill>
                    <a:schemeClr val="tx1"/>
                  </a:solidFill>
                  <a:prstDash val="solid"/>
                  <a:miter/>
                  <a:headEnd type="none" w="med" len="med"/>
                  <a:tailEnd type="none" w="med" len="med"/>
                </a:ln>
              </p:spPr>
              <p:txBody>
                <a:bodyPr lIns="18000" tIns="10800" rIns="18000" bIns="10800"/>
                <a:lstStyle/>
                <a:p>
                  <a:pPr>
                    <a:spcBef>
                      <a:spcPct val="50000"/>
                    </a:spcBef>
                  </a:pPr>
                  <a:r>
                    <a:rPr lang="en-US" altLang="zh-CN" sz="2400" dirty="0">
                      <a:latin typeface="Times New Roman" panose="02020603050405020304" pitchFamily="18" charset="0"/>
                    </a:rPr>
                    <a:t> </a:t>
                  </a:r>
                  <a:r>
                    <a:rPr lang="en-US" altLang="zh-CN" dirty="0">
                      <a:latin typeface="Times New Roman" panose="02020603050405020304" pitchFamily="18" charset="0"/>
                    </a:rPr>
                    <a:t>Until</a:t>
                  </a:r>
                  <a:r>
                    <a:rPr lang="en-US" altLang="zh-CN" sz="2400" dirty="0">
                      <a:latin typeface="Times New Roman" panose="02020603050405020304" pitchFamily="18" charset="0"/>
                    </a:rPr>
                    <a:t>  </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5</a:t>
                  </a:r>
                  <a:endParaRPr lang="en-US" altLang="zh-CN" sz="2400" dirty="0">
                    <a:latin typeface="Times New Roman" panose="02020603050405020304" pitchFamily="18" charset="0"/>
                  </a:endParaRPr>
                </a:p>
              </p:txBody>
            </p:sp>
            <p:sp>
              <p:nvSpPr>
                <p:cNvPr id="67650" name="Line 12"/>
                <p:cNvSpPr/>
                <p:nvPr/>
              </p:nvSpPr>
              <p:spPr>
                <a:xfrm>
                  <a:off x="4739" y="1130"/>
                  <a:ext cx="0" cy="264"/>
                </a:xfrm>
                <a:prstGeom prst="line">
                  <a:avLst/>
                </a:prstGeom>
                <a:ln w="9525" cap="flat" cmpd="sng">
                  <a:solidFill>
                    <a:schemeClr val="tx1"/>
                  </a:solidFill>
                  <a:prstDash val="solid"/>
                  <a:headEnd type="none" w="med" len="med"/>
                  <a:tailEnd type="none" w="med" len="med"/>
                </a:ln>
              </p:spPr>
            </p:sp>
            <p:sp>
              <p:nvSpPr>
                <p:cNvPr id="67651" name="Line 13"/>
                <p:cNvSpPr/>
                <p:nvPr/>
              </p:nvSpPr>
              <p:spPr>
                <a:xfrm>
                  <a:off x="4801" y="1274"/>
                  <a:ext cx="192" cy="0"/>
                </a:xfrm>
                <a:prstGeom prst="line">
                  <a:avLst/>
                </a:prstGeom>
                <a:ln w="9525" cap="flat" cmpd="sng">
                  <a:solidFill>
                    <a:schemeClr val="tx1"/>
                  </a:solidFill>
                  <a:prstDash val="solid"/>
                  <a:headEnd type="none" w="med" len="med"/>
                  <a:tailEnd type="none" w="med" len="med"/>
                </a:ln>
              </p:spPr>
            </p:sp>
            <p:sp>
              <p:nvSpPr>
                <p:cNvPr id="67652" name="Text Box 14"/>
                <p:cNvSpPr txBox="1"/>
                <p:nvPr/>
              </p:nvSpPr>
              <p:spPr>
                <a:xfrm>
                  <a:off x="4993" y="1130"/>
                  <a:ext cx="384" cy="250"/>
                </a:xfrm>
                <a:prstGeom prst="rect">
                  <a:avLst/>
                </a:prstGeom>
                <a:noFill/>
                <a:ln w="9525" cap="flat" cmpd="sng">
                  <a:solidFill>
                    <a:schemeClr val="tx1"/>
                  </a:solidFill>
                  <a:prstDash val="solid"/>
                  <a:miter/>
                  <a:headEnd type="none" w="med" len="med"/>
                  <a:tailEnd type="none" w="med" len="med"/>
                </a:ln>
              </p:spPr>
              <p:txBody>
                <a:bodyPr tIns="10800" bIns="10800">
                  <a:spAutoFit/>
                </a:bodyPr>
                <a:lstStyle/>
                <a:p>
                  <a:pPr algn="ctr">
                    <a:spcBef>
                      <a:spcPct val="50000"/>
                    </a:spcBef>
                  </a:pPr>
                  <a:r>
                    <a:rPr lang="en-US" altLang="zh-CN" sz="2400" i="1" dirty="0">
                      <a:latin typeface="Times New Roman" panose="02020603050405020304" pitchFamily="18" charset="0"/>
                    </a:rPr>
                    <a:t>i</a:t>
                  </a:r>
                  <a:endParaRPr lang="en-US" altLang="zh-CN" sz="2400" dirty="0">
                    <a:latin typeface="Times New Roman" panose="02020603050405020304" pitchFamily="18" charset="0"/>
                  </a:endParaRPr>
                </a:p>
              </p:txBody>
            </p:sp>
          </p:grpSp>
          <p:sp>
            <p:nvSpPr>
              <p:cNvPr id="67622" name="Text Box 15"/>
              <p:cNvSpPr txBox="1"/>
              <p:nvPr/>
            </p:nvSpPr>
            <p:spPr>
              <a:xfrm>
                <a:off x="1344" y="1536"/>
                <a:ext cx="816" cy="271"/>
              </a:xfrm>
              <a:prstGeom prst="rect">
                <a:avLst/>
              </a:prstGeom>
              <a:noFill/>
              <a:ln w="9525" cap="flat" cmpd="sng">
                <a:solidFill>
                  <a:schemeClr val="tx1"/>
                </a:solidFill>
                <a:prstDash val="solid"/>
                <a:miter/>
                <a:headEnd type="none" w="med" len="med"/>
                <a:tailEnd type="none" w="med" len="med"/>
              </a:ln>
            </p:spPr>
            <p:txBody>
              <a:bodyPr lIns="18000" tIns="10800" rIns="18000" bIns="10800"/>
              <a:lstStyle/>
              <a:p>
                <a:pPr>
                  <a:spcBef>
                    <a:spcPct val="50000"/>
                  </a:spcBef>
                </a:pPr>
                <a:r>
                  <a:rPr lang="en-US" altLang="zh-CN" sz="2400" dirty="0">
                    <a:latin typeface="Times New Roman" panose="02020603050405020304" pitchFamily="18" charset="0"/>
                  </a:rPr>
                  <a:t> </a:t>
                </a:r>
                <a:r>
                  <a:rPr lang="en-US" altLang="zh-CN" dirty="0">
                    <a:latin typeface="Times New Roman" panose="02020603050405020304" pitchFamily="18" charset="0"/>
                  </a:rPr>
                  <a:t>Until</a:t>
                </a:r>
                <a:r>
                  <a:rPr lang="en-US" altLang="zh-CN" sz="2400" dirty="0">
                    <a:latin typeface="Times New Roman" panose="02020603050405020304" pitchFamily="18" charset="0"/>
                  </a:rPr>
                  <a:t>  </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6</a:t>
                </a:r>
                <a:endParaRPr lang="en-US" altLang="zh-CN" sz="2400" dirty="0">
                  <a:latin typeface="Times New Roman" panose="02020603050405020304" pitchFamily="18" charset="0"/>
                </a:endParaRPr>
              </a:p>
            </p:txBody>
          </p:sp>
          <p:sp>
            <p:nvSpPr>
              <p:cNvPr id="67623" name="Line 16"/>
              <p:cNvSpPr/>
              <p:nvPr/>
            </p:nvSpPr>
            <p:spPr>
              <a:xfrm>
                <a:off x="2099" y="1536"/>
                <a:ext cx="0" cy="271"/>
              </a:xfrm>
              <a:prstGeom prst="line">
                <a:avLst/>
              </a:prstGeom>
              <a:ln w="9525" cap="flat" cmpd="sng">
                <a:solidFill>
                  <a:schemeClr val="tx1"/>
                </a:solidFill>
                <a:prstDash val="solid"/>
                <a:headEnd type="none" w="med" len="med"/>
                <a:tailEnd type="none" w="med" len="med"/>
              </a:ln>
            </p:spPr>
          </p:sp>
          <p:sp>
            <p:nvSpPr>
              <p:cNvPr id="67624" name="Line 17"/>
              <p:cNvSpPr/>
              <p:nvPr/>
            </p:nvSpPr>
            <p:spPr>
              <a:xfrm>
                <a:off x="2161" y="1684"/>
                <a:ext cx="192" cy="0"/>
              </a:xfrm>
              <a:prstGeom prst="line">
                <a:avLst/>
              </a:prstGeom>
              <a:ln w="9525" cap="flat" cmpd="sng">
                <a:solidFill>
                  <a:schemeClr val="tx1"/>
                </a:solidFill>
                <a:prstDash val="solid"/>
                <a:headEnd type="none" w="med" len="med"/>
                <a:tailEnd type="none" w="med" len="med"/>
              </a:ln>
            </p:spPr>
          </p:sp>
          <p:grpSp>
            <p:nvGrpSpPr>
              <p:cNvPr id="67625" name="Group 18"/>
              <p:cNvGrpSpPr/>
              <p:nvPr/>
            </p:nvGrpSpPr>
            <p:grpSpPr>
              <a:xfrm>
                <a:off x="2353" y="1287"/>
                <a:ext cx="1195" cy="1130"/>
                <a:chOff x="2353" y="1287"/>
                <a:chExt cx="1195" cy="1130"/>
              </a:xfrm>
            </p:grpSpPr>
            <p:sp>
              <p:nvSpPr>
                <p:cNvPr id="67638" name="Text Box 19"/>
                <p:cNvSpPr txBox="1"/>
                <p:nvPr/>
              </p:nvSpPr>
              <p:spPr>
                <a:xfrm>
                  <a:off x="2353" y="1287"/>
                  <a:ext cx="384" cy="250"/>
                </a:xfrm>
                <a:prstGeom prst="rect">
                  <a:avLst/>
                </a:prstGeom>
                <a:noFill/>
                <a:ln w="9525" cap="flat" cmpd="sng">
                  <a:solidFill>
                    <a:schemeClr val="tx1"/>
                  </a:solidFill>
                  <a:prstDash val="solid"/>
                  <a:miter/>
                  <a:headEnd type="none" w="med" len="med"/>
                  <a:tailEnd type="none" w="med" len="med"/>
                </a:ln>
              </p:spPr>
              <p:txBody>
                <a:bodyPr tIns="10800" bIns="10800">
                  <a:spAutoFit/>
                </a:bodyPr>
                <a:lstStyle/>
                <a:p>
                  <a:pPr algn="ctr">
                    <a:spcBef>
                      <a:spcPct val="50000"/>
                    </a:spcBef>
                  </a:pPr>
                  <a:r>
                    <a:rPr lang="en-US" altLang="zh-CN" sz="2400" i="1" dirty="0">
                      <a:latin typeface="Times New Roman" panose="02020603050405020304" pitchFamily="18" charset="0"/>
                    </a:rPr>
                    <a:t>b</a:t>
                  </a:r>
                  <a:endParaRPr lang="en-US" altLang="zh-CN" sz="2400" dirty="0">
                    <a:latin typeface="Times New Roman" panose="02020603050405020304" pitchFamily="18" charset="0"/>
                  </a:endParaRPr>
                </a:p>
              </p:txBody>
            </p:sp>
            <p:sp>
              <p:nvSpPr>
                <p:cNvPr id="67639" name="Line 20"/>
                <p:cNvSpPr/>
                <p:nvPr/>
              </p:nvSpPr>
              <p:spPr>
                <a:xfrm>
                  <a:off x="2353" y="1296"/>
                  <a:ext cx="0" cy="977"/>
                </a:xfrm>
                <a:prstGeom prst="line">
                  <a:avLst/>
                </a:prstGeom>
                <a:ln w="9525" cap="flat" cmpd="sng">
                  <a:solidFill>
                    <a:schemeClr val="tx1"/>
                  </a:solidFill>
                  <a:prstDash val="solid"/>
                  <a:headEnd type="none" w="med" len="med"/>
                  <a:tailEnd type="none" w="med" len="med"/>
                </a:ln>
              </p:spPr>
            </p:sp>
            <p:grpSp>
              <p:nvGrpSpPr>
                <p:cNvPr id="67640" name="Group 21"/>
                <p:cNvGrpSpPr/>
                <p:nvPr/>
              </p:nvGrpSpPr>
              <p:grpSpPr>
                <a:xfrm>
                  <a:off x="2353" y="1881"/>
                  <a:ext cx="1195" cy="536"/>
                  <a:chOff x="3314" y="974"/>
                  <a:chExt cx="1195" cy="536"/>
                </a:xfrm>
              </p:grpSpPr>
              <p:grpSp>
                <p:nvGrpSpPr>
                  <p:cNvPr id="67641" name="Group 22"/>
                  <p:cNvGrpSpPr/>
                  <p:nvPr/>
                </p:nvGrpSpPr>
                <p:grpSpPr>
                  <a:xfrm>
                    <a:off x="3314" y="974"/>
                    <a:ext cx="816" cy="192"/>
                    <a:chOff x="1541" y="430"/>
                    <a:chExt cx="816" cy="192"/>
                  </a:xfrm>
                </p:grpSpPr>
                <p:sp>
                  <p:nvSpPr>
                    <p:cNvPr id="67647" name="Line 23"/>
                    <p:cNvSpPr/>
                    <p:nvPr/>
                  </p:nvSpPr>
                  <p:spPr>
                    <a:xfrm>
                      <a:off x="1541" y="430"/>
                      <a:ext cx="816" cy="0"/>
                    </a:xfrm>
                    <a:prstGeom prst="line">
                      <a:avLst/>
                    </a:prstGeom>
                    <a:ln w="9525" cap="flat" cmpd="sng">
                      <a:solidFill>
                        <a:schemeClr val="tx1"/>
                      </a:solidFill>
                      <a:prstDash val="solid"/>
                      <a:headEnd type="none" w="med" len="med"/>
                      <a:tailEnd type="none" w="med" len="med"/>
                    </a:ln>
                  </p:spPr>
                </p:sp>
                <p:sp>
                  <p:nvSpPr>
                    <p:cNvPr id="67648" name="Line 24"/>
                    <p:cNvSpPr/>
                    <p:nvPr/>
                  </p:nvSpPr>
                  <p:spPr>
                    <a:xfrm flipH="1">
                      <a:off x="2040" y="430"/>
                      <a:ext cx="192" cy="192"/>
                    </a:xfrm>
                    <a:prstGeom prst="line">
                      <a:avLst/>
                    </a:prstGeom>
                    <a:ln w="9525" cap="flat" cmpd="sng">
                      <a:solidFill>
                        <a:schemeClr val="tx1"/>
                      </a:solidFill>
                      <a:prstDash val="solid"/>
                      <a:headEnd type="none" w="med" len="med"/>
                      <a:tailEnd type="none" w="med" len="med"/>
                    </a:ln>
                  </p:spPr>
                </p:sp>
              </p:grpSp>
              <p:grpSp>
                <p:nvGrpSpPr>
                  <p:cNvPr id="67642" name="Group 25"/>
                  <p:cNvGrpSpPr/>
                  <p:nvPr/>
                </p:nvGrpSpPr>
                <p:grpSpPr>
                  <a:xfrm flipV="1">
                    <a:off x="3314" y="1156"/>
                    <a:ext cx="816" cy="192"/>
                    <a:chOff x="1541" y="430"/>
                    <a:chExt cx="816" cy="192"/>
                  </a:xfrm>
                </p:grpSpPr>
                <p:sp>
                  <p:nvSpPr>
                    <p:cNvPr id="67645" name="Line 26"/>
                    <p:cNvSpPr/>
                    <p:nvPr/>
                  </p:nvSpPr>
                  <p:spPr>
                    <a:xfrm>
                      <a:off x="1541" y="430"/>
                      <a:ext cx="816" cy="0"/>
                    </a:xfrm>
                    <a:prstGeom prst="line">
                      <a:avLst/>
                    </a:prstGeom>
                    <a:ln w="9525" cap="flat" cmpd="sng">
                      <a:solidFill>
                        <a:schemeClr val="tx1"/>
                      </a:solidFill>
                      <a:prstDash val="solid"/>
                      <a:headEnd type="none" w="med" len="med"/>
                      <a:tailEnd type="none" w="med" len="med"/>
                    </a:ln>
                  </p:spPr>
                </p:sp>
                <p:sp>
                  <p:nvSpPr>
                    <p:cNvPr id="67646" name="Line 27"/>
                    <p:cNvSpPr/>
                    <p:nvPr/>
                  </p:nvSpPr>
                  <p:spPr>
                    <a:xfrm flipH="1">
                      <a:off x="2040" y="430"/>
                      <a:ext cx="192" cy="192"/>
                    </a:xfrm>
                    <a:prstGeom prst="line">
                      <a:avLst/>
                    </a:prstGeom>
                    <a:ln w="9525" cap="flat" cmpd="sng">
                      <a:solidFill>
                        <a:schemeClr val="tx1"/>
                      </a:solidFill>
                      <a:prstDash val="solid"/>
                      <a:headEnd type="none" w="med" len="med"/>
                      <a:tailEnd type="none" w="med" len="med"/>
                    </a:ln>
                  </p:spPr>
                </p:sp>
              </p:grpSp>
              <p:sp>
                <p:nvSpPr>
                  <p:cNvPr id="67643" name="Text Box 28"/>
                  <p:cNvSpPr txBox="1"/>
                  <p:nvPr/>
                </p:nvSpPr>
                <p:spPr>
                  <a:xfrm>
                    <a:off x="3405" y="1024"/>
                    <a:ext cx="384" cy="288"/>
                  </a:xfrm>
                  <a:prstGeom prst="rect">
                    <a:avLst/>
                  </a:prstGeom>
                  <a:noFill/>
                  <a:ln w="9525">
                    <a:noFill/>
                  </a:ln>
                </p:spPr>
                <p:txBody>
                  <a:bodyPr>
                    <a:spAutoFit/>
                  </a:bodyPr>
                  <a:lstStyle/>
                  <a:p>
                    <a:pPr algn="ctr">
                      <a:spcBef>
                        <a:spcPct val="50000"/>
                      </a:spcBef>
                    </a:pP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1</a:t>
                    </a:r>
                    <a:endParaRPr lang="en-US" altLang="zh-CN" sz="2400" i="1" dirty="0">
                      <a:latin typeface="Times New Roman" panose="02020603050405020304" pitchFamily="18" charset="0"/>
                    </a:endParaRPr>
                  </a:p>
                </p:txBody>
              </p:sp>
              <p:sp>
                <p:nvSpPr>
                  <p:cNvPr id="67644" name="Text Box 29"/>
                  <p:cNvSpPr txBox="1"/>
                  <p:nvPr/>
                </p:nvSpPr>
                <p:spPr>
                  <a:xfrm>
                    <a:off x="4125" y="1216"/>
                    <a:ext cx="384" cy="294"/>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en-US" altLang="zh-CN" sz="2400" i="1" dirty="0">
                        <a:latin typeface="Times New Roman" panose="02020603050405020304" pitchFamily="18" charset="0"/>
                      </a:rPr>
                      <a:t>k</a:t>
                    </a:r>
                    <a:endParaRPr lang="en-US" altLang="zh-CN" sz="2400" dirty="0">
                      <a:latin typeface="Times New Roman" panose="02020603050405020304" pitchFamily="18" charset="0"/>
                    </a:endParaRPr>
                  </a:p>
                </p:txBody>
              </p:sp>
            </p:grpSp>
          </p:grpSp>
          <p:sp>
            <p:nvSpPr>
              <p:cNvPr id="67626" name="Text Box 30"/>
              <p:cNvSpPr txBox="1"/>
              <p:nvPr/>
            </p:nvSpPr>
            <p:spPr>
              <a:xfrm>
                <a:off x="3168" y="864"/>
                <a:ext cx="384" cy="250"/>
              </a:xfrm>
              <a:prstGeom prst="rect">
                <a:avLst/>
              </a:prstGeom>
              <a:noFill/>
              <a:ln w="9525" cap="flat" cmpd="sng">
                <a:solidFill>
                  <a:schemeClr val="tx1"/>
                </a:solidFill>
                <a:prstDash val="solid"/>
                <a:miter/>
                <a:headEnd type="none" w="med" len="med"/>
                <a:tailEnd type="none" w="med" len="med"/>
              </a:ln>
            </p:spPr>
            <p:txBody>
              <a:bodyPr tIns="10800" bIns="10800">
                <a:spAutoFit/>
              </a:bodyPr>
              <a:lstStyle/>
              <a:p>
                <a:pPr algn="ctr">
                  <a:spcBef>
                    <a:spcPct val="50000"/>
                  </a:spcBef>
                </a:pPr>
                <a:r>
                  <a:rPr lang="en-US" altLang="zh-CN" sz="2400" i="1" dirty="0">
                    <a:latin typeface="Times New Roman" panose="02020603050405020304" pitchFamily="18" charset="0"/>
                  </a:rPr>
                  <a:t>f</a:t>
                </a:r>
                <a:endParaRPr lang="en-US" altLang="zh-CN" sz="2400" dirty="0">
                  <a:latin typeface="Times New Roman" panose="02020603050405020304" pitchFamily="18" charset="0"/>
                </a:endParaRPr>
              </a:p>
            </p:txBody>
          </p:sp>
          <p:sp>
            <p:nvSpPr>
              <p:cNvPr id="67627" name="Line 31"/>
              <p:cNvSpPr/>
              <p:nvPr/>
            </p:nvSpPr>
            <p:spPr>
              <a:xfrm>
                <a:off x="3168" y="873"/>
                <a:ext cx="0" cy="1022"/>
              </a:xfrm>
              <a:prstGeom prst="line">
                <a:avLst/>
              </a:prstGeom>
              <a:ln w="9525" cap="flat" cmpd="sng">
                <a:solidFill>
                  <a:schemeClr val="tx1"/>
                </a:solidFill>
                <a:prstDash val="solid"/>
                <a:headEnd type="none" w="med" len="med"/>
                <a:tailEnd type="none" w="med" len="med"/>
              </a:ln>
            </p:spPr>
          </p:sp>
          <p:grpSp>
            <p:nvGrpSpPr>
              <p:cNvPr id="67628" name="Group 32"/>
              <p:cNvGrpSpPr/>
              <p:nvPr/>
            </p:nvGrpSpPr>
            <p:grpSpPr>
              <a:xfrm>
                <a:off x="3168" y="1458"/>
                <a:ext cx="816" cy="192"/>
                <a:chOff x="1541" y="430"/>
                <a:chExt cx="816" cy="192"/>
              </a:xfrm>
            </p:grpSpPr>
            <p:sp>
              <p:nvSpPr>
                <p:cNvPr id="67636" name="Line 33"/>
                <p:cNvSpPr/>
                <p:nvPr/>
              </p:nvSpPr>
              <p:spPr>
                <a:xfrm>
                  <a:off x="1541" y="430"/>
                  <a:ext cx="816" cy="0"/>
                </a:xfrm>
                <a:prstGeom prst="line">
                  <a:avLst/>
                </a:prstGeom>
                <a:ln w="9525" cap="flat" cmpd="sng">
                  <a:solidFill>
                    <a:schemeClr val="tx1"/>
                  </a:solidFill>
                  <a:prstDash val="solid"/>
                  <a:headEnd type="none" w="med" len="med"/>
                  <a:tailEnd type="none" w="med" len="med"/>
                </a:ln>
              </p:spPr>
            </p:sp>
            <p:sp>
              <p:nvSpPr>
                <p:cNvPr id="67637" name="Line 34"/>
                <p:cNvSpPr/>
                <p:nvPr/>
              </p:nvSpPr>
              <p:spPr>
                <a:xfrm flipH="1">
                  <a:off x="2040" y="430"/>
                  <a:ext cx="192" cy="192"/>
                </a:xfrm>
                <a:prstGeom prst="line">
                  <a:avLst/>
                </a:prstGeom>
                <a:ln w="9525" cap="flat" cmpd="sng">
                  <a:solidFill>
                    <a:schemeClr val="tx1"/>
                  </a:solidFill>
                  <a:prstDash val="solid"/>
                  <a:headEnd type="none" w="med" len="med"/>
                  <a:tailEnd type="none" w="med" len="med"/>
                </a:ln>
              </p:spPr>
            </p:sp>
          </p:grpSp>
          <p:grpSp>
            <p:nvGrpSpPr>
              <p:cNvPr id="67629" name="Group 35"/>
              <p:cNvGrpSpPr/>
              <p:nvPr/>
            </p:nvGrpSpPr>
            <p:grpSpPr>
              <a:xfrm flipV="1">
                <a:off x="3168" y="1640"/>
                <a:ext cx="816" cy="192"/>
                <a:chOff x="1541" y="430"/>
                <a:chExt cx="816" cy="192"/>
              </a:xfrm>
            </p:grpSpPr>
            <p:sp>
              <p:nvSpPr>
                <p:cNvPr id="67634" name="Line 36"/>
                <p:cNvSpPr/>
                <p:nvPr/>
              </p:nvSpPr>
              <p:spPr>
                <a:xfrm>
                  <a:off x="1541" y="430"/>
                  <a:ext cx="816" cy="0"/>
                </a:xfrm>
                <a:prstGeom prst="line">
                  <a:avLst/>
                </a:prstGeom>
                <a:ln w="9525" cap="flat" cmpd="sng">
                  <a:solidFill>
                    <a:schemeClr val="tx1"/>
                  </a:solidFill>
                  <a:prstDash val="solid"/>
                  <a:headEnd type="none" w="med" len="med"/>
                  <a:tailEnd type="none" w="med" len="med"/>
                </a:ln>
              </p:spPr>
            </p:sp>
            <p:sp>
              <p:nvSpPr>
                <p:cNvPr id="67635" name="Line 37"/>
                <p:cNvSpPr/>
                <p:nvPr/>
              </p:nvSpPr>
              <p:spPr>
                <a:xfrm flipH="1">
                  <a:off x="2040" y="430"/>
                  <a:ext cx="192" cy="192"/>
                </a:xfrm>
                <a:prstGeom prst="line">
                  <a:avLst/>
                </a:prstGeom>
                <a:ln w="9525" cap="flat" cmpd="sng">
                  <a:solidFill>
                    <a:schemeClr val="tx1"/>
                  </a:solidFill>
                  <a:prstDash val="solid"/>
                  <a:headEnd type="none" w="med" len="med"/>
                  <a:tailEnd type="none" w="med" len="med"/>
                </a:ln>
              </p:spPr>
            </p:sp>
          </p:grpSp>
          <p:sp>
            <p:nvSpPr>
              <p:cNvPr id="67630" name="Text Box 38"/>
              <p:cNvSpPr txBox="1"/>
              <p:nvPr/>
            </p:nvSpPr>
            <p:spPr>
              <a:xfrm>
                <a:off x="3259" y="1508"/>
                <a:ext cx="384" cy="288"/>
              </a:xfrm>
              <a:prstGeom prst="rect">
                <a:avLst/>
              </a:prstGeom>
              <a:noFill/>
              <a:ln w="9525">
                <a:noFill/>
              </a:ln>
            </p:spPr>
            <p:txBody>
              <a:bodyPr>
                <a:spAutoFit/>
              </a:bodyPr>
              <a:lstStyle/>
              <a:p>
                <a:pPr algn="ctr">
                  <a:spcBef>
                    <a:spcPct val="50000"/>
                  </a:spcBef>
                </a:pP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4</a:t>
                </a:r>
                <a:endParaRPr lang="en-US" altLang="zh-CN" sz="2400" i="1" dirty="0">
                  <a:latin typeface="Times New Roman" panose="02020603050405020304" pitchFamily="18" charset="0"/>
                </a:endParaRPr>
              </a:p>
            </p:txBody>
          </p:sp>
          <p:sp>
            <p:nvSpPr>
              <p:cNvPr id="67631" name="Text Box 39"/>
              <p:cNvSpPr txBox="1"/>
              <p:nvPr/>
            </p:nvSpPr>
            <p:spPr>
              <a:xfrm>
                <a:off x="3980" y="1936"/>
                <a:ext cx="453" cy="272"/>
              </a:xfrm>
              <a:prstGeom prst="rect">
                <a:avLst/>
              </a:prstGeom>
              <a:noFill/>
              <a:ln w="9525" cap="flat" cmpd="sng">
                <a:solidFill>
                  <a:schemeClr val="tx1"/>
                </a:solidFill>
                <a:prstDash val="solid"/>
                <a:miter/>
                <a:headEnd type="none" w="med" len="med"/>
                <a:tailEnd type="none" w="med" len="med"/>
              </a:ln>
            </p:spPr>
            <p:txBody>
              <a:bodyPr tIns="10800" bIns="10800"/>
              <a:lstStyle/>
              <a:p>
                <a:pPr algn="ctr">
                  <a:spcBef>
                    <a:spcPct val="50000"/>
                  </a:spcBef>
                </a:pPr>
                <a:r>
                  <a:rPr lang="en-US" altLang="zh-CN" sz="2400" i="1" dirty="0">
                    <a:latin typeface="Times New Roman" panose="02020603050405020304" pitchFamily="18" charset="0"/>
                  </a:rPr>
                  <a:t>g</a:t>
                </a:r>
                <a:endParaRPr lang="en-US" altLang="zh-CN" sz="2400" dirty="0">
                  <a:latin typeface="Times New Roman" panose="02020603050405020304" pitchFamily="18" charset="0"/>
                </a:endParaRPr>
              </a:p>
            </p:txBody>
          </p:sp>
          <p:sp>
            <p:nvSpPr>
              <p:cNvPr id="67632" name="Text Box 40"/>
              <p:cNvSpPr txBox="1"/>
              <p:nvPr/>
            </p:nvSpPr>
            <p:spPr>
              <a:xfrm>
                <a:off x="3980" y="2298"/>
                <a:ext cx="453" cy="272"/>
              </a:xfrm>
              <a:prstGeom prst="rect">
                <a:avLst/>
              </a:prstGeom>
              <a:noFill/>
              <a:ln w="9525" cap="flat" cmpd="sng">
                <a:solidFill>
                  <a:schemeClr val="tx1"/>
                </a:solidFill>
                <a:prstDash val="solid"/>
                <a:miter/>
                <a:headEnd type="none" w="med" len="med"/>
                <a:tailEnd type="none" w="med" len="med"/>
              </a:ln>
            </p:spPr>
            <p:txBody>
              <a:bodyPr tIns="46800" bIns="10800"/>
              <a:lstStyle/>
              <a:p>
                <a:pPr algn="ctr">
                  <a:spcBef>
                    <a:spcPct val="50000"/>
                  </a:spcBef>
                </a:pPr>
                <a:r>
                  <a:rPr lang="en-US" altLang="zh-CN" sz="2400" i="1" dirty="0">
                    <a:latin typeface="Times New Roman" panose="02020603050405020304" pitchFamily="18" charset="0"/>
                  </a:rPr>
                  <a:t>h</a:t>
                </a:r>
                <a:endParaRPr lang="en-US" altLang="zh-CN" sz="2400" dirty="0">
                  <a:latin typeface="Times New Roman" panose="02020603050405020304" pitchFamily="18" charset="0"/>
                </a:endParaRPr>
              </a:p>
            </p:txBody>
          </p:sp>
          <p:sp>
            <p:nvSpPr>
              <p:cNvPr id="67633" name="Line 41"/>
              <p:cNvSpPr/>
              <p:nvPr/>
            </p:nvSpPr>
            <p:spPr>
              <a:xfrm>
                <a:off x="3980" y="1836"/>
                <a:ext cx="0" cy="748"/>
              </a:xfrm>
              <a:prstGeom prst="line">
                <a:avLst/>
              </a:prstGeom>
              <a:ln w="9525" cap="flat" cmpd="sng">
                <a:solidFill>
                  <a:schemeClr val="tx1"/>
                </a:solidFill>
                <a:prstDash val="solid"/>
                <a:headEnd type="none" w="med" len="med"/>
                <a:tailEnd type="none" w="med" len="med"/>
              </a:ln>
            </p:spPr>
          </p:sp>
        </p:grpSp>
      </p:grpSp>
      <p:grpSp>
        <p:nvGrpSpPr>
          <p:cNvPr id="11" name="Group 42"/>
          <p:cNvGrpSpPr/>
          <p:nvPr/>
        </p:nvGrpSpPr>
        <p:grpSpPr>
          <a:xfrm>
            <a:off x="1828800" y="4495800"/>
            <a:ext cx="5030788" cy="1649413"/>
            <a:chOff x="1200" y="2352"/>
            <a:chExt cx="3169" cy="1039"/>
          </a:xfrm>
        </p:grpSpPr>
        <p:grpSp>
          <p:nvGrpSpPr>
            <p:cNvPr id="67589" name="Group 43"/>
            <p:cNvGrpSpPr/>
            <p:nvPr/>
          </p:nvGrpSpPr>
          <p:grpSpPr>
            <a:xfrm>
              <a:off x="1582" y="2592"/>
              <a:ext cx="578" cy="313"/>
              <a:chOff x="3454" y="1872"/>
              <a:chExt cx="578" cy="313"/>
            </a:xfrm>
          </p:grpSpPr>
          <p:sp>
            <p:nvSpPr>
              <p:cNvPr id="67611" name="Text Box 44"/>
              <p:cNvSpPr txBox="1"/>
              <p:nvPr/>
            </p:nvSpPr>
            <p:spPr>
              <a:xfrm>
                <a:off x="3456" y="1872"/>
                <a:ext cx="576" cy="250"/>
              </a:xfrm>
              <a:prstGeom prst="rect">
                <a:avLst/>
              </a:prstGeom>
              <a:noFill/>
              <a:ln w="9525">
                <a:noFill/>
              </a:ln>
            </p:spPr>
            <p:txBody>
              <a:bodyPr>
                <a:spAutoFit/>
              </a:bodyPr>
              <a:lstStyle/>
              <a:p>
                <a:pPr algn="ctr">
                  <a:spcBef>
                    <a:spcPct val="50000"/>
                  </a:spcBef>
                </a:pPr>
                <a:r>
                  <a:rPr lang="en-US" altLang="zh-CN" dirty="0">
                    <a:latin typeface="Times New Roman" panose="02020603050405020304" pitchFamily="18" charset="0"/>
                  </a:rPr>
                  <a:t>def</a:t>
                </a:r>
              </a:p>
            </p:txBody>
          </p:sp>
          <p:sp>
            <p:nvSpPr>
              <p:cNvPr id="67612" name="Line 45"/>
              <p:cNvSpPr/>
              <p:nvPr/>
            </p:nvSpPr>
            <p:spPr>
              <a:xfrm>
                <a:off x="3456" y="2112"/>
                <a:ext cx="576" cy="0"/>
              </a:xfrm>
              <a:prstGeom prst="line">
                <a:avLst/>
              </a:prstGeom>
              <a:ln w="9525" cap="flat" cmpd="sng">
                <a:solidFill>
                  <a:schemeClr val="tx1"/>
                </a:solidFill>
                <a:prstDash val="solid"/>
                <a:headEnd type="none" w="med" len="med"/>
                <a:tailEnd type="none" w="med" len="med"/>
              </a:ln>
            </p:spPr>
          </p:sp>
          <p:sp>
            <p:nvSpPr>
              <p:cNvPr id="67613" name="Line 46"/>
              <p:cNvSpPr/>
              <p:nvPr/>
            </p:nvSpPr>
            <p:spPr>
              <a:xfrm>
                <a:off x="3454" y="2185"/>
                <a:ext cx="576" cy="0"/>
              </a:xfrm>
              <a:prstGeom prst="line">
                <a:avLst/>
              </a:prstGeom>
              <a:ln w="9525" cap="flat" cmpd="sng">
                <a:solidFill>
                  <a:schemeClr val="tx1"/>
                </a:solidFill>
                <a:prstDash val="solid"/>
                <a:headEnd type="none" w="med" len="med"/>
                <a:tailEnd type="none" w="med" len="med"/>
              </a:ln>
            </p:spPr>
          </p:sp>
        </p:grpSp>
        <p:sp>
          <p:nvSpPr>
            <p:cNvPr id="67590" name="Text Box 47"/>
            <p:cNvSpPr txBox="1"/>
            <p:nvPr/>
          </p:nvSpPr>
          <p:spPr>
            <a:xfrm>
              <a:off x="1200" y="2688"/>
              <a:ext cx="384" cy="294"/>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en-US" altLang="zh-CN" sz="2400" i="1" dirty="0">
                  <a:latin typeface="Times New Roman" panose="02020603050405020304" pitchFamily="18" charset="0"/>
                </a:rPr>
                <a:t>k</a:t>
              </a:r>
              <a:endParaRPr lang="en-US" altLang="zh-CN" sz="2400" dirty="0">
                <a:latin typeface="Times New Roman" panose="02020603050405020304" pitchFamily="18" charset="0"/>
              </a:endParaRPr>
            </a:p>
          </p:txBody>
        </p:sp>
        <p:grpSp>
          <p:nvGrpSpPr>
            <p:cNvPr id="67591" name="Group 48"/>
            <p:cNvGrpSpPr/>
            <p:nvPr/>
          </p:nvGrpSpPr>
          <p:grpSpPr>
            <a:xfrm>
              <a:off x="2112" y="2352"/>
              <a:ext cx="2257" cy="1039"/>
              <a:chOff x="2112" y="2276"/>
              <a:chExt cx="2257" cy="1039"/>
            </a:xfrm>
          </p:grpSpPr>
          <p:sp>
            <p:nvSpPr>
              <p:cNvPr id="67592" name="Line 49"/>
              <p:cNvSpPr/>
              <p:nvPr/>
            </p:nvSpPr>
            <p:spPr>
              <a:xfrm>
                <a:off x="2160" y="2414"/>
                <a:ext cx="0" cy="748"/>
              </a:xfrm>
              <a:prstGeom prst="line">
                <a:avLst/>
              </a:prstGeom>
              <a:ln w="9525" cap="flat" cmpd="sng">
                <a:solidFill>
                  <a:schemeClr val="tx1"/>
                </a:solidFill>
                <a:prstDash val="solid"/>
                <a:headEnd type="none" w="med" len="med"/>
                <a:tailEnd type="none" w="med" len="med"/>
              </a:ln>
            </p:spPr>
          </p:sp>
          <p:sp>
            <p:nvSpPr>
              <p:cNvPr id="67593" name="Line 50"/>
              <p:cNvSpPr/>
              <p:nvPr/>
            </p:nvSpPr>
            <p:spPr>
              <a:xfrm>
                <a:off x="2159" y="2414"/>
                <a:ext cx="816" cy="0"/>
              </a:xfrm>
              <a:prstGeom prst="line">
                <a:avLst/>
              </a:prstGeom>
              <a:ln w="9525" cap="flat" cmpd="sng">
                <a:solidFill>
                  <a:schemeClr val="tx1"/>
                </a:solidFill>
                <a:prstDash val="solid"/>
                <a:headEnd type="none" w="med" len="med"/>
                <a:tailEnd type="none" w="med" len="med"/>
              </a:ln>
            </p:spPr>
          </p:sp>
          <p:sp>
            <p:nvSpPr>
              <p:cNvPr id="67594" name="Line 51"/>
              <p:cNvSpPr/>
              <p:nvPr/>
            </p:nvSpPr>
            <p:spPr>
              <a:xfrm flipH="1">
                <a:off x="2658" y="2414"/>
                <a:ext cx="192" cy="192"/>
              </a:xfrm>
              <a:prstGeom prst="line">
                <a:avLst/>
              </a:prstGeom>
              <a:ln w="9525" cap="flat" cmpd="sng">
                <a:solidFill>
                  <a:schemeClr val="tx1"/>
                </a:solidFill>
                <a:prstDash val="solid"/>
                <a:headEnd type="none" w="med" len="med"/>
                <a:tailEnd type="none" w="med" len="med"/>
              </a:ln>
            </p:spPr>
          </p:sp>
          <p:sp>
            <p:nvSpPr>
              <p:cNvPr id="67595" name="Text Box 52"/>
              <p:cNvSpPr txBox="1"/>
              <p:nvPr/>
            </p:nvSpPr>
            <p:spPr>
              <a:xfrm>
                <a:off x="2112" y="2640"/>
                <a:ext cx="483" cy="244"/>
              </a:xfrm>
              <a:prstGeom prst="rect">
                <a:avLst/>
              </a:prstGeom>
              <a:noFill/>
              <a:ln w="9525">
                <a:noFill/>
              </a:ln>
            </p:spPr>
            <p:txBody>
              <a:bodyPr tIns="10800" bIns="10800">
                <a:spAutoFit/>
              </a:bodyPr>
              <a:lstStyle/>
              <a:p>
                <a:pPr algn="ctr">
                  <a:spcBef>
                    <a:spcPct val="50000"/>
                  </a:spcBef>
                </a:pP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67596" name="Text Box 53"/>
              <p:cNvSpPr txBox="1"/>
              <p:nvPr/>
            </p:nvSpPr>
            <p:spPr>
              <a:xfrm>
                <a:off x="2970" y="2656"/>
                <a:ext cx="384" cy="294"/>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en-US" altLang="zh-CN" sz="2400" i="1" dirty="0">
                    <a:latin typeface="Times New Roman" panose="02020603050405020304" pitchFamily="18" charset="0"/>
                  </a:rPr>
                  <a:t>d</a:t>
                </a:r>
                <a:endParaRPr lang="en-US" altLang="zh-CN" sz="2400" dirty="0">
                  <a:latin typeface="Times New Roman" panose="02020603050405020304" pitchFamily="18" charset="0"/>
                </a:endParaRPr>
              </a:p>
            </p:txBody>
          </p:sp>
          <p:sp>
            <p:nvSpPr>
              <p:cNvPr id="67597" name="Line 54"/>
              <p:cNvSpPr/>
              <p:nvPr/>
            </p:nvSpPr>
            <p:spPr>
              <a:xfrm flipV="1">
                <a:off x="2159" y="3161"/>
                <a:ext cx="816" cy="0"/>
              </a:xfrm>
              <a:prstGeom prst="line">
                <a:avLst/>
              </a:prstGeom>
              <a:ln w="9525" cap="flat" cmpd="sng">
                <a:solidFill>
                  <a:schemeClr val="tx1"/>
                </a:solidFill>
                <a:prstDash val="solid"/>
                <a:headEnd type="none" w="med" len="med"/>
                <a:tailEnd type="none" w="med" len="med"/>
              </a:ln>
            </p:spPr>
          </p:sp>
          <p:sp>
            <p:nvSpPr>
              <p:cNvPr id="67598" name="Line 55"/>
              <p:cNvSpPr/>
              <p:nvPr/>
            </p:nvSpPr>
            <p:spPr>
              <a:xfrm flipH="1" flipV="1">
                <a:off x="2658" y="2969"/>
                <a:ext cx="192" cy="192"/>
              </a:xfrm>
              <a:prstGeom prst="line">
                <a:avLst/>
              </a:prstGeom>
              <a:ln w="9525" cap="flat" cmpd="sng">
                <a:solidFill>
                  <a:schemeClr val="tx1"/>
                </a:solidFill>
                <a:prstDash val="solid"/>
                <a:headEnd type="none" w="med" len="med"/>
                <a:tailEnd type="none" w="med" len="med"/>
              </a:ln>
            </p:spPr>
          </p:sp>
          <p:sp>
            <p:nvSpPr>
              <p:cNvPr id="67599" name="Text Box 56"/>
              <p:cNvSpPr txBox="1"/>
              <p:nvPr/>
            </p:nvSpPr>
            <p:spPr>
              <a:xfrm>
                <a:off x="2973" y="3021"/>
                <a:ext cx="384" cy="294"/>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en-US" altLang="zh-CN" sz="2400" i="1" dirty="0">
                    <a:latin typeface="Times New Roman" panose="02020603050405020304" pitchFamily="18" charset="0"/>
                  </a:rPr>
                  <a:t>e</a:t>
                </a:r>
                <a:endParaRPr lang="en-US" altLang="zh-CN" sz="2400" dirty="0">
                  <a:latin typeface="Times New Roman" panose="02020603050405020304" pitchFamily="18" charset="0"/>
                </a:endParaRPr>
              </a:p>
            </p:txBody>
          </p:sp>
          <p:sp>
            <p:nvSpPr>
              <p:cNvPr id="67600" name="Line 57"/>
              <p:cNvSpPr/>
              <p:nvPr/>
            </p:nvSpPr>
            <p:spPr>
              <a:xfrm flipH="1" flipV="1">
                <a:off x="2658" y="2592"/>
                <a:ext cx="192" cy="192"/>
              </a:xfrm>
              <a:prstGeom prst="line">
                <a:avLst/>
              </a:prstGeom>
              <a:ln w="9525" cap="flat" cmpd="sng">
                <a:solidFill>
                  <a:schemeClr val="tx1"/>
                </a:solidFill>
                <a:prstDash val="solid"/>
                <a:headEnd type="none" w="med" len="med"/>
                <a:tailEnd type="none" w="med" len="med"/>
              </a:ln>
            </p:spPr>
          </p:sp>
          <p:sp>
            <p:nvSpPr>
              <p:cNvPr id="67601" name="Line 58"/>
              <p:cNvSpPr/>
              <p:nvPr/>
            </p:nvSpPr>
            <p:spPr>
              <a:xfrm>
                <a:off x="2851" y="2785"/>
                <a:ext cx="118" cy="0"/>
              </a:xfrm>
              <a:prstGeom prst="line">
                <a:avLst/>
              </a:prstGeom>
              <a:ln w="9525" cap="flat" cmpd="sng">
                <a:solidFill>
                  <a:schemeClr val="tx1"/>
                </a:solidFill>
                <a:prstDash val="solid"/>
                <a:headEnd type="none" w="med" len="med"/>
                <a:tailEnd type="none" w="med" len="med"/>
              </a:ln>
            </p:spPr>
          </p:sp>
          <p:sp>
            <p:nvSpPr>
              <p:cNvPr id="67602" name="Line 59"/>
              <p:cNvSpPr/>
              <p:nvPr/>
            </p:nvSpPr>
            <p:spPr>
              <a:xfrm flipH="1">
                <a:off x="2658" y="2784"/>
                <a:ext cx="192" cy="192"/>
              </a:xfrm>
              <a:prstGeom prst="line">
                <a:avLst/>
              </a:prstGeom>
              <a:ln w="9525" cap="flat" cmpd="sng">
                <a:solidFill>
                  <a:schemeClr val="tx1"/>
                </a:solidFill>
                <a:prstDash val="solid"/>
                <a:headEnd type="none" w="med" len="med"/>
                <a:tailEnd type="none" w="med" len="med"/>
              </a:ln>
            </p:spPr>
          </p:sp>
          <p:sp>
            <p:nvSpPr>
              <p:cNvPr id="67603" name="Text Box 60"/>
              <p:cNvSpPr txBox="1"/>
              <p:nvPr/>
            </p:nvSpPr>
            <p:spPr>
              <a:xfrm>
                <a:off x="2493" y="2400"/>
                <a:ext cx="288" cy="231"/>
              </a:xfrm>
              <a:prstGeom prst="rect">
                <a:avLst/>
              </a:prstGeom>
              <a:noFill/>
              <a:ln w="9525">
                <a:noFill/>
              </a:ln>
            </p:spPr>
            <p:txBody>
              <a:bodyPr>
                <a:spAutoFit/>
              </a:bodyPr>
              <a:lstStyle/>
              <a:p>
                <a:pPr>
                  <a:spcBef>
                    <a:spcPct val="50000"/>
                  </a:spcBef>
                </a:pPr>
                <a:r>
                  <a:rPr lang="en-US" altLang="zh-CN" dirty="0">
                    <a:latin typeface="Times New Roman" panose="02020603050405020304" pitchFamily="18" charset="0"/>
                  </a:rPr>
                  <a:t>1</a:t>
                </a:r>
              </a:p>
            </p:txBody>
          </p:sp>
          <p:sp>
            <p:nvSpPr>
              <p:cNvPr id="67604" name="Text Box 61"/>
              <p:cNvSpPr txBox="1"/>
              <p:nvPr/>
            </p:nvSpPr>
            <p:spPr>
              <a:xfrm>
                <a:off x="2493" y="2688"/>
                <a:ext cx="288" cy="231"/>
              </a:xfrm>
              <a:prstGeom prst="rect">
                <a:avLst/>
              </a:prstGeom>
              <a:noFill/>
              <a:ln w="9525">
                <a:noFill/>
              </a:ln>
            </p:spPr>
            <p:txBody>
              <a:bodyPr>
                <a:spAutoFit/>
              </a:bodyPr>
              <a:lstStyle/>
              <a:p>
                <a:pPr>
                  <a:spcBef>
                    <a:spcPct val="50000"/>
                  </a:spcBef>
                </a:pPr>
                <a:r>
                  <a:rPr lang="en-US" altLang="zh-CN" dirty="0">
                    <a:latin typeface="Times New Roman" panose="02020603050405020304" pitchFamily="18" charset="0"/>
                  </a:rPr>
                  <a:t>2</a:t>
                </a:r>
              </a:p>
            </p:txBody>
          </p:sp>
          <p:sp>
            <p:nvSpPr>
              <p:cNvPr id="67605" name="Text Box 62"/>
              <p:cNvSpPr txBox="1"/>
              <p:nvPr/>
            </p:nvSpPr>
            <p:spPr>
              <a:xfrm>
                <a:off x="2496" y="2951"/>
                <a:ext cx="288" cy="231"/>
              </a:xfrm>
              <a:prstGeom prst="rect">
                <a:avLst/>
              </a:prstGeom>
              <a:noFill/>
              <a:ln w="9525">
                <a:noFill/>
              </a:ln>
            </p:spPr>
            <p:txBody>
              <a:bodyPr>
                <a:spAutoFit/>
              </a:bodyPr>
              <a:lstStyle/>
              <a:p>
                <a:pPr>
                  <a:spcBef>
                    <a:spcPct val="50000"/>
                  </a:spcBef>
                </a:pPr>
                <a:r>
                  <a:rPr lang="en-US" altLang="zh-CN" dirty="0">
                    <a:latin typeface="Times New Roman" panose="02020603050405020304" pitchFamily="18" charset="0"/>
                  </a:rPr>
                  <a:t>3</a:t>
                </a:r>
              </a:p>
            </p:txBody>
          </p:sp>
          <p:grpSp>
            <p:nvGrpSpPr>
              <p:cNvPr id="67606" name="Group 63"/>
              <p:cNvGrpSpPr/>
              <p:nvPr/>
            </p:nvGrpSpPr>
            <p:grpSpPr>
              <a:xfrm>
                <a:off x="2969" y="2276"/>
                <a:ext cx="1400" cy="271"/>
                <a:chOff x="2969" y="2276"/>
                <a:chExt cx="1400" cy="249"/>
              </a:xfrm>
            </p:grpSpPr>
            <p:sp>
              <p:nvSpPr>
                <p:cNvPr id="67607" name="Text Box 64"/>
                <p:cNvSpPr txBox="1"/>
                <p:nvPr/>
              </p:nvSpPr>
              <p:spPr>
                <a:xfrm>
                  <a:off x="2969" y="2276"/>
                  <a:ext cx="816" cy="249"/>
                </a:xfrm>
                <a:prstGeom prst="rect">
                  <a:avLst/>
                </a:prstGeom>
                <a:noFill/>
                <a:ln w="9525" cap="flat" cmpd="sng">
                  <a:solidFill>
                    <a:schemeClr val="tx1"/>
                  </a:solidFill>
                  <a:prstDash val="solid"/>
                  <a:miter/>
                  <a:headEnd type="none" w="med" len="med"/>
                  <a:tailEnd type="none" w="med" len="med"/>
                </a:ln>
              </p:spPr>
              <p:txBody>
                <a:bodyPr lIns="18000" tIns="10800" rIns="18000" bIns="10800"/>
                <a:lstStyle/>
                <a:p>
                  <a:pPr>
                    <a:spcBef>
                      <a:spcPct val="50000"/>
                    </a:spcBef>
                  </a:pPr>
                  <a:r>
                    <a:rPr lang="en-US" altLang="zh-CN" sz="2400" dirty="0">
                      <a:latin typeface="Times New Roman" panose="02020603050405020304" pitchFamily="18" charset="0"/>
                    </a:rPr>
                    <a:t> </a:t>
                  </a:r>
                  <a:r>
                    <a:rPr lang="en-US" altLang="zh-CN" dirty="0">
                      <a:latin typeface="Times New Roman" panose="02020603050405020304" pitchFamily="18" charset="0"/>
                    </a:rPr>
                    <a:t>While</a:t>
                  </a:r>
                  <a:r>
                    <a:rPr lang="en-US" altLang="zh-CN" sz="2400" dirty="0">
                      <a:latin typeface="Times New Roman" panose="02020603050405020304" pitchFamily="18" charset="0"/>
                    </a:rPr>
                    <a:t>  </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3</a:t>
                  </a:r>
                  <a:endParaRPr lang="en-US" altLang="zh-CN" sz="2400" dirty="0">
                    <a:latin typeface="Times New Roman" panose="02020603050405020304" pitchFamily="18" charset="0"/>
                  </a:endParaRPr>
                </a:p>
              </p:txBody>
            </p:sp>
            <p:sp>
              <p:nvSpPr>
                <p:cNvPr id="67608" name="Line 65"/>
                <p:cNvSpPr/>
                <p:nvPr/>
              </p:nvSpPr>
              <p:spPr>
                <a:xfrm>
                  <a:off x="3731" y="2276"/>
                  <a:ext cx="0" cy="249"/>
                </a:xfrm>
                <a:prstGeom prst="line">
                  <a:avLst/>
                </a:prstGeom>
                <a:ln w="9525" cap="flat" cmpd="sng">
                  <a:solidFill>
                    <a:schemeClr val="tx1"/>
                  </a:solidFill>
                  <a:prstDash val="solid"/>
                  <a:headEnd type="none" w="med" len="med"/>
                  <a:tailEnd type="none" w="med" len="med"/>
                </a:ln>
              </p:spPr>
            </p:sp>
            <p:sp>
              <p:nvSpPr>
                <p:cNvPr id="67609" name="Line 66"/>
                <p:cNvSpPr/>
                <p:nvPr/>
              </p:nvSpPr>
              <p:spPr>
                <a:xfrm>
                  <a:off x="3793" y="2412"/>
                  <a:ext cx="192" cy="0"/>
                </a:xfrm>
                <a:prstGeom prst="line">
                  <a:avLst/>
                </a:prstGeom>
                <a:ln w="9525" cap="flat" cmpd="sng">
                  <a:solidFill>
                    <a:schemeClr val="tx1"/>
                  </a:solidFill>
                  <a:prstDash val="solid"/>
                  <a:headEnd type="none" w="med" len="med"/>
                  <a:tailEnd type="none" w="med" len="med"/>
                </a:ln>
              </p:spPr>
            </p:sp>
            <p:sp>
              <p:nvSpPr>
                <p:cNvPr id="67610" name="Text Box 67"/>
                <p:cNvSpPr txBox="1"/>
                <p:nvPr/>
              </p:nvSpPr>
              <p:spPr>
                <a:xfrm>
                  <a:off x="3985" y="2276"/>
                  <a:ext cx="384" cy="230"/>
                </a:xfrm>
                <a:prstGeom prst="rect">
                  <a:avLst/>
                </a:prstGeom>
                <a:noFill/>
                <a:ln w="9525" cap="flat" cmpd="sng">
                  <a:solidFill>
                    <a:schemeClr val="tx1"/>
                  </a:solidFill>
                  <a:prstDash val="solid"/>
                  <a:miter/>
                  <a:headEnd type="none" w="med" len="med"/>
                  <a:tailEnd type="none" w="med" len="med"/>
                </a:ln>
              </p:spPr>
              <p:txBody>
                <a:bodyPr tIns="10800" bIns="10800">
                  <a:spAutoFit/>
                </a:bodyPr>
                <a:lstStyle/>
                <a:p>
                  <a:pPr algn="ctr">
                    <a:spcBef>
                      <a:spcPct val="50000"/>
                    </a:spcBef>
                  </a:pPr>
                  <a:r>
                    <a:rPr lang="en-US" altLang="zh-CN" sz="2400" i="1" dirty="0">
                      <a:latin typeface="Times New Roman" panose="02020603050405020304" pitchFamily="18" charset="0"/>
                    </a:rPr>
                    <a:t>c</a:t>
                  </a:r>
                  <a:endParaRPr lang="en-US" altLang="zh-CN" sz="2400" dirty="0">
                    <a:latin typeface="Times New Roman" panose="02020603050405020304" pitchFamily="18" charset="0"/>
                  </a:endParaRPr>
                </a:p>
              </p:txBody>
            </p:sp>
          </p:grpSp>
        </p:grpSp>
      </p:grpSp>
      <p:sp>
        <p:nvSpPr>
          <p:cNvPr id="67588" name="Rectangle 69"/>
          <p:cNvSpPr/>
          <p:nvPr/>
        </p:nvSpPr>
        <p:spPr>
          <a:xfrm>
            <a:off x="611188" y="404813"/>
            <a:ext cx="6934200" cy="819150"/>
          </a:xfrm>
          <a:prstGeom prst="rect">
            <a:avLst/>
          </a:prstGeom>
          <a:noFill/>
          <a:ln w="9525">
            <a:noFill/>
          </a:ln>
        </p:spPr>
        <p:txBody>
          <a:bodyPr anchor="b"/>
          <a:lstStyle/>
          <a:p>
            <a:r>
              <a:rPr lang="en-US" altLang="zh-CN" sz="4400" dirty="0">
                <a:latin typeface="Tahoma" panose="020B0604030504040204" pitchFamily="34" charset="0"/>
              </a:rPr>
              <a:t>PAD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ox(in)">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p:nvPr/>
        </p:nvSpPr>
        <p:spPr>
          <a:xfrm>
            <a:off x="395288" y="1700213"/>
            <a:ext cx="8137525" cy="2462212"/>
          </a:xfrm>
          <a:prstGeom prst="rect">
            <a:avLst/>
          </a:prstGeom>
          <a:noFill/>
          <a:ln w="9525">
            <a:noFill/>
          </a:ln>
        </p:spPr>
        <p:txBody>
          <a:bodyPr>
            <a:spAutoFit/>
          </a:bodyPr>
          <a:lstStyle/>
          <a:p>
            <a:pPr marL="1143000" indent="-1143000">
              <a:spcBef>
                <a:spcPct val="50000"/>
              </a:spcBef>
            </a:pPr>
            <a:r>
              <a:rPr lang="zh-CN" altLang="en-US" sz="2800" dirty="0">
                <a:solidFill>
                  <a:srgbClr val="FF3300"/>
                </a:solidFill>
                <a:latin typeface="黑体" panose="02010609060101010101" pitchFamily="49" charset="-122"/>
              </a:rPr>
              <a:t>特点：</a:t>
            </a:r>
          </a:p>
          <a:p>
            <a:pPr marL="1143000" indent="-1143000">
              <a:spcBef>
                <a:spcPct val="50000"/>
              </a:spcBef>
            </a:pPr>
            <a:r>
              <a:rPr lang="zh-CN" altLang="en-US" sz="2800" dirty="0">
                <a:latin typeface="黑体" panose="02010609060101010101" pitchFamily="49" charset="-122"/>
              </a:rPr>
              <a:t>        ① 结构清晰，层次分明，易读；</a:t>
            </a:r>
          </a:p>
          <a:p>
            <a:pPr marL="1143000" indent="-1143000">
              <a:spcBef>
                <a:spcPct val="50000"/>
              </a:spcBef>
            </a:pPr>
            <a:r>
              <a:rPr lang="zh-CN" altLang="en-US" sz="2800" dirty="0">
                <a:latin typeface="黑体" panose="02010609060101010101" pitchFamily="49" charset="-122"/>
              </a:rPr>
              <a:t>        ② 支持自顶向下、逐步求精的设计思想；</a:t>
            </a:r>
          </a:p>
          <a:p>
            <a:pPr marL="1143000" indent="-1143000">
              <a:spcBef>
                <a:spcPct val="50000"/>
              </a:spcBef>
            </a:pPr>
            <a:r>
              <a:rPr lang="zh-CN" altLang="en-US" sz="2800" dirty="0">
                <a:latin typeface="黑体" panose="02010609060101010101" pitchFamily="49" charset="-122"/>
              </a:rPr>
              <a:t>        ③ 容易将</a:t>
            </a:r>
            <a:r>
              <a:rPr lang="en-US" altLang="zh-CN" sz="2800" dirty="0">
                <a:latin typeface="黑体" panose="02010609060101010101" pitchFamily="49" charset="-122"/>
              </a:rPr>
              <a:t>PAD</a:t>
            </a:r>
            <a:r>
              <a:rPr lang="zh-CN" altLang="en-US" sz="2800" dirty="0">
                <a:latin typeface="黑体" panose="02010609060101010101" pitchFamily="49" charset="-122"/>
              </a:rPr>
              <a:t>自动转换为高级语言源程序。</a:t>
            </a:r>
          </a:p>
        </p:txBody>
      </p:sp>
      <p:sp>
        <p:nvSpPr>
          <p:cNvPr id="68611" name="Rectangle 4"/>
          <p:cNvSpPr/>
          <p:nvPr/>
        </p:nvSpPr>
        <p:spPr>
          <a:xfrm>
            <a:off x="611188" y="404813"/>
            <a:ext cx="6934200" cy="819150"/>
          </a:xfrm>
          <a:prstGeom prst="rect">
            <a:avLst/>
          </a:prstGeom>
          <a:noFill/>
          <a:ln w="9525">
            <a:noFill/>
          </a:ln>
        </p:spPr>
        <p:txBody>
          <a:bodyPr anchor="b"/>
          <a:lstStyle/>
          <a:p>
            <a:r>
              <a:rPr lang="en-US" altLang="zh-CN" sz="4400" dirty="0">
                <a:solidFill>
                  <a:schemeClr val="bg1"/>
                </a:solidFill>
                <a:latin typeface="黑体" panose="02010609060101010101" pitchFamily="49" charset="-122"/>
              </a:rPr>
              <a:t>PAD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5234"/>
                                        </p:tgtEl>
                                        <p:attrNameLst>
                                          <p:attrName>style.visibility</p:attrName>
                                        </p:attrNameLst>
                                      </p:cBhvr>
                                      <p:to>
                                        <p:strVal val="visible"/>
                                      </p:to>
                                    </p:set>
                                    <p:animEffect transition="in" filter="blinds(horizontal)">
                                      <p:cBhvr>
                                        <p:cTn id="7" dur="500"/>
                                        <p:tgtEl>
                                          <p:spTgt spid="9523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3"/>
          <p:cNvGrpSpPr/>
          <p:nvPr/>
        </p:nvGrpSpPr>
        <p:grpSpPr>
          <a:xfrm>
            <a:off x="179512" y="836712"/>
            <a:ext cx="8839200" cy="5410200"/>
            <a:chOff x="0" y="762000"/>
            <a:chExt cx="8839200" cy="5410200"/>
          </a:xfrm>
        </p:grpSpPr>
        <p:sp>
          <p:nvSpPr>
            <p:cNvPr id="3" name="Rectangle 4"/>
            <p:cNvSpPr/>
            <p:nvPr/>
          </p:nvSpPr>
          <p:spPr>
            <a:xfrm>
              <a:off x="0" y="762000"/>
              <a:ext cx="8839200" cy="609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609600" lvl="0" indent="-609600" algn="just" eaLnBrk="1" hangingPunct="1">
                <a:lnSpc>
                  <a:spcPct val="90000"/>
                </a:lnSpc>
                <a:spcBef>
                  <a:spcPct val="50000"/>
                </a:spcBef>
                <a:buClrTx/>
                <a:buSzPct val="100000"/>
                <a:buNone/>
              </a:pPr>
              <a:r>
                <a:rPr lang="zh-CN" altLang="en-US" sz="2800" b="0" dirty="0">
                  <a:ea typeface="楷体_GB2312" pitchFamily="49" charset="-122"/>
                </a:rPr>
                <a:t>			</a:t>
              </a:r>
            </a:p>
          </p:txBody>
        </p:sp>
        <p:sp>
          <p:nvSpPr>
            <p:cNvPr id="4" name="Text Box 5"/>
            <p:cNvSpPr txBox="1"/>
            <p:nvPr/>
          </p:nvSpPr>
          <p:spPr>
            <a:xfrm>
              <a:off x="3276600" y="1371600"/>
              <a:ext cx="23622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zh-CN" altLang="en-US" sz="1800" b="0" dirty="0"/>
                <a:t>初始化</a:t>
              </a:r>
              <a:r>
                <a:rPr lang="en-US" altLang="zh-CN" sz="1800" b="0" dirty="0"/>
                <a:t>s.top = 0</a:t>
              </a:r>
            </a:p>
          </p:txBody>
        </p:sp>
        <p:grpSp>
          <p:nvGrpSpPr>
            <p:cNvPr id="5" name="Group 6"/>
            <p:cNvGrpSpPr/>
            <p:nvPr/>
          </p:nvGrpSpPr>
          <p:grpSpPr>
            <a:xfrm>
              <a:off x="3429000" y="1828800"/>
              <a:ext cx="1981200" cy="990600"/>
              <a:chOff x="2160" y="480"/>
              <a:chExt cx="1248" cy="624"/>
            </a:xfrm>
          </p:grpSpPr>
          <p:sp>
            <p:nvSpPr>
              <p:cNvPr id="36" name="Line 7"/>
              <p:cNvSpPr/>
              <p:nvPr/>
            </p:nvSpPr>
            <p:spPr>
              <a:xfrm>
                <a:off x="2736" y="480"/>
                <a:ext cx="0" cy="240"/>
              </a:xfrm>
              <a:prstGeom prst="line">
                <a:avLst/>
              </a:prstGeom>
              <a:ln w="9525" cap="flat" cmpd="sng">
                <a:solidFill>
                  <a:schemeClr val="tx1"/>
                </a:solidFill>
                <a:prstDash val="solid"/>
                <a:headEnd type="none" w="med" len="med"/>
                <a:tailEnd type="triangle" w="med" len="med"/>
              </a:ln>
            </p:spPr>
          </p:sp>
          <p:grpSp>
            <p:nvGrpSpPr>
              <p:cNvPr id="37" name="Group 8"/>
              <p:cNvGrpSpPr/>
              <p:nvPr/>
            </p:nvGrpSpPr>
            <p:grpSpPr>
              <a:xfrm>
                <a:off x="2160" y="720"/>
                <a:ext cx="1248" cy="384"/>
                <a:chOff x="2208" y="672"/>
                <a:chExt cx="1248" cy="384"/>
              </a:xfrm>
            </p:grpSpPr>
            <p:sp>
              <p:nvSpPr>
                <p:cNvPr id="38" name="Text Box 9"/>
                <p:cNvSpPr txBox="1"/>
                <p:nvPr/>
              </p:nvSpPr>
              <p:spPr>
                <a:xfrm>
                  <a:off x="2448" y="720"/>
                  <a:ext cx="1008"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m*n = 0?</a:t>
                  </a:r>
                </a:p>
              </p:txBody>
            </p:sp>
            <p:sp>
              <p:nvSpPr>
                <p:cNvPr id="39" name="AutoShape 10"/>
                <p:cNvSpPr/>
                <p:nvPr/>
              </p:nvSpPr>
              <p:spPr>
                <a:xfrm>
                  <a:off x="2208" y="672"/>
                  <a:ext cx="1200" cy="384"/>
                </a:xfrm>
                <a:prstGeom prst="diamond">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grpSp>
        </p:grpSp>
        <p:grpSp>
          <p:nvGrpSpPr>
            <p:cNvPr id="6" name="Group 11"/>
            <p:cNvGrpSpPr/>
            <p:nvPr/>
          </p:nvGrpSpPr>
          <p:grpSpPr>
            <a:xfrm>
              <a:off x="4724400" y="2133600"/>
              <a:ext cx="2133600" cy="1304925"/>
              <a:chOff x="2976" y="720"/>
              <a:chExt cx="1344" cy="822"/>
            </a:xfrm>
          </p:grpSpPr>
          <p:grpSp>
            <p:nvGrpSpPr>
              <p:cNvPr id="32" name="Group 12"/>
              <p:cNvGrpSpPr/>
              <p:nvPr/>
            </p:nvGrpSpPr>
            <p:grpSpPr>
              <a:xfrm>
                <a:off x="3360" y="720"/>
                <a:ext cx="288" cy="528"/>
                <a:chOff x="3360" y="720"/>
                <a:chExt cx="288" cy="528"/>
              </a:xfrm>
            </p:grpSpPr>
            <p:sp>
              <p:nvSpPr>
                <p:cNvPr id="34" name="Freeform 13"/>
                <p:cNvSpPr/>
                <p:nvPr/>
              </p:nvSpPr>
              <p:spPr>
                <a:xfrm>
                  <a:off x="3360" y="960"/>
                  <a:ext cx="288" cy="288"/>
                </a:xfrm>
                <a:custGeom>
                  <a:avLst/>
                  <a:gdLst>
                    <a:gd name="txL" fmla="*/ 0 w 288"/>
                    <a:gd name="txT" fmla="*/ 0 h 288"/>
                    <a:gd name="txR" fmla="*/ 288 w 288"/>
                    <a:gd name="txB" fmla="*/ 288 h 288"/>
                  </a:gdLst>
                  <a:ahLst/>
                  <a:cxnLst>
                    <a:cxn ang="0">
                      <a:pos x="0" y="0"/>
                    </a:cxn>
                    <a:cxn ang="0">
                      <a:pos x="288" y="0"/>
                    </a:cxn>
                    <a:cxn ang="0">
                      <a:pos x="288" y="288"/>
                    </a:cxn>
                  </a:cxnLst>
                  <a:rect l="txL" t="txT" r="txR" b="txB"/>
                  <a:pathLst>
                    <a:path w="288" h="288">
                      <a:moveTo>
                        <a:pt x="0" y="0"/>
                      </a:moveTo>
                      <a:lnTo>
                        <a:pt x="288" y="0"/>
                      </a:lnTo>
                      <a:lnTo>
                        <a:pt x="288" y="288"/>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sp>
              <p:nvSpPr>
                <p:cNvPr id="35" name="Text Box 14"/>
                <p:cNvSpPr txBox="1"/>
                <p:nvPr/>
              </p:nvSpPr>
              <p:spPr>
                <a:xfrm>
                  <a:off x="3408" y="720"/>
                  <a:ext cx="24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Y</a:t>
                  </a:r>
                </a:p>
              </p:txBody>
            </p:sp>
          </p:grpSp>
          <p:sp>
            <p:nvSpPr>
              <p:cNvPr id="33" name="Text Box 15"/>
              <p:cNvSpPr txBox="1"/>
              <p:nvPr/>
            </p:nvSpPr>
            <p:spPr>
              <a:xfrm>
                <a:off x="2976" y="1248"/>
                <a:ext cx="1344" cy="294"/>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zh-CN" altLang="en-US" sz="1800" b="0" dirty="0"/>
                  <a:t>计算</a:t>
                </a:r>
                <a:r>
                  <a:rPr lang="en-US" altLang="zh-CN" sz="1800" b="0" dirty="0"/>
                  <a:t>f = m+n+1</a:t>
                </a:r>
              </a:p>
            </p:txBody>
          </p:sp>
        </p:grpSp>
        <p:grpSp>
          <p:nvGrpSpPr>
            <p:cNvPr id="7" name="Group 16"/>
            <p:cNvGrpSpPr/>
            <p:nvPr/>
          </p:nvGrpSpPr>
          <p:grpSpPr>
            <a:xfrm>
              <a:off x="3276600" y="4953000"/>
              <a:ext cx="838200" cy="771525"/>
              <a:chOff x="3408" y="2016"/>
              <a:chExt cx="528" cy="486"/>
            </a:xfrm>
          </p:grpSpPr>
          <p:sp>
            <p:nvSpPr>
              <p:cNvPr id="30" name="Text Box 17"/>
              <p:cNvSpPr txBox="1"/>
              <p:nvPr/>
            </p:nvSpPr>
            <p:spPr>
              <a:xfrm>
                <a:off x="3408" y="2208"/>
                <a:ext cx="528" cy="294"/>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n = f</a:t>
                </a:r>
              </a:p>
            </p:txBody>
          </p:sp>
          <p:sp>
            <p:nvSpPr>
              <p:cNvPr id="31" name="Line 18"/>
              <p:cNvSpPr/>
              <p:nvPr/>
            </p:nvSpPr>
            <p:spPr>
              <a:xfrm>
                <a:off x="3648" y="2016"/>
                <a:ext cx="0" cy="192"/>
              </a:xfrm>
              <a:prstGeom prst="line">
                <a:avLst/>
              </a:prstGeom>
              <a:ln w="9525" cap="flat" cmpd="sng">
                <a:solidFill>
                  <a:schemeClr val="tx1"/>
                </a:solidFill>
                <a:prstDash val="solid"/>
                <a:headEnd type="none" w="med" len="med"/>
                <a:tailEnd type="triangle" w="med" len="med"/>
              </a:ln>
            </p:spPr>
          </p:sp>
        </p:grpSp>
        <p:grpSp>
          <p:nvGrpSpPr>
            <p:cNvPr id="8" name="Group 19"/>
            <p:cNvGrpSpPr/>
            <p:nvPr/>
          </p:nvGrpSpPr>
          <p:grpSpPr>
            <a:xfrm>
              <a:off x="4648200" y="3429000"/>
              <a:ext cx="2362200" cy="1066800"/>
              <a:chOff x="2928" y="2496"/>
              <a:chExt cx="1488" cy="672"/>
            </a:xfrm>
          </p:grpSpPr>
          <p:sp>
            <p:nvSpPr>
              <p:cNvPr id="26" name="Line 20"/>
              <p:cNvSpPr/>
              <p:nvPr/>
            </p:nvSpPr>
            <p:spPr>
              <a:xfrm>
                <a:off x="3648" y="2496"/>
                <a:ext cx="0" cy="240"/>
              </a:xfrm>
              <a:prstGeom prst="line">
                <a:avLst/>
              </a:prstGeom>
              <a:ln w="9525" cap="flat" cmpd="sng">
                <a:solidFill>
                  <a:schemeClr val="tx1"/>
                </a:solidFill>
                <a:prstDash val="solid"/>
                <a:headEnd type="none" w="med" len="med"/>
                <a:tailEnd type="triangle" w="med" len="med"/>
              </a:ln>
            </p:spPr>
          </p:sp>
          <p:grpSp>
            <p:nvGrpSpPr>
              <p:cNvPr id="27" name="Group 21"/>
              <p:cNvGrpSpPr/>
              <p:nvPr/>
            </p:nvGrpSpPr>
            <p:grpSpPr>
              <a:xfrm>
                <a:off x="2928" y="2736"/>
                <a:ext cx="1488" cy="432"/>
                <a:chOff x="3312" y="2736"/>
                <a:chExt cx="1488" cy="432"/>
              </a:xfrm>
            </p:grpSpPr>
            <p:sp>
              <p:nvSpPr>
                <p:cNvPr id="28" name="Text Box 22"/>
                <p:cNvSpPr txBox="1"/>
                <p:nvPr/>
              </p:nvSpPr>
              <p:spPr>
                <a:xfrm>
                  <a:off x="3404" y="2784"/>
                  <a:ext cx="139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s.IsEmpty()?</a:t>
                  </a:r>
                </a:p>
              </p:txBody>
            </p:sp>
            <p:sp>
              <p:nvSpPr>
                <p:cNvPr id="29" name="AutoShape 23"/>
                <p:cNvSpPr/>
                <p:nvPr/>
              </p:nvSpPr>
              <p:spPr>
                <a:xfrm>
                  <a:off x="3312" y="2736"/>
                  <a:ext cx="1392" cy="432"/>
                </a:xfrm>
                <a:prstGeom prst="diamond">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grpSp>
        </p:grpSp>
        <p:grpSp>
          <p:nvGrpSpPr>
            <p:cNvPr id="9" name="Group 24"/>
            <p:cNvGrpSpPr/>
            <p:nvPr/>
          </p:nvGrpSpPr>
          <p:grpSpPr>
            <a:xfrm>
              <a:off x="6858000" y="3800475"/>
              <a:ext cx="457200" cy="838200"/>
              <a:chOff x="3360" y="720"/>
              <a:chExt cx="288" cy="528"/>
            </a:xfrm>
          </p:grpSpPr>
          <p:sp>
            <p:nvSpPr>
              <p:cNvPr id="24" name="Freeform 25"/>
              <p:cNvSpPr/>
              <p:nvPr/>
            </p:nvSpPr>
            <p:spPr>
              <a:xfrm>
                <a:off x="3360" y="960"/>
                <a:ext cx="288" cy="288"/>
              </a:xfrm>
              <a:custGeom>
                <a:avLst/>
                <a:gdLst>
                  <a:gd name="txL" fmla="*/ 0 w 288"/>
                  <a:gd name="txT" fmla="*/ 0 h 288"/>
                  <a:gd name="txR" fmla="*/ 288 w 288"/>
                  <a:gd name="txB" fmla="*/ 288 h 288"/>
                </a:gdLst>
                <a:ahLst/>
                <a:cxnLst>
                  <a:cxn ang="0">
                    <a:pos x="0" y="0"/>
                  </a:cxn>
                  <a:cxn ang="0">
                    <a:pos x="288" y="0"/>
                  </a:cxn>
                  <a:cxn ang="0">
                    <a:pos x="288" y="288"/>
                  </a:cxn>
                </a:cxnLst>
                <a:rect l="txL" t="txT" r="txR" b="txB"/>
                <a:pathLst>
                  <a:path w="288" h="288">
                    <a:moveTo>
                      <a:pt x="0" y="0"/>
                    </a:moveTo>
                    <a:lnTo>
                      <a:pt x="288" y="0"/>
                    </a:lnTo>
                    <a:lnTo>
                      <a:pt x="288" y="288"/>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sp>
            <p:nvSpPr>
              <p:cNvPr id="25" name="Text Box 26"/>
              <p:cNvSpPr txBox="1"/>
              <p:nvPr/>
            </p:nvSpPr>
            <p:spPr>
              <a:xfrm>
                <a:off x="3408" y="720"/>
                <a:ext cx="24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Y</a:t>
                </a:r>
              </a:p>
            </p:txBody>
          </p:sp>
        </p:grpSp>
        <p:sp>
          <p:nvSpPr>
            <p:cNvPr id="10" name="Text Box 27"/>
            <p:cNvSpPr txBox="1"/>
            <p:nvPr/>
          </p:nvSpPr>
          <p:spPr>
            <a:xfrm>
              <a:off x="6781800" y="4648200"/>
              <a:ext cx="9906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zh-CN" altLang="en-US" sz="1800" b="0" dirty="0"/>
                <a:t>输出</a:t>
              </a:r>
              <a:r>
                <a:rPr lang="en-US" altLang="zh-CN" sz="1800" b="0" dirty="0"/>
                <a:t>f</a:t>
              </a:r>
            </a:p>
          </p:txBody>
        </p:sp>
        <p:grpSp>
          <p:nvGrpSpPr>
            <p:cNvPr id="11" name="Group 28"/>
            <p:cNvGrpSpPr/>
            <p:nvPr/>
          </p:nvGrpSpPr>
          <p:grpSpPr>
            <a:xfrm>
              <a:off x="2362200" y="3810000"/>
              <a:ext cx="2514600" cy="1152525"/>
              <a:chOff x="1488" y="1776"/>
              <a:chExt cx="1584" cy="726"/>
            </a:xfrm>
          </p:grpSpPr>
          <p:sp>
            <p:nvSpPr>
              <p:cNvPr id="21" name="Text Box 29"/>
              <p:cNvSpPr txBox="1"/>
              <p:nvPr/>
            </p:nvSpPr>
            <p:spPr>
              <a:xfrm>
                <a:off x="2496" y="1776"/>
                <a:ext cx="24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N</a:t>
                </a:r>
              </a:p>
            </p:txBody>
          </p:sp>
          <p:sp>
            <p:nvSpPr>
              <p:cNvPr id="22" name="Text Box 30"/>
              <p:cNvSpPr txBox="1"/>
              <p:nvPr/>
            </p:nvSpPr>
            <p:spPr>
              <a:xfrm>
                <a:off x="1488" y="2208"/>
                <a:ext cx="1584" cy="294"/>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m = s.pop() //</a:t>
                </a:r>
                <a:r>
                  <a:rPr lang="zh-CN" altLang="en-US" sz="1800" b="0" dirty="0"/>
                  <a:t>出栈</a:t>
                </a:r>
              </a:p>
            </p:txBody>
          </p:sp>
          <p:sp>
            <p:nvSpPr>
              <p:cNvPr id="23" name="Freeform 31"/>
              <p:cNvSpPr/>
              <p:nvPr/>
            </p:nvSpPr>
            <p:spPr>
              <a:xfrm>
                <a:off x="2304" y="2016"/>
                <a:ext cx="624" cy="192"/>
              </a:xfrm>
              <a:custGeom>
                <a:avLst/>
                <a:gdLst>
                  <a:gd name="txL" fmla="*/ 0 w 624"/>
                  <a:gd name="txT" fmla="*/ 0 h 192"/>
                  <a:gd name="txR" fmla="*/ 624 w 624"/>
                  <a:gd name="txB" fmla="*/ 192 h 192"/>
                </a:gdLst>
                <a:ahLst/>
                <a:cxnLst>
                  <a:cxn ang="0">
                    <a:pos x="624" y="0"/>
                  </a:cxn>
                  <a:cxn ang="0">
                    <a:pos x="0" y="0"/>
                  </a:cxn>
                  <a:cxn ang="0">
                    <a:pos x="0" y="192"/>
                  </a:cxn>
                </a:cxnLst>
                <a:rect l="txL" t="txT" r="txR" b="txB"/>
                <a:pathLst>
                  <a:path w="624" h="192">
                    <a:moveTo>
                      <a:pt x="624" y="0"/>
                    </a:moveTo>
                    <a:lnTo>
                      <a:pt x="0" y="0"/>
                    </a:lnTo>
                    <a:lnTo>
                      <a:pt x="0" y="192"/>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grpSp>
        <p:sp>
          <p:nvSpPr>
            <p:cNvPr id="12" name="Freeform 32"/>
            <p:cNvSpPr/>
            <p:nvPr/>
          </p:nvSpPr>
          <p:spPr>
            <a:xfrm>
              <a:off x="762000" y="1981200"/>
              <a:ext cx="3581400" cy="4191000"/>
            </a:xfrm>
            <a:custGeom>
              <a:avLst/>
              <a:gdLst>
                <a:gd name="txL" fmla="*/ 0 w 2256"/>
                <a:gd name="txT" fmla="*/ 0 h 2736"/>
                <a:gd name="txR" fmla="*/ 2256 w 2256"/>
                <a:gd name="txB" fmla="*/ 2736 h 2736"/>
              </a:gdLst>
              <a:ahLst/>
              <a:cxnLst>
                <a:cxn ang="0">
                  <a:pos x="2147483647" y="2147483647"/>
                </a:cxn>
                <a:cxn ang="0">
                  <a:pos x="2147483647" y="2147483647"/>
                </a:cxn>
                <a:cxn ang="0">
                  <a:pos x="0" y="2147483647"/>
                </a:cxn>
                <a:cxn ang="0">
                  <a:pos x="0" y="0"/>
                </a:cxn>
                <a:cxn ang="0">
                  <a:pos x="2147483647" y="0"/>
                </a:cxn>
              </a:cxnLst>
              <a:rect l="txL" t="txT" r="txR" b="txB"/>
              <a:pathLst>
                <a:path w="2256" h="2736">
                  <a:moveTo>
                    <a:pt x="1824" y="2448"/>
                  </a:moveTo>
                  <a:lnTo>
                    <a:pt x="1824" y="2736"/>
                  </a:lnTo>
                  <a:lnTo>
                    <a:pt x="0" y="2736"/>
                  </a:lnTo>
                  <a:lnTo>
                    <a:pt x="0" y="0"/>
                  </a:lnTo>
                  <a:lnTo>
                    <a:pt x="2256" y="0"/>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grpSp>
          <p:nvGrpSpPr>
            <p:cNvPr id="13" name="Group 33"/>
            <p:cNvGrpSpPr/>
            <p:nvPr/>
          </p:nvGrpSpPr>
          <p:grpSpPr>
            <a:xfrm>
              <a:off x="1143000" y="2133600"/>
              <a:ext cx="2514600" cy="1152525"/>
              <a:chOff x="1488" y="1776"/>
              <a:chExt cx="1584" cy="726"/>
            </a:xfrm>
          </p:grpSpPr>
          <p:sp>
            <p:nvSpPr>
              <p:cNvPr id="18" name="Text Box 34"/>
              <p:cNvSpPr txBox="1"/>
              <p:nvPr/>
            </p:nvSpPr>
            <p:spPr>
              <a:xfrm>
                <a:off x="2496" y="1776"/>
                <a:ext cx="24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N</a:t>
                </a:r>
              </a:p>
            </p:txBody>
          </p:sp>
          <p:sp>
            <p:nvSpPr>
              <p:cNvPr id="19" name="Text Box 35"/>
              <p:cNvSpPr txBox="1"/>
              <p:nvPr/>
            </p:nvSpPr>
            <p:spPr>
              <a:xfrm>
                <a:off x="1488" y="2208"/>
                <a:ext cx="1584" cy="294"/>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s.push(m-1) //</a:t>
                </a:r>
                <a:r>
                  <a:rPr lang="zh-CN" altLang="en-US" sz="1800" b="0" dirty="0"/>
                  <a:t>进栈</a:t>
                </a:r>
              </a:p>
            </p:txBody>
          </p:sp>
          <p:sp>
            <p:nvSpPr>
              <p:cNvPr id="20" name="Freeform 36"/>
              <p:cNvSpPr/>
              <p:nvPr/>
            </p:nvSpPr>
            <p:spPr>
              <a:xfrm>
                <a:off x="2304" y="2016"/>
                <a:ext cx="624" cy="192"/>
              </a:xfrm>
              <a:custGeom>
                <a:avLst/>
                <a:gdLst>
                  <a:gd name="txL" fmla="*/ 0 w 624"/>
                  <a:gd name="txT" fmla="*/ 0 h 192"/>
                  <a:gd name="txR" fmla="*/ 624 w 624"/>
                  <a:gd name="txB" fmla="*/ 192 h 192"/>
                </a:gdLst>
                <a:ahLst/>
                <a:cxnLst>
                  <a:cxn ang="0">
                    <a:pos x="624" y="0"/>
                  </a:cxn>
                  <a:cxn ang="0">
                    <a:pos x="0" y="0"/>
                  </a:cxn>
                  <a:cxn ang="0">
                    <a:pos x="0" y="192"/>
                  </a:cxn>
                </a:cxnLst>
                <a:rect l="txL" t="txT" r="txR" b="txB"/>
                <a:pathLst>
                  <a:path w="624" h="192">
                    <a:moveTo>
                      <a:pt x="624" y="0"/>
                    </a:moveTo>
                    <a:lnTo>
                      <a:pt x="0" y="0"/>
                    </a:lnTo>
                    <a:lnTo>
                      <a:pt x="0" y="192"/>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grpSp>
        <p:grpSp>
          <p:nvGrpSpPr>
            <p:cNvPr id="14" name="Group 37"/>
            <p:cNvGrpSpPr/>
            <p:nvPr/>
          </p:nvGrpSpPr>
          <p:grpSpPr>
            <a:xfrm>
              <a:off x="1619672" y="3276600"/>
              <a:ext cx="1371600" cy="771525"/>
              <a:chOff x="1056" y="1440"/>
              <a:chExt cx="864" cy="486"/>
            </a:xfrm>
          </p:grpSpPr>
          <p:sp>
            <p:nvSpPr>
              <p:cNvPr id="16" name="Text Box 38"/>
              <p:cNvSpPr txBox="1"/>
              <p:nvPr/>
            </p:nvSpPr>
            <p:spPr>
              <a:xfrm>
                <a:off x="1056" y="1632"/>
                <a:ext cx="864" cy="294"/>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n = n-1</a:t>
                </a:r>
              </a:p>
            </p:txBody>
          </p:sp>
          <p:sp>
            <p:nvSpPr>
              <p:cNvPr id="17" name="Line 39"/>
              <p:cNvSpPr/>
              <p:nvPr/>
            </p:nvSpPr>
            <p:spPr>
              <a:xfrm>
                <a:off x="1439" y="1440"/>
                <a:ext cx="3" cy="192"/>
              </a:xfrm>
              <a:prstGeom prst="line">
                <a:avLst/>
              </a:prstGeom>
              <a:ln w="9525" cap="flat" cmpd="sng">
                <a:solidFill>
                  <a:schemeClr val="tx1"/>
                </a:solidFill>
                <a:prstDash val="solid"/>
                <a:headEnd type="none" w="med" len="med"/>
                <a:tailEnd type="triangle" w="med" len="med"/>
              </a:ln>
            </p:spPr>
          </p:sp>
        </p:grpSp>
        <p:sp>
          <p:nvSpPr>
            <p:cNvPr id="15" name="Line 40"/>
            <p:cNvSpPr/>
            <p:nvPr/>
          </p:nvSpPr>
          <p:spPr>
            <a:xfrm flipH="1">
              <a:off x="755576" y="3861048"/>
              <a:ext cx="864096" cy="0"/>
            </a:xfrm>
            <a:prstGeom prst="line">
              <a:avLst/>
            </a:prstGeom>
            <a:ln w="9525" cap="flat" cmpd="sng">
              <a:solidFill>
                <a:schemeClr val="tx1"/>
              </a:solidFill>
              <a:prstDash val="solid"/>
              <a:headEnd type="none" w="med" len="med"/>
              <a:tailEnd type="triangle" w="med" len="med"/>
            </a:ln>
          </p:spPr>
        </p:sp>
      </p:grpSp>
      <p:sp>
        <p:nvSpPr>
          <p:cNvPr id="40" name="Rectangle 2"/>
          <p:cNvSpPr txBox="1">
            <a:spLocks noChangeArrowheads="1"/>
          </p:cNvSpPr>
          <p:nvPr/>
        </p:nvSpPr>
        <p:spPr>
          <a:xfrm>
            <a:off x="395288" y="187325"/>
            <a:ext cx="8229600" cy="649288"/>
          </a:xfrm>
          <a:prstGeom prst="rect">
            <a:avLst/>
          </a:prstGeom>
        </p:spPr>
        <p:txBody>
          <a:bodyPr/>
          <a:lstStyle>
            <a:lvl1pPr algn="l" rtl="0" eaLnBrk="0" fontAlgn="base" hangingPunct="0">
              <a:spcBef>
                <a:spcPct val="0"/>
              </a:spcBef>
              <a:spcAft>
                <a:spcPct val="0"/>
              </a:spcAft>
              <a:defRPr sz="2400" b="1" kern="1200">
                <a:solidFill>
                  <a:schemeClr val="bg1"/>
                </a:solidFill>
                <a:latin typeface="+mj-lt"/>
                <a:ea typeface="黑体" panose="02010609060101010101" pitchFamily="49" charset="-122"/>
                <a:cs typeface="+mj-cs"/>
              </a:defRPr>
            </a:lvl1pPr>
            <a:lvl2pPr algn="l" rtl="0" eaLnBrk="0" fontAlgn="base" hangingPunct="0">
              <a:spcBef>
                <a:spcPct val="0"/>
              </a:spcBef>
              <a:spcAft>
                <a:spcPct val="0"/>
              </a:spcAft>
              <a:defRPr sz="2400" b="1">
                <a:solidFill>
                  <a:schemeClr val="bg1"/>
                </a:solidFill>
                <a:latin typeface="Calibri" panose="020F0502020204030204" pitchFamily="34" charset="0"/>
                <a:ea typeface="黑体" panose="02010609060101010101" pitchFamily="49" charset="-122"/>
              </a:defRPr>
            </a:lvl2pPr>
            <a:lvl3pPr algn="l" rtl="0" eaLnBrk="0" fontAlgn="base" hangingPunct="0">
              <a:spcBef>
                <a:spcPct val="0"/>
              </a:spcBef>
              <a:spcAft>
                <a:spcPct val="0"/>
              </a:spcAft>
              <a:defRPr sz="2400" b="1">
                <a:solidFill>
                  <a:schemeClr val="bg1"/>
                </a:solidFill>
                <a:latin typeface="Calibri" panose="020F0502020204030204" pitchFamily="34" charset="0"/>
                <a:ea typeface="黑体" panose="02010609060101010101" pitchFamily="49" charset="-122"/>
              </a:defRPr>
            </a:lvl3pPr>
            <a:lvl4pPr algn="l" rtl="0" eaLnBrk="0" fontAlgn="base" hangingPunct="0">
              <a:spcBef>
                <a:spcPct val="0"/>
              </a:spcBef>
              <a:spcAft>
                <a:spcPct val="0"/>
              </a:spcAft>
              <a:defRPr sz="2400" b="1">
                <a:solidFill>
                  <a:schemeClr val="bg1"/>
                </a:solidFill>
                <a:latin typeface="Calibri" panose="020F0502020204030204" pitchFamily="34" charset="0"/>
                <a:ea typeface="黑体" panose="02010609060101010101" pitchFamily="49" charset="-122"/>
              </a:defRPr>
            </a:lvl4pPr>
            <a:lvl5pPr algn="l" rtl="0" eaLnBrk="0" fontAlgn="base" hangingPunct="0">
              <a:spcBef>
                <a:spcPct val="0"/>
              </a:spcBef>
              <a:spcAft>
                <a:spcPct val="0"/>
              </a:spcAft>
              <a:defRPr sz="2400" b="1">
                <a:solidFill>
                  <a:schemeClr val="bg1"/>
                </a:solidFill>
                <a:latin typeface="Calibri" panose="020F0502020204030204" pitchFamily="34" charset="0"/>
                <a:ea typeface="黑体" panose="02010609060101010101" pitchFamily="49"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buFontTx/>
            </a:pPr>
            <a:r>
              <a:rPr lang="zh-CN" altLang="en-US" smtClean="0"/>
              <a:t>同步练习</a:t>
            </a:r>
            <a:endParaRPr lang="zh-CN" altLang="en-US" dirty="0"/>
          </a:p>
        </p:txBody>
      </p:sp>
    </p:spTree>
    <p:extLst>
      <p:ext uri="{BB962C8B-B14F-4D97-AF65-F5344CB8AC3E}">
        <p14:creationId xmlns:p14="http://schemas.microsoft.com/office/powerpoint/2010/main" val="53153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xit" presetSubtype="10" fill="hold" nodeType="withEffect">
                                  <p:stCondLst>
                                    <p:cond delay="0"/>
                                  </p:stCondLst>
                                  <p:childTnLst>
                                    <p:animEffect transition="out" filter="checkerboard(across)">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a:xfrm>
            <a:off x="323850" y="0"/>
            <a:ext cx="8229600" cy="919163"/>
          </a:xfrm>
          <a:ln/>
        </p:spPr>
        <p:txBody>
          <a:bodyPr vert="horz" wrap="square" lIns="91440" tIns="45720" rIns="91440" bIns="45720" anchor="ctr"/>
          <a:lstStyle/>
          <a:p>
            <a:r>
              <a:rPr lang="zh-CN" altLang="en-US" sz="4400" dirty="0"/>
              <a:t>详细设计</a:t>
            </a:r>
          </a:p>
        </p:txBody>
      </p:sp>
      <p:sp>
        <p:nvSpPr>
          <p:cNvPr id="53251" name="Rectangle 3"/>
          <p:cNvSpPr>
            <a:spLocks noGrp="1"/>
          </p:cNvSpPr>
          <p:nvPr>
            <p:ph idx="1"/>
          </p:nvPr>
        </p:nvSpPr>
        <p:spPr>
          <a:solidFill>
            <a:schemeClr val="bg1">
              <a:alpha val="100000"/>
            </a:schemeClr>
          </a:solidFill>
          <a:ln/>
        </p:spPr>
        <p:txBody>
          <a:bodyPr vert="horz" wrap="square" lIns="91440" tIns="45720" rIns="91440" bIns="45720" anchor="t"/>
          <a:lstStyle/>
          <a:p>
            <a:r>
              <a:rPr lang="zh-CN" altLang="en-US" sz="3600" b="1" dirty="0"/>
              <a:t>详细设计是给出软件结构中各模块的</a:t>
            </a:r>
            <a:r>
              <a:rPr lang="zh-CN" altLang="en-US" sz="3600" b="1" dirty="0">
                <a:solidFill>
                  <a:srgbClr val="CC0000"/>
                </a:solidFill>
              </a:rPr>
              <a:t>内部过程</a:t>
            </a:r>
            <a:r>
              <a:rPr lang="zh-CN" altLang="en-US" sz="3600" b="1" dirty="0"/>
              <a:t>描述。</a:t>
            </a:r>
          </a:p>
          <a:p>
            <a:r>
              <a:rPr lang="zh-CN" altLang="en-US" sz="3600" b="1" dirty="0"/>
              <a:t>模块的内部过程描述也就是模块内部的</a:t>
            </a:r>
            <a:r>
              <a:rPr lang="zh-CN" altLang="en-US" sz="3600" b="1" dirty="0">
                <a:solidFill>
                  <a:srgbClr val="CC0000"/>
                </a:solidFill>
              </a:rPr>
              <a:t>算法</a:t>
            </a:r>
            <a:r>
              <a:rPr lang="zh-CN" altLang="en-US" sz="3600" b="1" dirty="0"/>
              <a:t>设计。</a:t>
            </a:r>
          </a:p>
          <a:p>
            <a:r>
              <a:rPr lang="zh-CN" altLang="en-US" sz="3600" b="1" dirty="0"/>
              <a:t>详细设计也既是要导出</a:t>
            </a:r>
            <a:r>
              <a:rPr lang="zh-CN" altLang="en-US" sz="3600" b="1" dirty="0">
                <a:solidFill>
                  <a:srgbClr val="CC0000"/>
                </a:solidFill>
              </a:rPr>
              <a:t>一种算法设计表示</a:t>
            </a:r>
            <a:r>
              <a:rPr lang="zh-CN" altLang="en-US" sz="3600" b="1" dirty="0"/>
              <a:t>，由此可以直接而简单地导出</a:t>
            </a:r>
            <a:r>
              <a:rPr lang="zh-CN" altLang="en-US" sz="3600" b="1" dirty="0">
                <a:solidFill>
                  <a:srgbClr val="CC0000"/>
                </a:solidFill>
              </a:rPr>
              <a:t>程序代码</a:t>
            </a:r>
            <a:r>
              <a:rPr lang="zh-CN" altLang="en-US" sz="3600" b="1" dirty="0"/>
              <a:t>。</a:t>
            </a:r>
          </a:p>
          <a:p>
            <a:endParaRPr lang="en-US" altLang="zh-CN" sz="3600" b="1"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a:xfrm>
            <a:off x="250825" y="0"/>
            <a:ext cx="8229600" cy="847725"/>
          </a:xfrm>
          <a:ln/>
        </p:spPr>
        <p:txBody>
          <a:bodyPr vert="horz" wrap="square" lIns="91440" tIns="45720" rIns="91440" bIns="45720" anchor="ctr"/>
          <a:lstStyle/>
          <a:p>
            <a:r>
              <a:rPr lang="zh-CN" altLang="en-US" sz="4400" dirty="0">
                <a:latin typeface="黑体" panose="02010609060101010101" pitchFamily="49" charset="-122"/>
              </a:rPr>
              <a:t>设计工具</a:t>
            </a:r>
          </a:p>
        </p:txBody>
      </p:sp>
      <p:sp>
        <p:nvSpPr>
          <p:cNvPr id="96259" name="Text Box 3"/>
          <p:cNvSpPr>
            <a:spLocks noGrp="1"/>
          </p:cNvSpPr>
          <p:nvPr>
            <p:ph idx="1"/>
          </p:nvPr>
        </p:nvSpPr>
        <p:spPr>
          <a:xfrm>
            <a:off x="457200" y="1600200"/>
            <a:ext cx="8229600" cy="3124200"/>
          </a:xfrm>
          <a:ln/>
        </p:spPr>
        <p:txBody>
          <a:bodyPr vert="horz" wrap="square" lIns="91440" tIns="45720" rIns="91440" bIns="45720" anchor="t"/>
          <a:lstStyle/>
          <a:p>
            <a:pPr marL="476250" indent="-476250">
              <a:spcBef>
                <a:spcPct val="50000"/>
              </a:spcBef>
              <a:buFont typeface="Wingdings" panose="05000000000000000000" pitchFamily="2" charset="2"/>
              <a:buChar char="•"/>
            </a:pPr>
            <a:r>
              <a:rPr lang="zh-CN" altLang="en-US" sz="2800" b="1" dirty="0">
                <a:solidFill>
                  <a:srgbClr val="FF3300"/>
                </a:solidFill>
                <a:latin typeface="黑体" panose="02010609060101010101" pitchFamily="49" charset="-122"/>
              </a:rPr>
              <a:t>列表工具</a:t>
            </a:r>
          </a:p>
          <a:p>
            <a:pPr marL="476250" indent="-476250">
              <a:spcBef>
                <a:spcPct val="50000"/>
              </a:spcBef>
              <a:buFont typeface="Wingdings" panose="05000000000000000000" pitchFamily="2" charset="2"/>
              <a:buChar char="•"/>
            </a:pPr>
            <a:r>
              <a:rPr lang="zh-CN" altLang="en-US" sz="2800" b="1" dirty="0">
                <a:latin typeface="黑体" panose="02010609060101010101" pitchFamily="49" charset="-122"/>
              </a:rPr>
              <a:t>判定表 </a:t>
            </a:r>
            <a:r>
              <a:rPr lang="en-US" altLang="zh-CN" sz="2800" b="1" dirty="0">
                <a:latin typeface="黑体" panose="02010609060101010101" pitchFamily="49" charset="-122"/>
              </a:rPr>
              <a:t>&amp; </a:t>
            </a:r>
            <a:r>
              <a:rPr lang="zh-CN" altLang="en-US" sz="2800" b="1" dirty="0">
                <a:latin typeface="黑体" panose="02010609060101010101" pitchFamily="49" charset="-122"/>
              </a:rPr>
              <a:t>判定树</a:t>
            </a:r>
            <a:r>
              <a:rPr lang="en-US" altLang="zh-CN" sz="2800" b="1" dirty="0">
                <a:latin typeface="黑体" panose="02010609060101010101" pitchFamily="49" charset="-122"/>
              </a:rPr>
              <a:t>(Decision Table &amp; Tree)</a:t>
            </a:r>
            <a:r>
              <a:rPr lang="zh-CN" altLang="en-US" sz="2800" b="1" dirty="0">
                <a:latin typeface="黑体" panose="02010609060101010101" pitchFamily="49" charset="-122"/>
              </a:rPr>
              <a:t>表示复杂的条件</a:t>
            </a:r>
            <a:r>
              <a:rPr lang="en-US" altLang="zh-CN" sz="2800" b="1" dirty="0">
                <a:latin typeface="黑体" panose="02010609060101010101" pitchFamily="49" charset="-122"/>
              </a:rPr>
              <a:t>(input)</a:t>
            </a:r>
            <a:r>
              <a:rPr lang="zh-CN" altLang="en-US" sz="2800" b="1" dirty="0">
                <a:latin typeface="黑体" panose="02010609060101010101" pitchFamily="49" charset="-122"/>
              </a:rPr>
              <a:t>组合与应做动作</a:t>
            </a:r>
            <a:r>
              <a:rPr lang="en-US" altLang="zh-CN" sz="2800" b="1" dirty="0">
                <a:latin typeface="黑体" panose="02010609060101010101" pitchFamily="49" charset="-122"/>
              </a:rPr>
              <a:t>(output)</a:t>
            </a:r>
            <a:r>
              <a:rPr lang="zh-CN" altLang="en-US" sz="2800" b="1" dirty="0">
                <a:latin typeface="黑体" panose="02010609060101010101" pitchFamily="49" charset="-122"/>
              </a:rPr>
              <a:t>之间的对应关系。</a:t>
            </a:r>
            <a:r>
              <a:rPr lang="zh-CN" altLang="en-US" dirty="0">
                <a:latin typeface="黑体" panose="02010609060101010101"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259"/>
                                        </p:tgtEl>
                                        <p:attrNameLst>
                                          <p:attrName>style.visibility</p:attrName>
                                        </p:attrNameLst>
                                      </p:cBhvr>
                                      <p:to>
                                        <p:strVal val="visible"/>
                                      </p:to>
                                    </p:set>
                                    <p:animEffect transition="in" filter="blinds(horizontal)">
                                      <p:cBhvr>
                                        <p:cTn id="7" dur="500"/>
                                        <p:tgtEl>
                                          <p:spTgt spid="96259"/>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p:nvPr/>
        </p:nvSpPr>
        <p:spPr>
          <a:xfrm>
            <a:off x="611188" y="1628775"/>
            <a:ext cx="7772400" cy="4195763"/>
          </a:xfrm>
          <a:prstGeom prst="rect">
            <a:avLst/>
          </a:prstGeom>
          <a:noFill/>
          <a:ln w="9525">
            <a:noFill/>
          </a:ln>
        </p:spPr>
        <p:txBody>
          <a:bodyPr>
            <a:spAutoFit/>
          </a:bodyPr>
          <a:lstStyle/>
          <a:p>
            <a:pPr marL="1428750" indent="-1428750">
              <a:lnSpc>
                <a:spcPct val="130000"/>
              </a:lnSpc>
              <a:spcBef>
                <a:spcPct val="50000"/>
              </a:spcBef>
            </a:pPr>
            <a:r>
              <a:rPr lang="zh-CN" altLang="en-US" sz="2800" dirty="0">
                <a:latin typeface="黑体" panose="02010609060101010101" pitchFamily="49" charset="-122"/>
              </a:rPr>
              <a:t>例： 航空行李托运费的算法</a:t>
            </a:r>
          </a:p>
          <a:p>
            <a:pPr marL="1428750" indent="-1428750">
              <a:lnSpc>
                <a:spcPct val="130000"/>
              </a:lnSpc>
              <a:spcBef>
                <a:spcPct val="50000"/>
              </a:spcBef>
            </a:pPr>
            <a:r>
              <a:rPr lang="zh-CN" altLang="en-US" sz="2800" dirty="0">
                <a:latin typeface="黑体" panose="02010609060101010101" pitchFamily="49" charset="-122"/>
              </a:rPr>
              <a:t>按规定：重量不超过</a:t>
            </a:r>
            <a:r>
              <a:rPr lang="en-US" altLang="zh-CN" sz="2800" dirty="0">
                <a:latin typeface="黑体" panose="02010609060101010101" pitchFamily="49" charset="-122"/>
              </a:rPr>
              <a:t>30</a:t>
            </a:r>
            <a:r>
              <a:rPr lang="zh-CN" altLang="en-US" sz="2800" dirty="0">
                <a:latin typeface="黑体" panose="02010609060101010101" pitchFamily="49" charset="-122"/>
              </a:rPr>
              <a:t>公斤的行李可免费托运。重量超过</a:t>
            </a:r>
            <a:r>
              <a:rPr lang="en-US" altLang="zh-CN" sz="2800" dirty="0">
                <a:latin typeface="黑体" panose="02010609060101010101" pitchFamily="49" charset="-122"/>
              </a:rPr>
              <a:t>30</a:t>
            </a:r>
            <a:r>
              <a:rPr lang="zh-CN" altLang="en-US" sz="2800" dirty="0">
                <a:latin typeface="黑体" panose="02010609060101010101" pitchFamily="49" charset="-122"/>
              </a:rPr>
              <a:t>公斤时，对超运部分，头等舱国内乘客收</a:t>
            </a:r>
            <a:r>
              <a:rPr lang="en-US" altLang="zh-CN" sz="2800" dirty="0">
                <a:latin typeface="黑体" panose="02010609060101010101" pitchFamily="49" charset="-122"/>
              </a:rPr>
              <a:t>4</a:t>
            </a:r>
            <a:r>
              <a:rPr lang="zh-CN" altLang="en-US" sz="2800" dirty="0">
                <a:latin typeface="黑体" panose="02010609060101010101" pitchFamily="49" charset="-122"/>
              </a:rPr>
              <a:t>元</a:t>
            </a:r>
            <a:r>
              <a:rPr lang="en-US" altLang="zh-CN" sz="2800" dirty="0">
                <a:latin typeface="黑体" panose="02010609060101010101" pitchFamily="49" charset="-122"/>
              </a:rPr>
              <a:t>/</a:t>
            </a:r>
            <a:r>
              <a:rPr lang="zh-CN" altLang="en-US" sz="2800" dirty="0">
                <a:latin typeface="黑体" panose="02010609060101010101" pitchFamily="49" charset="-122"/>
              </a:rPr>
              <a:t>公斤；其它舱位国内乘客收</a:t>
            </a:r>
            <a:r>
              <a:rPr lang="en-US" altLang="zh-CN" sz="2800" dirty="0">
                <a:latin typeface="黑体" panose="02010609060101010101" pitchFamily="49" charset="-122"/>
              </a:rPr>
              <a:t>6</a:t>
            </a:r>
            <a:r>
              <a:rPr lang="zh-CN" altLang="en-US" sz="2800" dirty="0">
                <a:latin typeface="黑体" panose="02010609060101010101" pitchFamily="49" charset="-122"/>
              </a:rPr>
              <a:t>元</a:t>
            </a:r>
            <a:r>
              <a:rPr lang="en-US" altLang="zh-CN" sz="2800" dirty="0">
                <a:latin typeface="黑体" panose="02010609060101010101" pitchFamily="49" charset="-122"/>
              </a:rPr>
              <a:t>/</a:t>
            </a:r>
            <a:r>
              <a:rPr lang="zh-CN" altLang="en-US" sz="2800" dirty="0">
                <a:latin typeface="黑体" panose="02010609060101010101" pitchFamily="49" charset="-122"/>
              </a:rPr>
              <a:t>公斤；外国乘客收费为国内乘客的</a:t>
            </a:r>
            <a:r>
              <a:rPr lang="en-US" altLang="zh-CN" sz="2800" dirty="0">
                <a:latin typeface="黑体" panose="02010609060101010101" pitchFamily="49" charset="-122"/>
              </a:rPr>
              <a:t>2</a:t>
            </a:r>
            <a:r>
              <a:rPr lang="zh-CN" altLang="en-US" sz="2800" dirty="0">
                <a:latin typeface="黑体" panose="02010609060101010101" pitchFamily="49" charset="-122"/>
              </a:rPr>
              <a:t>倍；残疾乘客的收费为正常乘客的</a:t>
            </a:r>
            <a:r>
              <a:rPr lang="en-US" altLang="zh-CN" sz="2800" dirty="0">
                <a:latin typeface="黑体" panose="02010609060101010101" pitchFamily="49" charset="-122"/>
              </a:rPr>
              <a:t>1/2</a:t>
            </a:r>
            <a:r>
              <a:rPr lang="zh-CN" altLang="en-US" sz="2800" dirty="0">
                <a:latin typeface="黑体" panose="02010609060101010101" pitchFamily="49" charset="-122"/>
              </a:rPr>
              <a:t>。</a:t>
            </a:r>
            <a:r>
              <a:rPr lang="zh-CN" altLang="en-US" sz="2400" dirty="0">
                <a:latin typeface="黑体" panose="02010609060101010101" pitchFamily="49" charset="-122"/>
              </a:rPr>
              <a:t> </a:t>
            </a:r>
            <a:endParaRPr lang="zh-CN" altLang="en-US" sz="2800" dirty="0">
              <a:latin typeface="黑体" panose="02010609060101010101" pitchFamily="49" charset="-122"/>
            </a:endParaRPr>
          </a:p>
        </p:txBody>
      </p:sp>
      <p:sp>
        <p:nvSpPr>
          <p:cNvPr id="70659" name="Rectangle 3"/>
          <p:cNvSpPr/>
          <p:nvPr/>
        </p:nvSpPr>
        <p:spPr>
          <a:xfrm>
            <a:off x="250825" y="188913"/>
            <a:ext cx="6934200" cy="819150"/>
          </a:xfrm>
          <a:prstGeom prst="rect">
            <a:avLst/>
          </a:prstGeom>
          <a:noFill/>
          <a:ln w="9525">
            <a:noFill/>
          </a:ln>
        </p:spPr>
        <p:txBody>
          <a:bodyPr anchor="b"/>
          <a:lstStyle/>
          <a:p>
            <a:r>
              <a:rPr lang="zh-CN" altLang="en-US" sz="4400" dirty="0">
                <a:solidFill>
                  <a:schemeClr val="bg1"/>
                </a:solidFill>
                <a:latin typeface="黑体" panose="02010609060101010101" pitchFamily="49" charset="-122"/>
              </a:rPr>
              <a:t>列表工具</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500"/>
                                        <p:tgtEl>
                                          <p:spTgt spid="9728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p:nvPr/>
        </p:nvGrpSpPr>
        <p:grpSpPr>
          <a:xfrm>
            <a:off x="0" y="908050"/>
            <a:ext cx="8748713" cy="4110038"/>
            <a:chOff x="288" y="240"/>
            <a:chExt cx="5328" cy="2882"/>
          </a:xfrm>
        </p:grpSpPr>
        <p:sp>
          <p:nvSpPr>
            <p:cNvPr id="71686" name="Text Box 3"/>
            <p:cNvSpPr txBox="1"/>
            <p:nvPr/>
          </p:nvSpPr>
          <p:spPr>
            <a:xfrm>
              <a:off x="288" y="1631"/>
              <a:ext cx="576" cy="444"/>
            </a:xfrm>
            <a:prstGeom prst="rect">
              <a:avLst/>
            </a:prstGeom>
            <a:noFill/>
            <a:ln w="9525">
              <a:noFill/>
            </a:ln>
          </p:spPr>
          <p:txBody>
            <a:bodyPr lIns="18000" tIns="10800" rIns="18000" bIns="10800">
              <a:spAutoFit/>
            </a:bodyPr>
            <a:lstStyle/>
            <a:p>
              <a:pPr algn="ctr">
                <a:spcBef>
                  <a:spcPct val="50000"/>
                </a:spcBef>
              </a:pPr>
              <a:r>
                <a:rPr lang="zh-CN" altLang="en-US" dirty="0">
                  <a:latin typeface="黑体" panose="02010609060101010101" pitchFamily="49" charset="-122"/>
                </a:rPr>
                <a:t>行李费算法</a:t>
              </a:r>
            </a:p>
          </p:txBody>
        </p:sp>
        <p:grpSp>
          <p:nvGrpSpPr>
            <p:cNvPr id="71687" name="Group 4"/>
            <p:cNvGrpSpPr/>
            <p:nvPr/>
          </p:nvGrpSpPr>
          <p:grpSpPr>
            <a:xfrm>
              <a:off x="912" y="1298"/>
              <a:ext cx="195" cy="1569"/>
              <a:chOff x="1248" y="1392"/>
              <a:chExt cx="241" cy="912"/>
            </a:xfrm>
          </p:grpSpPr>
          <p:sp>
            <p:nvSpPr>
              <p:cNvPr id="71765" name="Line 5"/>
              <p:cNvSpPr/>
              <p:nvPr/>
            </p:nvSpPr>
            <p:spPr>
              <a:xfrm>
                <a:off x="1248" y="1392"/>
                <a:ext cx="240" cy="0"/>
              </a:xfrm>
              <a:prstGeom prst="line">
                <a:avLst/>
              </a:prstGeom>
              <a:ln w="9525" cap="flat" cmpd="sng">
                <a:solidFill>
                  <a:schemeClr val="tx1"/>
                </a:solidFill>
                <a:prstDash val="solid"/>
                <a:headEnd type="none" w="med" len="med"/>
                <a:tailEnd type="none" w="med" len="med"/>
              </a:ln>
            </p:spPr>
          </p:sp>
          <p:sp>
            <p:nvSpPr>
              <p:cNvPr id="71766" name="Line 6"/>
              <p:cNvSpPr/>
              <p:nvPr/>
            </p:nvSpPr>
            <p:spPr>
              <a:xfrm>
                <a:off x="1249" y="2304"/>
                <a:ext cx="240" cy="0"/>
              </a:xfrm>
              <a:prstGeom prst="line">
                <a:avLst/>
              </a:prstGeom>
              <a:ln w="9525" cap="flat" cmpd="sng">
                <a:solidFill>
                  <a:schemeClr val="tx1"/>
                </a:solidFill>
                <a:prstDash val="solid"/>
                <a:headEnd type="none" w="med" len="med"/>
                <a:tailEnd type="none" w="med" len="med"/>
              </a:ln>
            </p:spPr>
          </p:sp>
          <p:sp>
            <p:nvSpPr>
              <p:cNvPr id="71767" name="Line 7"/>
              <p:cNvSpPr/>
              <p:nvPr/>
            </p:nvSpPr>
            <p:spPr>
              <a:xfrm>
                <a:off x="1248" y="1392"/>
                <a:ext cx="0" cy="912"/>
              </a:xfrm>
              <a:prstGeom prst="line">
                <a:avLst/>
              </a:prstGeom>
              <a:ln w="9525" cap="flat" cmpd="sng">
                <a:solidFill>
                  <a:schemeClr val="tx1"/>
                </a:solidFill>
                <a:prstDash val="solid"/>
                <a:headEnd type="none" w="med" len="med"/>
                <a:tailEnd type="none" w="med" len="med"/>
              </a:ln>
            </p:spPr>
          </p:sp>
        </p:grpSp>
        <p:sp>
          <p:nvSpPr>
            <p:cNvPr id="71688" name="Text Box 8"/>
            <p:cNvSpPr txBox="1"/>
            <p:nvPr/>
          </p:nvSpPr>
          <p:spPr>
            <a:xfrm>
              <a:off x="1104" y="1104"/>
              <a:ext cx="672" cy="443"/>
            </a:xfrm>
            <a:prstGeom prst="rect">
              <a:avLst/>
            </a:prstGeom>
            <a:noFill/>
            <a:ln w="9525">
              <a:noFill/>
            </a:ln>
          </p:spPr>
          <p:txBody>
            <a:bodyPr lIns="18000" tIns="10800" rIns="18000" bIns="10800">
              <a:spAutoFit/>
            </a:bodyPr>
            <a:lstStyle/>
            <a:p>
              <a:pPr algn="ctr">
                <a:spcBef>
                  <a:spcPct val="50000"/>
                </a:spcBef>
              </a:pPr>
              <a:r>
                <a:rPr lang="zh-CN" altLang="en-US" dirty="0">
                  <a:latin typeface="黑体" panose="02010609060101010101" pitchFamily="49" charset="-122"/>
                </a:rPr>
                <a:t>行李重量</a:t>
              </a:r>
              <a:r>
                <a:rPr lang="en-US" altLang="zh-CN" dirty="0">
                  <a:latin typeface="黑体" panose="02010609060101010101" pitchFamily="49" charset="-122"/>
                </a:rPr>
                <a:t>W &gt; 30</a:t>
              </a:r>
            </a:p>
          </p:txBody>
        </p:sp>
        <p:grpSp>
          <p:nvGrpSpPr>
            <p:cNvPr id="71689" name="Group 9"/>
            <p:cNvGrpSpPr/>
            <p:nvPr/>
          </p:nvGrpSpPr>
          <p:grpSpPr>
            <a:xfrm>
              <a:off x="1824" y="816"/>
              <a:ext cx="195" cy="1365"/>
              <a:chOff x="1248" y="1392"/>
              <a:chExt cx="241" cy="912"/>
            </a:xfrm>
          </p:grpSpPr>
          <p:sp>
            <p:nvSpPr>
              <p:cNvPr id="71762" name="Line 10"/>
              <p:cNvSpPr/>
              <p:nvPr/>
            </p:nvSpPr>
            <p:spPr>
              <a:xfrm>
                <a:off x="1248" y="1392"/>
                <a:ext cx="240" cy="0"/>
              </a:xfrm>
              <a:prstGeom prst="line">
                <a:avLst/>
              </a:prstGeom>
              <a:ln w="9525" cap="flat" cmpd="sng">
                <a:solidFill>
                  <a:schemeClr val="tx1"/>
                </a:solidFill>
                <a:prstDash val="solid"/>
                <a:headEnd type="none" w="med" len="med"/>
                <a:tailEnd type="none" w="med" len="med"/>
              </a:ln>
            </p:spPr>
          </p:sp>
          <p:sp>
            <p:nvSpPr>
              <p:cNvPr id="71763" name="Line 11"/>
              <p:cNvSpPr/>
              <p:nvPr/>
            </p:nvSpPr>
            <p:spPr>
              <a:xfrm>
                <a:off x="1249" y="2304"/>
                <a:ext cx="240" cy="0"/>
              </a:xfrm>
              <a:prstGeom prst="line">
                <a:avLst/>
              </a:prstGeom>
              <a:ln w="9525" cap="flat" cmpd="sng">
                <a:solidFill>
                  <a:schemeClr val="tx1"/>
                </a:solidFill>
                <a:prstDash val="solid"/>
                <a:headEnd type="none" w="med" len="med"/>
                <a:tailEnd type="none" w="med" len="med"/>
              </a:ln>
            </p:spPr>
          </p:sp>
          <p:sp>
            <p:nvSpPr>
              <p:cNvPr id="71764" name="Line 12"/>
              <p:cNvSpPr/>
              <p:nvPr/>
            </p:nvSpPr>
            <p:spPr>
              <a:xfrm>
                <a:off x="1248" y="1392"/>
                <a:ext cx="0" cy="912"/>
              </a:xfrm>
              <a:prstGeom prst="line">
                <a:avLst/>
              </a:prstGeom>
              <a:ln w="9525" cap="flat" cmpd="sng">
                <a:solidFill>
                  <a:schemeClr val="tx1"/>
                </a:solidFill>
                <a:prstDash val="solid"/>
                <a:headEnd type="none" w="med" len="med"/>
                <a:tailEnd type="none" w="med" len="med"/>
              </a:ln>
            </p:spPr>
          </p:sp>
        </p:grpSp>
        <p:grpSp>
          <p:nvGrpSpPr>
            <p:cNvPr id="71690" name="Group 13"/>
            <p:cNvGrpSpPr/>
            <p:nvPr/>
          </p:nvGrpSpPr>
          <p:grpSpPr>
            <a:xfrm>
              <a:off x="1104" y="2679"/>
              <a:ext cx="1440" cy="443"/>
              <a:chOff x="1104" y="2112"/>
              <a:chExt cx="1440" cy="443"/>
            </a:xfrm>
          </p:grpSpPr>
          <p:sp>
            <p:nvSpPr>
              <p:cNvPr id="71759" name="Text Box 14"/>
              <p:cNvSpPr txBox="1"/>
              <p:nvPr/>
            </p:nvSpPr>
            <p:spPr>
              <a:xfrm>
                <a:off x="1104" y="2112"/>
                <a:ext cx="672" cy="443"/>
              </a:xfrm>
              <a:prstGeom prst="rect">
                <a:avLst/>
              </a:prstGeom>
              <a:noFill/>
              <a:ln w="9525">
                <a:noFill/>
              </a:ln>
            </p:spPr>
            <p:txBody>
              <a:bodyPr lIns="18000" tIns="10800" rIns="18000" bIns="10800">
                <a:spAutoFit/>
              </a:bodyPr>
              <a:lstStyle/>
              <a:p>
                <a:pPr algn="ctr">
                  <a:spcBef>
                    <a:spcPct val="50000"/>
                  </a:spcBef>
                </a:pPr>
                <a:r>
                  <a:rPr lang="zh-CN" altLang="en-US" dirty="0">
                    <a:latin typeface="黑体" panose="02010609060101010101" pitchFamily="49" charset="-122"/>
                  </a:rPr>
                  <a:t>行李重量</a:t>
                </a:r>
                <a:r>
                  <a:rPr lang="en-US" altLang="zh-CN" dirty="0">
                    <a:latin typeface="黑体" panose="02010609060101010101" pitchFamily="49" charset="-122"/>
                  </a:rPr>
                  <a:t>W </a:t>
                </a:r>
                <a:r>
                  <a:rPr lang="en-US" altLang="zh-CN" dirty="0">
                    <a:latin typeface="黑体" panose="02010609060101010101" pitchFamily="49" charset="-122"/>
                    <a:sym typeface="Symbol" panose="05050102010706020507" pitchFamily="18" charset="2"/>
                  </a:rPr>
                  <a:t></a:t>
                </a:r>
                <a:r>
                  <a:rPr lang="en-US" altLang="zh-CN" dirty="0">
                    <a:latin typeface="黑体" panose="02010609060101010101" pitchFamily="49" charset="-122"/>
                  </a:rPr>
                  <a:t> 30</a:t>
                </a:r>
              </a:p>
            </p:txBody>
          </p:sp>
          <p:sp>
            <p:nvSpPr>
              <p:cNvPr id="71760" name="Line 15"/>
              <p:cNvSpPr/>
              <p:nvPr/>
            </p:nvSpPr>
            <p:spPr>
              <a:xfrm>
                <a:off x="1824" y="2304"/>
                <a:ext cx="192" cy="0"/>
              </a:xfrm>
              <a:prstGeom prst="line">
                <a:avLst/>
              </a:prstGeom>
              <a:ln w="9525" cap="flat" cmpd="sng">
                <a:solidFill>
                  <a:schemeClr val="tx1"/>
                </a:solidFill>
                <a:prstDash val="solid"/>
                <a:headEnd type="none" w="med" len="med"/>
                <a:tailEnd type="none" w="med" len="med"/>
              </a:ln>
            </p:spPr>
          </p:sp>
          <p:sp>
            <p:nvSpPr>
              <p:cNvPr id="71761" name="Text Box 16"/>
              <p:cNvSpPr txBox="1"/>
              <p:nvPr/>
            </p:nvSpPr>
            <p:spPr>
              <a:xfrm>
                <a:off x="1968" y="2207"/>
                <a:ext cx="576" cy="230"/>
              </a:xfrm>
              <a:prstGeom prst="rect">
                <a:avLst/>
              </a:prstGeom>
              <a:noFill/>
              <a:ln w="9525">
                <a:noFill/>
              </a:ln>
            </p:spPr>
            <p:txBody>
              <a:bodyPr lIns="18000" tIns="10800" rIns="18000" bIns="10800">
                <a:spAutoFit/>
              </a:bodyPr>
              <a:lstStyle/>
              <a:p>
                <a:pPr algn="ctr">
                  <a:spcBef>
                    <a:spcPct val="50000"/>
                  </a:spcBef>
                </a:pPr>
                <a:r>
                  <a:rPr lang="zh-CN" altLang="en-US" dirty="0">
                    <a:latin typeface="黑体" panose="02010609060101010101" pitchFamily="49" charset="-122"/>
                  </a:rPr>
                  <a:t>免费</a:t>
                </a:r>
              </a:p>
            </p:txBody>
          </p:sp>
        </p:grpSp>
        <p:sp>
          <p:nvSpPr>
            <p:cNvPr id="71691" name="Text Box 17"/>
            <p:cNvSpPr txBox="1"/>
            <p:nvPr/>
          </p:nvSpPr>
          <p:spPr>
            <a:xfrm>
              <a:off x="2064" y="720"/>
              <a:ext cx="672" cy="229"/>
            </a:xfrm>
            <a:prstGeom prst="rect">
              <a:avLst/>
            </a:prstGeom>
            <a:noFill/>
            <a:ln w="9525">
              <a:noFill/>
            </a:ln>
          </p:spPr>
          <p:txBody>
            <a:bodyPr lIns="18000" tIns="10800" rIns="18000" bIns="10800">
              <a:spAutoFit/>
            </a:bodyPr>
            <a:lstStyle/>
            <a:p>
              <a:pPr algn="ctr">
                <a:spcBef>
                  <a:spcPct val="50000"/>
                </a:spcBef>
              </a:pPr>
              <a:r>
                <a:rPr lang="zh-CN" altLang="en-US" dirty="0">
                  <a:latin typeface="黑体" panose="02010609060101010101" pitchFamily="49" charset="-122"/>
                </a:rPr>
                <a:t>国内乘客</a:t>
              </a:r>
            </a:p>
          </p:txBody>
        </p:sp>
        <p:sp>
          <p:nvSpPr>
            <p:cNvPr id="71692" name="Text Box 18"/>
            <p:cNvSpPr txBox="1"/>
            <p:nvPr/>
          </p:nvSpPr>
          <p:spPr>
            <a:xfrm>
              <a:off x="2064" y="2085"/>
              <a:ext cx="672" cy="230"/>
            </a:xfrm>
            <a:prstGeom prst="rect">
              <a:avLst/>
            </a:prstGeom>
            <a:noFill/>
            <a:ln w="9525">
              <a:noFill/>
            </a:ln>
          </p:spPr>
          <p:txBody>
            <a:bodyPr lIns="18000" tIns="10800" rIns="18000" bIns="10800">
              <a:spAutoFit/>
            </a:bodyPr>
            <a:lstStyle/>
            <a:p>
              <a:pPr algn="ctr">
                <a:spcBef>
                  <a:spcPct val="50000"/>
                </a:spcBef>
              </a:pPr>
              <a:r>
                <a:rPr lang="zh-CN" altLang="en-US" dirty="0">
                  <a:latin typeface="黑体" panose="02010609060101010101" pitchFamily="49" charset="-122"/>
                </a:rPr>
                <a:t>外国乘客</a:t>
              </a:r>
            </a:p>
          </p:txBody>
        </p:sp>
        <p:grpSp>
          <p:nvGrpSpPr>
            <p:cNvPr id="71693" name="Group 19"/>
            <p:cNvGrpSpPr/>
            <p:nvPr/>
          </p:nvGrpSpPr>
          <p:grpSpPr>
            <a:xfrm>
              <a:off x="2784" y="240"/>
              <a:ext cx="2832" cy="1273"/>
              <a:chOff x="2784" y="240"/>
              <a:chExt cx="2832" cy="1273"/>
            </a:xfrm>
          </p:grpSpPr>
          <p:grpSp>
            <p:nvGrpSpPr>
              <p:cNvPr id="71727" name="Group 20"/>
              <p:cNvGrpSpPr/>
              <p:nvPr/>
            </p:nvGrpSpPr>
            <p:grpSpPr>
              <a:xfrm>
                <a:off x="2784" y="519"/>
                <a:ext cx="172" cy="639"/>
                <a:chOff x="1248" y="1392"/>
                <a:chExt cx="241" cy="912"/>
              </a:xfrm>
            </p:grpSpPr>
            <p:sp>
              <p:nvSpPr>
                <p:cNvPr id="71756" name="Line 21"/>
                <p:cNvSpPr/>
                <p:nvPr/>
              </p:nvSpPr>
              <p:spPr>
                <a:xfrm>
                  <a:off x="1248" y="1392"/>
                  <a:ext cx="240" cy="0"/>
                </a:xfrm>
                <a:prstGeom prst="line">
                  <a:avLst/>
                </a:prstGeom>
                <a:ln w="9525" cap="flat" cmpd="sng">
                  <a:solidFill>
                    <a:schemeClr val="tx1"/>
                  </a:solidFill>
                  <a:prstDash val="solid"/>
                  <a:headEnd type="none" w="med" len="med"/>
                  <a:tailEnd type="none" w="med" len="med"/>
                </a:ln>
              </p:spPr>
            </p:sp>
            <p:sp>
              <p:nvSpPr>
                <p:cNvPr id="71757" name="Line 22"/>
                <p:cNvSpPr/>
                <p:nvPr/>
              </p:nvSpPr>
              <p:spPr>
                <a:xfrm>
                  <a:off x="1249" y="2304"/>
                  <a:ext cx="240" cy="0"/>
                </a:xfrm>
                <a:prstGeom prst="line">
                  <a:avLst/>
                </a:prstGeom>
                <a:ln w="9525" cap="flat" cmpd="sng">
                  <a:solidFill>
                    <a:schemeClr val="tx1"/>
                  </a:solidFill>
                  <a:prstDash val="solid"/>
                  <a:headEnd type="none" w="med" len="med"/>
                  <a:tailEnd type="none" w="med" len="med"/>
                </a:ln>
              </p:spPr>
            </p:sp>
            <p:sp>
              <p:nvSpPr>
                <p:cNvPr id="71758" name="Line 23"/>
                <p:cNvSpPr/>
                <p:nvPr/>
              </p:nvSpPr>
              <p:spPr>
                <a:xfrm>
                  <a:off x="1248" y="1392"/>
                  <a:ext cx="0" cy="912"/>
                </a:xfrm>
                <a:prstGeom prst="line">
                  <a:avLst/>
                </a:prstGeom>
                <a:ln w="9525" cap="flat" cmpd="sng">
                  <a:solidFill>
                    <a:schemeClr val="tx1"/>
                  </a:solidFill>
                  <a:prstDash val="solid"/>
                  <a:headEnd type="none" w="med" len="med"/>
                  <a:tailEnd type="none" w="med" len="med"/>
                </a:ln>
              </p:spPr>
            </p:sp>
          </p:grpSp>
          <p:sp>
            <p:nvSpPr>
              <p:cNvPr id="71728" name="Text Box 24"/>
              <p:cNvSpPr txBox="1"/>
              <p:nvPr/>
            </p:nvSpPr>
            <p:spPr>
              <a:xfrm>
                <a:off x="2880" y="433"/>
                <a:ext cx="672" cy="229"/>
              </a:xfrm>
              <a:prstGeom prst="rect">
                <a:avLst/>
              </a:prstGeom>
              <a:noFill/>
              <a:ln w="9525">
                <a:noFill/>
              </a:ln>
            </p:spPr>
            <p:txBody>
              <a:bodyPr lIns="18000" tIns="10800" rIns="18000" bIns="10800">
                <a:spAutoFit/>
              </a:bodyPr>
              <a:lstStyle/>
              <a:p>
                <a:pPr algn="ctr">
                  <a:spcBef>
                    <a:spcPct val="50000"/>
                  </a:spcBef>
                </a:pPr>
                <a:r>
                  <a:rPr lang="zh-CN" altLang="en-US" dirty="0">
                    <a:latin typeface="黑体" panose="02010609060101010101" pitchFamily="49" charset="-122"/>
                  </a:rPr>
                  <a:t>头等舱</a:t>
                </a:r>
              </a:p>
            </p:txBody>
          </p:sp>
          <p:sp>
            <p:nvSpPr>
              <p:cNvPr id="71729" name="Text Box 25"/>
              <p:cNvSpPr txBox="1"/>
              <p:nvPr/>
            </p:nvSpPr>
            <p:spPr>
              <a:xfrm>
                <a:off x="2880" y="1056"/>
                <a:ext cx="672" cy="229"/>
              </a:xfrm>
              <a:prstGeom prst="rect">
                <a:avLst/>
              </a:prstGeom>
              <a:noFill/>
              <a:ln w="9525">
                <a:noFill/>
              </a:ln>
            </p:spPr>
            <p:txBody>
              <a:bodyPr lIns="18000" tIns="10800" rIns="18000" bIns="10800">
                <a:spAutoFit/>
              </a:bodyPr>
              <a:lstStyle/>
              <a:p>
                <a:pPr algn="ctr">
                  <a:spcBef>
                    <a:spcPct val="50000"/>
                  </a:spcBef>
                </a:pPr>
                <a:r>
                  <a:rPr lang="zh-CN" altLang="en-US" dirty="0">
                    <a:latin typeface="黑体" panose="02010609060101010101" pitchFamily="49" charset="-122"/>
                  </a:rPr>
                  <a:t>其他舱</a:t>
                </a:r>
              </a:p>
            </p:txBody>
          </p:sp>
          <p:grpSp>
            <p:nvGrpSpPr>
              <p:cNvPr id="71730" name="Group 26"/>
              <p:cNvGrpSpPr/>
              <p:nvPr/>
            </p:nvGrpSpPr>
            <p:grpSpPr>
              <a:xfrm>
                <a:off x="3552" y="240"/>
                <a:ext cx="2064" cy="604"/>
                <a:chOff x="3552" y="240"/>
                <a:chExt cx="2064" cy="697"/>
              </a:xfrm>
            </p:grpSpPr>
            <p:grpSp>
              <p:nvGrpSpPr>
                <p:cNvPr id="71744" name="Group 27"/>
                <p:cNvGrpSpPr/>
                <p:nvPr/>
              </p:nvGrpSpPr>
              <p:grpSpPr>
                <a:xfrm>
                  <a:off x="3552" y="349"/>
                  <a:ext cx="172" cy="413"/>
                  <a:chOff x="1248" y="1392"/>
                  <a:chExt cx="241" cy="912"/>
                </a:xfrm>
              </p:grpSpPr>
              <p:sp>
                <p:nvSpPr>
                  <p:cNvPr id="71753" name="Line 28"/>
                  <p:cNvSpPr/>
                  <p:nvPr/>
                </p:nvSpPr>
                <p:spPr>
                  <a:xfrm>
                    <a:off x="1248" y="1392"/>
                    <a:ext cx="240" cy="0"/>
                  </a:xfrm>
                  <a:prstGeom prst="line">
                    <a:avLst/>
                  </a:prstGeom>
                  <a:ln w="9525" cap="flat" cmpd="sng">
                    <a:solidFill>
                      <a:schemeClr val="tx1"/>
                    </a:solidFill>
                    <a:prstDash val="solid"/>
                    <a:headEnd type="none" w="med" len="med"/>
                    <a:tailEnd type="none" w="med" len="med"/>
                  </a:ln>
                </p:spPr>
              </p:sp>
              <p:sp>
                <p:nvSpPr>
                  <p:cNvPr id="71754" name="Line 29"/>
                  <p:cNvSpPr/>
                  <p:nvPr/>
                </p:nvSpPr>
                <p:spPr>
                  <a:xfrm>
                    <a:off x="1249" y="2304"/>
                    <a:ext cx="240" cy="0"/>
                  </a:xfrm>
                  <a:prstGeom prst="line">
                    <a:avLst/>
                  </a:prstGeom>
                  <a:ln w="9525" cap="flat" cmpd="sng">
                    <a:solidFill>
                      <a:schemeClr val="tx1"/>
                    </a:solidFill>
                    <a:prstDash val="solid"/>
                    <a:headEnd type="none" w="med" len="med"/>
                    <a:tailEnd type="none" w="med" len="med"/>
                  </a:ln>
                </p:spPr>
              </p:sp>
              <p:sp>
                <p:nvSpPr>
                  <p:cNvPr id="71755" name="Line 30"/>
                  <p:cNvSpPr/>
                  <p:nvPr/>
                </p:nvSpPr>
                <p:spPr>
                  <a:xfrm>
                    <a:off x="1248" y="1392"/>
                    <a:ext cx="0" cy="912"/>
                  </a:xfrm>
                  <a:prstGeom prst="line">
                    <a:avLst/>
                  </a:prstGeom>
                  <a:ln w="9525" cap="flat" cmpd="sng">
                    <a:solidFill>
                      <a:schemeClr val="tx1"/>
                    </a:solidFill>
                    <a:prstDash val="solid"/>
                    <a:headEnd type="none" w="med" len="med"/>
                    <a:tailEnd type="none" w="med" len="med"/>
                  </a:ln>
                </p:spPr>
              </p:sp>
            </p:grpSp>
            <p:sp>
              <p:nvSpPr>
                <p:cNvPr id="71745" name="Text Box 31"/>
                <p:cNvSpPr txBox="1"/>
                <p:nvPr/>
              </p:nvSpPr>
              <p:spPr>
                <a:xfrm>
                  <a:off x="3744" y="240"/>
                  <a:ext cx="672" cy="264"/>
                </a:xfrm>
                <a:prstGeom prst="rect">
                  <a:avLst/>
                </a:prstGeom>
                <a:noFill/>
                <a:ln w="9525">
                  <a:noFill/>
                </a:ln>
              </p:spPr>
              <p:txBody>
                <a:bodyPr lIns="18000" tIns="10800" rIns="18000" bIns="10800">
                  <a:spAutoFit/>
                </a:bodyPr>
                <a:lstStyle/>
                <a:p>
                  <a:pPr algn="ctr">
                    <a:spcBef>
                      <a:spcPct val="50000"/>
                    </a:spcBef>
                  </a:pPr>
                  <a:r>
                    <a:rPr lang="zh-CN" altLang="en-US" dirty="0">
                      <a:latin typeface="黑体" panose="02010609060101010101" pitchFamily="49" charset="-122"/>
                    </a:rPr>
                    <a:t>残疾乘客</a:t>
                  </a:r>
                </a:p>
              </p:txBody>
            </p:sp>
            <p:sp>
              <p:nvSpPr>
                <p:cNvPr id="71746" name="Text Box 32"/>
                <p:cNvSpPr txBox="1"/>
                <p:nvPr/>
              </p:nvSpPr>
              <p:spPr>
                <a:xfrm>
                  <a:off x="3744" y="672"/>
                  <a:ext cx="672" cy="265"/>
                </a:xfrm>
                <a:prstGeom prst="rect">
                  <a:avLst/>
                </a:prstGeom>
                <a:noFill/>
                <a:ln w="9525">
                  <a:noFill/>
                </a:ln>
              </p:spPr>
              <p:txBody>
                <a:bodyPr lIns="18000" tIns="10800" rIns="18000" bIns="10800">
                  <a:spAutoFit/>
                </a:bodyPr>
                <a:lstStyle/>
                <a:p>
                  <a:pPr algn="ctr">
                    <a:spcBef>
                      <a:spcPct val="50000"/>
                    </a:spcBef>
                  </a:pPr>
                  <a:r>
                    <a:rPr lang="zh-CN" altLang="en-US" dirty="0">
                      <a:latin typeface="黑体" panose="02010609060101010101" pitchFamily="49" charset="-122"/>
                    </a:rPr>
                    <a:t>正常乘客</a:t>
                  </a:r>
                </a:p>
              </p:txBody>
            </p:sp>
            <p:grpSp>
              <p:nvGrpSpPr>
                <p:cNvPr id="71747" name="Group 33"/>
                <p:cNvGrpSpPr/>
                <p:nvPr/>
              </p:nvGrpSpPr>
              <p:grpSpPr>
                <a:xfrm>
                  <a:off x="4464" y="240"/>
                  <a:ext cx="1152" cy="240"/>
                  <a:chOff x="4464" y="240"/>
                  <a:chExt cx="1152" cy="240"/>
                </a:xfrm>
              </p:grpSpPr>
              <p:sp>
                <p:nvSpPr>
                  <p:cNvPr id="71751" name="Line 34"/>
                  <p:cNvSpPr/>
                  <p:nvPr/>
                </p:nvSpPr>
                <p:spPr>
                  <a:xfrm>
                    <a:off x="4464" y="358"/>
                    <a:ext cx="240" cy="0"/>
                  </a:xfrm>
                  <a:prstGeom prst="line">
                    <a:avLst/>
                  </a:prstGeom>
                  <a:ln w="9525" cap="flat" cmpd="sng">
                    <a:solidFill>
                      <a:schemeClr val="tx1"/>
                    </a:solidFill>
                    <a:prstDash val="solid"/>
                    <a:headEnd type="none" w="med" len="med"/>
                    <a:tailEnd type="none" w="med" len="med"/>
                  </a:ln>
                </p:spPr>
              </p:sp>
              <p:sp>
                <p:nvSpPr>
                  <p:cNvPr id="71752" name="Text Box 35"/>
                  <p:cNvSpPr txBox="1"/>
                  <p:nvPr/>
                </p:nvSpPr>
                <p:spPr>
                  <a:xfrm>
                    <a:off x="4704" y="240"/>
                    <a:ext cx="912" cy="240"/>
                  </a:xfrm>
                  <a:prstGeom prst="rect">
                    <a:avLst/>
                  </a:prstGeom>
                  <a:noFill/>
                  <a:ln w="9525">
                    <a:noFill/>
                  </a:ln>
                </p:spPr>
                <p:txBody>
                  <a:bodyPr lIns="18000" tIns="10800" rIns="18000" bIns="10800"/>
                  <a:lstStyle/>
                  <a:p>
                    <a:pPr algn="ctr">
                      <a:spcBef>
                        <a:spcPct val="50000"/>
                      </a:spcBef>
                    </a:pPr>
                    <a:r>
                      <a:rPr lang="en-US" altLang="en-US" dirty="0">
                        <a:latin typeface="黑体" panose="02010609060101010101" pitchFamily="49" charset="-122"/>
                      </a:rPr>
                      <a:t>(</a:t>
                    </a:r>
                    <a:r>
                      <a:rPr lang="en-US" altLang="zh-CN" dirty="0">
                        <a:latin typeface="黑体" panose="02010609060101010101" pitchFamily="49" charset="-122"/>
                      </a:rPr>
                      <a:t>W-30) </a:t>
                    </a:r>
                    <a:r>
                      <a:rPr lang="en-US" altLang="zh-CN" dirty="0">
                        <a:latin typeface="黑体" panose="02010609060101010101" pitchFamily="49" charset="-122"/>
                        <a:sym typeface="Symbol" panose="05050102010706020507" pitchFamily="18" charset="2"/>
                      </a:rPr>
                      <a:t> 2</a:t>
                    </a:r>
                    <a:endParaRPr lang="en-US" altLang="zh-CN" dirty="0">
                      <a:latin typeface="黑体" panose="02010609060101010101" pitchFamily="49" charset="-122"/>
                    </a:endParaRPr>
                  </a:p>
                </p:txBody>
              </p:sp>
            </p:grpSp>
            <p:grpSp>
              <p:nvGrpSpPr>
                <p:cNvPr id="71748" name="Group 36"/>
                <p:cNvGrpSpPr/>
                <p:nvPr/>
              </p:nvGrpSpPr>
              <p:grpSpPr>
                <a:xfrm>
                  <a:off x="4464" y="648"/>
                  <a:ext cx="1152" cy="240"/>
                  <a:chOff x="4464" y="240"/>
                  <a:chExt cx="1152" cy="240"/>
                </a:xfrm>
              </p:grpSpPr>
              <p:sp>
                <p:nvSpPr>
                  <p:cNvPr id="71749" name="Line 37"/>
                  <p:cNvSpPr/>
                  <p:nvPr/>
                </p:nvSpPr>
                <p:spPr>
                  <a:xfrm>
                    <a:off x="4464" y="358"/>
                    <a:ext cx="240" cy="0"/>
                  </a:xfrm>
                  <a:prstGeom prst="line">
                    <a:avLst/>
                  </a:prstGeom>
                  <a:ln w="9525" cap="flat" cmpd="sng">
                    <a:solidFill>
                      <a:schemeClr val="tx1"/>
                    </a:solidFill>
                    <a:prstDash val="solid"/>
                    <a:headEnd type="none" w="med" len="med"/>
                    <a:tailEnd type="none" w="med" len="med"/>
                  </a:ln>
                </p:spPr>
              </p:sp>
              <p:sp>
                <p:nvSpPr>
                  <p:cNvPr id="71750" name="Text Box 38"/>
                  <p:cNvSpPr txBox="1"/>
                  <p:nvPr/>
                </p:nvSpPr>
                <p:spPr>
                  <a:xfrm>
                    <a:off x="4704" y="240"/>
                    <a:ext cx="912" cy="240"/>
                  </a:xfrm>
                  <a:prstGeom prst="rect">
                    <a:avLst/>
                  </a:prstGeom>
                  <a:noFill/>
                  <a:ln w="9525">
                    <a:noFill/>
                  </a:ln>
                </p:spPr>
                <p:txBody>
                  <a:bodyPr lIns="18000" tIns="10800" rIns="18000" bIns="10800"/>
                  <a:lstStyle/>
                  <a:p>
                    <a:pPr algn="ctr">
                      <a:spcBef>
                        <a:spcPct val="50000"/>
                      </a:spcBef>
                    </a:pPr>
                    <a:r>
                      <a:rPr lang="en-US" altLang="en-US" dirty="0">
                        <a:latin typeface="黑体" panose="02010609060101010101" pitchFamily="49" charset="-122"/>
                      </a:rPr>
                      <a:t>(</a:t>
                    </a:r>
                    <a:r>
                      <a:rPr lang="en-US" altLang="zh-CN" dirty="0">
                        <a:latin typeface="黑体" panose="02010609060101010101" pitchFamily="49" charset="-122"/>
                      </a:rPr>
                      <a:t>W-30) </a:t>
                    </a:r>
                    <a:r>
                      <a:rPr lang="en-US" altLang="zh-CN" dirty="0">
                        <a:latin typeface="黑体" panose="02010609060101010101" pitchFamily="49" charset="-122"/>
                        <a:sym typeface="Symbol" panose="05050102010706020507" pitchFamily="18" charset="2"/>
                      </a:rPr>
                      <a:t> 4</a:t>
                    </a:r>
                    <a:endParaRPr lang="en-US" altLang="zh-CN" dirty="0">
                      <a:latin typeface="黑体" panose="02010609060101010101" pitchFamily="49" charset="-122"/>
                    </a:endParaRPr>
                  </a:p>
                </p:txBody>
              </p:sp>
            </p:grpSp>
          </p:grpSp>
          <p:grpSp>
            <p:nvGrpSpPr>
              <p:cNvPr id="71731" name="Group 39"/>
              <p:cNvGrpSpPr/>
              <p:nvPr/>
            </p:nvGrpSpPr>
            <p:grpSpPr>
              <a:xfrm>
                <a:off x="3552" y="909"/>
                <a:ext cx="2064" cy="604"/>
                <a:chOff x="3552" y="240"/>
                <a:chExt cx="2064" cy="697"/>
              </a:xfrm>
            </p:grpSpPr>
            <p:grpSp>
              <p:nvGrpSpPr>
                <p:cNvPr id="71732" name="Group 40"/>
                <p:cNvGrpSpPr/>
                <p:nvPr/>
              </p:nvGrpSpPr>
              <p:grpSpPr>
                <a:xfrm>
                  <a:off x="3552" y="349"/>
                  <a:ext cx="172" cy="413"/>
                  <a:chOff x="1248" y="1392"/>
                  <a:chExt cx="241" cy="912"/>
                </a:xfrm>
              </p:grpSpPr>
              <p:sp>
                <p:nvSpPr>
                  <p:cNvPr id="71741" name="Line 41"/>
                  <p:cNvSpPr/>
                  <p:nvPr/>
                </p:nvSpPr>
                <p:spPr>
                  <a:xfrm>
                    <a:off x="1248" y="1392"/>
                    <a:ext cx="240" cy="0"/>
                  </a:xfrm>
                  <a:prstGeom prst="line">
                    <a:avLst/>
                  </a:prstGeom>
                  <a:ln w="9525" cap="flat" cmpd="sng">
                    <a:solidFill>
                      <a:schemeClr val="tx1"/>
                    </a:solidFill>
                    <a:prstDash val="solid"/>
                    <a:headEnd type="none" w="med" len="med"/>
                    <a:tailEnd type="none" w="med" len="med"/>
                  </a:ln>
                </p:spPr>
              </p:sp>
              <p:sp>
                <p:nvSpPr>
                  <p:cNvPr id="71742" name="Line 42"/>
                  <p:cNvSpPr/>
                  <p:nvPr/>
                </p:nvSpPr>
                <p:spPr>
                  <a:xfrm>
                    <a:off x="1249" y="2304"/>
                    <a:ext cx="240" cy="0"/>
                  </a:xfrm>
                  <a:prstGeom prst="line">
                    <a:avLst/>
                  </a:prstGeom>
                  <a:ln w="9525" cap="flat" cmpd="sng">
                    <a:solidFill>
                      <a:schemeClr val="tx1"/>
                    </a:solidFill>
                    <a:prstDash val="solid"/>
                    <a:headEnd type="none" w="med" len="med"/>
                    <a:tailEnd type="none" w="med" len="med"/>
                  </a:ln>
                </p:spPr>
              </p:sp>
              <p:sp>
                <p:nvSpPr>
                  <p:cNvPr id="71743" name="Line 43"/>
                  <p:cNvSpPr/>
                  <p:nvPr/>
                </p:nvSpPr>
                <p:spPr>
                  <a:xfrm>
                    <a:off x="1248" y="1392"/>
                    <a:ext cx="0" cy="912"/>
                  </a:xfrm>
                  <a:prstGeom prst="line">
                    <a:avLst/>
                  </a:prstGeom>
                  <a:ln w="9525" cap="flat" cmpd="sng">
                    <a:solidFill>
                      <a:schemeClr val="tx1"/>
                    </a:solidFill>
                    <a:prstDash val="solid"/>
                    <a:headEnd type="none" w="med" len="med"/>
                    <a:tailEnd type="none" w="med" len="med"/>
                  </a:ln>
                </p:spPr>
              </p:sp>
            </p:grpSp>
            <p:sp>
              <p:nvSpPr>
                <p:cNvPr id="71733" name="Text Box 44"/>
                <p:cNvSpPr txBox="1"/>
                <p:nvPr/>
              </p:nvSpPr>
              <p:spPr>
                <a:xfrm>
                  <a:off x="3744" y="240"/>
                  <a:ext cx="672" cy="264"/>
                </a:xfrm>
                <a:prstGeom prst="rect">
                  <a:avLst/>
                </a:prstGeom>
                <a:noFill/>
                <a:ln w="9525">
                  <a:noFill/>
                </a:ln>
              </p:spPr>
              <p:txBody>
                <a:bodyPr lIns="18000" tIns="10800" rIns="18000" bIns="10800">
                  <a:spAutoFit/>
                </a:bodyPr>
                <a:lstStyle/>
                <a:p>
                  <a:pPr algn="ctr">
                    <a:spcBef>
                      <a:spcPct val="50000"/>
                    </a:spcBef>
                  </a:pPr>
                  <a:r>
                    <a:rPr lang="zh-CN" altLang="en-US" dirty="0">
                      <a:latin typeface="黑体" panose="02010609060101010101" pitchFamily="49" charset="-122"/>
                    </a:rPr>
                    <a:t>残疾乘客</a:t>
                  </a:r>
                </a:p>
              </p:txBody>
            </p:sp>
            <p:sp>
              <p:nvSpPr>
                <p:cNvPr id="71734" name="Text Box 45"/>
                <p:cNvSpPr txBox="1"/>
                <p:nvPr/>
              </p:nvSpPr>
              <p:spPr>
                <a:xfrm>
                  <a:off x="3744" y="672"/>
                  <a:ext cx="672" cy="265"/>
                </a:xfrm>
                <a:prstGeom prst="rect">
                  <a:avLst/>
                </a:prstGeom>
                <a:noFill/>
                <a:ln w="9525">
                  <a:noFill/>
                </a:ln>
              </p:spPr>
              <p:txBody>
                <a:bodyPr lIns="18000" tIns="10800" rIns="18000" bIns="10800">
                  <a:spAutoFit/>
                </a:bodyPr>
                <a:lstStyle/>
                <a:p>
                  <a:pPr algn="ctr">
                    <a:spcBef>
                      <a:spcPct val="50000"/>
                    </a:spcBef>
                  </a:pPr>
                  <a:r>
                    <a:rPr lang="zh-CN" altLang="en-US" dirty="0">
                      <a:latin typeface="黑体" panose="02010609060101010101" pitchFamily="49" charset="-122"/>
                    </a:rPr>
                    <a:t>正常乘客</a:t>
                  </a:r>
                </a:p>
              </p:txBody>
            </p:sp>
            <p:grpSp>
              <p:nvGrpSpPr>
                <p:cNvPr id="71735" name="Group 46"/>
                <p:cNvGrpSpPr/>
                <p:nvPr/>
              </p:nvGrpSpPr>
              <p:grpSpPr>
                <a:xfrm>
                  <a:off x="4464" y="240"/>
                  <a:ext cx="1152" cy="240"/>
                  <a:chOff x="4464" y="240"/>
                  <a:chExt cx="1152" cy="240"/>
                </a:xfrm>
              </p:grpSpPr>
              <p:sp>
                <p:nvSpPr>
                  <p:cNvPr id="71739" name="Line 47"/>
                  <p:cNvSpPr/>
                  <p:nvPr/>
                </p:nvSpPr>
                <p:spPr>
                  <a:xfrm>
                    <a:off x="4464" y="358"/>
                    <a:ext cx="240" cy="0"/>
                  </a:xfrm>
                  <a:prstGeom prst="line">
                    <a:avLst/>
                  </a:prstGeom>
                  <a:ln w="9525" cap="flat" cmpd="sng">
                    <a:solidFill>
                      <a:schemeClr val="tx1"/>
                    </a:solidFill>
                    <a:prstDash val="solid"/>
                    <a:headEnd type="none" w="med" len="med"/>
                    <a:tailEnd type="none" w="med" len="med"/>
                  </a:ln>
                </p:spPr>
              </p:sp>
              <p:sp>
                <p:nvSpPr>
                  <p:cNvPr id="71740" name="Text Box 48"/>
                  <p:cNvSpPr txBox="1"/>
                  <p:nvPr/>
                </p:nvSpPr>
                <p:spPr>
                  <a:xfrm>
                    <a:off x="4704" y="240"/>
                    <a:ext cx="912" cy="240"/>
                  </a:xfrm>
                  <a:prstGeom prst="rect">
                    <a:avLst/>
                  </a:prstGeom>
                  <a:noFill/>
                  <a:ln w="9525">
                    <a:noFill/>
                  </a:ln>
                </p:spPr>
                <p:txBody>
                  <a:bodyPr lIns="18000" tIns="10800" rIns="18000" bIns="10800"/>
                  <a:lstStyle/>
                  <a:p>
                    <a:pPr algn="ctr">
                      <a:spcBef>
                        <a:spcPct val="50000"/>
                      </a:spcBef>
                    </a:pPr>
                    <a:r>
                      <a:rPr lang="en-US" altLang="en-US" dirty="0">
                        <a:latin typeface="黑体" panose="02010609060101010101" pitchFamily="49" charset="-122"/>
                      </a:rPr>
                      <a:t>(</a:t>
                    </a:r>
                    <a:r>
                      <a:rPr lang="en-US" altLang="zh-CN" dirty="0">
                        <a:latin typeface="黑体" panose="02010609060101010101" pitchFamily="49" charset="-122"/>
                      </a:rPr>
                      <a:t>W-30) </a:t>
                    </a:r>
                    <a:r>
                      <a:rPr lang="en-US" altLang="zh-CN" dirty="0">
                        <a:latin typeface="黑体" panose="02010609060101010101" pitchFamily="49" charset="-122"/>
                        <a:sym typeface="Symbol" panose="05050102010706020507" pitchFamily="18" charset="2"/>
                      </a:rPr>
                      <a:t> 3</a:t>
                    </a:r>
                    <a:endParaRPr lang="en-US" altLang="zh-CN" dirty="0">
                      <a:latin typeface="黑体" panose="02010609060101010101" pitchFamily="49" charset="-122"/>
                    </a:endParaRPr>
                  </a:p>
                </p:txBody>
              </p:sp>
            </p:grpSp>
            <p:grpSp>
              <p:nvGrpSpPr>
                <p:cNvPr id="71736" name="Group 49"/>
                <p:cNvGrpSpPr/>
                <p:nvPr/>
              </p:nvGrpSpPr>
              <p:grpSpPr>
                <a:xfrm>
                  <a:off x="4464" y="648"/>
                  <a:ext cx="1152" cy="240"/>
                  <a:chOff x="4464" y="240"/>
                  <a:chExt cx="1152" cy="240"/>
                </a:xfrm>
              </p:grpSpPr>
              <p:sp>
                <p:nvSpPr>
                  <p:cNvPr id="71737" name="Line 50"/>
                  <p:cNvSpPr/>
                  <p:nvPr/>
                </p:nvSpPr>
                <p:spPr>
                  <a:xfrm>
                    <a:off x="4464" y="358"/>
                    <a:ext cx="240" cy="0"/>
                  </a:xfrm>
                  <a:prstGeom prst="line">
                    <a:avLst/>
                  </a:prstGeom>
                  <a:ln w="9525" cap="flat" cmpd="sng">
                    <a:solidFill>
                      <a:schemeClr val="tx1"/>
                    </a:solidFill>
                    <a:prstDash val="solid"/>
                    <a:headEnd type="none" w="med" len="med"/>
                    <a:tailEnd type="none" w="med" len="med"/>
                  </a:ln>
                </p:spPr>
              </p:sp>
              <p:sp>
                <p:nvSpPr>
                  <p:cNvPr id="71738" name="Text Box 51"/>
                  <p:cNvSpPr txBox="1"/>
                  <p:nvPr/>
                </p:nvSpPr>
                <p:spPr>
                  <a:xfrm>
                    <a:off x="4704" y="240"/>
                    <a:ext cx="912" cy="240"/>
                  </a:xfrm>
                  <a:prstGeom prst="rect">
                    <a:avLst/>
                  </a:prstGeom>
                  <a:noFill/>
                  <a:ln w="9525">
                    <a:noFill/>
                  </a:ln>
                </p:spPr>
                <p:txBody>
                  <a:bodyPr lIns="18000" tIns="10800" rIns="18000" bIns="10800"/>
                  <a:lstStyle/>
                  <a:p>
                    <a:pPr algn="ctr">
                      <a:spcBef>
                        <a:spcPct val="50000"/>
                      </a:spcBef>
                    </a:pPr>
                    <a:r>
                      <a:rPr lang="en-US" altLang="en-US" dirty="0">
                        <a:latin typeface="黑体" panose="02010609060101010101" pitchFamily="49" charset="-122"/>
                      </a:rPr>
                      <a:t>(</a:t>
                    </a:r>
                    <a:r>
                      <a:rPr lang="en-US" altLang="zh-CN" dirty="0">
                        <a:latin typeface="黑体" panose="02010609060101010101" pitchFamily="49" charset="-122"/>
                      </a:rPr>
                      <a:t>W-30) </a:t>
                    </a:r>
                    <a:r>
                      <a:rPr lang="en-US" altLang="zh-CN" dirty="0">
                        <a:latin typeface="黑体" panose="02010609060101010101" pitchFamily="49" charset="-122"/>
                        <a:sym typeface="Symbol" panose="05050102010706020507" pitchFamily="18" charset="2"/>
                      </a:rPr>
                      <a:t> 6</a:t>
                    </a:r>
                    <a:endParaRPr lang="en-US" altLang="zh-CN" dirty="0">
                      <a:latin typeface="黑体" panose="02010609060101010101" pitchFamily="49" charset="-122"/>
                    </a:endParaRPr>
                  </a:p>
                </p:txBody>
              </p:sp>
            </p:grpSp>
          </p:grpSp>
        </p:grpSp>
        <p:grpSp>
          <p:nvGrpSpPr>
            <p:cNvPr id="71694" name="Group 52"/>
            <p:cNvGrpSpPr/>
            <p:nvPr/>
          </p:nvGrpSpPr>
          <p:grpSpPr>
            <a:xfrm>
              <a:off x="2784" y="1584"/>
              <a:ext cx="2832" cy="1274"/>
              <a:chOff x="2784" y="240"/>
              <a:chExt cx="2832" cy="1274"/>
            </a:xfrm>
          </p:grpSpPr>
          <p:grpSp>
            <p:nvGrpSpPr>
              <p:cNvPr id="71695" name="Group 53"/>
              <p:cNvGrpSpPr/>
              <p:nvPr/>
            </p:nvGrpSpPr>
            <p:grpSpPr>
              <a:xfrm>
                <a:off x="2784" y="519"/>
                <a:ext cx="172" cy="639"/>
                <a:chOff x="1248" y="1392"/>
                <a:chExt cx="241" cy="912"/>
              </a:xfrm>
            </p:grpSpPr>
            <p:sp>
              <p:nvSpPr>
                <p:cNvPr id="71724" name="Line 54"/>
                <p:cNvSpPr/>
                <p:nvPr/>
              </p:nvSpPr>
              <p:spPr>
                <a:xfrm>
                  <a:off x="1248" y="1392"/>
                  <a:ext cx="240" cy="0"/>
                </a:xfrm>
                <a:prstGeom prst="line">
                  <a:avLst/>
                </a:prstGeom>
                <a:ln w="9525" cap="flat" cmpd="sng">
                  <a:solidFill>
                    <a:schemeClr val="tx1"/>
                  </a:solidFill>
                  <a:prstDash val="solid"/>
                  <a:headEnd type="none" w="med" len="med"/>
                  <a:tailEnd type="none" w="med" len="med"/>
                </a:ln>
              </p:spPr>
            </p:sp>
            <p:sp>
              <p:nvSpPr>
                <p:cNvPr id="71725" name="Line 55"/>
                <p:cNvSpPr/>
                <p:nvPr/>
              </p:nvSpPr>
              <p:spPr>
                <a:xfrm>
                  <a:off x="1249" y="2304"/>
                  <a:ext cx="240" cy="0"/>
                </a:xfrm>
                <a:prstGeom prst="line">
                  <a:avLst/>
                </a:prstGeom>
                <a:ln w="9525" cap="flat" cmpd="sng">
                  <a:solidFill>
                    <a:schemeClr val="tx1"/>
                  </a:solidFill>
                  <a:prstDash val="solid"/>
                  <a:headEnd type="none" w="med" len="med"/>
                  <a:tailEnd type="none" w="med" len="med"/>
                </a:ln>
              </p:spPr>
            </p:sp>
            <p:sp>
              <p:nvSpPr>
                <p:cNvPr id="71726" name="Line 56"/>
                <p:cNvSpPr/>
                <p:nvPr/>
              </p:nvSpPr>
              <p:spPr>
                <a:xfrm>
                  <a:off x="1248" y="1392"/>
                  <a:ext cx="0" cy="912"/>
                </a:xfrm>
                <a:prstGeom prst="line">
                  <a:avLst/>
                </a:prstGeom>
                <a:ln w="9525" cap="flat" cmpd="sng">
                  <a:solidFill>
                    <a:schemeClr val="tx1"/>
                  </a:solidFill>
                  <a:prstDash val="solid"/>
                  <a:headEnd type="none" w="med" len="med"/>
                  <a:tailEnd type="none" w="med" len="med"/>
                </a:ln>
              </p:spPr>
            </p:sp>
          </p:grpSp>
          <p:sp>
            <p:nvSpPr>
              <p:cNvPr id="71696" name="Text Box 57"/>
              <p:cNvSpPr txBox="1"/>
              <p:nvPr/>
            </p:nvSpPr>
            <p:spPr>
              <a:xfrm>
                <a:off x="2880" y="432"/>
                <a:ext cx="672" cy="229"/>
              </a:xfrm>
              <a:prstGeom prst="rect">
                <a:avLst/>
              </a:prstGeom>
              <a:noFill/>
              <a:ln w="9525">
                <a:noFill/>
              </a:ln>
            </p:spPr>
            <p:txBody>
              <a:bodyPr lIns="18000" tIns="10800" rIns="18000" bIns="10800">
                <a:spAutoFit/>
              </a:bodyPr>
              <a:lstStyle/>
              <a:p>
                <a:pPr algn="ctr">
                  <a:spcBef>
                    <a:spcPct val="50000"/>
                  </a:spcBef>
                </a:pPr>
                <a:r>
                  <a:rPr lang="zh-CN" altLang="en-US" dirty="0">
                    <a:latin typeface="黑体" panose="02010609060101010101" pitchFamily="49" charset="-122"/>
                  </a:rPr>
                  <a:t>头等舱</a:t>
                </a:r>
              </a:p>
            </p:txBody>
          </p:sp>
          <p:sp>
            <p:nvSpPr>
              <p:cNvPr id="71697" name="Text Box 58"/>
              <p:cNvSpPr txBox="1"/>
              <p:nvPr/>
            </p:nvSpPr>
            <p:spPr>
              <a:xfrm>
                <a:off x="2880" y="1056"/>
                <a:ext cx="672" cy="230"/>
              </a:xfrm>
              <a:prstGeom prst="rect">
                <a:avLst/>
              </a:prstGeom>
              <a:noFill/>
              <a:ln w="9525">
                <a:noFill/>
              </a:ln>
            </p:spPr>
            <p:txBody>
              <a:bodyPr lIns="18000" tIns="10800" rIns="18000" bIns="10800">
                <a:spAutoFit/>
              </a:bodyPr>
              <a:lstStyle/>
              <a:p>
                <a:pPr algn="ctr">
                  <a:spcBef>
                    <a:spcPct val="50000"/>
                  </a:spcBef>
                </a:pPr>
                <a:r>
                  <a:rPr lang="zh-CN" altLang="en-US" dirty="0">
                    <a:latin typeface="黑体" panose="02010609060101010101" pitchFamily="49" charset="-122"/>
                  </a:rPr>
                  <a:t>其他舱</a:t>
                </a:r>
              </a:p>
            </p:txBody>
          </p:sp>
          <p:grpSp>
            <p:nvGrpSpPr>
              <p:cNvPr id="71698" name="Group 59"/>
              <p:cNvGrpSpPr/>
              <p:nvPr/>
            </p:nvGrpSpPr>
            <p:grpSpPr>
              <a:xfrm>
                <a:off x="3552" y="240"/>
                <a:ext cx="2064" cy="605"/>
                <a:chOff x="3552" y="240"/>
                <a:chExt cx="2064" cy="698"/>
              </a:xfrm>
            </p:grpSpPr>
            <p:grpSp>
              <p:nvGrpSpPr>
                <p:cNvPr id="71712" name="Group 60"/>
                <p:cNvGrpSpPr/>
                <p:nvPr/>
              </p:nvGrpSpPr>
              <p:grpSpPr>
                <a:xfrm>
                  <a:off x="3552" y="349"/>
                  <a:ext cx="172" cy="413"/>
                  <a:chOff x="1248" y="1392"/>
                  <a:chExt cx="241" cy="912"/>
                </a:xfrm>
              </p:grpSpPr>
              <p:sp>
                <p:nvSpPr>
                  <p:cNvPr id="71721" name="Line 61"/>
                  <p:cNvSpPr/>
                  <p:nvPr/>
                </p:nvSpPr>
                <p:spPr>
                  <a:xfrm>
                    <a:off x="1248" y="1392"/>
                    <a:ext cx="240" cy="0"/>
                  </a:xfrm>
                  <a:prstGeom prst="line">
                    <a:avLst/>
                  </a:prstGeom>
                  <a:ln w="9525" cap="flat" cmpd="sng">
                    <a:solidFill>
                      <a:schemeClr val="tx1"/>
                    </a:solidFill>
                    <a:prstDash val="solid"/>
                    <a:headEnd type="none" w="med" len="med"/>
                    <a:tailEnd type="none" w="med" len="med"/>
                  </a:ln>
                </p:spPr>
              </p:sp>
              <p:sp>
                <p:nvSpPr>
                  <p:cNvPr id="71722" name="Line 62"/>
                  <p:cNvSpPr/>
                  <p:nvPr/>
                </p:nvSpPr>
                <p:spPr>
                  <a:xfrm>
                    <a:off x="1249" y="2304"/>
                    <a:ext cx="240" cy="0"/>
                  </a:xfrm>
                  <a:prstGeom prst="line">
                    <a:avLst/>
                  </a:prstGeom>
                  <a:ln w="9525" cap="flat" cmpd="sng">
                    <a:solidFill>
                      <a:schemeClr val="tx1"/>
                    </a:solidFill>
                    <a:prstDash val="solid"/>
                    <a:headEnd type="none" w="med" len="med"/>
                    <a:tailEnd type="none" w="med" len="med"/>
                  </a:ln>
                </p:spPr>
              </p:sp>
              <p:sp>
                <p:nvSpPr>
                  <p:cNvPr id="71723" name="Line 63"/>
                  <p:cNvSpPr/>
                  <p:nvPr/>
                </p:nvSpPr>
                <p:spPr>
                  <a:xfrm>
                    <a:off x="1248" y="1392"/>
                    <a:ext cx="0" cy="912"/>
                  </a:xfrm>
                  <a:prstGeom prst="line">
                    <a:avLst/>
                  </a:prstGeom>
                  <a:ln w="9525" cap="flat" cmpd="sng">
                    <a:solidFill>
                      <a:schemeClr val="tx1"/>
                    </a:solidFill>
                    <a:prstDash val="solid"/>
                    <a:headEnd type="none" w="med" len="med"/>
                    <a:tailEnd type="none" w="med" len="med"/>
                  </a:ln>
                </p:spPr>
              </p:sp>
            </p:grpSp>
            <p:sp>
              <p:nvSpPr>
                <p:cNvPr id="71713" name="Text Box 64"/>
                <p:cNvSpPr txBox="1"/>
                <p:nvPr/>
              </p:nvSpPr>
              <p:spPr>
                <a:xfrm>
                  <a:off x="3744" y="240"/>
                  <a:ext cx="672" cy="265"/>
                </a:xfrm>
                <a:prstGeom prst="rect">
                  <a:avLst/>
                </a:prstGeom>
                <a:noFill/>
                <a:ln w="9525">
                  <a:noFill/>
                </a:ln>
              </p:spPr>
              <p:txBody>
                <a:bodyPr lIns="18000" tIns="10800" rIns="18000" bIns="10800">
                  <a:spAutoFit/>
                </a:bodyPr>
                <a:lstStyle/>
                <a:p>
                  <a:pPr algn="ctr">
                    <a:spcBef>
                      <a:spcPct val="50000"/>
                    </a:spcBef>
                  </a:pPr>
                  <a:r>
                    <a:rPr lang="zh-CN" altLang="en-US" dirty="0">
                      <a:latin typeface="黑体" panose="02010609060101010101" pitchFamily="49" charset="-122"/>
                    </a:rPr>
                    <a:t>残疾乘客</a:t>
                  </a:r>
                </a:p>
              </p:txBody>
            </p:sp>
            <p:sp>
              <p:nvSpPr>
                <p:cNvPr id="71714" name="Text Box 65"/>
                <p:cNvSpPr txBox="1"/>
                <p:nvPr/>
              </p:nvSpPr>
              <p:spPr>
                <a:xfrm>
                  <a:off x="3744" y="674"/>
                  <a:ext cx="672" cy="264"/>
                </a:xfrm>
                <a:prstGeom prst="rect">
                  <a:avLst/>
                </a:prstGeom>
                <a:noFill/>
                <a:ln w="9525">
                  <a:noFill/>
                </a:ln>
              </p:spPr>
              <p:txBody>
                <a:bodyPr lIns="18000" tIns="10800" rIns="18000" bIns="10800">
                  <a:spAutoFit/>
                </a:bodyPr>
                <a:lstStyle/>
                <a:p>
                  <a:pPr algn="ctr">
                    <a:spcBef>
                      <a:spcPct val="50000"/>
                    </a:spcBef>
                  </a:pPr>
                  <a:r>
                    <a:rPr lang="zh-CN" altLang="en-US" dirty="0">
                      <a:latin typeface="黑体" panose="02010609060101010101" pitchFamily="49" charset="-122"/>
                    </a:rPr>
                    <a:t>正常乘客</a:t>
                  </a:r>
                </a:p>
              </p:txBody>
            </p:sp>
            <p:grpSp>
              <p:nvGrpSpPr>
                <p:cNvPr id="71715" name="Group 66"/>
                <p:cNvGrpSpPr/>
                <p:nvPr/>
              </p:nvGrpSpPr>
              <p:grpSpPr>
                <a:xfrm>
                  <a:off x="4464" y="240"/>
                  <a:ext cx="1152" cy="240"/>
                  <a:chOff x="4464" y="240"/>
                  <a:chExt cx="1152" cy="240"/>
                </a:xfrm>
              </p:grpSpPr>
              <p:sp>
                <p:nvSpPr>
                  <p:cNvPr id="71719" name="Line 67"/>
                  <p:cNvSpPr/>
                  <p:nvPr/>
                </p:nvSpPr>
                <p:spPr>
                  <a:xfrm>
                    <a:off x="4464" y="358"/>
                    <a:ext cx="240" cy="0"/>
                  </a:xfrm>
                  <a:prstGeom prst="line">
                    <a:avLst/>
                  </a:prstGeom>
                  <a:ln w="9525" cap="flat" cmpd="sng">
                    <a:solidFill>
                      <a:schemeClr val="tx1"/>
                    </a:solidFill>
                    <a:prstDash val="solid"/>
                    <a:headEnd type="none" w="med" len="med"/>
                    <a:tailEnd type="none" w="med" len="med"/>
                  </a:ln>
                </p:spPr>
              </p:sp>
              <p:sp>
                <p:nvSpPr>
                  <p:cNvPr id="71720" name="Text Box 68"/>
                  <p:cNvSpPr txBox="1"/>
                  <p:nvPr/>
                </p:nvSpPr>
                <p:spPr>
                  <a:xfrm>
                    <a:off x="4704" y="240"/>
                    <a:ext cx="912" cy="240"/>
                  </a:xfrm>
                  <a:prstGeom prst="rect">
                    <a:avLst/>
                  </a:prstGeom>
                  <a:noFill/>
                  <a:ln w="9525">
                    <a:noFill/>
                  </a:ln>
                </p:spPr>
                <p:txBody>
                  <a:bodyPr lIns="18000" tIns="10800" rIns="18000" bIns="10800"/>
                  <a:lstStyle/>
                  <a:p>
                    <a:pPr algn="ctr">
                      <a:spcBef>
                        <a:spcPct val="50000"/>
                      </a:spcBef>
                    </a:pPr>
                    <a:r>
                      <a:rPr lang="en-US" altLang="en-US" dirty="0">
                        <a:latin typeface="黑体" panose="02010609060101010101" pitchFamily="49" charset="-122"/>
                      </a:rPr>
                      <a:t>(</a:t>
                    </a:r>
                    <a:r>
                      <a:rPr lang="en-US" altLang="zh-CN" dirty="0">
                        <a:latin typeface="黑体" panose="02010609060101010101" pitchFamily="49" charset="-122"/>
                      </a:rPr>
                      <a:t>W-30) </a:t>
                    </a:r>
                    <a:r>
                      <a:rPr lang="en-US" altLang="zh-CN" dirty="0">
                        <a:latin typeface="黑体" panose="02010609060101010101" pitchFamily="49" charset="-122"/>
                        <a:sym typeface="Symbol" panose="05050102010706020507" pitchFamily="18" charset="2"/>
                      </a:rPr>
                      <a:t> 4</a:t>
                    </a:r>
                    <a:endParaRPr lang="en-US" altLang="zh-CN" dirty="0">
                      <a:latin typeface="黑体" panose="02010609060101010101" pitchFamily="49" charset="-122"/>
                    </a:endParaRPr>
                  </a:p>
                </p:txBody>
              </p:sp>
            </p:grpSp>
            <p:grpSp>
              <p:nvGrpSpPr>
                <p:cNvPr id="71716" name="Group 69"/>
                <p:cNvGrpSpPr/>
                <p:nvPr/>
              </p:nvGrpSpPr>
              <p:grpSpPr>
                <a:xfrm>
                  <a:off x="4464" y="648"/>
                  <a:ext cx="1152" cy="240"/>
                  <a:chOff x="4464" y="240"/>
                  <a:chExt cx="1152" cy="240"/>
                </a:xfrm>
              </p:grpSpPr>
              <p:sp>
                <p:nvSpPr>
                  <p:cNvPr id="71717" name="Line 70"/>
                  <p:cNvSpPr/>
                  <p:nvPr/>
                </p:nvSpPr>
                <p:spPr>
                  <a:xfrm>
                    <a:off x="4464" y="358"/>
                    <a:ext cx="240" cy="0"/>
                  </a:xfrm>
                  <a:prstGeom prst="line">
                    <a:avLst/>
                  </a:prstGeom>
                  <a:ln w="9525" cap="flat" cmpd="sng">
                    <a:solidFill>
                      <a:schemeClr val="tx1"/>
                    </a:solidFill>
                    <a:prstDash val="solid"/>
                    <a:headEnd type="none" w="med" len="med"/>
                    <a:tailEnd type="none" w="med" len="med"/>
                  </a:ln>
                </p:spPr>
              </p:sp>
              <p:sp>
                <p:nvSpPr>
                  <p:cNvPr id="71718" name="Text Box 71"/>
                  <p:cNvSpPr txBox="1"/>
                  <p:nvPr/>
                </p:nvSpPr>
                <p:spPr>
                  <a:xfrm>
                    <a:off x="4704" y="240"/>
                    <a:ext cx="912" cy="240"/>
                  </a:xfrm>
                  <a:prstGeom prst="rect">
                    <a:avLst/>
                  </a:prstGeom>
                  <a:noFill/>
                  <a:ln w="9525">
                    <a:noFill/>
                  </a:ln>
                </p:spPr>
                <p:txBody>
                  <a:bodyPr lIns="18000" tIns="10800" rIns="18000" bIns="10800"/>
                  <a:lstStyle/>
                  <a:p>
                    <a:pPr algn="ctr">
                      <a:spcBef>
                        <a:spcPct val="50000"/>
                      </a:spcBef>
                    </a:pPr>
                    <a:r>
                      <a:rPr lang="en-US" altLang="en-US" dirty="0">
                        <a:latin typeface="黑体" panose="02010609060101010101" pitchFamily="49" charset="-122"/>
                      </a:rPr>
                      <a:t>(</a:t>
                    </a:r>
                    <a:r>
                      <a:rPr lang="en-US" altLang="zh-CN" dirty="0">
                        <a:latin typeface="黑体" panose="02010609060101010101" pitchFamily="49" charset="-122"/>
                      </a:rPr>
                      <a:t>W-30) </a:t>
                    </a:r>
                    <a:r>
                      <a:rPr lang="en-US" altLang="zh-CN" dirty="0">
                        <a:latin typeface="黑体" panose="02010609060101010101" pitchFamily="49" charset="-122"/>
                        <a:sym typeface="Symbol" panose="05050102010706020507" pitchFamily="18" charset="2"/>
                      </a:rPr>
                      <a:t> 8</a:t>
                    </a:r>
                    <a:endParaRPr lang="en-US" altLang="zh-CN" dirty="0">
                      <a:latin typeface="黑体" panose="02010609060101010101" pitchFamily="49" charset="-122"/>
                    </a:endParaRPr>
                  </a:p>
                </p:txBody>
              </p:sp>
            </p:grpSp>
          </p:grpSp>
          <p:grpSp>
            <p:nvGrpSpPr>
              <p:cNvPr id="71699" name="Group 72"/>
              <p:cNvGrpSpPr/>
              <p:nvPr/>
            </p:nvGrpSpPr>
            <p:grpSpPr>
              <a:xfrm>
                <a:off x="3552" y="909"/>
                <a:ext cx="2064" cy="605"/>
                <a:chOff x="3552" y="240"/>
                <a:chExt cx="2064" cy="698"/>
              </a:xfrm>
            </p:grpSpPr>
            <p:grpSp>
              <p:nvGrpSpPr>
                <p:cNvPr id="71700" name="Group 73"/>
                <p:cNvGrpSpPr/>
                <p:nvPr/>
              </p:nvGrpSpPr>
              <p:grpSpPr>
                <a:xfrm>
                  <a:off x="3552" y="349"/>
                  <a:ext cx="172" cy="413"/>
                  <a:chOff x="1248" y="1392"/>
                  <a:chExt cx="241" cy="912"/>
                </a:xfrm>
              </p:grpSpPr>
              <p:sp>
                <p:nvSpPr>
                  <p:cNvPr id="71709" name="Line 74"/>
                  <p:cNvSpPr/>
                  <p:nvPr/>
                </p:nvSpPr>
                <p:spPr>
                  <a:xfrm>
                    <a:off x="1248" y="1392"/>
                    <a:ext cx="240" cy="0"/>
                  </a:xfrm>
                  <a:prstGeom prst="line">
                    <a:avLst/>
                  </a:prstGeom>
                  <a:ln w="9525" cap="flat" cmpd="sng">
                    <a:solidFill>
                      <a:schemeClr val="tx1"/>
                    </a:solidFill>
                    <a:prstDash val="solid"/>
                    <a:headEnd type="none" w="med" len="med"/>
                    <a:tailEnd type="none" w="med" len="med"/>
                  </a:ln>
                </p:spPr>
              </p:sp>
              <p:sp>
                <p:nvSpPr>
                  <p:cNvPr id="71710" name="Line 75"/>
                  <p:cNvSpPr/>
                  <p:nvPr/>
                </p:nvSpPr>
                <p:spPr>
                  <a:xfrm>
                    <a:off x="1249" y="2304"/>
                    <a:ext cx="240" cy="0"/>
                  </a:xfrm>
                  <a:prstGeom prst="line">
                    <a:avLst/>
                  </a:prstGeom>
                  <a:ln w="9525" cap="flat" cmpd="sng">
                    <a:solidFill>
                      <a:schemeClr val="tx1"/>
                    </a:solidFill>
                    <a:prstDash val="solid"/>
                    <a:headEnd type="none" w="med" len="med"/>
                    <a:tailEnd type="none" w="med" len="med"/>
                  </a:ln>
                </p:spPr>
              </p:sp>
              <p:sp>
                <p:nvSpPr>
                  <p:cNvPr id="71711" name="Line 76"/>
                  <p:cNvSpPr/>
                  <p:nvPr/>
                </p:nvSpPr>
                <p:spPr>
                  <a:xfrm>
                    <a:off x="1248" y="1392"/>
                    <a:ext cx="0" cy="912"/>
                  </a:xfrm>
                  <a:prstGeom prst="line">
                    <a:avLst/>
                  </a:prstGeom>
                  <a:ln w="9525" cap="flat" cmpd="sng">
                    <a:solidFill>
                      <a:schemeClr val="tx1"/>
                    </a:solidFill>
                    <a:prstDash val="solid"/>
                    <a:headEnd type="none" w="med" len="med"/>
                    <a:tailEnd type="none" w="med" len="med"/>
                  </a:ln>
                </p:spPr>
              </p:sp>
            </p:grpSp>
            <p:sp>
              <p:nvSpPr>
                <p:cNvPr id="71701" name="Text Box 77"/>
                <p:cNvSpPr txBox="1"/>
                <p:nvPr/>
              </p:nvSpPr>
              <p:spPr>
                <a:xfrm>
                  <a:off x="3744" y="240"/>
                  <a:ext cx="672" cy="265"/>
                </a:xfrm>
                <a:prstGeom prst="rect">
                  <a:avLst/>
                </a:prstGeom>
                <a:noFill/>
                <a:ln w="9525">
                  <a:noFill/>
                </a:ln>
              </p:spPr>
              <p:txBody>
                <a:bodyPr lIns="18000" tIns="10800" rIns="18000" bIns="10800">
                  <a:spAutoFit/>
                </a:bodyPr>
                <a:lstStyle/>
                <a:p>
                  <a:pPr algn="ctr">
                    <a:spcBef>
                      <a:spcPct val="50000"/>
                    </a:spcBef>
                  </a:pPr>
                  <a:r>
                    <a:rPr lang="zh-CN" altLang="en-US" dirty="0">
                      <a:latin typeface="黑体" panose="02010609060101010101" pitchFamily="49" charset="-122"/>
                    </a:rPr>
                    <a:t>残疾乘客</a:t>
                  </a:r>
                </a:p>
              </p:txBody>
            </p:sp>
            <p:sp>
              <p:nvSpPr>
                <p:cNvPr id="71702" name="Text Box 78"/>
                <p:cNvSpPr txBox="1"/>
                <p:nvPr/>
              </p:nvSpPr>
              <p:spPr>
                <a:xfrm>
                  <a:off x="3744" y="672"/>
                  <a:ext cx="672" cy="266"/>
                </a:xfrm>
                <a:prstGeom prst="rect">
                  <a:avLst/>
                </a:prstGeom>
                <a:noFill/>
                <a:ln w="9525">
                  <a:noFill/>
                </a:ln>
              </p:spPr>
              <p:txBody>
                <a:bodyPr lIns="18000" tIns="10800" rIns="18000" bIns="10800">
                  <a:spAutoFit/>
                </a:bodyPr>
                <a:lstStyle/>
                <a:p>
                  <a:pPr algn="ctr">
                    <a:spcBef>
                      <a:spcPct val="50000"/>
                    </a:spcBef>
                  </a:pPr>
                  <a:r>
                    <a:rPr lang="zh-CN" altLang="en-US" dirty="0">
                      <a:latin typeface="黑体" panose="02010609060101010101" pitchFamily="49" charset="-122"/>
                    </a:rPr>
                    <a:t>正常乘客</a:t>
                  </a:r>
                </a:p>
              </p:txBody>
            </p:sp>
            <p:grpSp>
              <p:nvGrpSpPr>
                <p:cNvPr id="71703" name="Group 79"/>
                <p:cNvGrpSpPr/>
                <p:nvPr/>
              </p:nvGrpSpPr>
              <p:grpSpPr>
                <a:xfrm>
                  <a:off x="4464" y="240"/>
                  <a:ext cx="1152" cy="240"/>
                  <a:chOff x="4464" y="240"/>
                  <a:chExt cx="1152" cy="240"/>
                </a:xfrm>
              </p:grpSpPr>
              <p:sp>
                <p:nvSpPr>
                  <p:cNvPr id="71707" name="Line 80"/>
                  <p:cNvSpPr/>
                  <p:nvPr/>
                </p:nvSpPr>
                <p:spPr>
                  <a:xfrm>
                    <a:off x="4464" y="358"/>
                    <a:ext cx="240" cy="0"/>
                  </a:xfrm>
                  <a:prstGeom prst="line">
                    <a:avLst/>
                  </a:prstGeom>
                  <a:ln w="9525" cap="flat" cmpd="sng">
                    <a:solidFill>
                      <a:schemeClr val="tx1"/>
                    </a:solidFill>
                    <a:prstDash val="solid"/>
                    <a:headEnd type="none" w="med" len="med"/>
                    <a:tailEnd type="none" w="med" len="med"/>
                  </a:ln>
                </p:spPr>
              </p:sp>
              <p:sp>
                <p:nvSpPr>
                  <p:cNvPr id="71708" name="Text Box 81"/>
                  <p:cNvSpPr txBox="1"/>
                  <p:nvPr/>
                </p:nvSpPr>
                <p:spPr>
                  <a:xfrm>
                    <a:off x="4704" y="240"/>
                    <a:ext cx="912" cy="240"/>
                  </a:xfrm>
                  <a:prstGeom prst="rect">
                    <a:avLst/>
                  </a:prstGeom>
                  <a:noFill/>
                  <a:ln w="9525">
                    <a:noFill/>
                  </a:ln>
                </p:spPr>
                <p:txBody>
                  <a:bodyPr lIns="18000" tIns="10800" rIns="18000" bIns="10800"/>
                  <a:lstStyle/>
                  <a:p>
                    <a:pPr algn="ctr">
                      <a:spcBef>
                        <a:spcPct val="50000"/>
                      </a:spcBef>
                    </a:pPr>
                    <a:r>
                      <a:rPr lang="en-US" altLang="en-US" dirty="0">
                        <a:latin typeface="黑体" panose="02010609060101010101" pitchFamily="49" charset="-122"/>
                      </a:rPr>
                      <a:t>(</a:t>
                    </a:r>
                    <a:r>
                      <a:rPr lang="en-US" altLang="zh-CN" dirty="0">
                        <a:latin typeface="黑体" panose="02010609060101010101" pitchFamily="49" charset="-122"/>
                      </a:rPr>
                      <a:t>W-30) </a:t>
                    </a:r>
                    <a:r>
                      <a:rPr lang="en-US" altLang="zh-CN" dirty="0">
                        <a:latin typeface="黑体" panose="02010609060101010101" pitchFamily="49" charset="-122"/>
                        <a:sym typeface="Symbol" panose="05050102010706020507" pitchFamily="18" charset="2"/>
                      </a:rPr>
                      <a:t> 6</a:t>
                    </a:r>
                    <a:endParaRPr lang="en-US" altLang="zh-CN" dirty="0">
                      <a:latin typeface="黑体" panose="02010609060101010101" pitchFamily="49" charset="-122"/>
                    </a:endParaRPr>
                  </a:p>
                </p:txBody>
              </p:sp>
            </p:grpSp>
            <p:grpSp>
              <p:nvGrpSpPr>
                <p:cNvPr id="71704" name="Group 82"/>
                <p:cNvGrpSpPr/>
                <p:nvPr/>
              </p:nvGrpSpPr>
              <p:grpSpPr>
                <a:xfrm>
                  <a:off x="4464" y="648"/>
                  <a:ext cx="1152" cy="240"/>
                  <a:chOff x="4464" y="240"/>
                  <a:chExt cx="1152" cy="240"/>
                </a:xfrm>
              </p:grpSpPr>
              <p:sp>
                <p:nvSpPr>
                  <p:cNvPr id="71705" name="Line 83"/>
                  <p:cNvSpPr/>
                  <p:nvPr/>
                </p:nvSpPr>
                <p:spPr>
                  <a:xfrm>
                    <a:off x="4464" y="358"/>
                    <a:ext cx="240" cy="0"/>
                  </a:xfrm>
                  <a:prstGeom prst="line">
                    <a:avLst/>
                  </a:prstGeom>
                  <a:ln w="9525" cap="flat" cmpd="sng">
                    <a:solidFill>
                      <a:schemeClr val="tx1"/>
                    </a:solidFill>
                    <a:prstDash val="solid"/>
                    <a:headEnd type="none" w="med" len="med"/>
                    <a:tailEnd type="none" w="med" len="med"/>
                  </a:ln>
                </p:spPr>
              </p:sp>
              <p:sp>
                <p:nvSpPr>
                  <p:cNvPr id="71706" name="Text Box 84"/>
                  <p:cNvSpPr txBox="1"/>
                  <p:nvPr/>
                </p:nvSpPr>
                <p:spPr>
                  <a:xfrm>
                    <a:off x="4704" y="240"/>
                    <a:ext cx="912" cy="240"/>
                  </a:xfrm>
                  <a:prstGeom prst="rect">
                    <a:avLst/>
                  </a:prstGeom>
                  <a:noFill/>
                  <a:ln w="9525">
                    <a:noFill/>
                  </a:ln>
                </p:spPr>
                <p:txBody>
                  <a:bodyPr lIns="18000" tIns="10800" rIns="18000" bIns="10800"/>
                  <a:lstStyle/>
                  <a:p>
                    <a:pPr algn="ctr">
                      <a:spcBef>
                        <a:spcPct val="50000"/>
                      </a:spcBef>
                    </a:pPr>
                    <a:r>
                      <a:rPr lang="en-US" altLang="en-US" dirty="0">
                        <a:latin typeface="黑体" panose="02010609060101010101" pitchFamily="49" charset="-122"/>
                      </a:rPr>
                      <a:t>(</a:t>
                    </a:r>
                    <a:r>
                      <a:rPr lang="en-US" altLang="zh-CN" dirty="0">
                        <a:latin typeface="黑体" panose="02010609060101010101" pitchFamily="49" charset="-122"/>
                      </a:rPr>
                      <a:t>W-30) </a:t>
                    </a:r>
                    <a:r>
                      <a:rPr lang="en-US" altLang="zh-CN" dirty="0">
                        <a:latin typeface="黑体" panose="02010609060101010101" pitchFamily="49" charset="-122"/>
                        <a:sym typeface="Symbol" panose="05050102010706020507" pitchFamily="18" charset="2"/>
                      </a:rPr>
                      <a:t> 12</a:t>
                    </a:r>
                    <a:endParaRPr lang="en-US" altLang="zh-CN" dirty="0">
                      <a:latin typeface="黑体" panose="02010609060101010101" pitchFamily="49" charset="-122"/>
                    </a:endParaRPr>
                  </a:p>
                </p:txBody>
              </p:sp>
            </p:grpSp>
          </p:grpSp>
        </p:grpSp>
      </p:grpSp>
      <p:sp>
        <p:nvSpPr>
          <p:cNvPr id="99413" name="Text Box 85"/>
          <p:cNvSpPr txBox="1"/>
          <p:nvPr/>
        </p:nvSpPr>
        <p:spPr>
          <a:xfrm>
            <a:off x="539750" y="5445125"/>
            <a:ext cx="4953000" cy="427038"/>
          </a:xfrm>
          <a:prstGeom prst="rect">
            <a:avLst/>
          </a:prstGeom>
          <a:solidFill>
            <a:schemeClr val="bg1"/>
          </a:solidFill>
          <a:ln w="9525">
            <a:noFill/>
          </a:ln>
        </p:spPr>
        <p:txBody>
          <a:bodyPr>
            <a:spAutoFit/>
          </a:bodyPr>
          <a:lstStyle/>
          <a:p>
            <a:pPr algn="ctr">
              <a:spcBef>
                <a:spcPct val="50000"/>
              </a:spcBef>
            </a:pPr>
            <a:r>
              <a:rPr lang="zh-CN" altLang="en-US" sz="2200" dirty="0">
                <a:solidFill>
                  <a:srgbClr val="000000"/>
                </a:solidFill>
                <a:latin typeface="Times New Roman" panose="02020603050405020304" pitchFamily="18" charset="0"/>
              </a:rPr>
              <a:t>用判定树表示计算行李费的算法</a:t>
            </a:r>
            <a:endParaRPr lang="zh-CN" altLang="en-US" sz="2400" dirty="0">
              <a:solidFill>
                <a:srgbClr val="000000"/>
              </a:solidFill>
              <a:latin typeface="Times New Roman" panose="02020603050405020304" pitchFamily="18" charset="0"/>
            </a:endParaRPr>
          </a:p>
        </p:txBody>
      </p:sp>
      <p:sp>
        <p:nvSpPr>
          <p:cNvPr id="99414" name="Text Box 86"/>
          <p:cNvSpPr txBox="1"/>
          <p:nvPr/>
        </p:nvSpPr>
        <p:spPr>
          <a:xfrm>
            <a:off x="5795963" y="5084763"/>
            <a:ext cx="3111500" cy="1311275"/>
          </a:xfrm>
          <a:prstGeom prst="rect">
            <a:avLst/>
          </a:prstGeom>
          <a:noFill/>
          <a:ln w="9525">
            <a:noFill/>
          </a:ln>
        </p:spPr>
        <p:txBody>
          <a:bodyPr>
            <a:spAutoFit/>
          </a:bodyPr>
          <a:lstStyle/>
          <a:p>
            <a:pPr>
              <a:spcBef>
                <a:spcPct val="50000"/>
              </a:spcBef>
            </a:pPr>
            <a:r>
              <a:rPr lang="zh-CN" altLang="en-US" dirty="0">
                <a:solidFill>
                  <a:srgbClr val="FF3300"/>
                </a:solidFill>
                <a:latin typeface="Times New Roman" panose="02020603050405020304" pitchFamily="18" charset="0"/>
              </a:rPr>
              <a:t>注：判定表与判定树并不适用于作为一种通用的设计工具，通常将之用于辅助测试</a:t>
            </a:r>
            <a:endParaRPr lang="zh-CN" altLang="en-US" sz="2400" dirty="0">
              <a:solidFill>
                <a:srgbClr val="FF3300"/>
              </a:solidFill>
              <a:latin typeface="Times New Roman" panose="02020603050405020304" pitchFamily="18" charset="0"/>
            </a:endParaRPr>
          </a:p>
        </p:txBody>
      </p:sp>
      <p:sp>
        <p:nvSpPr>
          <p:cNvPr id="99416" name="Rectangle 88"/>
          <p:cNvSpPr>
            <a:spLocks noChangeArrowheads="1"/>
          </p:cNvSpPr>
          <p:nvPr/>
        </p:nvSpPr>
        <p:spPr bwMode="auto">
          <a:xfrm>
            <a:off x="250825" y="188913"/>
            <a:ext cx="6934200" cy="819150"/>
          </a:xfrm>
          <a:prstGeom prst="rect">
            <a:avLst/>
          </a:prstGeom>
          <a:noFill/>
          <a:ln w="9525">
            <a:noFill/>
            <a:miter lim="800000"/>
          </a:ln>
          <a:effectLst/>
        </p:spPr>
        <p:txBody>
          <a:bodyPr anchor="b"/>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n-cs"/>
              </a:rPr>
              <a:t>判定树</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9413"/>
                                        </p:tgtEl>
                                        <p:attrNameLst>
                                          <p:attrName>style.visibility</p:attrName>
                                        </p:attrNameLst>
                                      </p:cBhvr>
                                      <p:to>
                                        <p:strVal val="visible"/>
                                      </p:to>
                                    </p:set>
                                    <p:animEffect transition="in" filter="blinds(horizontal)">
                                      <p:cBhvr>
                                        <p:cTn id="11" dur="500"/>
                                        <p:tgtEl>
                                          <p:spTgt spid="99413"/>
                                        </p:tgtEl>
                                      </p:cBhvr>
                                    </p:animEffect>
                                  </p:childTnLst>
                                  <p:subTnLst>
                                    <p:audio>
                                      <p:cMediaNode>
                                        <p:cTn display="0" masterRel="sameClick">
                                          <p:stCondLst>
                                            <p:cond evt="begin" delay="0">
                                              <p:tn val="9"/>
                                            </p:cond>
                                          </p:stCondLst>
                                          <p:endCondLst>
                                            <p:cond evt="onStopAudio" delay="0">
                                              <p:tgtEl>
                                                <p:sldTgt/>
                                              </p:tgtEl>
                                            </p:cond>
                                          </p:endCondLst>
                                        </p:cTn>
                                        <p:tgtEl>
                                          <p:sndTgt r:embed="rId2" name="CAMERA.WAV"/>
                                        </p:tgtEl>
                                      </p:cMediaNode>
                                    </p:audio>
                                  </p:subTnLst>
                                </p:cTn>
                              </p:par>
                            </p:childTnLst>
                          </p:cTn>
                        </p:par>
                      </p:childTnLst>
                    </p:cTn>
                  </p:par>
                  <p:par>
                    <p:cTn id="12" fill="hold">
                      <p:stCondLst>
                        <p:cond delay="indefinite"/>
                      </p:stCondLst>
                      <p:childTnLst>
                        <p:par>
                          <p:cTn id="13" fill="hold">
                            <p:stCondLst>
                              <p:cond delay="0"/>
                            </p:stCondLst>
                            <p:childTnLst>
                              <p:par>
                                <p:cTn id="14" presetID="2" presetClass="entr" presetSubtype="6" fill="hold" grpId="0" nodeType="clickEffect">
                                  <p:stCondLst>
                                    <p:cond delay="0"/>
                                  </p:stCondLst>
                                  <p:childTnLst>
                                    <p:set>
                                      <p:cBhvr>
                                        <p:cTn id="15" dur="1" fill="hold">
                                          <p:stCondLst>
                                            <p:cond delay="0"/>
                                          </p:stCondLst>
                                        </p:cTn>
                                        <p:tgtEl>
                                          <p:spTgt spid="99414"/>
                                        </p:tgtEl>
                                        <p:attrNameLst>
                                          <p:attrName>style.visibility</p:attrName>
                                        </p:attrNameLst>
                                      </p:cBhvr>
                                      <p:to>
                                        <p:strVal val="visible"/>
                                      </p:to>
                                    </p:set>
                                    <p:anim calcmode="lin" valueType="num">
                                      <p:cBhvr additive="base">
                                        <p:cTn id="16" dur="500" fill="hold"/>
                                        <p:tgtEl>
                                          <p:spTgt spid="99414"/>
                                        </p:tgtEl>
                                        <p:attrNameLst>
                                          <p:attrName>ppt_x</p:attrName>
                                        </p:attrNameLst>
                                      </p:cBhvr>
                                      <p:tavLst>
                                        <p:tav tm="0">
                                          <p:val>
                                            <p:strVal val="1+#ppt_w/2"/>
                                          </p:val>
                                        </p:tav>
                                        <p:tav tm="100000">
                                          <p:val>
                                            <p:strVal val="#ppt_x"/>
                                          </p:val>
                                        </p:tav>
                                      </p:tavLst>
                                    </p:anim>
                                    <p:anim calcmode="lin" valueType="num">
                                      <p:cBhvr additive="base">
                                        <p:cTn id="17" dur="500" fill="hold"/>
                                        <p:tgtEl>
                                          <p:spTgt spid="9941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13" grpId="0" animBg="1"/>
      <p:bldP spid="99414"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p:nvPr/>
        </p:nvGrpSpPr>
        <p:grpSpPr>
          <a:xfrm>
            <a:off x="304800" y="762000"/>
            <a:ext cx="8228013" cy="5835650"/>
            <a:chOff x="192" y="288"/>
            <a:chExt cx="4951" cy="3618"/>
          </a:xfrm>
        </p:grpSpPr>
        <p:graphicFrame>
          <p:nvGraphicFramePr>
            <p:cNvPr id="3074" name="Object 2"/>
            <p:cNvGraphicFramePr/>
            <p:nvPr/>
          </p:nvGraphicFramePr>
          <p:xfrm>
            <a:off x="1249" y="771"/>
            <a:ext cx="3894" cy="3135"/>
          </p:xfrm>
          <a:graphic>
            <a:graphicData uri="http://schemas.openxmlformats.org/presentationml/2006/ole">
              <mc:AlternateContent xmlns:mc="http://schemas.openxmlformats.org/markup-compatibility/2006">
                <mc:Choice xmlns:v="urn:schemas-microsoft-com:vml" Requires="v">
                  <p:oleObj spid="_x0000_s3083" r:id="rId4" imgW="6187440" imgH="4975860" progId="Word.Document.8">
                    <p:embed/>
                  </p:oleObj>
                </mc:Choice>
                <mc:Fallback>
                  <p:oleObj r:id="rId4" imgW="6187440" imgH="4975860" progId="Word.Document.8">
                    <p:embed/>
                    <p:pic>
                      <p:nvPicPr>
                        <p:cNvPr id="0" name="图片 3076"/>
                        <p:cNvPicPr/>
                        <p:nvPr/>
                      </p:nvPicPr>
                      <p:blipFill>
                        <a:blip r:embed="rId5"/>
                        <a:stretch>
                          <a:fillRect/>
                        </a:stretch>
                      </p:blipFill>
                      <p:spPr>
                        <a:xfrm>
                          <a:off x="1249" y="771"/>
                          <a:ext cx="3894" cy="3135"/>
                        </a:xfrm>
                        <a:prstGeom prst="rect">
                          <a:avLst/>
                        </a:prstGeom>
                        <a:noFill/>
                        <a:ln w="38100">
                          <a:noFill/>
                          <a:miter/>
                        </a:ln>
                      </p:spPr>
                    </p:pic>
                  </p:oleObj>
                </mc:Fallback>
              </mc:AlternateContent>
            </a:graphicData>
          </a:graphic>
        </p:graphicFrame>
        <p:sp>
          <p:nvSpPr>
            <p:cNvPr id="3078" name="AutoShape 4"/>
            <p:cNvSpPr/>
            <p:nvPr/>
          </p:nvSpPr>
          <p:spPr>
            <a:xfrm rot="-5400000">
              <a:off x="3912" y="-456"/>
              <a:ext cx="144" cy="2208"/>
            </a:xfrm>
            <a:prstGeom prst="rightBrace">
              <a:avLst>
                <a:gd name="adj1" fmla="val 127706"/>
                <a:gd name="adj2" fmla="val 50000"/>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3079" name="Text Box 5"/>
            <p:cNvSpPr txBox="1"/>
            <p:nvPr/>
          </p:nvSpPr>
          <p:spPr>
            <a:xfrm>
              <a:off x="3600" y="288"/>
              <a:ext cx="768" cy="283"/>
            </a:xfrm>
            <a:prstGeom prst="rect">
              <a:avLst/>
            </a:prstGeom>
            <a:noFill/>
            <a:ln w="9525">
              <a:noFill/>
            </a:ln>
          </p:spPr>
          <p:txBody>
            <a:bodyPr>
              <a:spAutoFit/>
            </a:bodyPr>
            <a:lstStyle/>
            <a:p>
              <a:pPr algn="ctr">
                <a:spcBef>
                  <a:spcPct val="50000"/>
                </a:spcBef>
              </a:pPr>
              <a:r>
                <a:rPr lang="en-US" altLang="zh-CN" sz="2400" dirty="0">
                  <a:latin typeface="Times New Roman" panose="02020603050405020304" pitchFamily="18" charset="0"/>
                </a:rPr>
                <a:t>Rules</a:t>
              </a:r>
            </a:p>
          </p:txBody>
        </p:sp>
        <p:sp>
          <p:nvSpPr>
            <p:cNvPr id="3080" name="Text Box 6"/>
            <p:cNvSpPr txBox="1"/>
            <p:nvPr/>
          </p:nvSpPr>
          <p:spPr>
            <a:xfrm>
              <a:off x="1346" y="768"/>
              <a:ext cx="1632" cy="284"/>
            </a:xfrm>
            <a:prstGeom prst="rect">
              <a:avLst/>
            </a:prstGeom>
            <a:noFill/>
            <a:ln w="9525">
              <a:noFill/>
            </a:ln>
          </p:spPr>
          <p:txBody>
            <a:bodyPr>
              <a:spAutoFit/>
            </a:bodyPr>
            <a:lstStyle/>
            <a:p>
              <a:pPr>
                <a:spcBef>
                  <a:spcPct val="50000"/>
                </a:spcBef>
              </a:pPr>
              <a:r>
                <a:rPr lang="en-US" altLang="zh-CN" sz="2400" dirty="0">
                  <a:solidFill>
                    <a:srgbClr val="000000"/>
                  </a:solidFill>
                  <a:latin typeface="Times New Roman" panose="02020603050405020304" pitchFamily="18" charset="0"/>
                </a:rPr>
                <a:t>Rule numbers  </a:t>
              </a:r>
              <a:r>
                <a:rPr lang="en-US" altLang="zh-CN" sz="2400" dirty="0">
                  <a:solidFill>
                    <a:srgbClr val="000000"/>
                  </a:solidFill>
                  <a:latin typeface="Times New Roman" panose="02020603050405020304" pitchFamily="18" charset="0"/>
                  <a:sym typeface="Symbol" panose="05050102010706020507" pitchFamily="18" charset="2"/>
                </a:rPr>
                <a:t></a:t>
              </a:r>
              <a:endParaRPr lang="en-US" altLang="zh-CN" sz="2400" dirty="0">
                <a:solidFill>
                  <a:srgbClr val="000000"/>
                </a:solidFill>
                <a:latin typeface="Times New Roman" panose="02020603050405020304" pitchFamily="18" charset="0"/>
              </a:endParaRPr>
            </a:p>
          </p:txBody>
        </p:sp>
        <p:sp>
          <p:nvSpPr>
            <p:cNvPr id="3081" name="AutoShape 7"/>
            <p:cNvSpPr/>
            <p:nvPr/>
          </p:nvSpPr>
          <p:spPr>
            <a:xfrm>
              <a:off x="1152" y="1056"/>
              <a:ext cx="96" cy="960"/>
            </a:xfrm>
            <a:prstGeom prst="leftBrace">
              <a:avLst>
                <a:gd name="adj1" fmla="val 83287"/>
                <a:gd name="adj2" fmla="val 50000"/>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3082" name="AutoShape 8"/>
            <p:cNvSpPr/>
            <p:nvPr/>
          </p:nvSpPr>
          <p:spPr>
            <a:xfrm>
              <a:off x="1152" y="2016"/>
              <a:ext cx="96" cy="1536"/>
            </a:xfrm>
            <a:prstGeom prst="leftBrace">
              <a:avLst>
                <a:gd name="adj1" fmla="val 133259"/>
                <a:gd name="adj2" fmla="val 50000"/>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3083" name="Text Box 9"/>
            <p:cNvSpPr txBox="1"/>
            <p:nvPr/>
          </p:nvSpPr>
          <p:spPr>
            <a:xfrm>
              <a:off x="192" y="1248"/>
              <a:ext cx="912" cy="509"/>
            </a:xfrm>
            <a:prstGeom prst="rect">
              <a:avLst/>
            </a:prstGeom>
            <a:noFill/>
            <a:ln w="9525">
              <a:noFill/>
            </a:ln>
          </p:spPr>
          <p:txBody>
            <a:bodyPr lIns="18000" rIns="18000">
              <a:spAutoFit/>
            </a:bodyPr>
            <a:lstStyle/>
            <a:p>
              <a:pPr algn="ctr">
                <a:spcBef>
                  <a:spcPct val="50000"/>
                </a:spcBef>
              </a:pPr>
              <a:r>
                <a:rPr lang="en-US" altLang="zh-CN" sz="2400" dirty="0">
                  <a:latin typeface="Times New Roman" panose="02020603050405020304" pitchFamily="18" charset="0"/>
                </a:rPr>
                <a:t>Condition rows</a:t>
              </a:r>
            </a:p>
          </p:txBody>
        </p:sp>
        <p:sp>
          <p:nvSpPr>
            <p:cNvPr id="3084" name="Text Box 10"/>
            <p:cNvSpPr txBox="1"/>
            <p:nvPr/>
          </p:nvSpPr>
          <p:spPr>
            <a:xfrm>
              <a:off x="240" y="2496"/>
              <a:ext cx="912" cy="509"/>
            </a:xfrm>
            <a:prstGeom prst="rect">
              <a:avLst/>
            </a:prstGeom>
            <a:noFill/>
            <a:ln w="9525">
              <a:noFill/>
            </a:ln>
          </p:spPr>
          <p:txBody>
            <a:bodyPr lIns="18000" rIns="18000">
              <a:spAutoFit/>
            </a:bodyPr>
            <a:lstStyle/>
            <a:p>
              <a:pPr algn="ctr">
                <a:spcBef>
                  <a:spcPct val="50000"/>
                </a:spcBef>
              </a:pPr>
              <a:r>
                <a:rPr lang="en-US" altLang="zh-CN" sz="2400" dirty="0">
                  <a:latin typeface="Times New Roman" panose="02020603050405020304" pitchFamily="18" charset="0"/>
                </a:rPr>
                <a:t>Action rows</a:t>
              </a:r>
            </a:p>
          </p:txBody>
        </p:sp>
      </p:grpSp>
      <p:sp>
        <p:nvSpPr>
          <p:cNvPr id="98315" name="Rectangle 11"/>
          <p:cNvSpPr>
            <a:spLocks noChangeArrowheads="1"/>
          </p:cNvSpPr>
          <p:nvPr/>
        </p:nvSpPr>
        <p:spPr bwMode="auto">
          <a:xfrm>
            <a:off x="323850" y="0"/>
            <a:ext cx="6934200" cy="819150"/>
          </a:xfrm>
          <a:prstGeom prst="rect">
            <a:avLst/>
          </a:prstGeom>
          <a:noFill/>
          <a:ln w="9525">
            <a:noFill/>
            <a:miter lim="800000"/>
          </a:ln>
          <a:effectLst/>
        </p:spPr>
        <p:txBody>
          <a:bodyPr anchor="b"/>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n-cs"/>
              </a:rPr>
              <a:t>判定表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zh-CN" altLang="en-US" dirty="0"/>
              <a:t>同步练习</a:t>
            </a:r>
          </a:p>
        </p:txBody>
      </p:sp>
      <p:sp>
        <p:nvSpPr>
          <p:cNvPr id="163843" name="Rectangle 3"/>
          <p:cNvSpPr>
            <a:spLocks noGrp="1" noChangeArrowheads="1"/>
          </p:cNvSpPr>
          <p:nvPr>
            <p:ph type="body" idx="1"/>
          </p:nvPr>
        </p:nvSpPr>
        <p:spPr/>
        <p:txBody>
          <a:bodyPr/>
          <a:lstStyle/>
          <a:p>
            <a:r>
              <a:rPr lang="zh-CN" altLang="en-US" sz="2800" dirty="0"/>
              <a:t>商店业务处理系统中“检查发货单”</a:t>
            </a:r>
          </a:p>
          <a:p>
            <a:pPr lvl="1"/>
            <a:r>
              <a:rPr lang="zh-CN" altLang="en-US" sz="2800" dirty="0">
                <a:ea typeface="楷体_GB2312" pitchFamily="49" charset="-122"/>
              </a:rPr>
              <a:t>监察发货单，如果金额超过</a:t>
            </a:r>
            <a:r>
              <a:rPr lang="en-US" altLang="zh-CN" sz="2800" dirty="0">
                <a:ea typeface="楷体_GB2312" pitchFamily="49" charset="-122"/>
              </a:rPr>
              <a:t>$500</a:t>
            </a:r>
            <a:r>
              <a:rPr lang="zh-CN" altLang="en-US" sz="2800" dirty="0">
                <a:ea typeface="楷体_GB2312" pitchFamily="49" charset="-122"/>
              </a:rPr>
              <a:t>并且欠款超过</a:t>
            </a:r>
            <a:r>
              <a:rPr lang="en-US" altLang="zh-CN" sz="2800" dirty="0">
                <a:ea typeface="楷体_GB2312" pitchFamily="49" charset="-122"/>
              </a:rPr>
              <a:t>60</a:t>
            </a:r>
            <a:r>
              <a:rPr lang="zh-CN" altLang="en-US" sz="2800" dirty="0">
                <a:ea typeface="楷体_GB2312" pitchFamily="49" charset="-122"/>
              </a:rPr>
              <a:t>天则不发出批准书；如果金额超过</a:t>
            </a:r>
            <a:r>
              <a:rPr lang="en-US" altLang="zh-CN" sz="2800" dirty="0">
                <a:ea typeface="楷体_GB2312" pitchFamily="49" charset="-122"/>
              </a:rPr>
              <a:t>$500</a:t>
            </a:r>
            <a:r>
              <a:rPr lang="zh-CN" altLang="en-US" sz="2800" dirty="0">
                <a:ea typeface="楷体_GB2312" pitchFamily="49" charset="-122"/>
              </a:rPr>
              <a:t>并且欠款不超过</a:t>
            </a:r>
            <a:r>
              <a:rPr lang="en-US" altLang="zh-CN" sz="2800" dirty="0">
                <a:ea typeface="楷体_GB2312" pitchFamily="49" charset="-122"/>
              </a:rPr>
              <a:t>60</a:t>
            </a:r>
            <a:r>
              <a:rPr lang="zh-CN" altLang="en-US" sz="2800" dirty="0">
                <a:ea typeface="楷体_GB2312" pitchFamily="49" charset="-122"/>
              </a:rPr>
              <a:t>天则发出批准书和发货单；如果金额不超过</a:t>
            </a:r>
            <a:r>
              <a:rPr lang="en-US" altLang="zh-CN" sz="2800" dirty="0">
                <a:ea typeface="楷体_GB2312" pitchFamily="49" charset="-122"/>
              </a:rPr>
              <a:t>$500</a:t>
            </a:r>
            <a:r>
              <a:rPr lang="zh-CN" altLang="en-US" sz="2800" dirty="0">
                <a:ea typeface="楷体_GB2312" pitchFamily="49" charset="-122"/>
              </a:rPr>
              <a:t>并且欠款超过</a:t>
            </a:r>
            <a:r>
              <a:rPr lang="en-US" altLang="zh-CN" sz="2800" dirty="0">
                <a:ea typeface="楷体_GB2312" pitchFamily="49" charset="-122"/>
              </a:rPr>
              <a:t>60</a:t>
            </a:r>
            <a:r>
              <a:rPr lang="zh-CN" altLang="en-US" sz="2800" dirty="0">
                <a:ea typeface="楷体_GB2312" pitchFamily="49" charset="-122"/>
              </a:rPr>
              <a:t>天则发出批准书、发货单和赊欠报告；如果金额不超过</a:t>
            </a:r>
            <a:r>
              <a:rPr lang="en-US" altLang="zh-CN" sz="2800" dirty="0">
                <a:ea typeface="楷体_GB2312" pitchFamily="49" charset="-122"/>
              </a:rPr>
              <a:t>$500</a:t>
            </a:r>
            <a:r>
              <a:rPr lang="zh-CN" altLang="en-US" sz="2800" dirty="0">
                <a:ea typeface="楷体_GB2312" pitchFamily="49" charset="-122"/>
              </a:rPr>
              <a:t>并且欠款不超过</a:t>
            </a:r>
            <a:r>
              <a:rPr lang="en-US" altLang="zh-CN" sz="2800" dirty="0">
                <a:ea typeface="楷体_GB2312" pitchFamily="49" charset="-122"/>
              </a:rPr>
              <a:t>60</a:t>
            </a:r>
            <a:r>
              <a:rPr lang="zh-CN" altLang="en-US" sz="2800" dirty="0">
                <a:ea typeface="楷体_GB2312" pitchFamily="49" charset="-122"/>
              </a:rPr>
              <a:t>天则发出批准书和发货单 。</a:t>
            </a:r>
            <a:endParaRPr lang="zh-CN" altLang="en-US" sz="2800" dirty="0"/>
          </a:p>
          <a:p>
            <a:endParaRPr lang="en-US" altLang="zh-CN" sz="2800" dirty="0"/>
          </a:p>
        </p:txBody>
      </p:sp>
      <p:pic>
        <p:nvPicPr>
          <p:cNvPr id="163844" name="Picture 4" descr="la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5715000"/>
            <a:ext cx="8382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11461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vert="horz" wrap="square" lIns="91440" tIns="45720" rIns="91440" bIns="45720" anchor="t"/>
          <a:lstStyle/>
          <a:p>
            <a:pPr eaLnBrk="1" hangingPunct="1"/>
            <a:r>
              <a:rPr lang="zh-CN" altLang="en-US" sz="3200" dirty="0"/>
              <a:t>过程设计语言</a:t>
            </a:r>
          </a:p>
        </p:txBody>
      </p:sp>
      <p:sp>
        <p:nvSpPr>
          <p:cNvPr id="12291" name="内容占位符 1"/>
          <p:cNvSpPr>
            <a:spLocks noGrp="1"/>
          </p:cNvSpPr>
          <p:nvPr>
            <p:ph sz="half" idx="1"/>
          </p:nvPr>
        </p:nvSpPr>
        <p:spPr/>
        <p:txBody>
          <a:bodyPr vert="horz" wrap="square" lIns="91440" tIns="45720" rIns="91440" bIns="45720" anchor="t"/>
          <a:lstStyle/>
          <a:p>
            <a:pPr eaLnBrk="1" hangingPunct="1">
              <a:buSzPct val="65000"/>
            </a:pPr>
            <a:r>
              <a:rPr lang="zh-CN" altLang="en-US" sz="2000" dirty="0">
                <a:latin typeface="+mn-lt"/>
                <a:ea typeface="+mn-ea"/>
                <a:cs typeface="+mn-cs"/>
              </a:rPr>
              <a:t>过程设计语言</a:t>
            </a:r>
            <a:r>
              <a:rPr lang="en-US" altLang="zh-CN" sz="1200" dirty="0">
                <a:latin typeface="+mn-lt"/>
                <a:ea typeface="+mn-ea"/>
                <a:cs typeface="+mn-cs"/>
              </a:rPr>
              <a:t>(</a:t>
            </a:r>
            <a:r>
              <a:rPr lang="en-US" altLang="zh-CN" sz="1200" dirty="0">
                <a:solidFill>
                  <a:srgbClr val="0000FF"/>
                </a:solidFill>
                <a:latin typeface="+mn-lt"/>
                <a:ea typeface="楷体_GB2312" pitchFamily="49" charset="-122"/>
                <a:cs typeface="+mn-cs"/>
              </a:rPr>
              <a:t>P</a:t>
            </a:r>
            <a:r>
              <a:rPr lang="en-US" altLang="zh-CN" sz="1200" dirty="0">
                <a:latin typeface="+mn-lt"/>
                <a:ea typeface="楷体_GB2312" pitchFamily="49" charset="-122"/>
                <a:cs typeface="+mn-cs"/>
              </a:rPr>
              <a:t>rogram </a:t>
            </a:r>
            <a:r>
              <a:rPr lang="en-US" altLang="zh-CN" sz="1200" dirty="0">
                <a:solidFill>
                  <a:srgbClr val="0000FF"/>
                </a:solidFill>
                <a:latin typeface="+mn-lt"/>
                <a:ea typeface="楷体_GB2312" pitchFamily="49" charset="-122"/>
                <a:cs typeface="+mn-cs"/>
              </a:rPr>
              <a:t>D</a:t>
            </a:r>
            <a:r>
              <a:rPr lang="en-US" altLang="zh-CN" sz="1200" dirty="0">
                <a:latin typeface="+mn-lt"/>
                <a:ea typeface="楷体_GB2312" pitchFamily="49" charset="-122"/>
                <a:cs typeface="+mn-cs"/>
              </a:rPr>
              <a:t>esign </a:t>
            </a:r>
            <a:r>
              <a:rPr lang="en-US" altLang="zh-CN" sz="1200" dirty="0">
                <a:solidFill>
                  <a:srgbClr val="0000FF"/>
                </a:solidFill>
                <a:latin typeface="+mn-lt"/>
                <a:ea typeface="楷体_GB2312" pitchFamily="49" charset="-122"/>
                <a:cs typeface="+mn-cs"/>
              </a:rPr>
              <a:t>L</a:t>
            </a:r>
            <a:r>
              <a:rPr lang="en-US" altLang="zh-CN" sz="1200" dirty="0">
                <a:latin typeface="+mn-lt"/>
                <a:ea typeface="楷体_GB2312" pitchFamily="49" charset="-122"/>
                <a:cs typeface="+mn-cs"/>
              </a:rPr>
              <a:t>anguage)</a:t>
            </a:r>
            <a:r>
              <a:rPr lang="zh-CN" altLang="en-US" sz="2000" dirty="0">
                <a:latin typeface="+mn-lt"/>
                <a:ea typeface="楷体_GB2312" pitchFamily="49" charset="-122"/>
                <a:cs typeface="+mn-cs"/>
              </a:rPr>
              <a:t>，</a:t>
            </a:r>
            <a:r>
              <a:rPr lang="zh-CN" altLang="en-US" sz="2000" dirty="0">
                <a:latin typeface="+mn-lt"/>
                <a:ea typeface="+mn-ea"/>
                <a:cs typeface="+mn-cs"/>
              </a:rPr>
              <a:t>又称伪码</a:t>
            </a:r>
            <a:r>
              <a:rPr lang="zh-CN" altLang="en-US" sz="2000" dirty="0">
                <a:latin typeface="+mn-lt"/>
                <a:ea typeface="楷体_GB2312" pitchFamily="49" charset="-122"/>
                <a:cs typeface="+mn-cs"/>
              </a:rPr>
              <a:t> </a:t>
            </a:r>
            <a:endParaRPr lang="zh-CN" altLang="en-US" sz="2000" dirty="0">
              <a:latin typeface="+mn-lt"/>
              <a:ea typeface="+mn-ea"/>
              <a:cs typeface="+mn-cs"/>
            </a:endParaRPr>
          </a:p>
          <a:p>
            <a:pPr eaLnBrk="1" hangingPunct="1">
              <a:buSzPct val="65000"/>
            </a:pPr>
            <a:r>
              <a:rPr lang="zh-CN" altLang="en-US" sz="2000" dirty="0">
                <a:latin typeface="+mn-lt"/>
                <a:ea typeface="+mn-ea"/>
                <a:cs typeface="+mn-cs"/>
              </a:rPr>
              <a:t>特点</a:t>
            </a:r>
          </a:p>
          <a:p>
            <a:pPr lvl="1" eaLnBrk="1" hangingPunct="1">
              <a:lnSpc>
                <a:spcPct val="70000"/>
              </a:lnSpc>
              <a:spcBef>
                <a:spcPct val="50000"/>
              </a:spcBef>
              <a:buClr>
                <a:schemeClr val="accent2"/>
              </a:buClr>
              <a:buSzPct val="60000"/>
              <a:buFont typeface="Wingdings" panose="05000000000000000000" pitchFamily="2" charset="2"/>
              <a:buNone/>
            </a:pPr>
            <a:r>
              <a:rPr lang="zh-CN" altLang="en-US" sz="1800" dirty="0">
                <a:latin typeface="宋体" panose="02010600030101010101" pitchFamily="2" charset="-122"/>
                <a:ea typeface="+mn-ea"/>
              </a:rPr>
              <a:t>① 有固定的外语法</a:t>
            </a:r>
            <a:r>
              <a:rPr lang="en-US" altLang="zh-CN" sz="1800" dirty="0">
                <a:latin typeface="宋体" panose="02010600030101010101" pitchFamily="2" charset="-122"/>
                <a:ea typeface="+mn-ea"/>
              </a:rPr>
              <a:t>(keyword)</a:t>
            </a:r>
            <a:r>
              <a:rPr lang="zh-CN" altLang="en-US" sz="1800" dirty="0">
                <a:latin typeface="宋体" panose="02010600030101010101" pitchFamily="2" charset="-122"/>
                <a:ea typeface="+mn-ea"/>
              </a:rPr>
              <a:t>；</a:t>
            </a:r>
          </a:p>
          <a:p>
            <a:pPr lvl="1" eaLnBrk="1" hangingPunct="1">
              <a:lnSpc>
                <a:spcPct val="70000"/>
              </a:lnSpc>
              <a:spcBef>
                <a:spcPct val="50000"/>
              </a:spcBef>
              <a:buClr>
                <a:schemeClr val="accent2"/>
              </a:buClr>
              <a:buSzPct val="60000"/>
              <a:buFont typeface="Wingdings" panose="05000000000000000000" pitchFamily="2" charset="2"/>
              <a:buNone/>
            </a:pPr>
            <a:r>
              <a:rPr lang="zh-CN" altLang="en-US" sz="1800" dirty="0">
                <a:latin typeface="宋体" panose="02010600030101010101" pitchFamily="2" charset="-122"/>
                <a:ea typeface="+mn-ea"/>
              </a:rPr>
              <a:t>② 内语法用自然语言描述；</a:t>
            </a:r>
          </a:p>
          <a:p>
            <a:pPr lvl="1" eaLnBrk="1" hangingPunct="1">
              <a:spcBef>
                <a:spcPct val="50000"/>
              </a:spcBef>
              <a:buClr>
                <a:schemeClr val="accent2"/>
              </a:buClr>
              <a:buSzPct val="60000"/>
              <a:buFont typeface="Wingdings" panose="05000000000000000000" pitchFamily="2" charset="2"/>
              <a:buNone/>
            </a:pPr>
            <a:r>
              <a:rPr lang="zh-CN" altLang="en-US" sz="1800" dirty="0">
                <a:latin typeface="宋体" panose="02010600030101010101" pitchFamily="2" charset="-122"/>
                <a:ea typeface="+mn-ea"/>
              </a:rPr>
              <a:t>③ 有数据说明，例如：</a:t>
            </a:r>
          </a:p>
          <a:p>
            <a:pPr lvl="1" eaLnBrk="1" hangingPunct="1">
              <a:lnSpc>
                <a:spcPct val="120000"/>
              </a:lnSpc>
              <a:spcBef>
                <a:spcPct val="0"/>
              </a:spcBef>
              <a:buClr>
                <a:schemeClr val="accent2"/>
              </a:buClr>
              <a:buSzPct val="60000"/>
              <a:buFont typeface="Wingdings" panose="05000000000000000000" pitchFamily="2" charset="2"/>
              <a:buNone/>
            </a:pPr>
            <a:r>
              <a:rPr lang="zh-CN" altLang="en-US" sz="1600" dirty="0">
                <a:latin typeface="宋体" panose="02010600030101010101" pitchFamily="2" charset="-122"/>
                <a:ea typeface="+mn-ea"/>
              </a:rPr>
              <a:t>    </a:t>
            </a:r>
            <a:r>
              <a:rPr lang="en-US" altLang="zh-CN" sz="1600" dirty="0">
                <a:latin typeface="宋体" panose="02010600030101010101" pitchFamily="2" charset="-122"/>
                <a:ea typeface="+mn-ea"/>
              </a:rPr>
              <a:t>TYPE </a:t>
            </a:r>
            <a:r>
              <a:rPr lang="en-US" altLang="zh-CN" sz="1600" dirty="0">
                <a:solidFill>
                  <a:srgbClr val="000000"/>
                </a:solidFill>
                <a:latin typeface="宋体" panose="02010600030101010101" pitchFamily="2" charset="-122"/>
                <a:ea typeface="+mn-ea"/>
              </a:rPr>
              <a:t>number</a:t>
            </a:r>
            <a:r>
              <a:rPr lang="en-US" altLang="zh-CN" sz="1600" dirty="0">
                <a:latin typeface="宋体" panose="02010600030101010101" pitchFamily="2" charset="-122"/>
                <a:ea typeface="+mn-ea"/>
              </a:rPr>
              <a:t> IS STRING LENGTH (12)</a:t>
            </a:r>
          </a:p>
          <a:p>
            <a:pPr lvl="1" eaLnBrk="1" hangingPunct="1">
              <a:lnSpc>
                <a:spcPct val="120000"/>
              </a:lnSpc>
              <a:spcBef>
                <a:spcPct val="0"/>
              </a:spcBef>
              <a:buClr>
                <a:schemeClr val="accent2"/>
              </a:buClr>
              <a:buSzPct val="60000"/>
              <a:buFont typeface="Wingdings" panose="05000000000000000000" pitchFamily="2" charset="2"/>
              <a:buNone/>
            </a:pPr>
            <a:r>
              <a:rPr lang="en-US" altLang="zh-CN" sz="1800" dirty="0">
                <a:latin typeface="宋体" panose="02010600030101010101" pitchFamily="2" charset="-122"/>
                <a:ea typeface="+mn-ea"/>
              </a:rPr>
              <a:t>④</a:t>
            </a:r>
            <a:r>
              <a:rPr lang="zh-CN" altLang="en-US" sz="1800" dirty="0">
                <a:latin typeface="宋体" panose="02010600030101010101" pitchFamily="2" charset="-122"/>
                <a:ea typeface="+mn-ea"/>
              </a:rPr>
              <a:t>有子程序定义与调用机制</a:t>
            </a:r>
            <a:endParaRPr lang="zh-CN" altLang="en-US" dirty="0">
              <a:latin typeface="+mn-lt"/>
              <a:ea typeface="+mn-ea"/>
            </a:endParaRPr>
          </a:p>
        </p:txBody>
      </p:sp>
      <p:sp>
        <p:nvSpPr>
          <p:cNvPr id="12292" name="内容占位符 2"/>
          <p:cNvSpPr>
            <a:spLocks noGrp="1"/>
          </p:cNvSpPr>
          <p:nvPr>
            <p:ph sz="half" idx="2"/>
          </p:nvPr>
        </p:nvSpPr>
        <p:spPr>
          <a:xfrm>
            <a:off x="4611688" y="188913"/>
            <a:ext cx="4281487" cy="6480175"/>
          </a:xfrm>
        </p:spPr>
        <p:txBody>
          <a:bodyPr vert="horz" wrap="square" lIns="91440" tIns="45720" rIns="91440" bIns="45720" anchor="t"/>
          <a:lstStyle/>
          <a:p>
            <a:pPr marL="0" indent="0">
              <a:buClr>
                <a:schemeClr val="accent1"/>
              </a:buClr>
              <a:buSzPct val="65000"/>
              <a:buFont typeface="Wingdings" panose="05000000000000000000" pitchFamily="2" charset="2"/>
              <a:buNone/>
            </a:pPr>
            <a:r>
              <a:rPr lang="en-US" altLang="zh-CN" sz="1600" dirty="0">
                <a:latin typeface="Arial Unicode MS" panose="020B0604020202020204" charset="-122"/>
                <a:ea typeface="+mn-ea"/>
                <a:cs typeface="+mn-cs"/>
              </a:rPr>
              <a:t>PROCEDURE </a:t>
            </a:r>
            <a:r>
              <a:rPr lang="zh-CN" altLang="en-US" sz="1600" dirty="0">
                <a:latin typeface="Arial Unicode MS" panose="020B0604020202020204" charset="-122"/>
                <a:ea typeface="+mn-ea"/>
                <a:cs typeface="+mn-cs"/>
              </a:rPr>
              <a:t>模块名</a:t>
            </a:r>
            <a:r>
              <a:rPr lang="en-US" altLang="zh-CN" sz="1600" dirty="0">
                <a:latin typeface="Arial Unicode MS" panose="020B0604020202020204" charset="-122"/>
                <a:ea typeface="+mn-ea"/>
                <a:cs typeface="+mn-cs"/>
              </a:rPr>
              <a:t>( ) </a:t>
            </a:r>
          </a:p>
          <a:p>
            <a:pPr marL="342900" lvl="1" indent="0">
              <a:buClr>
                <a:schemeClr val="accent2"/>
              </a:buClr>
              <a:buSzPct val="60000"/>
              <a:buFont typeface="Wingdings" panose="05000000000000000000" pitchFamily="2" charset="2"/>
              <a:buNone/>
            </a:pPr>
            <a:r>
              <a:rPr lang="zh-CN" altLang="en-US" sz="1600" dirty="0">
                <a:latin typeface="Arial Unicode MS" panose="020B0604020202020204" charset="-122"/>
                <a:ea typeface="+mn-ea"/>
              </a:rPr>
              <a:t>清屏； </a:t>
            </a:r>
          </a:p>
          <a:p>
            <a:pPr marL="342900" lvl="1" indent="0">
              <a:buClr>
                <a:schemeClr val="accent2"/>
              </a:buClr>
              <a:buSzPct val="60000"/>
              <a:buFont typeface="Wingdings" panose="05000000000000000000" pitchFamily="2" charset="2"/>
              <a:buNone/>
            </a:pPr>
            <a:r>
              <a:rPr lang="zh-CN" altLang="en-US" sz="1600" dirty="0">
                <a:latin typeface="Arial Unicode MS" panose="020B0604020202020204" charset="-122"/>
                <a:ea typeface="+mn-ea"/>
              </a:rPr>
              <a:t>显示</a:t>
            </a:r>
            <a:r>
              <a:rPr lang="en-US" altLang="zh-CN" sz="1600" dirty="0">
                <a:latin typeface="Arial Unicode MS" panose="020B0604020202020204" charset="-122"/>
                <a:ea typeface="+mn-ea"/>
              </a:rPr>
              <a:t>xx</a:t>
            </a:r>
            <a:r>
              <a:rPr lang="zh-CN" altLang="en-US" sz="1600" dirty="0">
                <a:latin typeface="Arial Unicode MS" panose="020B0604020202020204" charset="-122"/>
                <a:ea typeface="+mn-ea"/>
              </a:rPr>
              <a:t>系统用户界面；</a:t>
            </a:r>
          </a:p>
          <a:p>
            <a:pPr marL="342900" lvl="1" indent="0">
              <a:buClr>
                <a:schemeClr val="accent2"/>
              </a:buClr>
              <a:buSzPct val="60000"/>
              <a:buFont typeface="Wingdings" panose="05000000000000000000" pitchFamily="2" charset="2"/>
              <a:buNone/>
            </a:pPr>
            <a:r>
              <a:rPr lang="zh-CN" altLang="en-US" sz="1600" dirty="0">
                <a:latin typeface="Arial Unicode MS" panose="020B0604020202020204" charset="-122"/>
                <a:ea typeface="+mn-ea"/>
              </a:rPr>
              <a:t> </a:t>
            </a:r>
            <a:r>
              <a:rPr lang="en-US" altLang="zh-CN" sz="1600" dirty="0">
                <a:latin typeface="Arial Unicode MS" panose="020B0604020202020204" charset="-122"/>
                <a:ea typeface="+mn-ea"/>
              </a:rPr>
              <a:t>PUT(“</a:t>
            </a:r>
            <a:r>
              <a:rPr lang="zh-CN" altLang="en-US" sz="1600" dirty="0">
                <a:latin typeface="Arial Unicode MS" panose="020B0604020202020204" charset="-122"/>
                <a:ea typeface="+mn-ea"/>
              </a:rPr>
              <a:t>请输入用户口令：”</a:t>
            </a:r>
            <a:r>
              <a:rPr lang="en-US" altLang="zh-CN" sz="1600" dirty="0">
                <a:latin typeface="Arial Unicode MS" panose="020B0604020202020204" charset="-122"/>
                <a:ea typeface="+mn-ea"/>
              </a:rPr>
              <a:t>)</a:t>
            </a:r>
            <a:r>
              <a:rPr lang="zh-CN" altLang="en-US" sz="1600" dirty="0">
                <a:latin typeface="Arial Unicode MS" panose="020B0604020202020204" charset="-122"/>
                <a:ea typeface="+mn-ea"/>
              </a:rPr>
              <a:t>； </a:t>
            </a:r>
          </a:p>
          <a:p>
            <a:pPr marL="342900" lvl="1" indent="0">
              <a:buClr>
                <a:schemeClr val="accent2"/>
              </a:buClr>
              <a:buSzPct val="60000"/>
              <a:buFont typeface="Wingdings" panose="05000000000000000000" pitchFamily="2" charset="2"/>
              <a:buNone/>
            </a:pPr>
            <a:r>
              <a:rPr lang="en-US" altLang="zh-CN" sz="1600" dirty="0">
                <a:latin typeface="Arial Unicode MS" panose="020B0604020202020204" charset="-122"/>
                <a:ea typeface="+mn-ea"/>
              </a:rPr>
              <a:t>GET(password)</a:t>
            </a:r>
            <a:r>
              <a:rPr lang="zh-CN" altLang="en-US" sz="1600" dirty="0">
                <a:latin typeface="Arial Unicode MS" panose="020B0604020202020204" charset="-122"/>
                <a:ea typeface="+mn-ea"/>
              </a:rPr>
              <a:t>； </a:t>
            </a:r>
          </a:p>
          <a:p>
            <a:pPr marL="342900" lvl="1" indent="0">
              <a:buClr>
                <a:schemeClr val="accent2"/>
              </a:buClr>
              <a:buSzPct val="60000"/>
              <a:buFont typeface="Wingdings" panose="05000000000000000000" pitchFamily="2" charset="2"/>
              <a:buNone/>
            </a:pPr>
            <a:r>
              <a:rPr lang="en-US" altLang="zh-CN" sz="1600" dirty="0">
                <a:latin typeface="Arial Unicode MS" panose="020B0604020202020204" charset="-122"/>
                <a:ea typeface="+mn-ea"/>
              </a:rPr>
              <a:t>IF password&lt; &gt;</a:t>
            </a:r>
            <a:r>
              <a:rPr lang="zh-CN" altLang="en-US" sz="1600" dirty="0">
                <a:latin typeface="Arial Unicode MS" panose="020B0604020202020204" charset="-122"/>
                <a:ea typeface="+mn-ea"/>
              </a:rPr>
              <a:t>系统口令 </a:t>
            </a:r>
          </a:p>
          <a:p>
            <a:pPr marL="669925" lvl="2" indent="0">
              <a:buClr>
                <a:schemeClr val="accent1"/>
              </a:buClr>
              <a:buSzPct val="65000"/>
              <a:buFont typeface="Wingdings" panose="05000000000000000000" pitchFamily="2" charset="2"/>
              <a:buNone/>
            </a:pPr>
            <a:r>
              <a:rPr lang="zh-CN" altLang="en-US" sz="1600" dirty="0">
                <a:latin typeface="Arial Unicode MS" panose="020B0604020202020204" charset="-122"/>
                <a:ea typeface="+mn-ea"/>
              </a:rPr>
              <a:t>提示警告信息； </a:t>
            </a:r>
          </a:p>
          <a:p>
            <a:pPr marL="669925" lvl="2" indent="0">
              <a:buClr>
                <a:schemeClr val="accent1"/>
              </a:buClr>
              <a:buSzPct val="65000"/>
              <a:buFont typeface="Wingdings" panose="05000000000000000000" pitchFamily="2" charset="2"/>
              <a:buNone/>
            </a:pPr>
            <a:r>
              <a:rPr lang="zh-CN" altLang="en-US" sz="1600" dirty="0">
                <a:latin typeface="Arial Unicode MS" panose="020B0604020202020204" charset="-122"/>
                <a:ea typeface="+mn-ea"/>
              </a:rPr>
              <a:t>退出运行 </a:t>
            </a:r>
          </a:p>
          <a:p>
            <a:pPr marL="342900" lvl="1" indent="0">
              <a:buClr>
                <a:schemeClr val="accent2"/>
              </a:buClr>
              <a:buSzPct val="60000"/>
              <a:buFont typeface="Wingdings" panose="05000000000000000000" pitchFamily="2" charset="2"/>
              <a:buNone/>
            </a:pPr>
            <a:r>
              <a:rPr lang="en-US" altLang="zh-CN" sz="1600" dirty="0">
                <a:latin typeface="Arial Unicode MS" panose="020B0604020202020204" charset="-122"/>
                <a:ea typeface="+mn-ea"/>
              </a:rPr>
              <a:t>ENDIF </a:t>
            </a:r>
          </a:p>
          <a:p>
            <a:pPr marL="342900" lvl="1" indent="0">
              <a:buClr>
                <a:schemeClr val="accent2"/>
              </a:buClr>
              <a:buSzPct val="60000"/>
              <a:buFont typeface="Wingdings" panose="05000000000000000000" pitchFamily="2" charset="2"/>
              <a:buNone/>
            </a:pPr>
            <a:r>
              <a:rPr lang="zh-CN" altLang="en-US" sz="1600" dirty="0">
                <a:latin typeface="Arial Unicode MS" panose="020B0604020202020204" charset="-122"/>
                <a:ea typeface="+mn-ea"/>
              </a:rPr>
              <a:t>显示本系统主菜单； </a:t>
            </a:r>
          </a:p>
          <a:p>
            <a:pPr marL="342900" lvl="1" indent="0">
              <a:buClr>
                <a:schemeClr val="accent2"/>
              </a:buClr>
              <a:buSzPct val="60000"/>
              <a:buFont typeface="Wingdings" panose="05000000000000000000" pitchFamily="2" charset="2"/>
              <a:buNone/>
            </a:pPr>
            <a:r>
              <a:rPr lang="en-US" altLang="zh-CN" sz="1600" dirty="0">
                <a:latin typeface="Arial Unicode MS" panose="020B0604020202020204" charset="-122"/>
                <a:ea typeface="+mn-ea"/>
              </a:rPr>
              <a:t>WHILE (true) </a:t>
            </a:r>
          </a:p>
          <a:p>
            <a:pPr marL="669925" lvl="2" indent="0">
              <a:buClr>
                <a:schemeClr val="accent1"/>
              </a:buClr>
              <a:buSzPct val="65000"/>
              <a:buFont typeface="Wingdings" panose="05000000000000000000" pitchFamily="2" charset="2"/>
              <a:buNone/>
            </a:pPr>
            <a:r>
              <a:rPr lang="zh-CN" altLang="en-US" sz="1600" dirty="0">
                <a:latin typeface="Arial Unicode MS" panose="020B0604020202020204" charset="-122"/>
                <a:ea typeface="+mn-ea"/>
              </a:rPr>
              <a:t>接收用户选择</a:t>
            </a:r>
            <a:r>
              <a:rPr lang="en-US" altLang="zh-CN" sz="1600" dirty="0">
                <a:latin typeface="Arial Unicode MS" panose="020B0604020202020204" charset="-122"/>
                <a:ea typeface="+mn-ea"/>
              </a:rPr>
              <a:t>ABC</a:t>
            </a:r>
            <a:r>
              <a:rPr lang="zh-CN" altLang="en-US" sz="1600" dirty="0">
                <a:latin typeface="Arial Unicode MS" panose="020B0604020202020204" charset="-122"/>
                <a:ea typeface="+mn-ea"/>
              </a:rPr>
              <a:t>； </a:t>
            </a:r>
          </a:p>
          <a:p>
            <a:pPr marL="669925" lvl="2" indent="0">
              <a:buClr>
                <a:schemeClr val="accent1"/>
              </a:buClr>
              <a:buSzPct val="65000"/>
              <a:buFont typeface="Wingdings" panose="05000000000000000000" pitchFamily="2" charset="2"/>
              <a:buNone/>
            </a:pPr>
            <a:r>
              <a:rPr lang="en-US" altLang="zh-CN" sz="1600" dirty="0">
                <a:latin typeface="Arial Unicode MS" panose="020B0604020202020204" charset="-122"/>
                <a:ea typeface="+mn-ea"/>
              </a:rPr>
              <a:t>IF ABC=“</a:t>
            </a:r>
            <a:r>
              <a:rPr lang="zh-CN" altLang="en-US" sz="1600" dirty="0">
                <a:latin typeface="Arial Unicode MS" panose="020B0604020202020204" charset="-122"/>
                <a:ea typeface="+mn-ea"/>
              </a:rPr>
              <a:t>退出”</a:t>
            </a:r>
          </a:p>
          <a:p>
            <a:pPr marL="1022350" lvl="3" indent="0">
              <a:buClr>
                <a:schemeClr val="accent2"/>
              </a:buClr>
              <a:buSzPct val="70000"/>
              <a:buFont typeface="Wingdings" panose="05000000000000000000" pitchFamily="2" charset="2"/>
              <a:buNone/>
            </a:pPr>
            <a:r>
              <a:rPr lang="en-US" altLang="zh-CN" sz="1600" dirty="0">
                <a:latin typeface="Arial Unicode MS" panose="020B0604020202020204" charset="-122"/>
                <a:ea typeface="+mn-ea"/>
              </a:rPr>
              <a:t>Break</a:t>
            </a:r>
            <a:r>
              <a:rPr lang="zh-CN" altLang="en-US" sz="1600" dirty="0">
                <a:latin typeface="Arial Unicode MS" panose="020B0604020202020204" charset="-122"/>
                <a:ea typeface="+mn-ea"/>
              </a:rPr>
              <a:t>； </a:t>
            </a:r>
          </a:p>
          <a:p>
            <a:pPr marL="669925" lvl="2" indent="0">
              <a:buClr>
                <a:schemeClr val="accent1"/>
              </a:buClr>
              <a:buSzPct val="65000"/>
              <a:buFont typeface="Wingdings" panose="05000000000000000000" pitchFamily="2" charset="2"/>
              <a:buNone/>
            </a:pPr>
            <a:r>
              <a:rPr lang="en-US" altLang="zh-CN" sz="1600" dirty="0">
                <a:latin typeface="Arial Unicode MS" panose="020B0604020202020204" charset="-122"/>
                <a:ea typeface="+mn-ea"/>
              </a:rPr>
              <a:t>ENDIF </a:t>
            </a:r>
          </a:p>
          <a:p>
            <a:pPr marL="669925" lvl="2" indent="0">
              <a:buClr>
                <a:schemeClr val="accent1"/>
              </a:buClr>
              <a:buSzPct val="65000"/>
              <a:buFont typeface="Wingdings" panose="05000000000000000000" pitchFamily="2" charset="2"/>
              <a:buNone/>
            </a:pPr>
            <a:r>
              <a:rPr lang="zh-CN" altLang="en-US" sz="1600" dirty="0">
                <a:latin typeface="Arial Unicode MS" panose="020B0604020202020204" charset="-122"/>
                <a:ea typeface="+mn-ea"/>
              </a:rPr>
              <a:t>调用相应下层模块完成用户选择功能； </a:t>
            </a:r>
          </a:p>
          <a:p>
            <a:pPr marL="342900" lvl="1" indent="0">
              <a:buClr>
                <a:schemeClr val="accent2"/>
              </a:buClr>
              <a:buSzPct val="60000"/>
              <a:buFont typeface="Wingdings" panose="05000000000000000000" pitchFamily="2" charset="2"/>
              <a:buNone/>
            </a:pPr>
            <a:r>
              <a:rPr lang="en-US" altLang="zh-CN" sz="1600" dirty="0">
                <a:latin typeface="Arial Unicode MS" panose="020B0604020202020204" charset="-122"/>
                <a:ea typeface="+mn-ea"/>
              </a:rPr>
              <a:t>ENDWHILE </a:t>
            </a:r>
          </a:p>
          <a:p>
            <a:pPr marL="342900" lvl="1" indent="0">
              <a:buClr>
                <a:schemeClr val="accent2"/>
              </a:buClr>
              <a:buSzPct val="60000"/>
              <a:buFont typeface="Wingdings" panose="05000000000000000000" pitchFamily="2" charset="2"/>
              <a:buNone/>
            </a:pPr>
            <a:r>
              <a:rPr lang="zh-CN" altLang="en-US" sz="1600" dirty="0">
                <a:latin typeface="Arial Unicode MS" panose="020B0604020202020204" charset="-122"/>
                <a:ea typeface="+mn-ea"/>
              </a:rPr>
              <a:t>清屏；</a:t>
            </a:r>
          </a:p>
          <a:p>
            <a:pPr marL="342900" lvl="1" indent="0">
              <a:buClr>
                <a:schemeClr val="accent2"/>
              </a:buClr>
              <a:buSzPct val="60000"/>
              <a:buFont typeface="Wingdings" panose="05000000000000000000" pitchFamily="2" charset="2"/>
              <a:buNone/>
            </a:pPr>
            <a:r>
              <a:rPr lang="en-US" altLang="zh-CN" sz="1600" dirty="0">
                <a:latin typeface="Arial Unicode MS" panose="020B0604020202020204" charset="-122"/>
                <a:ea typeface="+mn-ea"/>
              </a:rPr>
              <a:t>RETURN</a:t>
            </a:r>
          </a:p>
          <a:p>
            <a:pPr marL="0" indent="0">
              <a:buClr>
                <a:schemeClr val="accent1"/>
              </a:buClr>
              <a:buSzPct val="65000"/>
              <a:buFont typeface="Wingdings" panose="05000000000000000000" pitchFamily="2" charset="2"/>
              <a:buNone/>
            </a:pPr>
            <a:r>
              <a:rPr lang="en-US" altLang="zh-CN" sz="1600" dirty="0">
                <a:latin typeface="Arial Unicode MS" panose="020B0604020202020204" charset="-122"/>
                <a:ea typeface="+mn-ea"/>
                <a:cs typeface="+mn-cs"/>
              </a:rPr>
              <a:t>END</a:t>
            </a:r>
            <a:endParaRPr lang="zh-CN" altLang="en-US" sz="1600" dirty="0">
              <a:latin typeface="Arial Unicode MS" panose="020B0604020202020204" charset="-122"/>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17"/>
          <p:cNvGrpSpPr/>
          <p:nvPr/>
        </p:nvGrpSpPr>
        <p:grpSpPr>
          <a:xfrm>
            <a:off x="234633" y="250825"/>
            <a:ext cx="8620125" cy="6481763"/>
            <a:chOff x="155" y="158"/>
            <a:chExt cx="5430" cy="4083"/>
          </a:xfrm>
        </p:grpSpPr>
        <p:sp>
          <p:nvSpPr>
            <p:cNvPr id="5123" name="AutoShape 11"/>
            <p:cNvSpPr/>
            <p:nvPr/>
          </p:nvSpPr>
          <p:spPr>
            <a:xfrm>
              <a:off x="353" y="371"/>
              <a:ext cx="5232" cy="3870"/>
            </a:xfrm>
            <a:prstGeom prst="roundRect">
              <a:avLst>
                <a:gd name="adj" fmla="val 13727"/>
              </a:avLst>
            </a:prstGeom>
            <a:noFill/>
            <a:ln w="50800" cap="flat" cmpd="sng">
              <a:solidFill>
                <a:schemeClr val="accent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endParaRPr lang="zh-CN" altLang="en-US" sz="2400" dirty="0">
                <a:latin typeface="Times New Roman" panose="02020603050405020304" pitchFamily="18" charset="0"/>
              </a:endParaRPr>
            </a:p>
          </p:txBody>
        </p:sp>
        <p:sp>
          <p:nvSpPr>
            <p:cNvPr id="5126" name="Text Box 14"/>
            <p:cNvSpPr txBox="1"/>
            <p:nvPr/>
          </p:nvSpPr>
          <p:spPr>
            <a:xfrm>
              <a:off x="155" y="158"/>
              <a:ext cx="2816" cy="4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4400" dirty="0">
                  <a:solidFill>
                    <a:schemeClr val="bg1"/>
                  </a:solidFill>
                  <a:ea typeface="新宋体" panose="02010609030101010101" pitchFamily="49" charset="-122"/>
                </a:rPr>
                <a:t>6.1 </a:t>
              </a:r>
              <a:r>
                <a:rPr lang="zh-CN" altLang="en-US" sz="4400" dirty="0">
                  <a:solidFill>
                    <a:schemeClr val="bg1"/>
                  </a:solidFill>
                  <a:ea typeface="华文中宋" panose="02010600040101010101" pitchFamily="2" charset="-122"/>
                </a:rPr>
                <a:t>结构程序设计</a:t>
              </a:r>
            </a:p>
          </p:txBody>
        </p:sp>
        <p:sp>
          <p:nvSpPr>
            <p:cNvPr id="5127" name="Rectangle 15"/>
            <p:cNvSpPr/>
            <p:nvPr/>
          </p:nvSpPr>
          <p:spPr>
            <a:xfrm>
              <a:off x="545" y="1361"/>
              <a:ext cx="4848" cy="2362"/>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zh-CN" altLang="en-US" sz="4000" i="1" dirty="0">
                  <a:latin typeface="Times New Roman" panose="02020603050405020304" pitchFamily="18" charset="0"/>
                </a:rPr>
                <a:t>         最早是由</a:t>
              </a:r>
              <a:r>
                <a:rPr lang="en-US" altLang="zh-CN" sz="4000" i="1" dirty="0">
                  <a:latin typeface="Times New Roman" panose="02020603050405020304" pitchFamily="18" charset="0"/>
                </a:rPr>
                <a:t>E.W.Dijkstra</a:t>
              </a:r>
              <a:r>
                <a:rPr lang="zh-CN" altLang="en-US" sz="4000" i="1" dirty="0">
                  <a:latin typeface="Times New Roman" panose="02020603050405020304" pitchFamily="18" charset="0"/>
                </a:rPr>
                <a:t>在</a:t>
              </a:r>
              <a:r>
                <a:rPr lang="en-US" altLang="zh-CN" sz="4000" i="1" dirty="0">
                  <a:latin typeface="Times New Roman" panose="02020603050405020304" pitchFamily="18" charset="0"/>
                </a:rPr>
                <a:t>60</a:t>
              </a:r>
              <a:r>
                <a:rPr lang="zh-CN" altLang="en-US" sz="4000" i="1" dirty="0">
                  <a:latin typeface="Times New Roman" panose="02020603050405020304" pitchFamily="18" charset="0"/>
                </a:rPr>
                <a:t>年代中期提出的。</a:t>
              </a:r>
            </a:p>
            <a:p>
              <a:pPr marL="0" lvl="0" indent="0">
                <a:spcBef>
                  <a:spcPct val="0"/>
                </a:spcBef>
                <a:buClrTx/>
                <a:buSzPct val="100000"/>
                <a:buNone/>
              </a:pPr>
              <a:r>
                <a:rPr lang="en-US" altLang="zh-CN" sz="4000" i="1" dirty="0">
                  <a:latin typeface="Times New Roman" panose="02020603050405020304" pitchFamily="18" charset="0"/>
                </a:rPr>
                <a:t>         Bohm </a:t>
              </a:r>
              <a:r>
                <a:rPr lang="zh-CN" altLang="en-US" sz="4000" i="1" dirty="0">
                  <a:latin typeface="Times New Roman" panose="02020603050405020304" pitchFamily="18" charset="0"/>
                </a:rPr>
                <a:t>和 </a:t>
              </a:r>
              <a:r>
                <a:rPr lang="en-US" altLang="zh-CN" sz="4000" i="1" dirty="0">
                  <a:latin typeface="Times New Roman" panose="02020603050405020304" pitchFamily="18" charset="0"/>
                </a:rPr>
                <a:t>Jacobini </a:t>
              </a:r>
              <a:r>
                <a:rPr lang="zh-CN" altLang="en-US" sz="4000" i="1" dirty="0">
                  <a:latin typeface="Times New Roman" panose="02020603050405020304" pitchFamily="18" charset="0"/>
                </a:rPr>
                <a:t>证明了只要顺序、选择、循环这三种基本结构就能实现任何单入口单出口的程序。</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kumimoji="1" lang="zh-CN" altLang="en-US">
                <a:latin typeface="宋体" panose="02010600030101010101" pitchFamily="2" charset="-122"/>
                <a:ea typeface="宋体" panose="02010600030101010101" pitchFamily="2" charset="-122"/>
              </a:rPr>
              <a:t>结构程序设计</a:t>
            </a:r>
            <a:r>
              <a:rPr kumimoji="1" lang="en-US" altLang="zh-CN">
                <a:latin typeface="Times New Roman" panose="02020603050405020304" pitchFamily="18" charset="0"/>
                <a:ea typeface="宋体" panose="02010600030101010101" pitchFamily="2" charset="-122"/>
              </a:rPr>
              <a:t>…</a:t>
            </a:r>
            <a:endParaRPr kumimoji="1" lang="en-US" altLang="zh-CN">
              <a:latin typeface="宋体" panose="02010600030101010101" pitchFamily="2" charset="-122"/>
              <a:ea typeface="宋体" panose="02010600030101010101" pitchFamily="2" charset="-122"/>
            </a:endParaRPr>
          </a:p>
        </p:txBody>
      </p:sp>
      <p:sp>
        <p:nvSpPr>
          <p:cNvPr id="219139" name="Rectangle 3"/>
          <p:cNvSpPr>
            <a:spLocks noGrp="1" noChangeArrowheads="1"/>
          </p:cNvSpPr>
          <p:nvPr>
            <p:ph type="body" idx="1"/>
          </p:nvPr>
        </p:nvSpPr>
        <p:spPr/>
        <p:txBody>
          <a:bodyPr/>
          <a:lstStyle/>
          <a:p>
            <a:r>
              <a:rPr lang="zh-CN" altLang="en-US" sz="2800"/>
              <a:t>什么是结构程序设计</a:t>
            </a:r>
          </a:p>
          <a:p>
            <a:pPr lvl="1"/>
            <a:r>
              <a:rPr lang="zh-CN" altLang="en-US" sz="2800" dirty="0"/>
              <a:t>结构程序设计是避免用</a:t>
            </a:r>
            <a:r>
              <a:rPr lang="en-US" altLang="zh-CN" sz="2800" dirty="0"/>
              <a:t>GOTO</a:t>
            </a:r>
            <a:r>
              <a:rPr lang="zh-CN" altLang="en-US" sz="2800" dirty="0"/>
              <a:t>语句的一种程序设计</a:t>
            </a:r>
          </a:p>
          <a:p>
            <a:pPr lvl="1"/>
            <a:r>
              <a:rPr lang="zh-CN" altLang="en-US" sz="2800" dirty="0"/>
              <a:t>结构程序设计是自顶向下的程序设计</a:t>
            </a:r>
          </a:p>
          <a:p>
            <a:pPr lvl="1"/>
            <a:r>
              <a:rPr lang="zh-CN" altLang="en-US" sz="2800" dirty="0"/>
              <a:t>结构程序设计是一种组织和编制程序的方法</a:t>
            </a:r>
            <a:r>
              <a:rPr lang="en-US" altLang="zh-CN" sz="2800" dirty="0"/>
              <a:t>,</a:t>
            </a:r>
            <a:r>
              <a:rPr lang="zh-CN" altLang="en-US" sz="2800" dirty="0"/>
              <a:t>利用它编制的程序是容易理解和容易修改的</a:t>
            </a:r>
          </a:p>
          <a:p>
            <a:pPr lvl="1"/>
            <a:r>
              <a:rPr lang="zh-CN" altLang="en-US" sz="2800" dirty="0"/>
              <a:t>程序结构化的一个主要功能是使得正确性的证明容易实现</a:t>
            </a:r>
          </a:p>
        </p:txBody>
      </p:sp>
    </p:spTree>
    <p:extLst>
      <p:ext uri="{BB962C8B-B14F-4D97-AF65-F5344CB8AC3E}">
        <p14:creationId xmlns:p14="http://schemas.microsoft.com/office/powerpoint/2010/main" val="3287894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zh-CN">
                <a:latin typeface="Arial Narrow" panose="020B0606020202030204" pitchFamily="34" charset="0"/>
                <a:ea typeface="宋体" panose="02010600030101010101" pitchFamily="2" charset="-122"/>
              </a:rPr>
              <a:t>…</a:t>
            </a:r>
            <a:r>
              <a:rPr lang="zh-CN" altLang="en-US">
                <a:ea typeface="宋体" panose="02010600030101010101" pitchFamily="2" charset="-122"/>
              </a:rPr>
              <a:t>结构程序设计</a:t>
            </a:r>
            <a:r>
              <a:rPr lang="en-US" altLang="zh-CN">
                <a:latin typeface="Arial Narrow" panose="020B0606020202030204" pitchFamily="34" charset="0"/>
                <a:ea typeface="宋体" panose="02010600030101010101" pitchFamily="2" charset="-122"/>
              </a:rPr>
              <a:t>…</a:t>
            </a:r>
            <a:endParaRPr lang="en-US" altLang="zh-CN">
              <a:ea typeface="宋体" panose="02010600030101010101" pitchFamily="2" charset="-122"/>
            </a:endParaRPr>
          </a:p>
        </p:txBody>
      </p:sp>
      <p:sp>
        <p:nvSpPr>
          <p:cNvPr id="176131" name="Rectangle 3"/>
          <p:cNvSpPr>
            <a:spLocks noGrp="1" noChangeArrowheads="1"/>
          </p:cNvSpPr>
          <p:nvPr>
            <p:ph type="body" idx="1"/>
          </p:nvPr>
        </p:nvSpPr>
        <p:spPr/>
        <p:txBody>
          <a:bodyPr/>
          <a:lstStyle/>
          <a:p>
            <a:r>
              <a:rPr lang="zh-CN" altLang="en-US" sz="2800" dirty="0">
                <a:solidFill>
                  <a:schemeClr val="accent2"/>
                </a:solidFill>
              </a:rPr>
              <a:t>结构程序设计</a:t>
            </a:r>
            <a:r>
              <a:rPr lang="zh-CN" altLang="en-US" sz="2800" dirty="0"/>
              <a:t>是一种进行程序设计的原则和方法，按照这种原则和方法设计出的程序的特点是</a:t>
            </a:r>
          </a:p>
          <a:p>
            <a:pPr lvl="1"/>
            <a:r>
              <a:rPr lang="zh-CN" altLang="en-US" sz="2800" dirty="0"/>
              <a:t>结构清晰</a:t>
            </a:r>
          </a:p>
          <a:p>
            <a:pPr lvl="1"/>
            <a:r>
              <a:rPr lang="zh-CN" altLang="en-US" sz="2800" dirty="0"/>
              <a:t>容易阅读</a:t>
            </a:r>
          </a:p>
          <a:p>
            <a:pPr lvl="1"/>
            <a:r>
              <a:rPr lang="zh-CN" altLang="en-US" sz="2800" dirty="0"/>
              <a:t>容易修改</a:t>
            </a:r>
          </a:p>
          <a:p>
            <a:pPr lvl="1"/>
            <a:r>
              <a:rPr lang="zh-CN" altLang="en-US" sz="2800" dirty="0"/>
              <a:t>容易验证</a:t>
            </a:r>
          </a:p>
        </p:txBody>
      </p:sp>
    </p:spTree>
    <p:extLst>
      <p:ext uri="{BB962C8B-B14F-4D97-AF65-F5344CB8AC3E}">
        <p14:creationId xmlns:p14="http://schemas.microsoft.com/office/powerpoint/2010/main" val="3342660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altLang="zh-CN">
                <a:latin typeface="Arial Narrow" panose="020B0606020202030204" pitchFamily="34" charset="0"/>
                <a:ea typeface="宋体" panose="02010600030101010101" pitchFamily="2" charset="-122"/>
              </a:rPr>
              <a:t>…</a:t>
            </a:r>
            <a:r>
              <a:rPr lang="zh-CN" altLang="en-US">
                <a:ea typeface="宋体" panose="02010600030101010101" pitchFamily="2" charset="-122"/>
              </a:rPr>
              <a:t>结构程序设计</a:t>
            </a:r>
          </a:p>
        </p:txBody>
      </p:sp>
      <p:sp>
        <p:nvSpPr>
          <p:cNvPr id="220163" name="Rectangle 3"/>
          <p:cNvSpPr>
            <a:spLocks noGrp="1" noChangeArrowheads="1"/>
          </p:cNvSpPr>
          <p:nvPr>
            <p:ph type="body" idx="1"/>
          </p:nvPr>
        </p:nvSpPr>
        <p:spPr/>
        <p:txBody>
          <a:bodyPr/>
          <a:lstStyle/>
          <a:p>
            <a:r>
              <a:rPr lang="zh-CN" altLang="en-US" sz="2800" dirty="0"/>
              <a:t>按照结构程序设计的要求设计出的程序设计语言称为</a:t>
            </a:r>
            <a:r>
              <a:rPr lang="zh-CN" altLang="en-US" sz="2800" dirty="0">
                <a:solidFill>
                  <a:schemeClr val="accent2"/>
                </a:solidFill>
              </a:rPr>
              <a:t>结构程序设计语言</a:t>
            </a:r>
          </a:p>
          <a:p>
            <a:r>
              <a:rPr lang="zh-CN" altLang="en-US" sz="2800" dirty="0"/>
              <a:t>利用程序设计语言或者说按照结构程序设计的思想编制出的程序称为</a:t>
            </a:r>
            <a:r>
              <a:rPr lang="zh-CN" altLang="en-US" sz="2800" dirty="0">
                <a:solidFill>
                  <a:schemeClr val="accent2"/>
                </a:solidFill>
              </a:rPr>
              <a:t>结构化程序</a:t>
            </a:r>
            <a:r>
              <a:rPr lang="zh-CN" altLang="en-US" sz="2800" dirty="0"/>
              <a:t>，或者</a:t>
            </a:r>
            <a:r>
              <a:rPr lang="zh-CN" altLang="en-US" sz="2800" dirty="0">
                <a:solidFill>
                  <a:schemeClr val="accent2"/>
                </a:solidFill>
              </a:rPr>
              <a:t>良结构的程序</a:t>
            </a:r>
          </a:p>
          <a:p>
            <a:r>
              <a:rPr lang="zh-CN" altLang="en-US" sz="2800" dirty="0">
                <a:solidFill>
                  <a:schemeClr val="accent2"/>
                </a:solidFill>
              </a:rPr>
              <a:t>结构化程序</a:t>
            </a:r>
          </a:p>
          <a:p>
            <a:pPr lvl="1"/>
            <a:r>
              <a:rPr lang="zh-CN" altLang="en-US" sz="2800" dirty="0"/>
              <a:t>顺序、分支和循环三种基本控制结构和程序块只有</a:t>
            </a:r>
            <a:r>
              <a:rPr lang="zh-CN" altLang="en-US" sz="2800" dirty="0">
                <a:latin typeface="Arial Narrow" panose="020B0606020202030204" pitchFamily="34" charset="0"/>
              </a:rPr>
              <a:t>“</a:t>
            </a:r>
            <a:r>
              <a:rPr lang="zh-CN" altLang="en-US" sz="2800" dirty="0"/>
              <a:t>一个入口和一个出口</a:t>
            </a:r>
            <a:r>
              <a:rPr lang="zh-CN" altLang="en-US" sz="2800" dirty="0">
                <a:latin typeface="Arial Narrow" panose="020B0606020202030204" pitchFamily="34" charset="0"/>
              </a:rPr>
              <a:t>”</a:t>
            </a:r>
            <a:r>
              <a:rPr lang="zh-CN" altLang="en-US" sz="2800" dirty="0"/>
              <a:t>的原则</a:t>
            </a:r>
          </a:p>
        </p:txBody>
      </p:sp>
    </p:spTree>
    <p:extLst>
      <p:ext uri="{BB962C8B-B14F-4D97-AF65-F5344CB8AC3E}">
        <p14:creationId xmlns:p14="http://schemas.microsoft.com/office/powerpoint/2010/main" val="1981889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zh-CN" altLang="en-US">
                <a:ea typeface="宋体" panose="02010600030101010101" pitchFamily="2" charset="-122"/>
              </a:rPr>
              <a:t>结构化程序讨论的主要问题</a:t>
            </a:r>
          </a:p>
        </p:txBody>
      </p:sp>
      <p:sp>
        <p:nvSpPr>
          <p:cNvPr id="177155" name="Rectangle 3"/>
          <p:cNvSpPr>
            <a:spLocks noGrp="1" noChangeArrowheads="1"/>
          </p:cNvSpPr>
          <p:nvPr>
            <p:ph type="body" idx="1"/>
          </p:nvPr>
        </p:nvSpPr>
        <p:spPr>
          <a:xfrm>
            <a:off x="457200" y="1495425"/>
            <a:ext cx="8229600" cy="2869679"/>
          </a:xfrm>
        </p:spPr>
        <p:txBody>
          <a:bodyPr/>
          <a:lstStyle/>
          <a:p>
            <a:r>
              <a:rPr lang="zh-CN" altLang="en-US" sz="2800" dirty="0"/>
              <a:t>（</a:t>
            </a:r>
            <a:r>
              <a:rPr lang="en-US" altLang="zh-CN" sz="2800" dirty="0"/>
              <a:t>1</a:t>
            </a:r>
            <a:r>
              <a:rPr lang="zh-CN" altLang="en-US" sz="2800" dirty="0"/>
              <a:t>） </a:t>
            </a:r>
            <a:r>
              <a:rPr lang="en-US" altLang="zh-CN" sz="2800" dirty="0" err="1"/>
              <a:t>goto</a:t>
            </a:r>
            <a:r>
              <a:rPr lang="zh-CN" altLang="en-US" sz="2800" dirty="0"/>
              <a:t>语句</a:t>
            </a:r>
            <a:r>
              <a:rPr lang="zh-CN" altLang="en-US" sz="2800" dirty="0">
                <a:latin typeface="Arial Narrow" panose="020B0606020202030204" pitchFamily="34" charset="0"/>
              </a:rPr>
              <a:t>  </a:t>
            </a:r>
            <a:endParaRPr lang="zh-CN" altLang="en-US" sz="2800" dirty="0"/>
          </a:p>
          <a:p>
            <a:r>
              <a:rPr lang="zh-CN" altLang="en-US" sz="2800" dirty="0"/>
              <a:t>（</a:t>
            </a:r>
            <a:r>
              <a:rPr lang="en-US" altLang="zh-CN" sz="2800" dirty="0"/>
              <a:t>2</a:t>
            </a:r>
            <a:r>
              <a:rPr lang="zh-CN" altLang="en-US" sz="2800" dirty="0"/>
              <a:t>）程序的结构</a:t>
            </a:r>
            <a:r>
              <a:rPr lang="zh-CN" altLang="en-US" sz="2800" dirty="0">
                <a:latin typeface="Arial Narrow" panose="020B0606020202030204" pitchFamily="34" charset="0"/>
              </a:rPr>
              <a:t>  </a:t>
            </a:r>
            <a:endParaRPr lang="zh-CN" altLang="en-US" sz="2800" dirty="0"/>
          </a:p>
          <a:p>
            <a:r>
              <a:rPr lang="zh-CN" altLang="en-US" sz="2800" dirty="0"/>
              <a:t>（</a:t>
            </a:r>
            <a:r>
              <a:rPr lang="en-US" altLang="zh-CN" sz="2800" dirty="0"/>
              <a:t>3</a:t>
            </a:r>
            <a:r>
              <a:rPr lang="zh-CN" altLang="en-US" sz="2800" dirty="0"/>
              <a:t>）逐步求精程序设计</a:t>
            </a:r>
            <a:r>
              <a:rPr lang="zh-CN" altLang="en-US" sz="2800" dirty="0">
                <a:latin typeface="Arial Narrow" panose="020B0606020202030204" pitchFamily="34" charset="0"/>
              </a:rPr>
              <a:t>    </a:t>
            </a:r>
            <a:endParaRPr lang="zh-CN" altLang="en-US" sz="2800" dirty="0"/>
          </a:p>
          <a:p>
            <a:r>
              <a:rPr lang="zh-CN" altLang="en-US" sz="2800" dirty="0"/>
              <a:t>（</a:t>
            </a:r>
            <a:r>
              <a:rPr lang="en-US" altLang="zh-CN" sz="2800" dirty="0"/>
              <a:t>4</a:t>
            </a:r>
            <a:r>
              <a:rPr lang="zh-CN" altLang="en-US" sz="2800" dirty="0"/>
              <a:t>）自顶向下的设计、编码和调试</a:t>
            </a:r>
          </a:p>
          <a:p>
            <a:r>
              <a:rPr lang="zh-CN" altLang="en-US" sz="2800" dirty="0"/>
              <a:t>（</a:t>
            </a:r>
            <a:r>
              <a:rPr lang="en-US" altLang="zh-CN" sz="2800" dirty="0"/>
              <a:t>5</a:t>
            </a:r>
            <a:r>
              <a:rPr lang="zh-CN" altLang="en-US" sz="2800" dirty="0"/>
              <a:t>）主程序员组的组织形式</a:t>
            </a:r>
          </a:p>
        </p:txBody>
      </p:sp>
    </p:spTree>
    <p:extLst>
      <p:ext uri="{BB962C8B-B14F-4D97-AF65-F5344CB8AC3E}">
        <p14:creationId xmlns:p14="http://schemas.microsoft.com/office/powerpoint/2010/main" val="1412383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zh-CN" altLang="en-US"/>
              <a:t>关于</a:t>
            </a:r>
            <a:r>
              <a:rPr lang="en-US" altLang="zh-CN"/>
              <a:t>GOTO</a:t>
            </a:r>
            <a:r>
              <a:rPr lang="zh-CN" altLang="en-US"/>
              <a:t>语句</a:t>
            </a:r>
            <a:r>
              <a:rPr lang="en-US" altLang="zh-CN">
                <a:latin typeface="Times New Roman" panose="02020603050405020304" pitchFamily="18" charset="0"/>
              </a:rPr>
              <a:t>…</a:t>
            </a:r>
            <a:endParaRPr lang="en-US" altLang="zh-CN"/>
          </a:p>
        </p:txBody>
      </p:sp>
      <p:sp>
        <p:nvSpPr>
          <p:cNvPr id="178179" name="Rectangle 3"/>
          <p:cNvSpPr>
            <a:spLocks noGrp="1" noChangeArrowheads="1"/>
          </p:cNvSpPr>
          <p:nvPr>
            <p:ph type="body" idx="1"/>
          </p:nvPr>
        </p:nvSpPr>
        <p:spPr>
          <a:xfrm>
            <a:off x="457200" y="1495425"/>
            <a:ext cx="8229600" cy="3589759"/>
          </a:xfrm>
        </p:spPr>
        <p:txBody>
          <a:bodyPr/>
          <a:lstStyle/>
          <a:p>
            <a:r>
              <a:rPr lang="en-US" altLang="zh-CN" sz="2800" dirty="0"/>
              <a:t>1</a:t>
            </a:r>
            <a:r>
              <a:rPr lang="zh-CN" altLang="en-US" sz="2800" dirty="0"/>
              <a:t>、用</a:t>
            </a:r>
            <a:r>
              <a:rPr lang="zh-CN" altLang="en-US" sz="2800" dirty="0">
                <a:latin typeface="Arial Narrow" panose="020B0606020202030204" pitchFamily="34" charset="0"/>
              </a:rPr>
              <a:t>“</a:t>
            </a:r>
            <a:r>
              <a:rPr lang="zh-CN" altLang="en-US" sz="2800" dirty="0"/>
              <a:t>允许使用</a:t>
            </a:r>
            <a:r>
              <a:rPr lang="en-US" altLang="zh-CN" sz="2800" dirty="0"/>
              <a:t>GOTO</a:t>
            </a:r>
            <a:r>
              <a:rPr lang="zh-CN" altLang="en-US" sz="2800" dirty="0"/>
              <a:t>语句</a:t>
            </a:r>
            <a:r>
              <a:rPr lang="zh-CN" altLang="en-US" sz="2800" dirty="0">
                <a:latin typeface="Arial Narrow" panose="020B0606020202030204" pitchFamily="34" charset="0"/>
              </a:rPr>
              <a:t>”</a:t>
            </a:r>
            <a:r>
              <a:rPr lang="zh-CN" altLang="en-US" sz="2800" dirty="0"/>
              <a:t>的高级语言设计程序尽量避免使用</a:t>
            </a:r>
            <a:r>
              <a:rPr lang="en-US" altLang="zh-CN" sz="2800" dirty="0"/>
              <a:t>GOTO</a:t>
            </a:r>
            <a:r>
              <a:rPr lang="zh-CN" altLang="en-US" sz="2800" dirty="0"/>
              <a:t>语句</a:t>
            </a:r>
          </a:p>
          <a:p>
            <a:r>
              <a:rPr lang="en-US" altLang="zh-CN" sz="2800" dirty="0"/>
              <a:t>2</a:t>
            </a:r>
            <a:r>
              <a:rPr lang="zh-CN" altLang="en-US" sz="2800" dirty="0"/>
              <a:t>、语言提供了多种控制结构，为避免使用</a:t>
            </a:r>
            <a:r>
              <a:rPr lang="en-US" altLang="zh-CN" sz="2800" dirty="0"/>
              <a:t>GOTO</a:t>
            </a:r>
            <a:r>
              <a:rPr lang="zh-CN" altLang="en-US" sz="2800" dirty="0"/>
              <a:t>语句创造条件</a:t>
            </a:r>
          </a:p>
          <a:p>
            <a:r>
              <a:rPr lang="en-US" altLang="zh-CN" sz="2800" dirty="0"/>
              <a:t>3</a:t>
            </a:r>
            <a:r>
              <a:rPr lang="zh-CN" altLang="en-US" sz="2800" dirty="0"/>
              <a:t>、消除</a:t>
            </a:r>
            <a:r>
              <a:rPr lang="en-US" altLang="zh-CN" sz="2800" dirty="0"/>
              <a:t>GOTO </a:t>
            </a:r>
            <a:r>
              <a:rPr lang="zh-CN" altLang="en-US" sz="2800" dirty="0"/>
              <a:t>语句的通常方法有</a:t>
            </a:r>
          </a:p>
          <a:p>
            <a:pPr lvl="1"/>
            <a:r>
              <a:rPr lang="zh-CN" altLang="en-US" sz="2800" dirty="0"/>
              <a:t>增加辅助变量</a:t>
            </a:r>
          </a:p>
          <a:p>
            <a:pPr lvl="1"/>
            <a:r>
              <a:rPr lang="zh-CN" altLang="en-US" sz="2800" dirty="0"/>
              <a:t>改变程序执行顺序</a:t>
            </a:r>
          </a:p>
        </p:txBody>
      </p:sp>
    </p:spTree>
    <p:extLst>
      <p:ext uri="{BB962C8B-B14F-4D97-AF65-F5344CB8AC3E}">
        <p14:creationId xmlns:p14="http://schemas.microsoft.com/office/powerpoint/2010/main" val="270367845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北京锐得PPT公司专业制作">
  <a:themeElements>
    <a:clrScheme name="Office 主题 1">
      <a:dk1>
        <a:srgbClr val="000000"/>
      </a:dk1>
      <a:lt1>
        <a:srgbClr val="FFFFFF"/>
      </a:lt1>
      <a:dk2>
        <a:srgbClr val="FF3300"/>
      </a:dk2>
      <a:lt2>
        <a:srgbClr val="DCDCDC"/>
      </a:lt2>
      <a:accent1>
        <a:srgbClr val="0066CC"/>
      </a:accent1>
      <a:accent2>
        <a:srgbClr val="003366"/>
      </a:accent2>
      <a:accent3>
        <a:srgbClr val="FFFFFF"/>
      </a:accent3>
      <a:accent4>
        <a:srgbClr val="000000"/>
      </a:accent4>
      <a:accent5>
        <a:srgbClr val="AAB8E2"/>
      </a:accent5>
      <a:accent6>
        <a:srgbClr val="002D5C"/>
      </a:accent6>
      <a:hlink>
        <a:srgbClr val="0099FF"/>
      </a:hlink>
      <a:folHlink>
        <a:srgbClr val="0066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E73B05"/>
        </a:dk2>
        <a:lt2>
          <a:srgbClr val="DCDCDC"/>
        </a:lt2>
        <a:accent1>
          <a:srgbClr val="B40000"/>
        </a:accent1>
        <a:accent2>
          <a:srgbClr val="1A63BC"/>
        </a:accent2>
        <a:accent3>
          <a:srgbClr val="FFFFFF"/>
        </a:accent3>
        <a:accent4>
          <a:srgbClr val="000000"/>
        </a:accent4>
        <a:accent5>
          <a:srgbClr val="D6AAAA"/>
        </a:accent5>
        <a:accent6>
          <a:srgbClr val="1659AA"/>
        </a:accent6>
        <a:hlink>
          <a:srgbClr val="47721C"/>
        </a:hlink>
        <a:folHlink>
          <a:srgbClr val="E28304"/>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E8AC04"/>
        </a:dk2>
        <a:lt2>
          <a:srgbClr val="DCDCDC"/>
        </a:lt2>
        <a:accent1>
          <a:srgbClr val="053275"/>
        </a:accent1>
        <a:accent2>
          <a:srgbClr val="1759A9"/>
        </a:accent2>
        <a:accent3>
          <a:srgbClr val="FFFFFF"/>
        </a:accent3>
        <a:accent4>
          <a:srgbClr val="000000"/>
        </a:accent4>
        <a:accent5>
          <a:srgbClr val="AAADBD"/>
        </a:accent5>
        <a:accent6>
          <a:srgbClr val="145099"/>
        </a:accent6>
        <a:hlink>
          <a:srgbClr val="0077DA"/>
        </a:hlink>
        <a:folHlink>
          <a:srgbClr val="53A9F7"/>
        </a:folHlink>
      </a:clrScheme>
      <a:clrMap bg1="lt1" tx1="dk1" bg2="lt2" tx2="dk2" accent1="accent1" accent2="accent2" accent3="accent3" accent4="accent4" accent5="accent5" accent6="accent6" hlink="hlink" folHlink="folHlink"/>
    </a:extraClrScheme>
    <a:extraClrScheme>
      <a:clrScheme name="Office 主题 1">
        <a:dk1>
          <a:srgbClr val="000000"/>
        </a:dk1>
        <a:lt1>
          <a:srgbClr val="FFFFFF"/>
        </a:lt1>
        <a:dk2>
          <a:srgbClr val="FF3300"/>
        </a:dk2>
        <a:lt2>
          <a:srgbClr val="DCDCDC"/>
        </a:lt2>
        <a:accent1>
          <a:srgbClr val="0066CC"/>
        </a:accent1>
        <a:accent2>
          <a:srgbClr val="003366"/>
        </a:accent2>
        <a:accent3>
          <a:srgbClr val="FFFFFF"/>
        </a:accent3>
        <a:accent4>
          <a:srgbClr val="000000"/>
        </a:accent4>
        <a:accent5>
          <a:srgbClr val="AAB8E2"/>
        </a:accent5>
        <a:accent6>
          <a:srgbClr val="002D5C"/>
        </a:accent6>
        <a:hlink>
          <a:srgbClr val="0099FF"/>
        </a:hlink>
        <a:folHlink>
          <a:srgbClr val="00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38</TotalTime>
  <Words>2018</Words>
  <Application>Microsoft Office PowerPoint</Application>
  <PresentationFormat>全屏显示(4:3)</PresentationFormat>
  <Paragraphs>426</Paragraphs>
  <Slides>35</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50" baseType="lpstr">
      <vt:lpstr>Arial Unicode MS</vt:lpstr>
      <vt:lpstr>黑体</vt:lpstr>
      <vt:lpstr>华文中宋</vt:lpstr>
      <vt:lpstr>楷体_GB2312</vt:lpstr>
      <vt:lpstr>宋体</vt:lpstr>
      <vt:lpstr>新宋体</vt:lpstr>
      <vt:lpstr>Arial</vt:lpstr>
      <vt:lpstr>Arial Narrow</vt:lpstr>
      <vt:lpstr>Calibri</vt:lpstr>
      <vt:lpstr>Symbol</vt:lpstr>
      <vt:lpstr>Tahoma</vt:lpstr>
      <vt:lpstr>Times New Roman</vt:lpstr>
      <vt:lpstr>Wingdings</vt:lpstr>
      <vt:lpstr>北京锐得PPT公司专业制作</vt:lpstr>
      <vt:lpstr>Microsoft Word 97 - 2003 文档</vt:lpstr>
      <vt:lpstr>软件工程</vt:lpstr>
      <vt:lpstr>详细设计的任务</vt:lpstr>
      <vt:lpstr>详细设计</vt:lpstr>
      <vt:lpstr>PowerPoint 演示文稿</vt:lpstr>
      <vt:lpstr>结构程序设计…</vt:lpstr>
      <vt:lpstr>…结构程序设计…</vt:lpstr>
      <vt:lpstr>…结构程序设计</vt:lpstr>
      <vt:lpstr>结构化程序讨论的主要问题</vt:lpstr>
      <vt:lpstr>关于GOTO语句…</vt:lpstr>
      <vt:lpstr>…关于GOTO语句…</vt:lpstr>
      <vt:lpstr>…关于GOTO语句…</vt:lpstr>
      <vt:lpstr>…关于GOTO语句…</vt:lpstr>
      <vt:lpstr>C++中的Goto语句…</vt:lpstr>
      <vt:lpstr>…C++中的Goto语句</vt:lpstr>
      <vt:lpstr>详细设计</vt:lpstr>
      <vt:lpstr>设计工具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学生成绩管理系统的 PAD 图 </vt:lpstr>
      <vt:lpstr>PowerPoint 演示文稿</vt:lpstr>
      <vt:lpstr>PowerPoint 演示文稿</vt:lpstr>
      <vt:lpstr>PowerPoint 演示文稿</vt:lpstr>
      <vt:lpstr>PowerPoint 演示文稿</vt:lpstr>
      <vt:lpstr>设计工具</vt:lpstr>
      <vt:lpstr>PowerPoint 演示文稿</vt:lpstr>
      <vt:lpstr>PowerPoint 演示文稿</vt:lpstr>
      <vt:lpstr>PowerPoint 演示文稿</vt:lpstr>
      <vt:lpstr>同步练习</vt:lpstr>
      <vt:lpstr>过程设计语言</vt:lpstr>
    </vt:vector>
  </TitlesOfParts>
  <Company>www.ruideppt.net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锐得PPT模板</dc:title>
  <dc:creator>北京锐得幻演广告有限公司</dc:creator>
  <cp:lastModifiedBy>teng zhongmei</cp:lastModifiedBy>
  <cp:revision>440</cp:revision>
  <dcterms:created xsi:type="dcterms:W3CDTF">2015-12-13T15:07:54Z</dcterms:created>
  <dcterms:modified xsi:type="dcterms:W3CDTF">2020-12-21T04:43:46Z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2052-11.1.0.8205</vt:lpwstr>
  </property>
</Properties>
</file>