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5" r:id="rId8"/>
    <p:sldId id="266" r:id="rId9"/>
    <p:sldId id="264" r:id="rId10"/>
    <p:sldId id="257" r:id="rId11"/>
    <p:sldId id="258" r:id="rId12"/>
    <p:sldId id="259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227B0-4347-4CE4-A8D7-0056FE75BE2A}" v="38" dt="2023-04-09T12:24:4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ing Cai" userId="96750965-e7df-444b-9d48-053c4a74e638" providerId="ADAL" clId="{649227B0-4347-4CE4-A8D7-0056FE75BE2A}"/>
    <pc:docChg chg="undo custSel addSld delSld modSld sldOrd">
      <pc:chgData name="Yuqing Cai" userId="96750965-e7df-444b-9d48-053c4a74e638" providerId="ADAL" clId="{649227B0-4347-4CE4-A8D7-0056FE75BE2A}" dt="2023-04-09T12:32:39.570" v="12653" actId="14734"/>
      <pc:docMkLst>
        <pc:docMk/>
      </pc:docMkLst>
      <pc:sldChg chg="modSp mod">
        <pc:chgData name="Yuqing Cai" userId="96750965-e7df-444b-9d48-053c4a74e638" providerId="ADAL" clId="{649227B0-4347-4CE4-A8D7-0056FE75BE2A}" dt="2023-03-03T12:24:07.926" v="9946" actId="20577"/>
        <pc:sldMkLst>
          <pc:docMk/>
          <pc:sldMk cId="3700369380" sldId="256"/>
        </pc:sldMkLst>
        <pc:spChg chg="mod">
          <ac:chgData name="Yuqing Cai" userId="96750965-e7df-444b-9d48-053c4a74e638" providerId="ADAL" clId="{649227B0-4347-4CE4-A8D7-0056FE75BE2A}" dt="2023-02-28T21:33:38.170" v="332" actId="20577"/>
          <ac:spMkLst>
            <pc:docMk/>
            <pc:sldMk cId="3700369380" sldId="256"/>
            <ac:spMk id="2" creationId="{14FF1BBB-14DF-46FF-B7DF-6B33628102E7}"/>
          </ac:spMkLst>
        </pc:spChg>
        <pc:spChg chg="mod">
          <ac:chgData name="Yuqing Cai" userId="96750965-e7df-444b-9d48-053c4a74e638" providerId="ADAL" clId="{649227B0-4347-4CE4-A8D7-0056FE75BE2A}" dt="2023-03-03T12:24:07.926" v="9946" actId="20577"/>
          <ac:spMkLst>
            <pc:docMk/>
            <pc:sldMk cId="3700369380" sldId="256"/>
            <ac:spMk id="3" creationId="{37EE7D62-7BB7-46B1-B9CA-F3576A8124C6}"/>
          </ac:spMkLst>
        </pc:spChg>
      </pc:sldChg>
      <pc:sldChg chg="modSp new mod">
        <pc:chgData name="Yuqing Cai" userId="96750965-e7df-444b-9d48-053c4a74e638" providerId="ADAL" clId="{649227B0-4347-4CE4-A8D7-0056FE75BE2A}" dt="2023-03-03T12:28:18.375" v="10293" actId="20577"/>
        <pc:sldMkLst>
          <pc:docMk/>
          <pc:sldMk cId="1305858131" sldId="260"/>
        </pc:sldMkLst>
        <pc:spChg chg="mod">
          <ac:chgData name="Yuqing Cai" userId="96750965-e7df-444b-9d48-053c4a74e638" providerId="ADAL" clId="{649227B0-4347-4CE4-A8D7-0056FE75BE2A}" dt="2023-02-28T21:32:50.334" v="309" actId="20577"/>
          <ac:spMkLst>
            <pc:docMk/>
            <pc:sldMk cId="1305858131" sldId="260"/>
            <ac:spMk id="2" creationId="{CE1FB8C4-2F6A-D6AB-EB71-45F2627C795A}"/>
          </ac:spMkLst>
        </pc:spChg>
        <pc:spChg chg="mod">
          <ac:chgData name="Yuqing Cai" userId="96750965-e7df-444b-9d48-053c4a74e638" providerId="ADAL" clId="{649227B0-4347-4CE4-A8D7-0056FE75BE2A}" dt="2023-03-03T12:28:18.375" v="10293" actId="20577"/>
          <ac:spMkLst>
            <pc:docMk/>
            <pc:sldMk cId="1305858131" sldId="260"/>
            <ac:spMk id="3" creationId="{5C4B1152-1167-7E51-D82E-49DEEAF49DAA}"/>
          </ac:spMkLst>
        </pc:spChg>
      </pc:sldChg>
      <pc:sldChg chg="modSp new mod">
        <pc:chgData name="Yuqing Cai" userId="96750965-e7df-444b-9d48-053c4a74e638" providerId="ADAL" clId="{649227B0-4347-4CE4-A8D7-0056FE75BE2A}" dt="2023-03-03T09:46:28.643" v="6174" actId="20577"/>
        <pc:sldMkLst>
          <pc:docMk/>
          <pc:sldMk cId="1170093471" sldId="261"/>
        </pc:sldMkLst>
        <pc:spChg chg="mod">
          <ac:chgData name="Yuqing Cai" userId="96750965-e7df-444b-9d48-053c4a74e638" providerId="ADAL" clId="{649227B0-4347-4CE4-A8D7-0056FE75BE2A}" dt="2023-02-28T21:57:02.131" v="2799" actId="20577"/>
          <ac:spMkLst>
            <pc:docMk/>
            <pc:sldMk cId="1170093471" sldId="261"/>
            <ac:spMk id="2" creationId="{6E3A1AD4-B936-1F9C-4347-8740F3D62017}"/>
          </ac:spMkLst>
        </pc:spChg>
        <pc:spChg chg="mod">
          <ac:chgData name="Yuqing Cai" userId="96750965-e7df-444b-9d48-053c4a74e638" providerId="ADAL" clId="{649227B0-4347-4CE4-A8D7-0056FE75BE2A}" dt="2023-03-03T09:46:28.643" v="6174" actId="20577"/>
          <ac:spMkLst>
            <pc:docMk/>
            <pc:sldMk cId="1170093471" sldId="261"/>
            <ac:spMk id="3" creationId="{75AA278E-65EE-E42F-9D07-1EF4D3BED58A}"/>
          </ac:spMkLst>
        </pc:spChg>
      </pc:sldChg>
      <pc:sldChg chg="modSp new mod">
        <pc:chgData name="Yuqing Cai" userId="96750965-e7df-444b-9d48-053c4a74e638" providerId="ADAL" clId="{649227B0-4347-4CE4-A8D7-0056FE75BE2A}" dt="2023-03-06T19:56:20.113" v="12015" actId="20577"/>
        <pc:sldMkLst>
          <pc:docMk/>
          <pc:sldMk cId="3908071195" sldId="262"/>
        </pc:sldMkLst>
        <pc:spChg chg="mod">
          <ac:chgData name="Yuqing Cai" userId="96750965-e7df-444b-9d48-053c4a74e638" providerId="ADAL" clId="{649227B0-4347-4CE4-A8D7-0056FE75BE2A}" dt="2023-02-28T22:06:00.018" v="3223" actId="20577"/>
          <ac:spMkLst>
            <pc:docMk/>
            <pc:sldMk cId="3908071195" sldId="262"/>
            <ac:spMk id="2" creationId="{1E077672-DD8D-F650-1972-66BF6610F20D}"/>
          </ac:spMkLst>
        </pc:spChg>
        <pc:spChg chg="mod">
          <ac:chgData name="Yuqing Cai" userId="96750965-e7df-444b-9d48-053c4a74e638" providerId="ADAL" clId="{649227B0-4347-4CE4-A8D7-0056FE75BE2A}" dt="2023-03-06T19:56:20.113" v="12015" actId="20577"/>
          <ac:spMkLst>
            <pc:docMk/>
            <pc:sldMk cId="3908071195" sldId="262"/>
            <ac:spMk id="3" creationId="{25F4FD14-AE5D-C264-C0C0-374F855AB47E}"/>
          </ac:spMkLst>
        </pc:spChg>
      </pc:sldChg>
      <pc:sldChg chg="modSp new mod">
        <pc:chgData name="Yuqing Cai" userId="96750965-e7df-444b-9d48-053c4a74e638" providerId="ADAL" clId="{649227B0-4347-4CE4-A8D7-0056FE75BE2A}" dt="2023-03-06T19:57:13.580" v="12068" actId="20577"/>
        <pc:sldMkLst>
          <pc:docMk/>
          <pc:sldMk cId="1556694227" sldId="263"/>
        </pc:sldMkLst>
        <pc:spChg chg="mod">
          <ac:chgData name="Yuqing Cai" userId="96750965-e7df-444b-9d48-053c4a74e638" providerId="ADAL" clId="{649227B0-4347-4CE4-A8D7-0056FE75BE2A}" dt="2023-02-28T22:08:49.550" v="3463" actId="20577"/>
          <ac:spMkLst>
            <pc:docMk/>
            <pc:sldMk cId="1556694227" sldId="263"/>
            <ac:spMk id="2" creationId="{C61FC920-2424-6575-2EAA-F3F2C68B26B6}"/>
          </ac:spMkLst>
        </pc:spChg>
        <pc:spChg chg="mod">
          <ac:chgData name="Yuqing Cai" userId="96750965-e7df-444b-9d48-053c4a74e638" providerId="ADAL" clId="{649227B0-4347-4CE4-A8D7-0056FE75BE2A}" dt="2023-03-06T19:57:13.580" v="12068" actId="20577"/>
          <ac:spMkLst>
            <pc:docMk/>
            <pc:sldMk cId="1556694227" sldId="263"/>
            <ac:spMk id="3" creationId="{591FDBB5-0D7E-77F8-02CA-D7370B189AD1}"/>
          </ac:spMkLst>
        </pc:spChg>
      </pc:sldChg>
      <pc:sldChg chg="modSp new mod">
        <pc:chgData name="Yuqing Cai" userId="96750965-e7df-444b-9d48-053c4a74e638" providerId="ADAL" clId="{649227B0-4347-4CE4-A8D7-0056FE75BE2A}" dt="2023-03-06T19:59:06.756" v="12181" actId="207"/>
        <pc:sldMkLst>
          <pc:docMk/>
          <pc:sldMk cId="2459232006" sldId="264"/>
        </pc:sldMkLst>
        <pc:spChg chg="mod">
          <ac:chgData name="Yuqing Cai" userId="96750965-e7df-444b-9d48-053c4a74e638" providerId="ADAL" clId="{649227B0-4347-4CE4-A8D7-0056FE75BE2A}" dt="2023-03-03T12:16:57.825" v="9887"/>
          <ac:spMkLst>
            <pc:docMk/>
            <pc:sldMk cId="2459232006" sldId="264"/>
            <ac:spMk id="2" creationId="{4A7DCAF2-8C2F-4BAC-D55E-14EA0E856D05}"/>
          </ac:spMkLst>
        </pc:spChg>
        <pc:spChg chg="mod">
          <ac:chgData name="Yuqing Cai" userId="96750965-e7df-444b-9d48-053c4a74e638" providerId="ADAL" clId="{649227B0-4347-4CE4-A8D7-0056FE75BE2A}" dt="2023-03-06T19:59:06.756" v="12181" actId="207"/>
          <ac:spMkLst>
            <pc:docMk/>
            <pc:sldMk cId="2459232006" sldId="264"/>
            <ac:spMk id="3" creationId="{2DE5A3FA-D0F5-7CE3-4FC0-E6075DC83B1A}"/>
          </ac:spMkLst>
        </pc:spChg>
      </pc:sldChg>
      <pc:sldChg chg="addSp modSp new mod ord">
        <pc:chgData name="Yuqing Cai" userId="96750965-e7df-444b-9d48-053c4a74e638" providerId="ADAL" clId="{649227B0-4347-4CE4-A8D7-0056FE75BE2A}" dt="2023-03-03T09:39:50.844" v="5930"/>
        <pc:sldMkLst>
          <pc:docMk/>
          <pc:sldMk cId="602127907" sldId="265"/>
        </pc:sldMkLst>
        <pc:spChg chg="mod">
          <ac:chgData name="Yuqing Cai" userId="96750965-e7df-444b-9d48-053c4a74e638" providerId="ADAL" clId="{649227B0-4347-4CE4-A8D7-0056FE75BE2A}" dt="2023-03-03T09:21:38.932" v="4584" actId="20577"/>
          <ac:spMkLst>
            <pc:docMk/>
            <pc:sldMk cId="602127907" sldId="265"/>
            <ac:spMk id="2" creationId="{D30DD1AF-E445-ABDA-C593-CE3621D16B90}"/>
          </ac:spMkLst>
        </pc:spChg>
        <pc:spChg chg="mod">
          <ac:chgData name="Yuqing Cai" userId="96750965-e7df-444b-9d48-053c4a74e638" providerId="ADAL" clId="{649227B0-4347-4CE4-A8D7-0056FE75BE2A}" dt="2023-03-03T09:33:33.104" v="5699" actId="27636"/>
          <ac:spMkLst>
            <pc:docMk/>
            <pc:sldMk cId="602127907" sldId="265"/>
            <ac:spMk id="3" creationId="{60E8C9CB-05EA-0DA0-FDD4-D5544EC7081A}"/>
          </ac:spMkLst>
        </pc:spChg>
        <pc:picChg chg="add mod">
          <ac:chgData name="Yuqing Cai" userId="96750965-e7df-444b-9d48-053c4a74e638" providerId="ADAL" clId="{649227B0-4347-4CE4-A8D7-0056FE75BE2A}" dt="2023-03-03T09:28:52.561" v="5367" actId="1076"/>
          <ac:picMkLst>
            <pc:docMk/>
            <pc:sldMk cId="602127907" sldId="265"/>
            <ac:picMk id="5" creationId="{433BD093-40A6-E3CC-6CB2-90DF384298C5}"/>
          </ac:picMkLst>
        </pc:picChg>
        <pc:picChg chg="add mod">
          <ac:chgData name="Yuqing Cai" userId="96750965-e7df-444b-9d48-053c4a74e638" providerId="ADAL" clId="{649227B0-4347-4CE4-A8D7-0056FE75BE2A}" dt="2023-03-03T09:28:54.856" v="5369" actId="1076"/>
          <ac:picMkLst>
            <pc:docMk/>
            <pc:sldMk cId="602127907" sldId="265"/>
            <ac:picMk id="7" creationId="{7FD15627-41B7-2419-C719-DEF8A9CD8865}"/>
          </ac:picMkLst>
        </pc:picChg>
      </pc:sldChg>
      <pc:sldChg chg="modSp new mod ord">
        <pc:chgData name="Yuqing Cai" userId="96750965-e7df-444b-9d48-053c4a74e638" providerId="ADAL" clId="{649227B0-4347-4CE4-A8D7-0056FE75BE2A}" dt="2023-03-06T19:57:41.038" v="12114" actId="20577"/>
        <pc:sldMkLst>
          <pc:docMk/>
          <pc:sldMk cId="1371093776" sldId="266"/>
        </pc:sldMkLst>
        <pc:spChg chg="mod">
          <ac:chgData name="Yuqing Cai" userId="96750965-e7df-444b-9d48-053c4a74e638" providerId="ADAL" clId="{649227B0-4347-4CE4-A8D7-0056FE75BE2A}" dt="2023-03-03T09:33:38.593" v="5708" actId="20577"/>
          <ac:spMkLst>
            <pc:docMk/>
            <pc:sldMk cId="1371093776" sldId="266"/>
            <ac:spMk id="2" creationId="{08B534DA-5B97-D78C-E4E4-09CBC7DB9435}"/>
          </ac:spMkLst>
        </pc:spChg>
        <pc:spChg chg="mod">
          <ac:chgData name="Yuqing Cai" userId="96750965-e7df-444b-9d48-053c4a74e638" providerId="ADAL" clId="{649227B0-4347-4CE4-A8D7-0056FE75BE2A}" dt="2023-03-06T19:57:41.038" v="12114" actId="20577"/>
          <ac:spMkLst>
            <pc:docMk/>
            <pc:sldMk cId="1371093776" sldId="266"/>
            <ac:spMk id="3" creationId="{B9FB4D2A-4084-625B-60BA-DB55F99CA1E1}"/>
          </ac:spMkLst>
        </pc:spChg>
      </pc:sldChg>
      <pc:sldChg chg="modSp mod">
        <pc:chgData name="Yuqing Cai" userId="96750965-e7df-444b-9d48-053c4a74e638" providerId="ADAL" clId="{649227B0-4347-4CE4-A8D7-0056FE75BE2A}" dt="2023-03-03T12:28:37.210" v="10295" actId="20577"/>
        <pc:sldMkLst>
          <pc:docMk/>
          <pc:sldMk cId="380208320" sldId="267"/>
        </pc:sldMkLst>
        <pc:spChg chg="mod">
          <ac:chgData name="Yuqing Cai" userId="96750965-e7df-444b-9d48-053c4a74e638" providerId="ADAL" clId="{649227B0-4347-4CE4-A8D7-0056FE75BE2A}" dt="2023-03-03T12:28:37.210" v="10295" actId="20577"/>
          <ac:spMkLst>
            <pc:docMk/>
            <pc:sldMk cId="380208320" sldId="267"/>
            <ac:spMk id="3" creationId="{5C4B1152-1167-7E51-D82E-49DEEAF49DAA}"/>
          </ac:spMkLst>
        </pc:spChg>
      </pc:sldChg>
      <pc:sldChg chg="modSp new mod">
        <pc:chgData name="Yuqing Cai" userId="96750965-e7df-444b-9d48-053c4a74e638" providerId="ADAL" clId="{649227B0-4347-4CE4-A8D7-0056FE75BE2A}" dt="2023-03-06T20:02:49.953" v="12288" actId="20577"/>
        <pc:sldMkLst>
          <pc:docMk/>
          <pc:sldMk cId="21149127" sldId="268"/>
        </pc:sldMkLst>
        <pc:spChg chg="mod">
          <ac:chgData name="Yuqing Cai" userId="96750965-e7df-444b-9d48-053c4a74e638" providerId="ADAL" clId="{649227B0-4347-4CE4-A8D7-0056FE75BE2A}" dt="2023-03-06T16:52:30.430" v="10407" actId="20577"/>
          <ac:spMkLst>
            <pc:docMk/>
            <pc:sldMk cId="21149127" sldId="268"/>
            <ac:spMk id="2" creationId="{792AB8A4-5DB2-CCF5-3BD3-C6C5836CCBCE}"/>
          </ac:spMkLst>
        </pc:spChg>
        <pc:spChg chg="mod">
          <ac:chgData name="Yuqing Cai" userId="96750965-e7df-444b-9d48-053c4a74e638" providerId="ADAL" clId="{649227B0-4347-4CE4-A8D7-0056FE75BE2A}" dt="2023-03-06T20:02:49.953" v="12288" actId="20577"/>
          <ac:spMkLst>
            <pc:docMk/>
            <pc:sldMk cId="21149127" sldId="268"/>
            <ac:spMk id="3" creationId="{0FFAA1A5-DF3F-EC12-A26E-0438949DC956}"/>
          </ac:spMkLst>
        </pc:spChg>
      </pc:sldChg>
      <pc:sldChg chg="addSp delSp modSp new mod">
        <pc:chgData name="Yuqing Cai" userId="96750965-e7df-444b-9d48-053c4a74e638" providerId="ADAL" clId="{649227B0-4347-4CE4-A8D7-0056FE75BE2A}" dt="2023-04-09T12:32:39.570" v="12653" actId="14734"/>
        <pc:sldMkLst>
          <pc:docMk/>
          <pc:sldMk cId="2207957621" sldId="269"/>
        </pc:sldMkLst>
        <pc:spChg chg="mod">
          <ac:chgData name="Yuqing Cai" userId="96750965-e7df-444b-9d48-053c4a74e638" providerId="ADAL" clId="{649227B0-4347-4CE4-A8D7-0056FE75BE2A}" dt="2023-03-06T16:54:28.825" v="10688" actId="20577"/>
          <ac:spMkLst>
            <pc:docMk/>
            <pc:sldMk cId="2207957621" sldId="269"/>
            <ac:spMk id="2" creationId="{DA9FF131-8797-BB45-2F7E-F6FEADEF21D7}"/>
          </ac:spMkLst>
        </pc:spChg>
        <pc:spChg chg="del mod">
          <ac:chgData name="Yuqing Cai" userId="96750965-e7df-444b-9d48-053c4a74e638" providerId="ADAL" clId="{649227B0-4347-4CE4-A8D7-0056FE75BE2A}" dt="2023-03-06T17:04:34.878" v="11331" actId="478"/>
          <ac:spMkLst>
            <pc:docMk/>
            <pc:sldMk cId="2207957621" sldId="269"/>
            <ac:spMk id="3" creationId="{9E5F262E-0A55-D9FF-F600-B1BA49372360}"/>
          </ac:spMkLst>
        </pc:spChg>
        <pc:spChg chg="add del mod">
          <ac:chgData name="Yuqing Cai" userId="96750965-e7df-444b-9d48-053c4a74e638" providerId="ADAL" clId="{649227B0-4347-4CE4-A8D7-0056FE75BE2A}" dt="2023-03-06T17:04:43.355" v="11333" actId="478"/>
          <ac:spMkLst>
            <pc:docMk/>
            <pc:sldMk cId="2207957621" sldId="269"/>
            <ac:spMk id="6" creationId="{F9C71B0C-3898-67FB-CEEB-6ADCFE7DC907}"/>
          </ac:spMkLst>
        </pc:spChg>
        <pc:graphicFrameChg chg="add mod modGraphic">
          <ac:chgData name="Yuqing Cai" userId="96750965-e7df-444b-9d48-053c4a74e638" providerId="ADAL" clId="{649227B0-4347-4CE4-A8D7-0056FE75BE2A}" dt="2023-04-09T12:32:39.570" v="12653" actId="14734"/>
          <ac:graphicFrameMkLst>
            <pc:docMk/>
            <pc:sldMk cId="2207957621" sldId="269"/>
            <ac:graphicFrameMk id="4" creationId="{2E66098A-6D4A-FE6B-4471-288F973747AE}"/>
          </ac:graphicFrameMkLst>
        </pc:graphicFrameChg>
      </pc:sldChg>
      <pc:sldChg chg="addSp delSp modSp new mod">
        <pc:chgData name="Yuqing Cai" userId="96750965-e7df-444b-9d48-053c4a74e638" providerId="ADAL" clId="{649227B0-4347-4CE4-A8D7-0056FE75BE2A}" dt="2023-04-09T12:15:41.445" v="12502" actId="20577"/>
        <pc:sldMkLst>
          <pc:docMk/>
          <pc:sldMk cId="1797808937" sldId="270"/>
        </pc:sldMkLst>
        <pc:spChg chg="mod">
          <ac:chgData name="Yuqing Cai" userId="96750965-e7df-444b-9d48-053c4a74e638" providerId="ADAL" clId="{649227B0-4347-4CE4-A8D7-0056FE75BE2A}" dt="2023-03-06T17:05:57.011" v="11383" actId="20577"/>
          <ac:spMkLst>
            <pc:docMk/>
            <pc:sldMk cId="1797808937" sldId="270"/>
            <ac:spMk id="2" creationId="{4EF8E928-B1F1-3FA6-0426-03DD9E8DF721}"/>
          </ac:spMkLst>
        </pc:spChg>
        <pc:spChg chg="del">
          <ac:chgData name="Yuqing Cai" userId="96750965-e7df-444b-9d48-053c4a74e638" providerId="ADAL" clId="{649227B0-4347-4CE4-A8D7-0056FE75BE2A}" dt="2023-03-06T17:06:11.004" v="11384" actId="478"/>
          <ac:spMkLst>
            <pc:docMk/>
            <pc:sldMk cId="1797808937" sldId="270"/>
            <ac:spMk id="3" creationId="{F2A43396-174E-2529-89A6-C0ACC146FBF4}"/>
          </ac:spMkLst>
        </pc:spChg>
        <pc:graphicFrameChg chg="add mod modGraphic">
          <ac:chgData name="Yuqing Cai" userId="96750965-e7df-444b-9d48-053c4a74e638" providerId="ADAL" clId="{649227B0-4347-4CE4-A8D7-0056FE75BE2A}" dt="2023-04-09T12:15:41.445" v="12502" actId="20577"/>
          <ac:graphicFrameMkLst>
            <pc:docMk/>
            <pc:sldMk cId="1797808937" sldId="270"/>
            <ac:graphicFrameMk id="4" creationId="{AC7DE097-39E3-E220-9B5F-E628E9163F22}"/>
          </ac:graphicFrameMkLst>
        </pc:graphicFrameChg>
      </pc:sldChg>
      <pc:sldChg chg="modSp add mod">
        <pc:chgData name="Yuqing Cai" userId="96750965-e7df-444b-9d48-053c4a74e638" providerId="ADAL" clId="{649227B0-4347-4CE4-A8D7-0056FE75BE2A}" dt="2023-04-09T12:16:02.740" v="12508" actId="20577"/>
        <pc:sldMkLst>
          <pc:docMk/>
          <pc:sldMk cId="3887334425" sldId="271"/>
        </pc:sldMkLst>
        <pc:spChg chg="mod">
          <ac:chgData name="Yuqing Cai" userId="96750965-e7df-444b-9d48-053c4a74e638" providerId="ADAL" clId="{649227B0-4347-4CE4-A8D7-0056FE75BE2A}" dt="2023-03-06T17:46:37.438" v="11507" actId="20577"/>
          <ac:spMkLst>
            <pc:docMk/>
            <pc:sldMk cId="3887334425" sldId="271"/>
            <ac:spMk id="2" creationId="{4EF8E928-B1F1-3FA6-0426-03DD9E8DF721}"/>
          </ac:spMkLst>
        </pc:spChg>
        <pc:graphicFrameChg chg="mod modGraphic">
          <ac:chgData name="Yuqing Cai" userId="96750965-e7df-444b-9d48-053c4a74e638" providerId="ADAL" clId="{649227B0-4347-4CE4-A8D7-0056FE75BE2A}" dt="2023-04-09T12:16:02.740" v="12508" actId="20577"/>
          <ac:graphicFrameMkLst>
            <pc:docMk/>
            <pc:sldMk cId="3887334425" sldId="271"/>
            <ac:graphicFrameMk id="4" creationId="{AC7DE097-39E3-E220-9B5F-E628E9163F22}"/>
          </ac:graphicFrameMkLst>
        </pc:graphicFrameChg>
      </pc:sldChg>
      <pc:sldChg chg="new del">
        <pc:chgData name="Yuqing Cai" userId="96750965-e7df-444b-9d48-053c4a74e638" providerId="ADAL" clId="{649227B0-4347-4CE4-A8D7-0056FE75BE2A}" dt="2023-03-06T20:02:23.983" v="12249" actId="47"/>
        <pc:sldMkLst>
          <pc:docMk/>
          <pc:sldMk cId="4069279520" sldId="272"/>
        </pc:sldMkLst>
      </pc:sldChg>
      <pc:sldChg chg="modSp add mod">
        <pc:chgData name="Yuqing Cai" userId="96750965-e7df-444b-9d48-053c4a74e638" providerId="ADAL" clId="{649227B0-4347-4CE4-A8D7-0056FE75BE2A}" dt="2023-04-09T12:24:21.263" v="12544" actId="1076"/>
        <pc:sldMkLst>
          <pc:docMk/>
          <pc:sldMk cId="2051283647" sldId="273"/>
        </pc:sldMkLst>
        <pc:spChg chg="mod">
          <ac:chgData name="Yuqing Cai" userId="96750965-e7df-444b-9d48-053c4a74e638" providerId="ADAL" clId="{649227B0-4347-4CE4-A8D7-0056FE75BE2A}" dt="2023-03-06T18:47:47.444" v="11517" actId="20577"/>
          <ac:spMkLst>
            <pc:docMk/>
            <pc:sldMk cId="2051283647" sldId="273"/>
            <ac:spMk id="2" creationId="{DA9FF131-8797-BB45-2F7E-F6FEADEF21D7}"/>
          </ac:spMkLst>
        </pc:spChg>
        <pc:graphicFrameChg chg="mod modGraphic">
          <ac:chgData name="Yuqing Cai" userId="96750965-e7df-444b-9d48-053c4a74e638" providerId="ADAL" clId="{649227B0-4347-4CE4-A8D7-0056FE75BE2A}" dt="2023-04-09T12:24:21.263" v="12544" actId="1076"/>
          <ac:graphicFrameMkLst>
            <pc:docMk/>
            <pc:sldMk cId="2051283647" sldId="273"/>
            <ac:graphicFrameMk id="4" creationId="{2E66098A-6D4A-FE6B-4471-288F973747AE}"/>
          </ac:graphicFrameMkLst>
        </pc:graphicFrameChg>
      </pc:sldChg>
      <pc:sldChg chg="modSp add mod">
        <pc:chgData name="Yuqing Cai" userId="96750965-e7df-444b-9d48-053c4a74e638" providerId="ADAL" clId="{649227B0-4347-4CE4-A8D7-0056FE75BE2A}" dt="2023-04-09T12:24:40.920" v="12550" actId="20577"/>
        <pc:sldMkLst>
          <pc:docMk/>
          <pc:sldMk cId="1432343058" sldId="274"/>
        </pc:sldMkLst>
        <pc:spChg chg="mod">
          <ac:chgData name="Yuqing Cai" userId="96750965-e7df-444b-9d48-053c4a74e638" providerId="ADAL" clId="{649227B0-4347-4CE4-A8D7-0056FE75BE2A}" dt="2023-03-06T19:59:32.662" v="12191" actId="20577"/>
          <ac:spMkLst>
            <pc:docMk/>
            <pc:sldMk cId="1432343058" sldId="274"/>
            <ac:spMk id="2" creationId="{4EF8E928-B1F1-3FA6-0426-03DD9E8DF721}"/>
          </ac:spMkLst>
        </pc:spChg>
        <pc:graphicFrameChg chg="mod modGraphic">
          <ac:chgData name="Yuqing Cai" userId="96750965-e7df-444b-9d48-053c4a74e638" providerId="ADAL" clId="{649227B0-4347-4CE4-A8D7-0056FE75BE2A}" dt="2023-04-09T12:24:40.920" v="12550" actId="20577"/>
          <ac:graphicFrameMkLst>
            <pc:docMk/>
            <pc:sldMk cId="1432343058" sldId="274"/>
            <ac:graphicFrameMk id="4" creationId="{AC7DE097-39E3-E220-9B5F-E628E9163F22}"/>
          </ac:graphicFrameMkLst>
        </pc:graphicFrameChg>
      </pc:sldChg>
      <pc:sldChg chg="addSp delSp modSp add mod">
        <pc:chgData name="Yuqing Cai" userId="96750965-e7df-444b-9d48-053c4a74e638" providerId="ADAL" clId="{649227B0-4347-4CE4-A8D7-0056FE75BE2A}" dt="2023-04-09T12:25:24.399" v="12627" actId="1035"/>
        <pc:sldMkLst>
          <pc:docMk/>
          <pc:sldMk cId="3380878184" sldId="275"/>
        </pc:sldMkLst>
        <pc:spChg chg="mod">
          <ac:chgData name="Yuqing Cai" userId="96750965-e7df-444b-9d48-053c4a74e638" providerId="ADAL" clId="{649227B0-4347-4CE4-A8D7-0056FE75BE2A}" dt="2023-04-09T12:25:14.403" v="12616" actId="1035"/>
          <ac:spMkLst>
            <pc:docMk/>
            <pc:sldMk cId="3380878184" sldId="275"/>
            <ac:spMk id="2" creationId="{4EF8E928-B1F1-3FA6-0426-03DD9E8DF721}"/>
          </ac:spMkLst>
        </pc:spChg>
        <pc:graphicFrameChg chg="add del mod modGraphic">
          <ac:chgData name="Yuqing Cai" userId="96750965-e7df-444b-9d48-053c4a74e638" providerId="ADAL" clId="{649227B0-4347-4CE4-A8D7-0056FE75BE2A}" dt="2023-03-06T20:02:12.061" v="12246" actId="478"/>
          <ac:graphicFrameMkLst>
            <pc:docMk/>
            <pc:sldMk cId="3380878184" sldId="275"/>
            <ac:graphicFrameMk id="3" creationId="{12DCC9F5-E675-E4F5-5606-C0E3847B991E}"/>
          </ac:graphicFrameMkLst>
        </pc:graphicFrameChg>
        <pc:graphicFrameChg chg="del modGraphic">
          <ac:chgData name="Yuqing Cai" userId="96750965-e7df-444b-9d48-053c4a74e638" providerId="ADAL" clId="{649227B0-4347-4CE4-A8D7-0056FE75BE2A}" dt="2023-03-06T20:02:15.158" v="12247" actId="478"/>
          <ac:graphicFrameMkLst>
            <pc:docMk/>
            <pc:sldMk cId="3380878184" sldId="275"/>
            <ac:graphicFrameMk id="4" creationId="{AC7DE097-39E3-E220-9B5F-E628E9163F22}"/>
          </ac:graphicFrameMkLst>
        </pc:graphicFrameChg>
        <pc:graphicFrameChg chg="add mod modGraphic">
          <ac:chgData name="Yuqing Cai" userId="96750965-e7df-444b-9d48-053c4a74e638" providerId="ADAL" clId="{649227B0-4347-4CE4-A8D7-0056FE75BE2A}" dt="2023-04-09T12:25:24.399" v="12627" actId="1035"/>
          <ac:graphicFrameMkLst>
            <pc:docMk/>
            <pc:sldMk cId="3380878184" sldId="275"/>
            <ac:graphicFrameMk id="5" creationId="{A4B82B6A-F19C-8F3A-0D83-0AC54D87733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F75-3CF8-4B2D-942C-C8E8DB1EC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6132-E0A6-4F9A-94E7-8CAE9461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C86D-4DBF-4151-9684-54C95C7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9BDB-38B2-4019-9E8B-C04D4FE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C25A-EF18-4ACC-833D-19343B02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5A03-3364-4439-B8A6-5C1A5BA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ACC7-8064-4C88-88BA-D3E493AC9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0003-98B1-404C-8087-D5131A1B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2592-0545-4546-8BCA-5A9CFF8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A21E-4DA4-4EE3-A86B-B6C32C0C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0E836-B832-40EA-898D-B63C52AA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44848-11AE-4BE2-8691-6420917C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D5CE-9E12-4068-A892-D7FEF89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D7C6-9116-4E8E-836C-3EF476D1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727B-C55A-492B-B8D1-5E93E72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5163-1E00-475B-8924-2AD247F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9EB9-F482-4370-B253-7F0A95DD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BACF-9364-483E-AAB3-AFEF6F32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6D5C-C144-432A-B8F0-126A5DC3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38BC-6608-4614-8101-D81AF43B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CF0-E151-4097-89DB-5430CB9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ED0-C0CF-4DA1-960F-99891DA9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CAE2-A45E-4A78-AFEB-6C371B17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987E-5231-429E-94E0-5E98CECC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9FB9-8CC9-4A39-B741-D659183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5F2B-613F-4380-97FE-6F083365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F07F-7781-43D5-AF03-ECD6FEC5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790C0-EC48-4497-8428-75393826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30BE-4C7B-469F-B41F-80CA0C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0804-805A-48C3-BE01-B18FDC5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A2548-C888-4FB1-8BEE-9ECADF6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EF92-8694-452C-B77A-CF129652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EA7D-8868-4C0B-92FD-C147461A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CCC3-1E32-4351-829B-142B8777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77DAB-17F2-4A93-B8DF-2C699813D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06E53-37FA-4890-9619-8F17737C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D11A6-4465-4C2A-8127-0212F843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24306-F9AD-470C-8977-9B720C3D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DE440-7805-4D1D-A9EF-52768EB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2B82-E4F8-46C2-92FC-ABC627E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2FBB1-CA20-4A9D-BC9E-2E284CAA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A862F-7F77-426D-82F5-E857D014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D9B7A-869D-402A-A08F-4A5AD98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12D45-8558-4DB3-8165-1AE88241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82CB-EF3E-4963-A1D2-C178739D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2FFB-4CFA-4082-A1D2-CEFB2D7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9D4-E586-463F-ABAB-A5A0492A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1681-CA91-4D9E-B2CC-62E285AC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83CBB-7992-468C-85BD-B6C23619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0829-C9D9-458B-A62E-D5CD53C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8D76-6B80-42BF-872F-96134F4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E201-300E-4E09-9FED-0C0BF59C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BE30-3210-491D-BCC1-119C96E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D2C81-BE9D-4F4D-B0E3-6411A9D9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287E-223C-4C79-B257-ACA2F92A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24F1-184F-4905-8FB1-7405B223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A027-FF85-403F-B64A-112852D5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CE4F-5997-4C7A-B483-F2767C81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D09A-A106-45EF-9291-25AF7E21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435B-B6A3-4C64-A677-96002CEB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B093-49C2-4827-8E57-7BDD6D6A9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B146-5FC6-4F6B-ACB7-3C35FC5D517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85A5-916B-4763-AE43-A461DCDB0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9AC7-91A0-4CFC-AE3F-A7A96C2E0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1BBB-14DF-46FF-B7DF-6B3362810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1122363"/>
            <a:ext cx="9896475" cy="2387600"/>
          </a:xfrm>
        </p:spPr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 SES</a:t>
            </a:r>
            <a:r>
              <a:rPr lang="zh-CN" altLang="en-US" dirty="0"/>
              <a:t>常用变量总结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E7D62-7BB7-46B1-B9CA-F3576A812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AD72-B1F7-40AA-989B-BBCD16B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关于</a:t>
            </a:r>
            <a:r>
              <a:rPr lang="nl-NL" altLang="zh-CN" dirty="0" err="1"/>
              <a:t>income</a:t>
            </a:r>
            <a:r>
              <a:rPr lang="zh-CN" altLang="nl-NL" dirty="0"/>
              <a:t>国家</a:t>
            </a:r>
            <a:r>
              <a:rPr lang="nl-NL" altLang="zh-CN" dirty="0"/>
              <a:t>/</a:t>
            </a:r>
            <a:r>
              <a:rPr lang="zh-CN" altLang="nl-NL" dirty="0"/>
              <a:t>年份之间转换问题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45ED-16BC-4F4B-A64A-2AF67DB2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nl-NL" dirty="0"/>
              <a:t>例如：文献</a:t>
            </a:r>
            <a:r>
              <a:rPr lang="nl-NL" altLang="zh-CN" dirty="0"/>
              <a:t>2020</a:t>
            </a:r>
            <a:r>
              <a:rPr lang="zh-CN" altLang="nl-NL" dirty="0"/>
              <a:t>年美国</a:t>
            </a:r>
            <a:r>
              <a:rPr lang="nl-NL" altLang="zh-CN" dirty="0"/>
              <a:t>$10000</a:t>
            </a:r>
            <a:r>
              <a:rPr lang="zh-CN" altLang="nl-NL" dirty="0"/>
              <a:t>以上为高收入组，</a:t>
            </a:r>
            <a:r>
              <a:rPr lang="nl-NL" altLang="zh-CN" dirty="0"/>
              <a:t>$10000</a:t>
            </a:r>
            <a:r>
              <a:rPr lang="zh-CN" altLang="nl-NL" dirty="0"/>
              <a:t>以下为低收入组</a:t>
            </a:r>
            <a:endParaRPr lang="nl-NL" altLang="zh-CN" dirty="0"/>
          </a:p>
          <a:p>
            <a:r>
              <a:rPr lang="zh-CN" altLang="nl-NL" dirty="0"/>
              <a:t>不同国家（同一年份）：购买力</a:t>
            </a:r>
            <a:endParaRPr lang="nl-NL" altLang="zh-CN" dirty="0"/>
          </a:p>
          <a:p>
            <a:pPr lvl="1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 power parity (PPP)</a:t>
            </a:r>
            <a:r>
              <a:rPr lang="en-US" i="0" u="none" strike="noStrike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measurement of the price of specific goods in different countries and is used to compare the absolute </a:t>
            </a:r>
            <a:r>
              <a:rPr lang="en-US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 power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countries' </a:t>
            </a:r>
            <a:r>
              <a:rPr lang="en-US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currencies</a:t>
            </a:r>
          </a:p>
          <a:p>
            <a:pPr lvl="1"/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if </a:t>
            </a:r>
            <a:r>
              <a:rPr lang="nl-NL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zh-CN" altLang="nl-N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nl-NL" altLang="zh-CN" dirty="0">
                <a:solidFill>
                  <a:srgbClr val="202122"/>
                </a:solidFill>
                <a:latin typeface="Arial" panose="020B0604020202020204" pitchFamily="34" charset="0"/>
              </a:rPr>
              <a:t>computer</a:t>
            </a:r>
            <a:r>
              <a:rPr lang="zh-CN" altLang="nl-N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was 1000 US dollars in New York and the same the exactly same computer cost 6000 HK dollars in Hong Kong, the PPP exchange rate would be 6 HK dollars for every 1 US dollar.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from: https://data.oecd.org/conversion/purchasing-power-parities-ppp.htm#indicator-chart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7290-A76B-411D-A944-D035B93F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关于</a:t>
            </a:r>
            <a:r>
              <a:rPr lang="nl-NL" altLang="zh-CN" dirty="0" err="1"/>
              <a:t>income</a:t>
            </a:r>
            <a:r>
              <a:rPr lang="zh-CN" altLang="nl-NL" dirty="0"/>
              <a:t>国家</a:t>
            </a:r>
            <a:r>
              <a:rPr lang="nl-NL" altLang="zh-CN" dirty="0"/>
              <a:t>/</a:t>
            </a:r>
            <a:r>
              <a:rPr lang="zh-CN" altLang="nl-NL" dirty="0"/>
              <a:t>年份之间转换问题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87FA-5A42-4445-BA7B-EFEA7AFC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l-NL" dirty="0"/>
              <a:t>不同年份（同一国家）通货膨胀之间的转换：</a:t>
            </a:r>
            <a:r>
              <a:rPr lang="nl-NL" altLang="zh-CN" dirty="0"/>
              <a:t>Consumer </a:t>
            </a:r>
            <a:r>
              <a:rPr lang="nl-NL" altLang="zh-CN" dirty="0" err="1"/>
              <a:t>price</a:t>
            </a:r>
            <a:r>
              <a:rPr lang="nl-NL" altLang="zh-CN" dirty="0"/>
              <a:t> index CPI</a:t>
            </a:r>
          </a:p>
          <a:p>
            <a:r>
              <a:rPr lang="en-US" altLang="zh-CN" dirty="0"/>
              <a:t>The Consumer Price Index measures the overall change in consumer prices based on a representative basket of goods and services over time. </a:t>
            </a:r>
            <a:endParaRPr lang="nl-NL" altLang="zh-CN" dirty="0"/>
          </a:p>
          <a:p>
            <a:r>
              <a:rPr lang="nl-NL" altLang="zh-CN" dirty="0"/>
              <a:t>Data </a:t>
            </a:r>
            <a:r>
              <a:rPr lang="nl-NL" altLang="zh-CN" dirty="0" err="1"/>
              <a:t>from</a:t>
            </a:r>
            <a:r>
              <a:rPr lang="nl-NL" altLang="zh-CN" dirty="0"/>
              <a:t>: https://data.worldbank.org/indicator/FP.CPI.TOTL?locations=US</a:t>
            </a:r>
            <a:r>
              <a:rPr lang="zh-CN" altLang="nl-NL" dirty="0"/>
              <a:t> </a:t>
            </a:r>
            <a:r>
              <a:rPr lang="nl-NL" altLang="zh-CN" dirty="0"/>
              <a:t>(</a:t>
            </a:r>
            <a:r>
              <a:rPr lang="zh-CN" altLang="nl-NL" dirty="0"/>
              <a:t>有不同国家的数据）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7D43-AFB5-452A-A772-B3CA7FE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拟采用的转换方式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0F9D-3DA4-4FB8-8706-CAD56A63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l-NL" dirty="0"/>
              <a:t>例如：文献</a:t>
            </a:r>
            <a:r>
              <a:rPr lang="nl-NL" altLang="zh-CN" dirty="0"/>
              <a:t>2020</a:t>
            </a:r>
            <a:r>
              <a:rPr lang="zh-CN" altLang="nl-NL" dirty="0"/>
              <a:t>年美国</a:t>
            </a:r>
            <a:r>
              <a:rPr lang="nl-NL" altLang="zh-CN" dirty="0"/>
              <a:t>$10000</a:t>
            </a:r>
            <a:r>
              <a:rPr lang="zh-CN" altLang="nl-NL" dirty="0"/>
              <a:t>以上为高收入组，</a:t>
            </a:r>
            <a:r>
              <a:rPr lang="nl-NL" altLang="zh-CN" dirty="0"/>
              <a:t>$10000</a:t>
            </a:r>
            <a:r>
              <a:rPr lang="zh-CN" altLang="nl-NL" dirty="0"/>
              <a:t>以下为低收入组</a:t>
            </a:r>
            <a:endParaRPr lang="nl-NL" altLang="zh-CN" dirty="0"/>
          </a:p>
          <a:p>
            <a:r>
              <a:rPr lang="nl-NL" dirty="0"/>
              <a:t>CFPS:</a:t>
            </a:r>
            <a:r>
              <a:rPr lang="zh-CN" altLang="nl-NL" dirty="0"/>
              <a:t>需要转换为</a:t>
            </a:r>
            <a:r>
              <a:rPr lang="nl-NL" altLang="zh-CN" dirty="0"/>
              <a:t>2010</a:t>
            </a:r>
            <a:r>
              <a:rPr lang="zh-CN" altLang="nl-NL" dirty="0"/>
              <a:t>年人民币</a:t>
            </a:r>
            <a:endParaRPr lang="nl-NL" altLang="zh-CN" dirty="0"/>
          </a:p>
          <a:p>
            <a:pPr lvl="1"/>
            <a:r>
              <a:rPr lang="nl-NL" altLang="zh-CN" dirty="0"/>
              <a:t>2020 </a:t>
            </a:r>
            <a:r>
              <a:rPr lang="zh-CN" altLang="nl-NL" dirty="0"/>
              <a:t>美元</a:t>
            </a:r>
            <a:r>
              <a:rPr lang="nl-NL" altLang="zh-CN" dirty="0">
                <a:sym typeface="Wingdings" panose="05000000000000000000" pitchFamily="2" charset="2"/>
              </a:rPr>
              <a:t></a:t>
            </a:r>
            <a:r>
              <a:rPr lang="zh-CN" altLang="nl-NL" dirty="0">
                <a:sym typeface="Wingdings" panose="05000000000000000000" pitchFamily="2" charset="2"/>
              </a:rPr>
              <a:t> </a:t>
            </a:r>
            <a:r>
              <a:rPr lang="nl-NL" altLang="zh-CN" dirty="0">
                <a:sym typeface="Wingdings" panose="05000000000000000000" pitchFamily="2" charset="2"/>
              </a:rPr>
              <a:t>2020</a:t>
            </a:r>
            <a:r>
              <a:rPr lang="zh-CN" altLang="nl-NL" dirty="0">
                <a:sym typeface="Wingdings" panose="05000000000000000000" pitchFamily="2" charset="2"/>
              </a:rPr>
              <a:t> 人民币 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PPP)</a:t>
            </a:r>
          </a:p>
          <a:p>
            <a:pPr lvl="1"/>
            <a:r>
              <a:rPr lang="nl-NL" altLang="zh-CN" dirty="0">
                <a:sym typeface="Wingdings" panose="05000000000000000000" pitchFamily="2" charset="2"/>
              </a:rPr>
              <a:t>2020 </a:t>
            </a:r>
            <a:r>
              <a:rPr lang="zh-CN" altLang="nl-NL" dirty="0">
                <a:sym typeface="Wingdings" panose="05000000000000000000" pitchFamily="2" charset="2"/>
              </a:rPr>
              <a:t>人民币</a:t>
            </a:r>
            <a:r>
              <a:rPr lang="nl-NL" altLang="zh-CN" dirty="0">
                <a:sym typeface="Wingdings" panose="05000000000000000000" pitchFamily="2" charset="2"/>
              </a:rPr>
              <a:t> 2010 </a:t>
            </a:r>
            <a:r>
              <a:rPr lang="zh-CN" altLang="nl-NL" dirty="0">
                <a:sym typeface="Wingdings" panose="05000000000000000000" pitchFamily="2" charset="2"/>
              </a:rPr>
              <a:t>人民币 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CPI)</a:t>
            </a:r>
            <a:endParaRPr lang="nl-NL" altLang="zh-CN" dirty="0"/>
          </a:p>
          <a:p>
            <a:r>
              <a:rPr lang="nl-NL" dirty="0"/>
              <a:t>PSID:</a:t>
            </a:r>
            <a:r>
              <a:rPr lang="zh-CN" altLang="nl-NL" dirty="0"/>
              <a:t>需要转化为</a:t>
            </a:r>
            <a:r>
              <a:rPr lang="nl-NL" altLang="zh-CN" dirty="0"/>
              <a:t>2017</a:t>
            </a:r>
            <a:r>
              <a:rPr lang="zh-CN" altLang="nl-NL" dirty="0"/>
              <a:t>年美元</a:t>
            </a:r>
            <a:endParaRPr lang="nl-NL" altLang="zh-CN" dirty="0"/>
          </a:p>
          <a:p>
            <a:pPr lvl="1"/>
            <a:r>
              <a:rPr lang="nl-NL" dirty="0"/>
              <a:t>2020</a:t>
            </a:r>
            <a:r>
              <a:rPr lang="zh-CN" altLang="nl-NL" dirty="0"/>
              <a:t>美元</a:t>
            </a:r>
            <a:r>
              <a:rPr lang="nl-NL" altLang="zh-CN" dirty="0">
                <a:sym typeface="Wingdings" panose="05000000000000000000" pitchFamily="2" charset="2"/>
              </a:rPr>
              <a:t>2017</a:t>
            </a:r>
            <a:r>
              <a:rPr lang="zh-CN" altLang="nl-NL" dirty="0">
                <a:sym typeface="Wingdings" panose="05000000000000000000" pitchFamily="2" charset="2"/>
              </a:rPr>
              <a:t>美元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CPI)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B8A4-5DB2-CCF5-3BD3-C6C5836C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(SES variables only)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A1A5-DF3F-EC12-A26E-0438949D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df.CFPS_child</a:t>
            </a:r>
            <a:endParaRPr lang="en-US" dirty="0"/>
          </a:p>
          <a:p>
            <a:r>
              <a:rPr lang="en-US" dirty="0" err="1"/>
              <a:t>df.CFPS_adult</a:t>
            </a:r>
            <a:r>
              <a:rPr lang="en-US" dirty="0"/>
              <a:t> </a:t>
            </a:r>
          </a:p>
          <a:p>
            <a:r>
              <a:rPr lang="en-US" dirty="0" err="1"/>
              <a:t>df.CFPS_elderly</a:t>
            </a:r>
            <a:endParaRPr lang="en-US" dirty="0"/>
          </a:p>
          <a:p>
            <a:r>
              <a:rPr lang="en-US" dirty="0" err="1"/>
              <a:t>df.PSID_child</a:t>
            </a:r>
            <a:endParaRPr lang="en-US" dirty="0"/>
          </a:p>
          <a:p>
            <a:r>
              <a:rPr lang="en-US" dirty="0" err="1"/>
              <a:t>df.PSID_adult</a:t>
            </a:r>
            <a:r>
              <a:rPr lang="en-US" dirty="0"/>
              <a:t> </a:t>
            </a:r>
          </a:p>
          <a:p>
            <a:r>
              <a:rPr lang="en-US" dirty="0" err="1"/>
              <a:t>df.PSID_elderly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131-8797-BB45-2F7E-F6FEADE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df.CFPS_child</a:t>
            </a:r>
            <a:r>
              <a:rPr lang="en-US" dirty="0"/>
              <a:t> (age between 10-22)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6098A-6D4A-FE6B-4471-288F9737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6203"/>
              </p:ext>
            </p:extLst>
          </p:nvPr>
        </p:nvGraphicFramePr>
        <p:xfrm>
          <a:off x="336081" y="1690688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3167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0174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6431247"/>
                  </a:ext>
                </a:extLst>
              </a:tr>
              <a:tr h="375610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18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5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df.CFPS_adult</a:t>
            </a:r>
            <a:r>
              <a:rPr lang="en-US" dirty="0"/>
              <a:t> (age &gt;22)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03047"/>
              </p:ext>
            </p:extLst>
          </p:nvPr>
        </p:nvGraphicFramePr>
        <p:xfrm>
          <a:off x="210953" y="1690688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5269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32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0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6356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df.CFPS_elderly</a:t>
            </a:r>
            <a:r>
              <a:rPr lang="en-US" dirty="0"/>
              <a:t> (age &gt;60)</a:t>
            </a:r>
            <a:br>
              <a:rPr lang="en-US" dirty="0"/>
            </a:br>
            <a:r>
              <a:rPr lang="en-US" sz="2000" dirty="0"/>
              <a:t>[Same as </a:t>
            </a:r>
            <a:r>
              <a:rPr lang="en-US" sz="2000" dirty="0" err="1"/>
              <a:t>df.CFPS_adult</a:t>
            </a:r>
            <a:r>
              <a:rPr lang="en-US" sz="2000" dirty="0"/>
              <a:t> but parents’ data is very incomplete]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7751"/>
              </p:ext>
            </p:extLst>
          </p:nvPr>
        </p:nvGraphicFramePr>
        <p:xfrm>
          <a:off x="259079" y="1818517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552191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32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3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131-8797-BB45-2F7E-F6FEADE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df.PSID_child</a:t>
            </a:r>
            <a:r>
              <a:rPr lang="en-US" dirty="0"/>
              <a:t> (age between 10-22)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6098A-6D4A-FE6B-4471-288F9737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16892"/>
              </p:ext>
            </p:extLst>
          </p:nvPr>
        </p:nvGraphicFramePr>
        <p:xfrm>
          <a:off x="115102" y="1248310"/>
          <a:ext cx="11961796" cy="551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359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392359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260532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264755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651791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1229712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874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8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df.PSID_adult</a:t>
            </a:r>
            <a:r>
              <a:rPr lang="en-US" dirty="0"/>
              <a:t> (age &gt;22)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01130"/>
              </p:ext>
            </p:extLst>
          </p:nvPr>
        </p:nvGraphicFramePr>
        <p:xfrm>
          <a:off x="239828" y="1423881"/>
          <a:ext cx="11353800" cy="551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042161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0501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29314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661384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827502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420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4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774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df.PSID_elderly</a:t>
            </a:r>
            <a:r>
              <a:rPr lang="en-US" dirty="0"/>
              <a:t> (age &gt;60)</a:t>
            </a:r>
            <a:br>
              <a:rPr lang="en-US" dirty="0"/>
            </a:br>
            <a:r>
              <a:rPr lang="en-US" sz="2000" dirty="0"/>
              <a:t>[Same as </a:t>
            </a:r>
            <a:r>
              <a:rPr lang="en-US" sz="2000" dirty="0" err="1"/>
              <a:t>df.PSID_adult</a:t>
            </a:r>
            <a:r>
              <a:rPr lang="en-US" sz="2000" dirty="0"/>
              <a:t> but parents’ data is very incomplete]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B82B6A-F19C-8F3A-0D83-0AC54D877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20032"/>
              </p:ext>
            </p:extLst>
          </p:nvPr>
        </p:nvGraphicFramePr>
        <p:xfrm>
          <a:off x="104776" y="1306736"/>
          <a:ext cx="12087224" cy="550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45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174079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182617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479781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33302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72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390915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25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8C4-2F6A-D6AB-EB71-45F2627C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被试群体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152-1167-7E51-D82E-49DEEAF4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均以家庭为单位，在同一家庭中，可能调查不只一代（甚至两代）人的信息，而不同的人群（如儿童</a:t>
            </a:r>
            <a:r>
              <a:rPr lang="en-US" altLang="zh-CN" dirty="0"/>
              <a:t>/</a:t>
            </a:r>
            <a:r>
              <a:rPr lang="zh-CN" altLang="en-US" dirty="0"/>
              <a:t>成年人），调查的题目也是不同的</a:t>
            </a:r>
            <a:endParaRPr lang="en-US" altLang="zh-CN" dirty="0"/>
          </a:p>
          <a:p>
            <a:r>
              <a:rPr lang="zh-CN" altLang="en-US" dirty="0"/>
              <a:t>对于被试的</a:t>
            </a:r>
            <a:r>
              <a:rPr lang="en-US" altLang="zh-CN" dirty="0"/>
              <a:t>SES</a:t>
            </a:r>
            <a:r>
              <a:rPr lang="zh-CN" altLang="en-US" dirty="0"/>
              <a:t>信息，可能有不同的来源</a:t>
            </a:r>
            <a:endParaRPr lang="en-US" altLang="zh-CN" dirty="0"/>
          </a:p>
          <a:p>
            <a:r>
              <a:rPr lang="en-US" altLang="zh-CN" dirty="0"/>
              <a:t>CFPS:</a:t>
            </a:r>
          </a:p>
          <a:p>
            <a:pPr lvl="1"/>
            <a:r>
              <a:rPr lang="zh-CN" altLang="en-US" dirty="0"/>
              <a:t>对于成年人：成年人问卷条目；家庭问卷条目</a:t>
            </a:r>
            <a:endParaRPr lang="en-US" altLang="zh-CN" dirty="0"/>
          </a:p>
          <a:p>
            <a:pPr lvl="1"/>
            <a:r>
              <a:rPr lang="zh-CN" altLang="en-US" dirty="0"/>
              <a:t>对于未成年人：儿童问卷条目；家庭问卷条目；父母的成年人问卷条目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因此儿童的父母</a:t>
            </a:r>
            <a:r>
              <a:rPr lang="en-US" altLang="zh-CN" dirty="0">
                <a:sym typeface="Wingdings" panose="05000000000000000000" pitchFamily="2" charset="2"/>
              </a:rPr>
              <a:t>SES</a:t>
            </a:r>
            <a:r>
              <a:rPr lang="zh-CN" altLang="en-US" dirty="0">
                <a:sym typeface="Wingdings" panose="05000000000000000000" pitchFamily="2" charset="2"/>
              </a:rPr>
              <a:t>信息会更加完整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*</a:t>
            </a:r>
            <a:r>
              <a:rPr lang="zh-CN" altLang="en-US" dirty="0">
                <a:sym typeface="Wingdings" panose="05000000000000000000" pitchFamily="2" charset="2"/>
              </a:rPr>
              <a:t>由于我们将儿童设置为</a:t>
            </a:r>
            <a:r>
              <a:rPr lang="en-US" altLang="zh-CN" dirty="0">
                <a:sym typeface="Wingdings" panose="05000000000000000000" pitchFamily="2" charset="2"/>
              </a:rPr>
              <a:t>10-22</a:t>
            </a:r>
            <a:r>
              <a:rPr lang="zh-CN" altLang="en-US" dirty="0">
                <a:sym typeface="Wingdings" panose="05000000000000000000" pitchFamily="2" charset="2"/>
              </a:rPr>
              <a:t>岁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CFPS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10-15</a:t>
            </a:r>
            <a:r>
              <a:rPr lang="zh-CN" altLang="en-US" dirty="0">
                <a:sym typeface="Wingdings" panose="05000000000000000000" pitchFamily="2" charset="2"/>
              </a:rPr>
              <a:t>岁的儿童问卷施测年龄不同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因此部分儿童也有成年人问卷条目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58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8C4-2F6A-D6AB-EB71-45F2627C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被试群体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152-1167-7E51-D82E-49DEEAF4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PSID: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CFPS</a:t>
            </a:r>
            <a:r>
              <a:rPr lang="zh-CN" altLang="en-US" dirty="0">
                <a:sym typeface="Wingdings" panose="05000000000000000000" pitchFamily="2" charset="2"/>
              </a:rPr>
              <a:t>类似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但</a:t>
            </a:r>
            <a:r>
              <a:rPr lang="en-US" altLang="zh-CN" dirty="0">
                <a:sym typeface="Wingdings" panose="05000000000000000000" pitchFamily="2" charset="2"/>
              </a:rPr>
              <a:t>PSID</a:t>
            </a:r>
            <a:r>
              <a:rPr lang="zh-CN" altLang="en-US" dirty="0">
                <a:sym typeface="Wingdings" panose="05000000000000000000" pitchFamily="2" charset="2"/>
              </a:rPr>
              <a:t>家庭结构更复杂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可以根据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将成员分为</a:t>
            </a:r>
            <a:r>
              <a:rPr lang="en-US" altLang="zh-CN" dirty="0">
                <a:sym typeface="Wingdings" panose="05000000000000000000" pitchFamily="2" charset="2"/>
              </a:rPr>
              <a:t>Reference person(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),spouse(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的子女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等其他很多类型的成员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其中</a:t>
            </a:r>
            <a:r>
              <a:rPr lang="en-US" altLang="zh-CN" dirty="0" err="1">
                <a:sym typeface="Wingdings" panose="05000000000000000000" pitchFamily="2" charset="2"/>
              </a:rPr>
              <a:t>rp,sp</a:t>
            </a:r>
            <a:r>
              <a:rPr lang="zh-CN" altLang="en-US" dirty="0">
                <a:sym typeface="Wingdings" panose="05000000000000000000" pitchFamily="2" charset="2"/>
              </a:rPr>
              <a:t>及其子女</a:t>
            </a:r>
            <a:r>
              <a:rPr lang="en-US" altLang="zh-CN" dirty="0">
                <a:sym typeface="Wingdings" panose="05000000000000000000" pitchFamily="2" charset="2"/>
              </a:rPr>
              <a:t>(relation = 10, 20,30)</a:t>
            </a:r>
            <a:r>
              <a:rPr lang="zh-CN" altLang="en-US" dirty="0">
                <a:sym typeface="Wingdings" panose="05000000000000000000" pitchFamily="2" charset="2"/>
              </a:rPr>
              <a:t>这三类对我们最为重要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Rp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有单独的问卷因此有一些附加的信息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同时也有每个被试均有的个体问卷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我们也将儿童设置为</a:t>
            </a:r>
            <a:r>
              <a:rPr lang="en-US" altLang="zh-CN" dirty="0">
                <a:sym typeface="Wingdings" panose="05000000000000000000" pitchFamily="2" charset="2"/>
              </a:rPr>
              <a:t>10-22</a:t>
            </a:r>
            <a:r>
              <a:rPr lang="zh-CN" altLang="en-US" dirty="0">
                <a:sym typeface="Wingdings" panose="05000000000000000000" pitchFamily="2" charset="2"/>
              </a:rPr>
              <a:t>岁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 因此儿童也有可能为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当我们需要用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的变量作为儿童父母的变量时</a:t>
            </a:r>
            <a:r>
              <a:rPr lang="en-US" altLang="zh-CN" dirty="0">
                <a:sym typeface="Wingdings" panose="05000000000000000000" pitchFamily="2" charset="2"/>
              </a:rPr>
              <a:t> (</a:t>
            </a:r>
            <a:r>
              <a:rPr lang="en-US" altLang="zh-CN" dirty="0" err="1">
                <a:sym typeface="Wingdings" panose="05000000000000000000" pitchFamily="2" charset="2"/>
              </a:rPr>
              <a:t>sss_rp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sss_sp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zh-CN" altLang="en-US" dirty="0">
                <a:sym typeface="Wingdings" panose="05000000000000000000" pitchFamily="2" charset="2"/>
              </a:rPr>
              <a:t>需要首先选择儿童的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的子女的个体</a:t>
            </a:r>
            <a:r>
              <a:rPr lang="en-US" altLang="zh-CN" dirty="0">
                <a:sym typeface="Wingdings" panose="05000000000000000000" pitchFamily="2" charset="2"/>
              </a:rPr>
              <a:t>(relation ==30)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对于通过</a:t>
            </a:r>
            <a:r>
              <a:rPr lang="en-US" altLang="zh-CN" dirty="0" err="1">
                <a:sym typeface="Wingdings" panose="05000000000000000000" pitchFamily="2" charset="2"/>
              </a:rPr>
              <a:t>pid_f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pid_m</a:t>
            </a:r>
            <a:r>
              <a:rPr lang="zh-CN" altLang="en-US" dirty="0">
                <a:sym typeface="Wingdings" panose="05000000000000000000" pitchFamily="2" charset="2"/>
              </a:rPr>
              <a:t>识别的父母的变量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edu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zh-CN" altLang="en-US" dirty="0">
                <a:sym typeface="Wingdings" panose="05000000000000000000" pitchFamily="2" charset="2"/>
              </a:rPr>
              <a:t>则不需要儿童的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同样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成年人也不一定为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因此对于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的变量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只有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的被试可以使用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以上这些信息已经在数据中进行合并，我们在复现的过程中仅需要根据原文信息，选择对应群体的数据库即可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AD4-B936-1F9C-4347-8740F3D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收入（时间单位：年）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278E-65EE-E42F-9D07-1EF4D3BE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以家庭为单位的变量</a:t>
            </a:r>
            <a:endParaRPr lang="en-US" altLang="zh-CN" dirty="0"/>
          </a:p>
          <a:p>
            <a:pPr lvl="1"/>
            <a:r>
              <a:rPr lang="en-US" dirty="0"/>
              <a:t>CFPS</a:t>
            </a:r>
            <a:r>
              <a:rPr lang="zh-CN" altLang="en-US" dirty="0"/>
              <a:t>：</a:t>
            </a:r>
            <a:r>
              <a:rPr lang="en-US" altLang="zh-CN" dirty="0" err="1"/>
              <a:t>faminc</a:t>
            </a:r>
            <a:r>
              <a:rPr lang="en-US" altLang="zh-CN" dirty="0"/>
              <a:t> (adjusted net family income) etc.</a:t>
            </a:r>
          </a:p>
          <a:p>
            <a:pPr lvl="1"/>
            <a:r>
              <a:rPr lang="en-US" dirty="0"/>
              <a:t>PSID: </a:t>
            </a:r>
            <a:r>
              <a:rPr lang="en-US" dirty="0" err="1"/>
              <a:t>fincome</a:t>
            </a:r>
            <a:r>
              <a:rPr lang="en-US" dirty="0"/>
              <a:t> (total family income) etc.</a:t>
            </a:r>
          </a:p>
          <a:p>
            <a:r>
              <a:rPr lang="zh-CN" altLang="en-US" dirty="0"/>
              <a:t>以个人为单位的变量</a:t>
            </a:r>
            <a:r>
              <a:rPr lang="en-US" altLang="zh-CN" dirty="0"/>
              <a:t>(uncommon)—</a:t>
            </a:r>
            <a:r>
              <a:rPr lang="zh-CN" altLang="en-US" dirty="0"/>
              <a:t>仅限成年人</a:t>
            </a:r>
            <a:endParaRPr lang="en-US" altLang="zh-CN" dirty="0"/>
          </a:p>
          <a:p>
            <a:pPr lvl="1"/>
            <a:r>
              <a:rPr lang="en-US" dirty="0"/>
              <a:t>CFPS: income (individual income)</a:t>
            </a:r>
          </a:p>
          <a:p>
            <a:pPr lvl="1"/>
            <a:r>
              <a:rPr lang="en-US" dirty="0"/>
              <a:t>PSID: </a:t>
            </a:r>
            <a:r>
              <a:rPr lang="en-US" altLang="zh-CN" dirty="0"/>
              <a:t>income (individual income)</a:t>
            </a:r>
          </a:p>
          <a:p>
            <a:r>
              <a:rPr lang="zh-CN" altLang="en-US" dirty="0"/>
              <a:t>其他相关变量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err="1"/>
              <a:t>familysize</a:t>
            </a:r>
            <a:r>
              <a:rPr lang="zh-CN" altLang="en-US" dirty="0"/>
              <a:t>：家庭大小 </a:t>
            </a:r>
            <a:endParaRPr lang="en-US" altLang="zh-CN" dirty="0"/>
          </a:p>
          <a:p>
            <a:r>
              <a:rPr lang="zh-CN" altLang="en-US" dirty="0"/>
              <a:t>常用衍生计算</a:t>
            </a:r>
            <a:endParaRPr lang="en-US" altLang="zh-CN" dirty="0"/>
          </a:p>
          <a:p>
            <a:pPr lvl="1"/>
            <a:r>
              <a:rPr lang="en-US" altLang="zh-CN" dirty="0"/>
              <a:t>Poverty line (family poverty line FPL)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CFPS: (</a:t>
            </a:r>
            <a:r>
              <a:rPr lang="en-US" altLang="zh-CN" dirty="0" err="1"/>
              <a:t>faminc</a:t>
            </a:r>
            <a:r>
              <a:rPr lang="en-US" altLang="zh-CN" dirty="0"/>
              <a:t>/</a:t>
            </a:r>
            <a:r>
              <a:rPr lang="en-US" altLang="zh-CN" dirty="0" err="1"/>
              <a:t>familysize</a:t>
            </a:r>
            <a:r>
              <a:rPr lang="en-US" altLang="zh-CN" dirty="0"/>
              <a:t>)/1274 [1274</a:t>
            </a:r>
            <a:r>
              <a:rPr lang="zh-CN" altLang="en-US" dirty="0"/>
              <a:t>为中国</a:t>
            </a:r>
            <a:r>
              <a:rPr lang="en-US" altLang="zh-CN" dirty="0"/>
              <a:t>2010</a:t>
            </a:r>
            <a:r>
              <a:rPr lang="zh-CN" altLang="en-US" dirty="0"/>
              <a:t>年贫困线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PSID: 12060 + (familysize-1) * 4180 [</a:t>
            </a:r>
            <a:r>
              <a:rPr lang="zh-CN" altLang="en-US" dirty="0"/>
              <a:t>美国</a:t>
            </a:r>
            <a:r>
              <a:rPr lang="en-US" altLang="zh-CN" dirty="0"/>
              <a:t>2017</a:t>
            </a:r>
            <a:r>
              <a:rPr lang="zh-CN" altLang="en-US" dirty="0"/>
              <a:t>年贫困线计算方式，基准为</a:t>
            </a:r>
            <a:r>
              <a:rPr lang="en-US" altLang="zh-CN" dirty="0"/>
              <a:t>12060</a:t>
            </a:r>
            <a:r>
              <a:rPr lang="zh-CN" altLang="en-US" dirty="0"/>
              <a:t>，每增加一口人则增加</a:t>
            </a:r>
            <a:r>
              <a:rPr lang="en-US" altLang="zh-CN" dirty="0"/>
              <a:t>4180]</a:t>
            </a:r>
          </a:p>
          <a:p>
            <a:pPr lvl="1"/>
            <a:r>
              <a:rPr lang="en-US" altLang="zh-CN" dirty="0"/>
              <a:t>Income-to-need ratio/ITN: income</a:t>
            </a:r>
            <a:r>
              <a:rPr lang="zh-CN" altLang="en-US" dirty="0"/>
              <a:t>和</a:t>
            </a:r>
            <a:r>
              <a:rPr lang="en-US" altLang="zh-CN" dirty="0"/>
              <a:t>poverty line</a:t>
            </a:r>
            <a:r>
              <a:rPr lang="zh-CN" altLang="en-US" dirty="0"/>
              <a:t>的比值</a:t>
            </a:r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7672-DD8D-F650-1972-66BF6610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教育（成年人）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FD14-AE5D-C264-C0C0-374F855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CFPS</a:t>
            </a:r>
            <a:r>
              <a:rPr lang="zh-CN" altLang="en-US" dirty="0"/>
              <a:t>的教育有两种</a:t>
            </a:r>
            <a:endParaRPr lang="en-US" altLang="zh-CN" dirty="0"/>
          </a:p>
          <a:p>
            <a:pPr lvl="1"/>
            <a:r>
              <a:rPr lang="zh-CN" altLang="en-US" dirty="0"/>
              <a:t>分类变量（教育等级</a:t>
            </a:r>
            <a:r>
              <a:rPr lang="en-US" altLang="zh-CN" dirty="0"/>
              <a:t>1-8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en-US" altLang="zh-CN" dirty="0" err="1"/>
              <a:t>edu</a:t>
            </a:r>
            <a:endParaRPr lang="en-US" altLang="zh-CN" dirty="0"/>
          </a:p>
          <a:p>
            <a:pPr lvl="1"/>
            <a:r>
              <a:rPr lang="zh-CN" altLang="en-US" dirty="0"/>
              <a:t>连续变量（教育年限</a:t>
            </a:r>
            <a:r>
              <a:rPr lang="en-US" altLang="zh-CN" dirty="0"/>
              <a:t>0-22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en-US" altLang="zh-CN" dirty="0" err="1"/>
              <a:t>eduy</a:t>
            </a:r>
            <a:r>
              <a:rPr lang="en-US" altLang="zh-CN" dirty="0"/>
              <a:t> </a:t>
            </a:r>
          </a:p>
          <a:p>
            <a:r>
              <a:rPr lang="en-US" dirty="0"/>
              <a:t>PSID</a:t>
            </a:r>
            <a:r>
              <a:rPr lang="zh-CN" altLang="en-US" dirty="0"/>
              <a:t>的教育仅有连续变量（教育年限</a:t>
            </a:r>
            <a:r>
              <a:rPr lang="en-US" altLang="zh-CN" dirty="0"/>
              <a:t>0-17</a:t>
            </a:r>
            <a:r>
              <a:rPr lang="zh-CN" altLang="en-US" dirty="0"/>
              <a:t>）：</a:t>
            </a:r>
            <a:r>
              <a:rPr lang="en-US" altLang="zh-CN" dirty="0" err="1"/>
              <a:t>eduy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根据对象的不同，教育又可以分为：</a:t>
            </a:r>
            <a:endParaRPr lang="en-US" altLang="zh-CN" dirty="0"/>
          </a:p>
          <a:p>
            <a:pPr lvl="1"/>
            <a:r>
              <a:rPr lang="zh-CN" altLang="en-US" dirty="0"/>
              <a:t>个体自己的教育（见上）</a:t>
            </a:r>
            <a:endParaRPr lang="en-US" altLang="zh-CN" dirty="0"/>
          </a:p>
          <a:p>
            <a:pPr lvl="1"/>
            <a:r>
              <a:rPr lang="zh-CN" altLang="en-US" dirty="0"/>
              <a:t>个体父母的教育</a:t>
            </a:r>
            <a:endParaRPr lang="en-US" altLang="zh-CN" dirty="0"/>
          </a:p>
          <a:p>
            <a:pPr lvl="2"/>
            <a:r>
              <a:rPr lang="en-US" altLang="zh-CN" dirty="0"/>
              <a:t>CFPS: </a:t>
            </a:r>
            <a:r>
              <a:rPr lang="en-US" altLang="zh-CN" dirty="0" err="1"/>
              <a:t>edu_f</a:t>
            </a:r>
            <a:r>
              <a:rPr lang="zh-CN" altLang="en-US" dirty="0"/>
              <a:t>和</a:t>
            </a:r>
            <a:r>
              <a:rPr lang="en-US" altLang="zh-CN" dirty="0" err="1"/>
              <a:t>edu_m</a:t>
            </a:r>
            <a:r>
              <a:rPr lang="zh-CN" altLang="en-US" dirty="0"/>
              <a:t>，为分类变量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更正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PSID: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有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rp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的父母的教育变量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也为分类变量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PSID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成年人数据中将增加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edu_f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edu_m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同时，根据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pid_f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pid_m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可以识别父母，并找到父母的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变量，将在数据库中增加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80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C920-2424-6575-2EAA-F3F2C68B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教育（儿童）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DBB5-0D7E-77F8-02CA-D7370B18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个体的教育（</a:t>
            </a:r>
            <a:r>
              <a:rPr lang="en-US" altLang="zh-CN" dirty="0"/>
              <a:t>uncommon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CFPS: </a:t>
            </a:r>
            <a:r>
              <a:rPr lang="en-US" dirty="0" err="1"/>
              <a:t>edu_c</a:t>
            </a:r>
            <a:r>
              <a:rPr lang="en-US" dirty="0"/>
              <a:t> (</a:t>
            </a:r>
            <a:r>
              <a:rPr lang="zh-CN" altLang="en-US" dirty="0"/>
              <a:t>分类变量），</a:t>
            </a:r>
            <a:r>
              <a:rPr lang="en-US" altLang="zh-CN" dirty="0" err="1"/>
              <a:t>eduy_c</a:t>
            </a:r>
            <a:r>
              <a:rPr lang="en-US" altLang="zh-CN" dirty="0"/>
              <a:t>(</a:t>
            </a:r>
            <a:r>
              <a:rPr lang="zh-CN" altLang="en-US" dirty="0"/>
              <a:t>连续变量）</a:t>
            </a:r>
            <a:endParaRPr lang="en-US" altLang="zh-CN" dirty="0"/>
          </a:p>
          <a:p>
            <a:pPr lvl="1"/>
            <a:r>
              <a:rPr lang="en-US" dirty="0"/>
              <a:t>PSID: </a:t>
            </a:r>
            <a:r>
              <a:rPr lang="en-US" altLang="zh-CN" dirty="0" err="1"/>
              <a:t>eduy</a:t>
            </a:r>
            <a:r>
              <a:rPr lang="en-US" altLang="zh-CN" dirty="0"/>
              <a:t> (</a:t>
            </a:r>
            <a:r>
              <a:rPr lang="zh-CN" altLang="en-US" dirty="0"/>
              <a:t>连续变量）</a:t>
            </a:r>
            <a:endParaRPr lang="en-US" dirty="0"/>
          </a:p>
          <a:p>
            <a:r>
              <a:rPr lang="zh-CN" altLang="en-US" dirty="0"/>
              <a:t>父母的教育（来自父母个体的问卷条目）：</a:t>
            </a:r>
            <a:endParaRPr lang="en-US" altLang="zh-CN" dirty="0"/>
          </a:p>
          <a:p>
            <a:pPr lvl="1"/>
            <a:r>
              <a:rPr lang="en-US" altLang="zh-CN" dirty="0"/>
              <a:t>CFPS: </a:t>
            </a:r>
            <a:r>
              <a:rPr lang="en-US" altLang="zh-CN" dirty="0" err="1"/>
              <a:t>eduy_m</a:t>
            </a:r>
            <a:r>
              <a:rPr lang="en-US" altLang="zh-CN" dirty="0"/>
              <a:t>, </a:t>
            </a:r>
            <a:r>
              <a:rPr lang="en-US" altLang="zh-CN" dirty="0" err="1"/>
              <a:t>eduy_f</a:t>
            </a:r>
            <a:r>
              <a:rPr lang="en-US" altLang="zh-CN" dirty="0"/>
              <a:t> (</a:t>
            </a:r>
            <a:r>
              <a:rPr lang="zh-CN" altLang="en-US" dirty="0"/>
              <a:t>连续变量）， </a:t>
            </a:r>
            <a:r>
              <a:rPr lang="en-US" altLang="zh-CN" dirty="0" err="1"/>
              <a:t>edu_m</a:t>
            </a:r>
            <a:r>
              <a:rPr lang="en-US" altLang="zh-CN" dirty="0"/>
              <a:t>, </a:t>
            </a:r>
            <a:r>
              <a:rPr lang="en-US" altLang="zh-CN" dirty="0" err="1"/>
              <a:t>edu_f</a:t>
            </a:r>
            <a:r>
              <a:rPr lang="en-US" altLang="zh-CN" dirty="0"/>
              <a:t>(</a:t>
            </a:r>
            <a:r>
              <a:rPr lang="zh-CN" altLang="en-US" dirty="0"/>
              <a:t>分类变量）</a:t>
            </a:r>
            <a:endParaRPr lang="en-US" altLang="zh-CN" dirty="0"/>
          </a:p>
          <a:p>
            <a:pPr lvl="1"/>
            <a:r>
              <a:rPr lang="en-US" dirty="0"/>
              <a:t>PSID: </a:t>
            </a:r>
            <a:r>
              <a:rPr lang="en-US" dirty="0" err="1"/>
              <a:t>eduy_f</a:t>
            </a:r>
            <a:r>
              <a:rPr lang="en-US" dirty="0"/>
              <a:t>, </a:t>
            </a:r>
            <a:r>
              <a:rPr lang="en-US" dirty="0" err="1"/>
              <a:t>eduy_m</a:t>
            </a:r>
            <a:r>
              <a:rPr lang="en-US" dirty="0"/>
              <a:t> (</a:t>
            </a:r>
            <a:r>
              <a:rPr lang="zh-CN" altLang="en-US" dirty="0"/>
              <a:t>连续变量）， </a:t>
            </a:r>
            <a:r>
              <a:rPr lang="en-US" altLang="zh-CN" dirty="0" err="1"/>
              <a:t>edu_m</a:t>
            </a:r>
            <a:r>
              <a:rPr lang="en-US" altLang="zh-CN" dirty="0"/>
              <a:t>, </a:t>
            </a:r>
            <a:r>
              <a:rPr lang="en-US" altLang="zh-CN" dirty="0" err="1"/>
              <a:t>edu_f</a:t>
            </a:r>
            <a:r>
              <a:rPr lang="en-US" altLang="zh-CN" dirty="0"/>
              <a:t>(</a:t>
            </a:r>
            <a:r>
              <a:rPr lang="zh-CN" altLang="en-US" dirty="0"/>
              <a:t>分类变量）</a:t>
            </a:r>
            <a:r>
              <a:rPr lang="en-US" altLang="zh-CN" dirty="0"/>
              <a:t>[</a:t>
            </a:r>
            <a:r>
              <a:rPr lang="zh-CN" altLang="en-US" dirty="0"/>
              <a:t>同上页</a:t>
            </a:r>
            <a:r>
              <a:rPr lang="en-US" altLang="zh-CN" dirty="0"/>
              <a:t>PPT]</a:t>
            </a:r>
          </a:p>
          <a:p>
            <a:pPr lvl="1"/>
            <a:endParaRPr lang="en-US" dirty="0"/>
          </a:p>
          <a:p>
            <a:r>
              <a:rPr lang="en-US" dirty="0"/>
              <a:t>*</a:t>
            </a:r>
            <a:r>
              <a:rPr lang="zh-CN" altLang="en-US" dirty="0"/>
              <a:t>若文中明确说明收集数据时采用分类变量，而分析数据时将其转化为连续变量（</a:t>
            </a:r>
            <a:r>
              <a:rPr lang="en-US" altLang="zh-CN" dirty="0"/>
              <a:t>uncommon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则按照尽可能和原文保持一致的原则，</a:t>
            </a:r>
            <a:r>
              <a:rPr lang="en-US" altLang="zh-CN" dirty="0"/>
              <a:t>CFPS</a:t>
            </a:r>
            <a:r>
              <a:rPr lang="zh-CN" altLang="en-US" dirty="0"/>
              <a:t>在进行转换时也需要先采用分类变量，再将其转化为对应的连续变量（</a:t>
            </a:r>
            <a:r>
              <a:rPr lang="en-US" altLang="zh-CN" dirty="0"/>
              <a:t>PSID</a:t>
            </a:r>
            <a:r>
              <a:rPr lang="zh-CN" altLang="en-US" dirty="0"/>
              <a:t>由于不存在分类变量所以不进行考虑）。</a:t>
            </a:r>
            <a:endParaRPr lang="en-US" altLang="zh-CN" dirty="0"/>
          </a:p>
          <a:p>
            <a:r>
              <a:rPr lang="en-US" dirty="0"/>
              <a:t>**</a:t>
            </a:r>
            <a:r>
              <a:rPr lang="zh-CN" altLang="en-US" dirty="0"/>
              <a:t>若无明确说明，则优先使用连续变量。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9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D1AF-E445-ABDA-C593-CE3621D1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C9CB-05EA-0DA0-FDD4-D5544EC7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152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CFPS</a:t>
            </a:r>
          </a:p>
          <a:p>
            <a:pPr lvl="1"/>
            <a:r>
              <a:rPr lang="en-US" altLang="zh-CN" dirty="0"/>
              <a:t>EGP </a:t>
            </a:r>
            <a:r>
              <a:rPr lang="zh-CN" altLang="en-US" dirty="0"/>
              <a:t>（成人问卷</a:t>
            </a:r>
            <a:r>
              <a:rPr lang="en-US" altLang="zh-CN" dirty="0" err="1"/>
              <a:t>egp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因此只有儿童有父母的该变量</a:t>
            </a:r>
            <a:r>
              <a:rPr lang="en-US" altLang="zh-CN" dirty="0" err="1"/>
              <a:t>egp_f</a:t>
            </a:r>
            <a:r>
              <a:rPr lang="en-US" altLang="zh-CN" dirty="0"/>
              <a:t>, </a:t>
            </a:r>
            <a:r>
              <a:rPr lang="en-US" altLang="zh-CN" dirty="0" err="1"/>
              <a:t>egp_m</a:t>
            </a:r>
            <a:endParaRPr lang="en-US" altLang="zh-CN" dirty="0"/>
          </a:p>
          <a:p>
            <a:pPr lvl="2"/>
            <a:r>
              <a:rPr lang="en-US" dirty="0"/>
              <a:t>H</a:t>
            </a:r>
            <a:r>
              <a:rPr lang="en-US" altLang="zh-CN" dirty="0"/>
              <a:t>ollingshead</a:t>
            </a:r>
            <a:r>
              <a:rPr lang="zh-CN" altLang="en-US" dirty="0"/>
              <a:t>某一版使用了该变量，遇到该算法时可以注意是否能够配对</a:t>
            </a:r>
            <a:endParaRPr lang="en-US" altLang="zh-CN" dirty="0"/>
          </a:p>
          <a:p>
            <a:pPr lvl="2"/>
            <a:r>
              <a:rPr lang="zh-CN" altLang="en-US" dirty="0"/>
              <a:t>遇到职业分为</a:t>
            </a:r>
            <a:r>
              <a:rPr lang="en-US" altLang="zh-CN" dirty="0"/>
              <a:t>~10</a:t>
            </a:r>
            <a:r>
              <a:rPr lang="zh-CN" altLang="en-US" dirty="0"/>
              <a:t>类的情况可以看一看是否能和这个变量对上</a:t>
            </a:r>
            <a:endParaRPr lang="en-US" altLang="zh-CN" dirty="0"/>
          </a:p>
          <a:p>
            <a:pPr lvl="1"/>
            <a:r>
              <a:rPr lang="en-US" dirty="0"/>
              <a:t>ISCO-88</a:t>
            </a:r>
            <a:r>
              <a:rPr lang="zh-CN" altLang="en-US" dirty="0"/>
              <a:t>（成人问卷</a:t>
            </a:r>
            <a:r>
              <a:rPr lang="en-US" dirty="0"/>
              <a:t>qg307isco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zh-CN" altLang="en-US" dirty="0"/>
              <a:t>同样只有儿童有父母的该变量</a:t>
            </a:r>
            <a:endParaRPr lang="en-US" altLang="zh-CN" dirty="0"/>
          </a:p>
          <a:p>
            <a:pPr lvl="2"/>
            <a:r>
              <a:rPr lang="zh-CN" altLang="en-US" dirty="0"/>
              <a:t>非常复杂的职业系统（超过几百种职业）</a:t>
            </a:r>
            <a:endParaRPr lang="en-US" altLang="zh-CN" dirty="0"/>
          </a:p>
          <a:p>
            <a:pPr lvl="2"/>
            <a:r>
              <a:rPr lang="zh-CN" altLang="en-US" dirty="0"/>
              <a:t>每个职业有一个四个数字的编码</a:t>
            </a:r>
            <a:endParaRPr lang="en-US" altLang="zh-CN" dirty="0"/>
          </a:p>
          <a:p>
            <a:pPr lvl="2"/>
            <a:r>
              <a:rPr lang="zh-CN" altLang="en-US" dirty="0"/>
              <a:t>可以根据第一个数字进行粗略分类</a:t>
            </a:r>
            <a:endParaRPr lang="en-US" altLang="zh-CN" dirty="0"/>
          </a:p>
          <a:p>
            <a:pPr lvl="1"/>
            <a:r>
              <a:rPr lang="zh-CN" altLang="en-US" dirty="0"/>
              <a:t>尚未使用过的变量（在文献中如果出现可以尝试复现）</a:t>
            </a:r>
            <a:endParaRPr lang="en-US" altLang="zh-CN" dirty="0"/>
          </a:p>
          <a:p>
            <a:pPr lvl="2"/>
            <a:r>
              <a:rPr lang="en-US" dirty="0"/>
              <a:t>CSCO-</a:t>
            </a:r>
            <a:r>
              <a:rPr lang="zh-CN" altLang="en-US" dirty="0"/>
              <a:t>国家标准职业分类（中国）</a:t>
            </a:r>
            <a:endParaRPr lang="en-US" altLang="zh-CN" dirty="0"/>
          </a:p>
          <a:p>
            <a:pPr lvl="2"/>
            <a:r>
              <a:rPr lang="en-US" dirty="0"/>
              <a:t>ISCO</a:t>
            </a:r>
            <a:r>
              <a:rPr lang="zh-CN" altLang="en-US" dirty="0"/>
              <a:t>转换的两个编码：</a:t>
            </a:r>
            <a:endParaRPr lang="en-US" altLang="zh-CN" dirty="0"/>
          </a:p>
          <a:p>
            <a:pPr lvl="3"/>
            <a:r>
              <a:rPr lang="zh-CN" altLang="en-US" dirty="0"/>
              <a:t>国际标准职业社会经济指数</a:t>
            </a:r>
            <a:r>
              <a:rPr lang="en-US" altLang="zh-CN" dirty="0"/>
              <a:t>(</a:t>
            </a:r>
            <a:r>
              <a:rPr lang="en-US" dirty="0"/>
              <a:t>ISEI）</a:t>
            </a:r>
          </a:p>
          <a:p>
            <a:pPr lvl="3"/>
            <a:r>
              <a:rPr lang="zh-CN" altLang="en-US" dirty="0"/>
              <a:t>标准国际职业声望量表（</a:t>
            </a:r>
            <a:r>
              <a:rPr lang="en-US" dirty="0"/>
              <a:t>SIOPS）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D093-40A6-E3CC-6CB2-90DF3842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67" y="21185"/>
            <a:ext cx="3422742" cy="328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5627-41B7-2419-C719-DEF8A9CD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67" y="3649026"/>
            <a:ext cx="3606985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4DA-5B97-D78C-E4E4-09CBC7DB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4D2A-4084-625B-60BA-DB55F99C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PSID:</a:t>
            </a:r>
          </a:p>
          <a:p>
            <a:pPr lvl="1"/>
            <a:r>
              <a:rPr lang="fr-FR" dirty="0"/>
              <a:t>4-digit 2010 </a:t>
            </a:r>
            <a:r>
              <a:rPr lang="fr-FR" dirty="0" err="1"/>
              <a:t>Census</a:t>
            </a:r>
            <a:r>
              <a:rPr lang="fr-FR" dirty="0"/>
              <a:t> Occupation Codes and </a:t>
            </a:r>
            <a:r>
              <a:rPr lang="en-US" dirty="0"/>
              <a:t>I</a:t>
            </a:r>
            <a:r>
              <a:rPr lang="en-US" altLang="zh-CN" dirty="0"/>
              <a:t>ndustry code (</a:t>
            </a:r>
            <a:r>
              <a:rPr lang="en-US" altLang="zh-CN" dirty="0" err="1"/>
              <a:t>occupation_code</a:t>
            </a:r>
            <a:r>
              <a:rPr lang="en-US" altLang="zh-CN" dirty="0"/>
              <a:t>, </a:t>
            </a:r>
            <a:r>
              <a:rPr lang="en-US" altLang="zh-CN" dirty="0" err="1"/>
              <a:t>industry_code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尚未遇到可以使用该编码的文献</a:t>
            </a:r>
            <a:endParaRPr lang="en-US" altLang="zh-CN" dirty="0"/>
          </a:p>
          <a:p>
            <a:pPr lvl="1"/>
            <a:r>
              <a:rPr lang="zh-CN" altLang="en-US" dirty="0"/>
              <a:t>如果文中说明和</a:t>
            </a:r>
            <a:r>
              <a:rPr lang="en-US" altLang="zh-CN" dirty="0"/>
              <a:t>US census</a:t>
            </a:r>
            <a:r>
              <a:rPr lang="zh-CN" altLang="en-US" dirty="0"/>
              <a:t>相关可以尝试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CAF2-8C2F-4BAC-D55E-14EA0E85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主观社会经济地位</a:t>
            </a:r>
            <a:r>
              <a:rPr lang="en-US" altLang="zh-CN" dirty="0"/>
              <a:t>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A3FA-D0F5-7CE3-4FC0-E6075DC8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CFPS: </a:t>
            </a:r>
            <a:r>
              <a:rPr lang="zh-CN" altLang="en-US" dirty="0"/>
              <a:t>成年人问卷</a:t>
            </a:r>
            <a:r>
              <a:rPr lang="en-US" altLang="zh-CN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Social status in local area [1 = very poor -----5 = very high]</a:t>
            </a:r>
          </a:p>
          <a:p>
            <a:pPr lvl="1"/>
            <a:r>
              <a:rPr lang="zh-CN" altLang="en-US" dirty="0"/>
              <a:t>成年人</a:t>
            </a:r>
            <a:r>
              <a:rPr lang="en-US" altLang="zh-CN" dirty="0"/>
              <a:t>:</a:t>
            </a:r>
            <a:r>
              <a:rPr lang="zh-CN" altLang="en-US" dirty="0"/>
              <a:t>自己的</a:t>
            </a:r>
            <a:r>
              <a:rPr lang="en-US" altLang="zh-CN" dirty="0"/>
              <a:t>SSS(</a:t>
            </a:r>
            <a:r>
              <a:rPr lang="en-US" altLang="zh-CN" dirty="0" err="1"/>
              <a:t>sss</a:t>
            </a:r>
            <a:r>
              <a:rPr lang="en-US" altLang="zh-CN" dirty="0"/>
              <a:t>),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部分成年人有父母的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zh-CN" altLang="en-US" dirty="0"/>
              <a:t>儿童</a:t>
            </a:r>
            <a:r>
              <a:rPr lang="en-US" altLang="zh-CN" dirty="0"/>
              <a:t>:</a:t>
            </a:r>
            <a:r>
              <a:rPr lang="zh-CN" altLang="en-US" dirty="0"/>
              <a:t>部分儿童有自己的</a:t>
            </a:r>
            <a:r>
              <a:rPr lang="en-US" altLang="zh-CN" dirty="0"/>
              <a:t>SSS(</a:t>
            </a:r>
            <a:r>
              <a:rPr lang="zh-CN" altLang="en-US" dirty="0"/>
              <a:t>有成年人问卷</a:t>
            </a:r>
            <a:r>
              <a:rPr lang="en-US" altLang="zh-CN" dirty="0"/>
              <a:t>, </a:t>
            </a:r>
            <a:r>
              <a:rPr lang="en-US" altLang="zh-CN" dirty="0" err="1"/>
              <a:t>sss_c</a:t>
            </a:r>
            <a:r>
              <a:rPr lang="en-US" altLang="zh-CN" dirty="0"/>
              <a:t>), </a:t>
            </a:r>
            <a:r>
              <a:rPr lang="zh-CN" altLang="en-US" dirty="0"/>
              <a:t>大部分儿童有父母的</a:t>
            </a:r>
            <a:r>
              <a:rPr lang="en-US" altLang="zh-CN" dirty="0"/>
              <a:t>SSS (</a:t>
            </a:r>
            <a:r>
              <a:rPr lang="en-US" altLang="zh-CN" dirty="0" err="1"/>
              <a:t>sss_f</a:t>
            </a:r>
            <a:r>
              <a:rPr lang="en-US" altLang="zh-CN" dirty="0"/>
              <a:t>, </a:t>
            </a:r>
            <a:r>
              <a:rPr lang="en-US" altLang="zh-CN" dirty="0" err="1"/>
              <a:t>sss_m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PSID: </a:t>
            </a:r>
            <a:r>
              <a:rPr lang="zh-CN" altLang="en-US" dirty="0"/>
              <a:t>只有</a:t>
            </a:r>
            <a:r>
              <a:rPr lang="en-US" altLang="zh-CN" dirty="0"/>
              <a:t>reference person/spouse</a:t>
            </a:r>
            <a:r>
              <a:rPr lang="zh-CN" altLang="en-US" dirty="0"/>
              <a:t>有该变量</a:t>
            </a:r>
            <a:r>
              <a:rPr lang="en-US" altLang="zh-CN" dirty="0"/>
              <a:t>(</a:t>
            </a:r>
            <a:r>
              <a:rPr lang="en-US" altLang="zh-CN" dirty="0" err="1"/>
              <a:t>sss_rp</a:t>
            </a:r>
            <a:r>
              <a:rPr lang="en-US" altLang="zh-CN" dirty="0"/>
              <a:t>, </a:t>
            </a:r>
            <a:r>
              <a:rPr lang="en-US" altLang="zh-CN" dirty="0" err="1"/>
              <a:t>sss_sp</a:t>
            </a:r>
            <a:r>
              <a:rPr lang="en-US" altLang="zh-CN" dirty="0"/>
              <a:t>)</a:t>
            </a:r>
            <a:r>
              <a:rPr lang="en-US" altLang="zh-CN" sz="2400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K37. Were (your/Spouse's/Partner's) parents poor when (you were/[she/he] was) growing up, pretty well off or what? [1 = Poor 3 = Average; "it varied” 5 =  Pretty well off 9 = DK; NA; refused 0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成年人</a:t>
            </a:r>
            <a:r>
              <a:rPr lang="en-US" altLang="zh-CN" dirty="0"/>
              <a:t>: </a:t>
            </a:r>
            <a:r>
              <a:rPr lang="zh-CN" altLang="en-US" dirty="0"/>
              <a:t>自己的</a:t>
            </a:r>
            <a:r>
              <a:rPr lang="en-US" altLang="zh-CN" dirty="0"/>
              <a:t>SSS (</a:t>
            </a:r>
            <a:r>
              <a:rPr lang="en-US" altLang="zh-CN" dirty="0" err="1"/>
              <a:t>sss</a:t>
            </a:r>
            <a:r>
              <a:rPr lang="en-US" altLang="zh-CN" dirty="0"/>
              <a:t>),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部分成年人有父母的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zh-CN" altLang="en-US" dirty="0"/>
              <a:t>儿童</a:t>
            </a:r>
            <a:r>
              <a:rPr lang="en-US" altLang="zh-CN" dirty="0"/>
              <a:t>: </a:t>
            </a:r>
            <a:r>
              <a:rPr lang="zh-CN" altLang="en-US" dirty="0"/>
              <a:t>父母的</a:t>
            </a:r>
            <a:r>
              <a:rPr lang="en-US" altLang="zh-CN" dirty="0"/>
              <a:t>SSS (</a:t>
            </a:r>
            <a:r>
              <a:rPr lang="en-US" altLang="zh-CN" dirty="0" err="1"/>
              <a:t>sss_f</a:t>
            </a:r>
            <a:r>
              <a:rPr lang="en-US" altLang="zh-CN" dirty="0"/>
              <a:t>, </a:t>
            </a:r>
            <a:r>
              <a:rPr lang="en-US" altLang="zh-CN" dirty="0" err="1"/>
              <a:t>sss_m</a:t>
            </a:r>
            <a:r>
              <a:rPr lang="en-US" altLang="zh-CN" dirty="0"/>
              <a:t>),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部分儿童有自己的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SSS(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sss_c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 [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更正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592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Microsoft Office PowerPoint</Application>
  <PresentationFormat>Widescreen</PresentationFormat>
  <Paragraphs>378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CFPS和PSID SES常用变量总结</vt:lpstr>
      <vt:lpstr>CFPS和PSID被试群体</vt:lpstr>
      <vt:lpstr>CFPS和PSID被试群体</vt:lpstr>
      <vt:lpstr>收入（时间单位：年）</vt:lpstr>
      <vt:lpstr>教育（成年人）</vt:lpstr>
      <vt:lpstr>教育（儿童）</vt:lpstr>
      <vt:lpstr>职业</vt:lpstr>
      <vt:lpstr>职业</vt:lpstr>
      <vt:lpstr>主观社会经济地位SSS</vt:lpstr>
      <vt:lpstr>关于income国家/年份之间转换问题</vt:lpstr>
      <vt:lpstr>关于income国家/年份之间转换问题</vt:lpstr>
      <vt:lpstr>拟采用的转换方式</vt:lpstr>
      <vt:lpstr>Codebook (SES variables only) </vt:lpstr>
      <vt:lpstr>df.CFPS_child (age between 10-22)</vt:lpstr>
      <vt:lpstr>df.CFPS_adult (age &gt;22)</vt:lpstr>
      <vt:lpstr>df.CFPS_elderly (age &gt;60) [Same as df.CFPS_adult but parents’ data is very incomplete]</vt:lpstr>
      <vt:lpstr>df.PSID_child (age between 10-22)</vt:lpstr>
      <vt:lpstr>df.PSID_adult (age &gt;22)</vt:lpstr>
      <vt:lpstr>df.PSID_elderly (age &gt;60) [Same as df.PSID_adult but parents’ data is very incomplete]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Yuqing</dc:creator>
  <cp:lastModifiedBy>Cai, Yuqing</cp:lastModifiedBy>
  <cp:revision>1</cp:revision>
  <dcterms:created xsi:type="dcterms:W3CDTF">2023-02-13T11:49:46Z</dcterms:created>
  <dcterms:modified xsi:type="dcterms:W3CDTF">2023-04-09T12:32:44Z</dcterms:modified>
</cp:coreProperties>
</file>