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8"/>
  </p:notesMasterIdLst>
  <p:sldIdLst>
    <p:sldId id="299" r:id="rId2"/>
    <p:sldId id="257" r:id="rId3"/>
    <p:sldId id="317" r:id="rId4"/>
    <p:sldId id="258" r:id="rId5"/>
    <p:sldId id="318" r:id="rId6"/>
    <p:sldId id="259" r:id="rId7"/>
    <p:sldId id="260" r:id="rId8"/>
    <p:sldId id="261" r:id="rId9"/>
    <p:sldId id="262" r:id="rId10"/>
    <p:sldId id="315" r:id="rId11"/>
    <p:sldId id="263" r:id="rId12"/>
    <p:sldId id="264" r:id="rId13"/>
    <p:sldId id="265" r:id="rId14"/>
    <p:sldId id="266" r:id="rId15"/>
    <p:sldId id="267" r:id="rId16"/>
    <p:sldId id="316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8" r:id="rId45"/>
    <p:sldId id="297" r:id="rId46"/>
    <p:sldId id="314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3FCFF"/>
    <a:srgbClr val="E8FAFF"/>
    <a:srgbClr val="F6FAFF"/>
    <a:srgbClr val="D7F2FF"/>
    <a:srgbClr val="B4CEFB"/>
    <a:srgbClr val="FFFFFF"/>
    <a:srgbClr val="99C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5" autoAdjust="0"/>
    <p:restoredTop sz="90272"/>
  </p:normalViewPr>
  <p:slideViewPr>
    <p:cSldViewPr snapToGrid="0">
      <p:cViewPr varScale="1">
        <p:scale>
          <a:sx n="88" d="100"/>
          <a:sy n="88" d="100"/>
        </p:scale>
        <p:origin x="1820" y="7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danShou" userId="34c44f51-e09e-4592-b1d9-ea903946660b" providerId="ADAL" clId="{DA692BA4-36A8-42B9-A149-174262EFB0BE}"/>
    <pc:docChg chg="custSel modSld">
      <pc:chgData name="LidanShou" userId="34c44f51-e09e-4592-b1d9-ea903946660b" providerId="ADAL" clId="{DA692BA4-36A8-42B9-A149-174262EFB0BE}" dt="2023-12-04T02:05:50.249" v="5" actId="478"/>
      <pc:docMkLst>
        <pc:docMk/>
      </pc:docMkLst>
      <pc:sldChg chg="delSp mod">
        <pc:chgData name="LidanShou" userId="34c44f51-e09e-4592-b1d9-ea903946660b" providerId="ADAL" clId="{DA692BA4-36A8-42B9-A149-174262EFB0BE}" dt="2023-12-04T02:04:52.604" v="0" actId="478"/>
        <pc:sldMkLst>
          <pc:docMk/>
          <pc:sldMk cId="0" sldId="257"/>
        </pc:sldMkLst>
        <pc:inkChg chg="del">
          <ac:chgData name="LidanShou" userId="34c44f51-e09e-4592-b1d9-ea903946660b" providerId="ADAL" clId="{DA692BA4-36A8-42B9-A149-174262EFB0BE}" dt="2023-12-04T02:04:52.604" v="0" actId="478"/>
          <ac:inkMkLst>
            <pc:docMk/>
            <pc:sldMk cId="0" sldId="257"/>
            <ac:inkMk id="2" creationId="{258091AE-10AE-354B-A622-968713DED391}"/>
          </ac:inkMkLst>
        </pc:inkChg>
      </pc:sldChg>
      <pc:sldChg chg="delSp mod">
        <pc:chgData name="LidanShou" userId="34c44f51-e09e-4592-b1d9-ea903946660b" providerId="ADAL" clId="{DA692BA4-36A8-42B9-A149-174262EFB0BE}" dt="2023-12-04T02:05:02.678" v="1" actId="478"/>
        <pc:sldMkLst>
          <pc:docMk/>
          <pc:sldMk cId="0" sldId="258"/>
        </pc:sldMkLst>
        <pc:inkChg chg="del">
          <ac:chgData name="LidanShou" userId="34c44f51-e09e-4592-b1d9-ea903946660b" providerId="ADAL" clId="{DA692BA4-36A8-42B9-A149-174262EFB0BE}" dt="2023-12-04T02:05:02.678" v="1" actId="478"/>
          <ac:inkMkLst>
            <pc:docMk/>
            <pc:sldMk cId="0" sldId="258"/>
            <ac:inkMk id="2" creationId="{134DC0CA-011C-2144-A54A-D901A3696C18}"/>
          </ac:inkMkLst>
        </pc:inkChg>
      </pc:sldChg>
      <pc:sldChg chg="delSp mod">
        <pc:chgData name="LidanShou" userId="34c44f51-e09e-4592-b1d9-ea903946660b" providerId="ADAL" clId="{DA692BA4-36A8-42B9-A149-174262EFB0BE}" dt="2023-12-04T02:05:08.055" v="2" actId="478"/>
        <pc:sldMkLst>
          <pc:docMk/>
          <pc:sldMk cId="0" sldId="259"/>
        </pc:sldMkLst>
        <pc:inkChg chg="del">
          <ac:chgData name="LidanShou" userId="34c44f51-e09e-4592-b1d9-ea903946660b" providerId="ADAL" clId="{DA692BA4-36A8-42B9-A149-174262EFB0BE}" dt="2023-12-04T02:05:08.055" v="2" actId="478"/>
          <ac:inkMkLst>
            <pc:docMk/>
            <pc:sldMk cId="0" sldId="259"/>
            <ac:inkMk id="2" creationId="{8FBB6983-8B74-B344-BD4F-E2B7BB6BA0A4}"/>
          </ac:inkMkLst>
        </pc:inkChg>
      </pc:sldChg>
      <pc:sldChg chg="delSp mod">
        <pc:chgData name="LidanShou" userId="34c44f51-e09e-4592-b1d9-ea903946660b" providerId="ADAL" clId="{DA692BA4-36A8-42B9-A149-174262EFB0BE}" dt="2023-12-04T02:05:15.599" v="3" actId="478"/>
        <pc:sldMkLst>
          <pc:docMk/>
          <pc:sldMk cId="0" sldId="260"/>
        </pc:sldMkLst>
        <pc:inkChg chg="del">
          <ac:chgData name="LidanShou" userId="34c44f51-e09e-4592-b1d9-ea903946660b" providerId="ADAL" clId="{DA692BA4-36A8-42B9-A149-174262EFB0BE}" dt="2023-12-04T02:05:15.599" v="3" actId="478"/>
          <ac:inkMkLst>
            <pc:docMk/>
            <pc:sldMk cId="0" sldId="260"/>
            <ac:inkMk id="2" creationId="{517FFDDA-0203-6B4A-B786-5AC8BAD3B0B3}"/>
          </ac:inkMkLst>
        </pc:inkChg>
      </pc:sldChg>
      <pc:sldChg chg="delSp mod">
        <pc:chgData name="LidanShou" userId="34c44f51-e09e-4592-b1d9-ea903946660b" providerId="ADAL" clId="{DA692BA4-36A8-42B9-A149-174262EFB0BE}" dt="2023-12-04T02:05:38.101" v="4" actId="478"/>
        <pc:sldMkLst>
          <pc:docMk/>
          <pc:sldMk cId="0" sldId="287"/>
        </pc:sldMkLst>
        <pc:inkChg chg="del">
          <ac:chgData name="LidanShou" userId="34c44f51-e09e-4592-b1d9-ea903946660b" providerId="ADAL" clId="{DA692BA4-36A8-42B9-A149-174262EFB0BE}" dt="2023-12-04T02:05:38.101" v="4" actId="478"/>
          <ac:inkMkLst>
            <pc:docMk/>
            <pc:sldMk cId="0" sldId="287"/>
            <ac:inkMk id="2" creationId="{125CA814-70E5-4A47-8081-19EFC1842C8D}"/>
          </ac:inkMkLst>
        </pc:inkChg>
      </pc:sldChg>
      <pc:sldChg chg="delSp mod">
        <pc:chgData name="LidanShou" userId="34c44f51-e09e-4592-b1d9-ea903946660b" providerId="ADAL" clId="{DA692BA4-36A8-42B9-A149-174262EFB0BE}" dt="2023-12-04T02:05:50.249" v="5" actId="478"/>
        <pc:sldMkLst>
          <pc:docMk/>
          <pc:sldMk cId="0" sldId="288"/>
        </pc:sldMkLst>
        <pc:inkChg chg="del">
          <ac:chgData name="LidanShou" userId="34c44f51-e09e-4592-b1d9-ea903946660b" providerId="ADAL" clId="{DA692BA4-36A8-42B9-A149-174262EFB0BE}" dt="2023-12-04T02:05:50.249" v="5" actId="478"/>
          <ac:inkMkLst>
            <pc:docMk/>
            <pc:sldMk cId="0" sldId="288"/>
            <ac:inkMk id="2" creationId="{6B979ADB-62BF-2147-85B9-C099A65DBFCD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563CDFA-F47C-4998-845B-A9C54A9D90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2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7D9C69E-E14F-3F46-B7BC-921011FBD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9F49B2AC-1C33-6047-B801-471E1E7E7302}" type="slidenum">
              <a:rPr lang="zh-CN" altLang="en-US" i="0">
                <a:latin typeface="Times New Roman" panose="02020603050405020304" pitchFamily="18" charset="0"/>
              </a:rPr>
              <a:pPr/>
              <a:t>22</a:t>
            </a:fld>
            <a:endParaRPr lang="en-US" altLang="zh-CN" i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1E361CF-FD50-734F-9163-35AA9D6A0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B12F121-0482-F44F-BEF2-36BC4F9C5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Partitions are for different purposes.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E1212B22-8911-D84D-A305-B52F87EE8A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BEA38867-8E0D-E744-81CF-330D64B1E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When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you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are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designing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directory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structure,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you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have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take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these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into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consideration.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幻灯片编号占位符 3">
            <a:extLst>
              <a:ext uri="{FF2B5EF4-FFF2-40B4-BE49-F238E27FC236}">
                <a16:creationId xmlns:a16="http://schemas.microsoft.com/office/drawing/2014/main" id="{280A3752-CE49-334F-85DB-74CE8908B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E893F55E-9204-8447-8006-794F55C78EA7}" type="slidenum">
              <a:rPr lang="zh-CN" altLang="en-US" i="0">
                <a:latin typeface="Times New Roman" panose="02020603050405020304" pitchFamily="18" charset="0"/>
              </a:rPr>
              <a:pPr/>
              <a:t>24</a:t>
            </a:fld>
            <a:endParaRPr lang="en-US" altLang="zh-CN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11A308E9-BB89-1E45-BD32-5ADAD7F933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540358AE-FAC1-9F4D-A47E-74B2EAAF4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）同一文件会有多个路径，引起某些情况下的复杂性，比如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backup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的时候，不想复制多份，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traverse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的时候不想错误统计；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）删除也会成为问题。导致文件指针悬空（指向某个错误的磁盘地址）。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下删除会比较容易些，因为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和正式的文件是不同的。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unix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系统里面，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symbolic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links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are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 when a file is deleted.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责任在于用户。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01BBF8DC-6F4A-7249-864A-538281B39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2A74852B-F2B4-C547-BF98-D8B852496DA0}" type="slidenum">
              <a:rPr lang="zh-CN" altLang="en-US" i="0">
                <a:latin typeface="Times New Roman" panose="02020603050405020304" pitchFamily="18" charset="0"/>
              </a:rPr>
              <a:pPr/>
              <a:t>31</a:t>
            </a:fld>
            <a:endParaRPr lang="en-US" altLang="zh-CN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09122C59-4190-AA4F-B11E-B597263136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A61A5275-A333-8B43-BBB6-6FC3C82C3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Garbage collection involves traversing the entire file system, marking everything that can be accessed. Then, a second pass collects everything that is not marked onto a list of free space. </a:t>
            </a:r>
          </a:p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缺点：太花时间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3DC53961-04EB-6542-88EC-DC45FB8A8E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A1E9A7CB-EE58-724C-B349-2AC9E74AC309}" type="slidenum">
              <a:rPr lang="zh-CN" altLang="en-US" i="0">
                <a:latin typeface="Times New Roman" panose="02020603050405020304" pitchFamily="18" charset="0"/>
              </a:rPr>
              <a:pPr/>
              <a:t>33</a:t>
            </a:fld>
            <a:endParaRPr lang="en-US" altLang="zh-CN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5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24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8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5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02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52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90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99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3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09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28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Click to edit Master text styles</a:t>
            </a:r>
          </a:p>
          <a:p>
            <a: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230405" y="6613525"/>
            <a:ext cx="51809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10.</a:t>
            </a:r>
            <a:fld id="{08F5AFFF-5BB8-4371-9B01-E7687D906F2D}" type="slidenum">
              <a:rPr kumimoji="0" lang="en-US" altLang="zh-CN" sz="1000" b="1" smtClean="0">
                <a:solidFill>
                  <a:srgbClr val="99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kumimoji="0" lang="en-US" altLang="zh-CN" sz="1000" b="1" dirty="0">
              <a:solidFill>
                <a:srgbClr val="993300"/>
              </a:solidFill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4536281 w 20"/>
              <a:gd name="T1" fmla="*/ 630436 h 4"/>
              <a:gd name="T2" fmla="*/ 0 w 20"/>
              <a:gd name="T3" fmla="*/ 0 h 4"/>
              <a:gd name="T4" fmla="*/ 3629025 w 20"/>
              <a:gd name="T5" fmla="*/ 0 h 4"/>
              <a:gd name="T6" fmla="*/ 4536281 w 20"/>
              <a:gd name="T7" fmla="*/ 63043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1889720 w 12"/>
              <a:gd name="T1" fmla="*/ 629642 h 4"/>
              <a:gd name="T2" fmla="*/ 0 w 12"/>
              <a:gd name="T3" fmla="*/ 0 h 4"/>
              <a:gd name="T4" fmla="*/ 1889720 w 12"/>
              <a:gd name="T5" fmla="*/ 0 h 4"/>
              <a:gd name="T6" fmla="*/ 1889720 w 12"/>
              <a:gd name="T7" fmla="*/ 629642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3062359 w 12"/>
              <a:gd name="T1" fmla="*/ 7560469 h 12"/>
              <a:gd name="T2" fmla="*/ 0 w 12"/>
              <a:gd name="T3" fmla="*/ 6300788 h 12"/>
              <a:gd name="T4" fmla="*/ 5249664 w 12"/>
              <a:gd name="T5" fmla="*/ 0 h 12"/>
              <a:gd name="T6" fmla="*/ 3062359 w 12"/>
              <a:gd name="T7" fmla="*/ 7560469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489700" y="6586379"/>
            <a:ext cx="26543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@ZJU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0" y="6613525"/>
            <a:ext cx="13484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Operating Systems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1745090 w 13"/>
              <a:gd name="T1" fmla="*/ 0 h 1587"/>
              <a:gd name="T2" fmla="*/ 0 w 13"/>
              <a:gd name="T3" fmla="*/ 0 h 1587"/>
              <a:gd name="T4" fmla="*/ 939777 w 13"/>
              <a:gd name="T5" fmla="*/ 0 h 1587"/>
              <a:gd name="T6" fmla="*/ 1745090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1008063 w 10"/>
              <a:gd name="T3" fmla="*/ 0 h 1587"/>
              <a:gd name="T4" fmla="*/ 604838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360249 h 7"/>
              <a:gd name="T2" fmla="*/ 1493308 w 18"/>
              <a:gd name="T3" fmla="*/ 0 h 7"/>
              <a:gd name="T4" fmla="*/ 2240139 w 18"/>
              <a:gd name="T5" fmla="*/ 0 h 7"/>
              <a:gd name="T6" fmla="*/ 0 w 18"/>
              <a:gd name="T7" fmla="*/ 360249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520156 h 16"/>
              <a:gd name="T2" fmla="*/ 420291 w 6"/>
              <a:gd name="T3" fmla="*/ 0 h 16"/>
              <a:gd name="T4" fmla="*/ 210145 w 6"/>
              <a:gd name="T5" fmla="*/ 2047478 h 16"/>
              <a:gd name="T6" fmla="*/ 0 w 6"/>
              <a:gd name="T7" fmla="*/ 252015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1499164 w 11"/>
              <a:gd name="T1" fmla="*/ 3150592 h 20"/>
              <a:gd name="T2" fmla="*/ 0 w 11"/>
              <a:gd name="T3" fmla="*/ 0 h 20"/>
              <a:gd name="T4" fmla="*/ 2061513 w 11"/>
              <a:gd name="T5" fmla="*/ 2520315 h 20"/>
              <a:gd name="T6" fmla="*/ 1499164 w 11"/>
              <a:gd name="T7" fmla="*/ 3150592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880179 h 14"/>
              <a:gd name="T2" fmla="*/ 359796 w 7"/>
              <a:gd name="T3" fmla="*/ 0 h 14"/>
              <a:gd name="T4" fmla="*/ 359796 w 7"/>
              <a:gd name="T5" fmla="*/ 1440089 h 14"/>
              <a:gd name="T6" fmla="*/ 0 w 7"/>
              <a:gd name="T7" fmla="*/ 2880179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840581 h 3"/>
              <a:gd name="T2" fmla="*/ 2688167 w 30"/>
              <a:gd name="T3" fmla="*/ 0 h 3"/>
              <a:gd name="T4" fmla="*/ 5376333 w 30"/>
              <a:gd name="T5" fmla="*/ 0 h 3"/>
              <a:gd name="T6" fmla="*/ 0 w 30"/>
              <a:gd name="T7" fmla="*/ 840581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3780234 h 24"/>
              <a:gd name="T2" fmla="*/ 2519627 w 9"/>
              <a:gd name="T3" fmla="*/ 0 h 24"/>
              <a:gd name="T4" fmla="*/ 1679928 w 9"/>
              <a:gd name="T5" fmla="*/ 2677716 h 24"/>
              <a:gd name="T6" fmla="*/ 0 w 9"/>
              <a:gd name="T7" fmla="*/ 3780234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lang="en-US" altLang="zh-CN" dirty="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lang="en-US" altLang="zh-CN" dirty="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B6ED6E5-3770-254F-8398-FCCD7AE6C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10:  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910A799-DC91-1C4E-9A20-586D587E5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Open-file table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CD26BF7-C29D-A84D-B0B2-0878773B1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Open() system call returns a pointer to an entry in the </a:t>
            </a:r>
            <a:r>
              <a:rPr lang="en-US" altLang="zh-CN">
                <a:solidFill>
                  <a:srgbClr val="FF0000"/>
                </a:solidFill>
              </a:rPr>
              <a:t>open-file table</a:t>
            </a:r>
          </a:p>
          <a:p>
            <a:r>
              <a:rPr lang="en-US" altLang="zh-CN"/>
              <a:t>Per-process table</a:t>
            </a:r>
          </a:p>
          <a:p>
            <a:pPr lvl="1"/>
            <a:r>
              <a:rPr lang="en-US" altLang="zh-CN"/>
              <a:t>Current file pointer</a:t>
            </a:r>
          </a:p>
          <a:p>
            <a:pPr lvl="1"/>
            <a:r>
              <a:rPr lang="en-US" altLang="zh-CN"/>
              <a:t>Access rights</a:t>
            </a:r>
          </a:p>
          <a:p>
            <a:pPr lvl="1"/>
            <a:r>
              <a:rPr lang="en-US" altLang="zh-CN"/>
              <a:t>…</a:t>
            </a:r>
          </a:p>
          <a:p>
            <a:r>
              <a:rPr lang="en-US" altLang="zh-CN"/>
              <a:t>System-wide table</a:t>
            </a:r>
          </a:p>
          <a:p>
            <a:pPr lvl="1"/>
            <a:r>
              <a:rPr lang="en-US" altLang="zh-CN"/>
              <a:t>Open count</a:t>
            </a:r>
          </a:p>
          <a:p>
            <a:pPr lvl="1"/>
            <a:r>
              <a:rPr lang="en-US" altLang="zh-CN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51D82F8-853A-184A-8DC9-7CDF74DDA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Open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E2E9B9D-4BA3-C546-94E8-1FDC91482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Several pieces of data are needed to manage open files: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File pointer</a:t>
            </a:r>
            <a:r>
              <a:rPr lang="en-US" altLang="zh-CN"/>
              <a:t>:  pointer to last read/write location, per process that has the file open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File-open count</a:t>
            </a:r>
            <a:r>
              <a:rPr lang="en-US" altLang="zh-CN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Disk location of the file</a:t>
            </a:r>
            <a:r>
              <a:rPr lang="en-US" altLang="zh-CN"/>
              <a:t>: cache of data access information – system doesn’t need to read it from disk for every operation.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Access rights</a:t>
            </a:r>
            <a:r>
              <a:rPr lang="en-US" altLang="zh-CN"/>
              <a:t>: per-process access mode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719472D-1075-C244-BF86-24877746C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Open File Locking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6D2C354-125E-FB40-AA65-A8222EABF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Provided by some operating systems and file systems</a:t>
            </a:r>
          </a:p>
          <a:p>
            <a:r>
              <a:rPr lang="en-US" altLang="zh-CN"/>
              <a:t>Mediates access to a file (by multiple processes)</a:t>
            </a:r>
          </a:p>
          <a:p>
            <a:r>
              <a:rPr lang="en-US" altLang="zh-CN"/>
              <a:t>File locks are similar to reader-writer locks</a:t>
            </a:r>
          </a:p>
          <a:p>
            <a:pPr lvl="1"/>
            <a:r>
              <a:rPr lang="en-US" altLang="zh-CN"/>
              <a:t>Shared lock (reader)</a:t>
            </a:r>
          </a:p>
          <a:p>
            <a:pPr lvl="1"/>
            <a:r>
              <a:rPr lang="en-US" altLang="zh-CN"/>
              <a:t>Exclusive lock (writer)</a:t>
            </a:r>
          </a:p>
          <a:p>
            <a:r>
              <a:rPr lang="en-US" altLang="zh-CN"/>
              <a:t>Mandatory or advisory:</a:t>
            </a:r>
          </a:p>
          <a:p>
            <a:pPr lvl="1"/>
            <a:r>
              <a:rPr lang="en-US" altLang="zh-CN" b="1"/>
              <a:t>Mandatory</a:t>
            </a:r>
            <a:r>
              <a:rPr lang="en-US" altLang="zh-CN"/>
              <a:t> – access is denied depending on locks held and requested</a:t>
            </a:r>
          </a:p>
          <a:p>
            <a:pPr lvl="1"/>
            <a:r>
              <a:rPr lang="en-US" altLang="zh-CN" b="1"/>
              <a:t>Advisory</a:t>
            </a:r>
            <a:r>
              <a:rPr lang="en-US" altLang="zh-CN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6163DFF-0905-F442-87D5-034A1E562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Locking Example – Java API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F7DD8AB-4CB6-9042-8B52-E8783A7B4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import java.nio.channels.*;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public class LockingExample </a:t>
            </a:r>
            <a:r>
              <a:rPr lang="en-US" altLang="zh-CN" sz="1400" i="1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 i="1">
                <a:solidFill>
                  <a:srgbClr val="0033CC"/>
                </a:solidFill>
              </a:rPr>
              <a:t>	</a:t>
            </a:r>
            <a:r>
              <a:rPr lang="en-US" altLang="zh-CN" sz="1400">
                <a:solidFill>
                  <a:srgbClr val="0033CC"/>
                </a:solidFill>
              </a:rPr>
              <a:t>public static final boolean EXCLUSIVE = false;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public static final boolean SHARED = true;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public static void main(String arsg[]) throws IOException </a:t>
            </a:r>
            <a:r>
              <a:rPr lang="en-US" altLang="zh-CN" sz="1400" i="1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	FileLock sharedLock = null;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	FileLock exclusiveLock = null;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	try </a:t>
            </a:r>
            <a:r>
              <a:rPr lang="en-US" altLang="zh-CN" sz="1400" i="1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		RandomAccessFile raf = new RandomAccessFile("file.txt", "rw");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		FileChannel ch = raf.getChannel();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		exclusiveLock = ch.lock(</a:t>
            </a:r>
            <a:r>
              <a:rPr lang="en-US" altLang="zh-CN" sz="1400">
                <a:solidFill>
                  <a:srgbClr val="FF0000"/>
                </a:solidFill>
              </a:rPr>
              <a:t>0, raf.length()/2</a:t>
            </a:r>
            <a:r>
              <a:rPr lang="en-US" altLang="zh-CN" sz="1400">
                <a:solidFill>
                  <a:srgbClr val="0033CC"/>
                </a:solidFill>
              </a:rPr>
              <a:t>, EXCLUSIVE);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400">
                <a:solidFill>
                  <a:srgbClr val="0033CC"/>
                </a:solidFill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14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ABB007F-0B4D-9846-92CF-7980FF686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Locking Example – Java API (cont)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7A4D9B0-C88A-8E4E-B95A-80DE79E16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250950"/>
            <a:ext cx="7243762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1600">
                <a:solidFill>
                  <a:srgbClr val="0033CC"/>
                </a:solidFill>
              </a:rPr>
              <a:t>			</a:t>
            </a:r>
            <a:r>
              <a:rPr lang="en-US" altLang="zh-CN" sz="1600">
                <a:solidFill>
                  <a:srgbClr val="0033CC"/>
                </a:solidFill>
              </a:rPr>
              <a:t>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solidFill>
                  <a:srgbClr val="0033CC"/>
                </a:solidFill>
              </a:rPr>
              <a:t>			sharedLock = ch.lock(raf.length()/2+1, raf.length(), 				SHARED);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solidFill>
                  <a:srgbClr val="0033CC"/>
                </a:solidFill>
              </a:rPr>
              <a:t>			sharedLock.release();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i="1">
                <a:solidFill>
                  <a:srgbClr val="0033CC"/>
                </a:solidFill>
              </a:rPr>
              <a:t>		</a:t>
            </a:r>
            <a:r>
              <a:rPr lang="en-US" altLang="zh-CN" sz="1600">
                <a:solidFill>
                  <a:srgbClr val="0033CC"/>
                </a:solidFill>
              </a:rPr>
              <a:t>}</a:t>
            </a:r>
            <a:r>
              <a:rPr lang="en-US" altLang="zh-CN" sz="1600" i="1">
                <a:solidFill>
                  <a:srgbClr val="0033CC"/>
                </a:solidFill>
              </a:rPr>
              <a:t> </a:t>
            </a:r>
            <a:r>
              <a:rPr lang="en-US" altLang="zh-CN" sz="1600">
                <a:solidFill>
                  <a:srgbClr val="0033CC"/>
                </a:solidFill>
              </a:rPr>
              <a:t>catch (java.io.IOException ioe) {</a:t>
            </a:r>
            <a:r>
              <a:rPr lang="en-US" altLang="zh-CN" sz="1600" i="1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i="1">
                <a:solidFill>
                  <a:srgbClr val="0033CC"/>
                </a:solidFill>
              </a:rPr>
              <a:t>			</a:t>
            </a:r>
            <a:r>
              <a:rPr lang="en-US" altLang="zh-CN" sz="1600">
                <a:solidFill>
                  <a:srgbClr val="0033CC"/>
                </a:solidFill>
              </a:rPr>
              <a:t>System.err.println(ioe);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i="1">
                <a:solidFill>
                  <a:srgbClr val="0033CC"/>
                </a:solidFill>
              </a:rPr>
              <a:t>		</a:t>
            </a:r>
            <a:r>
              <a:rPr lang="en-US" altLang="zh-CN" sz="1600">
                <a:solidFill>
                  <a:srgbClr val="0033CC"/>
                </a:solidFill>
              </a:rPr>
              <a:t>}finally {</a:t>
            </a:r>
            <a:r>
              <a:rPr lang="en-US" altLang="zh-CN" sz="1600" i="1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solidFill>
                  <a:srgbClr val="0033CC"/>
                </a:solidFill>
              </a:rPr>
              <a:t>			if (exclusiveLock != null)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solidFill>
                  <a:srgbClr val="0033CC"/>
                </a:solidFill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solidFill>
                  <a:srgbClr val="0033CC"/>
                </a:solidFill>
              </a:rPr>
              <a:t>			if (sharedLock != null)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solidFill>
                  <a:srgbClr val="0033CC"/>
                </a:solidFill>
              </a:rPr>
              <a:t>			sharedLock.release();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i="1">
                <a:solidFill>
                  <a:srgbClr val="0033CC"/>
                </a:solidFill>
              </a:rPr>
              <a:t>		</a:t>
            </a:r>
            <a:r>
              <a:rPr lang="en-US" altLang="zh-CN" sz="160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i="1">
                <a:solidFill>
                  <a:srgbClr val="0033CC"/>
                </a:solidFill>
              </a:rPr>
              <a:t>	</a:t>
            </a:r>
            <a:r>
              <a:rPr lang="en-US" altLang="zh-CN" sz="160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6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26A1E60-7DD8-5744-A7D5-85DFA512C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Types – Name, Extension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4E67C26B-F221-BD4A-8869-22E15521F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209800" y="1250950"/>
            <a:ext cx="4654550" cy="49704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93BCF244-26FF-5443-A370-48B19985D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Types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DF8EA0A-3B43-EC48-87D9-99B9FE948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MS-DOS</a:t>
            </a:r>
          </a:p>
          <a:p>
            <a:r>
              <a:rPr lang="en-US" altLang="zh-CN"/>
              <a:t>MAC OS X</a:t>
            </a:r>
          </a:p>
          <a:p>
            <a:pPr lvl="1"/>
            <a:r>
              <a:rPr lang="en-US" altLang="zh-CN"/>
              <a:t>Each file has a creator attribute containing the name of the program that created it.</a:t>
            </a:r>
          </a:p>
          <a:p>
            <a:r>
              <a:rPr lang="en-US" altLang="zh-CN"/>
              <a:t>UNIX</a:t>
            </a:r>
          </a:p>
          <a:p>
            <a:pPr lvl="1"/>
            <a:r>
              <a:rPr lang="en-US" altLang="zh-CN"/>
              <a:t>Magic number (executable, shell script, postscript, …)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2D338E0-527C-AC49-B2F3-9F8735EB1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Access Methods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6A9DFAD-806B-824D-A062-23B44EEE2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1381125"/>
            <a:ext cx="6584950" cy="37830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z="1600" b="1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1600">
                <a:solidFill>
                  <a:srgbClr val="0033CC"/>
                </a:solidFill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1600">
                <a:solidFill>
                  <a:srgbClr val="0033CC"/>
                </a:solidFill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1600">
                <a:solidFill>
                  <a:srgbClr val="0033CC"/>
                </a:solidFill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1600">
                <a:solidFill>
                  <a:srgbClr val="0033CC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1600">
                <a:solidFill>
                  <a:srgbClr val="0033CC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z="1600" b="1"/>
              <a:t>Direct (Random)</a:t>
            </a:r>
            <a:r>
              <a:rPr lang="zh-CN" altLang="en-US" sz="1600" b="1"/>
              <a:t> </a:t>
            </a:r>
            <a:r>
              <a:rPr lang="en-US" altLang="zh-CN" sz="1600" b="1"/>
              <a:t>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1600">
                <a:solidFill>
                  <a:srgbClr val="0033CC"/>
                </a:solidFill>
              </a:rPr>
              <a:t>		read </a:t>
            </a:r>
            <a:r>
              <a:rPr lang="en-US" altLang="zh-CN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1600">
                <a:solidFill>
                  <a:srgbClr val="0033CC"/>
                </a:solidFill>
              </a:rPr>
              <a:t>		write </a:t>
            </a:r>
            <a:r>
              <a:rPr lang="en-US" altLang="zh-CN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1600">
                <a:solidFill>
                  <a:srgbClr val="0033CC"/>
                </a:solidFill>
              </a:rPr>
              <a:t>		position to </a:t>
            </a:r>
            <a:r>
              <a:rPr lang="en-US" altLang="zh-CN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1600">
                <a:solidFill>
                  <a:srgbClr val="0033CC"/>
                </a:solidFill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1600">
                <a:solidFill>
                  <a:srgbClr val="0033CC"/>
                </a:solidFill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1600">
                <a:solidFill>
                  <a:srgbClr val="0033CC"/>
                </a:solidFill>
              </a:rPr>
              <a:t>		rewrite </a:t>
            </a:r>
            <a:r>
              <a:rPr lang="en-US" altLang="zh-CN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1600"/>
              <a:t>	</a:t>
            </a:r>
            <a:r>
              <a:rPr lang="en-US" altLang="zh-CN" sz="1600" i="1"/>
              <a:t>n</a:t>
            </a:r>
            <a:r>
              <a:rPr lang="en-US" altLang="zh-CN" sz="1600"/>
              <a:t> = relative block number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A449F55-E0D2-DD4D-90A1-1A1E8C8C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Sequential-access File</a:t>
            </a: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F6877D72-D12F-CF47-970C-E482DAD7E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33012" r="458" b="33943"/>
          <a:stretch>
            <a:fillRect/>
          </a:stretch>
        </p:blipFill>
        <p:spPr bwMode="auto">
          <a:xfrm>
            <a:off x="798513" y="1250950"/>
            <a:ext cx="7924800" cy="1987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4889950-08F0-E143-962F-B1A7DB98C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0"/>
            <a:ext cx="8469312" cy="844550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Simulation of Sequential Access on a Direct-access File</a:t>
            </a: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8F549826-6F87-3F4A-882D-F2A855248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t="27695" r="865" b="28273"/>
          <a:stretch>
            <a:fillRect/>
          </a:stretch>
        </p:blipFill>
        <p:spPr bwMode="auto">
          <a:xfrm>
            <a:off x="1295400" y="1250950"/>
            <a:ext cx="6834188" cy="2301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AB8432F-29E4-1C48-BF45-CA88172A0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10:  File-System Interface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543E814-07B0-CA4D-BA1B-28000CFF5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250950"/>
            <a:ext cx="5097462" cy="3457575"/>
          </a:xfrm>
        </p:spPr>
        <p:txBody>
          <a:bodyPr/>
          <a:lstStyle/>
          <a:p>
            <a:r>
              <a:rPr lang="en-US" altLang="zh-CN"/>
              <a:t>File Concept</a:t>
            </a:r>
          </a:p>
          <a:p>
            <a:r>
              <a:rPr lang="en-US" altLang="zh-CN"/>
              <a:t>Access Methods</a:t>
            </a:r>
          </a:p>
          <a:p>
            <a:r>
              <a:rPr lang="en-US" altLang="zh-CN"/>
              <a:t>Directory Structure</a:t>
            </a:r>
          </a:p>
          <a:p>
            <a:r>
              <a:rPr lang="en-US" altLang="zh-CN"/>
              <a:t>File-System Mounting</a:t>
            </a:r>
          </a:p>
          <a:p>
            <a:r>
              <a:rPr lang="en-US" altLang="zh-CN"/>
              <a:t>File Sharing</a:t>
            </a:r>
          </a:p>
          <a:p>
            <a:r>
              <a:rPr lang="en-US" altLang="zh-CN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F338A98-8714-A44A-BC86-3239127CF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Index and Relative Files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2620AACF-633B-AB43-BF72-17681E05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12044" r="813" b="12329"/>
          <a:stretch>
            <a:fillRect/>
          </a:stretch>
        </p:blipFill>
        <p:spPr bwMode="auto">
          <a:xfrm>
            <a:off x="1033463" y="1250950"/>
            <a:ext cx="7312025" cy="4206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129F457-1E48-1B4B-8797-C3CEEE6EC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Directory Structure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EB2178E-A46B-2640-B758-046DEEEAC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1388" y="1046163"/>
            <a:ext cx="7318375" cy="695325"/>
          </a:xfrm>
        </p:spPr>
        <p:txBody>
          <a:bodyPr/>
          <a:lstStyle/>
          <a:p>
            <a:r>
              <a:rPr lang="en-US" altLang="zh-CN"/>
              <a:t>A collection of nodes containing (management)  information about all files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E1A8F836-EBC5-DA43-9FF1-DC6377660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15CD74E2-39CB-F949-A9E6-D5DF31E77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5E6CD995-7342-6A48-BBAD-0785891A2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313B1F97-5FE4-264B-86CC-5A3495D8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E583B925-BC4E-634D-8EA8-F19DCB96C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1D36E6A1-7D60-6648-9ACC-8E2B2203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F 1</a:t>
            </a:r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808050F6-A921-AA4E-B068-0C55BC80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F 2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EF5A6A7B-5B37-5248-AD6E-CC29E4C64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F 3</a:t>
            </a:r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22CAB9DF-E05C-2646-8F78-586DCB31F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F 4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CE468D1E-B86A-CD42-981F-8F57B1566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F n</a:t>
            </a:r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065A0199-C8D8-1747-87B3-5AAA73145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663C6D12-D07A-9F47-B044-5A20B58AA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Line 16">
            <a:extLst>
              <a:ext uri="{FF2B5EF4-FFF2-40B4-BE49-F238E27FC236}">
                <a16:creationId xmlns:a16="http://schemas.microsoft.com/office/drawing/2014/main" id="{2D63A943-AE90-8549-91D6-8222A6B20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id="{212CFA4A-D676-A848-AD8B-91B0BEB17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0B93A9D4-0EE9-0C40-AC42-C4ABCE5A4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9" name="Freeform 19">
            <a:extLst>
              <a:ext uri="{FF2B5EF4-FFF2-40B4-BE49-F238E27FC236}">
                <a16:creationId xmlns:a16="http://schemas.microsoft.com/office/drawing/2014/main" id="{AF9EDE1C-277E-DC4A-AC00-B355A40BEBD3}"/>
              </a:ext>
            </a:extLst>
          </p:cNvPr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Freeform 20">
            <a:extLst>
              <a:ext uri="{FF2B5EF4-FFF2-40B4-BE49-F238E27FC236}">
                <a16:creationId xmlns:a16="http://schemas.microsoft.com/office/drawing/2014/main" id="{07FDB2EB-B8A3-8947-88B1-B03BFCDFBA63}"/>
              </a:ext>
            </a:extLst>
          </p:cNvPr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C9E32792-7C75-CF41-810F-3378AE660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i="0"/>
              <a:t>Directory</a:t>
            </a: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ACC9F75F-B508-EA44-93D5-B8B47B7FE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i="0"/>
              <a:t>Files</a:t>
            </a:r>
          </a:p>
        </p:txBody>
      </p:sp>
      <p:sp>
        <p:nvSpPr>
          <p:cNvPr id="25623" name="Rectangle 23">
            <a:extLst>
              <a:ext uri="{FF2B5EF4-FFF2-40B4-BE49-F238E27FC236}">
                <a16:creationId xmlns:a16="http://schemas.microsoft.com/office/drawing/2014/main" id="{D7A8108A-582E-5349-AC58-19ABC5D6E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38800"/>
            <a:ext cx="7029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0"/>
              <a:t>Both the directory structure and the files reside on disk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0"/>
              <a:t>Backups of these two structures are kept on tapes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2A191BC-4895-D94D-BAF4-ED8DAA905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 Typical File-system Organization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60B25C04-52D7-7645-8F36-D7C3654D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" t="14792" r="439" b="14484"/>
          <a:stretch>
            <a:fillRect/>
          </a:stretch>
        </p:blipFill>
        <p:spPr bwMode="auto">
          <a:xfrm>
            <a:off x="1262063" y="1250950"/>
            <a:ext cx="6792912" cy="3643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8" name="Text Box 5">
            <a:extLst>
              <a:ext uri="{FF2B5EF4-FFF2-40B4-BE49-F238E27FC236}">
                <a16:creationId xmlns:a16="http://schemas.microsoft.com/office/drawing/2014/main" id="{8DE52628-71A5-744F-9012-B8969D8A1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5191125"/>
            <a:ext cx="6905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0"/>
              <a:t>The directory records information about the files in the system – such as name, location, size and type.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7536466-7D8D-6E4B-B882-E35D8D758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Operations Performed on Directory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E1126CB-5B1C-4C4D-A05B-450C61C73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Search for a file</a:t>
            </a:r>
          </a:p>
          <a:p>
            <a:r>
              <a:rPr lang="en-US" altLang="zh-CN"/>
              <a:t>Create a file</a:t>
            </a:r>
          </a:p>
          <a:p>
            <a:r>
              <a:rPr lang="en-US" altLang="zh-CN"/>
              <a:t>Delete a file</a:t>
            </a:r>
          </a:p>
          <a:p>
            <a:r>
              <a:rPr lang="en-US" altLang="zh-CN"/>
              <a:t>List a directory</a:t>
            </a:r>
          </a:p>
          <a:p>
            <a:r>
              <a:rPr lang="en-US" altLang="zh-CN"/>
              <a:t>Rename a file</a:t>
            </a:r>
          </a:p>
          <a:p>
            <a:r>
              <a:rPr lang="en-US" altLang="zh-CN"/>
              <a:t>Traverse the file system – access every dir and file for backing up.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34D7389-63DA-904E-BF90-8DEF1E10F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71475"/>
            <a:ext cx="7743825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Organize the Directory (Logically) to Obtain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ECDDF52-E473-A542-B2B3-EE4A845AA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320800"/>
            <a:ext cx="6494462" cy="4413250"/>
          </a:xfrm>
        </p:spPr>
        <p:txBody>
          <a:bodyPr/>
          <a:lstStyle/>
          <a:p>
            <a:r>
              <a:rPr lang="en-US" altLang="zh-CN"/>
              <a:t>Efficiency – locating a file quickly</a:t>
            </a:r>
          </a:p>
          <a:p>
            <a:r>
              <a:rPr lang="en-US" altLang="zh-CN"/>
              <a:t>Naming – convenient to users</a:t>
            </a:r>
          </a:p>
          <a:p>
            <a:pPr lvl="1"/>
            <a:r>
              <a:rPr lang="en-US" altLang="zh-CN"/>
              <a:t>Two users can have same name for different files</a:t>
            </a:r>
          </a:p>
          <a:p>
            <a:pPr lvl="1"/>
            <a:r>
              <a:rPr lang="en-US" altLang="zh-CN"/>
              <a:t>The same file can have several different names</a:t>
            </a:r>
          </a:p>
          <a:p>
            <a:r>
              <a:rPr lang="en-US" altLang="zh-CN"/>
              <a:t>Grouping – logical grouping of files by properties, (e.g., all Java programs, all games, …)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7B59520-ECFF-2F46-879F-370D3F85B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Single-Level Directory</a:t>
            </a:r>
            <a:endParaRPr lang="en-US" altLang="zh-CN" sz="2400">
              <a:cs typeface="宋体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81B4D1F-41E2-E54C-B76A-002C32E64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525" y="1482725"/>
            <a:ext cx="7029450" cy="561975"/>
          </a:xfrm>
        </p:spPr>
        <p:txBody>
          <a:bodyPr/>
          <a:lstStyle/>
          <a:p>
            <a:r>
              <a:rPr lang="en-US" altLang="zh-CN"/>
              <a:t>A single directory for all users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0A7E4566-D646-1A4D-8150-44A05CD39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4238625"/>
            <a:ext cx="7123113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0"/>
              <a:t>Naming problem</a:t>
            </a:r>
            <a:br>
              <a:rPr kumimoji="0" lang="en-US" altLang="zh-CN" sz="2000" i="0"/>
            </a:br>
            <a:endParaRPr kumimoji="0" lang="en-US" altLang="zh-CN" sz="2000" i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0"/>
              <a:t>Grouping problem</a:t>
            </a:r>
          </a:p>
        </p:txBody>
      </p:sp>
      <p:pic>
        <p:nvPicPr>
          <p:cNvPr id="31749" name="Picture 6">
            <a:extLst>
              <a:ext uri="{FF2B5EF4-FFF2-40B4-BE49-F238E27FC236}">
                <a16:creationId xmlns:a16="http://schemas.microsoft.com/office/drawing/2014/main" id="{F1E40476-6A57-3D4B-98B6-7D6AA1BBB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37624" r="879" b="37932"/>
          <a:stretch>
            <a:fillRect/>
          </a:stretch>
        </p:blipFill>
        <p:spPr bwMode="auto">
          <a:xfrm>
            <a:off x="798513" y="2157413"/>
            <a:ext cx="8123237" cy="15097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4CF8E5F-3C41-0A44-A68D-958821166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Two-Level Directory</a:t>
            </a:r>
            <a:endParaRPr lang="en-US" altLang="zh-CN" sz="2400">
              <a:cs typeface="宋体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952E89B-B60B-5642-B707-FD0D3D83A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250950"/>
            <a:ext cx="7029450" cy="549275"/>
          </a:xfrm>
        </p:spPr>
        <p:txBody>
          <a:bodyPr/>
          <a:lstStyle/>
          <a:p>
            <a:r>
              <a:rPr lang="en-US" altLang="zh-CN"/>
              <a:t>Separate directory for each user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983ECB49-6603-0A47-8889-455FC8C1C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4575175"/>
            <a:ext cx="700246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0"/>
              <a:t>Path name</a:t>
            </a:r>
          </a:p>
          <a:p>
            <a:r>
              <a:rPr lang="en-US" altLang="zh-CN" i="0"/>
              <a:t>Can have the same file name for different user</a:t>
            </a:r>
          </a:p>
          <a:p>
            <a:r>
              <a:rPr lang="en-US" altLang="zh-CN" i="0"/>
              <a:t>Efficient searching</a:t>
            </a:r>
          </a:p>
          <a:p>
            <a:r>
              <a:rPr lang="en-US" altLang="zh-CN" i="0"/>
              <a:t>No grouping capability</a:t>
            </a:r>
          </a:p>
        </p:txBody>
      </p:sp>
      <p:pic>
        <p:nvPicPr>
          <p:cNvPr id="32773" name="Picture 6">
            <a:extLst>
              <a:ext uri="{FF2B5EF4-FFF2-40B4-BE49-F238E27FC236}">
                <a16:creationId xmlns:a16="http://schemas.microsoft.com/office/drawing/2014/main" id="{9C3A520A-F3D9-9848-A557-78B61831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29448" r="1115" b="29169"/>
          <a:stretch>
            <a:fillRect/>
          </a:stretch>
        </p:blipFill>
        <p:spPr bwMode="auto">
          <a:xfrm>
            <a:off x="1174750" y="1958975"/>
            <a:ext cx="6721475" cy="2119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8BBBBC4-4DB2-9943-A352-90EFBC30A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Tree-Structured Directories</a:t>
            </a:r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6F2F1339-3D8D-A34B-AF60-D79D6284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250950"/>
            <a:ext cx="7165975" cy="45545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CDA244B-44A5-E141-98B3-4FBBFECAB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Tree-Structured Directories (Cont)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119578E-01F1-454B-80EE-F012A16A8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Each directory entry contains a bit defining the entry as file(0) or directory(1).</a:t>
            </a:r>
          </a:p>
          <a:p>
            <a:r>
              <a:rPr lang="en-US" altLang="zh-CN"/>
              <a:t>Efficient searching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Grouping Capability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Current directory (working directory)</a:t>
            </a:r>
          </a:p>
          <a:p>
            <a:pPr lvl="1"/>
            <a:r>
              <a:rPr lang="en-US" altLang="zh-CN">
                <a:solidFill>
                  <a:srgbClr val="0033CC"/>
                </a:solidFill>
              </a:rPr>
              <a:t>cd /spell/mail/prog</a:t>
            </a:r>
          </a:p>
          <a:p>
            <a:pPr lvl="1"/>
            <a:r>
              <a:rPr lang="en-US" altLang="zh-CN">
                <a:solidFill>
                  <a:srgbClr val="0033CC"/>
                </a:solidFill>
              </a:rPr>
              <a:t>type list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292EB76-8333-454A-8E9E-8C2641DD9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Tree-Structured Directories (Cont)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8EB91BC-7C15-7847-9860-6AD76228E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308100"/>
            <a:ext cx="6584950" cy="296068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b="1"/>
              <a:t>Absolute</a:t>
            </a:r>
            <a:r>
              <a:rPr lang="en-US" altLang="zh-CN"/>
              <a:t> or </a:t>
            </a:r>
            <a:r>
              <a:rPr lang="en-US" altLang="zh-CN" b="1"/>
              <a:t>relative</a:t>
            </a:r>
            <a:r>
              <a:rPr lang="en-US" altLang="zh-CN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/>
              <a:t>Creating a new file is done in </a:t>
            </a:r>
            <a:r>
              <a:rPr lang="en-US" altLang="zh-CN">
                <a:solidFill>
                  <a:srgbClr val="FF0000"/>
                </a:solidFill>
              </a:rPr>
              <a:t>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/>
              <a:t>Delete a file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altLang="zh-CN"/>
              <a:t>		</a:t>
            </a:r>
            <a:r>
              <a:rPr lang="en-US" altLang="zh-CN">
                <a:solidFill>
                  <a:srgbClr val="0033CC"/>
                </a:solidFill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/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altLang="zh-CN"/>
              <a:t>		</a:t>
            </a:r>
            <a:r>
              <a:rPr lang="en-US" altLang="zh-CN">
                <a:solidFill>
                  <a:srgbClr val="0033CC"/>
                </a:solidFill>
              </a:rPr>
              <a:t>mkdir &lt;dir-name&gt;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altLang="zh-CN"/>
              <a:t>	Example:  if in current directory   </a:t>
            </a:r>
            <a:r>
              <a:rPr lang="en-US" altLang="zh-CN">
                <a:solidFill>
                  <a:srgbClr val="0033CC"/>
                </a:solidFill>
              </a:rPr>
              <a:t>/mail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altLang="zh-CN"/>
              <a:t>		</a:t>
            </a:r>
            <a:r>
              <a:rPr lang="en-US" altLang="zh-CN">
                <a:solidFill>
                  <a:srgbClr val="0033CC"/>
                </a:solidFill>
              </a:rPr>
              <a:t>mkdir count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4E5D5D0-2787-1A4A-AD13-A1093157D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mail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1FB245CA-3528-234E-8776-830FEAAEC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prog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469D28D-AF79-DE4A-B065-18C265BB2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copy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FB6D4CE0-57C2-3548-B1E2-FD5CEC9B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prt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252DD745-6D11-FC4F-932D-5C77878DA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exp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0863F09A-D370-A54A-B7B1-2A6AF205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count</a:t>
            </a:r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A205C05C-0A09-DA42-85B1-1292DC203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7FA6A137-5423-AE4D-B5CD-E6272AD52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902325"/>
            <a:ext cx="7423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tabLst>
                <a:tab pos="28575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tabLst>
                <a:tab pos="28575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tabLst>
                <a:tab pos="28575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tabLst>
                <a:tab pos="28575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tabLst>
                <a:tab pos="28575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28575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28575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28575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28575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0"/>
              <a:t>Deleting “mail” </a:t>
            </a:r>
            <a:r>
              <a:rPr kumimoji="0" lang="en-US" altLang="zh-CN" sz="2000" i="0">
                <a:sym typeface="Symbol" pitchFamily="2" charset="2"/>
              </a:rPr>
              <a:t> deleting the entire subtree rooted by “mail”</a:t>
            </a:r>
            <a:endParaRPr kumimoji="0" lang="en-US" altLang="zh-CN" sz="2000" i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椭圆 21">
            <a:extLst>
              <a:ext uri="{FF2B5EF4-FFF2-40B4-BE49-F238E27FC236}">
                <a16:creationId xmlns:a16="http://schemas.microsoft.com/office/drawing/2014/main" id="{01B1154E-DC37-1146-BD70-391F4A6C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584450"/>
            <a:ext cx="5641975" cy="2562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73A28F-4C2A-D147-A2C2-8B58CDCC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Mind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Ch10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7172" name="直线箭头连接符 5">
            <a:extLst>
              <a:ext uri="{FF2B5EF4-FFF2-40B4-BE49-F238E27FC236}">
                <a16:creationId xmlns:a16="http://schemas.microsoft.com/office/drawing/2014/main" id="{4EA815F0-572E-1745-A472-43AC1D71BD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2650" y="1828800"/>
            <a:ext cx="92075" cy="736600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直线箭头连接符 6">
            <a:extLst>
              <a:ext uri="{FF2B5EF4-FFF2-40B4-BE49-F238E27FC236}">
                <a16:creationId xmlns:a16="http://schemas.microsoft.com/office/drawing/2014/main" id="{EEC49E22-9C2A-1246-8D9E-C5398AF71E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2013" y="1811338"/>
            <a:ext cx="0" cy="715962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直线箭头连接符 8">
            <a:extLst>
              <a:ext uri="{FF2B5EF4-FFF2-40B4-BE49-F238E27FC236}">
                <a16:creationId xmlns:a16="http://schemas.microsoft.com/office/drawing/2014/main" id="{C9DC30D2-61BE-EF44-A7D9-9878286A5A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1588" y="1793875"/>
            <a:ext cx="92075" cy="736600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直线箭头连接符 9">
            <a:extLst>
              <a:ext uri="{FF2B5EF4-FFF2-40B4-BE49-F238E27FC236}">
                <a16:creationId xmlns:a16="http://schemas.microsoft.com/office/drawing/2014/main" id="{167DB89E-2308-3141-A1FD-36B0047CFD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75225" y="1825625"/>
            <a:ext cx="0" cy="701675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直线箭头连接符 11">
            <a:extLst>
              <a:ext uri="{FF2B5EF4-FFF2-40B4-BE49-F238E27FC236}">
                <a16:creationId xmlns:a16="http://schemas.microsoft.com/office/drawing/2014/main" id="{EC59C17B-6460-214D-942C-5288D8DF3C9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53088" y="1970088"/>
            <a:ext cx="279400" cy="690562"/>
          </a:xfrm>
          <a:prstGeom prst="straightConnector1">
            <a:avLst/>
          </a:prstGeom>
          <a:noFill/>
          <a:ln w="28575">
            <a:solidFill>
              <a:srgbClr val="7030A0"/>
            </a:solidFill>
            <a:round/>
            <a:headEnd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文本框 14">
            <a:extLst>
              <a:ext uri="{FF2B5EF4-FFF2-40B4-BE49-F238E27FC236}">
                <a16:creationId xmlns:a16="http://schemas.microsoft.com/office/drawing/2014/main" id="{6DAA6BAE-F860-0949-AAA3-1EF604F8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2162175"/>
            <a:ext cx="2066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File</a:t>
            </a:r>
            <a:r>
              <a:rPr lang="zh-CN" altLang="en-US" sz="1600"/>
              <a:t> </a:t>
            </a:r>
            <a:r>
              <a:rPr lang="en-US" altLang="zh-CN" sz="1600"/>
              <a:t>system</a:t>
            </a:r>
            <a:r>
              <a:rPr lang="zh-CN" altLang="en-US" sz="1600"/>
              <a:t> </a:t>
            </a:r>
            <a:r>
              <a:rPr lang="en-US" altLang="zh-CN" sz="1600"/>
              <a:t>interface</a:t>
            </a:r>
            <a:endParaRPr lang="zh-CN" altLang="en-US" sz="1600"/>
          </a:p>
        </p:txBody>
      </p:sp>
      <p:sp>
        <p:nvSpPr>
          <p:cNvPr id="7178" name="文本框 15">
            <a:extLst>
              <a:ext uri="{FF2B5EF4-FFF2-40B4-BE49-F238E27FC236}">
                <a16:creationId xmlns:a16="http://schemas.microsoft.com/office/drawing/2014/main" id="{666B392E-F1C5-8448-842D-6BBBA5103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1217613"/>
            <a:ext cx="251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B050"/>
                </a:solidFill>
              </a:rPr>
              <a:t>Operations</a:t>
            </a:r>
            <a:r>
              <a:rPr lang="zh-CN" altLang="en-US">
                <a:solidFill>
                  <a:srgbClr val="00B050"/>
                </a:solidFill>
              </a:rPr>
              <a:t> </a:t>
            </a:r>
            <a:r>
              <a:rPr lang="en-US" altLang="zh-CN">
                <a:solidFill>
                  <a:srgbClr val="00B050"/>
                </a:solidFill>
              </a:rPr>
              <a:t>(functions)</a:t>
            </a:r>
            <a:r>
              <a:rPr lang="zh-CN" altLang="en-US">
                <a:solidFill>
                  <a:srgbClr val="00B050"/>
                </a:solidFill>
              </a:rPr>
              <a:t> </a:t>
            </a:r>
            <a:r>
              <a:rPr lang="en-US" altLang="zh-CN">
                <a:solidFill>
                  <a:srgbClr val="00B050"/>
                </a:solidFill>
              </a:rPr>
              <a:t>on</a:t>
            </a:r>
            <a:r>
              <a:rPr lang="zh-CN" altLang="en-US">
                <a:solidFill>
                  <a:srgbClr val="00B050"/>
                </a:solidFill>
              </a:rPr>
              <a:t> </a:t>
            </a:r>
            <a:r>
              <a:rPr lang="en-US" altLang="zh-CN">
                <a:solidFill>
                  <a:srgbClr val="00B050"/>
                </a:solidFill>
              </a:rPr>
              <a:t>file/filesystem</a:t>
            </a:r>
          </a:p>
        </p:txBody>
      </p:sp>
      <p:sp>
        <p:nvSpPr>
          <p:cNvPr id="7179" name="文本框 17">
            <a:extLst>
              <a:ext uri="{FF2B5EF4-FFF2-40B4-BE49-F238E27FC236}">
                <a16:creationId xmlns:a16="http://schemas.microsoft.com/office/drawing/2014/main" id="{9E837F42-A228-AD45-A3A5-AC5176628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1450975"/>
            <a:ext cx="157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00000"/>
                </a:solidFill>
              </a:rPr>
              <a:t>File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attributes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180" name="文本框 18">
            <a:extLst>
              <a:ext uri="{FF2B5EF4-FFF2-40B4-BE49-F238E27FC236}">
                <a16:creationId xmlns:a16="http://schemas.microsoft.com/office/drawing/2014/main" id="{0F0C97BE-56C4-B940-8B7C-51C3D5AB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788" y="2930525"/>
            <a:ext cx="2312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File</a:t>
            </a:r>
            <a:r>
              <a:rPr lang="zh-CN" altLang="en-US"/>
              <a:t> </a:t>
            </a:r>
            <a:r>
              <a:rPr lang="en-US" altLang="zh-CN"/>
              <a:t>system</a:t>
            </a:r>
            <a:r>
              <a:rPr lang="zh-CN" altLang="en-US"/>
              <a:t> </a:t>
            </a:r>
            <a:r>
              <a:rPr lang="en-US" altLang="zh-CN"/>
              <a:t>structure</a:t>
            </a:r>
            <a:endParaRPr lang="zh-CN" altLang="en-US"/>
          </a:p>
        </p:txBody>
      </p:sp>
      <p:sp>
        <p:nvSpPr>
          <p:cNvPr id="7181" name="文本框 19">
            <a:extLst>
              <a:ext uri="{FF2B5EF4-FFF2-40B4-BE49-F238E27FC236}">
                <a16:creationId xmlns:a16="http://schemas.microsoft.com/office/drawing/2014/main" id="{6D920D03-695D-F741-ACAC-8E081EF0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3409950"/>
            <a:ext cx="1874838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In-memory</a:t>
            </a:r>
            <a:r>
              <a:rPr lang="zh-CN" altLang="en-US" sz="1400"/>
              <a:t> </a:t>
            </a:r>
            <a:r>
              <a:rPr lang="en-US" altLang="zh-CN" sz="1400"/>
              <a:t>structures</a:t>
            </a:r>
            <a:endParaRPr lang="zh-CN" altLang="en-US" sz="1400"/>
          </a:p>
        </p:txBody>
      </p:sp>
      <p:sp>
        <p:nvSpPr>
          <p:cNvPr id="7182" name="文本框 20">
            <a:extLst>
              <a:ext uri="{FF2B5EF4-FFF2-40B4-BE49-F238E27FC236}">
                <a16:creationId xmlns:a16="http://schemas.microsoft.com/office/drawing/2014/main" id="{FF243B20-9CBF-D640-8D27-70F8D94FC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3970338"/>
            <a:ext cx="1874838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Disk</a:t>
            </a:r>
            <a:r>
              <a:rPr lang="zh-CN" altLang="en-US" sz="1400"/>
              <a:t> </a:t>
            </a:r>
            <a:r>
              <a:rPr lang="en-US" altLang="zh-CN" sz="1400"/>
              <a:t>structures</a:t>
            </a:r>
            <a:endParaRPr lang="zh-CN" altLang="en-US" sz="1400"/>
          </a:p>
        </p:txBody>
      </p:sp>
      <p:sp>
        <p:nvSpPr>
          <p:cNvPr id="7183" name="文本框 23">
            <a:extLst>
              <a:ext uri="{FF2B5EF4-FFF2-40B4-BE49-F238E27FC236}">
                <a16:creationId xmlns:a16="http://schemas.microsoft.com/office/drawing/2014/main" id="{ABF07B88-BE71-4F4C-9E05-DA56B5965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1412875"/>
            <a:ext cx="19415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7030A0"/>
                </a:solidFill>
              </a:rPr>
              <a:t>Data</a:t>
            </a:r>
            <a:r>
              <a:rPr lang="zh-CN" altLang="en-US">
                <a:solidFill>
                  <a:srgbClr val="7030A0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structures</a:t>
            </a:r>
            <a:r>
              <a:rPr lang="zh-CN" altLang="en-US">
                <a:solidFill>
                  <a:srgbClr val="7030A0"/>
                </a:solidFill>
              </a:rPr>
              <a:t> </a:t>
            </a:r>
            <a:endParaRPr lang="en-US" altLang="zh-CN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7030A0"/>
                </a:solidFill>
              </a:rPr>
              <a:t>(Open</a:t>
            </a:r>
            <a:r>
              <a:rPr lang="zh-CN" altLang="en-US">
                <a:solidFill>
                  <a:srgbClr val="7030A0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file</a:t>
            </a:r>
            <a:r>
              <a:rPr lang="zh-CN" altLang="en-US">
                <a:solidFill>
                  <a:srgbClr val="7030A0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tables)</a:t>
            </a:r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7184" name="直线箭头连接符 24">
            <a:extLst>
              <a:ext uri="{FF2B5EF4-FFF2-40B4-BE49-F238E27FC236}">
                <a16:creationId xmlns:a16="http://schemas.microsoft.com/office/drawing/2014/main" id="{D38B7534-8E66-3E4B-BEEC-58B649AC6C3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21375" y="2036763"/>
            <a:ext cx="269875" cy="706437"/>
          </a:xfrm>
          <a:prstGeom prst="straightConnector1">
            <a:avLst/>
          </a:prstGeom>
          <a:noFill/>
          <a:ln w="28575">
            <a:solidFill>
              <a:srgbClr val="7030A0"/>
            </a:solidFill>
            <a:round/>
            <a:headEnd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C2BDBBB-C4F3-E544-981F-DBD246395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Acyclic-Graph Directories</a:t>
            </a:r>
            <a:endParaRPr lang="en-US" altLang="zh-CN" sz="2400">
              <a:cs typeface="宋体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0D51A3D-FC09-F843-88D7-08FFEA4CE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933450"/>
            <a:ext cx="7029450" cy="850900"/>
          </a:xfrm>
        </p:spPr>
        <p:txBody>
          <a:bodyPr/>
          <a:lstStyle/>
          <a:p>
            <a:r>
              <a:rPr lang="en-US" altLang="zh-CN"/>
              <a:t>Requirement for file sharing</a:t>
            </a:r>
          </a:p>
          <a:p>
            <a:r>
              <a:rPr lang="en-US" altLang="zh-CN"/>
              <a:t>Have shared subdirectories and files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0B303874-8B07-0A45-A443-259354E8E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t="591" r="4474" b="900"/>
          <a:stretch>
            <a:fillRect/>
          </a:stretch>
        </p:blipFill>
        <p:spPr bwMode="auto">
          <a:xfrm>
            <a:off x="1693863" y="1697038"/>
            <a:ext cx="5770562" cy="46720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FB98821-AA9F-764B-9AAE-39B84EA85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Acyclic-Graph Directories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BF413A7-517A-4E40-B284-2819D463F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different names (aliasing)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If </a:t>
            </a:r>
            <a:r>
              <a:rPr lang="en-US" altLang="zh-CN" i="1"/>
              <a:t>dict</a:t>
            </a:r>
            <a:r>
              <a:rPr lang="en-US" altLang="zh-CN"/>
              <a:t> deletes </a:t>
            </a:r>
            <a:r>
              <a:rPr lang="en-US" altLang="zh-CN" i="1"/>
              <a:t>count</a:t>
            </a:r>
            <a:r>
              <a:rPr lang="en-US" altLang="zh-CN"/>
              <a:t> </a:t>
            </a:r>
            <a:r>
              <a:rPr lang="en-US" altLang="zh-CN">
                <a:sym typeface="Symbol" pitchFamily="2" charset="2"/>
              </a:rPr>
              <a:t> dangling pointer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Solutions:</a:t>
            </a:r>
          </a:p>
          <a:p>
            <a:pPr lvl="1"/>
            <a:r>
              <a:rPr lang="en-US" altLang="zh-CN"/>
              <a:t>Backpointers (keep a list of references to a file), so we can delete all pointers</a:t>
            </a:r>
            <a:br>
              <a:rPr lang="en-US" altLang="zh-CN"/>
            </a:br>
            <a:r>
              <a:rPr lang="en-US" altLang="zh-CN"/>
              <a:t>         But: Large, variable size reference list is a problem</a:t>
            </a:r>
          </a:p>
          <a:p>
            <a:pPr lvl="1"/>
            <a:r>
              <a:rPr lang="en-US" altLang="zh-CN"/>
              <a:t>Entry-hold-count solution</a:t>
            </a:r>
          </a:p>
          <a:p>
            <a:r>
              <a:rPr lang="en-US" altLang="zh-CN"/>
              <a:t>New directory entry type</a:t>
            </a:r>
          </a:p>
          <a:p>
            <a:pPr lvl="1"/>
            <a:r>
              <a:rPr lang="en-US" altLang="zh-CN" b="1"/>
              <a:t>Link</a:t>
            </a:r>
            <a:r>
              <a:rPr lang="en-US" altLang="zh-CN"/>
              <a:t> – another name (pointer) to an existing file</a:t>
            </a:r>
          </a:p>
          <a:p>
            <a:pPr lvl="1"/>
            <a:r>
              <a:rPr lang="en-US" altLang="zh-CN" b="1"/>
              <a:t>Resolve the link</a:t>
            </a:r>
            <a:r>
              <a:rPr lang="en-US" altLang="zh-CN"/>
              <a:t> – follow pointer to locate the file</a:t>
            </a:r>
            <a:endParaRPr lang="en-US" altLang="zh-CN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0A73F09-57A2-5D48-942A-22FF7560C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General Graph Directory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21E70C53-5E71-A44F-8EAE-B08466B6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t="10770" r="1062" b="11035"/>
          <a:stretch>
            <a:fillRect/>
          </a:stretch>
        </p:blipFill>
        <p:spPr bwMode="auto">
          <a:xfrm>
            <a:off x="1020763" y="2068513"/>
            <a:ext cx="7053262" cy="4206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0" name="Text Box 5">
            <a:extLst>
              <a:ext uri="{FF2B5EF4-FFF2-40B4-BE49-F238E27FC236}">
                <a16:creationId xmlns:a16="http://schemas.microsoft.com/office/drawing/2014/main" id="{E37E2146-E0B5-2F42-98C4-676FA39CC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262063"/>
            <a:ext cx="6218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A serious problem with acyclic-graph is to ensure no cycles.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B8E4E23-7F6F-C24B-9E2E-F1A00A0CD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General Graph Directory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D98A8C2-08C6-694D-809D-B8492F384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cycles allowed</a:t>
            </a:r>
          </a:p>
          <a:p>
            <a:pPr lvl="1"/>
            <a:r>
              <a:rPr lang="en-US" altLang="zh-CN"/>
              <a:t>Repeated search the same object</a:t>
            </a:r>
          </a:p>
          <a:p>
            <a:pPr lvl="1"/>
            <a:r>
              <a:rPr lang="en-US" altLang="zh-CN"/>
              <a:t>File deletion problem (count &lt;&gt;0 even if unused)</a:t>
            </a:r>
          </a:p>
          <a:p>
            <a:r>
              <a:rPr lang="en-US" altLang="zh-CN"/>
              <a:t>How do we guarantee no cycles?</a:t>
            </a:r>
          </a:p>
          <a:p>
            <a:pPr lvl="1"/>
            <a:r>
              <a:rPr lang="en-US" altLang="zh-CN"/>
              <a:t>Allow only links to file not subdirectories</a:t>
            </a:r>
          </a:p>
          <a:p>
            <a:pPr lvl="1"/>
            <a:r>
              <a:rPr lang="en-US" altLang="zh-CN"/>
              <a:t>Garbage collection</a:t>
            </a:r>
          </a:p>
          <a:p>
            <a:pPr lvl="1"/>
            <a:r>
              <a:rPr lang="en-US" altLang="zh-CN"/>
              <a:t>Every time a new link is added, use a cycle detection</a:t>
            </a:r>
            <a:br>
              <a:rPr lang="en-US" altLang="zh-CN"/>
            </a:br>
            <a:r>
              <a:rPr lang="en-US" altLang="zh-CN"/>
              <a:t>algorithm to determine whether it is OK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9397445-80BF-C04A-9F30-E96229886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System Mounting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10C5688-135C-AF42-B8DC-9166CDE1E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250950"/>
            <a:ext cx="6094412" cy="3035300"/>
          </a:xfrm>
        </p:spPr>
        <p:txBody>
          <a:bodyPr/>
          <a:lstStyle/>
          <a:p>
            <a:r>
              <a:rPr lang="en-US" altLang="zh-CN"/>
              <a:t>A file system must be </a:t>
            </a:r>
            <a:r>
              <a:rPr lang="en-US" altLang="zh-CN" b="1"/>
              <a:t>mounted</a:t>
            </a:r>
            <a:r>
              <a:rPr lang="en-US" altLang="zh-CN"/>
              <a:t> before it can be accessed</a:t>
            </a:r>
          </a:p>
          <a:p>
            <a:r>
              <a:rPr lang="en-US" altLang="zh-CN"/>
              <a:t>An un-mounted file system (i.e. Fig. 10-12(b)) is mounted at a </a:t>
            </a:r>
            <a:r>
              <a:rPr lang="en-US" altLang="zh-CN" b="1"/>
              <a:t>mount point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38D5029-FA18-9D4C-81F5-66ADCC874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(a) Existing.  (b) Unmounted Partition</a:t>
            </a: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404F0AFC-1027-3C41-8355-A0E7CE6F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11902" r="1038" b="12450"/>
          <a:stretch>
            <a:fillRect/>
          </a:stretch>
        </p:blipFill>
        <p:spPr bwMode="auto">
          <a:xfrm>
            <a:off x="1050925" y="1524000"/>
            <a:ext cx="7208838" cy="41671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6" name="Text Box 5">
            <a:extLst>
              <a:ext uri="{FF2B5EF4-FFF2-40B4-BE49-F238E27FC236}">
                <a16:creationId xmlns:a16="http://schemas.microsoft.com/office/drawing/2014/main" id="{3A026473-CC20-A144-AF4C-852D02533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1690688"/>
            <a:ext cx="2555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Unmounted volume residing on /dev/dsk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E0AF3BD-2797-D845-A08E-752877C0A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cs typeface="宋体" charset="0"/>
              </a:rPr>
              <a:t>Mount Point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45059" name="Picture 4">
            <a:extLst>
              <a:ext uri="{FF2B5EF4-FFF2-40B4-BE49-F238E27FC236}">
                <a16:creationId xmlns:a16="http://schemas.microsoft.com/office/drawing/2014/main" id="{BF93DCBF-07A5-1F40-BB00-E07BF18C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t="613" r="19032" b="613"/>
          <a:stretch>
            <a:fillRect/>
          </a:stretch>
        </p:blipFill>
        <p:spPr bwMode="auto">
          <a:xfrm>
            <a:off x="2557463" y="1408113"/>
            <a:ext cx="4065587" cy="48625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" name="Text Box 5">
            <a:extLst>
              <a:ext uri="{FF2B5EF4-FFF2-40B4-BE49-F238E27FC236}">
                <a16:creationId xmlns:a16="http://schemas.microsoft.com/office/drawing/2014/main" id="{81D6AA0C-ECEA-1B48-8D92-6BF8D7967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8" y="881063"/>
            <a:ext cx="3994150" cy="39687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0">
                <a:latin typeface="Courier New" panose="02070309020205020404" pitchFamily="49" charset="0"/>
              </a:rPr>
              <a:t>$ mount  /dev/dsk  /users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AC48F52-65EA-014E-8EBC-9AA33AA60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Sharing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43B2120-0241-3E49-8944-F0370FFA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Sharing of files on multi-user systems is desirable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Sharing may be done through a </a:t>
            </a:r>
            <a:r>
              <a:rPr lang="en-US" altLang="zh-CN" b="1"/>
              <a:t>protection</a:t>
            </a:r>
            <a:r>
              <a:rPr lang="en-US" altLang="zh-CN"/>
              <a:t> scheme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On distributed systems, files may be shared across a network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Network File System (NFS) is a common distributed file-sharing method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03A8E80-117E-3F42-A78B-A841B97F2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Sharing – Multiple Users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F47C85D-5C2F-4642-AEFD-CFA76FAED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250950"/>
            <a:ext cx="6557962" cy="3479800"/>
          </a:xfrm>
        </p:spPr>
        <p:txBody>
          <a:bodyPr/>
          <a:lstStyle/>
          <a:p>
            <a:r>
              <a:rPr lang="en-US" altLang="zh-CN" b="1"/>
              <a:t>User IDs</a:t>
            </a:r>
            <a:r>
              <a:rPr lang="en-US" altLang="zh-CN"/>
              <a:t> identify users, allowing permissions and protections to be per-user</a:t>
            </a:r>
            <a:br>
              <a:rPr lang="en-US" altLang="zh-CN"/>
            </a:br>
            <a:endParaRPr lang="en-US" altLang="zh-CN"/>
          </a:p>
          <a:p>
            <a:r>
              <a:rPr lang="en-US" altLang="zh-CN" b="1"/>
              <a:t>Group IDs</a:t>
            </a:r>
            <a:r>
              <a:rPr lang="en-US" altLang="zh-CN"/>
              <a:t> allow users to be in groups, permitting group access rights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4D582CB-CEC2-394E-88D2-3D7A26235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Sharing – Remote File Systems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2F0620F-3C66-2342-BAE2-25F48D494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388" y="1160463"/>
            <a:ext cx="7351712" cy="5237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Uses networking to allow file system access between systems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Manually via programs like FTP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Automatically, seamlessly using </a:t>
            </a:r>
            <a:r>
              <a:rPr lang="en-US" altLang="zh-CN" b="1"/>
              <a:t>distributed file systems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Semi automatically via the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en-US" altLang="zh-CN" b="1"/>
              <a:t>world wide web</a:t>
            </a:r>
          </a:p>
          <a:p>
            <a:pPr>
              <a:lnSpc>
                <a:spcPct val="90000"/>
              </a:lnSpc>
            </a:pPr>
            <a:r>
              <a:rPr lang="en-US" altLang="zh-CN" sz="1600" b="1"/>
              <a:t>Client-server</a:t>
            </a:r>
            <a:r>
              <a:rPr lang="en-US" altLang="zh-CN"/>
              <a:t> model allows clients to mount remote file systems from servers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Server can serve multiple clients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Client and user-on-client identification is insecure or complicated</a:t>
            </a:r>
          </a:p>
          <a:p>
            <a:pPr lvl="1">
              <a:lnSpc>
                <a:spcPct val="90000"/>
              </a:lnSpc>
            </a:pPr>
            <a:r>
              <a:rPr lang="en-US" altLang="zh-CN" b="1"/>
              <a:t>NFS</a:t>
            </a:r>
            <a:r>
              <a:rPr lang="en-US" altLang="zh-CN"/>
              <a:t> is standard UNIX client-server file sharing protocol</a:t>
            </a:r>
          </a:p>
          <a:p>
            <a:pPr lvl="1">
              <a:lnSpc>
                <a:spcPct val="90000"/>
              </a:lnSpc>
            </a:pPr>
            <a:r>
              <a:rPr lang="en-US" altLang="zh-CN" b="1"/>
              <a:t>CIFS</a:t>
            </a:r>
            <a:r>
              <a:rPr lang="en-US" altLang="zh-CN"/>
              <a:t> is standard Windows protocol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Standard operating system file calls are translated into remote calls</a:t>
            </a:r>
          </a:p>
          <a:p>
            <a:pPr>
              <a:lnSpc>
                <a:spcPct val="90000"/>
              </a:lnSpc>
            </a:pPr>
            <a:r>
              <a:rPr lang="en-US" altLang="zh-CN"/>
              <a:t>Distributed Information Systems </a:t>
            </a:r>
            <a:r>
              <a:rPr lang="en-US" altLang="zh-CN" sz="1600" b="1"/>
              <a:t>(distributed naming services)</a:t>
            </a:r>
            <a:r>
              <a:rPr lang="en-US" altLang="zh-CN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BDC2625-B66D-D548-B7A0-972DC2436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Objectives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B92C3B-60E4-514A-95F3-C0A666322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explain the </a:t>
            </a:r>
            <a:r>
              <a:rPr lang="en-US" altLang="zh-CN" sz="2400">
                <a:solidFill>
                  <a:srgbClr val="FF0000"/>
                </a:solidFill>
              </a:rPr>
              <a:t>function</a:t>
            </a:r>
            <a:r>
              <a:rPr lang="en-US" altLang="zh-CN" sz="2400"/>
              <a:t> of file systems</a:t>
            </a:r>
          </a:p>
          <a:p>
            <a:r>
              <a:rPr lang="en-US" altLang="zh-CN" sz="2400"/>
              <a:t>To describe the </a:t>
            </a:r>
            <a:r>
              <a:rPr lang="en-US" altLang="zh-CN" sz="2400">
                <a:solidFill>
                  <a:srgbClr val="FF0000"/>
                </a:solidFill>
              </a:rPr>
              <a:t>interfaces</a:t>
            </a:r>
            <a:r>
              <a:rPr lang="en-US" altLang="zh-CN" sz="2400"/>
              <a:t> to file systems</a:t>
            </a:r>
          </a:p>
          <a:p>
            <a:r>
              <a:rPr lang="en-US" altLang="zh-CN" sz="2400"/>
              <a:t>To discuss file-system design </a:t>
            </a:r>
            <a:r>
              <a:rPr lang="en-US" altLang="zh-CN" sz="2400">
                <a:solidFill>
                  <a:srgbClr val="FF0000"/>
                </a:solidFill>
              </a:rPr>
              <a:t>tradeoffs</a:t>
            </a:r>
            <a:r>
              <a:rPr lang="en-US" altLang="zh-CN" sz="2400"/>
              <a:t>, including access methods, file sharing, file locking, and directory structures</a:t>
            </a:r>
          </a:p>
          <a:p>
            <a:r>
              <a:rPr lang="en-US" altLang="zh-CN" sz="2400"/>
              <a:t>To explore file-system </a:t>
            </a:r>
            <a:r>
              <a:rPr lang="en-US" altLang="zh-CN" sz="2400">
                <a:solidFill>
                  <a:srgbClr val="FF0000"/>
                </a:solidFill>
              </a:rPr>
              <a:t>protection</a:t>
            </a:r>
          </a:p>
          <a:p>
            <a:endParaRPr lang="zh-CN" altLang="en-US" sz="2400"/>
          </a:p>
        </p:txBody>
      </p:sp>
      <p:sp>
        <p:nvSpPr>
          <p:cNvPr id="49156" name="AutoShape 4">
            <a:extLst>
              <a:ext uri="{FF2B5EF4-FFF2-40B4-BE49-F238E27FC236}">
                <a16:creationId xmlns:a16="http://schemas.microsoft.com/office/drawing/2014/main" id="{AA88A57F-1D25-2946-869B-B420899E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3481388"/>
            <a:ext cx="1441450" cy="835025"/>
          </a:xfrm>
          <a:prstGeom prst="wedgeRectCallout">
            <a:avLst>
              <a:gd name="adj1" fmla="val -35903"/>
              <a:gd name="adj2" fmla="val -1374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0"/>
              <a:t>Why tradeoffs?</a:t>
            </a:r>
          </a:p>
        </p:txBody>
      </p:sp>
      <p:sp>
        <p:nvSpPr>
          <p:cNvPr id="49157" name="AutoShape 5">
            <a:extLst>
              <a:ext uri="{FF2B5EF4-FFF2-40B4-BE49-F238E27FC236}">
                <a16:creationId xmlns:a16="http://schemas.microsoft.com/office/drawing/2014/main" id="{B4366513-D403-544C-A217-4E04AEDFD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3" y="4570413"/>
            <a:ext cx="3175000" cy="1539875"/>
          </a:xfrm>
          <a:prstGeom prst="wedgeRectCallout">
            <a:avLst>
              <a:gd name="adj1" fmla="val 40102"/>
              <a:gd name="adj2" fmla="val -6350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Too few structures: programming inconvenient;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0"/>
              <a:t>Too many structures: OS bloat &amp; programmer confused.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360DA4E-84D6-864E-8536-42E9605DD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Sharing – Failure Modes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AC528D8-4D5F-B344-961A-D71993DDD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250950"/>
            <a:ext cx="6734175" cy="4383088"/>
          </a:xfrm>
        </p:spPr>
        <p:txBody>
          <a:bodyPr/>
          <a:lstStyle/>
          <a:p>
            <a:r>
              <a:rPr lang="en-US" altLang="zh-CN"/>
              <a:t>Remote file systems add new failure modes, due to network failure, server failure</a:t>
            </a:r>
          </a:p>
          <a:p>
            <a:r>
              <a:rPr lang="en-US" altLang="zh-CN"/>
              <a:t>Recovery from failure can involve state information about status of each remote request</a:t>
            </a:r>
          </a:p>
          <a:p>
            <a:r>
              <a:rPr lang="en-US" altLang="zh-CN"/>
              <a:t>Stateless protocols such as NFS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16126F7-89B7-C547-8017-B737F14F1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Sharing – Consistency Semantics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EE1064A-BD69-7542-80C0-139EE712A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Consistency semantics</a:t>
            </a:r>
            <a:r>
              <a:rPr lang="en-US" altLang="zh-CN"/>
              <a:t> specify how multiple users are to access a shared file simultaneously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Similar to Ch 6 process synchronization algorithms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Tend to be less complex due to disk I/O and network latency (for remote file systems) – </a:t>
            </a:r>
            <a:r>
              <a:rPr lang="en-US" altLang="zh-CN">
                <a:solidFill>
                  <a:srgbClr val="FF0000"/>
                </a:solidFill>
              </a:rPr>
              <a:t>slow speed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Andrew File System (AFS) implemented complex remote file sharing semantics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Unix file system (UFS) implements: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Writes to an open file visible immediately to other users of the same open 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Sharing file pointer to allow multiple users to read and write concurrently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AFS has session semantics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Writes only visible to sessions starting after the file is closed</a:t>
            </a:r>
          </a:p>
          <a:p>
            <a:pPr lvl="2"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D9F3B1F-E2F4-9A46-A7C7-A01EF00E5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Protection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D97669E-B637-4D47-8D54-EC122A1CA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File owner/creator should be able to control:</a:t>
            </a:r>
          </a:p>
          <a:p>
            <a:pPr lvl="1"/>
            <a:r>
              <a:rPr lang="en-US" altLang="zh-CN"/>
              <a:t>what can be done</a:t>
            </a:r>
          </a:p>
          <a:p>
            <a:pPr lvl="1"/>
            <a:r>
              <a:rPr lang="en-US" altLang="zh-CN"/>
              <a:t>by whom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Types of access</a:t>
            </a:r>
          </a:p>
          <a:p>
            <a:pPr lvl="1"/>
            <a:r>
              <a:rPr lang="en-US" altLang="zh-CN" b="1"/>
              <a:t>Read</a:t>
            </a:r>
          </a:p>
          <a:p>
            <a:pPr lvl="1"/>
            <a:r>
              <a:rPr lang="en-US" altLang="zh-CN" b="1"/>
              <a:t>Write</a:t>
            </a:r>
          </a:p>
          <a:p>
            <a:pPr lvl="1"/>
            <a:r>
              <a:rPr lang="en-US" altLang="zh-CN" b="1"/>
              <a:t>Execute</a:t>
            </a:r>
          </a:p>
          <a:p>
            <a:pPr lvl="1"/>
            <a:r>
              <a:rPr lang="en-US" altLang="zh-CN" b="1"/>
              <a:t>Append</a:t>
            </a:r>
          </a:p>
          <a:p>
            <a:pPr lvl="1"/>
            <a:r>
              <a:rPr lang="en-US" altLang="zh-CN" b="1"/>
              <a:t>Delete</a:t>
            </a:r>
          </a:p>
          <a:p>
            <a:pPr lvl="1"/>
            <a:r>
              <a:rPr lang="en-US" altLang="zh-CN" b="1"/>
              <a:t>List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283DC62-E0A1-3349-AB36-FDB420BE5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Access Lists and Groups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1895404-0741-0848-94D6-A5830811B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250950"/>
            <a:ext cx="6559550" cy="32385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60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600"/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600"/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600"/>
              <a:t>		a) </a:t>
            </a:r>
            <a:r>
              <a:rPr lang="en-US" altLang="zh-CN" sz="1600" b="1"/>
              <a:t>owner access</a:t>
            </a:r>
            <a:r>
              <a:rPr lang="en-US" altLang="zh-CN" sz="1600"/>
              <a:t> 	7	</a:t>
            </a:r>
            <a:r>
              <a:rPr lang="en-US" altLang="zh-CN" sz="1600">
                <a:sym typeface="Symbol" pitchFamily="2" charset="2"/>
              </a:rPr>
              <a:t>	1 1 1</a:t>
            </a:r>
            <a:br>
              <a:rPr lang="en-US" altLang="zh-CN" sz="1600">
                <a:sym typeface="Symbol" pitchFamily="2" charset="2"/>
              </a:rPr>
            </a:br>
            <a:r>
              <a:rPr lang="en-US" altLang="zh-CN" sz="1600">
                <a:sym typeface="Symbol" pitchFamily="2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600">
                <a:sym typeface="Symbol" pitchFamily="2" charset="2"/>
              </a:rPr>
              <a:t>		b) </a:t>
            </a:r>
            <a:r>
              <a:rPr lang="en-US" altLang="zh-CN" sz="1600" b="1">
                <a:sym typeface="Symbol" pitchFamily="2" charset="2"/>
              </a:rPr>
              <a:t>group access</a:t>
            </a:r>
            <a:r>
              <a:rPr lang="en-US" altLang="zh-CN" sz="1600">
                <a:sym typeface="Symbol" pitchFamily="2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600">
                <a:sym typeface="Symbol" pitchFamily="2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600">
                <a:sym typeface="Symbol" pitchFamily="2" charset="2"/>
              </a:rPr>
              <a:t>		c) </a:t>
            </a:r>
            <a:r>
              <a:rPr lang="en-US" altLang="zh-CN" sz="1600" b="1">
                <a:sym typeface="Symbol" pitchFamily="2" charset="2"/>
              </a:rPr>
              <a:t>public access</a:t>
            </a:r>
            <a:r>
              <a:rPr lang="en-US" altLang="zh-CN" sz="1600">
                <a:sym typeface="Symbol" pitchFamily="2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600">
                <a:sym typeface="Symbol" pitchFamily="2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600">
                <a:sym typeface="Symbol" pitchFamily="2" charset="2"/>
              </a:rPr>
              <a:t>For a particular file (say </a:t>
            </a:r>
            <a:r>
              <a:rPr lang="en-US" altLang="zh-CN" sz="1600" i="1">
                <a:sym typeface="Symbol" pitchFamily="2" charset="2"/>
              </a:rPr>
              <a:t>game</a:t>
            </a:r>
            <a:r>
              <a:rPr lang="en-US" altLang="zh-CN" sz="1600">
                <a:sym typeface="Symbol" pitchFamily="2" charset="2"/>
              </a:rPr>
              <a:t>) or subdirectory, define an appropriate access.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2368AC4D-10FB-0841-84BA-CDE422551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884738"/>
            <a:ext cx="596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200" i="0"/>
              <a:t>owner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D0546676-B30B-7941-8734-118C18DB8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4884738"/>
            <a:ext cx="571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200" i="0"/>
              <a:t>group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EBF2591C-B923-E245-BE65-488751E44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8" y="4884738"/>
            <a:ext cx="579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200" i="0"/>
              <a:t>public</a:t>
            </a:r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7D195F6E-B4BD-3645-AA5E-105D91C46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5399088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200" i="0"/>
              <a:t>chmod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3B615A6D-D7AF-714B-A530-6833CF56C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200" i="0"/>
              <a:t>761</a:t>
            </a: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24B758DB-72EF-9544-BE3A-19B4CBF87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5399088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200" i="0"/>
              <a:t>game</a:t>
            </a:r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DA99AAA7-54BF-0D48-8247-2D35B1D62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Line 11">
            <a:extLst>
              <a:ext uri="{FF2B5EF4-FFF2-40B4-BE49-F238E27FC236}">
                <a16:creationId xmlns:a16="http://schemas.microsoft.com/office/drawing/2014/main" id="{B9D96C2B-EC28-9849-89B6-A6A1E60D5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Line 12">
            <a:extLst>
              <a:ext uri="{FF2B5EF4-FFF2-40B4-BE49-F238E27FC236}">
                <a16:creationId xmlns:a16="http://schemas.microsoft.com/office/drawing/2014/main" id="{62862396-DD35-D847-A9D6-CDFC9B2F32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Rectangle 13">
            <a:extLst>
              <a:ext uri="{FF2B5EF4-FFF2-40B4-BE49-F238E27FC236}">
                <a16:creationId xmlns:a16="http://schemas.microsoft.com/office/drawing/2014/main" id="{7962EEC4-11AB-E842-B8B0-196B496B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Monotype Sorts" pitchFamily="2" charset="2"/>
              <a:buNone/>
            </a:pPr>
            <a:r>
              <a:rPr lang="en-US" altLang="zh-CN" i="0">
                <a:latin typeface="Arial" panose="020B0604020202020204" pitchFamily="34" charset="0"/>
                <a:sym typeface="Symbol" pitchFamily="2" charset="2"/>
              </a:rPr>
              <a:t>Attach a group to a file</a:t>
            </a:r>
            <a:br>
              <a:rPr lang="en-US" altLang="zh-CN" i="0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zh-CN" i="0">
                <a:latin typeface="Arial" panose="020B0604020202020204" pitchFamily="34" charset="0"/>
                <a:sym typeface="Symbol" pitchFamily="2" charset="2"/>
              </a:rPr>
              <a:t>	         chgrp     G    game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C83EDF4-D3CA-D942-9EED-F1B12F83E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 Sample UNIX Directory Listing</a:t>
            </a:r>
          </a:p>
        </p:txBody>
      </p:sp>
      <p:pic>
        <p:nvPicPr>
          <p:cNvPr id="53251" name="Picture 4">
            <a:extLst>
              <a:ext uri="{FF2B5EF4-FFF2-40B4-BE49-F238E27FC236}">
                <a16:creationId xmlns:a16="http://schemas.microsoft.com/office/drawing/2014/main" id="{045120E6-92B3-8545-BFD9-D145D2BACA6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511175" y="1647825"/>
            <a:ext cx="8140700" cy="3716338"/>
          </a:xfrm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94B0433-F28F-BD49-BB86-050E6085F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1438"/>
            <a:ext cx="8077200" cy="609601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Windows XP Access-control List Management</a:t>
            </a:r>
          </a:p>
        </p:txBody>
      </p:sp>
      <p:pic>
        <p:nvPicPr>
          <p:cNvPr id="54275" name="Picture 4">
            <a:extLst>
              <a:ext uri="{FF2B5EF4-FFF2-40B4-BE49-F238E27FC236}">
                <a16:creationId xmlns:a16="http://schemas.microsoft.com/office/drawing/2014/main" id="{4C11C9B0-E93E-D14A-8E8F-08CC82BD7E4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5" t="1199" r="22041" b="1831"/>
          <a:stretch>
            <a:fillRect/>
          </a:stretch>
        </p:blipFill>
        <p:spPr>
          <a:xfrm>
            <a:off x="2239963" y="736600"/>
            <a:ext cx="4902200" cy="5729288"/>
          </a:xfrm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723CD424-1CB8-5B4D-BB74-2D693533EF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F50B3-0327-0B4E-990D-1B8734A3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？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818683FB-F895-1B44-977F-D571F4E7BB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way</a:t>
            </a:r>
            <a:r>
              <a:rPr lang="zh-CN" altLang="en-US"/>
              <a:t> </a:t>
            </a: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controls</a:t>
            </a:r>
            <a:r>
              <a:rPr lang="zh-CN" altLang="en-US"/>
              <a:t> </a:t>
            </a:r>
            <a:r>
              <a:rPr lang="en-US" altLang="zh-CN"/>
              <a:t>how</a:t>
            </a:r>
            <a:r>
              <a:rPr lang="zh-CN" altLang="en-US"/>
              <a:t> </a:t>
            </a:r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stored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retrieved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storage</a:t>
            </a:r>
            <a:r>
              <a:rPr lang="zh-CN" altLang="en-US"/>
              <a:t> </a:t>
            </a:r>
            <a:r>
              <a:rPr lang="en-US" altLang="zh-CN"/>
              <a:t>medium.</a:t>
            </a:r>
          </a:p>
          <a:p>
            <a:pPr lvl="1"/>
            <a:r>
              <a:rPr lang="en-US" altLang="zh-CN"/>
              <a:t>File</a:t>
            </a:r>
            <a:r>
              <a:rPr lang="zh-CN" altLang="en-US"/>
              <a:t> </a:t>
            </a:r>
            <a:r>
              <a:rPr lang="en-US" altLang="zh-CN"/>
              <a:t>naming</a:t>
            </a:r>
          </a:p>
          <a:p>
            <a:pPr lvl="1"/>
            <a:r>
              <a:rPr lang="en-US" altLang="zh-CN"/>
              <a:t>Where</a:t>
            </a:r>
            <a:r>
              <a:rPr lang="zh-CN" altLang="en-US"/>
              <a:t> </a:t>
            </a:r>
            <a:r>
              <a:rPr lang="en-US" altLang="zh-CN"/>
              <a:t>files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placed</a:t>
            </a:r>
            <a:r>
              <a:rPr lang="zh-CN" altLang="en-US"/>
              <a:t> </a:t>
            </a:r>
            <a:endParaRPr lang="en-US" altLang="zh-CN"/>
          </a:p>
          <a:p>
            <a:pPr lvl="1"/>
            <a:r>
              <a:rPr lang="en-US" altLang="zh-CN"/>
              <a:t>Metadata</a:t>
            </a:r>
          </a:p>
          <a:p>
            <a:pPr lvl="1"/>
            <a:r>
              <a:rPr lang="en-US" altLang="zh-CN"/>
              <a:t>Access</a:t>
            </a:r>
            <a:r>
              <a:rPr lang="zh-CN" altLang="en-US"/>
              <a:t> </a:t>
            </a:r>
            <a:r>
              <a:rPr lang="en-US" altLang="zh-CN"/>
              <a:t>rules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7E51C57-A39C-1A4C-AAF3-77BFC9E57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Concept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7A59655-D883-1240-875E-D1B59FEFE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0965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Contiguous logical address space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A sequence of bits, bytes, lines, or records. The meaning is defined by the creator and user.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Types: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Data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numeric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character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binary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Program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Source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Object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Executable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D14FFC8-AF3A-C445-B41C-817BC99E2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BA32B33-5A4C-3A4F-87C9-6EF8E4643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</a:rPr>
              <a:t>None</a:t>
            </a:r>
            <a:r>
              <a:rPr lang="en-US" altLang="zh-CN"/>
              <a:t> - sequence of words, bytes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</a:rPr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</a:rPr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zh-CN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zh-CN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5974601-BC14-7E42-BD72-584F5E646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Attributes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0CA37B5-D1EE-384A-BF34-DAA57C419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Name</a:t>
            </a:r>
            <a:r>
              <a:rPr lang="en-US" altLang="zh-CN"/>
              <a:t> – only information kept in human-readable form</a:t>
            </a:r>
          </a:p>
          <a:p>
            <a:r>
              <a:rPr lang="en-US" altLang="zh-CN" b="1"/>
              <a:t>Identifier</a:t>
            </a:r>
            <a:r>
              <a:rPr lang="en-US" altLang="zh-CN"/>
              <a:t> – unique tag (number) identifies file within file system</a:t>
            </a:r>
          </a:p>
          <a:p>
            <a:r>
              <a:rPr lang="en-US" altLang="zh-CN" b="1"/>
              <a:t>Type</a:t>
            </a:r>
            <a:r>
              <a:rPr lang="en-US" altLang="zh-CN"/>
              <a:t> – needed for systems that support different types</a:t>
            </a:r>
          </a:p>
          <a:p>
            <a:r>
              <a:rPr lang="en-US" altLang="zh-CN" b="1"/>
              <a:t>Location</a:t>
            </a:r>
            <a:r>
              <a:rPr lang="en-US" altLang="zh-CN"/>
              <a:t> – pointer to file location on device</a:t>
            </a:r>
          </a:p>
          <a:p>
            <a:r>
              <a:rPr lang="en-US" altLang="zh-CN" b="1"/>
              <a:t>Size</a:t>
            </a:r>
            <a:r>
              <a:rPr lang="en-US" altLang="zh-CN"/>
              <a:t> – current file size</a:t>
            </a:r>
          </a:p>
          <a:p>
            <a:r>
              <a:rPr lang="en-US" altLang="zh-CN" b="1"/>
              <a:t>Protection</a:t>
            </a:r>
            <a:r>
              <a:rPr lang="en-US" altLang="zh-CN"/>
              <a:t> – controls who can do reading, writing, executing</a:t>
            </a:r>
          </a:p>
          <a:p>
            <a:r>
              <a:rPr lang="en-US" altLang="zh-CN" b="1"/>
              <a:t>Time, date, and user identification</a:t>
            </a:r>
            <a:r>
              <a:rPr lang="en-US" altLang="zh-CN"/>
              <a:t> – data for protection, security, and usage monitoring</a:t>
            </a:r>
          </a:p>
          <a:p>
            <a:r>
              <a:rPr lang="en-US" altLang="zh-CN"/>
              <a:t>Information about files are kept in the </a:t>
            </a:r>
            <a:r>
              <a:rPr lang="en-US" altLang="zh-CN">
                <a:solidFill>
                  <a:srgbClr val="FF0000"/>
                </a:solidFill>
              </a:rPr>
              <a:t>directory structure</a:t>
            </a:r>
            <a:r>
              <a:rPr lang="en-US" altLang="zh-CN"/>
              <a:t>, which is maintained on the disk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A5C89B5-9D3D-3441-BC39-B132597CB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Operations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17C7950-E839-8F4C-8C44-2E0D50A9F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File is an </a:t>
            </a:r>
            <a:r>
              <a:rPr lang="en-US" altLang="zh-CN" b="1"/>
              <a:t>abstract data type</a:t>
            </a:r>
          </a:p>
          <a:p>
            <a:r>
              <a:rPr lang="en-US" altLang="zh-CN" b="1"/>
              <a:t>Create</a:t>
            </a:r>
          </a:p>
          <a:p>
            <a:r>
              <a:rPr lang="en-US" altLang="zh-CN" b="1"/>
              <a:t>Write – </a:t>
            </a:r>
            <a:r>
              <a:rPr lang="en-US" altLang="zh-CN"/>
              <a:t>define a pointer</a:t>
            </a:r>
          </a:p>
          <a:p>
            <a:r>
              <a:rPr lang="en-US" altLang="zh-CN" b="1"/>
              <a:t>Read – </a:t>
            </a:r>
            <a:r>
              <a:rPr lang="en-US" altLang="zh-CN"/>
              <a:t>use the same pointer</a:t>
            </a:r>
          </a:p>
          <a:p>
            <a:pPr>
              <a:buFont typeface="Monotype Sorts" pitchFamily="2" charset="2"/>
              <a:buNone/>
            </a:pPr>
            <a:r>
              <a:rPr lang="en-US" altLang="zh-CN" b="1"/>
              <a:t>	</a:t>
            </a:r>
            <a:r>
              <a:rPr lang="en-US" altLang="zh-CN"/>
              <a:t>Per-process </a:t>
            </a:r>
            <a:r>
              <a:rPr lang="en-US" altLang="zh-CN" b="1"/>
              <a:t>current file-position pointer</a:t>
            </a:r>
          </a:p>
          <a:p>
            <a:r>
              <a:rPr lang="en-US" altLang="zh-CN" b="1"/>
              <a:t>Reposition within file </a:t>
            </a:r>
            <a:r>
              <a:rPr lang="en-US" altLang="zh-CN"/>
              <a:t>(file seek)</a:t>
            </a:r>
          </a:p>
          <a:p>
            <a:r>
              <a:rPr lang="en-US" altLang="zh-CN" b="1"/>
              <a:t>Delete</a:t>
            </a:r>
          </a:p>
          <a:p>
            <a:r>
              <a:rPr lang="en-US" altLang="zh-CN" b="1"/>
              <a:t>Truncate</a:t>
            </a:r>
          </a:p>
          <a:p>
            <a:r>
              <a:rPr lang="en-US" altLang="zh-CN" i="1"/>
              <a:t>Open(F</a:t>
            </a:r>
            <a:r>
              <a:rPr lang="en-US" altLang="zh-CN" i="1" baseline="-25000"/>
              <a:t>i</a:t>
            </a:r>
            <a:r>
              <a:rPr lang="en-US" altLang="zh-CN" i="1"/>
              <a:t>)</a:t>
            </a:r>
            <a:r>
              <a:rPr lang="en-US" altLang="zh-CN"/>
              <a:t> – search the directory structure on disk for entry </a:t>
            </a:r>
            <a:r>
              <a:rPr lang="en-US" altLang="zh-CN" i="1"/>
              <a:t>F</a:t>
            </a:r>
            <a:r>
              <a:rPr lang="en-US" altLang="zh-CN" i="1" baseline="-25000"/>
              <a:t>i</a:t>
            </a:r>
            <a:r>
              <a:rPr lang="en-US" altLang="zh-CN"/>
              <a:t>, and move the content of entry to memory</a:t>
            </a:r>
          </a:p>
          <a:p>
            <a:r>
              <a:rPr lang="en-US" altLang="zh-CN" i="1"/>
              <a:t>Close (F</a:t>
            </a:r>
            <a:r>
              <a:rPr lang="en-US" altLang="zh-CN" i="1" baseline="-25000"/>
              <a:t>i</a:t>
            </a:r>
            <a:r>
              <a:rPr lang="en-US" altLang="zh-CN" i="1"/>
              <a:t>)</a:t>
            </a:r>
            <a:r>
              <a:rPr lang="en-US" altLang="zh-CN"/>
              <a:t> – move the content of entry </a:t>
            </a:r>
            <a:r>
              <a:rPr lang="en-US" altLang="zh-CN" i="1"/>
              <a:t>F</a:t>
            </a:r>
            <a:r>
              <a:rPr lang="en-US" altLang="zh-CN" i="1" baseline="-25000"/>
              <a:t>i</a:t>
            </a:r>
            <a:r>
              <a:rPr lang="en-US" altLang="zh-CN"/>
              <a:t> in memory to directory structure on disk</a:t>
            </a:r>
          </a:p>
        </p:txBody>
      </p:sp>
      <p:sp>
        <p:nvSpPr>
          <p:cNvPr id="53252" name="AutoShape 4">
            <a:extLst>
              <a:ext uri="{FF2B5EF4-FFF2-40B4-BE49-F238E27FC236}">
                <a16:creationId xmlns:a16="http://schemas.microsoft.com/office/drawing/2014/main" id="{33FE9371-5EB7-CC42-A9EC-88AFE208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962025"/>
            <a:ext cx="2647950" cy="2776538"/>
          </a:xfrm>
          <a:prstGeom prst="wedgeRectCallout">
            <a:avLst>
              <a:gd name="adj1" fmla="val -65708"/>
              <a:gd name="adj2" fmla="val -280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0">
                <a:latin typeface="Courier New" panose="02070309020205020404" pitchFamily="49" charset="0"/>
              </a:rPr>
              <a:t>Class File{</a:t>
            </a:r>
          </a:p>
          <a:p>
            <a:r>
              <a:rPr lang="en-US" altLang="zh-CN" i="0">
                <a:latin typeface="Courier New" panose="02070309020205020404" pitchFamily="49" charset="0"/>
              </a:rPr>
              <a:t>Public:</a:t>
            </a:r>
          </a:p>
          <a:p>
            <a:pPr lvl="1"/>
            <a:r>
              <a:rPr lang="en-US" altLang="zh-CN" i="0">
                <a:latin typeface="Courier New" panose="02070309020205020404" pitchFamily="49" charset="0"/>
              </a:rPr>
              <a:t>Create();</a:t>
            </a:r>
          </a:p>
          <a:p>
            <a:pPr lvl="1"/>
            <a:r>
              <a:rPr lang="en-US" altLang="zh-CN" i="0">
                <a:latin typeface="Courier New" panose="02070309020205020404" pitchFamily="49" charset="0"/>
              </a:rPr>
              <a:t>Write();</a:t>
            </a:r>
          </a:p>
          <a:p>
            <a:pPr lvl="1"/>
            <a:r>
              <a:rPr lang="en-US" altLang="zh-CN" i="0">
                <a:latin typeface="Courier New" panose="02070309020205020404" pitchFamily="49" charset="0"/>
              </a:rPr>
              <a:t>Read();</a:t>
            </a:r>
          </a:p>
          <a:p>
            <a:pPr lvl="1"/>
            <a:r>
              <a:rPr lang="en-US" altLang="zh-CN" i="0">
                <a:latin typeface="Courier New" panose="02070309020205020404" pitchFamily="49" charset="0"/>
              </a:rPr>
              <a:t>Seek();</a:t>
            </a:r>
          </a:p>
          <a:p>
            <a:pPr lvl="1"/>
            <a:r>
              <a:rPr lang="en-US" altLang="zh-CN" i="0">
                <a:latin typeface="Courier New" panose="02070309020205020404" pitchFamily="49" charset="0"/>
              </a:rPr>
              <a:t>……</a:t>
            </a:r>
          </a:p>
          <a:p>
            <a:r>
              <a:rPr lang="en-US" altLang="zh-CN" i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</p:bldLst>
  </p:timing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宋体"/>
        <a:cs typeface=""/>
      </a:majorFont>
      <a:minorFont>
        <a:latin typeface="Helvetica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27907</TotalTime>
  <Words>2238</Words>
  <Application>Microsoft Office PowerPoint</Application>
  <PresentationFormat>全屏显示(4:3)</PresentationFormat>
  <Paragraphs>332</Paragraphs>
  <Slides>46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Monotype Sorts</vt:lpstr>
      <vt:lpstr>Arial</vt:lpstr>
      <vt:lpstr>Courier New</vt:lpstr>
      <vt:lpstr>Helvetica</vt:lpstr>
      <vt:lpstr>Times New Roman</vt:lpstr>
      <vt:lpstr>Webdings</vt:lpstr>
      <vt:lpstr>Wingdings</vt:lpstr>
      <vt:lpstr>os-w-java</vt:lpstr>
      <vt:lpstr>Chapter 10:  File-System Interface</vt:lpstr>
      <vt:lpstr>Chapter 10:  File-System Interface</vt:lpstr>
      <vt:lpstr>Mind Map for Ch10 &amp; 11</vt:lpstr>
      <vt:lpstr>Objectives</vt:lpstr>
      <vt:lpstr>What Is a File System？</vt:lpstr>
      <vt:lpstr>File Concept</vt:lpstr>
      <vt:lpstr>File Structure</vt:lpstr>
      <vt:lpstr>File Attributes</vt:lpstr>
      <vt:lpstr>File Operations</vt:lpstr>
      <vt:lpstr>Open-file table</vt:lpstr>
      <vt:lpstr>Open Files</vt:lpstr>
      <vt:lpstr>Open File Locking</vt:lpstr>
      <vt:lpstr>File Locking Example – Java API</vt:lpstr>
      <vt:lpstr>File Locking Example – Java API (cont)</vt:lpstr>
      <vt:lpstr>File Types – Name, Extension</vt:lpstr>
      <vt:lpstr>File Types</vt:lpstr>
      <vt:lpstr>Access Methods</vt:lpstr>
      <vt:lpstr>Sequential-access File</vt:lpstr>
      <vt:lpstr>Simulation of Sequential Access on a Direct-access File</vt:lpstr>
      <vt:lpstr>Example of Index and Relative Files</vt:lpstr>
      <vt:lpstr>Directory Structure</vt:lpstr>
      <vt:lpstr>A Typical File-system Organization</vt:lpstr>
      <vt:lpstr>Operations Performed on Directory</vt:lpstr>
      <vt:lpstr>Organize the Directory (Logically) to Obtain</vt:lpstr>
      <vt:lpstr>Single-Level Directory</vt:lpstr>
      <vt:lpstr>Two-Level Directory</vt:lpstr>
      <vt:lpstr>Tree-Structured Directories</vt:lpstr>
      <vt:lpstr>Tree-Structured Directories (Cont)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(a) Existing.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A Sample UNIX Directory Listing</vt:lpstr>
      <vt:lpstr>Windows XP Access-control List Management</vt:lpstr>
      <vt:lpstr>End of Chapter 10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S.</cp:lastModifiedBy>
  <cp:revision>368</cp:revision>
  <dcterms:created xsi:type="dcterms:W3CDTF">2004-10-07T18:29:30Z</dcterms:created>
  <dcterms:modified xsi:type="dcterms:W3CDTF">2023-12-04T02:58:14Z</dcterms:modified>
</cp:coreProperties>
</file>