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6"/>
  </p:notesMasterIdLst>
  <p:sldIdLst>
    <p:sldId id="311" r:id="rId2"/>
    <p:sldId id="257" r:id="rId3"/>
    <p:sldId id="306" r:id="rId4"/>
    <p:sldId id="258" r:id="rId5"/>
    <p:sldId id="259" r:id="rId6"/>
    <p:sldId id="260" r:id="rId7"/>
    <p:sldId id="31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6" r:id="rId32"/>
    <p:sldId id="284" r:id="rId33"/>
    <p:sldId id="287" r:id="rId34"/>
    <p:sldId id="289" r:id="rId35"/>
    <p:sldId id="290" r:id="rId36"/>
    <p:sldId id="291" r:id="rId37"/>
    <p:sldId id="292" r:id="rId38"/>
    <p:sldId id="303" r:id="rId39"/>
    <p:sldId id="308" r:id="rId40"/>
    <p:sldId id="309" r:id="rId41"/>
    <p:sldId id="310" r:id="rId42"/>
    <p:sldId id="312" r:id="rId43"/>
    <p:sldId id="313" r:id="rId44"/>
    <p:sldId id="315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9">
          <p15:clr>
            <a:srgbClr val="A4A3A4"/>
          </p15:clr>
        </p15:guide>
        <p15:guide id="2" pos="4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3FCFF"/>
    <a:srgbClr val="E8FAFF"/>
    <a:srgbClr val="F6FAFF"/>
    <a:srgbClr val="D7F2FF"/>
    <a:srgbClr val="B4CEFB"/>
    <a:srgbClr val="FFFFFF"/>
    <a:srgbClr val="99CC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5" autoAdjust="0"/>
    <p:restoredTop sz="90272"/>
  </p:normalViewPr>
  <p:slideViewPr>
    <p:cSldViewPr snapToGrid="0">
      <p:cViewPr varScale="1">
        <p:scale>
          <a:sx n="100" d="100"/>
          <a:sy n="100" d="100"/>
        </p:scale>
        <p:origin x="1080" y="64"/>
      </p:cViewPr>
      <p:guideLst>
        <p:guide orient="horz" pos="789"/>
        <p:guide pos="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danShou" userId="34c44f51-e09e-4592-b1d9-ea903946660b" providerId="ADAL" clId="{C236126A-9D2A-4273-8052-293E937A29B9}"/>
    <pc:docChg chg="undo custSel addSld delSld modSld">
      <pc:chgData name="LidanShou" userId="34c44f51-e09e-4592-b1d9-ea903946660b" providerId="ADAL" clId="{C236126A-9D2A-4273-8052-293E937A29B9}" dt="2023-12-05T12:02:55.869" v="97" actId="20577"/>
      <pc:docMkLst>
        <pc:docMk/>
      </pc:docMkLst>
      <pc:sldChg chg="delSp modSp mod">
        <pc:chgData name="LidanShou" userId="34c44f51-e09e-4592-b1d9-ea903946660b" providerId="ADAL" clId="{C236126A-9D2A-4273-8052-293E937A29B9}" dt="2023-12-05T12:01:50.355" v="96" actId="2710"/>
        <pc:sldMkLst>
          <pc:docMk/>
          <pc:sldMk cId="0" sldId="257"/>
        </pc:sldMkLst>
        <pc:spChg chg="mod">
          <ac:chgData name="LidanShou" userId="34c44f51-e09e-4592-b1d9-ea903946660b" providerId="ADAL" clId="{C236126A-9D2A-4273-8052-293E937A29B9}" dt="2023-12-05T12:01:50.355" v="96" actId="2710"/>
          <ac:spMkLst>
            <pc:docMk/>
            <pc:sldMk cId="0" sldId="257"/>
            <ac:spMk id="6147" creationId="{239851F7-690C-E945-99C2-A50E87BEA2BD}"/>
          </ac:spMkLst>
        </pc:spChg>
        <pc:inkChg chg="del">
          <ac:chgData name="LidanShou" userId="34c44f51-e09e-4592-b1d9-ea903946660b" providerId="ADAL" clId="{C236126A-9D2A-4273-8052-293E937A29B9}" dt="2023-12-05T02:25:10.532" v="0" actId="478"/>
          <ac:inkMkLst>
            <pc:docMk/>
            <pc:sldMk cId="0" sldId="257"/>
            <ac:inkMk id="2" creationId="{B0DBDB00-4870-3C4B-BAB0-E878673BE9D5}"/>
          </ac:inkMkLst>
        </pc:inkChg>
      </pc:sldChg>
      <pc:sldChg chg="delSp modSp mod">
        <pc:chgData name="LidanShou" userId="34c44f51-e09e-4592-b1d9-ea903946660b" providerId="ADAL" clId="{C236126A-9D2A-4273-8052-293E937A29B9}" dt="2023-12-05T04:52:38.738" v="7" actId="478"/>
        <pc:sldMkLst>
          <pc:docMk/>
          <pc:sldMk cId="0" sldId="258"/>
        </pc:sldMkLst>
        <pc:spChg chg="mod">
          <ac:chgData name="LidanShou" userId="34c44f51-e09e-4592-b1d9-ea903946660b" providerId="ADAL" clId="{C236126A-9D2A-4273-8052-293E937A29B9}" dt="2023-12-05T03:56:18.567" v="1" actId="21"/>
          <ac:spMkLst>
            <pc:docMk/>
            <pc:sldMk cId="0" sldId="258"/>
            <ac:spMk id="9219" creationId="{39984173-0CDC-FF45-BDCB-17FEFFFA82B5}"/>
          </ac:spMkLst>
        </pc:spChg>
        <pc:inkChg chg="del">
          <ac:chgData name="LidanShou" userId="34c44f51-e09e-4592-b1d9-ea903946660b" providerId="ADAL" clId="{C236126A-9D2A-4273-8052-293E937A29B9}" dt="2023-12-05T04:52:38.738" v="7" actId="478"/>
          <ac:inkMkLst>
            <pc:docMk/>
            <pc:sldMk cId="0" sldId="258"/>
            <ac:inkMk id="2" creationId="{169DB568-D2CF-5B49-BCD5-92301BB058CE}"/>
          </ac:inkMkLst>
        </pc:inkChg>
      </pc:sldChg>
      <pc:sldChg chg="delSp mod modNotesTx">
        <pc:chgData name="LidanShou" userId="34c44f51-e09e-4592-b1d9-ea903946660b" providerId="ADAL" clId="{C236126A-9D2A-4273-8052-293E937A29B9}" dt="2023-12-05T06:53:59.179" v="86" actId="6549"/>
        <pc:sldMkLst>
          <pc:docMk/>
          <pc:sldMk cId="0" sldId="259"/>
        </pc:sldMkLst>
        <pc:inkChg chg="del">
          <ac:chgData name="LidanShou" userId="34c44f51-e09e-4592-b1d9-ea903946660b" providerId="ADAL" clId="{C236126A-9D2A-4273-8052-293E937A29B9}" dt="2023-12-05T04:53:02.484" v="8" actId="478"/>
          <ac:inkMkLst>
            <pc:docMk/>
            <pc:sldMk cId="0" sldId="259"/>
            <ac:inkMk id="2" creationId="{C1D4FDC3-37B8-5847-AC1D-581DE58AFA94}"/>
          </ac:inkMkLst>
        </pc:inkChg>
      </pc:sldChg>
      <pc:sldChg chg="addSp delSp modSp mod">
        <pc:chgData name="LidanShou" userId="34c44f51-e09e-4592-b1d9-ea903946660b" providerId="ADAL" clId="{C236126A-9D2A-4273-8052-293E937A29B9}" dt="2023-12-05T06:29:53.110" v="15" actId="1076"/>
        <pc:sldMkLst>
          <pc:docMk/>
          <pc:sldMk cId="0" sldId="260"/>
        </pc:sldMkLst>
        <pc:spChg chg="add mod">
          <ac:chgData name="LidanShou" userId="34c44f51-e09e-4592-b1d9-ea903946660b" providerId="ADAL" clId="{C236126A-9D2A-4273-8052-293E937A29B9}" dt="2023-12-05T06:29:53.110" v="15" actId="1076"/>
          <ac:spMkLst>
            <pc:docMk/>
            <pc:sldMk cId="0" sldId="260"/>
            <ac:spMk id="6" creationId="{2D96C089-2584-4B8A-BACC-DD71D72B56AF}"/>
          </ac:spMkLst>
        </pc:spChg>
        <pc:picChg chg="mod">
          <ac:chgData name="LidanShou" userId="34c44f51-e09e-4592-b1d9-ea903946660b" providerId="ADAL" clId="{C236126A-9D2A-4273-8052-293E937A29B9}" dt="2023-12-05T06:29:49.392" v="14" actId="1076"/>
          <ac:picMkLst>
            <pc:docMk/>
            <pc:sldMk cId="0" sldId="260"/>
            <ac:picMk id="51204" creationId="{B896006A-CD3F-1E49-AC4A-C3A7F7D29E55}"/>
          </ac:picMkLst>
        </pc:picChg>
        <pc:inkChg chg="del">
          <ac:chgData name="LidanShou" userId="34c44f51-e09e-4592-b1d9-ea903946660b" providerId="ADAL" clId="{C236126A-9D2A-4273-8052-293E937A29B9}" dt="2023-12-05T04:53:14.498" v="9" actId="478"/>
          <ac:inkMkLst>
            <pc:docMk/>
            <pc:sldMk cId="0" sldId="260"/>
            <ac:inkMk id="2" creationId="{4B09B642-8F16-1C47-99E3-4F1F669F1953}"/>
          </ac:inkMkLst>
        </pc:inkChg>
      </pc:sldChg>
      <pc:sldChg chg="delSp mod">
        <pc:chgData name="LidanShou" userId="34c44f51-e09e-4592-b1d9-ea903946660b" providerId="ADAL" clId="{C236126A-9D2A-4273-8052-293E937A29B9}" dt="2023-12-05T06:25:50.831" v="10" actId="478"/>
        <pc:sldMkLst>
          <pc:docMk/>
          <pc:sldMk cId="0" sldId="262"/>
        </pc:sldMkLst>
        <pc:inkChg chg="del">
          <ac:chgData name="LidanShou" userId="34c44f51-e09e-4592-b1d9-ea903946660b" providerId="ADAL" clId="{C236126A-9D2A-4273-8052-293E937A29B9}" dt="2023-12-05T06:25:50.831" v="10" actId="478"/>
          <ac:inkMkLst>
            <pc:docMk/>
            <pc:sldMk cId="0" sldId="262"/>
            <ac:inkMk id="2" creationId="{6BC163F0-90B8-314C-BB5D-FB6B8B98B3D5}"/>
          </ac:inkMkLst>
        </pc:inkChg>
      </pc:sldChg>
      <pc:sldChg chg="delSp mod">
        <pc:chgData name="LidanShou" userId="34c44f51-e09e-4592-b1d9-ea903946660b" providerId="ADAL" clId="{C236126A-9D2A-4273-8052-293E937A29B9}" dt="2023-12-05T06:26:39.440" v="11" actId="478"/>
        <pc:sldMkLst>
          <pc:docMk/>
          <pc:sldMk cId="0" sldId="263"/>
        </pc:sldMkLst>
        <pc:inkChg chg="del">
          <ac:chgData name="LidanShou" userId="34c44f51-e09e-4592-b1d9-ea903946660b" providerId="ADAL" clId="{C236126A-9D2A-4273-8052-293E937A29B9}" dt="2023-12-05T06:26:39.440" v="11" actId="478"/>
          <ac:inkMkLst>
            <pc:docMk/>
            <pc:sldMk cId="0" sldId="263"/>
            <ac:inkMk id="2" creationId="{0E324813-9AB2-0E47-B2B4-95569EF9ED06}"/>
          </ac:inkMkLst>
        </pc:inkChg>
      </pc:sldChg>
      <pc:sldChg chg="delSp mod">
        <pc:chgData name="LidanShou" userId="34c44f51-e09e-4592-b1d9-ea903946660b" providerId="ADAL" clId="{C236126A-9D2A-4273-8052-293E937A29B9}" dt="2023-12-05T07:33:45.736" v="87" actId="478"/>
        <pc:sldMkLst>
          <pc:docMk/>
          <pc:sldMk cId="0" sldId="264"/>
        </pc:sldMkLst>
        <pc:inkChg chg="del">
          <ac:chgData name="LidanShou" userId="34c44f51-e09e-4592-b1d9-ea903946660b" providerId="ADAL" clId="{C236126A-9D2A-4273-8052-293E937A29B9}" dt="2023-12-05T07:33:45.736" v="87" actId="478"/>
          <ac:inkMkLst>
            <pc:docMk/>
            <pc:sldMk cId="0" sldId="264"/>
            <ac:inkMk id="2" creationId="{D8436683-1850-BC46-A42F-FC858F40D6D2}"/>
          </ac:inkMkLst>
        </pc:inkChg>
      </pc:sldChg>
      <pc:sldChg chg="del">
        <pc:chgData name="LidanShou" userId="34c44f51-e09e-4592-b1d9-ea903946660b" providerId="ADAL" clId="{C236126A-9D2A-4273-8052-293E937A29B9}" dt="2023-12-05T11:57:58.610" v="88" actId="47"/>
        <pc:sldMkLst>
          <pc:docMk/>
          <pc:sldMk cId="0" sldId="293"/>
        </pc:sldMkLst>
      </pc:sldChg>
      <pc:sldChg chg="del">
        <pc:chgData name="LidanShou" userId="34c44f51-e09e-4592-b1d9-ea903946660b" providerId="ADAL" clId="{C236126A-9D2A-4273-8052-293E937A29B9}" dt="2023-12-05T11:57:58.610" v="88" actId="47"/>
        <pc:sldMkLst>
          <pc:docMk/>
          <pc:sldMk cId="0" sldId="294"/>
        </pc:sldMkLst>
      </pc:sldChg>
      <pc:sldChg chg="del">
        <pc:chgData name="LidanShou" userId="34c44f51-e09e-4592-b1d9-ea903946660b" providerId="ADAL" clId="{C236126A-9D2A-4273-8052-293E937A29B9}" dt="2023-12-05T11:58:28.587" v="89" actId="47"/>
        <pc:sldMkLst>
          <pc:docMk/>
          <pc:sldMk cId="0" sldId="295"/>
        </pc:sldMkLst>
      </pc:sldChg>
      <pc:sldChg chg="del">
        <pc:chgData name="LidanShou" userId="34c44f51-e09e-4592-b1d9-ea903946660b" providerId="ADAL" clId="{C236126A-9D2A-4273-8052-293E937A29B9}" dt="2023-12-05T11:58:28.587" v="89" actId="47"/>
        <pc:sldMkLst>
          <pc:docMk/>
          <pc:sldMk cId="0" sldId="296"/>
        </pc:sldMkLst>
      </pc:sldChg>
      <pc:sldChg chg="del">
        <pc:chgData name="LidanShou" userId="34c44f51-e09e-4592-b1d9-ea903946660b" providerId="ADAL" clId="{C236126A-9D2A-4273-8052-293E937A29B9}" dt="2023-12-05T11:58:28.587" v="89" actId="47"/>
        <pc:sldMkLst>
          <pc:docMk/>
          <pc:sldMk cId="0" sldId="297"/>
        </pc:sldMkLst>
      </pc:sldChg>
      <pc:sldChg chg="del">
        <pc:chgData name="LidanShou" userId="34c44f51-e09e-4592-b1d9-ea903946660b" providerId="ADAL" clId="{C236126A-9D2A-4273-8052-293E937A29B9}" dt="2023-12-05T11:58:28.587" v="89" actId="47"/>
        <pc:sldMkLst>
          <pc:docMk/>
          <pc:sldMk cId="0" sldId="298"/>
        </pc:sldMkLst>
      </pc:sldChg>
      <pc:sldChg chg="del">
        <pc:chgData name="LidanShou" userId="34c44f51-e09e-4592-b1d9-ea903946660b" providerId="ADAL" clId="{C236126A-9D2A-4273-8052-293E937A29B9}" dt="2023-12-05T11:58:28.587" v="89" actId="47"/>
        <pc:sldMkLst>
          <pc:docMk/>
          <pc:sldMk cId="0" sldId="299"/>
        </pc:sldMkLst>
      </pc:sldChg>
      <pc:sldChg chg="del">
        <pc:chgData name="LidanShou" userId="34c44f51-e09e-4592-b1d9-ea903946660b" providerId="ADAL" clId="{C236126A-9D2A-4273-8052-293E937A29B9}" dt="2023-12-05T11:58:28.587" v="89" actId="47"/>
        <pc:sldMkLst>
          <pc:docMk/>
          <pc:sldMk cId="0" sldId="300"/>
        </pc:sldMkLst>
      </pc:sldChg>
      <pc:sldChg chg="del">
        <pc:chgData name="LidanShou" userId="34c44f51-e09e-4592-b1d9-ea903946660b" providerId="ADAL" clId="{C236126A-9D2A-4273-8052-293E937A29B9}" dt="2023-12-05T11:58:28.587" v="89" actId="47"/>
        <pc:sldMkLst>
          <pc:docMk/>
          <pc:sldMk cId="0" sldId="301"/>
        </pc:sldMkLst>
      </pc:sldChg>
      <pc:sldChg chg="del">
        <pc:chgData name="LidanShou" userId="34c44f51-e09e-4592-b1d9-ea903946660b" providerId="ADAL" clId="{C236126A-9D2A-4273-8052-293E937A29B9}" dt="2023-12-05T11:58:32.921" v="90" actId="47"/>
        <pc:sldMkLst>
          <pc:docMk/>
          <pc:sldMk cId="0" sldId="302"/>
        </pc:sldMkLst>
      </pc:sldChg>
      <pc:sldChg chg="del">
        <pc:chgData name="LidanShou" userId="34c44f51-e09e-4592-b1d9-ea903946660b" providerId="ADAL" clId="{C236126A-9D2A-4273-8052-293E937A29B9}" dt="2023-12-05T11:58:40.580" v="91" actId="47"/>
        <pc:sldMkLst>
          <pc:docMk/>
          <pc:sldMk cId="0" sldId="304"/>
        </pc:sldMkLst>
      </pc:sldChg>
      <pc:sldChg chg="del">
        <pc:chgData name="LidanShou" userId="34c44f51-e09e-4592-b1d9-ea903946660b" providerId="ADAL" clId="{C236126A-9D2A-4273-8052-293E937A29B9}" dt="2023-12-05T11:58:45.912" v="92" actId="47"/>
        <pc:sldMkLst>
          <pc:docMk/>
          <pc:sldMk cId="0" sldId="305"/>
        </pc:sldMkLst>
      </pc:sldChg>
      <pc:sldChg chg="modSp mod">
        <pc:chgData name="LidanShou" userId="34c44f51-e09e-4592-b1d9-ea903946660b" providerId="ADAL" clId="{C236126A-9D2A-4273-8052-293E937A29B9}" dt="2023-12-05T12:02:55.869" v="97" actId="20577"/>
        <pc:sldMkLst>
          <pc:docMk/>
          <pc:sldMk cId="0" sldId="306"/>
        </pc:sldMkLst>
        <pc:spChg chg="mod">
          <ac:chgData name="LidanShou" userId="34c44f51-e09e-4592-b1d9-ea903946660b" providerId="ADAL" clId="{C236126A-9D2A-4273-8052-293E937A29B9}" dt="2023-12-05T12:02:55.869" v="97" actId="20577"/>
          <ac:spMkLst>
            <pc:docMk/>
            <pc:sldMk cId="0" sldId="306"/>
            <ac:spMk id="8195" creationId="{EBBA466C-6652-3E41-874C-AE342D5ED4EA}"/>
          </ac:spMkLst>
        </pc:spChg>
      </pc:sldChg>
      <pc:sldChg chg="add del">
        <pc:chgData name="LidanShou" userId="34c44f51-e09e-4592-b1d9-ea903946660b" providerId="ADAL" clId="{C236126A-9D2A-4273-8052-293E937A29B9}" dt="2023-12-05T11:58:54.627" v="94" actId="47"/>
        <pc:sldMkLst>
          <pc:docMk/>
          <pc:sldMk cId="0" sldId="308"/>
        </pc:sldMkLst>
      </pc:sldChg>
      <pc:sldChg chg="delSp mod modNotesTx">
        <pc:chgData name="LidanShou" userId="34c44f51-e09e-4592-b1d9-ea903946660b" providerId="ADAL" clId="{C236126A-9D2A-4273-8052-293E937A29B9}" dt="2023-12-05T06:52:00.853" v="84" actId="20577"/>
        <pc:sldMkLst>
          <pc:docMk/>
          <pc:sldMk cId="0" sldId="314"/>
        </pc:sldMkLst>
        <pc:inkChg chg="del">
          <ac:chgData name="LidanShou" userId="34c44f51-e09e-4592-b1d9-ea903946660b" providerId="ADAL" clId="{C236126A-9D2A-4273-8052-293E937A29B9}" dt="2023-12-05T06:30:23.541" v="16" actId="478"/>
          <ac:inkMkLst>
            <pc:docMk/>
            <pc:sldMk cId="0" sldId="314"/>
            <ac:inkMk id="2" creationId="{AD306EA3-E0C3-034C-AE78-7E8759EE1065}"/>
          </ac:inkMkLst>
        </pc:inkChg>
      </pc:sldChg>
      <pc:sldChg chg="del">
        <pc:chgData name="LidanShou" userId="34c44f51-e09e-4592-b1d9-ea903946660b" providerId="ADAL" clId="{C236126A-9D2A-4273-8052-293E937A29B9}" dt="2023-12-05T11:57:58.610" v="88" actId="47"/>
        <pc:sldMkLst>
          <pc:docMk/>
          <pc:sldMk cId="0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A563CDFA-F47C-4998-845B-A9C54A9D90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9424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F73D1834-104D-8C48-B1F7-3B266EE18B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D3402C8D-F137-A84C-B6B9-FE81ACB9F0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/>
          </a:p>
        </p:txBody>
      </p:sp>
      <p:sp>
        <p:nvSpPr>
          <p:cNvPr id="7172" name="幻灯片编号占位符 3">
            <a:extLst>
              <a:ext uri="{FF2B5EF4-FFF2-40B4-BE49-F238E27FC236}">
                <a16:creationId xmlns:a16="http://schemas.microsoft.com/office/drawing/2014/main" id="{24C94C2C-0F19-9F46-9BDA-878D51136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8267D57F-05B9-5049-B372-8E86883ED18D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DD4F350C-5E44-844C-AA0E-5743F4A48D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191F4F44-3170-A14A-AEC4-642B9A055A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/>
          </a:p>
        </p:txBody>
      </p:sp>
      <p:sp>
        <p:nvSpPr>
          <p:cNvPr id="48132" name="幻灯片编号占位符 3">
            <a:extLst>
              <a:ext uri="{FF2B5EF4-FFF2-40B4-BE49-F238E27FC236}">
                <a16:creationId xmlns:a16="http://schemas.microsoft.com/office/drawing/2014/main" id="{F80415B2-8E78-EF4B-9444-BD362E060D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0D51B770-DDE0-8747-878F-613BF5173FEF}" type="slidenum">
              <a:rPr lang="zh-CN" altLang="en-US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metadata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存在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FCB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filename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Dir_Entry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811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磁盘结构 </a:t>
            </a:r>
            <a:r>
              <a:rPr lang="en-US" altLang="zh-CN" dirty="0"/>
              <a:t>vs </a:t>
            </a:r>
            <a:r>
              <a:rPr lang="zh-CN" altLang="en-US" dirty="0"/>
              <a:t>内存结构</a:t>
            </a:r>
            <a:endParaRPr lang="en-US" altLang="zh-CN" dirty="0"/>
          </a:p>
          <a:p>
            <a:r>
              <a:rPr lang="en-US" altLang="zh-CN" dirty="0"/>
              <a:t>Persistent vs volatile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4371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7322F8A8-2C49-F34F-B9CF-51D89109E1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F5BDC0A7-9AC5-D64E-AF6D-5ED52EA1E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000"/>
              <a:t>The file name may not be part of the open-file table, as the system has no use for it once the appropriate FCB is located on disk. </a:t>
            </a:r>
          </a:p>
          <a:p>
            <a:r>
              <a:rPr lang="en-US" altLang="zh-CN" sz="2000"/>
              <a:t>File descriptor (Linux); file handle (windows)</a:t>
            </a:r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824B26F5-42BE-3843-8C36-2CA96BE323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E8DB36ED-BC99-B14D-B42C-A5C7835558A7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44354E98-BE05-0549-9184-80B6E2586C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DC28C1A1-41AF-0142-B492-702E13D35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/>
              <a:t>Q: VFS</a:t>
            </a:r>
            <a:r>
              <a:rPr kumimoji="1" lang="zh-CN" altLang="en-US"/>
              <a:t>在哪一层？</a:t>
            </a: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B35A5B68-0E07-3045-9F4D-CABF3D6F34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D018AACC-4D1B-D941-8094-FB2C7843E9F2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3F73C808-EACC-4E4F-A243-AC2F3F5E02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9531C79-6BCD-E843-AA14-E5EAD6CEB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B6DFEF90-E37B-6446-8F70-587B48EEAE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3DA1F646-182E-744C-B137-CE70EF77B004}" type="slidenum">
              <a:rPr lang="zh-CN" altLang="en-US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32908D62-91B1-5646-B578-4E8ED4838C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39C925C-5190-104B-A5A0-A42522143D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1" lang="en-US" altLang="zh-CN"/>
              <a:t>Q</a:t>
            </a:r>
            <a:r>
              <a:rPr kumimoji="1" lang="zh-CN" altLang="en-US"/>
              <a:t> </a:t>
            </a:r>
            <a:r>
              <a:rPr kumimoji="1" lang="en-US" altLang="zh-CN"/>
              <a:t>for</a:t>
            </a:r>
            <a:r>
              <a:rPr kumimoji="1" lang="zh-CN" altLang="en-US"/>
              <a:t> </a:t>
            </a:r>
            <a:r>
              <a:rPr kumimoji="1" lang="en-US" altLang="zh-CN"/>
              <a:t>Quotient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zh-CN"/>
              <a:t>R</a:t>
            </a:r>
            <a:r>
              <a:rPr kumimoji="1" lang="zh-CN" altLang="en-US"/>
              <a:t> </a:t>
            </a:r>
            <a:r>
              <a:rPr kumimoji="1" lang="en-US" altLang="zh-CN"/>
              <a:t>for</a:t>
            </a:r>
            <a:r>
              <a:rPr kumimoji="1" lang="zh-CN" altLang="en-US"/>
              <a:t> </a:t>
            </a:r>
            <a:r>
              <a:rPr kumimoji="1" lang="en-US" altLang="zh-CN"/>
              <a:t>Remainder</a:t>
            </a:r>
            <a:endParaRPr kumimoji="1" lang="zh-CN" altLang="en-US"/>
          </a:p>
        </p:txBody>
      </p:sp>
      <p:sp>
        <p:nvSpPr>
          <p:cNvPr id="24580" name="幻灯片编号占位符 3">
            <a:extLst>
              <a:ext uri="{FF2B5EF4-FFF2-40B4-BE49-F238E27FC236}">
                <a16:creationId xmlns:a16="http://schemas.microsoft.com/office/drawing/2014/main" id="{0B88CC50-586B-4244-8303-2464064E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3F38933D-BBD0-8A4D-A24E-81E227311B1A}" type="slidenum">
              <a:rPr lang="zh-CN" altLang="en-US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C31252B8-A609-C249-8B29-C5061A8AF2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D00FF4FE-CCDF-5B40-A60F-2C440479F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67BFA117-987E-3E49-A31A-09ADA96CE0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89A8DACA-8674-0148-B7F2-7E42311332B9}" type="slidenum">
              <a:rPr lang="zh-CN" altLang="en-US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BD16D692-A999-AA4D-9973-03731DEC60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FF160CC6-0087-DB48-AE91-D7A7D68F33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1" lang="en-US" altLang="zh-CN"/>
              <a:t>Q</a:t>
            </a:r>
            <a:r>
              <a:rPr kumimoji="1" lang="zh-CN" altLang="en-US"/>
              <a:t> </a:t>
            </a:r>
            <a:r>
              <a:rPr kumimoji="1" lang="en-US" altLang="zh-CN"/>
              <a:t>for</a:t>
            </a:r>
            <a:r>
              <a:rPr kumimoji="1" lang="zh-CN" altLang="en-US"/>
              <a:t> </a:t>
            </a:r>
            <a:r>
              <a:rPr kumimoji="1" lang="en-US" altLang="zh-CN"/>
              <a:t>Quotient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zh-CN"/>
              <a:t>R</a:t>
            </a:r>
            <a:r>
              <a:rPr kumimoji="1" lang="zh-CN" altLang="en-US"/>
              <a:t> </a:t>
            </a:r>
            <a:r>
              <a:rPr kumimoji="1" lang="en-US" altLang="zh-CN"/>
              <a:t>for</a:t>
            </a:r>
            <a:r>
              <a:rPr kumimoji="1" lang="zh-CN" altLang="en-US"/>
              <a:t> </a:t>
            </a:r>
            <a:r>
              <a:rPr kumimoji="1" lang="en-US" altLang="zh-CN"/>
              <a:t>Remainder</a:t>
            </a:r>
            <a:endParaRPr kumimoji="1" lang="zh-CN" altLang="en-US"/>
          </a:p>
          <a:p>
            <a:pPr eaLnBrk="1" hangingPunct="1"/>
            <a:endParaRPr kumimoji="1" lang="zh-CN" altLang="en-US"/>
          </a:p>
        </p:txBody>
      </p:sp>
      <p:sp>
        <p:nvSpPr>
          <p:cNvPr id="30724" name="幻灯片编号占位符 3">
            <a:extLst>
              <a:ext uri="{FF2B5EF4-FFF2-40B4-BE49-F238E27FC236}">
                <a16:creationId xmlns:a16="http://schemas.microsoft.com/office/drawing/2014/main" id="{248C5C64-5C1D-5548-9A0D-0D334EE18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DB67FF3E-84EB-4747-9702-B3C637F47F34}" type="slidenum">
              <a:rPr lang="zh-CN" altLang="en-US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0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57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2624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558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7958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9024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528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4908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993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37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090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280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dirty="0"/>
              <a:t>Click to edit Master text styles</a:t>
            </a:r>
          </a:p>
          <a:p>
            <a: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230405" y="6613525"/>
            <a:ext cx="51809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 sz="1000" b="1" dirty="0">
                <a:solidFill>
                  <a:srgbClr val="993300"/>
                </a:solidFill>
              </a:rPr>
              <a:t>11.</a:t>
            </a:r>
            <a:fld id="{08F5AFFF-5BB8-4371-9B01-E7687D906F2D}" type="slidenum">
              <a:rPr kumimoji="0" lang="en-US" altLang="zh-CN" sz="1000" b="1" smtClean="0">
                <a:solidFill>
                  <a:srgbClr val="993300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kumimoji="0" lang="en-US" altLang="zh-CN" sz="1000" b="1" dirty="0">
              <a:solidFill>
                <a:srgbClr val="993300"/>
              </a:solidFill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4536281 w 20"/>
              <a:gd name="T1" fmla="*/ 630436 h 4"/>
              <a:gd name="T2" fmla="*/ 0 w 20"/>
              <a:gd name="T3" fmla="*/ 0 h 4"/>
              <a:gd name="T4" fmla="*/ 3629025 w 20"/>
              <a:gd name="T5" fmla="*/ 0 h 4"/>
              <a:gd name="T6" fmla="*/ 4536281 w 20"/>
              <a:gd name="T7" fmla="*/ 63043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1889720 w 12"/>
              <a:gd name="T1" fmla="*/ 629642 h 4"/>
              <a:gd name="T2" fmla="*/ 0 w 12"/>
              <a:gd name="T3" fmla="*/ 0 h 4"/>
              <a:gd name="T4" fmla="*/ 1889720 w 12"/>
              <a:gd name="T5" fmla="*/ 0 h 4"/>
              <a:gd name="T6" fmla="*/ 1889720 w 12"/>
              <a:gd name="T7" fmla="*/ 629642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3062359 w 12"/>
              <a:gd name="T1" fmla="*/ 7560469 h 12"/>
              <a:gd name="T2" fmla="*/ 0 w 12"/>
              <a:gd name="T3" fmla="*/ 6300788 h 12"/>
              <a:gd name="T4" fmla="*/ 5249664 w 12"/>
              <a:gd name="T5" fmla="*/ 0 h 12"/>
              <a:gd name="T6" fmla="*/ 3062359 w 12"/>
              <a:gd name="T7" fmla="*/ 7560469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489700" y="6586379"/>
            <a:ext cx="26543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kumimoji="0" lang="en-US" altLang="zh-CN" sz="1000" b="1" dirty="0">
                <a:solidFill>
                  <a:srgbClr val="993300"/>
                </a:solidFill>
              </a:rPr>
              <a:t>@ZJU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0" y="6613525"/>
            <a:ext cx="134844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1000" b="1" dirty="0">
                <a:solidFill>
                  <a:srgbClr val="993300"/>
                </a:solidFill>
              </a:rPr>
              <a:t>Operating Systems</a:t>
            </a:r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1745090 w 13"/>
              <a:gd name="T1" fmla="*/ 0 h 1587"/>
              <a:gd name="T2" fmla="*/ 0 w 13"/>
              <a:gd name="T3" fmla="*/ 0 h 1587"/>
              <a:gd name="T4" fmla="*/ 939777 w 13"/>
              <a:gd name="T5" fmla="*/ 0 h 1587"/>
              <a:gd name="T6" fmla="*/ 1745090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1008063 w 10"/>
              <a:gd name="T3" fmla="*/ 0 h 1587"/>
              <a:gd name="T4" fmla="*/ 604838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1037" name="Freeform 13"/>
          <p:cNvSpPr>
            <a:spLocks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360249 h 7"/>
              <a:gd name="T2" fmla="*/ 1493308 w 18"/>
              <a:gd name="T3" fmla="*/ 0 h 7"/>
              <a:gd name="T4" fmla="*/ 2240139 w 18"/>
              <a:gd name="T5" fmla="*/ 0 h 7"/>
              <a:gd name="T6" fmla="*/ 0 w 18"/>
              <a:gd name="T7" fmla="*/ 360249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520156 h 16"/>
              <a:gd name="T2" fmla="*/ 420291 w 6"/>
              <a:gd name="T3" fmla="*/ 0 h 16"/>
              <a:gd name="T4" fmla="*/ 210145 w 6"/>
              <a:gd name="T5" fmla="*/ 2047478 h 16"/>
              <a:gd name="T6" fmla="*/ 0 w 6"/>
              <a:gd name="T7" fmla="*/ 252015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1499164 w 11"/>
              <a:gd name="T1" fmla="*/ 3150592 h 20"/>
              <a:gd name="T2" fmla="*/ 0 w 11"/>
              <a:gd name="T3" fmla="*/ 0 h 20"/>
              <a:gd name="T4" fmla="*/ 2061513 w 11"/>
              <a:gd name="T5" fmla="*/ 2520315 h 20"/>
              <a:gd name="T6" fmla="*/ 1499164 w 11"/>
              <a:gd name="T7" fmla="*/ 3150592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/>
          <p:cNvSpPr>
            <a:spLocks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880179 h 14"/>
              <a:gd name="T2" fmla="*/ 359796 w 7"/>
              <a:gd name="T3" fmla="*/ 0 h 14"/>
              <a:gd name="T4" fmla="*/ 359796 w 7"/>
              <a:gd name="T5" fmla="*/ 1440089 h 14"/>
              <a:gd name="T6" fmla="*/ 0 w 7"/>
              <a:gd name="T7" fmla="*/ 2880179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840581 h 3"/>
              <a:gd name="T2" fmla="*/ 2688167 w 30"/>
              <a:gd name="T3" fmla="*/ 0 h 3"/>
              <a:gd name="T4" fmla="*/ 5376333 w 30"/>
              <a:gd name="T5" fmla="*/ 0 h 3"/>
              <a:gd name="T6" fmla="*/ 0 w 30"/>
              <a:gd name="T7" fmla="*/ 840581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/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3780234 h 24"/>
              <a:gd name="T2" fmla="*/ 2519627 w 9"/>
              <a:gd name="T3" fmla="*/ 0 h 24"/>
              <a:gd name="T4" fmla="*/ 1679928 w 9"/>
              <a:gd name="T5" fmla="*/ 2677716 h 24"/>
              <a:gd name="T6" fmla="*/ 0 w 9"/>
              <a:gd name="T7" fmla="*/ 3780234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 lang="en-US" altLang="zh-CN" dirty="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 lang="en-US" altLang="zh-CN" dirty="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2D3ED12A-0084-C34F-B8A1-BCEFA037998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Chapter 11:  File System Implementation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721E4F0-8693-B84E-8487-C9FBA2EC6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267575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Virtual File Systems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207AE9A-BA5C-D740-933C-F6E1194F0D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Virtual File Systems (VFS) provide an object-oriented way of implementing file systems. VFS is NOT a disk file system.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VFS allows the same system call interface (the API) to be used for different types of file systems.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API is to the VFS interface, rather than any specific type of file system.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Defines a network-wide unique structure called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vnode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2C4EE08-F7A2-9F4B-9D7F-7C2AE9C75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Schematic View of Virtual File System</a:t>
            </a:r>
            <a:endParaRPr lang="en-US" altLang="zh-CN" sz="2400">
              <a:ea typeface="宋体" charset="-122"/>
            </a:endParaRPr>
          </a:p>
        </p:txBody>
      </p:sp>
      <p:pic>
        <p:nvPicPr>
          <p:cNvPr id="55300" name="Picture 4">
            <a:extLst>
              <a:ext uri="{FF2B5EF4-FFF2-40B4-BE49-F238E27FC236}">
                <a16:creationId xmlns:a16="http://schemas.microsoft.com/office/drawing/2014/main" id="{F823B3A6-9343-9444-A8E0-FD704DFE8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909" t="636" r="1935" b="970"/>
          <a:stretch>
            <a:fillRect/>
          </a:stretch>
        </p:blipFill>
        <p:spPr bwMode="auto">
          <a:xfrm>
            <a:off x="1568450" y="1270000"/>
            <a:ext cx="6354763" cy="48783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52488F0-ECEB-F5E5-D94B-4F0226DA0EEC}"/>
              </a:ext>
            </a:extLst>
          </p:cNvPr>
          <p:cNvSpPr txBox="1"/>
          <p:nvPr/>
        </p:nvSpPr>
        <p:spPr>
          <a:xfrm>
            <a:off x="6172200" y="1555750"/>
            <a:ext cx="87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Write()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E942D4-6869-2DD8-5541-B7A5D713B0B6}"/>
              </a:ext>
            </a:extLst>
          </p:cNvPr>
          <p:cNvSpPr txBox="1"/>
          <p:nvPr/>
        </p:nvSpPr>
        <p:spPr>
          <a:xfrm>
            <a:off x="6172200" y="238760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Sys_write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Vfs_write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3699AE-A774-C167-30A9-F1E9D6F6C51E}"/>
              </a:ext>
            </a:extLst>
          </p:cNvPr>
          <p:cNvSpPr txBox="1"/>
          <p:nvPr/>
        </p:nvSpPr>
        <p:spPr>
          <a:xfrm>
            <a:off x="1739900" y="360680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Call the write() methods of specific filesystem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9B8F776A-4D3D-B64A-ABC7-116A2171F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Directory Implementation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F7EB18B-64F7-FF46-A3A9-3EAE8A2B7D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Linear list</a:t>
            </a:r>
            <a:r>
              <a:rPr lang="en-US" altLang="zh-CN" dirty="0">
                <a:ea typeface="宋体" panose="02010600030101010101" pitchFamily="2" charset="-122"/>
              </a:rPr>
              <a:t> of file names with pointer to the data blocks.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simple to program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time-consuming to execute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b="1" dirty="0">
                <a:ea typeface="宋体" panose="02010600030101010101" pitchFamily="2" charset="-122"/>
              </a:rPr>
              <a:t>Hash Table</a:t>
            </a:r>
            <a:r>
              <a:rPr lang="en-US" altLang="zh-CN" dirty="0">
                <a:ea typeface="宋体" panose="02010600030101010101" pitchFamily="2" charset="-122"/>
              </a:rPr>
              <a:t> – linear list with hash data structure.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decreases directory search time</a:t>
            </a:r>
          </a:p>
          <a:p>
            <a:pPr lvl="1"/>
            <a:r>
              <a:rPr lang="en-US" altLang="zh-CN" b="1" dirty="0">
                <a:ea typeface="宋体" panose="02010600030101010101" pitchFamily="2" charset="-122"/>
              </a:rPr>
              <a:t>collisions</a:t>
            </a:r>
            <a:r>
              <a:rPr lang="en-US" altLang="zh-CN" dirty="0">
                <a:ea typeface="宋体" panose="02010600030101010101" pitchFamily="2" charset="-122"/>
              </a:rPr>
              <a:t> – situations where two file names hash to the same location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fixed size – can use chained-overflow hash table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Or rehashing to a larger hash table</a:t>
            </a:r>
          </a:p>
        </p:txBody>
      </p:sp>
      <p:grpSp>
        <p:nvGrpSpPr>
          <p:cNvPr id="56324" name="Group 4">
            <a:extLst>
              <a:ext uri="{FF2B5EF4-FFF2-40B4-BE49-F238E27FC236}">
                <a16:creationId xmlns:a16="http://schemas.microsoft.com/office/drawing/2014/main" id="{C65DADCD-298C-1F45-A0EC-213380528A5E}"/>
              </a:ext>
            </a:extLst>
          </p:cNvPr>
          <p:cNvGrpSpPr>
            <a:grpSpLocks/>
          </p:cNvGrpSpPr>
          <p:nvPr/>
        </p:nvGrpSpPr>
        <p:grpSpPr bwMode="auto">
          <a:xfrm>
            <a:off x="4614863" y="1800225"/>
            <a:ext cx="1709737" cy="433388"/>
            <a:chOff x="2907" y="1152"/>
            <a:chExt cx="1077" cy="273"/>
          </a:xfrm>
        </p:grpSpPr>
        <p:sp>
          <p:nvSpPr>
            <p:cNvPr id="56325" name="Line 5">
              <a:extLst>
                <a:ext uri="{FF2B5EF4-FFF2-40B4-BE49-F238E27FC236}">
                  <a16:creationId xmlns:a16="http://schemas.microsoft.com/office/drawing/2014/main" id="{7EA992E1-05BD-7948-A20F-5A489586E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1152"/>
              <a:ext cx="384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Helvetica" charset="0"/>
              </a:endParaRPr>
            </a:p>
          </p:txBody>
        </p:sp>
        <p:sp>
          <p:nvSpPr>
            <p:cNvPr id="56326" name="Line 6">
              <a:extLst>
                <a:ext uri="{FF2B5EF4-FFF2-40B4-BE49-F238E27FC236}">
                  <a16:creationId xmlns:a16="http://schemas.microsoft.com/office/drawing/2014/main" id="{933DF570-7310-C54F-89B5-97E5936A87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7" y="1317"/>
              <a:ext cx="394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Helvetica" charset="0"/>
              </a:endParaRPr>
            </a:p>
          </p:txBody>
        </p:sp>
        <p:sp>
          <p:nvSpPr>
            <p:cNvPr id="56327" name="Text Box 7">
              <a:extLst>
                <a:ext uri="{FF2B5EF4-FFF2-40B4-BE49-F238E27FC236}">
                  <a16:creationId xmlns:a16="http://schemas.microsoft.com/office/drawing/2014/main" id="{9D23DC23-274F-0D49-B46B-140A8C3E2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0" y="1194"/>
              <a:ext cx="6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hlink"/>
                  </a:solidFill>
                  <a:latin typeface="Helvetica" charset="0"/>
                  <a:ea typeface="宋体" charset="-122"/>
                </a:rPr>
                <a:t>tradeoff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FCD579D-F7FD-4B40-B523-F1D4CCE9C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Allocation Methods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2F4F886-53E5-704C-B731-9924BD874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allocation method refers to how disk blocks are allocated for files: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Contiguous allocation</a:t>
            </a:r>
          </a:p>
          <a:p>
            <a:endParaRPr lang="en-US" altLang="zh-CN" b="1"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Linked allocation</a:t>
            </a:r>
          </a:p>
          <a:p>
            <a:endParaRPr lang="en-US" altLang="zh-CN" b="1"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Indexed allocation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C017A6FF-0D76-4643-9756-B84341ECA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Contiguous Allocation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C7467D8D-80C4-EC40-A7A6-2352A9A5E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279525"/>
            <a:ext cx="6584950" cy="409575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zh-CN" dirty="0">
                <a:ea typeface="宋体" charset="-122"/>
              </a:rPr>
              <a:t>Each file occupies a set of contiguous</a:t>
            </a:r>
            <a:r>
              <a:rPr lang="zh-CN" altLang="en-US" dirty="0">
                <a:ea typeface="宋体" charset="-122"/>
              </a:rPr>
              <a:t>（连续）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highlight>
                  <a:srgbClr val="FFFF00"/>
                </a:highlight>
                <a:ea typeface="宋体" charset="-122"/>
              </a:rPr>
              <a:t>blocks </a:t>
            </a:r>
            <a:r>
              <a:rPr lang="en-US" altLang="zh-CN" dirty="0">
                <a:ea typeface="宋体" charset="-122"/>
              </a:rPr>
              <a:t>on the disk</a:t>
            </a:r>
          </a:p>
          <a:p>
            <a:pPr>
              <a:buFont typeface="Monotype Sorts" charset="2"/>
              <a:buChar char="n"/>
              <a:defRPr/>
            </a:pPr>
            <a:endParaRPr lang="en-US" altLang="zh-CN" dirty="0">
              <a:ea typeface="宋体" charset="-122"/>
            </a:endParaRPr>
          </a:p>
          <a:p>
            <a:pPr>
              <a:buFont typeface="Monotype Sorts" charset="2"/>
              <a:buChar char="n"/>
              <a:defRPr/>
            </a:pPr>
            <a:r>
              <a:rPr lang="en-US" altLang="zh-CN" dirty="0">
                <a:ea typeface="宋体" charset="-122"/>
              </a:rPr>
              <a:t>Simple – only starting location (block #) and length (number of blocks) are required</a:t>
            </a:r>
            <a:br>
              <a:rPr lang="en-US" altLang="zh-CN" dirty="0">
                <a:ea typeface="宋体" charset="-122"/>
              </a:rPr>
            </a:br>
            <a:endParaRPr lang="en-US" altLang="zh-CN" dirty="0">
              <a:ea typeface="宋体" charset="-122"/>
            </a:endParaRPr>
          </a:p>
          <a:p>
            <a:pPr>
              <a:buFont typeface="Monotype Sorts" charset="2"/>
              <a:buChar char="n"/>
              <a:defRPr/>
            </a:pPr>
            <a:r>
              <a:rPr lang="en-US" altLang="zh-CN" dirty="0">
                <a:ea typeface="宋体" charset="-122"/>
              </a:rPr>
              <a:t>Random access supported</a:t>
            </a:r>
            <a:br>
              <a:rPr lang="en-US" altLang="zh-CN" dirty="0">
                <a:ea typeface="宋体" charset="-122"/>
              </a:rPr>
            </a:br>
            <a:endParaRPr lang="en-US" altLang="zh-CN" dirty="0">
              <a:ea typeface="宋体" charset="-122"/>
            </a:endParaRPr>
          </a:p>
          <a:p>
            <a:pPr>
              <a:buFont typeface="Monotype Sorts" charset="2"/>
              <a:buChar char="n"/>
              <a:defRPr/>
            </a:pPr>
            <a:r>
              <a:rPr lang="en-US" altLang="zh-CN" dirty="0">
                <a:ea typeface="宋体" charset="-122"/>
              </a:rPr>
              <a:t>Wasteful of space (dynamic storage-allocation problem)</a:t>
            </a:r>
            <a:br>
              <a:rPr lang="en-US" altLang="zh-CN" dirty="0">
                <a:ea typeface="宋体" charset="-122"/>
              </a:rPr>
            </a:br>
            <a:endParaRPr lang="en-US" altLang="zh-CN" dirty="0">
              <a:ea typeface="宋体" charset="-122"/>
            </a:endParaRPr>
          </a:p>
          <a:p>
            <a:pPr>
              <a:buFont typeface="Monotype Sorts" charset="2"/>
              <a:buChar char="n"/>
              <a:defRPr/>
            </a:pPr>
            <a:r>
              <a:rPr lang="en-US" altLang="zh-CN" dirty="0">
                <a:ea typeface="宋体" charset="-122"/>
              </a:rPr>
              <a:t>Files cannot grow</a:t>
            </a:r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7D5C4636-87FA-AF46-9EE6-F77B2C3F9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5399088"/>
            <a:ext cx="70294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2400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52F2EE5-6D13-234D-B94C-5FCFD2B2C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Contiguous Allocation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15BE56B-0287-AA42-8023-14568510F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279525"/>
            <a:ext cx="6565900" cy="345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Mapping from logical to physical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3657CD33-D349-2441-A2D3-9B00A2788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5888" y="2586038"/>
            <a:ext cx="1265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latin typeface="Helvetica" charset="0"/>
                <a:ea typeface="宋体" charset="-122"/>
              </a:rPr>
              <a:t>LA/512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651D6C41-7150-A745-8A06-A80EF00B8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725" y="2228850"/>
            <a:ext cx="804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latin typeface="Helvetica" charset="0"/>
                <a:ea typeface="宋体" charset="-122"/>
              </a:rPr>
              <a:t>Q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5E368C26-6967-1C41-A95A-DB767B9BC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450" y="303053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latin typeface="Helvetica" charset="0"/>
                <a:ea typeface="宋体" charset="-122"/>
              </a:rPr>
              <a:t>R</a:t>
            </a:r>
          </a:p>
        </p:txBody>
      </p:sp>
      <p:sp>
        <p:nvSpPr>
          <p:cNvPr id="59399" name="Line 7">
            <a:extLst>
              <a:ext uri="{FF2B5EF4-FFF2-40B4-BE49-F238E27FC236}">
                <a16:creationId xmlns:a16="http://schemas.microsoft.com/office/drawing/2014/main" id="{9C1890C5-E957-0D46-8491-79F8C4936C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60788" y="2400300"/>
            <a:ext cx="258762" cy="173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Helvetica" charset="0"/>
            </a:endParaRPr>
          </a:p>
        </p:txBody>
      </p:sp>
      <p:sp>
        <p:nvSpPr>
          <p:cNvPr id="59400" name="Line 8">
            <a:extLst>
              <a:ext uri="{FF2B5EF4-FFF2-40B4-BE49-F238E27FC236}">
                <a16:creationId xmlns:a16="http://schemas.microsoft.com/office/drawing/2014/main" id="{1149043B-174A-6642-8AF4-B46810C2DE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4438" y="2940050"/>
            <a:ext cx="27305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Helvetica" charset="0"/>
            </a:endParaRPr>
          </a:p>
        </p:txBody>
      </p:sp>
      <p:sp>
        <p:nvSpPr>
          <p:cNvPr id="59401" name="Rectangle 9">
            <a:extLst>
              <a:ext uri="{FF2B5EF4-FFF2-40B4-BE49-F238E27FC236}">
                <a16:creationId xmlns:a16="http://schemas.microsoft.com/office/drawing/2014/main" id="{69F4CEBC-2750-C14C-8424-B195CDA55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5399088"/>
            <a:ext cx="70294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z="2400">
              <a:latin typeface="Times New Roman" charset="0"/>
              <a:ea typeface="宋体" charset="-122"/>
            </a:endParaRPr>
          </a:p>
        </p:txBody>
      </p:sp>
      <p:sp>
        <p:nvSpPr>
          <p:cNvPr id="59402" name="Rectangle 10">
            <a:extLst>
              <a:ext uri="{FF2B5EF4-FFF2-40B4-BE49-F238E27FC236}">
                <a16:creationId xmlns:a16="http://schemas.microsoft.com/office/drawing/2014/main" id="{3A4A3B61-5E4E-0945-ABC6-0FA4B09F2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3740150"/>
            <a:ext cx="70294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lvl="1" eaLnBrk="1" hangingPunct="1">
              <a:defRPr/>
            </a:pPr>
            <a:r>
              <a:rPr lang="en-US" altLang="zh-CN" sz="2400">
                <a:latin typeface="Times New Roman" charset="0"/>
                <a:ea typeface="宋体" charset="-122"/>
              </a:rPr>
              <a:t>Block to be accessed = Q + start_address</a:t>
            </a:r>
          </a:p>
          <a:p>
            <a:pPr lvl="1" eaLnBrk="1" hangingPunct="1">
              <a:defRPr/>
            </a:pPr>
            <a:r>
              <a:rPr lang="en-US" altLang="zh-CN" sz="2400">
                <a:latin typeface="Times New Roman" charset="0"/>
                <a:ea typeface="宋体" charset="-122"/>
              </a:rPr>
              <a:t>Displacement into block = 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9CA4ABFC-665E-A244-9C1C-DBB51C62F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Contiguous Allocation of Disk Space</a:t>
            </a:r>
            <a:endParaRPr lang="en-US" altLang="zh-CN" sz="2400">
              <a:ea typeface="宋体" charset="-122"/>
            </a:endParaRPr>
          </a:p>
        </p:txBody>
      </p:sp>
      <p:pic>
        <p:nvPicPr>
          <p:cNvPr id="60420" name="Picture 4">
            <a:extLst>
              <a:ext uri="{FF2B5EF4-FFF2-40B4-BE49-F238E27FC236}">
                <a16:creationId xmlns:a16="http://schemas.microsoft.com/office/drawing/2014/main" id="{443E75DC-CF1E-7546-B6C2-BE1D1ED6E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3196" t="580" r="12967" b="887"/>
          <a:stretch>
            <a:fillRect/>
          </a:stretch>
        </p:blipFill>
        <p:spPr bwMode="auto">
          <a:xfrm>
            <a:off x="2225675" y="1279525"/>
            <a:ext cx="5176838" cy="5181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BDD353B-4C32-9342-8FFF-9690302E9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Extent-Based Systems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A9C609B-8BFC-2E4D-96BB-310B22F95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Many newer file systems (I.e. Veritas File System) use a modified contiguous allocation scheme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Extent-based file systems allocate disk blocks in </a:t>
            </a:r>
            <a:r>
              <a:rPr lang="en-US" altLang="zh-CN" b="1">
                <a:ea typeface="宋体" panose="02010600030101010101" pitchFamily="2" charset="-122"/>
              </a:rPr>
              <a:t>extents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An </a:t>
            </a:r>
            <a:r>
              <a:rPr lang="en-US" altLang="zh-CN" b="1">
                <a:ea typeface="宋体" panose="02010600030101010101" pitchFamily="2" charset="-122"/>
              </a:rPr>
              <a:t>extent</a:t>
            </a:r>
            <a:r>
              <a:rPr lang="en-US" altLang="zh-CN">
                <a:ea typeface="宋体" panose="02010600030101010101" pitchFamily="2" charset="-122"/>
              </a:rPr>
              <a:t> is a contiguous block of disks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Extents are allocated for file allocation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file consists of one or more extents.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32D341D-3869-C649-999D-6CD67E069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Linked Allocation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12C4DF-86FA-3B4A-BD13-9E9E9634D2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279525"/>
            <a:ext cx="7351713" cy="741363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Each file is a linked list of disk blocks: blocks may be scattered anywhere on the disk.</a:t>
            </a:r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id="{C7D6C867-E301-4444-BDB8-B9489F3EFCED}"/>
              </a:ext>
            </a:extLst>
          </p:cNvPr>
          <p:cNvGrpSpPr>
            <a:grpSpLocks/>
          </p:cNvGrpSpPr>
          <p:nvPr/>
        </p:nvGrpSpPr>
        <p:grpSpPr bwMode="auto">
          <a:xfrm>
            <a:off x="2678113" y="2501900"/>
            <a:ext cx="2760662" cy="1500188"/>
            <a:chOff x="1687" y="1576"/>
            <a:chExt cx="1739" cy="945"/>
          </a:xfrm>
        </p:grpSpPr>
        <p:sp>
          <p:nvSpPr>
            <p:cNvPr id="62469" name="Rectangle 5">
              <a:extLst>
                <a:ext uri="{FF2B5EF4-FFF2-40B4-BE49-F238E27FC236}">
                  <a16:creationId xmlns:a16="http://schemas.microsoft.com/office/drawing/2014/main" id="{D5A4722B-2EA9-B449-9FAE-F3E4C3C08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1576"/>
              <a:ext cx="945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Helvetica" charset="0"/>
                  <a:ea typeface="宋体" charset="-122"/>
                </a:rPr>
                <a:t>pointer</a:t>
              </a:r>
            </a:p>
          </p:txBody>
        </p:sp>
        <p:sp>
          <p:nvSpPr>
            <p:cNvPr id="62470" name="Rectangle 6">
              <a:extLst>
                <a:ext uri="{FF2B5EF4-FFF2-40B4-BE49-F238E27FC236}">
                  <a16:creationId xmlns:a16="http://schemas.microsoft.com/office/drawing/2014/main" id="{7A386550-9677-574E-8805-4631F19B3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1848"/>
              <a:ext cx="945" cy="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2471" name="Text Box 7">
              <a:extLst>
                <a:ext uri="{FF2B5EF4-FFF2-40B4-BE49-F238E27FC236}">
                  <a16:creationId xmlns:a16="http://schemas.microsoft.com/office/drawing/2014/main" id="{E2B537C2-C421-8040-B79C-1A1FE00A5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" y="1597"/>
              <a:ext cx="7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>
                  <a:latin typeface="Helvetica" charset="0"/>
                  <a:ea typeface="宋体" charset="-122"/>
                </a:rPr>
                <a:t>block      =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405972A6-0E5A-3E46-A4DE-5BAF13A1E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Linked Allocation (Cont.)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5C5952E-D77B-9A47-9B2C-3DC0C4C65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279525"/>
            <a:ext cx="6584950" cy="15017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– need only starting address</a:t>
            </a:r>
          </a:p>
          <a:p>
            <a:r>
              <a:rPr lang="en-US" altLang="zh-CN">
                <a:ea typeface="宋体" panose="02010600030101010101" pitchFamily="2" charset="-122"/>
              </a:rPr>
              <a:t>Free-space management system – no waste of space </a:t>
            </a: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 random access, poor reliability</a:t>
            </a:r>
          </a:p>
          <a:p>
            <a:r>
              <a:rPr lang="en-US" altLang="zh-CN">
                <a:ea typeface="宋体" panose="02010600030101010101" pitchFamily="2" charset="-122"/>
              </a:rPr>
              <a:t>Mapping</a:t>
            </a: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F91D1546-427D-2345-B8FC-7504ACEF0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4348163"/>
            <a:ext cx="7029450" cy="163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1">
              <a:buClr>
                <a:schemeClr val="accent2"/>
              </a:buClr>
              <a:buSzPct val="90000"/>
              <a:buFont typeface="Monotype Sorts" charset="2"/>
              <a:buNone/>
              <a:defRPr/>
            </a:pPr>
            <a:r>
              <a:rPr kumimoji="1" lang="en-US" altLang="zh-CN" sz="1800">
                <a:latin typeface="Helvetica" charset="0"/>
                <a:ea typeface="宋体" charset="-122"/>
              </a:rPr>
              <a:t>Block to be accessed is the Qth block in the linked chain of blocks representing the file.</a:t>
            </a:r>
          </a:p>
          <a:p>
            <a:pPr lvl="1">
              <a:buClr>
                <a:schemeClr val="accent2"/>
              </a:buClr>
              <a:buSzPct val="90000"/>
              <a:buFont typeface="Monotype Sorts" charset="2"/>
              <a:buNone/>
              <a:defRPr/>
            </a:pPr>
            <a:r>
              <a:rPr kumimoji="1" lang="en-US" altLang="zh-CN" sz="1800">
                <a:latin typeface="Helvetica" charset="0"/>
                <a:ea typeface="宋体" charset="-122"/>
              </a:rPr>
              <a:t>Displacement into block = R + 1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Monotype Sorts" charset="2"/>
              <a:buNone/>
              <a:defRPr/>
            </a:pPr>
            <a:r>
              <a:rPr kumimoji="1" lang="en-US" altLang="zh-CN" sz="1800">
                <a:latin typeface="Helvetica" charset="0"/>
                <a:ea typeface="宋体" charset="-122"/>
              </a:rPr>
              <a:t>File-allocation table (FAT) – disk-space allocation used by MS-DOS and OS/2.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F9D26351-F6E0-C641-949B-B14803BE5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388" y="3209925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latin typeface="Helvetica" charset="0"/>
                <a:ea typeface="宋体" charset="-122"/>
              </a:rPr>
              <a:t>LA/511</a:t>
            </a:r>
          </a:p>
        </p:txBody>
      </p:sp>
      <p:sp>
        <p:nvSpPr>
          <p:cNvPr id="63494" name="Text Box 6">
            <a:extLst>
              <a:ext uri="{FF2B5EF4-FFF2-40B4-BE49-F238E27FC236}">
                <a16:creationId xmlns:a16="http://schemas.microsoft.com/office/drawing/2014/main" id="{F2295CE4-9FDE-B646-8C62-F4FDEA501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3388" y="289401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latin typeface="Helvetica" charset="0"/>
                <a:ea typeface="宋体" charset="-122"/>
              </a:rPr>
              <a:t>Q</a:t>
            </a:r>
          </a:p>
        </p:txBody>
      </p:sp>
      <p:sp>
        <p:nvSpPr>
          <p:cNvPr id="63495" name="Text Box 7">
            <a:extLst>
              <a:ext uri="{FF2B5EF4-FFF2-40B4-BE49-F238E27FC236}">
                <a16:creationId xmlns:a16="http://schemas.microsoft.com/office/drawing/2014/main" id="{6F793F31-DB9E-504F-9D4A-2D0B8E286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3388" y="350996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latin typeface="Helvetica" charset="0"/>
                <a:ea typeface="宋体" charset="-122"/>
              </a:rPr>
              <a:t>R</a:t>
            </a:r>
          </a:p>
        </p:txBody>
      </p:sp>
      <p:sp>
        <p:nvSpPr>
          <p:cNvPr id="63496" name="Line 8">
            <a:extLst>
              <a:ext uri="{FF2B5EF4-FFF2-40B4-BE49-F238E27FC236}">
                <a16:creationId xmlns:a16="http://schemas.microsoft.com/office/drawing/2014/main" id="{43A1EEAB-FC9C-054E-B9A2-FFCC3F55A0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9713" y="3135313"/>
            <a:ext cx="258762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Helvetica" charset="0"/>
            </a:endParaRPr>
          </a:p>
        </p:txBody>
      </p:sp>
      <p:sp>
        <p:nvSpPr>
          <p:cNvPr id="63497" name="Line 9">
            <a:extLst>
              <a:ext uri="{FF2B5EF4-FFF2-40B4-BE49-F238E27FC236}">
                <a16:creationId xmlns:a16="http://schemas.microsoft.com/office/drawing/2014/main" id="{19B702FB-C2CC-3A45-83CA-520045C6E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3446463"/>
            <a:ext cx="258763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Helvetic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16AA47A-0726-1E42-8BCE-AA86BFC18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>
                <a:ea typeface="宋体" charset="-122"/>
              </a:rPr>
              <a:t> </a:t>
            </a:r>
            <a:r>
              <a:rPr lang="en-US" altLang="zh-CN" sz="2800">
                <a:ea typeface="宋体" charset="-122"/>
              </a:rPr>
              <a:t>Chapter 11: File System Implementation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39851F7-690C-E945-99C2-A50E87BEA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File-System Structure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File-System Implementation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Directory Implementation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Allocation Methods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Free-Space Management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Efficiency and Performance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70474231-3FB8-4849-A8A3-C8540FDAB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1531938"/>
            <a:ext cx="70294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2400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3EAEAD7-43EF-7B40-9198-BC87109A53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Linked Allocation</a:t>
            </a:r>
            <a:endParaRPr lang="en-US" altLang="zh-CN" sz="2400">
              <a:ea typeface="宋体" charset="-122"/>
            </a:endParaRPr>
          </a:p>
        </p:txBody>
      </p:sp>
      <p:pic>
        <p:nvPicPr>
          <p:cNvPr id="64516" name="Picture 4">
            <a:extLst>
              <a:ext uri="{FF2B5EF4-FFF2-40B4-BE49-F238E27FC236}">
                <a16:creationId xmlns:a16="http://schemas.microsoft.com/office/drawing/2014/main" id="{C109DE4C-48DC-E148-90F2-7A7E5A8B0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4516" t="638" r="14516" b="975"/>
          <a:stretch>
            <a:fillRect/>
          </a:stretch>
        </p:blipFill>
        <p:spPr bwMode="auto">
          <a:xfrm>
            <a:off x="2098675" y="1279525"/>
            <a:ext cx="4992688" cy="51927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A385D5A-5884-634E-A3CA-A1971549C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File-Allocation Table</a:t>
            </a:r>
            <a:endParaRPr lang="en-US" altLang="zh-CN" sz="2400">
              <a:ea typeface="宋体" charset="-122"/>
            </a:endParaRPr>
          </a:p>
        </p:txBody>
      </p:sp>
      <p:pic>
        <p:nvPicPr>
          <p:cNvPr id="65540" name="Picture 4">
            <a:extLst>
              <a:ext uri="{FF2B5EF4-FFF2-40B4-BE49-F238E27FC236}">
                <a16:creationId xmlns:a16="http://schemas.microsoft.com/office/drawing/2014/main" id="{C9964715-2931-6C42-8C77-7C01E0581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7327" t="587" r="7326" b="896"/>
          <a:stretch>
            <a:fillRect/>
          </a:stretch>
        </p:blipFill>
        <p:spPr bwMode="auto">
          <a:xfrm>
            <a:off x="1898650" y="1320800"/>
            <a:ext cx="5746750" cy="4975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FE76917-5A3C-BB42-B46A-6EEB22609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Indexed Allocation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D25DFCC-2EB0-AF49-84F5-F33DDE18B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279525"/>
            <a:ext cx="7351713" cy="9302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Brings all pointers together into the </a:t>
            </a:r>
            <a:r>
              <a:rPr lang="en-US" altLang="zh-CN" i="1">
                <a:ea typeface="宋体" panose="02010600030101010101" pitchFamily="2" charset="-122"/>
              </a:rPr>
              <a:t>index block.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Logical view.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B46ACAFD-51F5-6641-BFC9-292FCDF28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2338388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D8F7D1A4-D4FF-D740-BE05-ED409AE1F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2663825"/>
            <a:ext cx="6064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DE569761-EBAA-AE48-9035-07973F1E5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2989263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6005E0D3-1575-E441-BCFA-ACBBE1048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3314700"/>
            <a:ext cx="6064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6568" name="Rectangle 8">
            <a:extLst>
              <a:ext uri="{FF2B5EF4-FFF2-40B4-BE49-F238E27FC236}">
                <a16:creationId xmlns:a16="http://schemas.microsoft.com/office/drawing/2014/main" id="{79DE7C8E-5B60-EE47-B611-C2BEE5D2B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3640138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6569" name="Rectangle 9">
            <a:extLst>
              <a:ext uri="{FF2B5EF4-FFF2-40B4-BE49-F238E27FC236}">
                <a16:creationId xmlns:a16="http://schemas.microsoft.com/office/drawing/2014/main" id="{DD4C59BF-2218-5C4A-ACA6-ECC8714B8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23526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6570" name="Rectangle 10">
            <a:extLst>
              <a:ext uri="{FF2B5EF4-FFF2-40B4-BE49-F238E27FC236}">
                <a16:creationId xmlns:a16="http://schemas.microsoft.com/office/drawing/2014/main" id="{20766AB6-D8E3-F047-A8CF-96D249670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27209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6571" name="Rectangle 11">
            <a:extLst>
              <a:ext uri="{FF2B5EF4-FFF2-40B4-BE49-F238E27FC236}">
                <a16:creationId xmlns:a16="http://schemas.microsoft.com/office/drawing/2014/main" id="{1612C17E-4D5F-984D-B6BE-9B8DE7043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30892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6572" name="Rectangle 12">
            <a:extLst>
              <a:ext uri="{FF2B5EF4-FFF2-40B4-BE49-F238E27FC236}">
                <a16:creationId xmlns:a16="http://schemas.microsoft.com/office/drawing/2014/main" id="{50C90760-AD2E-994D-8FEF-A157E6D68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34575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6573" name="Rectangle 13">
            <a:extLst>
              <a:ext uri="{FF2B5EF4-FFF2-40B4-BE49-F238E27FC236}">
                <a16:creationId xmlns:a16="http://schemas.microsoft.com/office/drawing/2014/main" id="{E2FAFC0D-02E5-2443-A79D-F49881AF3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38258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6574" name="Line 14">
            <a:extLst>
              <a:ext uri="{FF2B5EF4-FFF2-40B4-BE49-F238E27FC236}">
                <a16:creationId xmlns:a16="http://schemas.microsoft.com/office/drawing/2014/main" id="{63A7621D-7FC7-8748-B261-FF1CCE933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9825" y="2439988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Helvetica" charset="0"/>
            </a:endParaRPr>
          </a:p>
        </p:txBody>
      </p:sp>
      <p:sp>
        <p:nvSpPr>
          <p:cNvPr id="66575" name="Line 15">
            <a:extLst>
              <a:ext uri="{FF2B5EF4-FFF2-40B4-BE49-F238E27FC236}">
                <a16:creationId xmlns:a16="http://schemas.microsoft.com/office/drawing/2014/main" id="{561C0F6F-F326-684B-9445-D792E8855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4900" y="2779713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Helvetica" charset="0"/>
            </a:endParaRPr>
          </a:p>
        </p:txBody>
      </p:sp>
      <p:sp>
        <p:nvSpPr>
          <p:cNvPr id="66576" name="Line 16">
            <a:extLst>
              <a:ext uri="{FF2B5EF4-FFF2-40B4-BE49-F238E27FC236}">
                <a16:creationId xmlns:a16="http://schemas.microsoft.com/office/drawing/2014/main" id="{4CC4401C-8DE5-D841-AF68-56CFDBF90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8" y="3190875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Helvetica" charset="0"/>
            </a:endParaRPr>
          </a:p>
        </p:txBody>
      </p:sp>
      <p:sp>
        <p:nvSpPr>
          <p:cNvPr id="66577" name="Line 17">
            <a:extLst>
              <a:ext uri="{FF2B5EF4-FFF2-40B4-BE49-F238E27FC236}">
                <a16:creationId xmlns:a16="http://schemas.microsoft.com/office/drawing/2014/main" id="{2FC89E22-7BE9-5145-8307-341CBFED2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7913" y="3544888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Helvetica" charset="0"/>
            </a:endParaRPr>
          </a:p>
        </p:txBody>
      </p:sp>
      <p:sp>
        <p:nvSpPr>
          <p:cNvPr id="66578" name="Line 18">
            <a:extLst>
              <a:ext uri="{FF2B5EF4-FFF2-40B4-BE49-F238E27FC236}">
                <a16:creationId xmlns:a16="http://schemas.microsoft.com/office/drawing/2014/main" id="{4597284E-6758-B842-8DF3-F2F3F957F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0138" y="3898900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Helvetica" charset="0"/>
            </a:endParaRPr>
          </a:p>
        </p:txBody>
      </p:sp>
      <p:sp>
        <p:nvSpPr>
          <p:cNvPr id="66579" name="Text Box 19">
            <a:extLst>
              <a:ext uri="{FF2B5EF4-FFF2-40B4-BE49-F238E27FC236}">
                <a16:creationId xmlns:a16="http://schemas.microsoft.com/office/drawing/2014/main" id="{A1448FA2-6B9A-E448-8B8A-F40C60993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763" y="4075113"/>
            <a:ext cx="128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latin typeface="Helvetica" charset="0"/>
                <a:ea typeface="宋体" charset="-122"/>
              </a:rPr>
              <a:t>index table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0C0F39C-40DE-4043-A286-9FB312CC33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Example of Indexed Allocation</a:t>
            </a:r>
            <a:endParaRPr lang="en-US" altLang="zh-CN" sz="2400">
              <a:ea typeface="宋体" charset="-122"/>
            </a:endParaRPr>
          </a:p>
        </p:txBody>
      </p:sp>
      <p:pic>
        <p:nvPicPr>
          <p:cNvPr id="67588" name="Picture 4">
            <a:extLst>
              <a:ext uri="{FF2B5EF4-FFF2-40B4-BE49-F238E27FC236}">
                <a16:creationId xmlns:a16="http://schemas.microsoft.com/office/drawing/2014/main" id="{4678CBC6-FCC6-0040-BFDF-F0F603807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7759" t="682" r="8002" b="1366"/>
          <a:stretch>
            <a:fillRect/>
          </a:stretch>
        </p:blipFill>
        <p:spPr bwMode="auto">
          <a:xfrm>
            <a:off x="1827213" y="1282700"/>
            <a:ext cx="5911850" cy="51546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A1CE3647-9555-534B-AD93-5E2A0A5FC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Indexed Allocation (Cont.)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5E46114-4A36-6547-9E9B-E7D785047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279525"/>
            <a:ext cx="6584950" cy="229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Need index table (analogous 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page table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Random access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Dynamic access without external fragmentation, but have overhead of index block.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When mapping from logical to physical in a file of maximum size of 256K words and block size of 512 words.  We need only 1 block for index table.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DBE320F4-1912-0242-830C-6B1C21CA4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917950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latin typeface="Helvetica" charset="0"/>
                <a:ea typeface="宋体" charset="-122"/>
              </a:rPr>
              <a:t>LA/512</a:t>
            </a:r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05153D4C-03D8-274A-AAAF-6AD918795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3602038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latin typeface="Helvetica" charset="0"/>
                <a:ea typeface="宋体" charset="-122"/>
              </a:rPr>
              <a:t>Q</a:t>
            </a:r>
          </a:p>
        </p:txBody>
      </p:sp>
      <p:sp>
        <p:nvSpPr>
          <p:cNvPr id="68614" name="Text Box 6">
            <a:extLst>
              <a:ext uri="{FF2B5EF4-FFF2-40B4-BE49-F238E27FC236}">
                <a16:creationId xmlns:a16="http://schemas.microsoft.com/office/drawing/2014/main" id="{0306A0BC-B219-7343-A7E0-053F0E280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42179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latin typeface="Helvetica" charset="0"/>
                <a:ea typeface="宋体" charset="-122"/>
              </a:rPr>
              <a:t>R</a:t>
            </a:r>
          </a:p>
        </p:txBody>
      </p:sp>
      <p:sp>
        <p:nvSpPr>
          <p:cNvPr id="68615" name="Line 7">
            <a:extLst>
              <a:ext uri="{FF2B5EF4-FFF2-40B4-BE49-F238E27FC236}">
                <a16:creationId xmlns:a16="http://schemas.microsoft.com/office/drawing/2014/main" id="{879F1859-9412-8A47-87D5-9D74391D03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843338"/>
            <a:ext cx="258763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Helvetica" charset="0"/>
            </a:endParaRPr>
          </a:p>
        </p:txBody>
      </p:sp>
      <p:sp>
        <p:nvSpPr>
          <p:cNvPr id="68616" name="Line 8">
            <a:extLst>
              <a:ext uri="{FF2B5EF4-FFF2-40B4-BE49-F238E27FC236}">
                <a16:creationId xmlns:a16="http://schemas.microsoft.com/office/drawing/2014/main" id="{3B81D0D0-3A87-B042-B4F2-C26D380C7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7938" y="4154488"/>
            <a:ext cx="258762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Helvetica" charset="0"/>
            </a:endParaRPr>
          </a:p>
        </p:txBody>
      </p:sp>
      <p:sp>
        <p:nvSpPr>
          <p:cNvPr id="68617" name="Rectangle 9">
            <a:extLst>
              <a:ext uri="{FF2B5EF4-FFF2-40B4-BE49-F238E27FC236}">
                <a16:creationId xmlns:a16="http://schemas.microsoft.com/office/drawing/2014/main" id="{6998ADA1-8F03-4340-B5C8-7D0AB05CA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4960938"/>
            <a:ext cx="702945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chemeClr val="accent2"/>
              </a:buClr>
              <a:buFont typeface="Monotype Sorts" charset="2"/>
              <a:buNone/>
              <a:defRPr/>
            </a:pPr>
            <a:r>
              <a:rPr lang="en-US" altLang="zh-CN" sz="1800">
                <a:latin typeface="Helvetica" charset="0"/>
                <a:ea typeface="宋体" charset="-122"/>
              </a:rPr>
              <a:t>Q = displacement into index table</a:t>
            </a:r>
          </a:p>
          <a:p>
            <a:pPr>
              <a:buClr>
                <a:schemeClr val="accent2"/>
              </a:buClr>
              <a:buFont typeface="Monotype Sorts" charset="2"/>
              <a:buNone/>
              <a:defRPr/>
            </a:pPr>
            <a:r>
              <a:rPr lang="en-US" altLang="zh-CN" sz="1800">
                <a:latin typeface="Helvetica" charset="0"/>
                <a:ea typeface="宋体" charset="-122"/>
              </a:rPr>
              <a:t>R = displacement into block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98109D96-D8BB-B846-B3F3-A6C6B5765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Indexed Allocation – Mapping (Cont.)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DA9DFA2-7BF6-1C41-B1A3-811ED16B2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279525"/>
            <a:ext cx="6584950" cy="116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When mapping from logical to physical in a file of unbounded length (block size of 512 words). – more pointers are needed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highlight>
                  <a:srgbClr val="FFFF00"/>
                </a:highlight>
                <a:ea typeface="宋体" panose="02010600030101010101" pitchFamily="2" charset="-122"/>
              </a:rPr>
              <a:t>Linked scheme </a:t>
            </a:r>
            <a:r>
              <a:rPr lang="en-US" altLang="zh-CN" dirty="0">
                <a:ea typeface="宋体" panose="02010600030101010101" pitchFamily="2" charset="-122"/>
              </a:rPr>
              <a:t>– Link blocks of index table (no limit on size).</a:t>
            </a:r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FC1E683C-CB98-AA41-98BC-350B43F11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213" y="3019425"/>
            <a:ext cx="1631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>
                <a:latin typeface="Helvetica" charset="0"/>
                <a:ea typeface="宋体" charset="-122"/>
              </a:rPr>
              <a:t>LA / (512 x 511)</a:t>
            </a:r>
          </a:p>
        </p:txBody>
      </p:sp>
      <p:sp>
        <p:nvSpPr>
          <p:cNvPr id="69637" name="Text Box 5">
            <a:extLst>
              <a:ext uri="{FF2B5EF4-FFF2-40B4-BE49-F238E27FC236}">
                <a16:creationId xmlns:a16="http://schemas.microsoft.com/office/drawing/2014/main" id="{17ADD079-B670-2B4E-84D4-656C2685A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2767013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>
                <a:latin typeface="Helvetica" charset="0"/>
                <a:ea typeface="宋体" charset="-122"/>
              </a:rPr>
              <a:t>Q</a:t>
            </a:r>
            <a:r>
              <a:rPr lang="en-US" altLang="zh-CN" sz="1600" baseline="-25000">
                <a:latin typeface="Helvetica" charset="0"/>
                <a:ea typeface="宋体" charset="-122"/>
              </a:rPr>
              <a:t>1</a:t>
            </a:r>
            <a:endParaRPr lang="en-US" altLang="zh-CN" sz="1600">
              <a:latin typeface="Helvetica" charset="0"/>
              <a:ea typeface="宋体" charset="-122"/>
            </a:endParaRPr>
          </a:p>
        </p:txBody>
      </p:sp>
      <p:sp>
        <p:nvSpPr>
          <p:cNvPr id="69638" name="Text Box 6">
            <a:extLst>
              <a:ext uri="{FF2B5EF4-FFF2-40B4-BE49-F238E27FC236}">
                <a16:creationId xmlns:a16="http://schemas.microsoft.com/office/drawing/2014/main" id="{C66C840A-00FD-6C43-9DB9-9EECF74C5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3279775"/>
            <a:ext cx="407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>
                <a:latin typeface="Helvetica" charset="0"/>
                <a:ea typeface="宋体" charset="-122"/>
              </a:rPr>
              <a:t>R</a:t>
            </a:r>
            <a:r>
              <a:rPr lang="en-US" altLang="zh-CN" sz="1600" baseline="-25000">
                <a:latin typeface="Helvetica" charset="0"/>
                <a:ea typeface="宋体" charset="-122"/>
              </a:rPr>
              <a:t>1</a:t>
            </a:r>
            <a:endParaRPr lang="en-US" altLang="zh-CN" sz="1600">
              <a:latin typeface="Helvetica" charset="0"/>
              <a:ea typeface="宋体" charset="-122"/>
            </a:endParaRPr>
          </a:p>
        </p:txBody>
      </p:sp>
      <p:sp>
        <p:nvSpPr>
          <p:cNvPr id="69639" name="Line 7">
            <a:extLst>
              <a:ext uri="{FF2B5EF4-FFF2-40B4-BE49-F238E27FC236}">
                <a16:creationId xmlns:a16="http://schemas.microsoft.com/office/drawing/2014/main" id="{F43DAB7F-1B2A-194D-A903-752103EF74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1075" y="2957513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Helvetica" charset="0"/>
            </a:endParaRPr>
          </a:p>
        </p:txBody>
      </p:sp>
      <p:sp>
        <p:nvSpPr>
          <p:cNvPr id="69640" name="Line 8">
            <a:extLst>
              <a:ext uri="{FF2B5EF4-FFF2-40B4-BE49-F238E27FC236}">
                <a16:creationId xmlns:a16="http://schemas.microsoft.com/office/drawing/2014/main" id="{209B3D41-5CF0-8F48-94D7-F0E8249D8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3138" y="3198813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Helvetica" charset="0"/>
            </a:endParaRP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09779EF0-3B95-254F-BD03-E92E8BF65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3581400"/>
            <a:ext cx="7029450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6286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1">
              <a:buClr>
                <a:schemeClr val="accent2"/>
              </a:buClr>
              <a:buFont typeface="Monotype Sorts" charset="2"/>
              <a:buNone/>
              <a:defRPr/>
            </a:pPr>
            <a:r>
              <a:rPr lang="en-US" altLang="zh-CN" sz="1800" i="1">
                <a:latin typeface="Helvetica" charset="0"/>
                <a:ea typeface="宋体" charset="-122"/>
              </a:rPr>
              <a:t>Q</a:t>
            </a:r>
            <a:r>
              <a:rPr lang="en-US" altLang="zh-CN" sz="1800" i="1" baseline="-25000">
                <a:latin typeface="Helvetica" charset="0"/>
                <a:ea typeface="宋体" charset="-122"/>
              </a:rPr>
              <a:t>1</a:t>
            </a:r>
            <a:r>
              <a:rPr lang="en-US" altLang="zh-CN" sz="1800" i="1">
                <a:latin typeface="Helvetica" charset="0"/>
                <a:ea typeface="宋体" charset="-122"/>
              </a:rPr>
              <a:t> </a:t>
            </a:r>
            <a:r>
              <a:rPr lang="en-US" altLang="zh-CN" sz="1800">
                <a:latin typeface="Helvetica" charset="0"/>
                <a:ea typeface="宋体" charset="-122"/>
              </a:rPr>
              <a:t>= block of index table</a:t>
            </a:r>
          </a:p>
          <a:p>
            <a:pPr lvl="1">
              <a:buClr>
                <a:schemeClr val="accent2"/>
              </a:buClr>
              <a:buFont typeface="Monotype Sorts" charset="2"/>
              <a:buNone/>
              <a:defRPr/>
            </a:pPr>
            <a:r>
              <a:rPr lang="en-US" altLang="zh-CN" sz="1800" i="1">
                <a:latin typeface="Helvetica" charset="0"/>
                <a:ea typeface="宋体" charset="-122"/>
              </a:rPr>
              <a:t>R</a:t>
            </a:r>
            <a:r>
              <a:rPr lang="en-US" altLang="zh-CN" sz="1800" i="1" baseline="-25000">
                <a:latin typeface="Helvetica" charset="0"/>
                <a:ea typeface="宋体" charset="-122"/>
              </a:rPr>
              <a:t>1</a:t>
            </a:r>
            <a:r>
              <a:rPr lang="en-US" altLang="zh-CN" sz="1800" i="1">
                <a:latin typeface="Helvetica" charset="0"/>
                <a:ea typeface="宋体" charset="-122"/>
              </a:rPr>
              <a:t> </a:t>
            </a:r>
            <a:r>
              <a:rPr lang="en-US" altLang="zh-CN" sz="1800">
                <a:latin typeface="Helvetica" charset="0"/>
                <a:ea typeface="宋体" charset="-122"/>
              </a:rPr>
              <a:t>is used as follows:</a:t>
            </a:r>
          </a:p>
        </p:txBody>
      </p:sp>
      <p:sp>
        <p:nvSpPr>
          <p:cNvPr id="69642" name="Text Box 10">
            <a:extLst>
              <a:ext uri="{FF2B5EF4-FFF2-40B4-BE49-F238E27FC236}">
                <a16:creationId xmlns:a16="http://schemas.microsoft.com/office/drawing/2014/main" id="{CCA73C2B-6D52-ED47-8F03-C80B12255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950" y="4384675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>
                <a:latin typeface="Helvetica" charset="0"/>
                <a:ea typeface="宋体" charset="-122"/>
              </a:rPr>
              <a:t>R</a:t>
            </a:r>
            <a:r>
              <a:rPr lang="en-US" altLang="zh-CN" sz="1600" baseline="-25000">
                <a:latin typeface="Helvetica" charset="0"/>
                <a:ea typeface="宋体" charset="-122"/>
              </a:rPr>
              <a:t>1</a:t>
            </a:r>
            <a:r>
              <a:rPr lang="en-US" altLang="zh-CN" sz="1600">
                <a:latin typeface="Helvetica" charset="0"/>
                <a:ea typeface="宋体" charset="-122"/>
              </a:rPr>
              <a:t> / 512</a:t>
            </a:r>
          </a:p>
        </p:txBody>
      </p:sp>
      <p:sp>
        <p:nvSpPr>
          <p:cNvPr id="69643" name="Text Box 11">
            <a:extLst>
              <a:ext uri="{FF2B5EF4-FFF2-40B4-BE49-F238E27FC236}">
                <a16:creationId xmlns:a16="http://schemas.microsoft.com/office/drawing/2014/main" id="{B9238BFD-CDC1-9E43-850C-5C69ED77E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4117975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>
                <a:latin typeface="Helvetica" charset="0"/>
                <a:ea typeface="宋体" charset="-122"/>
              </a:rPr>
              <a:t>Q</a:t>
            </a:r>
            <a:r>
              <a:rPr lang="en-US" altLang="zh-CN" sz="1600" baseline="-25000">
                <a:latin typeface="Helvetica" charset="0"/>
                <a:ea typeface="宋体" charset="-122"/>
              </a:rPr>
              <a:t>2</a:t>
            </a:r>
            <a:endParaRPr lang="en-US" altLang="zh-CN" sz="1600">
              <a:latin typeface="Helvetica" charset="0"/>
              <a:ea typeface="宋体" charset="-122"/>
            </a:endParaRPr>
          </a:p>
        </p:txBody>
      </p:sp>
      <p:sp>
        <p:nvSpPr>
          <p:cNvPr id="69644" name="Text Box 12">
            <a:extLst>
              <a:ext uri="{FF2B5EF4-FFF2-40B4-BE49-F238E27FC236}">
                <a16:creationId xmlns:a16="http://schemas.microsoft.com/office/drawing/2014/main" id="{734FD006-C864-8641-8725-1FF52F6A4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4630738"/>
            <a:ext cx="407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>
                <a:latin typeface="Helvetica" charset="0"/>
                <a:ea typeface="宋体" charset="-122"/>
              </a:rPr>
              <a:t>R</a:t>
            </a:r>
            <a:r>
              <a:rPr lang="en-US" altLang="zh-CN" sz="1600" baseline="-25000">
                <a:latin typeface="Helvetica" charset="0"/>
                <a:ea typeface="宋体" charset="-122"/>
              </a:rPr>
              <a:t>2</a:t>
            </a:r>
            <a:endParaRPr lang="en-US" altLang="zh-CN" sz="1600">
              <a:latin typeface="Helvetica" charset="0"/>
              <a:ea typeface="宋体" charset="-122"/>
            </a:endParaRPr>
          </a:p>
        </p:txBody>
      </p:sp>
      <p:sp>
        <p:nvSpPr>
          <p:cNvPr id="69645" name="Line 13">
            <a:extLst>
              <a:ext uri="{FF2B5EF4-FFF2-40B4-BE49-F238E27FC236}">
                <a16:creationId xmlns:a16="http://schemas.microsoft.com/office/drawing/2014/main" id="{CF37862D-F82E-524A-BB94-3AE7190E4B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3084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Helvetica" charset="0"/>
            </a:endParaRPr>
          </a:p>
        </p:txBody>
      </p:sp>
      <p:sp>
        <p:nvSpPr>
          <p:cNvPr id="69646" name="Line 14">
            <a:extLst>
              <a:ext uri="{FF2B5EF4-FFF2-40B4-BE49-F238E27FC236}">
                <a16:creationId xmlns:a16="http://schemas.microsoft.com/office/drawing/2014/main" id="{F030C72E-ABFA-0144-9FB8-80E2D2ED2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7863" y="45497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Helvetica" charset="0"/>
            </a:endParaRPr>
          </a:p>
        </p:txBody>
      </p:sp>
      <p:sp>
        <p:nvSpPr>
          <p:cNvPr id="69647" name="Rectangle 15">
            <a:extLst>
              <a:ext uri="{FF2B5EF4-FFF2-40B4-BE49-F238E27FC236}">
                <a16:creationId xmlns:a16="http://schemas.microsoft.com/office/drawing/2014/main" id="{D955F8D6-FCBB-924C-ACDF-F51537EC9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5075238"/>
            <a:ext cx="702945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6286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1">
              <a:buClr>
                <a:schemeClr val="accent2"/>
              </a:buClr>
              <a:buFont typeface="Monotype Sorts" charset="2"/>
              <a:buNone/>
              <a:defRPr/>
            </a:pPr>
            <a:r>
              <a:rPr lang="en-US" altLang="zh-CN" sz="1800" i="1">
                <a:latin typeface="Helvetica" charset="0"/>
                <a:ea typeface="宋体" charset="-122"/>
              </a:rPr>
              <a:t>Q</a:t>
            </a:r>
            <a:r>
              <a:rPr lang="en-US" altLang="zh-CN" sz="1800" baseline="-25000">
                <a:latin typeface="Helvetica" charset="0"/>
                <a:ea typeface="宋体" charset="-122"/>
              </a:rPr>
              <a:t>2</a:t>
            </a:r>
            <a:r>
              <a:rPr lang="en-US" altLang="zh-CN" sz="1800">
                <a:latin typeface="Helvetica" charset="0"/>
                <a:ea typeface="宋体" charset="-122"/>
              </a:rPr>
              <a:t> = displacement into block of index table</a:t>
            </a:r>
          </a:p>
          <a:p>
            <a:pPr lvl="1">
              <a:buClr>
                <a:schemeClr val="accent2"/>
              </a:buClr>
              <a:buFont typeface="Monotype Sorts" charset="2"/>
              <a:buNone/>
              <a:defRPr/>
            </a:pPr>
            <a:r>
              <a:rPr lang="en-US" altLang="zh-CN" sz="1800" i="1">
                <a:latin typeface="Helvetica" charset="0"/>
                <a:ea typeface="宋体" charset="-122"/>
              </a:rPr>
              <a:t>R</a:t>
            </a:r>
            <a:r>
              <a:rPr lang="en-US" altLang="zh-CN" sz="1800" baseline="-25000">
                <a:latin typeface="Helvetica" charset="0"/>
                <a:ea typeface="宋体" charset="-122"/>
              </a:rPr>
              <a:t>2</a:t>
            </a:r>
            <a:r>
              <a:rPr lang="en-US" altLang="zh-CN" sz="1800">
                <a:latin typeface="Helvetica" charset="0"/>
                <a:ea typeface="宋体" charset="-122"/>
              </a:rPr>
              <a:t> displacement into block of file: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4A5FFBA9-C54D-1D4A-8B05-E22771240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Indexed Allocation – Mapping (Cont.)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423850A-C899-0841-B9B5-E06B10386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279525"/>
            <a:ext cx="7351713" cy="568325"/>
          </a:xfrm>
        </p:spPr>
        <p:txBody>
          <a:bodyPr/>
          <a:lstStyle/>
          <a:p>
            <a:r>
              <a:rPr lang="en-US" altLang="zh-CN" dirty="0">
                <a:highlight>
                  <a:srgbClr val="FFFF00"/>
                </a:highlight>
                <a:ea typeface="宋体" panose="02010600030101010101" pitchFamily="2" charset="-122"/>
              </a:rPr>
              <a:t>Two-level index </a:t>
            </a:r>
            <a:r>
              <a:rPr lang="en-US" altLang="zh-CN" dirty="0">
                <a:ea typeface="宋体" panose="02010600030101010101" pitchFamily="2" charset="-122"/>
              </a:rPr>
              <a:t>(maximum file size is 512</a:t>
            </a:r>
            <a:r>
              <a:rPr lang="en-US" altLang="zh-CN" baseline="30000" dirty="0">
                <a:ea typeface="宋体" panose="02010600030101010101" pitchFamily="2" charset="-122"/>
              </a:rPr>
              <a:t>3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D8541586-C661-E24A-A480-95111E305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2355850"/>
            <a:ext cx="1631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>
                <a:latin typeface="Helvetica" charset="0"/>
                <a:ea typeface="宋体" charset="-122"/>
              </a:rPr>
              <a:t>LA / (512 x 512)</a:t>
            </a:r>
          </a:p>
        </p:txBody>
      </p:sp>
      <p:sp>
        <p:nvSpPr>
          <p:cNvPr id="70661" name="Text Box 5">
            <a:extLst>
              <a:ext uri="{FF2B5EF4-FFF2-40B4-BE49-F238E27FC236}">
                <a16:creationId xmlns:a16="http://schemas.microsoft.com/office/drawing/2014/main" id="{0B72D0ED-8B0C-554C-863D-C38524867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63" y="2103438"/>
            <a:ext cx="420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>
                <a:latin typeface="Helvetica" charset="0"/>
                <a:ea typeface="宋体" charset="-122"/>
              </a:rPr>
              <a:t>Q</a:t>
            </a:r>
            <a:r>
              <a:rPr lang="en-US" altLang="zh-CN" sz="1600" baseline="-25000">
                <a:latin typeface="Helvetica" charset="0"/>
                <a:ea typeface="宋体" charset="-122"/>
              </a:rPr>
              <a:t>1</a:t>
            </a:r>
            <a:endParaRPr lang="en-US" altLang="zh-CN" sz="1600">
              <a:latin typeface="Helvetica" charset="0"/>
              <a:ea typeface="宋体" charset="-122"/>
            </a:endParaRPr>
          </a:p>
        </p:txBody>
      </p:sp>
      <p:sp>
        <p:nvSpPr>
          <p:cNvPr id="70662" name="Text Box 6">
            <a:extLst>
              <a:ext uri="{FF2B5EF4-FFF2-40B4-BE49-F238E27FC236}">
                <a16:creationId xmlns:a16="http://schemas.microsoft.com/office/drawing/2014/main" id="{FA5E2F21-AEA3-9C49-835C-C2BC66C37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63" y="2616200"/>
            <a:ext cx="40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>
                <a:latin typeface="Helvetica" charset="0"/>
                <a:ea typeface="宋体" charset="-122"/>
              </a:rPr>
              <a:t>R</a:t>
            </a:r>
            <a:r>
              <a:rPr lang="en-US" altLang="zh-CN" sz="1600" baseline="-25000">
                <a:latin typeface="Helvetica" charset="0"/>
                <a:ea typeface="宋体" charset="-122"/>
              </a:rPr>
              <a:t>1</a:t>
            </a:r>
            <a:endParaRPr lang="en-US" altLang="zh-CN" sz="1600">
              <a:latin typeface="Helvetica" charset="0"/>
              <a:ea typeface="宋体" charset="-122"/>
            </a:endParaRPr>
          </a:p>
        </p:txBody>
      </p:sp>
      <p:sp>
        <p:nvSpPr>
          <p:cNvPr id="70663" name="Line 7">
            <a:extLst>
              <a:ext uri="{FF2B5EF4-FFF2-40B4-BE49-F238E27FC236}">
                <a16:creationId xmlns:a16="http://schemas.microsoft.com/office/drawing/2014/main" id="{C21312C0-BDBC-5C44-8528-854F614EAF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2513" y="2293938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Helvetica" charset="0"/>
            </a:endParaRPr>
          </a:p>
        </p:txBody>
      </p:sp>
      <p:sp>
        <p:nvSpPr>
          <p:cNvPr id="70664" name="Line 8">
            <a:extLst>
              <a:ext uri="{FF2B5EF4-FFF2-40B4-BE49-F238E27FC236}">
                <a16:creationId xmlns:a16="http://schemas.microsoft.com/office/drawing/2014/main" id="{1C9E9C0A-71BF-8B4C-A828-68FE429A5A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4575" y="2535238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Helvetica" charset="0"/>
            </a:endParaRPr>
          </a:p>
        </p:txBody>
      </p:sp>
      <p:sp>
        <p:nvSpPr>
          <p:cNvPr id="70665" name="Rectangle 9">
            <a:extLst>
              <a:ext uri="{FF2B5EF4-FFF2-40B4-BE49-F238E27FC236}">
                <a16:creationId xmlns:a16="http://schemas.microsoft.com/office/drawing/2014/main" id="{11495E6B-BAC7-5540-9FE6-A6C7C2D9B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3581400"/>
            <a:ext cx="7029450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6286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1">
              <a:buClr>
                <a:schemeClr val="accent2"/>
              </a:buClr>
              <a:buFont typeface="Monotype Sorts" charset="2"/>
              <a:buNone/>
              <a:defRPr/>
            </a:pPr>
            <a:r>
              <a:rPr lang="en-US" altLang="zh-CN" sz="1800" i="1">
                <a:latin typeface="Helvetica" charset="0"/>
                <a:ea typeface="宋体" charset="-122"/>
              </a:rPr>
              <a:t>Q</a:t>
            </a:r>
            <a:r>
              <a:rPr lang="en-US" altLang="zh-CN" sz="1800" baseline="-25000">
                <a:latin typeface="Helvetica" charset="0"/>
                <a:ea typeface="宋体" charset="-122"/>
              </a:rPr>
              <a:t>1</a:t>
            </a:r>
            <a:r>
              <a:rPr lang="en-US" altLang="zh-CN" sz="1800">
                <a:latin typeface="Helvetica" charset="0"/>
                <a:ea typeface="宋体" charset="-122"/>
              </a:rPr>
              <a:t> = displacement into outer-index</a:t>
            </a:r>
          </a:p>
          <a:p>
            <a:pPr lvl="1">
              <a:buClr>
                <a:schemeClr val="accent2"/>
              </a:buClr>
              <a:buFont typeface="Monotype Sorts" charset="2"/>
              <a:buNone/>
              <a:defRPr/>
            </a:pPr>
            <a:r>
              <a:rPr lang="en-US" altLang="zh-CN" sz="1800" i="1">
                <a:latin typeface="Helvetica" charset="0"/>
                <a:ea typeface="宋体" charset="-122"/>
              </a:rPr>
              <a:t>R</a:t>
            </a:r>
            <a:r>
              <a:rPr lang="en-US" altLang="zh-CN" sz="1800" baseline="-25000">
                <a:latin typeface="Helvetica" charset="0"/>
                <a:ea typeface="宋体" charset="-122"/>
              </a:rPr>
              <a:t>1</a:t>
            </a:r>
            <a:r>
              <a:rPr lang="en-US" altLang="zh-CN" sz="1800">
                <a:latin typeface="Helvetica" charset="0"/>
                <a:ea typeface="宋体" charset="-122"/>
              </a:rPr>
              <a:t> is used as follows:</a:t>
            </a:r>
          </a:p>
        </p:txBody>
      </p:sp>
      <p:sp>
        <p:nvSpPr>
          <p:cNvPr id="70666" name="Text Box 10">
            <a:extLst>
              <a:ext uri="{FF2B5EF4-FFF2-40B4-BE49-F238E27FC236}">
                <a16:creationId xmlns:a16="http://schemas.microsoft.com/office/drawing/2014/main" id="{8D61BAE5-F837-7B45-AF8A-BC277A366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950" y="4384675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>
                <a:latin typeface="Helvetica" charset="0"/>
                <a:ea typeface="宋体" charset="-122"/>
              </a:rPr>
              <a:t>R</a:t>
            </a:r>
            <a:r>
              <a:rPr lang="en-US" altLang="zh-CN" sz="1600" baseline="-25000">
                <a:latin typeface="Helvetica" charset="0"/>
                <a:ea typeface="宋体" charset="-122"/>
              </a:rPr>
              <a:t>1</a:t>
            </a:r>
            <a:r>
              <a:rPr lang="en-US" altLang="zh-CN" sz="1600">
                <a:latin typeface="Helvetica" charset="0"/>
                <a:ea typeface="宋体" charset="-122"/>
              </a:rPr>
              <a:t> / 512</a:t>
            </a:r>
          </a:p>
        </p:txBody>
      </p:sp>
      <p:sp>
        <p:nvSpPr>
          <p:cNvPr id="70667" name="Text Box 11">
            <a:extLst>
              <a:ext uri="{FF2B5EF4-FFF2-40B4-BE49-F238E27FC236}">
                <a16:creationId xmlns:a16="http://schemas.microsoft.com/office/drawing/2014/main" id="{76EFD783-99B5-9A40-B173-AA95FD199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4117975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>
                <a:latin typeface="Helvetica" charset="0"/>
                <a:ea typeface="宋体" charset="-122"/>
              </a:rPr>
              <a:t>Q</a:t>
            </a:r>
            <a:r>
              <a:rPr lang="en-US" altLang="zh-CN" sz="1600" baseline="-25000">
                <a:latin typeface="Helvetica" charset="0"/>
                <a:ea typeface="宋体" charset="-122"/>
              </a:rPr>
              <a:t>2</a:t>
            </a:r>
            <a:endParaRPr lang="en-US" altLang="zh-CN" sz="1600">
              <a:latin typeface="Helvetica" charset="0"/>
              <a:ea typeface="宋体" charset="-122"/>
            </a:endParaRPr>
          </a:p>
        </p:txBody>
      </p:sp>
      <p:sp>
        <p:nvSpPr>
          <p:cNvPr id="70668" name="Text Box 12">
            <a:extLst>
              <a:ext uri="{FF2B5EF4-FFF2-40B4-BE49-F238E27FC236}">
                <a16:creationId xmlns:a16="http://schemas.microsoft.com/office/drawing/2014/main" id="{38909677-4C15-A94F-A6FC-E48FD53CA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4630738"/>
            <a:ext cx="407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>
                <a:latin typeface="Helvetica" charset="0"/>
                <a:ea typeface="宋体" charset="-122"/>
              </a:rPr>
              <a:t>R</a:t>
            </a:r>
            <a:r>
              <a:rPr lang="en-US" altLang="zh-CN" sz="1600" baseline="-25000">
                <a:latin typeface="Helvetica" charset="0"/>
                <a:ea typeface="宋体" charset="-122"/>
              </a:rPr>
              <a:t>2</a:t>
            </a:r>
            <a:endParaRPr lang="en-US" altLang="zh-CN" sz="1600">
              <a:latin typeface="Helvetica" charset="0"/>
              <a:ea typeface="宋体" charset="-122"/>
            </a:endParaRPr>
          </a:p>
        </p:txBody>
      </p:sp>
      <p:sp>
        <p:nvSpPr>
          <p:cNvPr id="70669" name="Line 13">
            <a:extLst>
              <a:ext uri="{FF2B5EF4-FFF2-40B4-BE49-F238E27FC236}">
                <a16:creationId xmlns:a16="http://schemas.microsoft.com/office/drawing/2014/main" id="{15E15A9F-4342-1E46-8B4E-7C8DB92A30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3084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Helvetica" charset="0"/>
            </a:endParaRPr>
          </a:p>
        </p:txBody>
      </p:sp>
      <p:sp>
        <p:nvSpPr>
          <p:cNvPr id="70670" name="Line 14">
            <a:extLst>
              <a:ext uri="{FF2B5EF4-FFF2-40B4-BE49-F238E27FC236}">
                <a16:creationId xmlns:a16="http://schemas.microsoft.com/office/drawing/2014/main" id="{575930A7-BA26-AD42-8DDF-2E1F09A39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7863" y="45497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Helvetica" charset="0"/>
            </a:endParaRPr>
          </a:p>
        </p:txBody>
      </p:sp>
      <p:sp>
        <p:nvSpPr>
          <p:cNvPr id="70671" name="Rectangle 15">
            <a:extLst>
              <a:ext uri="{FF2B5EF4-FFF2-40B4-BE49-F238E27FC236}">
                <a16:creationId xmlns:a16="http://schemas.microsoft.com/office/drawing/2014/main" id="{0676B49B-39C9-4C46-B272-AF80945A1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5075238"/>
            <a:ext cx="702945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6286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1">
              <a:buClr>
                <a:schemeClr val="accent2"/>
              </a:buClr>
              <a:buFont typeface="Monotype Sorts" charset="2"/>
              <a:buNone/>
              <a:defRPr/>
            </a:pPr>
            <a:r>
              <a:rPr lang="en-US" altLang="zh-CN" sz="1800" i="1">
                <a:latin typeface="Helvetica" charset="0"/>
                <a:ea typeface="宋体" charset="-122"/>
              </a:rPr>
              <a:t>Q</a:t>
            </a:r>
            <a:r>
              <a:rPr lang="en-US" altLang="zh-CN" sz="1800" baseline="-25000">
                <a:latin typeface="Helvetica" charset="0"/>
                <a:ea typeface="宋体" charset="-122"/>
              </a:rPr>
              <a:t>2</a:t>
            </a:r>
            <a:r>
              <a:rPr lang="en-US" altLang="zh-CN" sz="1800">
                <a:latin typeface="Helvetica" charset="0"/>
                <a:ea typeface="宋体" charset="-122"/>
              </a:rPr>
              <a:t> = displacement into block of index table</a:t>
            </a:r>
          </a:p>
          <a:p>
            <a:pPr lvl="1">
              <a:buClr>
                <a:schemeClr val="accent2"/>
              </a:buClr>
              <a:buFont typeface="Monotype Sorts" charset="2"/>
              <a:buNone/>
              <a:defRPr/>
            </a:pPr>
            <a:r>
              <a:rPr lang="en-US" altLang="zh-CN" sz="1800" i="1">
                <a:latin typeface="Helvetica" charset="0"/>
                <a:ea typeface="宋体" charset="-122"/>
              </a:rPr>
              <a:t>R</a:t>
            </a:r>
            <a:r>
              <a:rPr lang="en-US" altLang="zh-CN" sz="1800" baseline="-25000">
                <a:latin typeface="Helvetica" charset="0"/>
                <a:ea typeface="宋体" charset="-122"/>
              </a:rPr>
              <a:t>2</a:t>
            </a:r>
            <a:r>
              <a:rPr lang="en-US" altLang="zh-CN" sz="1800">
                <a:latin typeface="Helvetica" charset="0"/>
                <a:ea typeface="宋体" charset="-122"/>
              </a:rPr>
              <a:t> displacement into block of file: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F5C829D8-0FAE-5744-8674-81EE687D7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Indexed Allocation – Mapping (Cont.)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FE0FB127-57B2-A241-91E4-1E7448184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1400175"/>
            <a:ext cx="1674812" cy="382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9BF1E83F-4991-5542-A2A3-D33BA64B1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1703388"/>
            <a:ext cx="1096962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06BE9291-7BF0-1B4A-B395-DEBFD809F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81200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89DEBA12-2463-E344-A07A-647F04154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788" y="2209800"/>
            <a:ext cx="1096962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044E2AF8-D80A-1644-9317-38995D0BD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2846388"/>
            <a:ext cx="1096962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88" name="Rectangle 8">
            <a:extLst>
              <a:ext uri="{FF2B5EF4-FFF2-40B4-BE49-F238E27FC236}">
                <a16:creationId xmlns:a16="http://schemas.microsoft.com/office/drawing/2014/main" id="{DD7129BD-7B7D-0F4B-B44F-63C6407BD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24200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89" name="Rectangle 9">
            <a:extLst>
              <a:ext uri="{FF2B5EF4-FFF2-40B4-BE49-F238E27FC236}">
                <a16:creationId xmlns:a16="http://schemas.microsoft.com/office/drawing/2014/main" id="{42298FA8-0CC6-F848-AD12-38C90C2DD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038600"/>
            <a:ext cx="10668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90" name="Rectangle 10">
            <a:extLst>
              <a:ext uri="{FF2B5EF4-FFF2-40B4-BE49-F238E27FC236}">
                <a16:creationId xmlns:a16="http://schemas.microsoft.com/office/drawing/2014/main" id="{624CB0A5-C28D-794C-A748-5B292C871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219200"/>
            <a:ext cx="1066800" cy="403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91" name="Rectangle 11">
            <a:extLst>
              <a:ext uri="{FF2B5EF4-FFF2-40B4-BE49-F238E27FC236}">
                <a16:creationId xmlns:a16="http://schemas.microsoft.com/office/drawing/2014/main" id="{D7E883FC-2890-3748-BE01-AE4689C45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975" y="1447800"/>
            <a:ext cx="7334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92" name="Rectangle 12">
            <a:extLst>
              <a:ext uri="{FF2B5EF4-FFF2-40B4-BE49-F238E27FC236}">
                <a16:creationId xmlns:a16="http://schemas.microsoft.com/office/drawing/2014/main" id="{77276F23-33B4-404E-A8C7-14B3BC219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975" y="2362200"/>
            <a:ext cx="7334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93" name="Rectangle 13">
            <a:extLst>
              <a:ext uri="{FF2B5EF4-FFF2-40B4-BE49-F238E27FC236}">
                <a16:creationId xmlns:a16="http://schemas.microsoft.com/office/drawing/2014/main" id="{AEB0EB91-F709-7B47-89AB-CE2F36202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975" y="3276600"/>
            <a:ext cx="7334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94" name="Rectangle 14">
            <a:extLst>
              <a:ext uri="{FF2B5EF4-FFF2-40B4-BE49-F238E27FC236}">
                <a16:creationId xmlns:a16="http://schemas.microsoft.com/office/drawing/2014/main" id="{588DD3BF-8C11-BC4B-A658-D4655BCAE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3" y="1931988"/>
            <a:ext cx="1096962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95" name="Rectangle 15">
            <a:extLst>
              <a:ext uri="{FF2B5EF4-FFF2-40B4-BE49-F238E27FC236}">
                <a16:creationId xmlns:a16="http://schemas.microsoft.com/office/drawing/2014/main" id="{EE380986-33DF-FB45-BC50-9FE496AE2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62175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96" name="Rectangle 16">
            <a:extLst>
              <a:ext uri="{FF2B5EF4-FFF2-40B4-BE49-F238E27FC236}">
                <a16:creationId xmlns:a16="http://schemas.microsoft.com/office/drawing/2014/main" id="{8A77C788-CD39-F94E-8F94-16E8C92FB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1096963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97" name="Rectangle 17">
            <a:extLst>
              <a:ext uri="{FF2B5EF4-FFF2-40B4-BE49-F238E27FC236}">
                <a16:creationId xmlns:a16="http://schemas.microsoft.com/office/drawing/2014/main" id="{26FD4CE4-FF98-E743-8DDD-FA13273B2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91000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98" name="Rectangle 18">
            <a:extLst>
              <a:ext uri="{FF2B5EF4-FFF2-40B4-BE49-F238E27FC236}">
                <a16:creationId xmlns:a16="http://schemas.microsoft.com/office/drawing/2014/main" id="{DD702FF9-4064-744D-9F5F-377F46EBB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905000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99" name="Line 19">
            <a:extLst>
              <a:ext uri="{FF2B5EF4-FFF2-40B4-BE49-F238E27FC236}">
                <a16:creationId xmlns:a16="http://schemas.microsoft.com/office/drawing/2014/main" id="{70248357-4001-F148-A190-421967EE0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0288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Helvetica" charset="0"/>
            </a:endParaRPr>
          </a:p>
        </p:txBody>
      </p:sp>
      <p:sp>
        <p:nvSpPr>
          <p:cNvPr id="71700" name="Line 20">
            <a:extLst>
              <a:ext uri="{FF2B5EF4-FFF2-40B4-BE49-F238E27FC236}">
                <a16:creationId xmlns:a16="http://schemas.microsoft.com/office/drawing/2014/main" id="{33B48A28-0880-D947-9DB2-FEF333FE2D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7613" y="1828800"/>
            <a:ext cx="890587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Helvetica" charset="0"/>
            </a:endParaRPr>
          </a:p>
        </p:txBody>
      </p:sp>
      <p:sp>
        <p:nvSpPr>
          <p:cNvPr id="71701" name="Line 21">
            <a:extLst>
              <a:ext uri="{FF2B5EF4-FFF2-40B4-BE49-F238E27FC236}">
                <a16:creationId xmlns:a16="http://schemas.microsoft.com/office/drawing/2014/main" id="{6EB88647-614A-494A-B471-FA479F0D6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7613" y="2281238"/>
            <a:ext cx="88582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Helvetica" charset="0"/>
            </a:endParaRPr>
          </a:p>
        </p:txBody>
      </p:sp>
      <p:sp>
        <p:nvSpPr>
          <p:cNvPr id="71702" name="Line 22">
            <a:extLst>
              <a:ext uri="{FF2B5EF4-FFF2-40B4-BE49-F238E27FC236}">
                <a16:creationId xmlns:a16="http://schemas.microsoft.com/office/drawing/2014/main" id="{C1FA871F-ED5F-FC40-9A05-9193AAD43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7138" y="4300538"/>
            <a:ext cx="885825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Helvetica" charset="0"/>
            </a:endParaRPr>
          </a:p>
        </p:txBody>
      </p:sp>
      <p:sp>
        <p:nvSpPr>
          <p:cNvPr id="71703" name="Text Box 23">
            <a:extLst>
              <a:ext uri="{FF2B5EF4-FFF2-40B4-BE49-F238E27FC236}">
                <a16:creationId xmlns:a16="http://schemas.microsoft.com/office/drawing/2014/main" id="{89724632-2CA7-2D45-98A8-56F321701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038" y="300990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>
                <a:latin typeface="Helvetica" charset="0"/>
                <a:ea typeface="宋体" charset="-122"/>
                <a:sym typeface="MT Extra" charset="2"/>
              </a:rPr>
              <a:t></a:t>
            </a:r>
            <a:endParaRPr lang="zh-CN" altLang="en-US">
              <a:latin typeface="Helvetica" charset="0"/>
              <a:ea typeface="宋体" charset="-122"/>
            </a:endParaRPr>
          </a:p>
        </p:txBody>
      </p:sp>
      <p:sp>
        <p:nvSpPr>
          <p:cNvPr id="71704" name="Line 24">
            <a:extLst>
              <a:ext uri="{FF2B5EF4-FFF2-40B4-BE49-F238E27FC236}">
                <a16:creationId xmlns:a16="http://schemas.microsoft.com/office/drawing/2014/main" id="{3746F092-B2A6-6C43-BF5E-27E5BEC1C1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34050" y="2986088"/>
            <a:ext cx="13096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Helvetica" charset="0"/>
            </a:endParaRPr>
          </a:p>
        </p:txBody>
      </p:sp>
      <p:sp>
        <p:nvSpPr>
          <p:cNvPr id="71705" name="Line 25">
            <a:extLst>
              <a:ext uri="{FF2B5EF4-FFF2-40B4-BE49-F238E27FC236}">
                <a16:creationId xmlns:a16="http://schemas.microsoft.com/office/drawing/2014/main" id="{4C10F140-0931-094D-BD07-A3CEB569BD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38813" y="2057400"/>
            <a:ext cx="1295400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Helvetica" charset="0"/>
            </a:endParaRPr>
          </a:p>
        </p:txBody>
      </p:sp>
      <p:sp>
        <p:nvSpPr>
          <p:cNvPr id="71706" name="Line 26">
            <a:extLst>
              <a:ext uri="{FF2B5EF4-FFF2-40B4-BE49-F238E27FC236}">
                <a16:creationId xmlns:a16="http://schemas.microsoft.com/office/drawing/2014/main" id="{2966791A-F1A8-1F4A-83EC-6D7CE93CF7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9288" y="1685925"/>
            <a:ext cx="1309687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Helvetica" charset="0"/>
            </a:endParaRPr>
          </a:p>
        </p:txBody>
      </p:sp>
      <p:sp>
        <p:nvSpPr>
          <p:cNvPr id="71707" name="Text Box 27">
            <a:extLst>
              <a:ext uri="{FF2B5EF4-FFF2-40B4-BE49-F238E27FC236}">
                <a16:creationId xmlns:a16="http://schemas.microsoft.com/office/drawing/2014/main" id="{E7DD7DBE-9350-1F46-82DF-0C0865F1F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863" y="4529138"/>
            <a:ext cx="132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latin typeface="Helvetica" charset="0"/>
                <a:ea typeface="宋体" charset="-122"/>
              </a:rPr>
              <a:t>outer-index</a:t>
            </a:r>
          </a:p>
        </p:txBody>
      </p:sp>
      <p:sp>
        <p:nvSpPr>
          <p:cNvPr id="71708" name="Text Box 28">
            <a:extLst>
              <a:ext uri="{FF2B5EF4-FFF2-40B4-BE49-F238E27FC236}">
                <a16:creationId xmlns:a16="http://schemas.microsoft.com/office/drawing/2014/main" id="{75595F26-CBBB-DF47-80BC-972D83FEB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138" y="5345113"/>
            <a:ext cx="128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latin typeface="Helvetica" charset="0"/>
                <a:ea typeface="宋体" charset="-122"/>
              </a:rPr>
              <a:t>index table</a:t>
            </a:r>
          </a:p>
        </p:txBody>
      </p:sp>
      <p:sp>
        <p:nvSpPr>
          <p:cNvPr id="71709" name="Text Box 29">
            <a:extLst>
              <a:ext uri="{FF2B5EF4-FFF2-40B4-BE49-F238E27FC236}">
                <a16:creationId xmlns:a16="http://schemas.microsoft.com/office/drawing/2014/main" id="{FB0B1DD8-6F1F-B64C-8F45-4CCE5375A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3244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latin typeface="Helvetica" charset="0"/>
                <a:ea typeface="宋体" charset="-122"/>
              </a:rPr>
              <a:t>file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D0AA7ED8-6A9D-2E41-A003-B8FAE9888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032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ea typeface="宋体" charset="-122"/>
              </a:rPr>
              <a:t>Combined Scheme:  UNIX (4K bytes per block)</a:t>
            </a:r>
            <a:endParaRPr lang="en-US" altLang="zh-CN" sz="2400">
              <a:ea typeface="宋体" charset="-122"/>
            </a:endParaRPr>
          </a:p>
        </p:txBody>
      </p:sp>
      <p:pic>
        <p:nvPicPr>
          <p:cNvPr id="72708" name="Picture 4">
            <a:extLst>
              <a:ext uri="{FF2B5EF4-FFF2-40B4-BE49-F238E27FC236}">
                <a16:creationId xmlns:a16="http://schemas.microsoft.com/office/drawing/2014/main" id="{26808BAC-987F-D34D-A887-D089780FA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4486" t="948" r="4706" b="948"/>
          <a:stretch>
            <a:fillRect/>
          </a:stretch>
        </p:blipFill>
        <p:spPr bwMode="auto">
          <a:xfrm>
            <a:off x="1566863" y="1290638"/>
            <a:ext cx="6278562" cy="50879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C7D869D2-E902-2242-9CED-5DE50ACB7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Free-Space Management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DDED69F-49D7-8C46-8833-89357840E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285875"/>
            <a:ext cx="7329487" cy="49688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 vector   (</a:t>
            </a:r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blocks)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2828AEF3-4206-D14B-8CE8-E43CDA3B0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2085975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EEFF2B0B-57CC-4448-845D-8B3E8B76C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0859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A028E327-BCC4-0641-86F9-2622A5F63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2085975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57593E09-BC29-C24A-9310-71B488D65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5" y="20859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3736" name="Rectangle 8">
            <a:extLst>
              <a:ext uri="{FF2B5EF4-FFF2-40B4-BE49-F238E27FC236}">
                <a16:creationId xmlns:a16="http://schemas.microsoft.com/office/drawing/2014/main" id="{6C6CD542-C505-8D45-BE92-DA4B0682E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238" y="2085975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3737" name="Rectangle 9">
            <a:extLst>
              <a:ext uri="{FF2B5EF4-FFF2-40B4-BE49-F238E27FC236}">
                <a16:creationId xmlns:a16="http://schemas.microsoft.com/office/drawing/2014/main" id="{9BB9306D-42C9-094E-B4D3-01AE3919D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850" y="20859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3738" name="Rectangle 10">
            <a:extLst>
              <a:ext uri="{FF2B5EF4-FFF2-40B4-BE49-F238E27FC236}">
                <a16:creationId xmlns:a16="http://schemas.microsoft.com/office/drawing/2014/main" id="{4BB74E02-F4FB-6540-B7F2-3174C1F33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085975"/>
            <a:ext cx="121920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>
                <a:latin typeface="Helvetica" charset="0"/>
                <a:ea typeface="宋体" charset="-122"/>
              </a:rPr>
              <a:t>…</a:t>
            </a:r>
            <a:endParaRPr lang="en-US" altLang="zh-CN">
              <a:latin typeface="Helvetica" charset="0"/>
              <a:ea typeface="宋体" charset="-122"/>
            </a:endParaRPr>
          </a:p>
        </p:txBody>
      </p:sp>
      <p:sp>
        <p:nvSpPr>
          <p:cNvPr id="73739" name="Rectangle 11">
            <a:extLst>
              <a:ext uri="{FF2B5EF4-FFF2-40B4-BE49-F238E27FC236}">
                <a16:creationId xmlns:a16="http://schemas.microsoft.com/office/drawing/2014/main" id="{E2DEBA5F-2BED-8046-B4FE-E9C79A836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0859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3740" name="Text Box 12">
            <a:extLst>
              <a:ext uri="{FF2B5EF4-FFF2-40B4-BE49-F238E27FC236}">
                <a16:creationId xmlns:a16="http://schemas.microsoft.com/office/drawing/2014/main" id="{560F39D8-B11E-C44E-B9D9-89FE03601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676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latin typeface="Helvetica" charset="0"/>
                <a:ea typeface="宋体" charset="-122"/>
              </a:rPr>
              <a:t>0</a:t>
            </a:r>
          </a:p>
        </p:txBody>
      </p:sp>
      <p:sp>
        <p:nvSpPr>
          <p:cNvPr id="73741" name="Text Box 13">
            <a:extLst>
              <a:ext uri="{FF2B5EF4-FFF2-40B4-BE49-F238E27FC236}">
                <a16:creationId xmlns:a16="http://schemas.microsoft.com/office/drawing/2014/main" id="{7C12DE74-C3CC-CF4E-B3F4-DFE419811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676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latin typeface="Helvetica" charset="0"/>
                <a:ea typeface="宋体" charset="-122"/>
              </a:rPr>
              <a:t>1</a:t>
            </a:r>
          </a:p>
        </p:txBody>
      </p:sp>
      <p:sp>
        <p:nvSpPr>
          <p:cNvPr id="73742" name="Text Box 14">
            <a:extLst>
              <a:ext uri="{FF2B5EF4-FFF2-40B4-BE49-F238E27FC236}">
                <a16:creationId xmlns:a16="http://schemas.microsoft.com/office/drawing/2014/main" id="{D78A52E6-F2C8-984A-8F5F-EC711E2EB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76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latin typeface="Helvetica" charset="0"/>
                <a:ea typeface="宋体" charset="-122"/>
              </a:rPr>
              <a:t>2</a:t>
            </a:r>
          </a:p>
        </p:txBody>
      </p:sp>
      <p:sp>
        <p:nvSpPr>
          <p:cNvPr id="73743" name="Text Box 15">
            <a:extLst>
              <a:ext uri="{FF2B5EF4-FFF2-40B4-BE49-F238E27FC236}">
                <a16:creationId xmlns:a16="http://schemas.microsoft.com/office/drawing/2014/main" id="{A1A3A820-92C1-6244-BF9A-306337068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400" y="1676400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latin typeface="Helvetica" charset="0"/>
                <a:ea typeface="宋体" charset="-122"/>
              </a:rPr>
              <a:t>n-1</a:t>
            </a:r>
          </a:p>
        </p:txBody>
      </p:sp>
      <p:sp>
        <p:nvSpPr>
          <p:cNvPr id="73744" name="Text Box 16">
            <a:extLst>
              <a:ext uri="{FF2B5EF4-FFF2-40B4-BE49-F238E27FC236}">
                <a16:creationId xmlns:a16="http://schemas.microsoft.com/office/drawing/2014/main" id="{600221A8-5D86-594F-9AC9-A34B1837B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2940050"/>
            <a:ext cx="800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latin typeface="Helvetica" charset="0"/>
                <a:ea typeface="宋体" charset="-122"/>
              </a:rPr>
              <a:t>bit[</a:t>
            </a:r>
            <a:r>
              <a:rPr lang="en-US" altLang="zh-CN" i="1">
                <a:latin typeface="Helvetica" charset="0"/>
                <a:ea typeface="宋体" charset="-122"/>
              </a:rPr>
              <a:t>i</a:t>
            </a:r>
            <a:r>
              <a:rPr lang="en-US" altLang="zh-CN">
                <a:latin typeface="Helvetica" charset="0"/>
                <a:ea typeface="宋体" charset="-122"/>
              </a:rPr>
              <a:t>] =</a:t>
            </a:r>
          </a:p>
        </p:txBody>
      </p:sp>
      <p:sp>
        <p:nvSpPr>
          <p:cNvPr id="73745" name="Text Box 17">
            <a:extLst>
              <a:ext uri="{FF2B5EF4-FFF2-40B4-BE49-F238E27FC236}">
                <a16:creationId xmlns:a16="http://schemas.microsoft.com/office/drawing/2014/main" id="{8DFF6192-750B-A746-B463-1EF6B2EF6EB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000375" y="2943225"/>
            <a:ext cx="949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000">
                <a:latin typeface="Helvetica" charset="0"/>
                <a:ea typeface="宋体" charset="-122"/>
                <a:sym typeface="MT Extra" charset="2"/>
              </a:rPr>
              <a:t></a:t>
            </a:r>
            <a:endParaRPr lang="zh-CN" altLang="en-US" sz="5400">
              <a:latin typeface="Helvetica" charset="0"/>
              <a:ea typeface="宋体" charset="-122"/>
              <a:sym typeface="Monotype Sorts" charset="2"/>
            </a:endParaRPr>
          </a:p>
        </p:txBody>
      </p:sp>
      <p:sp>
        <p:nvSpPr>
          <p:cNvPr id="73746" name="Text Box 18">
            <a:extLst>
              <a:ext uri="{FF2B5EF4-FFF2-40B4-BE49-F238E27FC236}">
                <a16:creationId xmlns:a16="http://schemas.microsoft.com/office/drawing/2014/main" id="{6EA8BB66-4617-1349-961D-7731BD729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743200"/>
            <a:ext cx="241617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Helvetica" charset="0"/>
                <a:ea typeface="宋体" charset="-122"/>
              </a:rPr>
              <a:t>1 </a:t>
            </a:r>
            <a:r>
              <a:rPr lang="en-US" altLang="zh-CN">
                <a:latin typeface="Helvetica" charset="0"/>
                <a:ea typeface="宋体" charset="-122"/>
                <a:sym typeface="Symbol" charset="2"/>
              </a:rPr>
              <a:t> block[</a:t>
            </a:r>
            <a:r>
              <a:rPr lang="en-US" altLang="zh-CN" i="1">
                <a:latin typeface="Helvetica" charset="0"/>
                <a:ea typeface="宋体" charset="-122"/>
                <a:sym typeface="Symbol" charset="2"/>
              </a:rPr>
              <a:t>i</a:t>
            </a:r>
            <a:r>
              <a:rPr lang="en-US" altLang="zh-CN">
                <a:latin typeface="Helvetica" charset="0"/>
                <a:ea typeface="宋体" charset="-122"/>
                <a:sym typeface="Symbol" charset="2"/>
              </a:rPr>
              <a:t>] free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Helvetica" charset="0"/>
                <a:ea typeface="宋体" charset="-122"/>
                <a:sym typeface="Symbol" charset="2"/>
              </a:rPr>
              <a:t>0 </a:t>
            </a:r>
            <a:r>
              <a:rPr lang="en-US" altLang="zh-CN">
                <a:latin typeface="Helvetica" charset="0"/>
                <a:ea typeface="宋体" charset="-122"/>
              </a:rPr>
              <a:t> </a:t>
            </a:r>
            <a:r>
              <a:rPr lang="en-US" altLang="zh-CN">
                <a:latin typeface="Helvetica" charset="0"/>
                <a:ea typeface="宋体" charset="-122"/>
                <a:sym typeface="Symbol" charset="2"/>
              </a:rPr>
              <a:t> block[</a:t>
            </a:r>
            <a:r>
              <a:rPr lang="en-US" altLang="zh-CN" i="1">
                <a:latin typeface="Helvetica" charset="0"/>
                <a:ea typeface="宋体" charset="-122"/>
                <a:sym typeface="Symbol" charset="2"/>
              </a:rPr>
              <a:t>i</a:t>
            </a:r>
            <a:r>
              <a:rPr lang="en-US" altLang="zh-CN">
                <a:latin typeface="Helvetica" charset="0"/>
                <a:ea typeface="宋体" charset="-122"/>
                <a:sym typeface="Symbol" charset="2"/>
              </a:rPr>
              <a:t>] occupied</a:t>
            </a:r>
          </a:p>
        </p:txBody>
      </p:sp>
      <p:sp>
        <p:nvSpPr>
          <p:cNvPr id="73747" name="Rectangle 19">
            <a:extLst>
              <a:ext uri="{FF2B5EF4-FFF2-40B4-BE49-F238E27FC236}">
                <a16:creationId xmlns:a16="http://schemas.microsoft.com/office/drawing/2014/main" id="{CC5AAD5F-DE3E-D541-8148-F99A80E7C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86200"/>
            <a:ext cx="702945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Monotype Sorts" charset="2"/>
              <a:buNone/>
              <a:defRPr/>
            </a:pPr>
            <a:r>
              <a:rPr kumimoji="1" lang="en-US" altLang="zh-CN" sz="1800">
                <a:latin typeface="Helvetica" charset="0"/>
                <a:ea typeface="宋体" charset="-122"/>
              </a:rPr>
              <a:t>Block number calculation (finding the first free block)</a:t>
            </a:r>
          </a:p>
        </p:txBody>
      </p:sp>
      <p:sp>
        <p:nvSpPr>
          <p:cNvPr id="73748" name="Text Box 20">
            <a:extLst>
              <a:ext uri="{FF2B5EF4-FFF2-40B4-BE49-F238E27FC236}">
                <a16:creationId xmlns:a16="http://schemas.microsoft.com/office/drawing/2014/main" id="{AB7B431A-0D93-B745-96C9-031DC4C0A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419600"/>
            <a:ext cx="3048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>
                <a:latin typeface="Helvetica" charset="0"/>
                <a:ea typeface="宋体" charset="-122"/>
              </a:rPr>
              <a:t>(number of bits per word) *</a:t>
            </a:r>
          </a:p>
          <a:p>
            <a:pPr>
              <a:defRPr/>
            </a:pPr>
            <a:r>
              <a:rPr lang="en-US" altLang="zh-CN">
                <a:latin typeface="Helvetica" charset="0"/>
                <a:ea typeface="宋体" charset="-122"/>
              </a:rPr>
              <a:t>(number of 0-value words) +</a:t>
            </a:r>
          </a:p>
          <a:p>
            <a:pPr>
              <a:defRPr/>
            </a:pPr>
            <a:r>
              <a:rPr lang="en-US" altLang="zh-CN">
                <a:latin typeface="Helvetica" charset="0"/>
                <a:ea typeface="宋体" charset="-122"/>
              </a:rPr>
              <a:t>offset of first 1 bit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F85B1C50-86F9-C44E-A429-682BA6D5D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Objectives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BBA466C-6652-3E41-874C-AE342D5ED4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To describe the details of implementing local file systems and directory structures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To discuss block allocation and free-block algorithms and trade-offs</a:t>
            </a: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5A9EB50D-A163-9246-876D-66F160B10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Free-Space Management (Cont.)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94FE072-BA2F-B243-9093-F89DE9BAB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887413"/>
            <a:ext cx="7351713" cy="5572125"/>
          </a:xfrm>
        </p:spPr>
        <p:txBody>
          <a:bodyPr/>
          <a:lstStyle/>
          <a:p>
            <a:pPr>
              <a:tabLst>
                <a:tab pos="1312863" algn="l"/>
              </a:tabLst>
            </a:pPr>
            <a:r>
              <a:rPr lang="en-US" altLang="zh-CN" sz="1600">
                <a:ea typeface="宋体" panose="02010600030101010101" pitchFamily="2" charset="-122"/>
              </a:rPr>
              <a:t>Bit map requires extra space</a:t>
            </a:r>
          </a:p>
          <a:p>
            <a:pPr lvl="1">
              <a:tabLst>
                <a:tab pos="1312863" algn="l"/>
              </a:tabLst>
            </a:pPr>
            <a:r>
              <a:rPr lang="en-US" altLang="zh-CN" sz="1600">
                <a:ea typeface="宋体" panose="02010600030101010101" pitchFamily="2" charset="-122"/>
              </a:rPr>
              <a:t>Example:</a:t>
            </a: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r>
              <a:rPr lang="en-US" altLang="zh-CN" sz="1600">
                <a:ea typeface="宋体" panose="02010600030101010101" pitchFamily="2" charset="-122"/>
              </a:rPr>
              <a:t>		block size = 2</a:t>
            </a:r>
            <a:r>
              <a:rPr lang="en-US" altLang="zh-CN" sz="1600" baseline="30000">
                <a:ea typeface="宋体" panose="02010600030101010101" pitchFamily="2" charset="-122"/>
              </a:rPr>
              <a:t>12</a:t>
            </a:r>
            <a:r>
              <a:rPr lang="en-US" altLang="zh-CN" sz="1600">
                <a:ea typeface="宋体" panose="02010600030101010101" pitchFamily="2" charset="-122"/>
              </a:rPr>
              <a:t> bytes</a:t>
            </a: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r>
              <a:rPr lang="en-US" altLang="zh-CN" sz="1600">
                <a:ea typeface="宋体" panose="02010600030101010101" pitchFamily="2" charset="-122"/>
              </a:rPr>
              <a:t>		disk size = 2</a:t>
            </a:r>
            <a:r>
              <a:rPr lang="en-US" altLang="zh-CN" sz="1600" baseline="30000">
                <a:ea typeface="宋体" panose="02010600030101010101" pitchFamily="2" charset="-122"/>
              </a:rPr>
              <a:t>30</a:t>
            </a:r>
            <a:r>
              <a:rPr lang="en-US" altLang="zh-CN" sz="1600">
                <a:ea typeface="宋体" panose="02010600030101010101" pitchFamily="2" charset="-122"/>
              </a:rPr>
              <a:t> bytes (1 gigabyte)</a:t>
            </a: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r>
              <a:rPr lang="en-US" altLang="zh-CN" sz="1600">
                <a:ea typeface="宋体" panose="02010600030101010101" pitchFamily="2" charset="-122"/>
              </a:rPr>
              <a:t>		</a:t>
            </a:r>
            <a:r>
              <a:rPr lang="en-US" altLang="zh-CN" sz="1600" i="1">
                <a:ea typeface="宋体" panose="02010600030101010101" pitchFamily="2" charset="-122"/>
              </a:rPr>
              <a:t>n</a:t>
            </a:r>
            <a:r>
              <a:rPr lang="en-US" altLang="zh-CN" sz="1600">
                <a:ea typeface="宋体" panose="02010600030101010101" pitchFamily="2" charset="-122"/>
              </a:rPr>
              <a:t> = 2</a:t>
            </a:r>
            <a:r>
              <a:rPr lang="en-US" altLang="zh-CN" sz="1600" baseline="30000">
                <a:ea typeface="宋体" panose="02010600030101010101" pitchFamily="2" charset="-122"/>
              </a:rPr>
              <a:t>30</a:t>
            </a:r>
            <a:r>
              <a:rPr lang="en-US" altLang="zh-CN" sz="1600">
                <a:ea typeface="宋体" panose="02010600030101010101" pitchFamily="2" charset="-122"/>
              </a:rPr>
              <a:t>/2</a:t>
            </a:r>
            <a:r>
              <a:rPr lang="en-US" altLang="zh-CN" sz="1600" baseline="30000">
                <a:ea typeface="宋体" panose="02010600030101010101" pitchFamily="2" charset="-122"/>
              </a:rPr>
              <a:t>12</a:t>
            </a:r>
            <a:r>
              <a:rPr lang="en-US" altLang="zh-CN" sz="1600">
                <a:ea typeface="宋体" panose="02010600030101010101" pitchFamily="2" charset="-122"/>
              </a:rPr>
              <a:t> = 2</a:t>
            </a:r>
            <a:r>
              <a:rPr lang="en-US" altLang="zh-CN" sz="1600" baseline="30000">
                <a:ea typeface="宋体" panose="02010600030101010101" pitchFamily="2" charset="-122"/>
              </a:rPr>
              <a:t>18</a:t>
            </a:r>
            <a:r>
              <a:rPr lang="en-US" altLang="zh-CN" sz="1600">
                <a:ea typeface="宋体" panose="02010600030101010101" pitchFamily="2" charset="-122"/>
              </a:rPr>
              <a:t> bits (or 32K bytes)</a:t>
            </a:r>
          </a:p>
          <a:p>
            <a:pPr>
              <a:tabLst>
                <a:tab pos="1312863" algn="l"/>
              </a:tabLst>
            </a:pP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Easy to get contiguous files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</a:p>
          <a:p>
            <a:pPr>
              <a:tabLst>
                <a:tab pos="1312863" algn="l"/>
              </a:tabLst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r>
              <a:rPr lang="en-US" altLang="zh-CN" sz="1600">
                <a:ea typeface="宋体" panose="02010600030101010101" pitchFamily="2" charset="-122"/>
              </a:rPr>
              <a:t>Linked list (free list) – see figure</a:t>
            </a:r>
          </a:p>
          <a:p>
            <a:pPr lvl="1">
              <a:tabLst>
                <a:tab pos="1312863" algn="l"/>
              </a:tabLst>
            </a:pPr>
            <a:r>
              <a:rPr lang="en-US" altLang="zh-CN" sz="1600">
                <a:ea typeface="宋体" panose="02010600030101010101" pitchFamily="2" charset="-122"/>
              </a:rPr>
              <a:t>Cannot get contiguous space easily</a:t>
            </a:r>
          </a:p>
          <a:p>
            <a:pPr lvl="1">
              <a:tabLst>
                <a:tab pos="1312863" algn="l"/>
              </a:tabLst>
            </a:pPr>
            <a:r>
              <a:rPr lang="en-US" altLang="zh-CN" sz="1600">
                <a:ea typeface="宋体" panose="02010600030101010101" pitchFamily="2" charset="-122"/>
              </a:rPr>
              <a:t>But basically can work (FAT)</a:t>
            </a:r>
          </a:p>
          <a:p>
            <a:pPr lvl="1">
              <a:tabLst>
                <a:tab pos="1312863" algn="l"/>
              </a:tabLst>
            </a:pPr>
            <a:r>
              <a:rPr lang="en-US" altLang="zh-CN" sz="1600">
                <a:ea typeface="宋体" panose="02010600030101010101" pitchFamily="2" charset="-122"/>
              </a:rPr>
              <a:t>No waste of space</a:t>
            </a:r>
          </a:p>
          <a:p>
            <a:pPr>
              <a:tabLst>
                <a:tab pos="1312863" algn="l"/>
              </a:tabLst>
            </a:pPr>
            <a:r>
              <a:rPr lang="en-US" altLang="zh-CN" sz="1600">
                <a:ea typeface="宋体" panose="02010600030101010101" pitchFamily="2" charset="-122"/>
              </a:rPr>
              <a:t>Grouping – a modification of the Linked List</a:t>
            </a:r>
          </a:p>
          <a:p>
            <a:pPr lvl="1">
              <a:tabLst>
                <a:tab pos="1312863" algn="l"/>
              </a:tabLst>
            </a:pPr>
            <a:r>
              <a:rPr lang="en-US" altLang="zh-CN" sz="1600">
                <a:ea typeface="宋体" panose="02010600030101010101" pitchFamily="2" charset="-122"/>
              </a:rPr>
              <a:t>Addresses of the n free blocks are stored in the first block. </a:t>
            </a:r>
          </a:p>
          <a:p>
            <a:pPr lvl="1">
              <a:tabLst>
                <a:tab pos="1312863" algn="l"/>
              </a:tabLst>
            </a:pPr>
            <a:r>
              <a:rPr lang="en-US" altLang="zh-CN" sz="1600">
                <a:ea typeface="宋体" panose="02010600030101010101" pitchFamily="2" charset="-122"/>
              </a:rPr>
              <a:t>The first n-1 blocks are actually free. The last block contains addresses of another n free blocks</a:t>
            </a:r>
          </a:p>
          <a:p>
            <a:pPr>
              <a:tabLst>
                <a:tab pos="1312863" algn="l"/>
              </a:tabLst>
            </a:pPr>
            <a:r>
              <a:rPr lang="en-US" altLang="zh-CN" sz="1600">
                <a:ea typeface="宋体" panose="02010600030101010101" pitchFamily="2" charset="-122"/>
              </a:rPr>
              <a:t>Counting</a:t>
            </a:r>
          </a:p>
          <a:p>
            <a:pPr lvl="1">
              <a:tabLst>
                <a:tab pos="1312863" algn="l"/>
              </a:tabLst>
            </a:pPr>
            <a:r>
              <a:rPr lang="en-US" altLang="zh-CN" sz="1600">
                <a:ea typeface="宋体" panose="02010600030101010101" pitchFamily="2" charset="-122"/>
              </a:rPr>
              <a:t>Address of the first free block and number n contiguous blocks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91A080EF-E9F5-8F4C-B709-7486D9757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Linked Free Space List on Disk</a:t>
            </a:r>
            <a:endParaRPr lang="en-US" altLang="zh-CN" sz="2400">
              <a:ea typeface="宋体" charset="-122"/>
            </a:endParaRPr>
          </a:p>
        </p:txBody>
      </p:sp>
      <p:pic>
        <p:nvPicPr>
          <p:cNvPr id="77828" name="Picture 4">
            <a:extLst>
              <a:ext uri="{FF2B5EF4-FFF2-40B4-BE49-F238E27FC236}">
                <a16:creationId xmlns:a16="http://schemas.microsoft.com/office/drawing/2014/main" id="{D8082E7E-8CAF-5743-AF95-F463FFD66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8443" t="648" r="18672" b="1299"/>
          <a:stretch>
            <a:fillRect/>
          </a:stretch>
        </p:blipFill>
        <p:spPr bwMode="auto">
          <a:xfrm>
            <a:off x="2678113" y="1279525"/>
            <a:ext cx="4386262" cy="5130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7602D0D4-8499-6647-8894-1E98402AA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Free-Space Management (Cont.)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AADF802-5290-E442-B25B-278DD676E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279525"/>
            <a:ext cx="6654800" cy="3781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Need to protect: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Pointer to free list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Bit map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Must be kept on disk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copy in memory and disk may differ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Cannot allow for block[</a:t>
            </a:r>
            <a:r>
              <a:rPr lang="en-US" altLang="zh-CN" i="1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] to have a situation where bit[</a:t>
            </a:r>
            <a:r>
              <a:rPr lang="en-US" altLang="zh-CN" i="1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] = 1 in memory and bit[</a:t>
            </a:r>
            <a:r>
              <a:rPr lang="en-US" altLang="zh-CN" i="1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] = 0 on disk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Solution: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Set bit[</a:t>
            </a:r>
            <a:r>
              <a:rPr lang="en-US" altLang="zh-CN" i="1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] = 1 in disk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deallocate block[</a:t>
            </a:r>
            <a:r>
              <a:rPr lang="en-US" altLang="zh-CN" i="1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]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Set bit[</a:t>
            </a:r>
            <a:r>
              <a:rPr lang="en-US" altLang="zh-CN" i="1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] = 1 in memory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5FE8E4FA-E61E-0945-816C-652C8B070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Efficiency and Performance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F7B9EBC-5911-4947-A6F0-68A49759CF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Efficiency dependent on:</a:t>
            </a: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disk allocation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directory</a:t>
            </a:r>
            <a:r>
              <a:rPr lang="en-US" altLang="zh-CN">
                <a:ea typeface="宋体" panose="02010600030101010101" pitchFamily="2" charset="-122"/>
              </a:rPr>
              <a:t> algorithms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types of data kept in file’s directory entry (for example “last write date” is recorded in directory)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Performance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disk cache</a:t>
            </a:r>
            <a:r>
              <a:rPr lang="en-US" altLang="zh-CN">
                <a:ea typeface="宋体" panose="02010600030101010101" pitchFamily="2" charset="-122"/>
              </a:rPr>
              <a:t> – separate section of main memory for frequently used blocks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free-behind and read-ahead</a:t>
            </a:r>
            <a:r>
              <a:rPr lang="en-US" altLang="zh-CN">
                <a:ea typeface="宋体" panose="02010600030101010101" pitchFamily="2" charset="-122"/>
              </a:rPr>
              <a:t> – techniques to optimize sequential access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improve PC performance by dedicating section of memory as virtual disk, or </a:t>
            </a:r>
            <a:r>
              <a:rPr lang="en-US" altLang="zh-CN" b="1">
                <a:ea typeface="宋体" panose="02010600030101010101" pitchFamily="2" charset="-122"/>
              </a:rPr>
              <a:t>RAM disk</a:t>
            </a:r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id="{87BCB3DC-EED2-F443-B7AE-735D7F8D0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238" y="2592388"/>
            <a:ext cx="6335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0000"/>
                </a:solidFill>
                <a:latin typeface="Helvetica" charset="0"/>
                <a:ea typeface="宋体" charset="-122"/>
              </a:rPr>
              <a:t>Generally, every data item has to be considered for its effect.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90FE53C-D001-5240-89F1-2C5656D26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Page Cache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88244863-D955-9B47-8247-A84E73ABA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b="1">
                <a:ea typeface="宋体" panose="02010600030101010101" pitchFamily="2" charset="-122"/>
              </a:rPr>
              <a:t>page cache</a:t>
            </a:r>
            <a:r>
              <a:rPr lang="en-US" altLang="zh-CN">
                <a:ea typeface="宋体" panose="02010600030101010101" pitchFamily="2" charset="-122"/>
              </a:rPr>
              <a:t> caches pages rather than disk blocks using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virtual memory</a:t>
            </a:r>
            <a:r>
              <a:rPr lang="en-US" altLang="zh-CN">
                <a:ea typeface="宋体" panose="02010600030101010101" pitchFamily="2" charset="-122"/>
              </a:rPr>
              <a:t> techniques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Memory-mapped I/O uses a page cache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Routine I/O through the file system uses the buffer (disk) cache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This leads to the following figure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973C43E-4132-E848-B955-16C2A14C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I/O Without a Unified Buffer Cache</a:t>
            </a:r>
            <a:endParaRPr lang="en-US" altLang="zh-CN" sz="2400">
              <a:ea typeface="宋体" charset="-122"/>
            </a:endParaRPr>
          </a:p>
        </p:txBody>
      </p:sp>
      <p:pic>
        <p:nvPicPr>
          <p:cNvPr id="81924" name="Picture 4">
            <a:extLst>
              <a:ext uri="{FF2B5EF4-FFF2-40B4-BE49-F238E27FC236}">
                <a16:creationId xmlns:a16="http://schemas.microsoft.com/office/drawing/2014/main" id="{95413106-3552-6F40-B748-3023FD696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11905" t="629" r="11905" b="958"/>
          <a:stretch>
            <a:fillRect/>
          </a:stretch>
        </p:blipFill>
        <p:spPr bwMode="auto">
          <a:xfrm>
            <a:off x="1763713" y="1270000"/>
            <a:ext cx="5386387" cy="52181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01A8DFBF-C0E7-6C4F-8655-89A1D111E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Unified Buffer Cache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5C481A01-A3C1-A042-AC7B-30E49996D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unified buffer cache uses the same page cache to cache both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memory-mapped pages</a:t>
            </a:r>
            <a:r>
              <a:rPr lang="en-US" altLang="zh-CN">
                <a:ea typeface="宋体" panose="02010600030101010101" pitchFamily="2" charset="-122"/>
              </a:rPr>
              <a:t> and ordinary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file system I/O</a:t>
            </a:r>
          </a:p>
          <a:p>
            <a:r>
              <a:rPr lang="en-US" altLang="zh-CN">
                <a:ea typeface="宋体" panose="02010600030101010101" pitchFamily="2" charset="-122"/>
              </a:rPr>
              <a:t>Avoids double caching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2AF7F0CE-4652-744B-A7E8-767892288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I/O Using a Unified Buffer Cache</a:t>
            </a:r>
            <a:endParaRPr lang="en-US" altLang="zh-CN" sz="2400">
              <a:ea typeface="宋体" charset="-122"/>
            </a:endParaRPr>
          </a:p>
        </p:txBody>
      </p:sp>
      <p:pic>
        <p:nvPicPr>
          <p:cNvPr id="83972" name="Picture 4">
            <a:extLst>
              <a:ext uri="{FF2B5EF4-FFF2-40B4-BE49-F238E27FC236}">
                <a16:creationId xmlns:a16="http://schemas.microsoft.com/office/drawing/2014/main" id="{9F593C4C-1D6A-8B41-80EB-84EF4B0B5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243" t="4115" r="537" b="4115"/>
          <a:stretch>
            <a:fillRect/>
          </a:stretch>
        </p:blipFill>
        <p:spPr bwMode="auto">
          <a:xfrm>
            <a:off x="1522413" y="1322388"/>
            <a:ext cx="6743700" cy="46783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305D7F93-850B-AE4C-B215-1C9270039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Schematic View of NFS Architecture </a:t>
            </a:r>
            <a:endParaRPr lang="en-US" altLang="zh-CN" sz="2400">
              <a:ea typeface="宋体" charset="-122"/>
            </a:endParaRPr>
          </a:p>
        </p:txBody>
      </p:sp>
      <p:pic>
        <p:nvPicPr>
          <p:cNvPr id="95236" name="Picture 4">
            <a:extLst>
              <a:ext uri="{FF2B5EF4-FFF2-40B4-BE49-F238E27FC236}">
                <a16:creationId xmlns:a16="http://schemas.microsoft.com/office/drawing/2014/main" id="{AECAD5B2-3CE8-4943-AA89-6C631F69B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479" t="5208" r="1151" b="5527"/>
          <a:stretch>
            <a:fillRect/>
          </a:stretch>
        </p:blipFill>
        <p:spPr bwMode="auto">
          <a:xfrm>
            <a:off x="841375" y="1279525"/>
            <a:ext cx="7431088" cy="5057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A843EA66-187D-3C47-A9DC-00871FD3D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Example: WAFL File System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ADC9BCB-C03B-6446-AD14-D66721B9D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Used on Network Appliance “Filers” – distributed file system appliances</a:t>
            </a:r>
          </a:p>
          <a:p>
            <a:r>
              <a:rPr lang="en-US" altLang="zh-CN">
                <a:ea typeface="宋体" panose="02010600030101010101" pitchFamily="2" charset="-122"/>
              </a:rPr>
              <a:t>“Write-anywhere file layout”</a:t>
            </a:r>
          </a:p>
          <a:p>
            <a:r>
              <a:rPr lang="en-US" altLang="zh-CN">
                <a:ea typeface="宋体" panose="02010600030101010101" pitchFamily="2" charset="-122"/>
              </a:rPr>
              <a:t>Serves up NFS, CIFS, http, ftp</a:t>
            </a:r>
          </a:p>
          <a:p>
            <a:r>
              <a:rPr lang="en-US" altLang="zh-CN">
                <a:ea typeface="宋体" panose="02010600030101010101" pitchFamily="2" charset="-122"/>
              </a:rPr>
              <a:t>Random I/O optimized, write optimized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NVRAM (flash memory) for write caching</a:t>
            </a:r>
          </a:p>
          <a:p>
            <a:r>
              <a:rPr lang="en-US" altLang="zh-CN">
                <a:ea typeface="宋体" panose="02010600030101010101" pitchFamily="2" charset="-122"/>
              </a:rPr>
              <a:t>Similar to Berkeley Fast File System, with extensive modifications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B7D270C-2711-5747-B8D6-C4A285C5F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File-System Structure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9984173-0CDC-FF45-BDCB-17FEFFFA8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File structure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Logical storage unit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Collection of related information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File system resides on secondary storage (disks)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File system organized into layers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4426DE10-60D9-1B40-990A-91FA7FEE4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The WAFL File Layout</a:t>
            </a:r>
          </a:p>
        </p:txBody>
      </p:sp>
      <p:pic>
        <p:nvPicPr>
          <p:cNvPr id="101380" name="Picture 4">
            <a:extLst>
              <a:ext uri="{FF2B5EF4-FFF2-40B4-BE49-F238E27FC236}">
                <a16:creationId xmlns:a16="http://schemas.microsoft.com/office/drawing/2014/main" id="{1B6CD42F-C27E-4646-AB0B-03E52F655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516" t="27089" r="542" b="27776"/>
          <a:stretch>
            <a:fillRect/>
          </a:stretch>
        </p:blipFill>
        <p:spPr bwMode="auto">
          <a:xfrm>
            <a:off x="841375" y="1279525"/>
            <a:ext cx="7966075" cy="2725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D36C781B-A66F-FE4D-9D0D-79E8478B4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285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Snapshots in WAFL</a:t>
            </a:r>
          </a:p>
        </p:txBody>
      </p:sp>
      <p:pic>
        <p:nvPicPr>
          <p:cNvPr id="102404" name="Picture 4">
            <a:extLst>
              <a:ext uri="{FF2B5EF4-FFF2-40B4-BE49-F238E27FC236}">
                <a16:creationId xmlns:a16="http://schemas.microsoft.com/office/drawing/2014/main" id="{B094AAF5-1E96-E94E-9D8C-5341C15CC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26471" t="581" r="26930" b="888"/>
          <a:stretch>
            <a:fillRect/>
          </a:stretch>
        </p:blipFill>
        <p:spPr bwMode="auto">
          <a:xfrm>
            <a:off x="2838450" y="1279525"/>
            <a:ext cx="3354388" cy="53181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7C3F9955-2CB4-F14D-B6A3-7293AD879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11.02</a:t>
            </a:r>
          </a:p>
        </p:txBody>
      </p:sp>
      <p:pic>
        <p:nvPicPr>
          <p:cNvPr id="106499" name="Picture 3">
            <a:extLst>
              <a:ext uri="{FF2B5EF4-FFF2-40B4-BE49-F238E27FC236}">
                <a16:creationId xmlns:a16="http://schemas.microsoft.com/office/drawing/2014/main" id="{0BD8DAD4-A6F1-8042-AA80-F8CDF891A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706" t="7463" r="706" b="7787"/>
          <a:stretch>
            <a:fillRect/>
          </a:stretch>
        </p:blipFill>
        <p:spPr bwMode="auto">
          <a:xfrm>
            <a:off x="1233488" y="1416050"/>
            <a:ext cx="6430962" cy="4146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ABE4135F-86AE-514C-AA44-E9F57F596F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End of Chapter 11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3C6E8-8A2B-6344-94F6-FE355038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Write/Read Amplification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3731" name="内容占位符 2">
            <a:extLst>
              <a:ext uri="{FF2B5EF4-FFF2-40B4-BE49-F238E27FC236}">
                <a16:creationId xmlns:a16="http://schemas.microsoft.com/office/drawing/2014/main" id="{928145ED-5E4D-2F47-A54D-2A733C2B74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>
                <a:ea typeface="宋体" panose="02010600030101010101" pitchFamily="2" charset="-122"/>
              </a:rPr>
              <a:t>Write amplification</a:t>
            </a:r>
            <a:r>
              <a:rPr lang="en-US" altLang="zh-CN">
                <a:ea typeface="宋体" panose="02010600030101010101" pitchFamily="2" charset="-122"/>
              </a:rPr>
              <a:t> is the ratio of the amount of data written to the storage device versus the amount of data written to the database.</a:t>
            </a:r>
          </a:p>
          <a:p>
            <a:r>
              <a:rPr lang="en-US" altLang="zh-CN">
                <a:ea typeface="宋体" panose="02010600030101010101" pitchFamily="2" charset="-122"/>
              </a:rPr>
              <a:t>If you are writing 10 MB to the file,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and you observe 30 MB disk write, your write amplification is 3.</a:t>
            </a:r>
          </a:p>
          <a:p>
            <a:r>
              <a:rPr lang="en-US" altLang="zh-CN">
                <a:ea typeface="宋体" panose="02010600030101010101" pitchFamily="2" charset="-122"/>
              </a:rPr>
              <a:t>Write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amplification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is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bad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for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flash-based storage</a:t>
            </a:r>
            <a:r>
              <a:rPr lang="en-US" altLang="zh-CN">
                <a:ea typeface="宋体" panose="02010600030101010101" pitchFamily="2" charset="-122"/>
              </a:rPr>
              <a:t> lifetime.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FD4C60F-F45E-8743-9235-23A5FC211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Layered File System</a:t>
            </a:r>
          </a:p>
        </p:txBody>
      </p:sp>
      <p:pic>
        <p:nvPicPr>
          <p:cNvPr id="50180" name="Picture 4">
            <a:extLst>
              <a:ext uri="{FF2B5EF4-FFF2-40B4-BE49-F238E27FC236}">
                <a16:creationId xmlns:a16="http://schemas.microsoft.com/office/drawing/2014/main" id="{0E932A28-CE7A-AA4A-8057-CC6019757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31671" t="1004" r="31880" b="1004"/>
          <a:stretch>
            <a:fillRect/>
          </a:stretch>
        </p:blipFill>
        <p:spPr bwMode="auto">
          <a:xfrm>
            <a:off x="3114675" y="1279525"/>
            <a:ext cx="2532063" cy="51038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0181" name="Text Box 5">
            <a:extLst>
              <a:ext uri="{FF2B5EF4-FFF2-40B4-BE49-F238E27FC236}">
                <a16:creationId xmlns:a16="http://schemas.microsoft.com/office/drawing/2014/main" id="{FED4938B-399F-5A43-AE56-743F45AA0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4117975"/>
            <a:ext cx="30146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Helvetica" charset="0"/>
                <a:ea typeface="宋体" charset="-122"/>
              </a:rPr>
              <a:t>Commands to r/w physical 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Helvetica" charset="0"/>
                <a:ea typeface="宋体" charset="-122"/>
              </a:rPr>
              <a:t>blocks</a:t>
            </a:r>
            <a:r>
              <a:rPr lang="zh-CN" altLang="en-US" dirty="0">
                <a:solidFill>
                  <a:srgbClr val="FF0000"/>
                </a:solidFill>
                <a:latin typeface="Helvetica" charset="0"/>
                <a:ea typeface="宋体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Helvetica" charset="0"/>
                <a:ea typeface="宋体" charset="-122"/>
              </a:rPr>
              <a:t>IO schedule, buffer</a:t>
            </a:r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id="{F675B1F0-481A-1A48-BABE-5F77A5FD4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175" y="3082925"/>
            <a:ext cx="31257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Helvetica" charset="0"/>
                <a:ea typeface="宋体" charset="-122"/>
              </a:rPr>
              <a:t>Translates logical block </a:t>
            </a:r>
            <a:r>
              <a:rPr lang="en-US" altLang="zh-CN" dirty="0" err="1">
                <a:solidFill>
                  <a:srgbClr val="FF0000"/>
                </a:solidFill>
                <a:latin typeface="Helvetica" charset="0"/>
                <a:ea typeface="宋体" charset="-122"/>
              </a:rPr>
              <a:t>addr</a:t>
            </a:r>
            <a:endParaRPr lang="en-US" altLang="zh-CN" dirty="0">
              <a:solidFill>
                <a:srgbClr val="FF0000"/>
              </a:solidFill>
              <a:latin typeface="Helvetica" charset="0"/>
              <a:ea typeface="宋体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Helvetica" charset="0"/>
                <a:ea typeface="宋体" charset="-122"/>
              </a:rPr>
              <a:t>To physical </a:t>
            </a:r>
            <a:r>
              <a:rPr lang="en-US" altLang="zh-CN" dirty="0" err="1">
                <a:solidFill>
                  <a:srgbClr val="FF0000"/>
                </a:solidFill>
                <a:latin typeface="Helvetica" charset="0"/>
                <a:ea typeface="宋体" charset="-122"/>
              </a:rPr>
              <a:t>addr</a:t>
            </a:r>
            <a:r>
              <a:rPr lang="en-US" altLang="zh-CN" dirty="0">
                <a:solidFill>
                  <a:srgbClr val="FF0000"/>
                </a:solidFill>
                <a:latin typeface="Helvetica" charset="0"/>
                <a:ea typeface="宋体" charset="-122"/>
              </a:rPr>
              <a:t>. Free space</a:t>
            </a:r>
          </a:p>
          <a:p>
            <a:pPr>
              <a:defRPr/>
            </a:pPr>
            <a:r>
              <a:rPr lang="en-US" altLang="zh-CN" dirty="0" err="1">
                <a:solidFill>
                  <a:srgbClr val="FF0000"/>
                </a:solidFill>
                <a:latin typeface="Helvetica" charset="0"/>
                <a:ea typeface="宋体" charset="-122"/>
              </a:rPr>
              <a:t>mgmt</a:t>
            </a:r>
            <a:endParaRPr lang="en-US" altLang="zh-CN" dirty="0">
              <a:solidFill>
                <a:srgbClr val="FF0000"/>
              </a:solidFill>
              <a:latin typeface="Helvetica" charset="0"/>
              <a:ea typeface="宋体" charset="-122"/>
            </a:endParaRPr>
          </a:p>
        </p:txBody>
      </p:sp>
      <p:sp>
        <p:nvSpPr>
          <p:cNvPr id="50183" name="Text Box 7">
            <a:extLst>
              <a:ext uri="{FF2B5EF4-FFF2-40B4-BE49-F238E27FC236}">
                <a16:creationId xmlns:a16="http://schemas.microsoft.com/office/drawing/2014/main" id="{97BE2EA4-7087-954F-89F9-71FAAFD34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2211388"/>
            <a:ext cx="292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Helvetica" charset="0"/>
                <a:ea typeface="宋体" charset="-122"/>
              </a:rPr>
              <a:t>Manages metadata of files,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Helvetica" charset="0"/>
                <a:ea typeface="宋体" charset="-122"/>
              </a:rPr>
              <a:t>Protection and security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7AF14DF-5B05-1249-AD46-9E375539B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175" y="5008563"/>
            <a:ext cx="32448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Helvetica" charset="0"/>
                <a:ea typeface="宋体" charset="-122"/>
              </a:rPr>
              <a:t>Translates ‘r/w block x’ to low-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Helvetica" charset="0"/>
                <a:ea typeface="宋体" charset="-122"/>
              </a:rPr>
              <a:t>level </a:t>
            </a:r>
            <a:r>
              <a:rPr lang="en-US" altLang="zh-CN" dirty="0" err="1">
                <a:solidFill>
                  <a:srgbClr val="FF0000"/>
                </a:solidFill>
                <a:latin typeface="Helvetica" charset="0"/>
                <a:ea typeface="宋体" charset="-122"/>
              </a:rPr>
              <a:t>hw</a:t>
            </a:r>
            <a:r>
              <a:rPr lang="en-US" altLang="zh-CN" dirty="0">
                <a:solidFill>
                  <a:srgbClr val="FF0000"/>
                </a:solidFill>
                <a:latin typeface="Helvetica" charset="0"/>
                <a:ea typeface="宋体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Helvetica" charset="0"/>
                <a:ea typeface="宋体" charset="-122"/>
              </a:rPr>
              <a:t>instructions,FTL</a:t>
            </a:r>
            <a:endParaRPr lang="en-US" altLang="zh-CN" dirty="0">
              <a:solidFill>
                <a:srgbClr val="FF0000"/>
              </a:solidFill>
              <a:latin typeface="Helvetica" charset="0"/>
              <a:ea typeface="宋体" charset="-122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64960B1A-FC91-A54D-88C7-5252044B6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5146675"/>
            <a:ext cx="16462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Helvetica" charset="0"/>
                <a:ea typeface="宋体" charset="-122"/>
              </a:rPr>
              <a:t>Device drivers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99CD0710-92C3-6F4A-94A3-F1ED3392E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4216400"/>
            <a:ext cx="22875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Helvetica" charset="0"/>
                <a:ea typeface="宋体" charset="-122"/>
              </a:rPr>
              <a:t>Block I/O subsystem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4080F7C-58BD-0343-85CC-12108997C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A Typical File Control Block</a:t>
            </a:r>
            <a:endParaRPr lang="en-US" altLang="zh-CN" sz="2400" dirty="0">
              <a:ea typeface="宋体" charset="-122"/>
            </a:endParaRPr>
          </a:p>
        </p:txBody>
      </p:sp>
      <p:pic>
        <p:nvPicPr>
          <p:cNvPr id="51204" name="Picture 4">
            <a:extLst>
              <a:ext uri="{FF2B5EF4-FFF2-40B4-BE49-F238E27FC236}">
                <a16:creationId xmlns:a16="http://schemas.microsoft.com/office/drawing/2014/main" id="{B896006A-CD3F-1E49-AC4A-C3A7F7D29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706" t="7463" r="706" b="7787"/>
          <a:stretch>
            <a:fillRect/>
          </a:stretch>
        </p:blipFill>
        <p:spPr bwMode="auto">
          <a:xfrm>
            <a:off x="2159045" y="2108596"/>
            <a:ext cx="4825910" cy="311164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96C089-2584-4B8A-BACC-DD71D72B56AF}"/>
              </a:ext>
            </a:extLst>
          </p:cNvPr>
          <p:cNvSpPr txBox="1"/>
          <p:nvPr/>
        </p:nvSpPr>
        <p:spPr>
          <a:xfrm>
            <a:off x="1062467" y="1239412"/>
            <a:ext cx="7323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ea typeface="宋体" panose="02010600030101010101" pitchFamily="2" charset="-122"/>
              </a:rPr>
              <a:t>File control block</a:t>
            </a:r>
            <a:r>
              <a:rPr lang="en-US" altLang="zh-CN" dirty="0">
                <a:ea typeface="宋体" panose="02010600030101010101" pitchFamily="2" charset="-122"/>
              </a:rPr>
              <a:t> – storage structure consisting of information about a file. </a:t>
            </a:r>
            <a:r>
              <a:rPr lang="en-US" altLang="zh-CN" dirty="0">
                <a:highlight>
                  <a:srgbClr val="FFFF00"/>
                </a:highlight>
                <a:ea typeface="宋体" panose="02010600030101010101" pitchFamily="2" charset="-122"/>
              </a:rPr>
              <a:t>Not a block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7464B407-3772-7244-82F1-1970E1BA8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Data Structures Used to Implement FS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BD8E8FC-1A21-1B40-BE50-60497C84F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Disk structures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Boot control block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Volume control block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superblock</a:t>
            </a:r>
            <a:r>
              <a:rPr lang="en-US" altLang="zh-CN" dirty="0">
                <a:ea typeface="宋体" panose="02010600030101010101" pitchFamily="2" charset="-122"/>
              </a:rPr>
              <a:t> in Unix)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Directory structure per file system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Per-file FCB(file control block) (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inode</a:t>
            </a:r>
            <a:r>
              <a:rPr lang="en-US" altLang="zh-CN" dirty="0">
                <a:ea typeface="宋体" panose="02010600030101010101" pitchFamily="2" charset="-122"/>
              </a:rPr>
              <a:t> in Unix)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In-memory structures</a:t>
            </a: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In-memory mount table </a:t>
            </a:r>
            <a:r>
              <a:rPr lang="en-US" altLang="zh-CN" dirty="0">
                <a:ea typeface="宋体" panose="02010600030101010101" pitchFamily="2" charset="-122"/>
              </a:rPr>
              <a:t>about each mounted volume</a:t>
            </a: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Directory cache </a:t>
            </a:r>
            <a:r>
              <a:rPr lang="en-US" altLang="zh-CN" dirty="0">
                <a:ea typeface="宋体" panose="02010600030101010101" pitchFamily="2" charset="-122"/>
              </a:rPr>
              <a:t>for recently accessed directories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System-wide open-file table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Per-process open-file table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559C74F-E909-E044-972A-963BC5E41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In-Memory File System Structures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2480B4A-4449-0D4A-A3AA-1B7A86100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following figure illustrates the necessary file system structures provided by the operating systems.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Figure 12-3(a) refers 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opening</a:t>
            </a:r>
            <a:r>
              <a:rPr lang="en-US" altLang="zh-CN">
                <a:ea typeface="宋体" panose="02010600030101010101" pitchFamily="2" charset="-122"/>
              </a:rPr>
              <a:t> a file.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Figure 12-3(b) refers 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reading</a:t>
            </a:r>
            <a:r>
              <a:rPr lang="en-US" altLang="zh-CN">
                <a:ea typeface="宋体" panose="02010600030101010101" pitchFamily="2" charset="-122"/>
              </a:rPr>
              <a:t> a file.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B4EBB85-15EB-AC44-AB0D-9919BFC14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In-Memory File System Structures</a:t>
            </a:r>
            <a:endParaRPr lang="en-US" altLang="zh-CN" sz="2400">
              <a:ea typeface="宋体" charset="-122"/>
            </a:endParaRPr>
          </a:p>
        </p:txBody>
      </p:sp>
      <p:pic>
        <p:nvPicPr>
          <p:cNvPr id="53252" name="Picture 4">
            <a:extLst>
              <a:ext uri="{FF2B5EF4-FFF2-40B4-BE49-F238E27FC236}">
                <a16:creationId xmlns:a16="http://schemas.microsoft.com/office/drawing/2014/main" id="{1AE50119-0AFE-2B47-A0BB-5EEA5768F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4422" t="1373" r="3906" b="687"/>
          <a:stretch>
            <a:fillRect/>
          </a:stretch>
        </p:blipFill>
        <p:spPr bwMode="auto">
          <a:xfrm>
            <a:off x="1524000" y="1271588"/>
            <a:ext cx="6386513" cy="51149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Helvetica"/>
        <a:ea typeface="宋体"/>
        <a:cs typeface=""/>
      </a:majorFont>
      <a:minorFont>
        <a:latin typeface="Helvetica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宋体" charset="0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28587</TotalTime>
  <Words>1597</Words>
  <Application>Microsoft Office PowerPoint</Application>
  <PresentationFormat>全屏显示(4:3)</PresentationFormat>
  <Paragraphs>268</Paragraphs>
  <Slides>44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Monotype Sorts</vt:lpstr>
      <vt:lpstr>等线</vt:lpstr>
      <vt:lpstr>Helvetica</vt:lpstr>
      <vt:lpstr>Times New Roman</vt:lpstr>
      <vt:lpstr>Webdings</vt:lpstr>
      <vt:lpstr>Wingdings</vt:lpstr>
      <vt:lpstr>os-w-java</vt:lpstr>
      <vt:lpstr>Chapter 11:  File System Implementation</vt:lpstr>
      <vt:lpstr> Chapter 11: File System Implementation</vt:lpstr>
      <vt:lpstr>Objectives</vt:lpstr>
      <vt:lpstr>File-System Structure</vt:lpstr>
      <vt:lpstr>Layered File System</vt:lpstr>
      <vt:lpstr>A Typical File Control Block</vt:lpstr>
      <vt:lpstr>Data Structures Used to Implement FS</vt:lpstr>
      <vt:lpstr>In-Memory File System Structures</vt:lpstr>
      <vt:lpstr>In-Memory File System Structures</vt:lpstr>
      <vt:lpstr>Virtual File Systems</vt:lpstr>
      <vt:lpstr>Schematic View of Virtual File System</vt:lpstr>
      <vt:lpstr>Directory Implementation</vt:lpstr>
      <vt:lpstr>Allocation Methods</vt:lpstr>
      <vt:lpstr>Contiguous Allocation</vt:lpstr>
      <vt:lpstr>Contiguous Allocation</vt:lpstr>
      <vt:lpstr>Contiguous Allocation of Disk Space</vt:lpstr>
      <vt:lpstr>Extent-Based Systems</vt:lpstr>
      <vt:lpstr>Linked Allocation</vt:lpstr>
      <vt:lpstr>Linked Allocation (Cont.)</vt:lpstr>
      <vt:lpstr>Linked Allocation</vt:lpstr>
      <vt:lpstr>File-Allocation Table</vt:lpstr>
      <vt:lpstr>Indexed Allocation</vt:lpstr>
      <vt:lpstr>Example of Indexed Allocation</vt:lpstr>
      <vt:lpstr>Indexed Allocation (Cont.)</vt:lpstr>
      <vt:lpstr>Indexed Allocation – Mapping (Cont.)</vt:lpstr>
      <vt:lpstr>Indexed Allocation – Mapping (Cont.)</vt:lpstr>
      <vt:lpstr>Indexed Allocation – Mapping (Cont.)</vt:lpstr>
      <vt:lpstr>Combined Scheme:  UNIX (4K bytes per block)</vt:lpstr>
      <vt:lpstr>Free-Space Management</vt:lpstr>
      <vt:lpstr>Free-Space Management (Cont.)</vt:lpstr>
      <vt:lpstr>Linked Free Space List on Disk</vt:lpstr>
      <vt:lpstr>Free-Space Management (Cont.)</vt:lpstr>
      <vt:lpstr>Efficiency and Performance</vt:lpstr>
      <vt:lpstr>Page Cache</vt:lpstr>
      <vt:lpstr>I/O Without a Unified Buffer Cache</vt:lpstr>
      <vt:lpstr>Unified Buffer Cache</vt:lpstr>
      <vt:lpstr>I/O Using a Unified Buffer Cache</vt:lpstr>
      <vt:lpstr>Schematic View of NFS Architecture </vt:lpstr>
      <vt:lpstr>Example: WAFL File System</vt:lpstr>
      <vt:lpstr>The WAFL File Layout</vt:lpstr>
      <vt:lpstr>Snapshots in WAFL</vt:lpstr>
      <vt:lpstr>11.02</vt:lpstr>
      <vt:lpstr>End of Chapter 11</vt:lpstr>
      <vt:lpstr>Write/Read Amplification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yq cai</cp:lastModifiedBy>
  <cp:revision>387</cp:revision>
  <dcterms:created xsi:type="dcterms:W3CDTF">2004-10-07T18:29:30Z</dcterms:created>
  <dcterms:modified xsi:type="dcterms:W3CDTF">2023-12-12T09:07:22Z</dcterms:modified>
</cp:coreProperties>
</file>