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4"/>
  </p:notesMasterIdLst>
  <p:sldIdLst>
    <p:sldId id="307" r:id="rId2"/>
    <p:sldId id="268" r:id="rId3"/>
    <p:sldId id="313" r:id="rId4"/>
    <p:sldId id="269" r:id="rId5"/>
    <p:sldId id="298" r:id="rId6"/>
    <p:sldId id="299" r:id="rId7"/>
    <p:sldId id="315" r:id="rId8"/>
    <p:sldId id="317" r:id="rId9"/>
    <p:sldId id="270" r:id="rId10"/>
    <p:sldId id="271" r:id="rId11"/>
    <p:sldId id="272" r:id="rId12"/>
    <p:sldId id="300" r:id="rId13"/>
    <p:sldId id="316" r:id="rId14"/>
    <p:sldId id="273" r:id="rId15"/>
    <p:sldId id="274" r:id="rId16"/>
    <p:sldId id="275" r:id="rId17"/>
    <p:sldId id="318" r:id="rId18"/>
    <p:sldId id="319" r:id="rId19"/>
    <p:sldId id="301" r:id="rId20"/>
    <p:sldId id="302" r:id="rId21"/>
    <p:sldId id="276" r:id="rId22"/>
    <p:sldId id="277" r:id="rId23"/>
    <p:sldId id="278" r:id="rId24"/>
    <p:sldId id="279" r:id="rId25"/>
    <p:sldId id="309" r:id="rId26"/>
    <p:sldId id="280" r:id="rId27"/>
    <p:sldId id="310" r:id="rId28"/>
    <p:sldId id="281" r:id="rId29"/>
    <p:sldId id="282" r:id="rId30"/>
    <p:sldId id="314" r:id="rId31"/>
    <p:sldId id="311" r:id="rId32"/>
    <p:sldId id="283" r:id="rId33"/>
    <p:sldId id="304" r:id="rId34"/>
    <p:sldId id="284" r:id="rId35"/>
    <p:sldId id="285" r:id="rId36"/>
    <p:sldId id="286" r:id="rId37"/>
    <p:sldId id="287" r:id="rId38"/>
    <p:sldId id="288" r:id="rId39"/>
    <p:sldId id="297" r:id="rId40"/>
    <p:sldId id="308" r:id="rId41"/>
    <p:sldId id="305" r:id="rId42"/>
    <p:sldId id="306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3FCFF"/>
    <a:srgbClr val="E8FAFF"/>
    <a:srgbClr val="F6FAFF"/>
    <a:srgbClr val="D7F2FF"/>
    <a:srgbClr val="B4CEFB"/>
    <a:srgbClr val="FFFFFF"/>
    <a:srgbClr val="99C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 autoAdjust="0"/>
    <p:restoredTop sz="90272"/>
  </p:normalViewPr>
  <p:slideViewPr>
    <p:cSldViewPr snapToGrid="0">
      <p:cViewPr varScale="1">
        <p:scale>
          <a:sx n="100" d="100"/>
          <a:sy n="100" d="100"/>
        </p:scale>
        <p:origin x="836" y="48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danShou" userId="34c44f51-e09e-4592-b1d9-ea903946660b" providerId="ADAL" clId="{419E5025-890C-404B-89ED-633E820EB87D}"/>
    <pc:docChg chg="undo redo custSel addSld delSld modSld sldOrd">
      <pc:chgData name="LidanShou" userId="34c44f51-e09e-4592-b1d9-ea903946660b" providerId="ADAL" clId="{419E5025-890C-404B-89ED-633E820EB87D}" dt="2024-01-02T06:58:32.171" v="626" actId="22"/>
      <pc:docMkLst>
        <pc:docMk/>
      </pc:docMkLst>
      <pc:sldChg chg="modAnim">
        <pc:chgData name="LidanShou" userId="34c44f51-e09e-4592-b1d9-ea903946660b" providerId="ADAL" clId="{419E5025-890C-404B-89ED-633E820EB87D}" dt="2024-01-02T03:39:03.518" v="7"/>
        <pc:sldMkLst>
          <pc:docMk/>
          <pc:sldMk cId="0" sldId="269"/>
        </pc:sldMkLst>
      </pc:sldChg>
      <pc:sldChg chg="modSp mod">
        <pc:chgData name="LidanShou" userId="34c44f51-e09e-4592-b1d9-ea903946660b" providerId="ADAL" clId="{419E5025-890C-404B-89ED-633E820EB87D}" dt="2024-01-02T03:51:46.700" v="10" actId="6549"/>
        <pc:sldMkLst>
          <pc:docMk/>
          <pc:sldMk cId="0" sldId="270"/>
        </pc:sldMkLst>
        <pc:spChg chg="mod">
          <ac:chgData name="LidanShou" userId="34c44f51-e09e-4592-b1d9-ea903946660b" providerId="ADAL" clId="{419E5025-890C-404B-89ED-633E820EB87D}" dt="2024-01-02T03:51:46.700" v="10" actId="6549"/>
          <ac:spMkLst>
            <pc:docMk/>
            <pc:sldMk cId="0" sldId="270"/>
            <ac:spMk id="16387" creationId="{38AB9A6E-7567-C64F-A45F-64B5C22552E9}"/>
          </ac:spMkLst>
        </pc:spChg>
      </pc:sldChg>
      <pc:sldChg chg="modSp mod">
        <pc:chgData name="LidanShou" userId="34c44f51-e09e-4592-b1d9-ea903946660b" providerId="ADAL" clId="{419E5025-890C-404B-89ED-633E820EB87D}" dt="2024-01-02T05:11:16.182" v="400" actId="20577"/>
        <pc:sldMkLst>
          <pc:docMk/>
          <pc:sldMk cId="0" sldId="271"/>
        </pc:sldMkLst>
        <pc:spChg chg="mod">
          <ac:chgData name="LidanShou" userId="34c44f51-e09e-4592-b1d9-ea903946660b" providerId="ADAL" clId="{419E5025-890C-404B-89ED-633E820EB87D}" dt="2024-01-02T05:11:16.182" v="400" actId="20577"/>
          <ac:spMkLst>
            <pc:docMk/>
            <pc:sldMk cId="0" sldId="271"/>
            <ac:spMk id="17411" creationId="{DA8B565A-7522-CE4D-A87A-F97E36300148}"/>
          </ac:spMkLst>
        </pc:spChg>
      </pc:sldChg>
      <pc:sldChg chg="modAnim">
        <pc:chgData name="LidanShou" userId="34c44f51-e09e-4592-b1d9-ea903946660b" providerId="ADAL" clId="{419E5025-890C-404B-89ED-633E820EB87D}" dt="2024-01-02T05:12:33.195" v="403"/>
        <pc:sldMkLst>
          <pc:docMk/>
          <pc:sldMk cId="0" sldId="274"/>
        </pc:sldMkLst>
      </pc:sldChg>
      <pc:sldChg chg="modSp mod">
        <pc:chgData name="LidanShou" userId="34c44f51-e09e-4592-b1d9-ea903946660b" providerId="ADAL" clId="{419E5025-890C-404B-89ED-633E820EB87D}" dt="2024-01-02T06:24:36.594" v="546" actId="20577"/>
        <pc:sldMkLst>
          <pc:docMk/>
          <pc:sldMk cId="0" sldId="280"/>
        </pc:sldMkLst>
        <pc:spChg chg="mod">
          <ac:chgData name="LidanShou" userId="34c44f51-e09e-4592-b1d9-ea903946660b" providerId="ADAL" clId="{419E5025-890C-404B-89ED-633E820EB87D}" dt="2024-01-02T06:24:36.594" v="546" actId="20577"/>
          <ac:spMkLst>
            <pc:docMk/>
            <pc:sldMk cId="0" sldId="280"/>
            <ac:spMk id="34819" creationId="{D457EF07-EBF1-C941-8FD6-3AFD9F499C11}"/>
          </ac:spMkLst>
        </pc:spChg>
      </pc:sldChg>
      <pc:sldChg chg="modSp mod modNotesTx">
        <pc:chgData name="LidanShou" userId="34c44f51-e09e-4592-b1d9-ea903946660b" providerId="ADAL" clId="{419E5025-890C-404B-89ED-633E820EB87D}" dt="2024-01-02T06:48:17.975" v="618" actId="20577"/>
        <pc:sldMkLst>
          <pc:docMk/>
          <pc:sldMk cId="0" sldId="284"/>
        </pc:sldMkLst>
        <pc:spChg chg="mod">
          <ac:chgData name="LidanShou" userId="34c44f51-e09e-4592-b1d9-ea903946660b" providerId="ADAL" clId="{419E5025-890C-404B-89ED-633E820EB87D}" dt="2024-01-02T06:45:31.370" v="555" actId="207"/>
          <ac:spMkLst>
            <pc:docMk/>
            <pc:sldMk cId="0" sldId="284"/>
            <ac:spMk id="47107" creationId="{DBB40918-E1F1-8B43-9CB2-94D8EF324472}"/>
          </ac:spMkLst>
        </pc:spChg>
      </pc:sldChg>
      <pc:sldChg chg="addSp delSp mod">
        <pc:chgData name="LidanShou" userId="34c44f51-e09e-4592-b1d9-ea903946660b" providerId="ADAL" clId="{419E5025-890C-404B-89ED-633E820EB87D}" dt="2024-01-02T06:58:32.171" v="626" actId="22"/>
        <pc:sldMkLst>
          <pc:docMk/>
          <pc:sldMk cId="0" sldId="287"/>
        </pc:sldMkLst>
        <pc:picChg chg="add del">
          <ac:chgData name="LidanShou" userId="34c44f51-e09e-4592-b1d9-ea903946660b" providerId="ADAL" clId="{419E5025-890C-404B-89ED-633E820EB87D}" dt="2024-01-02T06:58:30.973" v="625" actId="478"/>
          <ac:picMkLst>
            <pc:docMk/>
            <pc:sldMk cId="0" sldId="287"/>
            <ac:picMk id="3" creationId="{214E655E-1962-4C6F-B4E9-AAE6FF206284}"/>
          </ac:picMkLst>
        </pc:picChg>
        <pc:picChg chg="add">
          <ac:chgData name="LidanShou" userId="34c44f51-e09e-4592-b1d9-ea903946660b" providerId="ADAL" clId="{419E5025-890C-404B-89ED-633E820EB87D}" dt="2024-01-02T06:58:32.171" v="626" actId="22"/>
          <ac:picMkLst>
            <pc:docMk/>
            <pc:sldMk cId="0" sldId="287"/>
            <ac:picMk id="5" creationId="{C48F772C-2296-41D9-9169-FBC7CC0AC234}"/>
          </ac:picMkLst>
        </pc:picChg>
        <pc:picChg chg="add del">
          <ac:chgData name="LidanShou" userId="34c44f51-e09e-4592-b1d9-ea903946660b" providerId="ADAL" clId="{419E5025-890C-404B-89ED-633E820EB87D}" dt="2024-01-02T06:57:06.044" v="623" actId="478"/>
          <ac:picMkLst>
            <pc:docMk/>
            <pc:sldMk cId="0" sldId="287"/>
            <ac:picMk id="50179" creationId="{A5206004-63C6-FD47-BCB2-E5980FD913C9}"/>
          </ac:picMkLst>
        </pc:picChg>
      </pc:sldChg>
      <pc:sldChg chg="addSp delSp modSp mod">
        <pc:chgData name="LidanShou" userId="34c44f51-e09e-4592-b1d9-ea903946660b" providerId="ADAL" clId="{419E5025-890C-404B-89ED-633E820EB87D}" dt="2024-01-02T03:33:33.781" v="6" actId="1076"/>
        <pc:sldMkLst>
          <pc:docMk/>
          <pc:sldMk cId="0" sldId="298"/>
        </pc:sldMkLst>
        <pc:picChg chg="add mod">
          <ac:chgData name="LidanShou" userId="34c44f51-e09e-4592-b1d9-ea903946660b" providerId="ADAL" clId="{419E5025-890C-404B-89ED-633E820EB87D}" dt="2024-01-02T03:33:33.781" v="6" actId="1076"/>
          <ac:picMkLst>
            <pc:docMk/>
            <pc:sldMk cId="0" sldId="298"/>
            <ac:picMk id="3" creationId="{9FB1C1D1-AA03-4631-A878-587C0BB289CA}"/>
          </ac:picMkLst>
        </pc:picChg>
        <pc:picChg chg="del">
          <ac:chgData name="LidanShou" userId="34c44f51-e09e-4592-b1d9-ea903946660b" providerId="ADAL" clId="{419E5025-890C-404B-89ED-633E820EB87D}" dt="2024-01-02T03:33:12.815" v="0" actId="478"/>
          <ac:picMkLst>
            <pc:docMk/>
            <pc:sldMk cId="0" sldId="298"/>
            <ac:picMk id="10243" creationId="{46378CD5-E037-854B-940E-7FA34B63F58A}"/>
          </ac:picMkLst>
        </pc:picChg>
      </pc:sldChg>
      <pc:sldChg chg="modAnim">
        <pc:chgData name="LidanShou" userId="34c44f51-e09e-4592-b1d9-ea903946660b" providerId="ADAL" clId="{419E5025-890C-404B-89ED-633E820EB87D}" dt="2024-01-02T06:20:36.817" v="527"/>
        <pc:sldMkLst>
          <pc:docMk/>
          <pc:sldMk cId="0" sldId="310"/>
        </pc:sldMkLst>
      </pc:sldChg>
      <pc:sldChg chg="modSp mod">
        <pc:chgData name="LidanShou" userId="34c44f51-e09e-4592-b1d9-ea903946660b" providerId="ADAL" clId="{419E5025-890C-404B-89ED-633E820EB87D}" dt="2024-01-02T05:11:56.051" v="402" actId="15"/>
        <pc:sldMkLst>
          <pc:docMk/>
          <pc:sldMk cId="0" sldId="316"/>
        </pc:sldMkLst>
        <pc:spChg chg="mod">
          <ac:chgData name="LidanShou" userId="34c44f51-e09e-4592-b1d9-ea903946660b" providerId="ADAL" clId="{419E5025-890C-404B-89ED-633E820EB87D}" dt="2024-01-02T05:11:56.051" v="402" actId="15"/>
          <ac:spMkLst>
            <pc:docMk/>
            <pc:sldMk cId="0" sldId="316"/>
            <ac:spMk id="20483" creationId="{14AEC999-EBBC-1440-AA6B-C3748145E88E}"/>
          </ac:spMkLst>
        </pc:spChg>
      </pc:sldChg>
      <pc:sldChg chg="addSp delSp modSp new mod ord modClrScheme chgLayout">
        <pc:chgData name="LidanShou" userId="34c44f51-e09e-4592-b1d9-ea903946660b" providerId="ADAL" clId="{419E5025-890C-404B-89ED-633E820EB87D}" dt="2024-01-02T06:08:27.436" v="526" actId="113"/>
        <pc:sldMkLst>
          <pc:docMk/>
          <pc:sldMk cId="1195603693" sldId="318"/>
        </pc:sldMkLst>
        <pc:spChg chg="del mod ord">
          <ac:chgData name="LidanShou" userId="34c44f51-e09e-4592-b1d9-ea903946660b" providerId="ADAL" clId="{419E5025-890C-404B-89ED-633E820EB87D}" dt="2024-01-02T06:02:20.253" v="407" actId="700"/>
          <ac:spMkLst>
            <pc:docMk/>
            <pc:sldMk cId="1195603693" sldId="318"/>
            <ac:spMk id="2" creationId="{6250EF25-5F9C-45B3-AD75-35C446D84EA7}"/>
          </ac:spMkLst>
        </pc:spChg>
        <pc:spChg chg="add del">
          <ac:chgData name="LidanShou" userId="34c44f51-e09e-4592-b1d9-ea903946660b" providerId="ADAL" clId="{419E5025-890C-404B-89ED-633E820EB87D}" dt="2024-01-02T06:02:16.359" v="406"/>
          <ac:spMkLst>
            <pc:docMk/>
            <pc:sldMk cId="1195603693" sldId="318"/>
            <ac:spMk id="3" creationId="{B4F25DF0-B804-4EFF-8CAF-38683F15049A}"/>
          </ac:spMkLst>
        </pc:spChg>
        <pc:spChg chg="add del mod ord">
          <ac:chgData name="LidanShou" userId="34c44f51-e09e-4592-b1d9-ea903946660b" providerId="ADAL" clId="{419E5025-890C-404B-89ED-633E820EB87D}" dt="2024-01-02T06:02:24.147" v="408" actId="700"/>
          <ac:spMkLst>
            <pc:docMk/>
            <pc:sldMk cId="1195603693" sldId="318"/>
            <ac:spMk id="4" creationId="{3FA1C874-5D3C-4FB7-900A-C43AF6B62736}"/>
          </ac:spMkLst>
        </pc:spChg>
        <pc:spChg chg="add del mod ord">
          <ac:chgData name="LidanShou" userId="34c44f51-e09e-4592-b1d9-ea903946660b" providerId="ADAL" clId="{419E5025-890C-404B-89ED-633E820EB87D}" dt="2024-01-02T06:02:24.147" v="408" actId="700"/>
          <ac:spMkLst>
            <pc:docMk/>
            <pc:sldMk cId="1195603693" sldId="318"/>
            <ac:spMk id="5" creationId="{FF7A66BB-C2DB-4BC0-B048-612F32AE7DA5}"/>
          </ac:spMkLst>
        </pc:spChg>
        <pc:spChg chg="add mod ord">
          <ac:chgData name="LidanShou" userId="34c44f51-e09e-4592-b1d9-ea903946660b" providerId="ADAL" clId="{419E5025-890C-404B-89ED-633E820EB87D}" dt="2024-01-02T06:03:44.704" v="444" actId="20577"/>
          <ac:spMkLst>
            <pc:docMk/>
            <pc:sldMk cId="1195603693" sldId="318"/>
            <ac:spMk id="6" creationId="{B0874E99-0B49-4D51-9D9A-52559F390F59}"/>
          </ac:spMkLst>
        </pc:spChg>
        <pc:spChg chg="add del mod ord">
          <ac:chgData name="LidanShou" userId="34c44f51-e09e-4592-b1d9-ea903946660b" providerId="ADAL" clId="{419E5025-890C-404B-89ED-633E820EB87D}" dt="2024-01-02T06:05:28.144" v="460" actId="12"/>
          <ac:spMkLst>
            <pc:docMk/>
            <pc:sldMk cId="1195603693" sldId="318"/>
            <ac:spMk id="7" creationId="{B367436D-1C5A-4857-AA8A-A1A1912DAD05}"/>
          </ac:spMkLst>
        </pc:spChg>
        <pc:spChg chg="add del mod">
          <ac:chgData name="LidanShou" userId="34c44f51-e09e-4592-b1d9-ea903946660b" providerId="ADAL" clId="{419E5025-890C-404B-89ED-633E820EB87D}" dt="2024-01-02T06:02:28.073" v="410"/>
          <ac:spMkLst>
            <pc:docMk/>
            <pc:sldMk cId="1195603693" sldId="318"/>
            <ac:spMk id="8" creationId="{A06F29BA-9AAC-4C2B-8790-59BC18EE9967}"/>
          </ac:spMkLst>
        </pc:spChg>
        <pc:spChg chg="add mod">
          <ac:chgData name="LidanShou" userId="34c44f51-e09e-4592-b1d9-ea903946660b" providerId="ADAL" clId="{419E5025-890C-404B-89ED-633E820EB87D}" dt="2024-01-02T06:08:27.436" v="526" actId="113"/>
          <ac:spMkLst>
            <pc:docMk/>
            <pc:sldMk cId="1195603693" sldId="318"/>
            <ac:spMk id="9" creationId="{7396566B-71E3-4E7B-BCDE-34510F1DD72D}"/>
          </ac:spMkLst>
        </pc:spChg>
        <pc:spChg chg="add mod">
          <ac:chgData name="LidanShou" userId="34c44f51-e09e-4592-b1d9-ea903946660b" providerId="ADAL" clId="{419E5025-890C-404B-89ED-633E820EB87D}" dt="2024-01-02T06:06:38.598" v="462" actId="1076"/>
          <ac:spMkLst>
            <pc:docMk/>
            <pc:sldMk cId="1195603693" sldId="318"/>
            <ac:spMk id="11" creationId="{8D8539F7-D4DC-44D5-83F7-250687A01A78}"/>
          </ac:spMkLst>
        </pc:spChg>
      </pc:sldChg>
      <pc:sldChg chg="addSp modSp new del mod modClrScheme chgLayout">
        <pc:chgData name="LidanShou" userId="34c44f51-e09e-4592-b1d9-ea903946660b" providerId="ADAL" clId="{419E5025-890C-404B-89ED-633E820EB87D}" dt="2024-01-02T05:11:21.761" v="401" actId="47"/>
        <pc:sldMkLst>
          <pc:docMk/>
          <pc:sldMk cId="1485007780" sldId="318"/>
        </pc:sldMkLst>
        <pc:spChg chg="mod ord">
          <ac:chgData name="LidanShou" userId="34c44f51-e09e-4592-b1d9-ea903946660b" providerId="ADAL" clId="{419E5025-890C-404B-89ED-633E820EB87D}" dt="2024-01-02T05:01:11.223" v="30" actId="700"/>
          <ac:spMkLst>
            <pc:docMk/>
            <pc:sldMk cId="1485007780" sldId="318"/>
            <ac:spMk id="2" creationId="{07FC1DC9-CAFE-40E4-BF26-08ED6A15584F}"/>
          </ac:spMkLst>
        </pc:spChg>
        <pc:spChg chg="add mod ord">
          <ac:chgData name="LidanShou" userId="34c44f51-e09e-4592-b1d9-ea903946660b" providerId="ADAL" clId="{419E5025-890C-404B-89ED-633E820EB87D}" dt="2024-01-02T05:11:01.539" v="394" actId="21"/>
          <ac:spMkLst>
            <pc:docMk/>
            <pc:sldMk cId="1485007780" sldId="318"/>
            <ac:spMk id="3" creationId="{2AC48AC0-B25B-4B1E-810B-971C66569299}"/>
          </ac:spMkLst>
        </pc:spChg>
      </pc:sldChg>
      <pc:sldChg chg="modSp new mod">
        <pc:chgData name="LidanShou" userId="34c44f51-e09e-4592-b1d9-ea903946660b" providerId="ADAL" clId="{419E5025-890C-404B-89ED-633E820EB87D}" dt="2024-01-02T06:08:08.281" v="525" actId="12"/>
        <pc:sldMkLst>
          <pc:docMk/>
          <pc:sldMk cId="4252544641" sldId="319"/>
        </pc:sldMkLst>
        <pc:spChg chg="mod">
          <ac:chgData name="LidanShou" userId="34c44f51-e09e-4592-b1d9-ea903946660b" providerId="ADAL" clId="{419E5025-890C-404B-89ED-633E820EB87D}" dt="2024-01-02T06:08:08.281" v="525" actId="12"/>
          <ac:spMkLst>
            <pc:docMk/>
            <pc:sldMk cId="4252544641" sldId="319"/>
            <ac:spMk id="3" creationId="{81A88097-8AB8-4D2A-93FC-F685EF8222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563CDFA-F47C-4998-845B-A9C54A9D90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42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F1D5EA3-CCD3-B14D-8025-5331EA2DA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B0809FC6-14FF-C445-BEFD-22AFE2AADBC2}" type="slidenum">
              <a:rPr lang="zh-CN" altLang="en-US" sz="1300"/>
              <a:pPr/>
              <a:t>2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F4702993-B63C-7C4B-9116-675A86D4D7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4DBF2302-AA74-FE4F-9C11-BAC175FB1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比如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unix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就提供各种实体上的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read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操作，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read user file, need to probe buffer cache,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2)Read raw disk, need request size = num of blocks * blk_sz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3) Read from process addr space, just copy from memory.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9A78C12-C659-CB43-B61B-E980528FE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508DBB9C-4B82-E145-9B21-F27EEA5DEB1A}" type="slidenum">
              <a:rPr lang="zh-CN" altLang="en-US" sz="1300"/>
              <a:pPr/>
              <a:t>33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does OS connects device name to the I/O port address? When UNIX looks up this name in</a:t>
            </a:r>
          </a:p>
          <a:p>
            <a:r>
              <a:rPr lang="en-US" altLang="zh-CN" dirty="0"/>
              <a:t>the file-system directory structures, it finds not an </a:t>
            </a:r>
            <a:r>
              <a:rPr lang="en-US" altLang="zh-CN" dirty="0" err="1"/>
              <a:t>inode</a:t>
            </a:r>
            <a:r>
              <a:rPr lang="en-US" altLang="zh-CN" dirty="0"/>
              <a:t> number but a &lt;major,</a:t>
            </a:r>
          </a:p>
          <a:p>
            <a:r>
              <a:rPr lang="en-US" altLang="zh-CN" dirty="0"/>
              <a:t>minor&gt; device number. The major device number identifies a device driver</a:t>
            </a:r>
          </a:p>
          <a:p>
            <a:r>
              <a:rPr lang="en-US" altLang="zh-CN" dirty="0"/>
              <a:t>that should be called to handle I/O to this device. The minor device number</a:t>
            </a:r>
          </a:p>
          <a:p>
            <a:r>
              <a:rPr lang="en-US" altLang="zh-CN" dirty="0"/>
              <a:t>is passed to the device driver to index into a device table. The corresponding</a:t>
            </a:r>
          </a:p>
          <a:p>
            <a:r>
              <a:rPr lang="en-US" altLang="zh-CN" dirty="0"/>
              <a:t>device-table entry gives the port address or the memory-mapped address of</a:t>
            </a:r>
          </a:p>
          <a:p>
            <a:r>
              <a:rPr lang="en-US" altLang="zh-CN" dirty="0"/>
              <a:t>the device controller.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145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11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78F2752-25BC-6B45-899D-001E4835D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416F2E87-3564-D74B-9BF6-A4EB227D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Used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by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special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IO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instructions.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Alternatively device can use Memory-mapped IO. Device-control regs are mapped into physical memory locations.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幻灯片编号占位符 3">
            <a:extLst>
              <a:ext uri="{FF2B5EF4-FFF2-40B4-BE49-F238E27FC236}">
                <a16:creationId xmlns:a16="http://schemas.microsoft.com/office/drawing/2014/main" id="{FB0615F8-E7EC-A34B-9716-9F8A3EC29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6334CBB1-FBFD-524D-B8B6-B26DC372DAC7}" type="slidenum">
              <a:rPr lang="zh-CN" altLang="en-US" sz="1300"/>
              <a:pPr/>
              <a:t>6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5C8E0ABB-885F-0F46-940E-AE752BDF5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BBDE25BB-1BBE-8C4F-8847-E152614F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幻灯片编号占位符 3">
            <a:extLst>
              <a:ext uri="{FF2B5EF4-FFF2-40B4-BE49-F238E27FC236}">
                <a16:creationId xmlns:a16="http://schemas.microsoft.com/office/drawing/2014/main" id="{90AA9CCB-1693-C64D-B8DB-7D7D97AC9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DDCB9C62-C2F2-1941-BA3D-4CCAA16B67D6}" type="slidenum">
              <a:rPr lang="zh-CN" altLang="en-US" sz="1300"/>
              <a:pPr/>
              <a:t>8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61C96DD5-46EB-4A49-82C0-0FE52EB2F5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52AD327A-68F0-E94F-8257-B32058357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RISC-V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硬件为了简化设计，并未定义硬件的中断嵌套机制，如果要软件实现中断嵌套需要在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trap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处理中打开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MIE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全局中断使能位，并嵌套保存中断上下文，会使软件变得复杂。</a:t>
            </a: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7A69A1B7-AE22-7F40-923F-933ECF073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EA79E198-B5CC-154B-914D-EE8AF18BF375}" type="slidenum">
              <a:rPr lang="zh-CN" altLang="en-US" sz="1300"/>
              <a:pPr/>
              <a:t>13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A6733471-7C97-7140-B77B-4F26FDFE8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C21F2939-55B0-1140-8427-831970F37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刚好相反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AC78C47C-FF8F-2245-8B86-F0D0B6FAA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CBA6B8C2-27AC-C748-A777-65125912F5F7}" type="slidenum">
              <a:rPr lang="zh-CN" altLang="en-US" sz="1300"/>
              <a:pPr/>
              <a:t>16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15AF8DAF-5F9F-0D44-91AD-7D34B080A4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3C64280F-AAE1-5649-BE15-C9359FC4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Asynchronous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IO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returns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outside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linear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control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of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app.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幻灯片编号占位符 3">
            <a:extLst>
              <a:ext uri="{FF2B5EF4-FFF2-40B4-BE49-F238E27FC236}">
                <a16:creationId xmlns:a16="http://schemas.microsoft.com/office/drawing/2014/main" id="{CF8B3CDA-2DF6-A346-9FD5-0759FA245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E5016D1E-6BC3-6D4C-8BC6-34AB393FD805}" type="slidenum">
              <a:rPr lang="zh-CN" altLang="en-US" sz="1300"/>
              <a:pPr/>
              <a:t>24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6A16874C-53F4-2B4B-98B5-3EC757F42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A9A6966-7893-0446-BC7E-36E50DE32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App I/O interface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之上为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kernel io subsystem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，主要是为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IO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提供多种服务。</a:t>
            </a:r>
          </a:p>
        </p:txBody>
      </p:sp>
      <p:sp>
        <p:nvSpPr>
          <p:cNvPr id="37892" name="幻灯片编号占位符 3">
            <a:extLst>
              <a:ext uri="{FF2B5EF4-FFF2-40B4-BE49-F238E27FC236}">
                <a16:creationId xmlns:a16="http://schemas.microsoft.com/office/drawing/2014/main" id="{1A5FF13D-53EF-7B4D-8A2A-A6C82D4F9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C0BB6EAC-769F-D042-ACEF-6B34C35FCAC3}" type="slidenum">
              <a:rPr lang="zh-CN" altLang="en-US" sz="1300"/>
              <a:pPr/>
              <a:t>28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2BD5F5F7-C140-D44C-8E5D-5CECAF28D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24572367-A3F9-F740-9334-4E783E314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isolation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AFC316E2-C614-1B4C-817C-F0DB80AB5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6B16CA0C-5533-8E46-AABB-F2B82EE42727}" type="slidenum">
              <a:rPr lang="zh-CN" altLang="en-US" sz="1300"/>
              <a:pPr/>
              <a:t>30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6E5157F5-60A9-9F47-9767-FB77B78F89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4DE4E00D-A1DD-D444-AFE2-FA9075865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kernel needs to keep state information about the use of I/O components. 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 does so through a variety of in-kernel data structures, such as the open-file table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7E427565-A4DD-6B45-AAAB-121231029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A375B522-A0A5-6F4E-BA92-38CFBC7D4C0C}" type="slidenum">
              <a:rPr lang="zh-CN" altLang="en-US" sz="1300"/>
              <a:pPr/>
              <a:t>32</a:t>
            </a:fld>
            <a:endParaRPr lang="en-US" altLang="zh-C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5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24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8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5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02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52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490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99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3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09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280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/>
              <a:t>Click to edit Master text styles</a:t>
            </a:r>
          </a:p>
          <a:p>
            <a: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230405" y="6613525"/>
            <a:ext cx="51809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13.</a:t>
            </a:r>
            <a:fld id="{08F5AFFF-5BB8-4371-9B01-E7687D906F2D}" type="slidenum">
              <a:rPr kumimoji="0" lang="en-US" altLang="zh-CN" sz="1000" b="1" smtClean="0">
                <a:solidFill>
                  <a:srgbClr val="99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kumimoji="0" lang="en-US" altLang="zh-CN" sz="1000" b="1" dirty="0">
              <a:solidFill>
                <a:srgbClr val="993300"/>
              </a:solidFill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4536281 w 20"/>
              <a:gd name="T1" fmla="*/ 630436 h 4"/>
              <a:gd name="T2" fmla="*/ 0 w 20"/>
              <a:gd name="T3" fmla="*/ 0 h 4"/>
              <a:gd name="T4" fmla="*/ 3629025 w 20"/>
              <a:gd name="T5" fmla="*/ 0 h 4"/>
              <a:gd name="T6" fmla="*/ 4536281 w 20"/>
              <a:gd name="T7" fmla="*/ 63043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1889720 w 12"/>
              <a:gd name="T1" fmla="*/ 629642 h 4"/>
              <a:gd name="T2" fmla="*/ 0 w 12"/>
              <a:gd name="T3" fmla="*/ 0 h 4"/>
              <a:gd name="T4" fmla="*/ 1889720 w 12"/>
              <a:gd name="T5" fmla="*/ 0 h 4"/>
              <a:gd name="T6" fmla="*/ 1889720 w 12"/>
              <a:gd name="T7" fmla="*/ 629642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3062359 w 12"/>
              <a:gd name="T1" fmla="*/ 7560469 h 12"/>
              <a:gd name="T2" fmla="*/ 0 w 12"/>
              <a:gd name="T3" fmla="*/ 6300788 h 12"/>
              <a:gd name="T4" fmla="*/ 5249664 w 12"/>
              <a:gd name="T5" fmla="*/ 0 h 12"/>
              <a:gd name="T6" fmla="*/ 3062359 w 12"/>
              <a:gd name="T7" fmla="*/ 7560469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489700" y="6586379"/>
            <a:ext cx="26543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@ZJU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0" y="6613525"/>
            <a:ext cx="13484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Operating Systems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1745090 w 13"/>
              <a:gd name="T1" fmla="*/ 0 h 1587"/>
              <a:gd name="T2" fmla="*/ 0 w 13"/>
              <a:gd name="T3" fmla="*/ 0 h 1587"/>
              <a:gd name="T4" fmla="*/ 939777 w 13"/>
              <a:gd name="T5" fmla="*/ 0 h 1587"/>
              <a:gd name="T6" fmla="*/ 1745090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1008063 w 10"/>
              <a:gd name="T3" fmla="*/ 0 h 1587"/>
              <a:gd name="T4" fmla="*/ 604838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360249 h 7"/>
              <a:gd name="T2" fmla="*/ 1493308 w 18"/>
              <a:gd name="T3" fmla="*/ 0 h 7"/>
              <a:gd name="T4" fmla="*/ 2240139 w 18"/>
              <a:gd name="T5" fmla="*/ 0 h 7"/>
              <a:gd name="T6" fmla="*/ 0 w 18"/>
              <a:gd name="T7" fmla="*/ 360249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520156 h 16"/>
              <a:gd name="T2" fmla="*/ 420291 w 6"/>
              <a:gd name="T3" fmla="*/ 0 h 16"/>
              <a:gd name="T4" fmla="*/ 210145 w 6"/>
              <a:gd name="T5" fmla="*/ 2047478 h 16"/>
              <a:gd name="T6" fmla="*/ 0 w 6"/>
              <a:gd name="T7" fmla="*/ 252015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1499164 w 11"/>
              <a:gd name="T1" fmla="*/ 3150592 h 20"/>
              <a:gd name="T2" fmla="*/ 0 w 11"/>
              <a:gd name="T3" fmla="*/ 0 h 20"/>
              <a:gd name="T4" fmla="*/ 2061513 w 11"/>
              <a:gd name="T5" fmla="*/ 2520315 h 20"/>
              <a:gd name="T6" fmla="*/ 1499164 w 11"/>
              <a:gd name="T7" fmla="*/ 3150592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880179 h 14"/>
              <a:gd name="T2" fmla="*/ 359796 w 7"/>
              <a:gd name="T3" fmla="*/ 0 h 14"/>
              <a:gd name="T4" fmla="*/ 359796 w 7"/>
              <a:gd name="T5" fmla="*/ 1440089 h 14"/>
              <a:gd name="T6" fmla="*/ 0 w 7"/>
              <a:gd name="T7" fmla="*/ 2880179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840581 h 3"/>
              <a:gd name="T2" fmla="*/ 2688167 w 30"/>
              <a:gd name="T3" fmla="*/ 0 h 3"/>
              <a:gd name="T4" fmla="*/ 5376333 w 30"/>
              <a:gd name="T5" fmla="*/ 0 h 3"/>
              <a:gd name="T6" fmla="*/ 0 w 30"/>
              <a:gd name="T7" fmla="*/ 840581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3780234 h 24"/>
              <a:gd name="T2" fmla="*/ 2519627 w 9"/>
              <a:gd name="T3" fmla="*/ 0 h 24"/>
              <a:gd name="T4" fmla="*/ 1679928 w 9"/>
              <a:gd name="T5" fmla="*/ 2677716 h 24"/>
              <a:gd name="T6" fmla="*/ 0 w 9"/>
              <a:gd name="T7" fmla="*/ 3780234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lang="en-US" altLang="zh-CN" dirty="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lang="en-US" altLang="zh-CN" dirty="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497A65D7-458E-3B42-8375-246BA0FA7C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13:  I/O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829EB36-772E-F542-A92C-C94F14699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Interrupts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A8B565A-7522-CE4D-A87A-F97E36300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 </a:t>
            </a:r>
            <a:r>
              <a:rPr lang="en-US" altLang="zh-CN" b="1" dirty="0"/>
              <a:t>Interrupt-request line</a:t>
            </a:r>
            <a:r>
              <a:rPr lang="en-US" altLang="zh-CN" dirty="0"/>
              <a:t> triggered by I/O device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b="1" dirty="0"/>
              <a:t>Interrupt handler</a:t>
            </a:r>
            <a:r>
              <a:rPr lang="en-US" altLang="zh-CN" dirty="0"/>
              <a:t> receives interrupts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b="1" dirty="0"/>
              <a:t>Maskable</a:t>
            </a:r>
            <a:r>
              <a:rPr lang="en-US" altLang="zh-CN" dirty="0"/>
              <a:t> to ignore or delay some interrupts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Interrupt vector to dispatch interrupt to correct handler</a:t>
            </a:r>
          </a:p>
          <a:p>
            <a:pPr lvl="1"/>
            <a:r>
              <a:rPr lang="en-US" altLang="zh-CN" dirty="0"/>
              <a:t>Based on priority</a:t>
            </a:r>
          </a:p>
          <a:p>
            <a:pPr lvl="1"/>
            <a:r>
              <a:rPr lang="en-US" altLang="zh-CN" dirty="0"/>
              <a:t>Some </a:t>
            </a:r>
            <a:r>
              <a:rPr lang="en-US" altLang="zh-CN" b="1" dirty="0" err="1"/>
              <a:t>nonmaskable</a:t>
            </a:r>
            <a:endParaRPr lang="en-US" altLang="zh-CN" b="1" dirty="0"/>
          </a:p>
          <a:p>
            <a:pPr lvl="1"/>
            <a:r>
              <a:rPr lang="en-US" altLang="zh-CN" dirty="0"/>
              <a:t>Interrupt chaining: To handle more devices than interrupt vector elements. Handlers on each list are called one by one.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Interrupt mechanism also used for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433BF48-D24B-6B4E-853C-D8D39FABA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Interrupt-Driven I/O Cycle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8B04112E-AEAA-5B48-81EB-A0F44944C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861" r="12607" b="891"/>
          <a:stretch>
            <a:fillRect/>
          </a:stretch>
        </p:blipFill>
        <p:spPr bwMode="auto">
          <a:xfrm>
            <a:off x="2170113" y="877888"/>
            <a:ext cx="5664200" cy="5581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11CA54E7-0799-7648-AC32-31CCBDB8B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6325" y="165100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cs typeface="宋体" charset="0"/>
              </a:rPr>
              <a:t>Intel Pentium Processor Event-Vector Table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006047A5-A8BD-2A4F-92D2-2C4C8F37A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626" r="7109" b="626"/>
          <a:stretch>
            <a:fillRect/>
          </a:stretch>
        </p:blipFill>
        <p:spPr bwMode="auto">
          <a:xfrm>
            <a:off x="2052638" y="1300163"/>
            <a:ext cx="5845175" cy="5033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Rectangle 5">
            <a:extLst>
              <a:ext uri="{FF2B5EF4-FFF2-40B4-BE49-F238E27FC236}">
                <a16:creationId xmlns:a16="http://schemas.microsoft.com/office/drawing/2014/main" id="{EA9E7EC8-B0D8-4E46-81A5-F45681163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8" y="4751388"/>
            <a:ext cx="5770562" cy="2254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F893E1F-BD87-B34E-AA9D-7777CBAE6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Various Interrupt 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4AEC999-EBBC-1440-AA6B-C3748145E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965200"/>
            <a:ext cx="7351712" cy="4800600"/>
          </a:xfrm>
        </p:spPr>
        <p:txBody>
          <a:bodyPr/>
          <a:lstStyle/>
          <a:p>
            <a:r>
              <a:rPr lang="en-US" altLang="zh-CN" dirty="0"/>
              <a:t>Page fault: saves the state of the process, moves it to the waiting queue, schedules another process to resume execution, then returns.</a:t>
            </a:r>
          </a:p>
          <a:p>
            <a:r>
              <a:rPr lang="en-US" altLang="zh-CN" dirty="0"/>
              <a:t>Trap (s/w interrupt): saves the state of user code, switches to supervisor mode. Low priority</a:t>
            </a:r>
          </a:p>
          <a:p>
            <a:r>
              <a:rPr lang="en-US" altLang="zh-CN" dirty="0"/>
              <a:t>Low priority interrupt can be preempted by high priority ones.</a:t>
            </a:r>
          </a:p>
          <a:p>
            <a:pPr lvl="1"/>
            <a:r>
              <a:rPr lang="en-US" altLang="zh-CN" dirty="0"/>
              <a:t>Example usage: high-priority handler </a:t>
            </a:r>
          </a:p>
          <a:p>
            <a:pPr lvl="2"/>
            <a:r>
              <a:rPr lang="en-US" altLang="zh-CN" dirty="0"/>
              <a:t>records the I/O status, </a:t>
            </a:r>
          </a:p>
          <a:p>
            <a:pPr lvl="2"/>
            <a:r>
              <a:rPr lang="en-US" altLang="zh-CN" dirty="0"/>
              <a:t>clears the device interrupt, </a:t>
            </a:r>
          </a:p>
          <a:p>
            <a:pPr lvl="2"/>
            <a:r>
              <a:rPr lang="en-US" altLang="zh-CN" dirty="0"/>
              <a:t>starts the next pending I/O, and </a:t>
            </a:r>
          </a:p>
          <a:p>
            <a:pPr lvl="2"/>
            <a:r>
              <a:rPr lang="en-US" altLang="zh-CN" dirty="0"/>
              <a:t>raises a low-priority interrupt to complete the work</a:t>
            </a:r>
          </a:p>
          <a:p>
            <a:pPr lvl="1"/>
            <a:r>
              <a:rPr lang="en-US" altLang="zh-CN" dirty="0"/>
              <a:t>Later, the low-priority handler</a:t>
            </a:r>
          </a:p>
          <a:p>
            <a:pPr lvl="2"/>
            <a:r>
              <a:rPr lang="en-US" altLang="zh-CN" dirty="0"/>
              <a:t>completes the user-level I/O by copying data from kernel buffers to the application space and </a:t>
            </a:r>
          </a:p>
          <a:p>
            <a:pPr lvl="2"/>
            <a:r>
              <a:rPr lang="en-US" altLang="zh-CN" dirty="0"/>
              <a:t>calling the scheduler to place the application on the ready queue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03B6A4A-7677-CD4C-A4D7-65B17EF47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Direct Memory Access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04F09C4-717A-E146-B574-E569626CA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85875"/>
            <a:ext cx="7848600" cy="4876800"/>
          </a:xfrm>
        </p:spPr>
        <p:txBody>
          <a:bodyPr/>
          <a:lstStyle/>
          <a:p>
            <a:r>
              <a:rPr lang="en-US" altLang="zh-CN"/>
              <a:t>Used to avoid </a:t>
            </a:r>
            <a:r>
              <a:rPr lang="en-US" altLang="zh-CN" b="1"/>
              <a:t>programmed I/O</a:t>
            </a:r>
            <a:r>
              <a:rPr lang="zh-CN" altLang="en-US" b="1"/>
              <a:t> </a:t>
            </a:r>
            <a:r>
              <a:rPr lang="en-US" altLang="zh-CN" b="1"/>
              <a:t>(</a:t>
            </a:r>
            <a:r>
              <a:rPr lang="zh-CN" altLang="en-US" b="1"/>
              <a:t>可编程</a:t>
            </a:r>
            <a:r>
              <a:rPr lang="en-US" altLang="zh-CN" b="1"/>
              <a:t>I/O)</a:t>
            </a:r>
            <a:r>
              <a:rPr lang="en-US" altLang="zh-CN"/>
              <a:t> for large data movement 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Requires </a:t>
            </a:r>
            <a:r>
              <a:rPr lang="en-US" altLang="zh-CN" b="1"/>
              <a:t>DMA</a:t>
            </a:r>
            <a:r>
              <a:rPr lang="en-US" altLang="zh-CN"/>
              <a:t> controller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Bypasses CPU to transfer data directly between I/O device and memory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EC17EBD-3920-6944-A34D-BF6319B78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242888"/>
            <a:ext cx="795020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cs typeface="宋体" charset="0"/>
              </a:rPr>
              <a:t>Six Step Process to Perform DMA Transfer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65CC57E3-0D9D-B04D-AA5A-6F79EB68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5923" r="464" b="5925"/>
          <a:stretch>
            <a:fillRect/>
          </a:stretch>
        </p:blipFill>
        <p:spPr bwMode="auto">
          <a:xfrm>
            <a:off x="1122363" y="1300163"/>
            <a:ext cx="7081837" cy="47259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7" name="AutoShape 5">
            <a:extLst>
              <a:ext uri="{FF2B5EF4-FFF2-40B4-BE49-F238E27FC236}">
                <a16:creationId xmlns:a16="http://schemas.microsoft.com/office/drawing/2014/main" id="{20CE7E26-1E0B-BE4D-BC2A-A15F11C89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38" y="4318000"/>
            <a:ext cx="2728912" cy="1454150"/>
          </a:xfrm>
          <a:prstGeom prst="wedgeRectCallout">
            <a:avLst>
              <a:gd name="adj1" fmla="val -67162"/>
              <a:gd name="adj2" fmla="val -1052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/>
              <a:t>When DMA controller seizes mem bus, CPU is prevented from accessing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DF8450E-2D6A-6E48-B57B-3295ACD55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I/O Interface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FD0C0D2-B2A0-DA47-A253-CB0E888B6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I/O system calls encapsulate device behaviors in generic classes</a:t>
            </a:r>
          </a:p>
          <a:p>
            <a:r>
              <a:rPr lang="en-US" altLang="zh-CN" dirty="0"/>
              <a:t>Device-driver layer hides differences among I/O controllers from kernel</a:t>
            </a:r>
          </a:p>
          <a:p>
            <a:r>
              <a:rPr lang="en-US" altLang="zh-CN" dirty="0"/>
              <a:t>Devices vary in many dimensions</a:t>
            </a:r>
          </a:p>
          <a:p>
            <a:pPr lvl="1"/>
            <a:r>
              <a:rPr lang="en-US" altLang="zh-CN" b="1" dirty="0"/>
              <a:t>Character-stream </a:t>
            </a:r>
            <a:r>
              <a:rPr lang="en-US" altLang="zh-CN" dirty="0"/>
              <a:t>or</a:t>
            </a:r>
            <a:r>
              <a:rPr lang="en-US" altLang="zh-CN" b="1" dirty="0"/>
              <a:t> block</a:t>
            </a:r>
          </a:p>
          <a:p>
            <a:pPr lvl="1"/>
            <a:r>
              <a:rPr lang="en-US" altLang="zh-CN" b="1" dirty="0"/>
              <a:t>Sequential or random-access</a:t>
            </a:r>
          </a:p>
          <a:p>
            <a:pPr lvl="1"/>
            <a:r>
              <a:rPr lang="en-US" altLang="zh-CN" b="1" dirty="0"/>
              <a:t>Sharable or dedicated</a:t>
            </a:r>
          </a:p>
          <a:p>
            <a:pPr lvl="1"/>
            <a:r>
              <a:rPr lang="en-US" altLang="zh-CN" b="1" dirty="0"/>
              <a:t>Speed of operation</a:t>
            </a:r>
          </a:p>
          <a:p>
            <a:pPr lvl="1"/>
            <a:r>
              <a:rPr lang="en-US" altLang="zh-CN" b="1" dirty="0"/>
              <a:t>read-write, read only, </a:t>
            </a:r>
            <a:r>
              <a:rPr lang="en-US" altLang="zh-CN" dirty="0"/>
              <a:t>or</a:t>
            </a:r>
            <a:r>
              <a:rPr lang="en-US" altLang="zh-CN" b="1" dirty="0"/>
              <a:t> write only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0874E99-0B49-4D51-9D9A-52559F39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Types in Linux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367436D-1C5A-4857-AA8A-A1A1912D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2632964"/>
            <a:ext cx="5275262" cy="3132836"/>
          </a:xfrm>
        </p:spPr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The columns are as follows from left to right: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Permissions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Owner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Group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Major Device Number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Minor Device Number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Timestamp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Device Name</a:t>
            </a:r>
          </a:p>
          <a:p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396566B-71E3-4E7B-BCDE-34510F1DD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019047"/>
            <a:ext cx="6521450" cy="143306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$ ls -l /dev 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brw-rw---- 1 root disk 8, 0 Dec 20 20:13 sda 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crw-rw-rw- 1 root root 1, 3 Dec 20 20:13 null 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srw-rw-rw- 1 root root 0 Dec 20 20:13 log 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prw-r--r-- 1 root root 0 Dec 20 20:13 fdata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8539F7-D4DC-44D5-83F7-250687A01A78}"/>
              </a:ext>
            </a:extLst>
          </p:cNvPr>
          <p:cNvSpPr txBox="1"/>
          <p:nvPr/>
        </p:nvSpPr>
        <p:spPr>
          <a:xfrm>
            <a:off x="5583237" y="3695700"/>
            <a:ext cx="2847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 - character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 - block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 - pipe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 - socket</a:t>
            </a:r>
          </a:p>
        </p:txBody>
      </p:sp>
    </p:spTree>
    <p:extLst>
      <p:ext uri="{BB962C8B-B14F-4D97-AF65-F5344CB8AC3E}">
        <p14:creationId xmlns:p14="http://schemas.microsoft.com/office/powerpoint/2010/main" val="119560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C8E3-7308-481F-9563-71F36846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88097-8AB8-4D2A-93FC-F685EF82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SCSI devices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/dev/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sda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- First hard disk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/dev/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sdb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- Second hard disk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/dev/sda3 - Third partition on the first hard disk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Older ATA HDD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/dev/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hda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- First hard disk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/dev/hdd2 - Second partition on 4th hard disk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Pseudo devices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/dev/zero - accepts and discards all input, produces a continuous stream of NULL (zero value) bytes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/dev/null - accepts and discards all input, produces no output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/dev/random - produces random numbers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4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09ADA94-4474-1E47-8186-83B71D9DE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A Kernel I/O Structure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090B4A64-F2F1-B547-898F-6E22B8F64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918" r="719" b="2216"/>
          <a:stretch>
            <a:fillRect/>
          </a:stretch>
        </p:blipFill>
        <p:spPr bwMode="auto">
          <a:xfrm>
            <a:off x="1885950" y="1330325"/>
            <a:ext cx="6872288" cy="5026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7" name="AutoShape 5">
            <a:extLst>
              <a:ext uri="{FF2B5EF4-FFF2-40B4-BE49-F238E27FC236}">
                <a16:creationId xmlns:a16="http://schemas.microsoft.com/office/drawing/2014/main" id="{E45E7798-B9EF-164E-8BC4-70579E6E3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2039938" cy="1619250"/>
          </a:xfrm>
          <a:prstGeom prst="wedgeRectCallout">
            <a:avLst>
              <a:gd name="adj1" fmla="val 62843"/>
              <a:gd name="adj2" fmla="val 29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sz="1800">
                <a:latin typeface="Helvetica" charset="0"/>
                <a:ea typeface="宋体" charset="0"/>
                <a:cs typeface="宋体" charset="0"/>
              </a:rPr>
              <a:t>Device driver layer:</a:t>
            </a:r>
          </a:p>
          <a:p>
            <a:pPr algn="ctr">
              <a:defRPr/>
            </a:pPr>
            <a:r>
              <a:rPr lang="en-US" altLang="zh-CN" sz="1800">
                <a:latin typeface="Helvetica" charset="0"/>
                <a:ea typeface="宋体" charset="0"/>
                <a:cs typeface="宋体" charset="0"/>
              </a:rPr>
              <a:t>Hides differences among device 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ABC804A-989F-1F4B-96D8-4F53B43AC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13:  I/O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C4CDAE-9156-3444-9F0E-75AB54CB3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I/O Hardware</a:t>
            </a:r>
          </a:p>
          <a:p>
            <a:r>
              <a:rPr lang="en-US" altLang="zh-CN" dirty="0"/>
              <a:t>Application I/O Interface</a:t>
            </a:r>
          </a:p>
          <a:p>
            <a:r>
              <a:rPr lang="en-US" altLang="zh-CN" dirty="0"/>
              <a:t>Kernel I/O Subsystem</a:t>
            </a:r>
          </a:p>
          <a:p>
            <a:r>
              <a:rPr lang="en-US" altLang="zh-CN" dirty="0"/>
              <a:t>Transforming I/O Requests to Hardware </a:t>
            </a:r>
            <a:r>
              <a:rPr lang="en-US" altLang="zh-CN" dirty="0" smtClean="0"/>
              <a:t>Operations</a:t>
            </a:r>
            <a:endParaRPr lang="en-US" altLang="zh-CN" dirty="0"/>
          </a:p>
          <a:p>
            <a:r>
              <a:rPr lang="en-US" altLang="zh-CN" dirty="0"/>
              <a:t>Performance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748A5C4-6AEF-5B40-AC7E-13B976CDA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Characteristics of I/O Devices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59BF5F5C-5A43-1C4C-9961-A0B915997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8743" r="1311" b="9436"/>
          <a:stretch>
            <a:fillRect/>
          </a:stretch>
        </p:blipFill>
        <p:spPr bwMode="auto">
          <a:xfrm>
            <a:off x="1138238" y="1300163"/>
            <a:ext cx="7239000" cy="45624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BACD4F3-31C8-F042-B19F-C0ABCAB7E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Block and Character Devices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D1430D2-B8FD-CC4A-BF31-DDFE91835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Block devices include disk drives</a:t>
            </a:r>
          </a:p>
          <a:p>
            <a:pPr lvl="1"/>
            <a:r>
              <a:rPr lang="en-US" altLang="zh-CN"/>
              <a:t>Commands include </a:t>
            </a:r>
            <a:r>
              <a:rPr lang="en-US" altLang="zh-CN">
                <a:latin typeface="Courier New" panose="02070309020205020404" pitchFamily="49" charset="0"/>
              </a:rPr>
              <a:t>read</a:t>
            </a:r>
            <a:r>
              <a:rPr lang="en-US" altLang="zh-CN"/>
              <a:t>, </a:t>
            </a:r>
            <a:r>
              <a:rPr lang="en-US" altLang="zh-CN">
                <a:latin typeface="Courier New" panose="02070309020205020404" pitchFamily="49" charset="0"/>
              </a:rPr>
              <a:t>write</a:t>
            </a:r>
            <a:r>
              <a:rPr lang="en-US" altLang="zh-CN"/>
              <a:t>, </a:t>
            </a:r>
            <a:r>
              <a:rPr lang="en-US" altLang="zh-CN">
                <a:latin typeface="Courier New" panose="02070309020205020404" pitchFamily="49" charset="0"/>
              </a:rPr>
              <a:t>seek</a:t>
            </a:r>
            <a:r>
              <a:rPr lang="en-US" altLang="zh-CN"/>
              <a:t> </a:t>
            </a:r>
          </a:p>
          <a:p>
            <a:pPr lvl="1"/>
            <a:r>
              <a:rPr lang="en-US" altLang="zh-CN"/>
              <a:t>Raw I/O or file-system access</a:t>
            </a:r>
          </a:p>
          <a:p>
            <a:pPr lvl="1"/>
            <a:r>
              <a:rPr lang="en-US" altLang="zh-CN"/>
              <a:t>Memory-mapped file access possible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Character devices include keyboards, mice, serial ports</a:t>
            </a:r>
          </a:p>
          <a:p>
            <a:pPr lvl="1"/>
            <a:r>
              <a:rPr lang="en-US" altLang="zh-CN"/>
              <a:t>Commands include </a:t>
            </a:r>
            <a:r>
              <a:rPr lang="en-US" altLang="zh-CN">
                <a:latin typeface="Courier New" panose="02070309020205020404" pitchFamily="49" charset="0"/>
              </a:rPr>
              <a:t>get, put</a:t>
            </a:r>
            <a:endParaRPr lang="en-US" altLang="zh-CN"/>
          </a:p>
          <a:p>
            <a:pPr lvl="1"/>
            <a:r>
              <a:rPr lang="en-US" altLang="zh-CN"/>
              <a:t>Libraries layered on top allow line editing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270496B-555C-0845-BAFE-3F2D9D501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Network Devices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5A2DC50-8906-3C4F-85A1-E0256FC18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Varying enough from block and character to have own interface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Unix and Windows NT/9</a:t>
            </a:r>
            <a:r>
              <a:rPr lang="en-US" altLang="zh-CN" i="1"/>
              <a:t>x</a:t>
            </a:r>
            <a:r>
              <a:rPr lang="en-US" altLang="zh-CN"/>
              <a:t>/2000 include socket interface</a:t>
            </a:r>
          </a:p>
          <a:p>
            <a:pPr lvl="1"/>
            <a:r>
              <a:rPr lang="en-US" altLang="zh-CN"/>
              <a:t>Separates network protocol from network operation</a:t>
            </a:r>
          </a:p>
          <a:p>
            <a:pPr lvl="1"/>
            <a:r>
              <a:rPr lang="en-US" altLang="zh-CN"/>
              <a:t>Includes </a:t>
            </a:r>
            <a:r>
              <a:rPr lang="en-US" altLang="zh-CN">
                <a:latin typeface="Courier New" panose="02070309020205020404" pitchFamily="49" charset="0"/>
              </a:rPr>
              <a:t>select</a:t>
            </a:r>
            <a:r>
              <a:rPr lang="en-US" altLang="zh-CN"/>
              <a:t> functionality for servers</a:t>
            </a:r>
          </a:p>
          <a:p>
            <a:pPr lvl="1"/>
            <a:endParaRPr lang="en-US" altLang="zh-CN"/>
          </a:p>
          <a:p>
            <a:r>
              <a:rPr lang="en-US" altLang="zh-CN"/>
              <a:t>Approaches vary widely (pipes, FIFOs, streams, queues, mailboxes)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46A71FE-E3E0-0144-9DCE-A9376DEBE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Clocks and Timers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59B665-7BF6-0240-B573-F11E13779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Provide current time, elapsed time, timer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b="1" dirty="0"/>
              <a:t>Programmable interval timer</a:t>
            </a:r>
            <a:r>
              <a:rPr lang="en-US" altLang="zh-CN" dirty="0"/>
              <a:t> used for timings, to generate periodic interrupts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err="1">
                <a:latin typeface="Courier New" panose="02070309020205020404" pitchFamily="49" charset="0"/>
              </a:rPr>
              <a:t>ioctl</a:t>
            </a:r>
            <a:r>
              <a:rPr lang="en-US" altLang="zh-CN" dirty="0"/>
              <a:t> (on UNIX) covers odd aspects of I/O such as clocks and timers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C0FFEDA-20D0-F34C-8E93-94C7E43C1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Blocking and Nonblocking I/O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26B6E25-CA58-ED47-AA91-F501C3C3C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Blocking</a:t>
            </a:r>
            <a:r>
              <a:rPr lang="en-US" altLang="zh-CN"/>
              <a:t> - process suspended until I/O completed</a:t>
            </a:r>
          </a:p>
          <a:p>
            <a:pPr lvl="1"/>
            <a:r>
              <a:rPr lang="en-US" altLang="zh-CN"/>
              <a:t>Easy to use and understand</a:t>
            </a:r>
          </a:p>
          <a:p>
            <a:pPr lvl="1"/>
            <a:r>
              <a:rPr lang="en-US" altLang="zh-CN"/>
              <a:t>Insufficient for some needs</a:t>
            </a:r>
            <a:br>
              <a:rPr lang="en-US" altLang="zh-CN"/>
            </a:br>
            <a:endParaRPr lang="en-US" altLang="zh-CN"/>
          </a:p>
          <a:p>
            <a:r>
              <a:rPr lang="en-US" altLang="zh-CN" b="1"/>
              <a:t>Nonblocking</a:t>
            </a:r>
            <a:r>
              <a:rPr lang="en-US" altLang="zh-CN"/>
              <a:t> - I/O call returns as much as available</a:t>
            </a:r>
          </a:p>
          <a:p>
            <a:pPr lvl="1"/>
            <a:r>
              <a:rPr lang="en-US" altLang="zh-CN"/>
              <a:t>User interface, data copy (buffered I/O)</a:t>
            </a:r>
          </a:p>
          <a:p>
            <a:pPr lvl="1"/>
            <a:r>
              <a:rPr lang="en-US" altLang="zh-CN"/>
              <a:t>Implemented via multi-threading</a:t>
            </a:r>
          </a:p>
          <a:p>
            <a:pPr lvl="1"/>
            <a:r>
              <a:rPr lang="en-US" altLang="zh-CN"/>
              <a:t>Returns quickly with count of bytes read or written</a:t>
            </a:r>
            <a:br>
              <a:rPr lang="en-US" altLang="zh-CN"/>
            </a:br>
            <a:endParaRPr lang="en-US" altLang="zh-CN"/>
          </a:p>
          <a:p>
            <a:r>
              <a:rPr lang="en-US" altLang="zh-CN" b="1"/>
              <a:t>Asynchronous</a:t>
            </a:r>
            <a:r>
              <a:rPr lang="en-US" altLang="zh-CN"/>
              <a:t> - process runs while I/O executes</a:t>
            </a:r>
          </a:p>
          <a:p>
            <a:pPr lvl="1"/>
            <a:r>
              <a:rPr lang="en-US" altLang="zh-CN"/>
              <a:t>Difficult to use</a:t>
            </a:r>
          </a:p>
          <a:p>
            <a:pPr lvl="1"/>
            <a:r>
              <a:rPr lang="en-US" altLang="zh-CN"/>
              <a:t>I/O subsystem signals process when I/O completed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>
            <a:extLst>
              <a:ext uri="{FF2B5EF4-FFF2-40B4-BE49-F238E27FC236}">
                <a16:creationId xmlns:a16="http://schemas.microsoft.com/office/drawing/2014/main" id="{88585F12-C23D-C648-99CF-76F6C4E3E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t="21974" r="623" b="21974"/>
          <a:stretch>
            <a:fillRect/>
          </a:stretch>
        </p:blipFill>
        <p:spPr bwMode="auto">
          <a:xfrm>
            <a:off x="731838" y="1385888"/>
            <a:ext cx="8113712" cy="3460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14" name="Rectangle 2">
            <a:extLst>
              <a:ext uri="{FF2B5EF4-FFF2-40B4-BE49-F238E27FC236}">
                <a16:creationId xmlns:a16="http://schemas.microsoft.com/office/drawing/2014/main" id="{52DCB0A2-AA09-F947-85A2-2469E6233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 I/O Methods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0A49FF6F-75D9-0C40-A3A4-59989B00E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4981575"/>
            <a:ext cx="193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/>
              <a:t>Synchronous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5339C73E-1280-2949-9A1F-9BE45850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5000625"/>
            <a:ext cx="2676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/>
              <a:t>Asynchronous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C9889AE-4DB9-1C44-B0CC-A99378D97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Kernel I/O Subsystem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457EF07-EBF1-C941-8FD6-3AFD9F499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/>
              <a:t>Scheduling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Some I/O request ordering via per-device queue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E.g. disk scheduling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Some OSs try fairness</a:t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Buffering</a:t>
            </a:r>
            <a:r>
              <a:rPr lang="en-US" altLang="zh-CN" dirty="0"/>
              <a:t> - store data in memory while transferring </a:t>
            </a:r>
            <a:r>
              <a:rPr lang="en-US" altLang="zh-CN" dirty="0">
                <a:solidFill>
                  <a:srgbClr val="FF6600"/>
                </a:solidFill>
              </a:rPr>
              <a:t>between devices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To cope with device </a:t>
            </a:r>
            <a:r>
              <a:rPr lang="en-US" altLang="zh-CN" dirty="0">
                <a:solidFill>
                  <a:srgbClr val="FF3300"/>
                </a:solidFill>
              </a:rPr>
              <a:t>speed</a:t>
            </a:r>
            <a:r>
              <a:rPr lang="en-US" altLang="zh-CN" dirty="0"/>
              <a:t> mismatch, e.g. receiving data from  modem to disk.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Double buffering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To cope with device transfer </a:t>
            </a:r>
            <a:r>
              <a:rPr lang="en-US" altLang="zh-CN" dirty="0">
                <a:solidFill>
                  <a:srgbClr val="FF3300"/>
                </a:solidFill>
              </a:rPr>
              <a:t>size</a:t>
            </a:r>
            <a:r>
              <a:rPr lang="en-US" altLang="zh-CN" dirty="0"/>
              <a:t> mismatch, e.g. network packet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To maintain “copy semantics” (when a write() system call specifies a buffer for storing the data, and modifies its contents after the system call)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F615526A-3676-7247-B4D9-7415821EC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Device-status Table</a:t>
            </a:r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1946352B-6F2A-9546-9D52-5C03BC37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t="13696" r="1141" b="13696"/>
          <a:stretch>
            <a:fillRect/>
          </a:stretch>
        </p:blipFill>
        <p:spPr bwMode="auto">
          <a:xfrm>
            <a:off x="974725" y="1336675"/>
            <a:ext cx="7642225" cy="42291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Text Box 4">
            <a:extLst>
              <a:ext uri="{FF2B5EF4-FFF2-40B4-BE49-F238E27FC236}">
                <a16:creationId xmlns:a16="http://schemas.microsoft.com/office/drawing/2014/main" id="{E6F52044-B28C-334A-A63E-0B752862B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839788"/>
            <a:ext cx="2776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FF3300"/>
                </a:solidFill>
              </a:rPr>
              <a:t>Aka “device-control table”</a:t>
            </a:r>
          </a:p>
        </p:txBody>
      </p:sp>
      <p:sp>
        <p:nvSpPr>
          <p:cNvPr id="116741" name="AutoShape 5">
            <a:extLst>
              <a:ext uri="{FF2B5EF4-FFF2-40B4-BE49-F238E27FC236}">
                <a16:creationId xmlns:a16="http://schemas.microsoft.com/office/drawing/2014/main" id="{E2ECA16B-57DF-F243-9801-2D8EFDEB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450" y="5721350"/>
            <a:ext cx="2257425" cy="749300"/>
          </a:xfrm>
          <a:prstGeom prst="wedgeRectCallout">
            <a:avLst>
              <a:gd name="adj1" fmla="val 17653"/>
              <a:gd name="adj2" fmla="val -1021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I/O scheduling on each device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C1F8C7B-2EA4-6E43-B392-1DBEC44B7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Kernel I/O Subsystem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6A4C27F-B482-D74F-97A0-D91C42A91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Caching</a:t>
            </a:r>
            <a:r>
              <a:rPr lang="en-US" altLang="zh-CN"/>
              <a:t> - fast memory holding copy of data</a:t>
            </a:r>
          </a:p>
          <a:p>
            <a:pPr lvl="1"/>
            <a:r>
              <a:rPr lang="en-US" altLang="zh-CN"/>
              <a:t>Always just </a:t>
            </a:r>
            <a:r>
              <a:rPr lang="en-US" altLang="zh-CN">
                <a:solidFill>
                  <a:srgbClr val="FF6600"/>
                </a:solidFill>
              </a:rPr>
              <a:t>a copy</a:t>
            </a:r>
          </a:p>
          <a:p>
            <a:pPr lvl="1"/>
            <a:r>
              <a:rPr lang="en-US" altLang="zh-CN"/>
              <a:t>Key to performance</a:t>
            </a:r>
            <a:br>
              <a:rPr lang="en-US" altLang="zh-CN"/>
            </a:br>
            <a:endParaRPr lang="en-US" altLang="zh-CN"/>
          </a:p>
          <a:p>
            <a:r>
              <a:rPr lang="en-US" altLang="zh-CN" b="1"/>
              <a:t>Spooling</a:t>
            </a:r>
            <a:r>
              <a:rPr lang="en-US" altLang="zh-CN"/>
              <a:t> - hold output for a device</a:t>
            </a:r>
          </a:p>
          <a:p>
            <a:pPr lvl="1"/>
            <a:r>
              <a:rPr lang="en-US" altLang="zh-CN"/>
              <a:t>If device can serve only one request at a time </a:t>
            </a:r>
          </a:p>
          <a:p>
            <a:pPr lvl="1"/>
            <a:r>
              <a:rPr lang="en-US" altLang="zh-CN"/>
              <a:t>i.e., Printing</a:t>
            </a:r>
            <a:br>
              <a:rPr lang="en-US" altLang="zh-CN"/>
            </a:br>
            <a:endParaRPr lang="en-US" altLang="zh-CN"/>
          </a:p>
          <a:p>
            <a:r>
              <a:rPr lang="en-US" altLang="zh-CN" b="1"/>
              <a:t>Device reservation</a:t>
            </a:r>
            <a:r>
              <a:rPr lang="en-US" altLang="zh-CN"/>
              <a:t> - provides exclusive access to a device</a:t>
            </a:r>
          </a:p>
          <a:p>
            <a:pPr lvl="1"/>
            <a:r>
              <a:rPr lang="en-US" altLang="zh-CN"/>
              <a:t>System calls for allocation and deallocation</a:t>
            </a:r>
          </a:p>
          <a:p>
            <a:pPr lvl="1"/>
            <a:r>
              <a:rPr lang="en-US" altLang="zh-CN"/>
              <a:t>Watch out for deadlock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95E792E-8ECD-4A42-9240-6E055650A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Error Handling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778516E-E661-9B43-A2DD-CFC708CB2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OS can recover from disk read, device unavailable, transient write failures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Most return an error number or code when I/O request fails 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System error logs hold problem reports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7C9BF64C-270F-7C4D-90E9-4795F7EB4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Objectives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0F59AB-0B0C-9840-A751-50F108727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Explore the structure of an operating system’s I/O subsystem</a:t>
            </a:r>
          </a:p>
          <a:p>
            <a:r>
              <a:rPr lang="en-US" altLang="zh-CN"/>
              <a:t>Discuss the principles of I/O hardware and its </a:t>
            </a:r>
            <a:r>
              <a:rPr lang="en-US" altLang="zh-CN">
                <a:solidFill>
                  <a:schemeClr val="tx2"/>
                </a:solidFill>
              </a:rPr>
              <a:t>complexity</a:t>
            </a:r>
          </a:p>
          <a:p>
            <a:r>
              <a:rPr lang="en-US" altLang="zh-CN"/>
              <a:t>Provide details of the performance aspects of I/O hardware and software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FA02CE77-1EA8-AD49-A8F6-34DCE0490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I/O Protection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2E61914-8F1A-0842-B915-506531B02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User process may accidentally or purposefully attempt to disrupt normal operation via illegal I/O instructions</a:t>
            </a:r>
          </a:p>
          <a:p>
            <a:pPr lvl="1"/>
            <a:r>
              <a:rPr lang="en-US" altLang="zh-CN"/>
              <a:t>All I/O instructions defined to be privileged– cannot be issued directly</a:t>
            </a:r>
          </a:p>
          <a:p>
            <a:pPr lvl="1"/>
            <a:r>
              <a:rPr lang="en-US" altLang="zh-CN"/>
              <a:t>I/O must be performed via system calls</a:t>
            </a:r>
          </a:p>
          <a:p>
            <a:pPr lvl="2"/>
            <a:r>
              <a:rPr lang="en-US" altLang="zh-CN"/>
              <a:t>Memory-mapped and I/O port memory locations must be protected too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871B372-24CA-7D41-8B2B-BE5B3C40F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 of a System Call to Perform I/O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C7235430-CBCE-AA4A-9BB1-F95CD7AC1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8" t="826" r="18848" b="826"/>
          <a:stretch>
            <a:fillRect/>
          </a:stretch>
        </p:blipFill>
        <p:spPr bwMode="auto">
          <a:xfrm>
            <a:off x="1995488" y="912813"/>
            <a:ext cx="4633912" cy="5486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0E035D0-108E-A14F-BA73-51806E27E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Kernel Data Structures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A256E81-5599-8949-A131-35A1EE7C9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Kernel keeps </a:t>
            </a:r>
            <a:r>
              <a:rPr lang="en-US" altLang="zh-CN">
                <a:solidFill>
                  <a:srgbClr val="FF6600"/>
                </a:solidFill>
              </a:rPr>
              <a:t>state info</a:t>
            </a:r>
            <a:r>
              <a:rPr lang="en-US" altLang="zh-CN"/>
              <a:t> for I/O components, including open file tables, network connections, character device state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Many, many complex data structures to track buffers, memory allocation, “dirty” blocks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Some use object-oriented methods and message passing to implement I/O. e.g. Unix provides file-system access to a variety of entities such as </a:t>
            </a:r>
            <a:r>
              <a:rPr lang="en-US" altLang="zh-CN" i="1"/>
              <a:t>user files, raw disk, network socket </a:t>
            </a:r>
            <a:r>
              <a:rPr lang="en-US" altLang="zh-CN"/>
              <a:t>etc.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30A5190-1226-F841-8A89-5F5655E55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UNIX I/O Kernel Structure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45059" name="Picture 4">
            <a:extLst>
              <a:ext uri="{FF2B5EF4-FFF2-40B4-BE49-F238E27FC236}">
                <a16:creationId xmlns:a16="http://schemas.microsoft.com/office/drawing/2014/main" id="{5B512305-5FA1-9241-BD16-249A7B23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t="558" r="1700" b="1118"/>
          <a:stretch>
            <a:fillRect/>
          </a:stretch>
        </p:blipFill>
        <p:spPr bwMode="auto">
          <a:xfrm>
            <a:off x="1360488" y="1333500"/>
            <a:ext cx="6532562" cy="497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CF11A34-0E5D-D741-A299-91C600ED7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Transforming I/O Requests to Hardware Operations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BB40918-E1F1-8B43-9CB2-94D8EF324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Consider reading a file from disk for a process:</a:t>
            </a:r>
            <a:br>
              <a:rPr lang="en-US" altLang="zh-CN" dirty="0"/>
            </a:b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Determine device holding file </a:t>
            </a:r>
          </a:p>
          <a:p>
            <a:pPr lvl="2"/>
            <a:r>
              <a:rPr lang="en-US" altLang="zh-CN" dirty="0"/>
              <a:t>MS-DOS uses the </a:t>
            </a:r>
            <a:r>
              <a:rPr lang="en-US" altLang="zh-CN" dirty="0">
                <a:solidFill>
                  <a:srgbClr val="C00000"/>
                </a:solidFill>
              </a:rPr>
              <a:t>‘c:’ </a:t>
            </a:r>
            <a:r>
              <a:rPr lang="en-US" altLang="zh-CN" dirty="0"/>
              <a:t>disk id; Unix uses the </a:t>
            </a:r>
            <a:r>
              <a:rPr lang="en-US" altLang="zh-CN" dirty="0">
                <a:solidFill>
                  <a:srgbClr val="C00000"/>
                </a:solidFill>
              </a:rPr>
              <a:t>mount</a:t>
            </a:r>
            <a:r>
              <a:rPr lang="en-US" altLang="zh-CN" dirty="0"/>
              <a:t> table</a:t>
            </a:r>
          </a:p>
          <a:p>
            <a:pPr lvl="1"/>
            <a:r>
              <a:rPr lang="en-US" altLang="zh-CN" dirty="0"/>
              <a:t>Translate name to device representation</a:t>
            </a:r>
          </a:p>
          <a:p>
            <a:pPr lvl="1"/>
            <a:r>
              <a:rPr lang="en-US" altLang="zh-CN" dirty="0"/>
              <a:t>Physically read data from disk into buffer</a:t>
            </a:r>
          </a:p>
          <a:p>
            <a:pPr lvl="1"/>
            <a:r>
              <a:rPr lang="en-US" altLang="zh-CN" dirty="0"/>
              <a:t>Make data available to requesting process</a:t>
            </a:r>
          </a:p>
          <a:p>
            <a:pPr lvl="1"/>
            <a:r>
              <a:rPr lang="en-US" altLang="zh-CN" dirty="0"/>
              <a:t>Return control to process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4F72500-7017-7A45-A8ED-D078E7133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Life Cycle of An I/O Request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48131" name="图片 1">
            <a:extLst>
              <a:ext uri="{FF2B5EF4-FFF2-40B4-BE49-F238E27FC236}">
                <a16:creationId xmlns:a16="http://schemas.microsoft.com/office/drawing/2014/main" id="{BD92E0BF-C41B-D840-87FE-FAE07DA7D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958850"/>
            <a:ext cx="7210425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F09E454-E48B-7F43-AACD-7B7C740B0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ABFCAE5-CBDD-2C4E-9868-1A2B11A98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I/O is a major factor in system performance: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Demands CPU to execute device driver, kernel I/O code</a:t>
            </a:r>
          </a:p>
          <a:p>
            <a:pPr lvl="1"/>
            <a:r>
              <a:rPr lang="en-US" altLang="zh-CN"/>
              <a:t>Context switches due to interrupts are heavy burden on CPU</a:t>
            </a:r>
          </a:p>
          <a:p>
            <a:pPr lvl="1"/>
            <a:r>
              <a:rPr lang="en-US" altLang="zh-CN"/>
              <a:t>Data copying</a:t>
            </a:r>
          </a:p>
          <a:p>
            <a:pPr lvl="1"/>
            <a:r>
              <a:rPr lang="en-US" altLang="zh-CN"/>
              <a:t>Network traffic especially stressful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D834BEA-B4DD-D241-9402-59CDBC08D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Intercomputer Communications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8F772C-2296-41D9-9169-FBC7CC0AC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719"/>
            <a:ext cx="9144000" cy="431056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72CE4C0-D124-0048-BC18-2F5524619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Improving Performance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D71757B-87D3-8749-AEB7-9ED71FF50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Reduce number of context switches</a:t>
            </a:r>
          </a:p>
          <a:p>
            <a:r>
              <a:rPr lang="en-US" altLang="zh-CN"/>
              <a:t>Reduce data copying </a:t>
            </a:r>
          </a:p>
          <a:p>
            <a:r>
              <a:rPr lang="en-US" altLang="zh-CN"/>
              <a:t>Reduce interrupts by using large transfers, smart controllers, polling </a:t>
            </a:r>
          </a:p>
          <a:p>
            <a:r>
              <a:rPr lang="en-US" altLang="zh-CN"/>
              <a:t>Use DMA</a:t>
            </a:r>
          </a:p>
          <a:p>
            <a:r>
              <a:rPr lang="en-US" altLang="zh-CN"/>
              <a:t>Balance CPU, memory, bus, and I/O performance for highest throughput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FCAC584-F252-9545-92B0-E5EDE3F30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Device-Functionality Progression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52227" name="Picture 7">
            <a:extLst>
              <a:ext uri="{FF2B5EF4-FFF2-40B4-BE49-F238E27FC236}">
                <a16:creationId xmlns:a16="http://schemas.microsoft.com/office/drawing/2014/main" id="{BFE1236D-D82D-4544-ABFE-4900437A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t="27809" r="555" b="28029"/>
          <a:stretch>
            <a:fillRect/>
          </a:stretch>
        </p:blipFill>
        <p:spPr bwMode="auto">
          <a:xfrm>
            <a:off x="1128713" y="1133475"/>
            <a:ext cx="7469187" cy="4448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BA0F2F0-D4BC-9945-A521-98B250326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I/O Hardware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4704F7F-6B2A-A54C-8D5B-121B2B926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Incredible variety of I/O devices</a:t>
            </a:r>
          </a:p>
          <a:p>
            <a:pPr lvl="1"/>
            <a:r>
              <a:rPr lang="en-US" altLang="zh-CN" dirty="0"/>
              <a:t>More than 200 </a:t>
            </a:r>
            <a:r>
              <a:rPr lang="en-US" altLang="zh-CN" dirty="0" err="1"/>
              <a:t>harddisk</a:t>
            </a:r>
            <a:r>
              <a:rPr lang="en-US" altLang="zh-CN" dirty="0"/>
              <a:t> manufacturers</a:t>
            </a:r>
          </a:p>
          <a:p>
            <a:r>
              <a:rPr lang="en-US" altLang="zh-CN" dirty="0"/>
              <a:t>Common concepts</a:t>
            </a:r>
          </a:p>
          <a:p>
            <a:pPr lvl="1"/>
            <a:r>
              <a:rPr lang="en-US" altLang="zh-CN" b="1" dirty="0"/>
              <a:t>Port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b="1" dirty="0"/>
              <a:t>Bus</a:t>
            </a:r>
            <a:r>
              <a:rPr lang="en-US" altLang="zh-CN" dirty="0"/>
              <a:t> (</a:t>
            </a:r>
            <a:r>
              <a:rPr lang="en-US" altLang="zh-CN" b="1" dirty="0"/>
              <a:t>daisy chain</a:t>
            </a:r>
            <a:r>
              <a:rPr lang="en-US" altLang="zh-CN" dirty="0"/>
              <a:t> or shared direct access)</a:t>
            </a:r>
          </a:p>
          <a:p>
            <a:pPr lvl="1"/>
            <a:r>
              <a:rPr lang="en-US" altLang="zh-CN" b="1" dirty="0"/>
              <a:t>Controller</a:t>
            </a:r>
            <a:r>
              <a:rPr lang="en-US" altLang="zh-CN" dirty="0"/>
              <a:t> (</a:t>
            </a:r>
            <a:r>
              <a:rPr lang="en-US" altLang="zh-CN" b="1" dirty="0"/>
              <a:t>host adapter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I/O instructions control devices</a:t>
            </a:r>
          </a:p>
          <a:p>
            <a:r>
              <a:rPr lang="en-US" altLang="zh-CN" dirty="0"/>
              <a:t>Devices have (port) addresses, used by </a:t>
            </a:r>
          </a:p>
          <a:p>
            <a:pPr lvl="1"/>
            <a:r>
              <a:rPr lang="en-US" altLang="zh-CN" dirty="0"/>
              <a:t>Special I/O instructions</a:t>
            </a:r>
          </a:p>
          <a:p>
            <a:pPr lvl="1"/>
            <a:r>
              <a:rPr lang="en-US" altLang="zh-CN" b="1" dirty="0"/>
              <a:t>Memory-mapped</a:t>
            </a:r>
            <a:r>
              <a:rPr lang="en-US" altLang="zh-CN" dirty="0"/>
              <a:t> I/O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Some systems use both.</a:t>
            </a:r>
          </a:p>
        </p:txBody>
      </p:sp>
      <p:sp>
        <p:nvSpPr>
          <p:cNvPr id="44036" name="AutoShape 4">
            <a:extLst>
              <a:ext uri="{FF2B5EF4-FFF2-40B4-BE49-F238E27FC236}">
                <a16:creationId xmlns:a16="http://schemas.microsoft.com/office/drawing/2014/main" id="{A7F53A8A-3553-4942-868B-2BAE6CE9A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4710113"/>
            <a:ext cx="2589213" cy="1012825"/>
          </a:xfrm>
          <a:prstGeom prst="wedgeRoundRectCallout">
            <a:avLst>
              <a:gd name="adj1" fmla="val -66958"/>
              <a:gd name="adj2" fmla="val -31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/>
              <a:t>Device control registers mapped into processor address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CDA22ED-9682-824A-AF80-FC9E7A7913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13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A873B690-3F26-EA4B-8385-63CB8CE46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STREAMS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7B326C4-35FE-7542-9BD3-B83165D83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STREAM</a:t>
            </a:r>
            <a:r>
              <a:rPr lang="en-US" altLang="zh-CN"/>
              <a:t> – a full-duplex communication channel between a user-level process and a device in Unix System V and beyond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A STREAM consists of: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- </a:t>
            </a:r>
            <a:r>
              <a:rPr lang="en-US" altLang="zh-CN" sz="1600"/>
              <a:t>STREAM head interfaces with the user process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/>
              <a:t>	- driver end interfaces with the device</a:t>
            </a:r>
            <a:br>
              <a:rPr lang="en-US" altLang="zh-CN" sz="1600"/>
            </a:br>
            <a:r>
              <a:rPr lang="en-US" altLang="zh-CN" sz="1600"/>
              <a:t>- zero or more STREAM modules between them</a:t>
            </a:r>
            <a:r>
              <a:rPr lang="en-US" altLang="zh-CN"/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Each module contains a </a:t>
            </a:r>
            <a:r>
              <a:rPr lang="en-US" altLang="zh-CN" b="1"/>
              <a:t>read  queue</a:t>
            </a:r>
            <a:r>
              <a:rPr lang="en-US" altLang="zh-CN"/>
              <a:t> and a </a:t>
            </a:r>
            <a:r>
              <a:rPr lang="en-US" altLang="zh-CN" b="1"/>
              <a:t>write queue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Message passing is used to communicate between queues</a:t>
            </a:r>
          </a:p>
          <a:p>
            <a:pPr>
              <a:lnSpc>
                <a:spcPct val="90000"/>
              </a:lnSpc>
            </a:pPr>
            <a:r>
              <a:rPr lang="en-US" altLang="zh-CN" b="1"/>
              <a:t>STREAM </a:t>
            </a:r>
            <a:r>
              <a:rPr lang="en-US" altLang="zh-CN"/>
              <a:t>provides a framework for a </a:t>
            </a:r>
            <a:r>
              <a:rPr lang="en-US" altLang="zh-CN">
                <a:solidFill>
                  <a:srgbClr val="FF6600"/>
                </a:solidFill>
              </a:rPr>
              <a:t>modular</a:t>
            </a:r>
            <a:r>
              <a:rPr lang="en-US" altLang="zh-CN"/>
              <a:t> and </a:t>
            </a:r>
            <a:r>
              <a:rPr lang="en-US" altLang="zh-CN">
                <a:solidFill>
                  <a:srgbClr val="FF6600"/>
                </a:solidFill>
              </a:rPr>
              <a:t>incremental</a:t>
            </a:r>
            <a:r>
              <a:rPr lang="en-US" altLang="zh-CN"/>
              <a:t> approach to writing device drivers and network protocols.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305238A-366D-9A45-BAC1-3CAF47090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125" y="0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The STREAMS Structure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55299" name="Picture 4">
            <a:extLst>
              <a:ext uri="{FF2B5EF4-FFF2-40B4-BE49-F238E27FC236}">
                <a16:creationId xmlns:a16="http://schemas.microsoft.com/office/drawing/2014/main" id="{EFCE5798-9105-4743-8A5A-DC9CC7F7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t="545" r="15494" b="832"/>
          <a:stretch>
            <a:fillRect/>
          </a:stretch>
        </p:blipFill>
        <p:spPr bwMode="auto">
          <a:xfrm>
            <a:off x="2419350" y="1300163"/>
            <a:ext cx="4835525" cy="51514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>
            <a:extLst>
              <a:ext uri="{FF2B5EF4-FFF2-40B4-BE49-F238E27FC236}">
                <a16:creationId xmlns:a16="http://schemas.microsoft.com/office/drawing/2014/main" id="{DFA8ACB9-88AC-6A48-B485-34D9A156C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A Typical PC Bus Structure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B1C1D1-AA03-4631-A878-587C0BB2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9" y="1336189"/>
            <a:ext cx="7433162" cy="4620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C96668B-D45C-F445-B8DD-5DBA2D88C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cs typeface="宋体" charset="0"/>
              </a:rPr>
              <a:t>Device I/O Port Addresses on PCs (partial)</a:t>
            </a:r>
            <a:endParaRPr lang="en-US" altLang="zh-CN" sz="2400" dirty="0">
              <a:cs typeface="宋体" charset="0"/>
            </a:endParaRP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4004C4C4-D236-9145-934A-E367519E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t="12469" r="656" b="12469"/>
          <a:stretch>
            <a:fillRect/>
          </a:stretch>
        </p:blipFill>
        <p:spPr bwMode="auto">
          <a:xfrm>
            <a:off x="493713" y="1223963"/>
            <a:ext cx="8267700" cy="47275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74A17A5-39C9-3049-B272-FCB627A6E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I/O Port Registers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97A52AF-1EA5-A143-9AC8-12A65506B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/>
              <a:t>Data-in</a:t>
            </a:r>
            <a:r>
              <a:rPr lang="en-US" altLang="zh-CN" sz="2000"/>
              <a:t>: read by the host to get input</a:t>
            </a:r>
          </a:p>
          <a:p>
            <a:r>
              <a:rPr lang="en-US" altLang="zh-CN" sz="2000" b="1"/>
              <a:t>Data-out</a:t>
            </a:r>
            <a:r>
              <a:rPr lang="en-US" altLang="zh-CN" sz="2000"/>
              <a:t>: written by the host to send output</a:t>
            </a:r>
          </a:p>
          <a:p>
            <a:r>
              <a:rPr lang="en-US" altLang="zh-CN" sz="2000" b="1"/>
              <a:t>Status</a:t>
            </a:r>
            <a:r>
              <a:rPr lang="en-US" altLang="zh-CN" sz="2000"/>
              <a:t>: device status read by the host</a:t>
            </a:r>
          </a:p>
          <a:p>
            <a:r>
              <a:rPr lang="en-US" altLang="zh-CN" sz="2000" b="1"/>
              <a:t>Control</a:t>
            </a:r>
            <a:r>
              <a:rPr lang="en-US" altLang="zh-CN" sz="2000"/>
              <a:t>: written by the host to start a command or change the mode of a device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E0A8-8A83-1C40-B714-71332447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Polling</a:t>
            </a:r>
            <a:endParaRPr lang="zh-CN" altLang="en-US" dirty="0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B4A13055-CE14-1A44-AE77-051BE2C7E7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013" y="1190625"/>
            <a:ext cx="7351712" cy="4483100"/>
          </a:xfrm>
        </p:spPr>
        <p:txBody>
          <a:bodyPr/>
          <a:lstStyle/>
          <a:p>
            <a:r>
              <a:rPr lang="en-US" altLang="zh-CN"/>
              <a:t>Repeated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each</a:t>
            </a:r>
            <a:r>
              <a:rPr lang="zh-CN" altLang="en-US"/>
              <a:t> </a:t>
            </a:r>
            <a:r>
              <a:rPr lang="en-US" altLang="zh-CN"/>
              <a:t>byte:</a:t>
            </a:r>
            <a:endParaRPr lang="zh-CN" altLang="en-US"/>
          </a:p>
        </p:txBody>
      </p:sp>
      <p:pic>
        <p:nvPicPr>
          <p:cNvPr id="14340" name="图片 2">
            <a:extLst>
              <a:ext uri="{FF2B5EF4-FFF2-40B4-BE49-F238E27FC236}">
                <a16:creationId xmlns:a16="http://schemas.microsoft.com/office/drawing/2014/main" id="{3AB4AF3B-BEE9-714B-85A8-77DE6E9D5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0525"/>
            <a:ext cx="8247063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1BA01B6-64E5-0F44-9832-869748D96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Polling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8AB9A6E-7567-C64F-A45F-64B5C2255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150" y="1300163"/>
            <a:ext cx="7351713" cy="3502025"/>
          </a:xfrm>
        </p:spPr>
        <p:txBody>
          <a:bodyPr/>
          <a:lstStyle/>
          <a:p>
            <a:r>
              <a:rPr lang="en-US" altLang="zh-CN" dirty="0"/>
              <a:t>Determines state of device </a:t>
            </a:r>
          </a:p>
          <a:p>
            <a:pPr lvl="1"/>
            <a:r>
              <a:rPr lang="en-US" altLang="zh-CN" dirty="0"/>
              <a:t>command-ready</a:t>
            </a:r>
          </a:p>
          <a:p>
            <a:pPr lvl="1"/>
            <a:r>
              <a:rPr lang="en-US" altLang="zh-CN" dirty="0"/>
              <a:t>busy</a:t>
            </a:r>
          </a:p>
          <a:p>
            <a:pPr lvl="1"/>
            <a:r>
              <a:rPr lang="en-US" altLang="zh-CN" dirty="0"/>
              <a:t>Error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/>
              <a:t>Busy-wait</a:t>
            </a:r>
            <a:r>
              <a:rPr lang="en-US" altLang="zh-CN" dirty="0"/>
              <a:t> cycle in</a:t>
            </a:r>
            <a:r>
              <a:rPr lang="zh-CN" altLang="en-US" dirty="0"/>
              <a:t> </a:t>
            </a:r>
            <a:r>
              <a:rPr lang="en-US" altLang="zh-CN" i="1" dirty="0"/>
              <a:t>Step</a:t>
            </a:r>
            <a:r>
              <a:rPr lang="zh-CN" altLang="en-US" i="1" dirty="0"/>
              <a:t> </a:t>
            </a:r>
            <a:r>
              <a:rPr lang="en-US" altLang="zh-CN" i="1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 wait for I/O from device</a:t>
            </a:r>
          </a:p>
        </p:txBody>
      </p:sp>
      <p:sp>
        <p:nvSpPr>
          <p:cNvPr id="45060" name="AutoShape 4">
            <a:extLst>
              <a:ext uri="{FF2B5EF4-FFF2-40B4-BE49-F238E27FC236}">
                <a16:creationId xmlns:a16="http://schemas.microsoft.com/office/drawing/2014/main" id="{89C12E3A-11D5-644F-84C9-7A2842300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3535363"/>
            <a:ext cx="4227513" cy="1319212"/>
          </a:xfrm>
          <a:prstGeom prst="wedgeRectCallout">
            <a:avLst>
              <a:gd name="adj1" fmla="val -20370"/>
              <a:gd name="adj2" fmla="val -8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/>
              <a:t>Repeatedly reading the </a:t>
            </a:r>
            <a:r>
              <a:rPr kumimoji="0" lang="en-US" altLang="zh-CN" sz="1800" b="1" dirty="0"/>
              <a:t>status</a:t>
            </a:r>
            <a:r>
              <a:rPr kumimoji="0" lang="en-US" altLang="zh-CN" sz="1800" dirty="0"/>
              <a:t> register until the busy bit becomes clear.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>
                <a:solidFill>
                  <a:srgbClr val="FF3300"/>
                </a:solidFill>
              </a:rPr>
              <a:t>Can be inefficient</a:t>
            </a:r>
            <a:r>
              <a:rPr kumimoji="0" lang="en-US" altLang="zh-CN" sz="1800" b="1" dirty="0">
                <a:solidFill>
                  <a:srgbClr val="FF3300"/>
                </a:solidFill>
              </a:rPr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</p:bldLst>
  </p:timing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宋体"/>
        <a:cs typeface=""/>
      </a:majorFont>
      <a:minorFont>
        <a:latin typeface="Helvetica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28139</TotalTime>
  <Words>1778</Words>
  <Application>Microsoft Office PowerPoint</Application>
  <PresentationFormat>全屏显示(4:3)</PresentationFormat>
  <Paragraphs>246</Paragraphs>
  <Slides>42</Slides>
  <Notes>12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Helvetica Neue</vt:lpstr>
      <vt:lpstr>Menlo</vt:lpstr>
      <vt:lpstr>Monotype Sorts</vt:lpstr>
      <vt:lpstr>宋体</vt:lpstr>
      <vt:lpstr>Arial</vt:lpstr>
      <vt:lpstr>Courier New</vt:lpstr>
      <vt:lpstr>Helvetica</vt:lpstr>
      <vt:lpstr>Times New Roman</vt:lpstr>
      <vt:lpstr>Webdings</vt:lpstr>
      <vt:lpstr>Wingdings</vt:lpstr>
      <vt:lpstr>os-w-java</vt:lpstr>
      <vt:lpstr>Chapter 13:  I/O Systems</vt:lpstr>
      <vt:lpstr>Chapter 13:  I/O Systems</vt:lpstr>
      <vt:lpstr>Objectives</vt:lpstr>
      <vt:lpstr>I/O Hardware</vt:lpstr>
      <vt:lpstr>A Typical PC Bus Structure</vt:lpstr>
      <vt:lpstr>Device I/O Port Addresses on PCs (partial)</vt:lpstr>
      <vt:lpstr>I/O Port Registers</vt:lpstr>
      <vt:lpstr>Polling</vt:lpstr>
      <vt:lpstr>Polling</vt:lpstr>
      <vt:lpstr>Interrupts</vt:lpstr>
      <vt:lpstr>Interrupt-Driven I/O Cycle</vt:lpstr>
      <vt:lpstr>Intel Pentium Processor Event-Vector Table</vt:lpstr>
      <vt:lpstr>Various Interrupt Processing</vt:lpstr>
      <vt:lpstr>Direct Memory Access</vt:lpstr>
      <vt:lpstr>Six Step Process to Perform DMA Transfer</vt:lpstr>
      <vt:lpstr>Application I/O Interface</vt:lpstr>
      <vt:lpstr>Device Types in Linux</vt:lpstr>
      <vt:lpstr>PowerPoint 演示文稿</vt:lpstr>
      <vt:lpstr>A Kernel I/O Structure</vt:lpstr>
      <vt:lpstr>Characteristics of I/O Devices</vt:lpstr>
      <vt:lpstr>Block and Character Devices</vt:lpstr>
      <vt:lpstr>Network Devices</vt:lpstr>
      <vt:lpstr>Clocks and Timers</vt:lpstr>
      <vt:lpstr>Blocking and Nonblocking I/O</vt:lpstr>
      <vt:lpstr>Two I/O Methods</vt:lpstr>
      <vt:lpstr>Kernel I/O Subsystem</vt:lpstr>
      <vt:lpstr>Device-status Table</vt:lpstr>
      <vt:lpstr>Kernel I/O Subsystem</vt:lpstr>
      <vt:lpstr>Error Handling</vt:lpstr>
      <vt:lpstr>I/O Protection</vt:lpstr>
      <vt:lpstr>Use of a System Call to Perform I/O</vt:lpstr>
      <vt:lpstr>Kernel Data Structures</vt:lpstr>
      <vt:lpstr>UNIX I/O Kernel Structure</vt:lpstr>
      <vt:lpstr>Transforming I/O Requests to Hardware Operations</vt:lpstr>
      <vt:lpstr>Life Cycle of An I/O Request</vt:lpstr>
      <vt:lpstr>Performance</vt:lpstr>
      <vt:lpstr>Intercomputer Communications</vt:lpstr>
      <vt:lpstr>Improving Performance</vt:lpstr>
      <vt:lpstr>Device-Functionality Progression</vt:lpstr>
      <vt:lpstr>End of Chapter 13</vt:lpstr>
      <vt:lpstr>STREAMS</vt:lpstr>
      <vt:lpstr>The STREAMS Structure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LidanShou</cp:lastModifiedBy>
  <cp:revision>373</cp:revision>
  <dcterms:created xsi:type="dcterms:W3CDTF">2004-10-07T18:29:30Z</dcterms:created>
  <dcterms:modified xsi:type="dcterms:W3CDTF">2024-01-02T08:08:59Z</dcterms:modified>
</cp:coreProperties>
</file>