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4"/>
  </p:notesMasterIdLst>
  <p:sldIdLst>
    <p:sldId id="330" r:id="rId2"/>
    <p:sldId id="275" r:id="rId3"/>
    <p:sldId id="287" r:id="rId4"/>
    <p:sldId id="336" r:id="rId5"/>
    <p:sldId id="277" r:id="rId6"/>
    <p:sldId id="332" r:id="rId7"/>
    <p:sldId id="288" r:id="rId8"/>
    <p:sldId id="337" r:id="rId9"/>
    <p:sldId id="278" r:id="rId10"/>
    <p:sldId id="289" r:id="rId11"/>
    <p:sldId id="338" r:id="rId12"/>
    <p:sldId id="279" r:id="rId13"/>
    <p:sldId id="290" r:id="rId14"/>
    <p:sldId id="294" r:id="rId15"/>
    <p:sldId id="293" r:id="rId16"/>
    <p:sldId id="335" r:id="rId17"/>
    <p:sldId id="339" r:id="rId18"/>
    <p:sldId id="340" r:id="rId19"/>
    <p:sldId id="341" r:id="rId20"/>
    <p:sldId id="280" r:id="rId21"/>
    <p:sldId id="358" r:id="rId22"/>
    <p:sldId id="359" r:id="rId23"/>
    <p:sldId id="298" r:id="rId24"/>
    <p:sldId id="301" r:id="rId25"/>
    <p:sldId id="302" r:id="rId26"/>
    <p:sldId id="329" r:id="rId27"/>
    <p:sldId id="360" r:id="rId28"/>
    <p:sldId id="282" r:id="rId29"/>
    <p:sldId id="333" r:id="rId30"/>
    <p:sldId id="348" r:id="rId31"/>
    <p:sldId id="352" r:id="rId32"/>
    <p:sldId id="347" r:id="rId33"/>
    <p:sldId id="342" r:id="rId34"/>
    <p:sldId id="303" r:id="rId35"/>
    <p:sldId id="304" r:id="rId36"/>
    <p:sldId id="307" r:id="rId37"/>
    <p:sldId id="334" r:id="rId38"/>
    <p:sldId id="305" r:id="rId39"/>
    <p:sldId id="306" r:id="rId40"/>
    <p:sldId id="310" r:id="rId41"/>
    <p:sldId id="357" r:id="rId42"/>
    <p:sldId id="311" r:id="rId43"/>
    <p:sldId id="353" r:id="rId44"/>
    <p:sldId id="313" r:id="rId45"/>
    <p:sldId id="314" r:id="rId46"/>
    <p:sldId id="355" r:id="rId47"/>
    <p:sldId id="354" r:id="rId48"/>
    <p:sldId id="343" r:id="rId49"/>
    <p:sldId id="315" r:id="rId50"/>
    <p:sldId id="316" r:id="rId51"/>
    <p:sldId id="317" r:id="rId52"/>
    <p:sldId id="318" r:id="rId53"/>
    <p:sldId id="326" r:id="rId54"/>
    <p:sldId id="328" r:id="rId55"/>
    <p:sldId id="356" r:id="rId56"/>
    <p:sldId id="344" r:id="rId57"/>
    <p:sldId id="285" r:id="rId58"/>
    <p:sldId id="345" r:id="rId59"/>
    <p:sldId id="286" r:id="rId60"/>
    <p:sldId id="331" r:id="rId61"/>
    <p:sldId id="361" r:id="rId62"/>
    <p:sldId id="362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3FCFF"/>
    <a:srgbClr val="E8FAFF"/>
    <a:srgbClr val="F6FAFF"/>
    <a:srgbClr val="D7F2FF"/>
    <a:srgbClr val="B4CEFB"/>
    <a:srgbClr val="FFFFFF"/>
    <a:srgbClr val="99C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90272"/>
  </p:normalViewPr>
  <p:slideViewPr>
    <p:cSldViewPr snapToGrid="0">
      <p:cViewPr varScale="1">
        <p:scale>
          <a:sx n="106" d="100"/>
          <a:sy n="106" d="100"/>
        </p:scale>
        <p:origin x="1144" y="7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563CDFA-F47C-4998-845B-A9C54A9D9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Darwin is </a:t>
            </a:r>
            <a:r>
              <a:rPr lang="en-US" altLang="zh-CN"/>
              <a:t>open source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3CDFA-F47C-4998-845B-A9C54A9D9002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28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454AFE66-EBAC-0A48-BF00-6B0A21070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8A87FF93-9345-F445-83C8-D3D0FAF84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强调性能、定制化。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2F2722AA-5B18-DC45-9611-412CF8331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F88BA23-DBD4-F74B-8BF5-EB9EDFF97DEE}" type="slidenum">
              <a:rPr lang="zh-CN" altLang="en-US" baseline="0" smtClean="0">
                <a:latin typeface="Times New Roman" panose="02020603050405020304" pitchFamily="18" charset="0"/>
              </a:rPr>
              <a:pPr/>
              <a:t>46</a:t>
            </a:fld>
            <a:endParaRPr lang="en-US" altLang="zh-CN" baseline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2CEE82DA-6DEF-904C-A499-FE455925E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12282F27-BFFB-8D42-9DB9-7403EF697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整个系统只有一个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user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kernel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。如果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没有用到某功能就不会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include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进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unikernel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7278EB3E-71DC-DE4E-98EF-C904D85F0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3A04C44C-E32B-704B-934C-4CD8AA239A3D}" type="slidenum">
              <a:rPr lang="zh-CN" altLang="en-US" baseline="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baseline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5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8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42DE9B-85EE-B74B-B0FD-CB20C5D7A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aseline="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1D38EF-972E-D743-8D3D-C404E55CA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aseline="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46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5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02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2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9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99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09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8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265671" y="6613525"/>
            <a:ext cx="4475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2.</a:t>
            </a:r>
            <a:fld id="{08F5AFFF-5BB8-4371-9B01-E7687D906F2D}" type="slidenum">
              <a:rPr kumimoji="0" lang="en-US" altLang="zh-CN" sz="1000" b="1" smtClean="0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kumimoji="0" lang="en-US" altLang="zh-CN" sz="1000" b="1" dirty="0">
              <a:solidFill>
                <a:srgbClr val="9933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4536281 w 20"/>
              <a:gd name="T1" fmla="*/ 630436 h 4"/>
              <a:gd name="T2" fmla="*/ 0 w 20"/>
              <a:gd name="T3" fmla="*/ 0 h 4"/>
              <a:gd name="T4" fmla="*/ 3629025 w 20"/>
              <a:gd name="T5" fmla="*/ 0 h 4"/>
              <a:gd name="T6" fmla="*/ 4536281 w 20"/>
              <a:gd name="T7" fmla="*/ 63043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1889720 w 12"/>
              <a:gd name="T1" fmla="*/ 629642 h 4"/>
              <a:gd name="T2" fmla="*/ 0 w 12"/>
              <a:gd name="T3" fmla="*/ 0 h 4"/>
              <a:gd name="T4" fmla="*/ 1889720 w 12"/>
              <a:gd name="T5" fmla="*/ 0 h 4"/>
              <a:gd name="T6" fmla="*/ 1889720 w 12"/>
              <a:gd name="T7" fmla="*/ 62964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3062359 w 12"/>
              <a:gd name="T1" fmla="*/ 7560469 h 12"/>
              <a:gd name="T2" fmla="*/ 0 w 12"/>
              <a:gd name="T3" fmla="*/ 6300788 h 12"/>
              <a:gd name="T4" fmla="*/ 5249664 w 12"/>
              <a:gd name="T5" fmla="*/ 0 h 12"/>
              <a:gd name="T6" fmla="*/ 3062359 w 12"/>
              <a:gd name="T7" fmla="*/ 7560469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489700" y="6586379"/>
            <a:ext cx="26543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@ZJU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0" y="6613525"/>
            <a:ext cx="13484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Operating Systems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1745090 w 13"/>
              <a:gd name="T1" fmla="*/ 0 h 1587"/>
              <a:gd name="T2" fmla="*/ 0 w 13"/>
              <a:gd name="T3" fmla="*/ 0 h 1587"/>
              <a:gd name="T4" fmla="*/ 939777 w 13"/>
              <a:gd name="T5" fmla="*/ 0 h 1587"/>
              <a:gd name="T6" fmla="*/ 1745090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1008063 w 10"/>
              <a:gd name="T3" fmla="*/ 0 h 1587"/>
              <a:gd name="T4" fmla="*/ 604838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360249 h 7"/>
              <a:gd name="T2" fmla="*/ 1493308 w 18"/>
              <a:gd name="T3" fmla="*/ 0 h 7"/>
              <a:gd name="T4" fmla="*/ 2240139 w 18"/>
              <a:gd name="T5" fmla="*/ 0 h 7"/>
              <a:gd name="T6" fmla="*/ 0 w 18"/>
              <a:gd name="T7" fmla="*/ 36024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520156 h 16"/>
              <a:gd name="T2" fmla="*/ 420291 w 6"/>
              <a:gd name="T3" fmla="*/ 0 h 16"/>
              <a:gd name="T4" fmla="*/ 210145 w 6"/>
              <a:gd name="T5" fmla="*/ 2047478 h 16"/>
              <a:gd name="T6" fmla="*/ 0 w 6"/>
              <a:gd name="T7" fmla="*/ 252015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1499164 w 11"/>
              <a:gd name="T1" fmla="*/ 3150592 h 20"/>
              <a:gd name="T2" fmla="*/ 0 w 11"/>
              <a:gd name="T3" fmla="*/ 0 h 20"/>
              <a:gd name="T4" fmla="*/ 2061513 w 11"/>
              <a:gd name="T5" fmla="*/ 2520315 h 20"/>
              <a:gd name="T6" fmla="*/ 1499164 w 11"/>
              <a:gd name="T7" fmla="*/ 3150592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880179 h 14"/>
              <a:gd name="T2" fmla="*/ 359796 w 7"/>
              <a:gd name="T3" fmla="*/ 0 h 14"/>
              <a:gd name="T4" fmla="*/ 359796 w 7"/>
              <a:gd name="T5" fmla="*/ 1440089 h 14"/>
              <a:gd name="T6" fmla="*/ 0 w 7"/>
              <a:gd name="T7" fmla="*/ 2880179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840581 h 3"/>
              <a:gd name="T2" fmla="*/ 2688167 w 30"/>
              <a:gd name="T3" fmla="*/ 0 h 3"/>
              <a:gd name="T4" fmla="*/ 5376333 w 30"/>
              <a:gd name="T5" fmla="*/ 0 h 3"/>
              <a:gd name="T6" fmla="*/ 0 w 30"/>
              <a:gd name="T7" fmla="*/ 840581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3780234 h 24"/>
              <a:gd name="T2" fmla="*/ 2519627 w 9"/>
              <a:gd name="T3" fmla="*/ 0 h 24"/>
              <a:gd name="T4" fmla="*/ 1679928 w 9"/>
              <a:gd name="T5" fmla="*/ 2677716 h 24"/>
              <a:gd name="T6" fmla="*/ 0 w 9"/>
              <a:gd name="T7" fmla="*/ 3780234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lang="en-US" altLang="zh-CN" dirty="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lang="en-US" altLang="zh-CN" dirty="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>
            <a:extLst>
              <a:ext uri="{FF2B5EF4-FFF2-40B4-BE49-F238E27FC236}">
                <a16:creationId xmlns:a16="http://schemas.microsoft.com/office/drawing/2014/main" id="{C66BEBFD-44DB-E44F-BCB8-D930F471C9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b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033838A4-75A7-5E48-8301-1FF50F97C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D49FFCB-05A1-C141-AA1C-691DE56FD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Operating System Interface - GUI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58B4D6B-BE45-6546-AF09-5B37277D3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User-friendly </a:t>
            </a:r>
            <a:r>
              <a:rPr lang="en-US" altLang="zh-CN" sz="2000" b="1"/>
              <a:t>desktop</a:t>
            </a:r>
            <a:r>
              <a:rPr lang="en-US" altLang="zh-CN" sz="2000"/>
              <a:t> metaphor interface</a:t>
            </a:r>
          </a:p>
          <a:p>
            <a:pPr lvl="1"/>
            <a:r>
              <a:rPr lang="en-US" altLang="zh-CN" sz="2000"/>
              <a:t>Usually mouse, keyboard, and monitor</a:t>
            </a:r>
          </a:p>
          <a:p>
            <a:pPr lvl="1"/>
            <a:r>
              <a:rPr lang="en-US" altLang="zh-CN" sz="2000" b="1"/>
              <a:t>Icons</a:t>
            </a:r>
            <a:r>
              <a:rPr lang="en-US" altLang="zh-CN" sz="2000"/>
              <a:t> represent files, programs, actions, etc</a:t>
            </a:r>
          </a:p>
          <a:p>
            <a:pPr lvl="1"/>
            <a:r>
              <a:rPr lang="en-US" altLang="zh-CN" sz="2000"/>
              <a:t>Various mouse buttons over objects in the interface cause various actions (provide information, options, execute function, open directory (known as a </a:t>
            </a:r>
            <a:r>
              <a:rPr lang="en-US" altLang="zh-CN" sz="2000" b="1"/>
              <a:t>folder</a:t>
            </a:r>
            <a:r>
              <a:rPr lang="en-US" altLang="zh-CN" sz="2000"/>
              <a:t>)</a:t>
            </a:r>
          </a:p>
          <a:p>
            <a:pPr lvl="1"/>
            <a:r>
              <a:rPr lang="en-US" altLang="zh-CN" sz="2000"/>
              <a:t>Invented at Xerox PARC</a:t>
            </a:r>
          </a:p>
          <a:p>
            <a:r>
              <a:rPr lang="en-US" altLang="zh-CN" sz="2000"/>
              <a:t>Many systems now include both CLI and GUI interfaces</a:t>
            </a:r>
          </a:p>
          <a:p>
            <a:pPr lvl="1"/>
            <a:r>
              <a:rPr lang="en-US" altLang="zh-CN" sz="2000"/>
              <a:t>Microsoft Windows is GUI with CLI “command” shell</a:t>
            </a:r>
          </a:p>
          <a:p>
            <a:pPr lvl="1"/>
            <a:r>
              <a:rPr lang="en-US" altLang="zh-CN" sz="2000"/>
              <a:t>Apple Mac OS X as “Aqua” GUI interface with UNIX kernel underneath and shells available</a:t>
            </a:r>
          </a:p>
          <a:p>
            <a:pPr lvl="1"/>
            <a:r>
              <a:rPr lang="en-US" altLang="zh-CN" sz="2000"/>
              <a:t>Solaris is CLI with optional GUI interfaces (Java Desktop, KDE)</a:t>
            </a:r>
          </a:p>
          <a:p>
            <a:pPr lvl="1"/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5608DB22-0E74-FC46-9E05-57D0035A2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6C110B5-3A89-B24E-BC76-088C90C7A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FF472EA-7270-4F4A-B6A6-C3EB5D5D2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System Calls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ECA0E12-3584-754B-A7E0-C7DB3E984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Programming interface to the services provided by the OS</a:t>
            </a:r>
          </a:p>
          <a:p>
            <a:r>
              <a:rPr lang="en-US" altLang="zh-CN" sz="2000"/>
              <a:t>Typically written in a high-level language (C or C++)</a:t>
            </a:r>
          </a:p>
          <a:p>
            <a:r>
              <a:rPr lang="en-US" altLang="zh-CN" sz="2000"/>
              <a:t>Mostly accessed by programs via a high-level </a:t>
            </a:r>
            <a:r>
              <a:rPr lang="en-US" altLang="zh-CN" sz="2000" b="1">
                <a:solidFill>
                  <a:srgbClr val="FF0000"/>
                </a:solidFill>
              </a:rPr>
              <a:t>Application Program Interface (API)</a:t>
            </a:r>
            <a:r>
              <a:rPr lang="en-US" altLang="zh-CN" sz="2000"/>
              <a:t> rather than direct system call use</a:t>
            </a:r>
          </a:p>
          <a:p>
            <a:r>
              <a:rPr lang="en-US" altLang="zh-CN" sz="2000"/>
              <a:t>Three most common APIs are Win32 API for Windows, POSIX API for POSIX-based systems (including virtually all versions of UNIX, Linux, and Mac OS X), and Java API for the Java virtual machine (JVM)</a:t>
            </a:r>
          </a:p>
          <a:p>
            <a:r>
              <a:rPr lang="en-US" altLang="zh-CN" sz="2000"/>
              <a:t>Why use APIs rather than system calls?</a:t>
            </a:r>
            <a:br>
              <a:rPr lang="en-US" altLang="zh-CN" sz="2000"/>
            </a:br>
            <a:r>
              <a:rPr lang="en-US" altLang="zh-CN" sz="2000" i="1"/>
              <a:t>We’ll see.</a:t>
            </a:r>
            <a:br>
              <a:rPr lang="en-US" altLang="zh-CN" sz="2000"/>
            </a:br>
            <a:r>
              <a:rPr lang="en-US" altLang="zh-CN" sz="2000"/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8405CCE-DC35-B046-B72A-CCF21A633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System Calls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8E0A534D-662C-C041-BC5E-C89AA5B4F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System call sequence to copy the contents of one file to another file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6BF4F0F4-333D-BF47-B13A-C0CE9FD6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6120" r="612" b="5711"/>
          <a:stretch>
            <a:fillRect/>
          </a:stretch>
        </p:blipFill>
        <p:spPr bwMode="auto">
          <a:xfrm>
            <a:off x="1620838" y="2060575"/>
            <a:ext cx="6148387" cy="4116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421378F-170A-8B41-8E85-7B3C85402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System Call Implementation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BCC231-F5D6-4C40-B5C7-E9F62058B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Typically, a </a:t>
            </a:r>
            <a:r>
              <a:rPr lang="en-US" altLang="zh-CN" sz="2000" dirty="0">
                <a:solidFill>
                  <a:srgbClr val="FF0000"/>
                </a:solidFill>
              </a:rPr>
              <a:t>number</a:t>
            </a:r>
            <a:r>
              <a:rPr lang="en-US" altLang="zh-CN" sz="2000" dirty="0"/>
              <a:t> associated with each system call</a:t>
            </a:r>
          </a:p>
          <a:p>
            <a:pPr lvl="1"/>
            <a:r>
              <a:rPr lang="en-US" altLang="zh-CN" sz="2000" dirty="0"/>
              <a:t>System-call interface maintains a </a:t>
            </a:r>
            <a:r>
              <a:rPr lang="en-US" altLang="zh-CN" sz="2000" dirty="0">
                <a:solidFill>
                  <a:srgbClr val="FF0000"/>
                </a:solidFill>
              </a:rPr>
              <a:t>table</a:t>
            </a:r>
            <a:r>
              <a:rPr lang="en-US" altLang="zh-CN" sz="2000" dirty="0"/>
              <a:t> indexed according to these numbers</a:t>
            </a:r>
          </a:p>
          <a:p>
            <a:r>
              <a:rPr lang="en-US" altLang="zh-CN" sz="2000" dirty="0"/>
              <a:t>The system call interface invokes intended system call in OS kernel and returns status of the system call and any return values</a:t>
            </a:r>
          </a:p>
          <a:p>
            <a:r>
              <a:rPr lang="en-US" altLang="zh-CN" sz="2000" dirty="0"/>
              <a:t>The caller needs to know nothing about how the system call is implemented</a:t>
            </a:r>
            <a:r>
              <a:rPr lang="zh-CN" altLang="en-US" sz="2000" dirty="0"/>
              <a:t>（好处：可移植）</a:t>
            </a:r>
            <a:endParaRPr lang="en-US" altLang="zh-CN" sz="2000" dirty="0"/>
          </a:p>
          <a:p>
            <a:pPr lvl="1"/>
            <a:r>
              <a:rPr lang="en-US" altLang="zh-CN" sz="2000" dirty="0"/>
              <a:t>Just needs to obey API and understand what OS will do as a result call</a:t>
            </a:r>
          </a:p>
          <a:p>
            <a:pPr lvl="1"/>
            <a:r>
              <a:rPr lang="en-US" altLang="zh-CN" sz="2000" dirty="0"/>
              <a:t>Most </a:t>
            </a:r>
            <a:r>
              <a:rPr lang="en-US" altLang="zh-CN" sz="2000" dirty="0">
                <a:solidFill>
                  <a:srgbClr val="FF0000"/>
                </a:solidFill>
              </a:rPr>
              <a:t>details</a:t>
            </a:r>
            <a:r>
              <a:rPr lang="en-US" altLang="zh-CN" sz="2000" dirty="0"/>
              <a:t> of  OS interface hidden from programmer by API  </a:t>
            </a:r>
          </a:p>
          <a:p>
            <a:pPr lvl="2"/>
            <a:r>
              <a:rPr lang="en-US" altLang="zh-CN" sz="2000" dirty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1F30EF0-FF75-1042-955E-64C5B3120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API – System Call – OS Relationship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D01A8C0F-9F5D-8F4D-B671-401F6E28C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982663" y="1497013"/>
            <a:ext cx="7485062" cy="45767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234DA2E1-87EB-EA49-BB77-1AF5E194C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Standard C Library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30E46C1-2245-FF42-9C0A-1BE15F44D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316038"/>
            <a:ext cx="7642225" cy="4483100"/>
          </a:xfrm>
        </p:spPr>
        <p:txBody>
          <a:bodyPr/>
          <a:lstStyle/>
          <a:p>
            <a:r>
              <a:rPr lang="en-US" altLang="zh-CN"/>
              <a:t>C program invoking printf() library call, which calls write() system call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A3B8FE4C-2BA2-BA4C-8A7C-D79C4132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668" r="17311" b="334"/>
          <a:stretch>
            <a:fillRect/>
          </a:stretch>
        </p:blipFill>
        <p:spPr bwMode="auto">
          <a:xfrm>
            <a:off x="2655888" y="2141538"/>
            <a:ext cx="3757612" cy="4235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47D5530-1CA2-BB44-89F1-10B0EFE97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System Call Parameter Passing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8EA9F32-3F27-624B-9789-1B4F7AEE5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3505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Exact type and amount of information vary according to OS and call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Simplest:  pass the parameters in </a:t>
            </a:r>
            <a:r>
              <a:rPr lang="en-US" altLang="zh-CN" sz="2000" i="1" dirty="0">
                <a:solidFill>
                  <a:srgbClr val="FF0000"/>
                </a:solidFill>
              </a:rPr>
              <a:t>registers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Parameters stored in a </a:t>
            </a:r>
            <a:r>
              <a:rPr lang="en-US" altLang="zh-CN" sz="2000" i="1" dirty="0">
                <a:solidFill>
                  <a:srgbClr val="FF0000"/>
                </a:solidFill>
              </a:rPr>
              <a:t>block</a:t>
            </a:r>
            <a:r>
              <a:rPr lang="en-US" altLang="zh-CN" sz="2000" i="1" dirty="0"/>
              <a:t>, </a:t>
            </a:r>
            <a:r>
              <a:rPr lang="en-US" altLang="zh-CN" sz="2000" dirty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Parameters placed, or </a:t>
            </a:r>
            <a:r>
              <a:rPr lang="en-US" altLang="zh-CN" sz="2000" i="1" dirty="0"/>
              <a:t>pushed, </a:t>
            </a:r>
            <a:r>
              <a:rPr lang="en-US" altLang="zh-CN" sz="2000" dirty="0"/>
              <a:t>onto the </a:t>
            </a:r>
            <a:r>
              <a:rPr lang="en-US" altLang="zh-CN" sz="2000" i="1" dirty="0">
                <a:solidFill>
                  <a:srgbClr val="FF0000"/>
                </a:solidFill>
              </a:rPr>
              <a:t>stack</a:t>
            </a:r>
            <a:r>
              <a:rPr lang="en-US" altLang="zh-CN" sz="2000" i="1" dirty="0"/>
              <a:t> </a:t>
            </a:r>
            <a:r>
              <a:rPr lang="en-US" altLang="zh-CN" sz="2000" dirty="0"/>
              <a:t>by the program and </a:t>
            </a:r>
            <a:r>
              <a:rPr lang="en-US" altLang="zh-CN" sz="2000" i="1" dirty="0"/>
              <a:t>popped </a:t>
            </a:r>
            <a:r>
              <a:rPr lang="en-US" altLang="zh-CN" sz="2000" dirty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Block and stack methods do not limit the number or length of parameters being passed</a:t>
            </a:r>
            <a:r>
              <a:rPr lang="zh-CN" altLang="en-US" sz="2000" dirty="0"/>
              <a:t>（</a:t>
            </a:r>
            <a:r>
              <a:rPr lang="en-US" altLang="zh-CN" sz="2000" dirty="0"/>
              <a:t>stack</a:t>
            </a:r>
            <a:r>
              <a:rPr lang="zh-CN" altLang="en-US" sz="2000" dirty="0"/>
              <a:t>也有限制）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D59A0-0505-25D0-A019-5D830D040D4F}"/>
              </a:ext>
            </a:extLst>
          </p:cNvPr>
          <p:cNvSpPr txBox="1"/>
          <p:nvPr/>
        </p:nvSpPr>
        <p:spPr>
          <a:xfrm>
            <a:off x="54142" y="3952374"/>
            <a:ext cx="141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Copy-in()</a:t>
            </a:r>
          </a:p>
          <a:p>
            <a:r>
              <a:rPr lang="en-US" altLang="zh-CN" sz="1200" dirty="0"/>
              <a:t>Copy-out()</a:t>
            </a:r>
          </a:p>
          <a:p>
            <a:r>
              <a:rPr lang="zh-CN" altLang="en-US" sz="1200" dirty="0"/>
              <a:t>在用户空间与内核空间传地址信息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A96040-CAE4-240D-04EB-BA1A81934ED0}"/>
              </a:ext>
            </a:extLst>
          </p:cNvPr>
          <p:cNvSpPr txBox="1"/>
          <p:nvPr/>
        </p:nvSpPr>
        <p:spPr>
          <a:xfrm>
            <a:off x="7880684" y="3767707"/>
            <a:ext cx="968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User</a:t>
            </a:r>
            <a:r>
              <a:rPr lang="zh-CN" altLang="en-US" sz="1400" dirty="0"/>
              <a:t>与</a:t>
            </a:r>
            <a:r>
              <a:rPr lang="en-US" altLang="zh-CN" sz="1400" dirty="0"/>
              <a:t>kernel</a:t>
            </a:r>
            <a:r>
              <a:rPr lang="zh-CN" altLang="en-US" sz="1400" dirty="0"/>
              <a:t>用的地址不同</a:t>
            </a:r>
            <a:r>
              <a:rPr lang="en-US" altLang="zh-CN" sz="1400" dirty="0"/>
              <a:t>(virtual address)</a:t>
            </a:r>
            <a:r>
              <a:rPr lang="zh-CN" altLang="en-US" sz="1400" dirty="0"/>
              <a:t>，用的</a:t>
            </a:r>
            <a:r>
              <a:rPr lang="en-US" altLang="zh-CN" sz="1400" dirty="0"/>
              <a:t>stack</a:t>
            </a:r>
            <a:r>
              <a:rPr lang="zh-CN" altLang="en-US" sz="1400"/>
              <a:t>也不一定相同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1601921-9138-A144-B5B7-82DF6B8D3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Parameter Passing via Table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F2325D04-8EDD-204E-A95B-3FA05907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15260" r="603" b="15529"/>
          <a:stretch>
            <a:fillRect/>
          </a:stretch>
        </p:blipFill>
        <p:spPr bwMode="auto">
          <a:xfrm>
            <a:off x="1714500" y="1644650"/>
            <a:ext cx="6261100" cy="3282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127EB309-369C-EA42-82FF-B6650BC2B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A9BB85F-13E4-7947-AE7A-29C9BBDE6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E05FDEC-8F0B-C64C-96E9-807585376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0643CB1-FE17-0C43-8F74-398275FFD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D36EDCA-63BD-334C-95D1-68131297D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Types of System Calls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A96FFF64-0FB2-2D48-B49B-A997B7F89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Process control</a:t>
            </a:r>
          </a:p>
          <a:p>
            <a:r>
              <a:rPr lang="en-US" altLang="zh-CN" sz="2000"/>
              <a:t>File management</a:t>
            </a:r>
          </a:p>
          <a:p>
            <a:r>
              <a:rPr lang="en-US" altLang="zh-CN" sz="2000"/>
              <a:t>Device management</a:t>
            </a:r>
          </a:p>
          <a:p>
            <a:r>
              <a:rPr lang="en-US" altLang="zh-CN" sz="2000"/>
              <a:t>Information maintenance (e.g. time, date)</a:t>
            </a:r>
          </a:p>
          <a:p>
            <a:r>
              <a:rPr lang="en-US" altLang="zh-CN" sz="2000"/>
              <a:t>Communications</a:t>
            </a:r>
          </a:p>
          <a:p>
            <a:r>
              <a:rPr lang="en-US" altLang="zh-CN" sz="2000"/>
              <a:t>Protection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9852D-C8A3-1E4B-8271-425520D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01599E66-09A7-734B-ACE9-75D2DB8DFF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4" name="图片 4">
            <a:extLst>
              <a:ext uri="{FF2B5EF4-FFF2-40B4-BE49-F238E27FC236}">
                <a16:creationId xmlns:a16="http://schemas.microsoft.com/office/drawing/2014/main" id="{384DF470-3ABC-A148-A9C9-D3452D5A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0"/>
            <a:ext cx="7727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7AA840F-F6B8-844D-AB9B-D42D020CC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8FA41E0-775B-6B4F-8E0A-7A5BD6474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139F34E-D780-1240-89F3-DBED050ED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System Programs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FCFF6E-4F4F-B848-9E09-45C284D77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295400"/>
            <a:ext cx="7326313" cy="4683125"/>
          </a:xfrm>
        </p:spPr>
        <p:txBody>
          <a:bodyPr/>
          <a:lstStyle/>
          <a:p>
            <a:r>
              <a:rPr lang="en-US" altLang="zh-CN" sz="2000"/>
              <a:t>System programs provide a convenient environment for program development and execution.  They can be divided into:</a:t>
            </a:r>
          </a:p>
          <a:p>
            <a:pPr lvl="1"/>
            <a:r>
              <a:rPr lang="en-US" altLang="zh-CN" sz="2000"/>
              <a:t>File manipulation </a:t>
            </a:r>
          </a:p>
          <a:p>
            <a:pPr lvl="1"/>
            <a:r>
              <a:rPr lang="en-US" altLang="zh-CN" sz="2000"/>
              <a:t>Status information</a:t>
            </a:r>
          </a:p>
          <a:p>
            <a:pPr lvl="1"/>
            <a:r>
              <a:rPr lang="en-US" altLang="zh-CN" sz="2000"/>
              <a:t>File modification</a:t>
            </a:r>
          </a:p>
          <a:p>
            <a:pPr lvl="1"/>
            <a:r>
              <a:rPr lang="en-US" altLang="zh-CN" sz="2000"/>
              <a:t>Programming language support</a:t>
            </a:r>
          </a:p>
          <a:p>
            <a:pPr lvl="1"/>
            <a:r>
              <a:rPr lang="en-US" altLang="zh-CN" sz="2000"/>
              <a:t>Program loading and execution</a:t>
            </a:r>
          </a:p>
          <a:p>
            <a:pPr lvl="1"/>
            <a:r>
              <a:rPr lang="en-US" altLang="zh-CN" sz="2000"/>
              <a:t>Communications</a:t>
            </a:r>
          </a:p>
          <a:p>
            <a:pPr lvl="1"/>
            <a:r>
              <a:rPr lang="en-US" altLang="zh-CN" sz="2000"/>
              <a:t>Application programs</a:t>
            </a:r>
          </a:p>
          <a:p>
            <a:r>
              <a:rPr lang="en-US" altLang="zh-CN" sz="2000"/>
              <a:t>Most users’ view of the operating system is defined by system programs, not the actual system calls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E2CBD0AB-5DA8-9E47-9C56-28E1DA4D5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Solaris 10 dtrace Following System Call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F264971A-26E9-374F-A59A-CECAFA45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4" t="1320" r="19194" b="2374"/>
          <a:stretch>
            <a:fillRect/>
          </a:stretch>
        </p:blipFill>
        <p:spPr bwMode="auto">
          <a:xfrm>
            <a:off x="2603500" y="1287463"/>
            <a:ext cx="4297363" cy="50371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97C86CB-3B35-234D-BEAA-CD515CF2B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System Programs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2E0CE87-B0E9-494D-982C-67FFFD08C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919163"/>
            <a:ext cx="7351713" cy="4483100"/>
          </a:xfrm>
        </p:spPr>
        <p:txBody>
          <a:bodyPr/>
          <a:lstStyle/>
          <a:p>
            <a:r>
              <a:rPr lang="en-US" altLang="zh-CN" sz="2000"/>
              <a:t>Provide a </a:t>
            </a:r>
            <a:r>
              <a:rPr lang="en-US" altLang="zh-CN" sz="2000">
                <a:solidFill>
                  <a:srgbClr val="FF0000"/>
                </a:solidFill>
              </a:rPr>
              <a:t>convenient environment</a:t>
            </a:r>
            <a:r>
              <a:rPr lang="en-US" altLang="zh-CN" sz="2000"/>
              <a:t> for program development and execution</a:t>
            </a:r>
          </a:p>
          <a:p>
            <a:pPr lvl="1"/>
            <a:r>
              <a:rPr lang="en-US" altLang="zh-CN" sz="2000"/>
              <a:t>Some of them are simply user interfaces to system calls; others are considerably more complex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File management</a:t>
            </a:r>
            <a:r>
              <a:rPr lang="en-US" altLang="zh-CN" sz="2000"/>
              <a:t> - Create, delete, copy, rename, print, dump, list, and generally manipulate files and directories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Status information</a:t>
            </a:r>
          </a:p>
          <a:p>
            <a:pPr lvl="1"/>
            <a:r>
              <a:rPr lang="en-US" altLang="zh-CN" sz="2000"/>
              <a:t>Some ask the system for info - date, time, amount of available memory, disk space, number of users</a:t>
            </a:r>
          </a:p>
          <a:p>
            <a:pPr lvl="1"/>
            <a:r>
              <a:rPr lang="en-US" altLang="zh-CN" sz="2000"/>
              <a:t>Others provide detailed performance, logging, and debugging information</a:t>
            </a:r>
          </a:p>
          <a:p>
            <a:pPr lvl="1"/>
            <a:r>
              <a:rPr lang="en-US" altLang="zh-CN" sz="2000"/>
              <a:t>Typically, these programs format and print the output to the terminal or other output devices</a:t>
            </a:r>
          </a:p>
          <a:p>
            <a:pPr lvl="1"/>
            <a:r>
              <a:rPr lang="en-US" altLang="zh-CN" sz="2000"/>
              <a:t>Some systems implement  a registry - used to store and retrieve configuration information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33E6540C-18A3-E04E-A014-6FAE32DDB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System Programs (cont’d)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0BB3CC4-B65F-3244-94FD-831DE09C9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File modification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Text editors to create and modify files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Special commands to search contents of files or perform transformations of the text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Programming-language support</a:t>
            </a:r>
            <a:r>
              <a:rPr lang="en-US" altLang="zh-CN" sz="2000"/>
              <a:t> - Compilers, assemblers, debuggers and interpreters sometimes provided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Program loading and execution</a:t>
            </a:r>
            <a:r>
              <a:rPr lang="en-US" altLang="zh-CN" sz="2000"/>
              <a:t>- Absolute loaders, relocatable loaders, linkage editors, and overlay-loaders, debugging systems for higher-level and machine language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Communications</a:t>
            </a:r>
            <a:r>
              <a:rPr lang="en-US" altLang="zh-CN" sz="2000"/>
              <a:t> - Provide the mechanism for creating virtual connections among processes, users, and computer systems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Allow users to send messages to one another’s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2B94E75B-E0DD-0045-BDFC-C2A72066F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C52950D-1B19-C74A-9EFD-5D4B59924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>
            <a:extLst>
              <a:ext uri="{FF2B5EF4-FFF2-40B4-BE49-F238E27FC236}">
                <a16:creationId xmlns:a16="http://schemas.microsoft.com/office/drawing/2014/main" id="{9F50AD5E-E6A9-0445-983D-D34767886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Operating System Design and Implementation</a:t>
            </a:r>
          </a:p>
        </p:txBody>
      </p:sp>
      <p:sp>
        <p:nvSpPr>
          <p:cNvPr id="32771" name="Rectangle 1027">
            <a:extLst>
              <a:ext uri="{FF2B5EF4-FFF2-40B4-BE49-F238E27FC236}">
                <a16:creationId xmlns:a16="http://schemas.microsoft.com/office/drawing/2014/main" id="{F1D8A8F0-9206-144D-B5B2-92171C1AD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Design and Implementation of OS </a:t>
            </a:r>
            <a:r>
              <a:rPr lang="en-US" altLang="zh-CN" sz="2000">
                <a:solidFill>
                  <a:srgbClr val="FF0000"/>
                </a:solidFill>
              </a:rPr>
              <a:t>not “solvable”,</a:t>
            </a:r>
            <a:r>
              <a:rPr lang="en-US" altLang="zh-CN" sz="2000"/>
              <a:t> but some approaches have proven successful</a:t>
            </a:r>
          </a:p>
          <a:p>
            <a:r>
              <a:rPr lang="en-US" altLang="zh-CN" sz="2000"/>
              <a:t>Internal structure of different Operating Systems  can vary widely</a:t>
            </a:r>
          </a:p>
          <a:p>
            <a:r>
              <a:rPr lang="en-US" altLang="zh-CN" sz="2000"/>
              <a:t>Start by defining </a:t>
            </a:r>
            <a:r>
              <a:rPr lang="en-US" altLang="zh-CN" sz="2000">
                <a:solidFill>
                  <a:srgbClr val="FF0000"/>
                </a:solidFill>
              </a:rPr>
              <a:t>goals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FF0000"/>
                </a:solidFill>
              </a:rPr>
              <a:t>specifications</a:t>
            </a:r>
            <a:r>
              <a:rPr lang="en-US" altLang="zh-CN" sz="2000"/>
              <a:t> </a:t>
            </a:r>
          </a:p>
          <a:p>
            <a:r>
              <a:rPr lang="en-US" altLang="zh-CN" sz="2000"/>
              <a:t>Affected by choice of </a:t>
            </a:r>
            <a:r>
              <a:rPr lang="en-US" altLang="zh-CN" sz="2000">
                <a:solidFill>
                  <a:srgbClr val="FF0000"/>
                </a:solidFill>
              </a:rPr>
              <a:t>hardware</a:t>
            </a:r>
            <a:r>
              <a:rPr lang="en-US" altLang="zh-CN" sz="2000"/>
              <a:t>, </a:t>
            </a:r>
            <a:r>
              <a:rPr lang="en-US" altLang="zh-CN" sz="2000">
                <a:solidFill>
                  <a:srgbClr val="FF0000"/>
                </a:solidFill>
              </a:rPr>
              <a:t>type of system</a:t>
            </a:r>
          </a:p>
          <a:p>
            <a:r>
              <a:rPr lang="en-US" altLang="zh-CN" sz="2000" i="1"/>
              <a:t>User</a:t>
            </a:r>
            <a:r>
              <a:rPr lang="en-US" altLang="zh-CN" sz="2000"/>
              <a:t> goals and </a:t>
            </a:r>
            <a:r>
              <a:rPr lang="en-US" altLang="zh-CN" sz="2000" i="1"/>
              <a:t>System</a:t>
            </a:r>
            <a:r>
              <a:rPr lang="en-US" altLang="zh-CN" sz="2000"/>
              <a:t> goals</a:t>
            </a:r>
          </a:p>
          <a:p>
            <a:pPr lvl="1"/>
            <a:r>
              <a:rPr lang="en-US" altLang="zh-CN" sz="2000"/>
              <a:t>User goals – operating system should be convenient to use, easy to learn, reliable, safe, and fast</a:t>
            </a:r>
          </a:p>
          <a:p>
            <a:pPr lvl="1"/>
            <a:r>
              <a:rPr lang="en-US" altLang="zh-CN" sz="2000"/>
              <a:t>System goals – operating system should be easy to design, implement, and maintain, as well as flexible, reliable, error-free, and efficient</a:t>
            </a:r>
          </a:p>
        </p:txBody>
      </p:sp>
      <p:sp>
        <p:nvSpPr>
          <p:cNvPr id="82948" name="AutoShape 1028">
            <a:extLst>
              <a:ext uri="{FF2B5EF4-FFF2-40B4-BE49-F238E27FC236}">
                <a16:creationId xmlns:a16="http://schemas.microsoft.com/office/drawing/2014/main" id="{08B9A802-126F-1C4F-941B-B0A2BA167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3" y="1655763"/>
            <a:ext cx="1233487" cy="654050"/>
          </a:xfrm>
          <a:prstGeom prst="wedgeRectCallout">
            <a:avLst>
              <a:gd name="adj1" fmla="val -150259"/>
              <a:gd name="adj2" fmla="val -4781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aseline="0"/>
              <a:t>Creative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D9F048D-5DC0-DD45-A630-58937A30F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Operating System Design and Implementation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628C5A0-8126-9E43-98DD-12AFE3BAC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Important principle to separate (2.6.2)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Policy</a:t>
            </a:r>
            <a:r>
              <a:rPr lang="en-US" altLang="zh-CN" sz="2000" b="1"/>
              <a:t>:   </a:t>
            </a:r>
            <a:r>
              <a:rPr lang="en-US" altLang="zh-CN" sz="2000"/>
              <a:t>What will be done?</a:t>
            </a:r>
            <a:r>
              <a:rPr lang="en-US" altLang="zh-CN" sz="2000" b="1"/>
              <a:t> </a:t>
            </a:r>
            <a:r>
              <a:rPr lang="zh-CN" altLang="en-US" sz="2000" b="1">
                <a:solidFill>
                  <a:srgbClr val="FF0000"/>
                </a:solidFill>
              </a:rPr>
              <a:t>策略（确定具体做什么事）</a:t>
            </a:r>
            <a:br>
              <a:rPr lang="en-US" altLang="zh-CN" sz="2000" b="1">
                <a:solidFill>
                  <a:srgbClr val="FF0000"/>
                </a:solidFill>
              </a:rPr>
            </a:br>
            <a:r>
              <a:rPr lang="en-US" altLang="zh-CN" sz="2000" b="1">
                <a:solidFill>
                  <a:srgbClr val="FF0000"/>
                </a:solidFill>
              </a:rPr>
              <a:t>Mechanism</a:t>
            </a:r>
            <a:r>
              <a:rPr lang="en-US" altLang="zh-CN" sz="2000" b="1"/>
              <a:t>:  </a:t>
            </a:r>
            <a:r>
              <a:rPr lang="en-US" altLang="zh-CN" sz="2000"/>
              <a:t>How to do it? </a:t>
            </a:r>
            <a:r>
              <a:rPr lang="zh-CN" altLang="en-US" sz="2000" b="1">
                <a:solidFill>
                  <a:srgbClr val="FF0000"/>
                </a:solidFill>
              </a:rPr>
              <a:t>机制（定义做事方式）</a:t>
            </a:r>
            <a:endParaRPr lang="en-US" altLang="zh-CN" sz="2000" b="1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Example: timer for CPU protection is a mechanism</a:t>
            </a:r>
          </a:p>
          <a:p>
            <a:r>
              <a:rPr lang="en-US" altLang="zh-CN" sz="2000"/>
              <a:t>Mechanisms determine how to do something, policies decide what will be done</a:t>
            </a:r>
          </a:p>
          <a:p>
            <a:pPr lvl="1"/>
            <a:r>
              <a:rPr lang="en-US" altLang="zh-CN" sz="2000"/>
              <a:t>The separation of policy from mechanism is a very important principle, it allows maximum flexibility if policy decisions are to be changed later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F1091C7-9533-BD4E-8113-C84B54508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661F968-1519-884B-B741-30C3A099F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To describe the </a:t>
            </a:r>
            <a:r>
              <a:rPr lang="en-US" altLang="zh-CN" sz="2000">
                <a:solidFill>
                  <a:srgbClr val="FF0000"/>
                </a:solidFill>
              </a:rPr>
              <a:t>services</a:t>
            </a:r>
            <a:r>
              <a:rPr lang="en-US" altLang="zh-CN" sz="2000"/>
              <a:t> an operating system provides to users, processes, and other systems</a:t>
            </a:r>
          </a:p>
          <a:p>
            <a:r>
              <a:rPr lang="en-US" altLang="zh-CN" sz="2000"/>
              <a:t>To discuss the various ways of </a:t>
            </a:r>
            <a:r>
              <a:rPr lang="en-US" altLang="zh-CN" sz="2000">
                <a:solidFill>
                  <a:srgbClr val="FF0000"/>
                </a:solidFill>
              </a:rPr>
              <a:t>structuring</a:t>
            </a:r>
            <a:r>
              <a:rPr lang="en-US" altLang="zh-CN" sz="2000"/>
              <a:t> an operating system</a:t>
            </a:r>
          </a:p>
          <a:p>
            <a:r>
              <a:rPr lang="en-US" altLang="zh-CN" sz="2000"/>
              <a:t>To explain how operating systems are installed and customized and how they boot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E7B4449D-5CE5-0948-9AAD-91F5236FC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Separation of Mechanism and Policy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175EC19-DD23-054E-B5E5-2B3D0708C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example of mechanism/policy separation is the use of </a:t>
            </a:r>
            <a:r>
              <a:rPr lang="en-US" altLang="zh-CN" sz="2400">
                <a:solidFill>
                  <a:srgbClr val="FF0000"/>
                </a:solidFill>
              </a:rPr>
              <a:t>card-keys</a:t>
            </a:r>
            <a:r>
              <a:rPr lang="en-US" altLang="zh-CN" sz="2400"/>
              <a:t> to gain access to locked doors. </a:t>
            </a:r>
          </a:p>
          <a:p>
            <a:r>
              <a:rPr lang="en-US" altLang="zh-CN" sz="2800" i="1">
                <a:solidFill>
                  <a:srgbClr val="FF0000"/>
                </a:solidFill>
              </a:rPr>
              <a:t>The mechanisms</a:t>
            </a:r>
            <a:r>
              <a:rPr lang="en-US" altLang="zh-CN" sz="2400"/>
              <a:t> (magnetic card readers, remote controlled locks, connections to a security server) </a:t>
            </a:r>
          </a:p>
          <a:p>
            <a:r>
              <a:rPr lang="en-US" altLang="zh-CN" sz="2800" i="1">
                <a:solidFill>
                  <a:srgbClr val="FF0000"/>
                </a:solidFill>
              </a:rPr>
              <a:t>The entrance policy</a:t>
            </a:r>
            <a:r>
              <a:rPr lang="en-US" altLang="zh-CN" sz="2400"/>
              <a:t> (which people should be allowed to enter which doors, at which times). </a:t>
            </a:r>
          </a:p>
          <a:p>
            <a:r>
              <a:rPr lang="en-US" altLang="zh-CN" sz="2400"/>
              <a:t>These decisions are made by a centralized security server, which (in turn) probably makes its decisions by consulting a database of room access rules. </a:t>
            </a:r>
            <a:endParaRPr lang="zh-CN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278D7-BD08-994A-9363-F49EDCE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Another Example </a:t>
            </a:r>
            <a:endParaRPr lang="zh-CN" altLang="en-US" dirty="0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AF049EC4-42DE-3D44-A0D6-E081564A90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matrix data determines a policy, and the switching network is a mechanism</a:t>
            </a:r>
          </a:p>
          <a:p>
            <a:endParaRPr lang="en-US" altLang="zh-CN"/>
          </a:p>
          <a:p>
            <a:pPr lvl="1"/>
            <a:r>
              <a:rPr lang="en-US" altLang="zh-CN"/>
              <a:t>1,0,0.0</a:t>
            </a:r>
          </a:p>
          <a:p>
            <a:pPr lvl="1"/>
            <a:r>
              <a:rPr lang="en-US" altLang="zh-CN"/>
              <a:t>0,0,1,0</a:t>
            </a:r>
          </a:p>
          <a:p>
            <a:pPr lvl="1"/>
            <a:r>
              <a:rPr lang="en-US" altLang="zh-CN"/>
              <a:t>0,1,0,0</a:t>
            </a:r>
          </a:p>
          <a:p>
            <a:pPr lvl="1"/>
            <a:r>
              <a:rPr lang="en-US" altLang="zh-CN"/>
              <a:t>0,0,0,1</a:t>
            </a:r>
          </a:p>
          <a:p>
            <a:endParaRPr lang="zh-CN" altLang="en-US"/>
          </a:p>
        </p:txBody>
      </p:sp>
      <p:pic>
        <p:nvPicPr>
          <p:cNvPr id="35844" name="Picture 2" descr="http://www.ni.com/cms/images/devzone/tut/a/42cc553b1260.gif">
            <a:extLst>
              <a:ext uri="{FF2B5EF4-FFF2-40B4-BE49-F238E27FC236}">
                <a16:creationId xmlns:a16="http://schemas.microsoft.com/office/drawing/2014/main" id="{733F4A2B-B6D0-7F42-94B3-745755A8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2339975"/>
            <a:ext cx="3990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5" name="直接连接符 4">
            <a:extLst>
              <a:ext uri="{FF2B5EF4-FFF2-40B4-BE49-F238E27FC236}">
                <a16:creationId xmlns:a16="http://schemas.microsoft.com/office/drawing/2014/main" id="{DFEF4DFF-3485-144B-BEF3-FCDBDA963B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0500" y="5070475"/>
            <a:ext cx="3735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文本框 5">
            <a:extLst>
              <a:ext uri="{FF2B5EF4-FFF2-40B4-BE49-F238E27FC236}">
                <a16:creationId xmlns:a16="http://schemas.microsoft.com/office/drawing/2014/main" id="{3F79F4DA-20A5-B043-BAD5-8C032AC34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5397500"/>
            <a:ext cx="281463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A 4x4 switching matrix </a:t>
            </a:r>
            <a:endParaRPr kumimoji="0" lang="zh-CN" altLang="en-US" sz="2800"/>
          </a:p>
        </p:txBody>
      </p:sp>
      <p:sp>
        <p:nvSpPr>
          <p:cNvPr id="35847" name="文本框 6">
            <a:extLst>
              <a:ext uri="{FF2B5EF4-FFF2-40B4-BE49-F238E27FC236}">
                <a16:creationId xmlns:a16="http://schemas.microsoft.com/office/drawing/2014/main" id="{2D6DCAD2-CCB9-7348-BE0A-CEC5D2878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4868863"/>
            <a:ext cx="433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r3</a:t>
            </a:r>
            <a:endParaRPr kumimoji="0"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86631C64-5D50-454D-8AC1-381F2C1C4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Additional readings: The early principles of X</a:t>
            </a:r>
            <a:endParaRPr lang="zh-CN" altLang="en-US" sz="2800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A219146-537C-7A42-94B7-524832173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A very good illustration of the separation: X-Window System</a:t>
            </a:r>
          </a:p>
          <a:p>
            <a:r>
              <a:rPr lang="en-US" altLang="zh-CN" b="1"/>
              <a:t>Do not add new functionality unless an implementor cannot complete a real application without it. </a:t>
            </a:r>
          </a:p>
          <a:p>
            <a:r>
              <a:rPr lang="en-US" altLang="zh-CN" b="1"/>
              <a:t>It is as important to decide what a system is not as to decide what it is. Do not serve all the world's needs; rather, make the system extensible so that additional needs can be met in an upwardly compatible fashion. </a:t>
            </a:r>
          </a:p>
          <a:p>
            <a:r>
              <a:rPr lang="en-US" altLang="zh-CN" b="1"/>
              <a:t>The only thing worse than generalizing from one example is generalizing from no examples at all. </a:t>
            </a:r>
          </a:p>
          <a:p>
            <a:r>
              <a:rPr lang="en-US" altLang="zh-CN" b="1"/>
              <a:t>If a problem is not completely understood, it is probably best to provide no solution at all. </a:t>
            </a:r>
          </a:p>
          <a:p>
            <a:r>
              <a:rPr lang="en-US" altLang="zh-CN" b="1"/>
              <a:t>If you can get 90 percent of the desired effect for 10 percent of the work, use the simpler solution. </a:t>
            </a:r>
          </a:p>
          <a:p>
            <a:r>
              <a:rPr lang="en-US" altLang="zh-CN" b="1"/>
              <a:t>Isolate complexity as much as possible. </a:t>
            </a:r>
          </a:p>
          <a:p>
            <a:r>
              <a:rPr lang="en-US" altLang="zh-CN" b="1"/>
              <a:t>Provide mechanism rather than policy. In particular, place user interface policy in the clients' hands. </a:t>
            </a:r>
            <a:endParaRPr lang="zh-CN" altLang="en-US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BFE57CE4-5C88-334B-998C-C41B71424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F488C0A-85FF-A449-8E89-832F13E2E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DC61A104-8282-B747-9095-9A0302D59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Simple Structure </a:t>
            </a:r>
            <a:endParaRPr lang="en-US" altLang="zh-CN" sz="24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9E03D87-69DB-8549-985D-A12C8FF7E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MS-DOS – written to provide the most functionality in the least space</a:t>
            </a:r>
          </a:p>
          <a:p>
            <a:pPr lvl="1"/>
            <a:r>
              <a:rPr lang="en-US" altLang="zh-CN" sz="2000"/>
              <a:t>Not divided into modules</a:t>
            </a:r>
          </a:p>
          <a:p>
            <a:pPr lvl="1"/>
            <a:r>
              <a:rPr lang="en-US" altLang="zh-CN" sz="2000"/>
              <a:t>Although MS-DOS has some structure, its interfaces and levels of functionality are not well separated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2EDC167-FB76-AB43-9ACA-7A46CCEBB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MS-DOS Layer Structure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2EC13746-C49C-D941-B0F3-D9C56B52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2108200" y="1270000"/>
            <a:ext cx="5156200" cy="4962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BCFBC52-773C-4341-8384-5A7FF845C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Layered Approach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A72DEB4-0715-D743-8154-C66ED797A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altLang="zh-CN" sz="2000"/>
              <a:t>With modularity, layers are selected such that each uses functions (operations) and services of only lower-level layers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0C26C7E-BF38-D349-ABB7-8817684CA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Layered Operating System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729F615B-BBBE-BE49-B857-77EB147CD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171700" y="1117600"/>
            <a:ext cx="5300663" cy="530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9FB19F4-F4B7-9846-B4C6-E829B07CA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77825"/>
            <a:ext cx="7756525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UNIX</a:t>
            </a:r>
            <a:endParaRPr lang="en-US" altLang="zh-CN" sz="240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36FF1F5-4598-874C-B220-79AD284DC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423988"/>
            <a:ext cx="7713663" cy="4073525"/>
          </a:xfrm>
        </p:spPr>
        <p:txBody>
          <a:bodyPr/>
          <a:lstStyle/>
          <a:p>
            <a:r>
              <a:rPr lang="en-US" altLang="zh-CN" sz="2000"/>
              <a:t>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altLang="zh-CN" sz="2000"/>
              <a:t>System programs</a:t>
            </a:r>
          </a:p>
          <a:p>
            <a:pPr lvl="1"/>
            <a:r>
              <a:rPr lang="en-US" altLang="zh-CN" sz="2000"/>
              <a:t>The kernel</a:t>
            </a:r>
          </a:p>
          <a:p>
            <a:pPr lvl="2"/>
            <a:r>
              <a:rPr lang="en-US" altLang="zh-CN" sz="2000"/>
              <a:t>Consists of everything below the system-call interface and above the physical hardware</a:t>
            </a:r>
          </a:p>
          <a:p>
            <a:pPr lvl="2"/>
            <a:r>
              <a:rPr lang="en-US" altLang="zh-CN" sz="2000"/>
              <a:t>Provides the file system, CPU scheduling, memory management, and other operating-system functions; a large number of functions for one level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9D0EA80C-F99E-A74A-8E42-3712F18B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564188"/>
            <a:ext cx="2452688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baseline="0">
                <a:solidFill>
                  <a:srgbClr val="FF0000"/>
                </a:solidFill>
              </a:rPr>
              <a:t>Monolithic structure!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8AA941F-D7FF-7846-8769-F7AC796F9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UNIX System Structure</a:t>
            </a: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B84E96A1-1D2F-DB44-B3A6-56CE8252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290638" y="1631950"/>
            <a:ext cx="6629400" cy="39941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ED2D0A85-7CA7-3443-A951-DA99B6B4D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03D45D-7AD1-4C44-A332-305C25A9F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</a:rPr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C2FC807-739F-0C41-85EA-0CADC543E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Microkernel System Structure </a:t>
            </a:r>
            <a:endParaRPr lang="en-US" altLang="zh-CN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B792C9B-1BE4-CE45-BE89-50F456C66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Moves as much from the kernel into “</a:t>
            </a:r>
            <a:r>
              <a:rPr lang="en-US" altLang="zh-CN" sz="2000" i="1">
                <a:solidFill>
                  <a:srgbClr val="FF0000"/>
                </a:solidFill>
              </a:rPr>
              <a:t>user</a:t>
            </a:r>
            <a:r>
              <a:rPr lang="en-US" altLang="zh-CN" sz="2000"/>
              <a:t>” space</a:t>
            </a:r>
          </a:p>
          <a:p>
            <a:r>
              <a:rPr lang="en-US" altLang="zh-CN" sz="2000"/>
              <a:t>Communication takes place between </a:t>
            </a:r>
            <a:r>
              <a:rPr lang="en-US" altLang="zh-CN" sz="2000">
                <a:solidFill>
                  <a:srgbClr val="FF0000"/>
                </a:solidFill>
              </a:rPr>
              <a:t>user modules</a:t>
            </a:r>
            <a:r>
              <a:rPr lang="en-US" altLang="zh-CN" sz="2000"/>
              <a:t> using </a:t>
            </a:r>
            <a:r>
              <a:rPr lang="en-US" altLang="zh-CN" sz="2000">
                <a:solidFill>
                  <a:srgbClr val="FF0000"/>
                </a:solidFill>
              </a:rPr>
              <a:t>message passing</a:t>
            </a:r>
          </a:p>
          <a:p>
            <a:r>
              <a:rPr lang="en-US" altLang="zh-CN" sz="2000"/>
              <a:t>Benefits:</a:t>
            </a:r>
          </a:p>
          <a:p>
            <a:pPr lvl="1"/>
            <a:r>
              <a:rPr lang="en-US" altLang="zh-CN" sz="2000"/>
              <a:t>Easier to </a:t>
            </a:r>
            <a:r>
              <a:rPr lang="en-US" altLang="zh-CN" sz="2000">
                <a:solidFill>
                  <a:srgbClr val="FF0000"/>
                </a:solidFill>
              </a:rPr>
              <a:t>extend</a:t>
            </a:r>
            <a:r>
              <a:rPr lang="en-US" altLang="zh-CN" sz="2000"/>
              <a:t> a microkernel</a:t>
            </a:r>
          </a:p>
          <a:p>
            <a:pPr lvl="1"/>
            <a:r>
              <a:rPr lang="en-US" altLang="zh-CN" sz="2000"/>
              <a:t>Easier to </a:t>
            </a:r>
            <a:r>
              <a:rPr lang="en-US" altLang="zh-CN" sz="2000">
                <a:solidFill>
                  <a:srgbClr val="FF0000"/>
                </a:solidFill>
              </a:rPr>
              <a:t>port</a:t>
            </a:r>
            <a:r>
              <a:rPr lang="en-US" altLang="zh-CN" sz="2000"/>
              <a:t> the operating system to new architectures</a:t>
            </a:r>
          </a:p>
          <a:p>
            <a:pPr lvl="1"/>
            <a:r>
              <a:rPr lang="en-US" altLang="zh-CN" sz="2000"/>
              <a:t>More </a:t>
            </a:r>
            <a:r>
              <a:rPr lang="en-US" altLang="zh-CN" sz="2000">
                <a:solidFill>
                  <a:srgbClr val="FF0000"/>
                </a:solidFill>
              </a:rPr>
              <a:t>reliable</a:t>
            </a:r>
            <a:r>
              <a:rPr lang="en-US" altLang="zh-CN" sz="2000"/>
              <a:t> (less code is running in kernel mode)</a:t>
            </a:r>
          </a:p>
          <a:p>
            <a:pPr lvl="1"/>
            <a:r>
              <a:rPr lang="en-US" altLang="zh-CN" sz="2000"/>
              <a:t>More </a:t>
            </a:r>
            <a:r>
              <a:rPr lang="en-US" altLang="zh-CN" sz="2000">
                <a:solidFill>
                  <a:srgbClr val="FF0000"/>
                </a:solidFill>
              </a:rPr>
              <a:t>secure</a:t>
            </a:r>
          </a:p>
          <a:p>
            <a:r>
              <a:rPr lang="en-US" altLang="zh-CN" sz="2000"/>
              <a:t>Detriments: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Performance overhead</a:t>
            </a:r>
            <a:r>
              <a:rPr lang="en-US" altLang="zh-CN" sz="2000"/>
              <a:t> of user space to kernel space communication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92C6A-96A0-BB4F-AF6E-5C9002A4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Architecture of A Typical Microkernel</a:t>
            </a:r>
            <a:endParaRPr lang="zh-CN" altLang="en-US" dirty="0"/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85CECABB-CA62-F743-8C4B-F13605095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4" name="图片 4">
            <a:extLst>
              <a:ext uri="{FF2B5EF4-FFF2-40B4-BE49-F238E27FC236}">
                <a16:creationId xmlns:a16="http://schemas.microsoft.com/office/drawing/2014/main" id="{C64E312C-1BD5-8343-BFEF-3996495F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419225"/>
            <a:ext cx="81153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F0AEF5D-B215-ED47-BB22-48B10E495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Mac OS X Structure</a:t>
            </a:r>
          </a:p>
        </p:txBody>
      </p:sp>
      <p:pic>
        <p:nvPicPr>
          <p:cNvPr id="47107" name="Picture 4">
            <a:extLst>
              <a:ext uri="{FF2B5EF4-FFF2-40B4-BE49-F238E27FC236}">
                <a16:creationId xmlns:a16="http://schemas.microsoft.com/office/drawing/2014/main" id="{D0A56FC4-47CA-D543-A231-DACDFB05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417" r="781" b="10417"/>
          <a:stretch>
            <a:fillRect/>
          </a:stretch>
        </p:blipFill>
        <p:spPr bwMode="auto">
          <a:xfrm>
            <a:off x="2022475" y="1965325"/>
            <a:ext cx="4813300" cy="289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8" name="Text Box 5">
            <a:extLst>
              <a:ext uri="{FF2B5EF4-FFF2-40B4-BE49-F238E27FC236}">
                <a16:creationId xmlns:a16="http://schemas.microsoft.com/office/drawing/2014/main" id="{94A61418-44B7-504F-B7A6-E1E7D3735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564188"/>
            <a:ext cx="2230438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baseline="0">
                <a:solidFill>
                  <a:srgbClr val="FF0000"/>
                </a:solidFill>
              </a:rPr>
              <a:t>A hybrid structure!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847-061D-CE47-8DBE-7E3B8FE3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MacOS</a:t>
            </a:r>
            <a:r>
              <a:rPr lang="en-US" altLang="zh-CN" dirty="0"/>
              <a:t> Structure</a:t>
            </a:r>
            <a:endParaRPr lang="zh-CN" altLang="en-US" dirty="0"/>
          </a:p>
        </p:txBody>
      </p:sp>
      <p:pic>
        <p:nvPicPr>
          <p:cNvPr id="48131" name="图片 2">
            <a:extLst>
              <a:ext uri="{FF2B5EF4-FFF2-40B4-BE49-F238E27FC236}">
                <a16:creationId xmlns:a16="http://schemas.microsoft.com/office/drawing/2014/main" id="{90427CEA-F420-4042-A536-F7AAF1B9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135063"/>
            <a:ext cx="598805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D9F879A-21AC-6A4F-A880-6E866D033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Modules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2006C3C-39A2-0647-8C09-89D9E4EC0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Most modern operating systems implement </a:t>
            </a:r>
            <a:r>
              <a:rPr lang="en-US" altLang="zh-CN" sz="2000">
                <a:solidFill>
                  <a:srgbClr val="FF0000"/>
                </a:solidFill>
              </a:rPr>
              <a:t>kernel modules</a:t>
            </a:r>
          </a:p>
          <a:p>
            <a:pPr lvl="1"/>
            <a:r>
              <a:rPr lang="en-US" altLang="zh-CN" sz="2000"/>
              <a:t>Uses object-oriented approach</a:t>
            </a:r>
          </a:p>
          <a:p>
            <a:pPr lvl="1"/>
            <a:r>
              <a:rPr lang="en-US" altLang="zh-CN" sz="2000"/>
              <a:t>Each core component is separate</a:t>
            </a:r>
          </a:p>
          <a:p>
            <a:pPr lvl="1"/>
            <a:r>
              <a:rPr lang="en-US" altLang="zh-CN" sz="2000"/>
              <a:t>Each talks to the others over known interfaces</a:t>
            </a:r>
          </a:p>
          <a:p>
            <a:pPr lvl="2"/>
            <a:r>
              <a:rPr lang="en-US" altLang="zh-CN" sz="2000"/>
              <a:t>Modules call each other instead of message passing</a:t>
            </a:r>
          </a:p>
          <a:p>
            <a:pPr lvl="1"/>
            <a:r>
              <a:rPr lang="en-US" altLang="zh-CN" sz="2000"/>
              <a:t>Each is </a:t>
            </a:r>
            <a:r>
              <a:rPr lang="en-US" altLang="zh-CN" sz="2000">
                <a:solidFill>
                  <a:srgbClr val="FF0000"/>
                </a:solidFill>
              </a:rPr>
              <a:t>loadable</a:t>
            </a:r>
            <a:r>
              <a:rPr lang="en-US" altLang="zh-CN" sz="2000"/>
              <a:t> as needed within the kernel</a:t>
            </a:r>
          </a:p>
          <a:p>
            <a:r>
              <a:rPr lang="en-US" altLang="zh-CN" sz="2000"/>
              <a:t>Overall, similar to layers but more flexible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FAEF9AC-2754-5C44-9C0C-F55BF4E1B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Solaris Modular Approach</a:t>
            </a:r>
          </a:p>
        </p:txBody>
      </p:sp>
      <p:pic>
        <p:nvPicPr>
          <p:cNvPr id="50179" name="Picture 4">
            <a:extLst>
              <a:ext uri="{FF2B5EF4-FFF2-40B4-BE49-F238E27FC236}">
                <a16:creationId xmlns:a16="http://schemas.microsoft.com/office/drawing/2014/main" id="{F3DEDE10-FE6B-FC45-8C07-EB9BE7C9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104900" y="1679575"/>
            <a:ext cx="7162800" cy="336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Text Box 5">
            <a:extLst>
              <a:ext uri="{FF2B5EF4-FFF2-40B4-BE49-F238E27FC236}">
                <a16:creationId xmlns:a16="http://schemas.microsoft.com/office/drawing/2014/main" id="{FC78447E-0911-B444-B611-DEA5B2B4B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5564188"/>
            <a:ext cx="18097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baseline="0">
                <a:solidFill>
                  <a:srgbClr val="FF0000"/>
                </a:solidFill>
              </a:rPr>
              <a:t>Modular kernel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8174F-AD2B-304B-A11A-471606A7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Other Structures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71FDB5-7912-D949-8239-C47EE7F7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>
                <a:latin typeface="宋体" panose="02010600030101010101" pitchFamily="2" charset="-122"/>
              </a:rPr>
              <a:t>Exokernel (1994), </a:t>
            </a:r>
            <a:r>
              <a:rPr lang="zh-CN" altLang="en-US" sz="2000">
                <a:latin typeface="宋体" panose="02010600030101010101" pitchFamily="2" charset="-122"/>
              </a:rPr>
              <a:t>高度简化</a:t>
            </a:r>
            <a:r>
              <a:rPr lang="en-US" altLang="zh-CN" sz="2000">
                <a:latin typeface="宋体" panose="02010600030101010101" pitchFamily="2" charset="-122"/>
              </a:rPr>
              <a:t>kernel</a:t>
            </a:r>
            <a:r>
              <a:rPr lang="zh-CN" altLang="en-US" sz="2000">
                <a:latin typeface="宋体" panose="02010600030101010101" pitchFamily="2" charset="-122"/>
              </a:rPr>
              <a:t>，只负责资源分配，</a:t>
            </a:r>
            <a:r>
              <a:rPr lang="zh-CN" altLang="en-US" sz="2000">
                <a:solidFill>
                  <a:srgbClr val="202122"/>
                </a:solidFill>
                <a:latin typeface="宋体" panose="02010600030101010101" pitchFamily="2" charset="-122"/>
              </a:rPr>
              <a:t>提供了低级的硬件操作，必须</a:t>
            </a:r>
            <a:r>
              <a:rPr lang="zh-CN" altLang="en-US" sz="2000">
                <a:latin typeface="宋体" panose="02010600030101010101" pitchFamily="2" charset="-122"/>
              </a:rPr>
              <a:t>通过定制</a:t>
            </a:r>
            <a:r>
              <a:rPr lang="en-US" altLang="zh-CN" sz="2000">
                <a:latin typeface="宋体" panose="02010600030101010101" pitchFamily="2" charset="-122"/>
              </a:rPr>
              <a:t>library</a:t>
            </a:r>
            <a:r>
              <a:rPr lang="zh-CN" altLang="en-US" sz="2000">
                <a:latin typeface="宋体" panose="02010600030101010101" pitchFamily="2" charset="-122"/>
              </a:rPr>
              <a:t>供应用使用</a:t>
            </a:r>
            <a:endParaRPr lang="en-US" altLang="zh-CN" sz="200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>
                <a:latin typeface="宋体" panose="02010600030101010101" pitchFamily="2" charset="-122"/>
              </a:rPr>
              <a:t>高性能，但定制化</a:t>
            </a:r>
            <a:r>
              <a:rPr lang="en-US" altLang="zh-CN" sz="2000">
                <a:latin typeface="宋体" panose="02010600030101010101" pitchFamily="2" charset="-122"/>
              </a:rPr>
              <a:t>library</a:t>
            </a:r>
            <a:r>
              <a:rPr lang="zh-CN" altLang="en-US" sz="2000">
                <a:latin typeface="宋体" panose="02010600030101010101" pitchFamily="2" charset="-122"/>
              </a:rPr>
              <a:t>难度大，兼容性差</a:t>
            </a:r>
          </a:p>
          <a:p>
            <a:pPr>
              <a:buFont typeface="Monotype Sorts" pitchFamily="2" charset="2"/>
              <a:buChar char="n"/>
            </a:pPr>
            <a:endParaRPr lang="zh-CN" altLang="en-US"/>
          </a:p>
        </p:txBody>
      </p:sp>
      <p:pic>
        <p:nvPicPr>
          <p:cNvPr id="51204" name="图片 4">
            <a:extLst>
              <a:ext uri="{FF2B5EF4-FFF2-40B4-BE49-F238E27FC236}">
                <a16:creationId xmlns:a16="http://schemas.microsoft.com/office/drawing/2014/main" id="{4597FBEA-184A-2E41-B24E-DA3250917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551113"/>
            <a:ext cx="44100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2C290-35E4-EE4B-B997-0198AFAE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Other Structures</a:t>
            </a:r>
            <a:endParaRPr lang="zh-CN" altLang="en-US" dirty="0"/>
          </a:p>
        </p:txBody>
      </p:sp>
      <p:sp>
        <p:nvSpPr>
          <p:cNvPr id="53251" name="内容占位符 3">
            <a:extLst>
              <a:ext uri="{FF2B5EF4-FFF2-40B4-BE49-F238E27FC236}">
                <a16:creationId xmlns:a16="http://schemas.microsoft.com/office/drawing/2014/main" id="{0958ABB0-8EE8-A84D-8A5F-C9C35642B3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992188"/>
            <a:ext cx="7351712" cy="448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/>
              <a:t>Unikernel</a:t>
            </a:r>
            <a:endParaRPr lang="zh-CN" altLang="en-US" sz="2000"/>
          </a:p>
        </p:txBody>
      </p:sp>
      <p:pic>
        <p:nvPicPr>
          <p:cNvPr id="53252" name="Picture 2" descr="Single Address Space">
            <a:extLst>
              <a:ext uri="{FF2B5EF4-FFF2-40B4-BE49-F238E27FC236}">
                <a16:creationId xmlns:a16="http://schemas.microsoft.com/office/drawing/2014/main" id="{28CE0EB8-8CFC-824C-86DE-C17B4EA2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6375"/>
            <a:ext cx="79375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C02DA90C-16B2-1448-8EE9-2DCE475D7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BB02087-4FB5-4B4C-A4D6-1F3379C03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DAB4C84-FD0E-BD4B-8A0F-6A67ABCF7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Virtual Machines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71736C0-04DB-FF4C-9FD1-CA5A850B5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68425"/>
            <a:ext cx="6872287" cy="4570413"/>
          </a:xfrm>
        </p:spPr>
        <p:txBody>
          <a:bodyPr/>
          <a:lstStyle/>
          <a:p>
            <a:r>
              <a:rPr lang="en-US" altLang="zh-CN" sz="2000"/>
              <a:t>A </a:t>
            </a:r>
            <a:r>
              <a:rPr lang="en-US" altLang="zh-CN" sz="2000" i="1">
                <a:solidFill>
                  <a:srgbClr val="FF0000"/>
                </a:solidFill>
              </a:rPr>
              <a:t>virtual machine</a:t>
            </a:r>
            <a:r>
              <a:rPr lang="en-US" altLang="zh-CN" sz="2000"/>
              <a:t> takes the layered approach to its logical conclusion.  It treats hardware and the operating system kernel as though they were all </a:t>
            </a:r>
            <a:r>
              <a:rPr lang="en-US" altLang="zh-CN" sz="2000">
                <a:solidFill>
                  <a:srgbClr val="FF0000"/>
                </a:solidFill>
              </a:rPr>
              <a:t>hardware</a:t>
            </a:r>
          </a:p>
          <a:p>
            <a:r>
              <a:rPr lang="en-US" altLang="zh-CN" sz="2000"/>
              <a:t>A virtual machine provides an interface </a:t>
            </a:r>
            <a:r>
              <a:rPr lang="en-US" altLang="zh-CN" sz="2000" i="1"/>
              <a:t>identical</a:t>
            </a:r>
            <a:r>
              <a:rPr lang="en-US" altLang="zh-CN" sz="2000"/>
              <a:t> to the underlying bare hardware</a:t>
            </a:r>
          </a:p>
          <a:p>
            <a:r>
              <a:rPr lang="en-US" altLang="zh-CN" sz="2000"/>
              <a:t>The operating system creates the illusion of multiple processes, each executing on its own processor with its own (virtual)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9AFCB57-7A48-CB48-94CA-9DDA8759E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132513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 System Services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84816D1-DFA3-7C4E-A1E4-50DE77891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238250"/>
            <a:ext cx="8239125" cy="4865688"/>
          </a:xfrm>
        </p:spPr>
        <p:txBody>
          <a:bodyPr/>
          <a:lstStyle/>
          <a:p>
            <a:r>
              <a:rPr lang="en-US" altLang="zh-CN" sz="2400"/>
              <a:t>One set of operating-system services provides functions that are helpful to the user: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User interface</a:t>
            </a:r>
            <a:r>
              <a:rPr lang="en-US" altLang="zh-CN" sz="2000"/>
              <a:t> - Almost all operating systems have a user interface (UI)</a:t>
            </a:r>
          </a:p>
          <a:p>
            <a:pPr lvl="2"/>
            <a:r>
              <a:rPr lang="en-US" altLang="zh-CN" sz="2000"/>
              <a:t>Varies between Command-Line (CLI), Graphics User Interface (GUI), Batch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Program execution</a:t>
            </a:r>
            <a:r>
              <a:rPr lang="en-US" altLang="zh-CN" sz="2000"/>
              <a:t> 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I/O operations</a:t>
            </a:r>
            <a:r>
              <a:rPr lang="en-US" altLang="zh-CN" sz="2000"/>
              <a:t> -  A running program may require I/O, which may involve a file or an I/O device. 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File-system manipulation</a:t>
            </a:r>
            <a:r>
              <a:rPr lang="en-US" altLang="zh-CN" sz="2000"/>
              <a:t> -  The file system is of particular interest. Obviously, programs need to read and write files and directories, create and delete them, search them, list file Information, permission management.</a:t>
            </a:r>
          </a:p>
        </p:txBody>
      </p:sp>
      <p:sp>
        <p:nvSpPr>
          <p:cNvPr id="77829" name="AutoShape 5">
            <a:extLst>
              <a:ext uri="{FF2B5EF4-FFF2-40B4-BE49-F238E27FC236}">
                <a16:creationId xmlns:a16="http://schemas.microsoft.com/office/drawing/2014/main" id="{AE8A8AF0-586F-884B-B321-170DBFB2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17488"/>
            <a:ext cx="2060575" cy="1058862"/>
          </a:xfrm>
          <a:prstGeom prst="wedgeRectCallout">
            <a:avLst>
              <a:gd name="adj1" fmla="val -77505"/>
              <a:gd name="adj2" fmla="val 5075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baseline="0"/>
              <a:t>These are from the user’s perspective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D7525D1-F31C-6644-A3C8-E1B96A561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Virtual Machines (Cont.)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3F73D8A-FA09-4A4C-8F56-044F5E94F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The resources of the physical computer are shared to create the virtual machines</a:t>
            </a:r>
          </a:p>
          <a:p>
            <a:pPr lvl="1"/>
            <a:r>
              <a:rPr lang="en-US" altLang="zh-CN" sz="2000"/>
              <a:t>CPU scheduling can create the appearance that users have their own processor</a:t>
            </a:r>
          </a:p>
          <a:p>
            <a:pPr lvl="1"/>
            <a:r>
              <a:rPr lang="en-US" altLang="zh-CN" sz="2000"/>
              <a:t>Spooling and a file system can provide virtual card readers and virtual line printers</a:t>
            </a:r>
          </a:p>
          <a:p>
            <a:pPr lvl="1"/>
            <a:r>
              <a:rPr lang="en-US" altLang="zh-CN" sz="2000"/>
              <a:t>A normal user time-sharing terminal serves as the virtual machine operator’s console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98906F8C-AD3D-C340-AEFE-455FDFB47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Virtual Machines (Cont.)</a:t>
            </a:r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AA975391-63A4-BA41-ACBA-417F49B23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625600"/>
            <a:ext cx="7351712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endParaRPr lang="zh-CN" altLang="en-US"/>
          </a:p>
          <a:p>
            <a:pPr>
              <a:buFont typeface="Monotype Sorts" pitchFamily="2" charset="2"/>
              <a:buNone/>
            </a:pPr>
            <a:r>
              <a:rPr lang="zh-CN" altLang="en-US"/>
              <a:t>      </a:t>
            </a:r>
            <a:r>
              <a:rPr lang="en-US" altLang="zh-CN"/>
              <a:t>(a) Nonvirtual machine                    (b) virtual machine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475125D3-1B27-EC43-B47D-81626DE3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573588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aseline="0"/>
              <a:t>Non-virtual Machine</a:t>
            </a:r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id="{FB5114F9-4E3B-5744-8989-2EFE1A72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60057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aseline="0"/>
              <a:t>Virtual Machine</a:t>
            </a:r>
          </a:p>
        </p:txBody>
      </p:sp>
      <p:pic>
        <p:nvPicPr>
          <p:cNvPr id="58374" name="Picture 6">
            <a:extLst>
              <a:ext uri="{FF2B5EF4-FFF2-40B4-BE49-F238E27FC236}">
                <a16:creationId xmlns:a16="http://schemas.microsoft.com/office/drawing/2014/main" id="{D078880E-D272-6040-8A2A-DBF6A1EB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431" r="610" b="5159"/>
          <a:stretch>
            <a:fillRect/>
          </a:stretch>
        </p:blipFill>
        <p:spPr bwMode="auto">
          <a:xfrm>
            <a:off x="1406525" y="1336675"/>
            <a:ext cx="6172200" cy="41814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798DBECF-4133-0044-8ECF-7AA77C74C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063" y="182563"/>
            <a:ext cx="7729537" cy="544512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Virtual Machines</a:t>
            </a:r>
            <a:r>
              <a:rPr lang="en-US" altLang="zh-CN" sz="2700">
                <a:effectLst>
                  <a:outerShdw blurRad="38100" dist="38100" dir="2700000" algn="tl">
                    <a:srgbClr val="C0C0C0"/>
                  </a:outerShdw>
                </a:effectLst>
              </a:rPr>
              <a:t> (Cont.)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C16488E-9036-3142-8BC2-84414A181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295400"/>
            <a:ext cx="7639050" cy="3783013"/>
          </a:xfrm>
        </p:spPr>
        <p:txBody>
          <a:bodyPr/>
          <a:lstStyle/>
          <a:p>
            <a:r>
              <a:rPr lang="en-US" altLang="zh-CN" sz="2000"/>
              <a:t>The virtual-machine concept provides complete protection of system resources since each virtual machine is isolated from all other virtual machines.  This isolation, however, permits no direct sharing of resources.</a:t>
            </a:r>
          </a:p>
          <a:p>
            <a:r>
              <a:rPr lang="en-US" altLang="zh-CN" sz="2000"/>
              <a:t>A virtual-machine system is a perfect vehicle for operating-systems research and development.  </a:t>
            </a:r>
            <a:r>
              <a:rPr lang="en-US" altLang="zh-CN" sz="2000">
                <a:solidFill>
                  <a:srgbClr val="FF0000"/>
                </a:solidFill>
              </a:rPr>
              <a:t>System development</a:t>
            </a:r>
            <a:r>
              <a:rPr lang="en-US" altLang="zh-CN" sz="2000"/>
              <a:t> is done on the virtual machine, instead of on a physical machine and so does not disrupt normal system operation.</a:t>
            </a:r>
          </a:p>
          <a:p>
            <a:r>
              <a:rPr lang="en-US" altLang="zh-CN" sz="2000"/>
              <a:t>The virtual machine concept is difficult to implement due to the effort required to provide an </a:t>
            </a:r>
            <a:r>
              <a:rPr lang="en-US" altLang="zh-CN" sz="2000" i="1">
                <a:solidFill>
                  <a:srgbClr val="FF0000"/>
                </a:solidFill>
              </a:rPr>
              <a:t>exact</a:t>
            </a:r>
            <a:r>
              <a:rPr lang="en-US" altLang="zh-CN" sz="2000"/>
              <a:t> duplicate to the underlying machine. (for example, virtual user mode and kernel mode)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F803A521-4C76-5B43-ACD8-9B651A934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VMware Architecture</a:t>
            </a: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8FB72954-D4D1-2F46-8706-53FA2C0D5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738188" y="889000"/>
            <a:ext cx="7548562" cy="52847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3A97D618-0AD2-1E4B-8820-FC6514AA8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Java Virtual Machine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AD917A0A-91FD-0B46-831B-849F4A9A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1447800" y="1749425"/>
            <a:ext cx="6388100" cy="3000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85F9B-9DAF-4446-A4CF-7D1F51EF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Different Techniques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2467" name="图片 2">
            <a:extLst>
              <a:ext uri="{FF2B5EF4-FFF2-40B4-BE49-F238E27FC236}">
                <a16:creationId xmlns:a16="http://schemas.microsoft.com/office/drawing/2014/main" id="{4708833D-15FE-6946-98E8-DC8FE204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95463"/>
            <a:ext cx="82804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5D9B22A-DC8C-E94E-A806-4D2B07C61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9DCCB1D-FCD7-BA42-85B2-8CC64B59A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25E215F-4E47-884C-9EB2-02C46BACA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 System Generation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87598BE-6DE9-254C-927E-4F46C4700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systems are designed to run on any of a class of machines; the system must be configured for each specific computer site</a:t>
            </a:r>
          </a:p>
          <a:p>
            <a:r>
              <a:rPr lang="en-US" altLang="zh-CN" sz="2000"/>
              <a:t>SYSGEN program obtains information concerning the specific configuration of the hardware system</a:t>
            </a:r>
          </a:p>
          <a:p>
            <a:r>
              <a:rPr lang="en-US" altLang="zh-CN" sz="2000" i="1"/>
              <a:t>Booting</a:t>
            </a:r>
            <a:r>
              <a:rPr lang="en-US" altLang="zh-CN" sz="2000"/>
              <a:t> – starting a computer by loading the kernel</a:t>
            </a:r>
          </a:p>
          <a:p>
            <a:r>
              <a:rPr lang="en-US" altLang="zh-CN" sz="2000" i="1"/>
              <a:t>Bootstrap program</a:t>
            </a:r>
            <a:r>
              <a:rPr lang="en-US" altLang="zh-CN" sz="2000"/>
              <a:t> – code stored in ROM that is able to locate the kernel, load it into memory, and start its execution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6BE3274D-D49B-794D-8C73-702A0B953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76FAD71-CA50-7C4B-A42D-AA2ACB01D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/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System Boot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D956D8F-3433-574A-AEC5-6D2E9B03D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System Boot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11F4F15-6500-C848-8CAC-5239BE36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must be made available to hardware so hardware can start it</a:t>
            </a:r>
          </a:p>
          <a:p>
            <a:pPr lvl="1"/>
            <a:r>
              <a:rPr lang="en-US" altLang="zh-CN" sz="2000"/>
              <a:t>Small piece of code – </a:t>
            </a:r>
            <a:r>
              <a:rPr lang="en-US" altLang="zh-CN" sz="2000" b="1"/>
              <a:t>bootstrap program (a.k.a. bootstrap loader)</a:t>
            </a:r>
            <a:r>
              <a:rPr lang="en-US" altLang="zh-CN" sz="2000"/>
              <a:t>, locates the kernel, loads it into memory, and starts it</a:t>
            </a:r>
          </a:p>
          <a:p>
            <a:pPr lvl="1"/>
            <a:r>
              <a:rPr lang="en-US" altLang="zh-CN" sz="2000"/>
              <a:t>Sometimes two-step process where </a:t>
            </a:r>
            <a:r>
              <a:rPr lang="en-US" altLang="zh-CN" sz="2000" b="1"/>
              <a:t>boot block</a:t>
            </a:r>
            <a:r>
              <a:rPr lang="en-US" altLang="zh-CN" sz="2000"/>
              <a:t> at fixed location loads bootstrap loader</a:t>
            </a:r>
          </a:p>
          <a:p>
            <a:pPr lvl="1"/>
            <a:r>
              <a:rPr lang="en-US" altLang="zh-CN" sz="2000"/>
              <a:t>When power initialized on system, execution starts at a fixed memory location</a:t>
            </a:r>
          </a:p>
          <a:p>
            <a:pPr lvl="2"/>
            <a:r>
              <a:rPr lang="en-US" altLang="zh-CN" sz="2000"/>
              <a:t>Firmware used to hold initial boot code</a:t>
            </a: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4F62C46-47CC-0A49-B87F-2FC2408E2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189663" cy="6096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Operating System Services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854D7AD-6A49-5146-9A88-A6DD1865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238250"/>
            <a:ext cx="8239125" cy="5729288"/>
          </a:xfrm>
        </p:spPr>
        <p:txBody>
          <a:bodyPr/>
          <a:lstStyle/>
          <a:p>
            <a:r>
              <a:rPr lang="en-US" altLang="zh-CN" sz="2400"/>
              <a:t>One set of operating-system services provides functions that are helpful to the user (Cont):</a:t>
            </a:r>
            <a:endParaRPr lang="en-US" altLang="zh-CN" sz="2000"/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Communications </a:t>
            </a:r>
            <a:r>
              <a:rPr lang="en-US" altLang="zh-CN" sz="2000"/>
              <a:t>– Processes may exchange information, on the same computer or between computers over a network</a:t>
            </a:r>
          </a:p>
          <a:p>
            <a:pPr lvl="2"/>
            <a:r>
              <a:rPr lang="en-US" altLang="zh-CN" sz="2000"/>
              <a:t>Communications may be via shared memory or through message passing (packets moved by the OS)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Error detection</a:t>
            </a:r>
            <a:r>
              <a:rPr lang="en-US" altLang="zh-CN" sz="2000"/>
              <a:t> – OS needs to be constantly aware of possible errors</a:t>
            </a:r>
          </a:p>
          <a:p>
            <a:pPr lvl="2"/>
            <a:r>
              <a:rPr lang="en-US" altLang="zh-CN" sz="2000"/>
              <a:t>May occur in the CPU and memory hardware, in I/O devices, in user program</a:t>
            </a:r>
          </a:p>
          <a:p>
            <a:pPr lvl="2"/>
            <a:r>
              <a:rPr lang="en-US" altLang="zh-CN" sz="2000"/>
              <a:t>For each type of error, OS should take the appropriate action to ensure correct and consistent computing</a:t>
            </a:r>
          </a:p>
          <a:p>
            <a:pPr lvl="2"/>
            <a:r>
              <a:rPr lang="en-US" altLang="zh-CN" sz="2000"/>
              <a:t>Debugging facilities can greatly enhance the user’s and programmer’s abilities to efficiently use the system</a:t>
            </a:r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52F7E14F-C6CE-9A4A-ABF9-61079029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17488"/>
            <a:ext cx="2060575" cy="1058862"/>
          </a:xfrm>
          <a:prstGeom prst="wedgeRectCallout">
            <a:avLst>
              <a:gd name="adj1" fmla="val -77505"/>
              <a:gd name="adj2" fmla="val 5075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baseline="0"/>
              <a:t>These are from the user’s perspective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EFF6B12E-3E99-F24B-A34A-CD8411EBFC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2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B868B99-ACD1-3E48-83C2-04DEC8ECC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8BE2C-3483-F44F-9C1D-8E12178C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Lab1</a:t>
            </a:r>
            <a:endParaRPr lang="zh-CN" altLang="en-US" dirty="0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EED4039B-68BD-994C-BF74-22DE547F0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Risc-V kernel startup process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BB937-AB13-7C4C-9B4D-B66AF131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Part of the startup process</a:t>
            </a:r>
            <a:endParaRPr lang="zh-CN" altLang="en-US" dirty="0"/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E9D0B2FA-2B15-1C44-9B3C-8DC43445E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1282700"/>
            <a:ext cx="8716962" cy="4483100"/>
          </a:xfrm>
        </p:spPr>
        <p:txBody>
          <a:bodyPr/>
          <a:lstStyle/>
          <a:p>
            <a:r>
              <a:rPr lang="en-US" altLang="zh-CN"/>
              <a:t>Xv6 book, page 27, section 2.6:</a:t>
            </a:r>
          </a:p>
          <a:p>
            <a:r>
              <a:rPr lang="en-US" altLang="zh-CN" sz="1900"/>
              <a:t>“The function </a:t>
            </a:r>
            <a:r>
              <a:rPr lang="en-US" altLang="zh-CN" sz="190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zh-CN" sz="1900"/>
              <a:t> performs some conﬁguration that is only allowed in machine mode, and then switches to supervisor mode. To enter supervisor mode, RISC-V provides the instruction mret. This instruction is most often used to return from a previous call from supervisor mode to machine mode. start isn’t returning from such a call, and instead sets things up as if there had been one: it sets the previous privilege mode to supervisor in the register mstatus, it sets the return address to main by writing </a:t>
            </a:r>
            <a:r>
              <a:rPr lang="en-US" altLang="zh-CN" sz="19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1900"/>
              <a:t>’s address into the register mepc, disables virtual address translation in supervisor mode by writing 0 into the page-table register satp, and delegates all interrupts and exceptions to supervisor mode.</a:t>
            </a:r>
          </a:p>
          <a:p>
            <a:r>
              <a:rPr lang="en-US" altLang="zh-CN" sz="1900"/>
              <a:t>Before jumping into supervisor mode, start performs one more task: it programs the clock chip to generate timer interrupts. With this housekeeping out of the way, </a:t>
            </a:r>
            <a:r>
              <a:rPr lang="en-US" altLang="zh-CN" sz="190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zh-CN" sz="1900"/>
              <a:t> “returns” to supervisor mode by calling mret. This causes the program counter to change to </a:t>
            </a:r>
            <a:r>
              <a:rPr lang="en-US" altLang="zh-CN" sz="19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1900"/>
              <a:t>.”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9EA9DA3-6D9B-D147-9A06-D3C18F037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89915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Operating System Services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A0DAB06-9E20-9742-BF36-8C9530C90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839788"/>
            <a:ext cx="7700963" cy="4513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70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altLang="zh-CN" sz="1700" b="1">
                <a:solidFill>
                  <a:srgbClr val="FF0000"/>
                </a:solidFill>
              </a:rPr>
              <a:t>Resource allocation</a:t>
            </a:r>
            <a:r>
              <a:rPr lang="en-US" altLang="zh-CN" sz="1700" b="1"/>
              <a:t> - </a:t>
            </a:r>
            <a:r>
              <a:rPr lang="en-US" altLang="zh-CN" sz="170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altLang="zh-CN" sz="1700"/>
              <a:t>Many types of resources -  Some (such as CPU cycles,memory, and file storage) may have special allocation code, others (such as I/O devices) may have general request and release code. </a:t>
            </a:r>
          </a:p>
          <a:p>
            <a:pPr lvl="1">
              <a:lnSpc>
                <a:spcPct val="90000"/>
              </a:lnSpc>
            </a:pPr>
            <a:r>
              <a:rPr lang="en-US" altLang="zh-CN" sz="1700" b="1">
                <a:solidFill>
                  <a:srgbClr val="FF0000"/>
                </a:solidFill>
              </a:rPr>
              <a:t>Accounting</a:t>
            </a:r>
            <a:r>
              <a:rPr lang="en-US" altLang="zh-CN" sz="1700" b="1"/>
              <a:t> -</a:t>
            </a:r>
            <a:r>
              <a:rPr lang="en-US" altLang="zh-CN" sz="1700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altLang="zh-CN" sz="1700" b="1">
                <a:solidFill>
                  <a:srgbClr val="FF0000"/>
                </a:solidFill>
              </a:rPr>
              <a:t>Protection and security</a:t>
            </a:r>
            <a:r>
              <a:rPr lang="en-US" altLang="zh-CN" sz="1700" b="1"/>
              <a:t> - </a:t>
            </a:r>
            <a:r>
              <a:rPr lang="en-US" altLang="zh-CN" sz="170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altLang="zh-CN" sz="1700" b="1"/>
              <a:t>Protection</a:t>
            </a:r>
            <a:r>
              <a:rPr lang="en-US" altLang="zh-CN" sz="170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altLang="zh-CN" sz="1700" b="1"/>
              <a:t>Security</a:t>
            </a:r>
            <a:r>
              <a:rPr lang="en-US" altLang="zh-CN" sz="1700"/>
              <a:t> of the system from outsiders requires user authentication, extends to defending external I/O devices from invalid access attempts</a:t>
            </a:r>
          </a:p>
          <a:p>
            <a:pPr lvl="2">
              <a:lnSpc>
                <a:spcPct val="90000"/>
              </a:lnSpc>
            </a:pPr>
            <a:r>
              <a:rPr lang="en-US" altLang="zh-CN" sz="1700"/>
              <a:t>If a system is to be protected and secure, precautions must be instituted throughout it. A chain is only as strong as its weakest link.</a:t>
            </a:r>
          </a:p>
          <a:p>
            <a:pPr>
              <a:lnSpc>
                <a:spcPct val="90000"/>
              </a:lnSpc>
            </a:pPr>
            <a:endParaRPr lang="en-US" altLang="zh-CN" sz="1700"/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66D2A7A4-1037-774F-85AF-12B50E51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0"/>
            <a:ext cx="2060575" cy="884238"/>
          </a:xfrm>
          <a:prstGeom prst="wedgeRectCallout">
            <a:avLst>
              <a:gd name="adj1" fmla="val -67644"/>
              <a:gd name="adj2" fmla="val 3779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aseline="0"/>
              <a:t>These are from the system perspective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568B03BD-06ED-4D4E-BC6E-26517BC67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FCDE7F3-7696-1345-9E48-D696ADD6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Operating System Services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User Operating System Interface</a:t>
            </a:r>
          </a:p>
          <a:p>
            <a:r>
              <a:rPr lang="en-US" altLang="zh-CN" sz="2000"/>
              <a:t>System Calls</a:t>
            </a:r>
          </a:p>
          <a:p>
            <a:r>
              <a:rPr lang="en-US" altLang="zh-CN" sz="2000"/>
              <a:t>Types of System Calls</a:t>
            </a:r>
          </a:p>
          <a:p>
            <a:r>
              <a:rPr lang="en-US" altLang="zh-CN" sz="2000"/>
              <a:t>System Programs</a:t>
            </a:r>
          </a:p>
          <a:p>
            <a:r>
              <a:rPr lang="en-US" altLang="zh-CN" sz="2000"/>
              <a:t>Operating System Design and Implementation</a:t>
            </a:r>
          </a:p>
          <a:p>
            <a:r>
              <a:rPr lang="en-US" altLang="zh-CN" sz="2000"/>
              <a:t>Operating System Structure</a:t>
            </a:r>
          </a:p>
          <a:p>
            <a:r>
              <a:rPr lang="en-US" altLang="zh-CN" sz="2000"/>
              <a:t>Virtual Machines</a:t>
            </a:r>
          </a:p>
          <a:p>
            <a:r>
              <a:rPr lang="en-US" altLang="zh-CN" sz="2000"/>
              <a:t>Operating System Generation</a:t>
            </a:r>
          </a:p>
          <a:p>
            <a:r>
              <a:rPr lang="en-US" altLang="zh-CN" sz="2000"/>
              <a:t>System Boot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D23AC6D-A6A0-C046-830C-DB51CA17A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Operating System Interface - CLI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6179B77-8DF1-7B40-A14A-AFB94511D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1349375"/>
            <a:ext cx="7351713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CLI allows direct command entry</a:t>
            </a:r>
          </a:p>
          <a:p>
            <a:pPr lvl="2"/>
            <a:r>
              <a:rPr lang="en-US" altLang="zh-CN" sz="2000"/>
              <a:t>Sometimes implemented in </a:t>
            </a:r>
            <a:r>
              <a:rPr lang="en-US" altLang="zh-CN" sz="2000">
                <a:solidFill>
                  <a:srgbClr val="FF0000"/>
                </a:solidFill>
              </a:rPr>
              <a:t>kernel</a:t>
            </a:r>
            <a:r>
              <a:rPr lang="en-US" altLang="zh-CN" sz="2000"/>
              <a:t>, sometimes by </a:t>
            </a:r>
            <a:r>
              <a:rPr lang="en-US" altLang="zh-CN" sz="2000">
                <a:solidFill>
                  <a:srgbClr val="FF0000"/>
                </a:solidFill>
              </a:rPr>
              <a:t>systems program</a:t>
            </a:r>
          </a:p>
          <a:p>
            <a:pPr lvl="2"/>
            <a:r>
              <a:rPr lang="en-US" altLang="zh-CN" sz="2000"/>
              <a:t>Sometimes multiple flavors implemented – </a:t>
            </a:r>
            <a:r>
              <a:rPr lang="en-US" altLang="zh-CN" sz="2000" b="1"/>
              <a:t>shells</a:t>
            </a:r>
            <a:endParaRPr lang="en-US" altLang="zh-CN" sz="2000"/>
          </a:p>
          <a:p>
            <a:pPr lvl="2"/>
            <a:r>
              <a:rPr lang="en-US" altLang="zh-CN" sz="2000"/>
              <a:t>Primarily fetches a command from user and executes it</a:t>
            </a:r>
          </a:p>
          <a:p>
            <a:pPr lvl="3"/>
            <a:r>
              <a:rPr lang="en-US" altLang="zh-CN" sz="2000"/>
              <a:t>Sometimes commands built-in (</a:t>
            </a:r>
            <a:r>
              <a:rPr lang="en-US" altLang="zh-CN" sz="2000" b="1"/>
              <a:t>DOS</a:t>
            </a:r>
            <a:r>
              <a:rPr lang="en-US" altLang="zh-CN" sz="2000"/>
              <a:t>), sometimes just names of programs (</a:t>
            </a:r>
            <a:r>
              <a:rPr lang="en-US" altLang="zh-CN" sz="2000" b="1"/>
              <a:t>Unix</a:t>
            </a:r>
            <a:r>
              <a:rPr lang="en-US" altLang="zh-CN" sz="2000"/>
              <a:t>)</a:t>
            </a:r>
          </a:p>
          <a:p>
            <a:pPr lvl="4"/>
            <a:r>
              <a:rPr lang="en-US" altLang="zh-CN" sz="2000"/>
              <a:t>If the latter, adding new features doesn’t require shell modification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27909</TotalTime>
  <Words>3241</Words>
  <Application>Microsoft Office PowerPoint</Application>
  <PresentationFormat>全屏显示(4:3)</PresentationFormat>
  <Paragraphs>378</Paragraphs>
  <Slides>62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Monotype Sorts</vt:lpstr>
      <vt:lpstr>宋体</vt:lpstr>
      <vt:lpstr>Courier New</vt:lpstr>
      <vt:lpstr>Helvetica</vt:lpstr>
      <vt:lpstr>Times New Roman</vt:lpstr>
      <vt:lpstr>Webdings</vt:lpstr>
      <vt:lpstr>Wingdings</vt:lpstr>
      <vt:lpstr>os-w-java</vt:lpstr>
      <vt:lpstr>   Chapter 2:  Operating-System Structures</vt:lpstr>
      <vt:lpstr>Chapter 2:  Operating-System Structures</vt:lpstr>
      <vt:lpstr>Objectives</vt:lpstr>
      <vt:lpstr>Chapter 2:  Operating-System Structures</vt:lpstr>
      <vt:lpstr>Operating System Services</vt:lpstr>
      <vt:lpstr>Operating System Services (Cont.)</vt:lpstr>
      <vt:lpstr>Operating System Services (Cont.)</vt:lpstr>
      <vt:lpstr>Chapter 2:  Operating-System Structures</vt:lpstr>
      <vt:lpstr>User Operating System Interface - CLI</vt:lpstr>
      <vt:lpstr>User Operating System Interface - GUI</vt:lpstr>
      <vt:lpstr>Chapter 2:  Operating-System Structures</vt:lpstr>
      <vt:lpstr>System Calls</vt:lpstr>
      <vt:lpstr>Example of System Calls</vt:lpstr>
      <vt:lpstr>System Call Implementation</vt:lpstr>
      <vt:lpstr>API – System Call – OS Relationship</vt:lpstr>
      <vt:lpstr>Standard C Library Example</vt:lpstr>
      <vt:lpstr>System Call Parameter Passing</vt:lpstr>
      <vt:lpstr>Parameter Passing via Table</vt:lpstr>
      <vt:lpstr>Chapter 2:  Operating-System Structures</vt:lpstr>
      <vt:lpstr>Types of System Calls</vt:lpstr>
      <vt:lpstr>PowerPoint 演示文稿</vt:lpstr>
      <vt:lpstr>Chapter 2:  Operating-System Structures</vt:lpstr>
      <vt:lpstr>System Programs</vt:lpstr>
      <vt:lpstr>Solaris 10 dtrace Following System Call</vt:lpstr>
      <vt:lpstr>System Programs</vt:lpstr>
      <vt:lpstr>System Programs (cont’d)</vt:lpstr>
      <vt:lpstr>Chapter 2:  Operating-System Structures</vt:lpstr>
      <vt:lpstr>Operating System Design and Implementation</vt:lpstr>
      <vt:lpstr>Operating System Design and Implementation (Cont.)</vt:lpstr>
      <vt:lpstr>Example: Separation of Mechanism and Policy</vt:lpstr>
      <vt:lpstr>Another Example </vt:lpstr>
      <vt:lpstr>Additional readings: The early principles of X</vt:lpstr>
      <vt:lpstr>Chapter 2:  Operating-System Structures</vt:lpstr>
      <vt:lpstr>Simple Structure </vt:lpstr>
      <vt:lpstr>MS-DOS Layer Structure</vt:lpstr>
      <vt:lpstr>Layered Approach</vt:lpstr>
      <vt:lpstr>Layered Operating System</vt:lpstr>
      <vt:lpstr>UNIX</vt:lpstr>
      <vt:lpstr>UNIX System Structure</vt:lpstr>
      <vt:lpstr>Microkernel System Structure </vt:lpstr>
      <vt:lpstr>Architecture of A Typical Microkernel</vt:lpstr>
      <vt:lpstr>Mac OS X Structure</vt:lpstr>
      <vt:lpstr>MacOS Structure</vt:lpstr>
      <vt:lpstr>Modules</vt:lpstr>
      <vt:lpstr>Solaris Modular Approach</vt:lpstr>
      <vt:lpstr>Other Structures</vt:lpstr>
      <vt:lpstr>Other Structures</vt:lpstr>
      <vt:lpstr>Chapter 2:  Operating-System Structures</vt:lpstr>
      <vt:lpstr>Virtual Machines</vt:lpstr>
      <vt:lpstr>Virtual Machines (Cont.)</vt:lpstr>
      <vt:lpstr>Virtual Machines (Cont.)</vt:lpstr>
      <vt:lpstr>Virtual Machines (Cont.)</vt:lpstr>
      <vt:lpstr>VMware Architecture</vt:lpstr>
      <vt:lpstr>The Java Virtual Machine</vt:lpstr>
      <vt:lpstr>Different Techniques</vt:lpstr>
      <vt:lpstr>Chapter 2:  Operating-System Structures</vt:lpstr>
      <vt:lpstr>Operating System Generation</vt:lpstr>
      <vt:lpstr>Chapter 2:  Operating-System Structures</vt:lpstr>
      <vt:lpstr>System Boot</vt:lpstr>
      <vt:lpstr>End of Chapter 2</vt:lpstr>
      <vt:lpstr>Lab1</vt:lpstr>
      <vt:lpstr>Part of the startup process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yq cai</cp:lastModifiedBy>
  <cp:revision>371</cp:revision>
  <dcterms:created xsi:type="dcterms:W3CDTF">2004-10-07T18:29:30Z</dcterms:created>
  <dcterms:modified xsi:type="dcterms:W3CDTF">2023-09-28T02:40:18Z</dcterms:modified>
</cp:coreProperties>
</file>