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3"/>
  </p:notesMasterIdLst>
  <p:sldIdLst>
    <p:sldId id="325" r:id="rId2"/>
    <p:sldId id="256" r:id="rId3"/>
    <p:sldId id="257" r:id="rId4"/>
    <p:sldId id="327" r:id="rId5"/>
    <p:sldId id="258" r:id="rId6"/>
    <p:sldId id="278" r:id="rId7"/>
    <p:sldId id="259" r:id="rId8"/>
    <p:sldId id="279" r:id="rId9"/>
    <p:sldId id="280" r:id="rId10"/>
    <p:sldId id="335" r:id="rId11"/>
    <p:sldId id="260" r:id="rId12"/>
    <p:sldId id="281" r:id="rId13"/>
    <p:sldId id="282" r:id="rId14"/>
    <p:sldId id="261" r:id="rId15"/>
    <p:sldId id="345" r:id="rId16"/>
    <p:sldId id="283" r:id="rId17"/>
    <p:sldId id="262" r:id="rId18"/>
    <p:sldId id="263" r:id="rId19"/>
    <p:sldId id="336" r:id="rId20"/>
    <p:sldId id="264" r:id="rId21"/>
    <p:sldId id="265" r:id="rId22"/>
    <p:sldId id="329" r:id="rId23"/>
    <p:sldId id="309" r:id="rId24"/>
    <p:sldId id="328" r:id="rId25"/>
    <p:sldId id="266" r:id="rId26"/>
    <p:sldId id="337" r:id="rId27"/>
    <p:sldId id="267" r:id="rId28"/>
    <p:sldId id="340" r:id="rId29"/>
    <p:sldId id="341" r:id="rId30"/>
    <p:sldId id="342" r:id="rId31"/>
    <p:sldId id="343" r:id="rId32"/>
    <p:sldId id="338" r:id="rId33"/>
    <p:sldId id="271" r:id="rId34"/>
    <p:sldId id="333" r:id="rId35"/>
    <p:sldId id="272" r:id="rId36"/>
    <p:sldId id="273" r:id="rId37"/>
    <p:sldId id="274" r:id="rId38"/>
    <p:sldId id="298" r:id="rId39"/>
    <p:sldId id="275" r:id="rId40"/>
    <p:sldId id="299" r:id="rId41"/>
    <p:sldId id="276" r:id="rId42"/>
    <p:sldId id="339" r:id="rId43"/>
    <p:sldId id="300" r:id="rId44"/>
    <p:sldId id="301" r:id="rId45"/>
    <p:sldId id="292" r:id="rId46"/>
    <p:sldId id="302" r:id="rId47"/>
    <p:sldId id="293" r:id="rId48"/>
    <p:sldId id="303" r:id="rId49"/>
    <p:sldId id="346" r:id="rId50"/>
    <p:sldId id="347" r:id="rId51"/>
    <p:sldId id="33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 varScale="1">
        <p:scale>
          <a:sx n="106" d="100"/>
          <a:sy n="106" d="100"/>
        </p:scale>
        <p:origin x="1144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4T06:24:48.5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22630 5710 1 0,'13'3'0'0</inkml:trace>
  <inkml:trace contextRef="#ctx0" brushRef="#br1">17886 11665 24 0,'-9'-4'12'0,"1"57"-23"16,-9-34 28-16,-17 30-19 15,-17 8 1-15</inkml:trace>
</inkml:ink>
</file>

<file path=ppt/ink/ink2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21-09-26T09:04:2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19078 10329 0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421F923-C13C-564E-9BB1-6702C581D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F56D9FF-B3DF-5A4F-BC49-3F60265DC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65671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3.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494E09B-0123-F845-9959-AEDD39A64C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3B96D8E-0385-B54D-9DDC-999F7E18E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840D92-692F-D24D-A074-F735561A0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Process Scheduling</a:t>
            </a:r>
          </a:p>
          <a:p>
            <a:r>
              <a:rPr lang="en-US" altLang="zh-CN" sz="2000"/>
              <a:t>Operations on Processes</a:t>
            </a:r>
          </a:p>
          <a:p>
            <a:r>
              <a:rPr lang="en-US" altLang="zh-CN" sz="2000"/>
              <a:t>Cooperating Processes</a:t>
            </a:r>
          </a:p>
          <a:p>
            <a:r>
              <a:rPr lang="en-US" altLang="zh-CN" sz="2000"/>
              <a:t>Interprocess Communication</a:t>
            </a:r>
          </a:p>
          <a:p>
            <a:r>
              <a:rPr lang="en-US" altLang="zh-CN" sz="2000"/>
              <a:t>Communication in Client-Server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0FB540A-8C28-BD40-8220-16FF3F950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Scheduling Queues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8DE38AA-D022-3544-BC79-A76A61C1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546225"/>
            <a:ext cx="6784975" cy="2420938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Job queue</a:t>
            </a:r>
            <a:r>
              <a:rPr lang="en-US" altLang="zh-CN"/>
              <a:t> – set of all processes in the system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Ready queue</a:t>
            </a:r>
            <a:r>
              <a:rPr lang="en-US" altLang="zh-CN"/>
              <a:t> – set of all processes residing in main memory, ready and waiting to execute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Device queues</a:t>
            </a:r>
            <a:r>
              <a:rPr lang="en-US" altLang="zh-CN"/>
              <a:t> – set of processes waiting for an I/O device</a:t>
            </a:r>
          </a:p>
          <a:p>
            <a:r>
              <a:rPr lang="en-US" altLang="zh-CN"/>
              <a:t>Processes migrate among the various queues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9C3CD9F-D380-1948-94EF-33483B2D3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83537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Ready Queue And Various I/O Device Queues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006B63DA-5978-5C49-87C9-8EA03F14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1398588" y="933450"/>
            <a:ext cx="6661150" cy="5737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8" name="AutoShape 8">
            <a:extLst>
              <a:ext uri="{FF2B5EF4-FFF2-40B4-BE49-F238E27FC236}">
                <a16:creationId xmlns:a16="http://schemas.microsoft.com/office/drawing/2014/main" id="{78544D67-217B-0641-9C0C-9748B5E4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0125"/>
            <a:ext cx="1277938" cy="712788"/>
          </a:xfrm>
          <a:prstGeom prst="wedgeRectCallout">
            <a:avLst>
              <a:gd name="adj1" fmla="val 70870"/>
              <a:gd name="adj2" fmla="val 1659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chemeClr val="bg1"/>
                </a:solidFill>
              </a:rPr>
              <a:t>The CPU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67C7E39-11CD-0743-8A59-E4F4D190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Process Scheduling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AB5D26ED-D5B4-414D-93C6-36E059DF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17613" y="1798638"/>
            <a:ext cx="6661150" cy="3871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Text Box 7">
            <a:extLst>
              <a:ext uri="{FF2B5EF4-FFF2-40B4-BE49-F238E27FC236}">
                <a16:creationId xmlns:a16="http://schemas.microsoft.com/office/drawing/2014/main" id="{B14BE268-57A7-474F-A9E7-2B93D763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1095375"/>
            <a:ext cx="293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/>
              <a:t>A queueing-diagram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9E14A23-FAC8-0F49-93C7-70DAEA6A1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50ACDAE-3782-3540-B025-DE2E75EAF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95425"/>
            <a:ext cx="6432550" cy="2560638"/>
          </a:xfrm>
        </p:spPr>
        <p:txBody>
          <a:bodyPr/>
          <a:lstStyle/>
          <a:p>
            <a:r>
              <a:rPr lang="en-US" altLang="zh-CN" sz="2000"/>
              <a:t>What is a scheduler? A piece of program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Long-term scheduler</a:t>
            </a:r>
            <a:r>
              <a:rPr lang="en-US" altLang="zh-CN" sz="2000"/>
              <a:t>  (or job scheduler) – selects which processes should be brought into memory (the ready queue)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Short-term scheduler</a:t>
            </a:r>
            <a:r>
              <a:rPr lang="en-US" altLang="zh-CN" sz="2000"/>
              <a:t>  (or CPU scheduler) – selects which process should be executed next and allocates CPU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36E11D6-D1E4-C441-A9C7-948EBE95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5610225"/>
            <a:ext cx="587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CC6600"/>
                </a:solidFill>
              </a:rPr>
              <a:t>UNIX and Windows do not use long-term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9B976544-49C0-9F48-A0D7-05946DEE3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Process Scheduling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91D4D31E-59C5-5241-82AF-A2AFBBEB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41425" y="1770063"/>
            <a:ext cx="6661150" cy="3871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331CAEDE-AD1A-1445-A9AB-9CE2F0D1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1095375"/>
            <a:ext cx="293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/>
              <a:t>A queueing-diagram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B94AA248-3AED-3246-9CB8-B3FBBA2F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103313"/>
            <a:ext cx="1292225" cy="666750"/>
          </a:xfrm>
          <a:prstGeom prst="wedgeRectCallout">
            <a:avLst>
              <a:gd name="adj1" fmla="val 17935"/>
              <a:gd name="adj2" fmla="val 80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Long term scheduler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370423BC-8FED-8843-975D-EB3E2176D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2235200"/>
            <a:ext cx="1292225" cy="666750"/>
          </a:xfrm>
          <a:prstGeom prst="wedgeRectCallout">
            <a:avLst>
              <a:gd name="adj1" fmla="val -75185"/>
              <a:gd name="adj2" fmla="val -69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Short term scheduler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04F8375-1799-1745-8F76-FC4DC60F8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Addition of Medium Term Scheduling</a:t>
            </a:r>
          </a:p>
        </p:txBody>
      </p:sp>
      <p:pic>
        <p:nvPicPr>
          <p:cNvPr id="20483" name="Picture 10">
            <a:extLst>
              <a:ext uri="{FF2B5EF4-FFF2-40B4-BE49-F238E27FC236}">
                <a16:creationId xmlns:a16="http://schemas.microsoft.com/office/drawing/2014/main" id="{4D76B058-6BFB-9A4C-94DF-26821B0D8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030288" y="2400300"/>
            <a:ext cx="7278687" cy="2592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Text Box 11">
            <a:extLst>
              <a:ext uri="{FF2B5EF4-FFF2-40B4-BE49-F238E27FC236}">
                <a16:creationId xmlns:a16="http://schemas.microsoft.com/office/drawing/2014/main" id="{9CD69B6B-A362-C04C-9DCD-76032AB7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465263"/>
            <a:ext cx="5846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Sometimes, it can be good to swap processes out.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BEBFDA5-095F-0640-86A5-85B852F3D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CFB8BD5-9C28-0F4D-BB49-2207E413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Short-term scheduler is invoked very frequently (milliseconds) </a:t>
            </a:r>
            <a:r>
              <a:rPr lang="en-US" altLang="zh-CN" sz="2000">
                <a:sym typeface="Symbol" pitchFamily="2" charset="2"/>
              </a:rPr>
              <a:t> (must be fast)</a:t>
            </a:r>
          </a:p>
          <a:p>
            <a:r>
              <a:rPr lang="en-US" altLang="zh-CN" sz="2000">
                <a:sym typeface="Symbol" pitchFamily="2" charset="2"/>
              </a:rPr>
              <a:t>Long-term scheduler is invoked very infrequently (seconds, minutes)  (may be slow)</a:t>
            </a:r>
          </a:p>
          <a:p>
            <a:r>
              <a:rPr lang="en-US" altLang="zh-CN" sz="2000">
                <a:sym typeface="Symbol" pitchFamily="2" charset="2"/>
              </a:rPr>
              <a:t>The long-term scheduler controls the </a:t>
            </a:r>
            <a:r>
              <a:rPr lang="en-US" altLang="zh-CN" sz="2000" i="1">
                <a:solidFill>
                  <a:srgbClr val="FF0000"/>
                </a:solidFill>
                <a:sym typeface="Symbol" pitchFamily="2" charset="2"/>
              </a:rPr>
              <a:t>degree of multiprogramming</a:t>
            </a:r>
          </a:p>
          <a:p>
            <a:r>
              <a:rPr lang="en-US" altLang="zh-CN" sz="2000">
                <a:sym typeface="Symbol" pitchFamily="2" charset="2"/>
              </a:rPr>
              <a:t>Processes can be described as either: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  <a:sym typeface="Symbol" pitchFamily="2" charset="2"/>
              </a:rPr>
              <a:t>I/O-bound process</a:t>
            </a:r>
            <a:r>
              <a:rPr lang="en-US" altLang="zh-CN" sz="2000">
                <a:sym typeface="Symbol" pitchFamily="2" charset="2"/>
              </a:rPr>
              <a:t> – spends more time doing I/O than computations, many short CPU bursts</a:t>
            </a:r>
          </a:p>
          <a:p>
            <a:pPr lvl="1"/>
            <a:r>
              <a:rPr lang="en-US" altLang="zh-CN" sz="2000" b="1">
                <a:solidFill>
                  <a:srgbClr val="FF0000"/>
                </a:solidFill>
                <a:sym typeface="Symbol" pitchFamily="2" charset="2"/>
              </a:rPr>
              <a:t>CPU-bound process</a:t>
            </a:r>
            <a:r>
              <a:rPr lang="en-US" altLang="zh-CN" sz="2000">
                <a:sym typeface="Symbol" pitchFamily="2" charset="2"/>
              </a:rPr>
              <a:t> – spends more time doing computations; few very long CPU bursts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622601E-6D3D-3D46-AE4D-EF1F9317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5662613"/>
            <a:ext cx="500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C6600"/>
                </a:solidFill>
              </a:rPr>
              <a:t>Need to select good combination of CPU bound and I/O bound processes.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4F17AB1-B07B-B842-93BE-D92F05D8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Context Switch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67D675B-119D-9448-A10F-E379E121E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2438400"/>
          </a:xfrm>
        </p:spPr>
        <p:txBody>
          <a:bodyPr/>
          <a:lstStyle/>
          <a:p>
            <a:r>
              <a:rPr lang="en-US" altLang="zh-CN" sz="2000"/>
              <a:t>When CPU switches to another process, the system must save the state of the old process and load the saved state for the new process</a:t>
            </a:r>
          </a:p>
          <a:p>
            <a:r>
              <a:rPr lang="en-US" altLang="zh-CN" sz="2000"/>
              <a:t>Context-switch time is overhead; the system does no useful work while switching - typically takes </a:t>
            </a:r>
            <a:r>
              <a:rPr lang="en-US" altLang="zh-CN" sz="2000">
                <a:solidFill>
                  <a:srgbClr val="FF0000"/>
                </a:solidFill>
              </a:rPr>
              <a:t>milliseconds</a:t>
            </a:r>
          </a:p>
          <a:p>
            <a:r>
              <a:rPr lang="en-US" altLang="zh-CN" sz="2000"/>
              <a:t>Time dependent on hardware support. In the SPARC architecture, groups of registers are provided.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9C953CC3-900F-2249-A925-533D9582C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DBD501B-0E21-3C47-A148-C4F959085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/>
              <a:t>Process Scheduling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Operations on Processes</a:t>
            </a:r>
          </a:p>
          <a:p>
            <a:r>
              <a:rPr lang="en-US" altLang="zh-CN" sz="2000"/>
              <a:t>Cooperating Processes</a:t>
            </a:r>
          </a:p>
          <a:p>
            <a:r>
              <a:rPr lang="en-US" altLang="zh-CN" sz="2000"/>
              <a:t>Interprocess Communication</a:t>
            </a:r>
          </a:p>
          <a:p>
            <a:r>
              <a:rPr lang="en-US" altLang="zh-CN" sz="2000"/>
              <a:t>Communication in Client-Server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489FE87-3222-7A47-A972-82FDE778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A6729F-8BE8-034E-BE91-E8A72515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/>
              <a:t>Process Scheduling</a:t>
            </a:r>
          </a:p>
          <a:p>
            <a:r>
              <a:rPr lang="en-US" altLang="zh-CN" sz="2000"/>
              <a:t>Operations on Processes</a:t>
            </a:r>
          </a:p>
          <a:p>
            <a:r>
              <a:rPr lang="en-US" altLang="zh-CN" sz="2000"/>
              <a:t>Cooperating Processes</a:t>
            </a:r>
          </a:p>
          <a:p>
            <a:r>
              <a:rPr lang="en-US" altLang="zh-CN" sz="2000"/>
              <a:t>Interprocess Communication</a:t>
            </a:r>
          </a:p>
          <a:p>
            <a:r>
              <a:rPr lang="en-US" altLang="zh-CN" sz="200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502A655-AECB-9C4C-A6F5-ED791DA24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8A3845A-0BFA-4641-A6CD-28566917C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Parent process creates children processes, which, in turn create other processes, forming a </a:t>
            </a:r>
            <a:r>
              <a:rPr lang="en-US" altLang="zh-CN" sz="2000" dirty="0">
                <a:highlight>
                  <a:srgbClr val="FFFF00"/>
                </a:highlight>
              </a:rPr>
              <a:t>tree of processes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Resource sharing</a:t>
            </a:r>
          </a:p>
          <a:p>
            <a:pPr lvl="1"/>
            <a:r>
              <a:rPr lang="en-US" altLang="zh-CN" sz="2000" dirty="0"/>
              <a:t>Parent and children share all resources</a:t>
            </a:r>
          </a:p>
          <a:p>
            <a:pPr lvl="1"/>
            <a:r>
              <a:rPr lang="en-US" altLang="zh-CN" sz="2000" dirty="0"/>
              <a:t>Children share subset of parent’s resources</a:t>
            </a:r>
          </a:p>
          <a:p>
            <a:pPr lvl="1"/>
            <a:r>
              <a:rPr lang="en-US" altLang="zh-CN" sz="2000" dirty="0"/>
              <a:t>Parent and child share no resources</a:t>
            </a:r>
          </a:p>
          <a:p>
            <a:r>
              <a:rPr lang="en-US" altLang="zh-CN" sz="2000" dirty="0"/>
              <a:t>Execution</a:t>
            </a:r>
          </a:p>
          <a:p>
            <a:pPr lvl="1"/>
            <a:r>
              <a:rPr lang="en-US" altLang="zh-CN" sz="2000" dirty="0"/>
              <a:t>Parent and children execute concurrently</a:t>
            </a:r>
          </a:p>
          <a:p>
            <a:pPr lvl="1"/>
            <a:r>
              <a:rPr lang="en-US" altLang="zh-CN" sz="2000" dirty="0"/>
              <a:t>Parent waits until children terminate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Fork()</a:t>
            </a:r>
            <a:r>
              <a:rPr lang="zh-CN" altLang="en-US" sz="2000" dirty="0"/>
              <a:t>产生子进程</a:t>
            </a:r>
            <a:endParaRPr lang="en-US" altLang="zh-CN" sz="2000" dirty="0"/>
          </a:p>
          <a:p>
            <a:pPr>
              <a:buFont typeface="Monotype Sorts" pitchFamily="2" charset="2"/>
              <a:buNone/>
            </a:pPr>
            <a:r>
              <a:rPr lang="en-US" altLang="zh-CN" sz="2000" dirty="0"/>
              <a:t>Wait()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0B0A334-6B2B-1848-A267-22119A755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0D94235-A17A-6549-817E-1B69662F4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Address space</a:t>
            </a:r>
          </a:p>
          <a:p>
            <a:pPr lvl="1"/>
            <a:r>
              <a:rPr lang="en-US" altLang="zh-CN" sz="2000"/>
              <a:t>Child duplicate of parent</a:t>
            </a:r>
          </a:p>
          <a:p>
            <a:pPr lvl="1"/>
            <a:r>
              <a:rPr lang="en-US" altLang="zh-CN" sz="2000"/>
              <a:t>Child has a program loaded into it</a:t>
            </a:r>
          </a:p>
          <a:p>
            <a:r>
              <a:rPr lang="en-US" altLang="zh-CN" sz="2000"/>
              <a:t>UNIX examples</a:t>
            </a:r>
          </a:p>
          <a:p>
            <a:pPr lvl="1"/>
            <a:r>
              <a:rPr lang="en-US" altLang="zh-CN" sz="2000" b="1"/>
              <a:t>fork</a:t>
            </a:r>
            <a:r>
              <a:rPr lang="en-US" altLang="zh-CN" sz="2000"/>
              <a:t> system call creates new process</a:t>
            </a:r>
          </a:p>
          <a:p>
            <a:pPr lvl="1"/>
            <a:r>
              <a:rPr lang="en-US" altLang="zh-CN" sz="2000" b="1"/>
              <a:t>exec</a:t>
            </a:r>
            <a:r>
              <a:rPr lang="en-US" altLang="zh-CN" sz="2000"/>
              <a:t> system call used after a </a:t>
            </a:r>
            <a:r>
              <a:rPr lang="en-US" altLang="zh-CN" sz="2000" b="1"/>
              <a:t>fork</a:t>
            </a:r>
            <a:r>
              <a:rPr lang="en-US" altLang="zh-CN" sz="2000"/>
              <a:t> to replace the process’ memory space with a new program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B195FDBE-A260-8345-9A56-33BBA4C40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4456113"/>
            <a:ext cx="706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F6FC6"/>
                </a:solidFill>
              </a:rPr>
              <a:t>There are a lot “exec” APIs. For example: </a:t>
            </a:r>
            <a:r>
              <a:rPr kumimoji="0" lang="en-US" altLang="zh-CN" sz="2000" i="1">
                <a:solidFill>
                  <a:srgbClr val="0F6FC6"/>
                </a:solidFill>
              </a:rPr>
              <a:t>execve() execv() execle() execvp() execlp()</a:t>
            </a:r>
            <a:r>
              <a:rPr kumimoji="0" lang="en-US" altLang="zh-CN" sz="2000">
                <a:solidFill>
                  <a:srgbClr val="0F6FC6"/>
                </a:solidFill>
              </a:rPr>
              <a:t>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B3B37C-9758-8E43-A339-0F8DE0624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Creation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0C8EB8DF-5A5F-8641-A225-ED5A67F7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503238" y="1444625"/>
            <a:ext cx="8447087" cy="2143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E17855D-2F3E-1C46-BB87-ED85E2A38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 Program Forking Separate Process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A21543A-6952-3C4C-82F0-8DF034639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1600" y="922338"/>
            <a:ext cx="4964113" cy="593566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pid_t  pid;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</a:t>
            </a:r>
            <a:r>
              <a:rPr kumimoji="0" lang="en-US" altLang="zh-CN" sz="1600" b="1">
                <a:solidFill>
                  <a:schemeClr val="bg2"/>
                </a:solidFill>
                <a:latin typeface="Verdana" panose="020B0604030504040204" pitchFamily="34" charset="0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if (pid &lt; 0) { </a:t>
            </a:r>
            <a:r>
              <a:rPr kumimoji="0" lang="en-US" altLang="zh-CN" sz="1600" b="1">
                <a:solidFill>
                  <a:schemeClr val="bg2"/>
                </a:solidFill>
                <a:latin typeface="Verdana" panose="020B0604030504040204" pitchFamily="34" charset="0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exit(-1);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else if (pid == 0) { </a:t>
            </a:r>
            <a:r>
              <a:rPr kumimoji="0" lang="en-US" altLang="zh-CN" sz="1600" b="1">
                <a:solidFill>
                  <a:schemeClr val="bg2"/>
                </a:solidFill>
                <a:latin typeface="Verdana" panose="020B0604030504040204" pitchFamily="34" charset="0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else { </a:t>
            </a:r>
            <a:r>
              <a:rPr kumimoji="0" lang="en-US" altLang="zh-CN" sz="1600" b="1">
                <a:solidFill>
                  <a:schemeClr val="bg2"/>
                </a:solidFill>
                <a:latin typeface="Verdana" panose="020B0604030504040204" pitchFamily="34" charset="0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</a:t>
            </a:r>
            <a:r>
              <a:rPr kumimoji="0" lang="en-US" altLang="zh-CN" sz="1600" b="1">
                <a:solidFill>
                  <a:schemeClr val="bg2"/>
                </a:solidFill>
                <a:latin typeface="Verdana" panose="020B0604030504040204" pitchFamily="34" charset="0"/>
              </a:rPr>
              <a:t>/* parent will wait for the child 	to complete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	exit(0);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 b="1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9734498D-2506-6946-8596-2703CA7F5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 tree of processes on a typical Solaris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60626855-E623-B645-B967-8747F678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2098675" y="1557338"/>
            <a:ext cx="5216525" cy="46021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6A793C8-5856-C04B-9286-CF4DF585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Termination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4B382EC-89E7-EC4E-B231-9C3ACC602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Process executes last statement and asks the operating system to delete it (</a:t>
            </a:r>
            <a:r>
              <a:rPr lang="en-US" altLang="zh-CN" b="1"/>
              <a:t>exit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Output data from child to parent (via </a:t>
            </a:r>
            <a:r>
              <a:rPr lang="en-US" altLang="zh-CN" b="1"/>
              <a:t>wait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Process’ resources are deallocated by operating system</a:t>
            </a:r>
          </a:p>
          <a:p>
            <a:r>
              <a:rPr lang="en-US" altLang="zh-CN"/>
              <a:t>Parent may terminate execution of children processes (</a:t>
            </a:r>
            <a:r>
              <a:rPr lang="en-US" altLang="zh-CN" b="1"/>
              <a:t>abort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Child has exceeded allocated resources</a:t>
            </a:r>
          </a:p>
          <a:p>
            <a:pPr lvl="1"/>
            <a:r>
              <a:rPr lang="en-US" altLang="zh-CN"/>
              <a:t>Task assigned to child is no longer required</a:t>
            </a:r>
          </a:p>
          <a:p>
            <a:pPr lvl="1"/>
            <a:r>
              <a:rPr lang="en-US" altLang="zh-CN"/>
              <a:t>If parent is exiting</a:t>
            </a:r>
          </a:p>
          <a:p>
            <a:pPr lvl="2"/>
            <a:r>
              <a:rPr lang="en-US" altLang="zh-CN"/>
              <a:t>Some operating system do not allow child to continue if its parent terminates</a:t>
            </a:r>
          </a:p>
          <a:p>
            <a:pPr lvl="3"/>
            <a:r>
              <a:rPr lang="en-US" altLang="zh-CN"/>
              <a:t>All children terminated - </a:t>
            </a:r>
            <a:r>
              <a:rPr lang="en-US" altLang="zh-CN" i="1"/>
              <a:t>cascading termination</a:t>
            </a:r>
          </a:p>
          <a:p>
            <a:pPr lvl="2"/>
            <a:r>
              <a:rPr lang="en-US" altLang="zh-CN"/>
              <a:t>In some other operating systems, the child gets </a:t>
            </a:r>
            <a:r>
              <a:rPr lang="en-US" altLang="zh-CN" i="1">
                <a:solidFill>
                  <a:srgbClr val="C00000"/>
                </a:solidFill>
              </a:rPr>
              <a:t>orphaned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–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and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its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parent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becomes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the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“init”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process</a:t>
            </a:r>
            <a:r>
              <a:rPr lang="zh-CN" altLang="en-US" i="1">
                <a:solidFill>
                  <a:srgbClr val="C00000"/>
                </a:solidFill>
              </a:rPr>
              <a:t> </a:t>
            </a:r>
            <a:r>
              <a:rPr lang="en-US" altLang="zh-CN" i="1">
                <a:solidFill>
                  <a:srgbClr val="C00000"/>
                </a:solidFill>
              </a:rPr>
              <a:t>(PID=1).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63D96405-8612-2B4B-B9CB-6D8E3FB9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9386C78-0411-A24C-9E1A-407E6B8FE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/>
              <a:t>Process Scheduling</a:t>
            </a:r>
          </a:p>
          <a:p>
            <a:r>
              <a:rPr lang="en-US" altLang="zh-CN" sz="2000"/>
              <a:t>Operations on Processes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Cooperating Processes</a:t>
            </a:r>
          </a:p>
          <a:p>
            <a:r>
              <a:rPr lang="en-US" altLang="zh-CN" sz="2000"/>
              <a:t>Interprocess Communication</a:t>
            </a:r>
          </a:p>
          <a:p>
            <a:r>
              <a:rPr lang="en-US" altLang="zh-CN" sz="2000"/>
              <a:t>Communication in Client-Server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F84D7C5-4732-6749-8915-43E9A18FE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Cooperating Processes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F15EE-01DA-934D-9A8C-F0FBBC958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Independent</a:t>
            </a:r>
            <a:r>
              <a:rPr lang="en-US" altLang="zh-CN"/>
              <a:t> process cannot affect or be affected by the execution of another process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Cooperating</a:t>
            </a:r>
            <a:r>
              <a:rPr lang="en-US" altLang="zh-CN"/>
              <a:t> process can affect or be affected by the execution of another process</a:t>
            </a:r>
          </a:p>
          <a:p>
            <a:r>
              <a:rPr lang="en-US" altLang="zh-CN"/>
              <a:t>Advantages of process cooperation</a:t>
            </a:r>
          </a:p>
          <a:p>
            <a:pPr lvl="1"/>
            <a:r>
              <a:rPr lang="en-US" altLang="zh-CN"/>
              <a:t>Information sharing </a:t>
            </a:r>
          </a:p>
          <a:p>
            <a:pPr lvl="1"/>
            <a:r>
              <a:rPr lang="en-US" altLang="zh-CN"/>
              <a:t>Computation speed-up (Multiple CPUs)</a:t>
            </a:r>
          </a:p>
          <a:p>
            <a:pPr lvl="1"/>
            <a:r>
              <a:rPr lang="en-US" altLang="zh-CN"/>
              <a:t>Modularity</a:t>
            </a:r>
          </a:p>
          <a:p>
            <a:pPr lvl="1"/>
            <a:r>
              <a:rPr lang="en-US" altLang="zh-CN"/>
              <a:t>Convenience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31D51C0C-9709-E441-A32A-2DB13B26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Producer-Consumer Problem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4E8999-EA47-904D-B432-FFB3A266F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6669087" cy="4497387"/>
          </a:xfrm>
        </p:spPr>
        <p:txBody>
          <a:bodyPr/>
          <a:lstStyle/>
          <a:p>
            <a:r>
              <a:rPr lang="en-US" altLang="zh-CN" sz="2000"/>
              <a:t>Paradigm for cooperating processes, </a:t>
            </a:r>
            <a:r>
              <a:rPr lang="en-US" altLang="zh-CN" sz="2000" i="1"/>
              <a:t>producer</a:t>
            </a:r>
            <a:r>
              <a:rPr lang="en-US" altLang="zh-CN" sz="2000"/>
              <a:t> process produces information that is consumed by a </a:t>
            </a:r>
            <a:r>
              <a:rPr lang="en-US" altLang="zh-CN" sz="2000" i="1"/>
              <a:t>consumer</a:t>
            </a:r>
            <a:r>
              <a:rPr lang="en-US" altLang="zh-CN" sz="2000"/>
              <a:t> process</a:t>
            </a:r>
          </a:p>
          <a:p>
            <a:pPr lvl="1"/>
            <a:r>
              <a:rPr lang="en-US" altLang="zh-CN" sz="2000" i="1"/>
              <a:t>unbounded-buffer</a:t>
            </a:r>
            <a:r>
              <a:rPr lang="en-US" altLang="zh-CN" sz="2000"/>
              <a:t> places no practical limit on the size of the buffer. Consumer has to wait if no new item.</a:t>
            </a:r>
          </a:p>
          <a:p>
            <a:pPr lvl="1"/>
            <a:r>
              <a:rPr lang="en-US" altLang="zh-CN" sz="2000" i="1"/>
              <a:t>bounded-buffer</a:t>
            </a:r>
            <a:r>
              <a:rPr lang="en-US" altLang="zh-CN" sz="2000"/>
              <a:t> assumes that there is a fixed buffer size. Producer must wait if buffer full.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5AFCE5E-B225-0147-90FF-BB0DEBA21725}"/>
                  </a:ext>
                </a:extLst>
              </p14:cNvPr>
              <p14:cNvContentPartPr/>
              <p14:nvPr/>
            </p14:nvContentPartPr>
            <p14:xfrm>
              <a:off x="-2147483648" y="-2147483648"/>
              <a:ext cx="0" cy="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5AFCE5E-B225-0147-90FF-BB0DEBA2172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23F3160E-2FC7-6D4D-925B-54A53AE0D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196850"/>
            <a:ext cx="8074025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Bounded-Buffer – Shared-Memory Solution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77B041A-26F1-C841-B189-6A0FB70C1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5388" y="1517650"/>
            <a:ext cx="7131050" cy="4419600"/>
          </a:xfrm>
        </p:spPr>
        <p:txBody>
          <a:bodyPr/>
          <a:lstStyle/>
          <a:p>
            <a:r>
              <a:rPr lang="en-US" altLang="zh-CN"/>
              <a:t>Shared data</a:t>
            </a:r>
          </a:p>
          <a:p>
            <a:pPr marL="1600200" lvl="3">
              <a:buFontTx/>
              <a:buNone/>
            </a:pPr>
            <a:r>
              <a:rPr lang="en-US" altLang="zh-CN" sz="2000"/>
              <a:t>#define BUFFER_SIZE 10</a:t>
            </a:r>
          </a:p>
          <a:p>
            <a:pPr marL="1600200" lvl="3">
              <a:buFontTx/>
              <a:buNone/>
            </a:pPr>
            <a:r>
              <a:rPr lang="en-US" altLang="zh-CN" sz="2000"/>
              <a:t>typedef struct {</a:t>
            </a:r>
          </a:p>
          <a:p>
            <a:pPr marL="1600200" lvl="3">
              <a:buFontTx/>
              <a:buNone/>
            </a:pPr>
            <a:r>
              <a:rPr lang="en-US" altLang="zh-CN" sz="2000"/>
              <a:t>	. . .</a:t>
            </a:r>
          </a:p>
          <a:p>
            <a:pPr marL="1600200" lvl="3">
              <a:buFontTx/>
              <a:buNone/>
            </a:pPr>
            <a:r>
              <a:rPr lang="en-US" altLang="zh-CN" sz="2000"/>
              <a:t>} item;</a:t>
            </a:r>
          </a:p>
          <a:p>
            <a:pPr marL="1600200" lvl="3">
              <a:buFontTx/>
              <a:buNone/>
            </a:pPr>
            <a:endParaRPr lang="en-US" altLang="zh-CN" sz="2000"/>
          </a:p>
          <a:p>
            <a:pPr marL="1600200" lvl="3">
              <a:buFontTx/>
              <a:buNone/>
            </a:pPr>
            <a:r>
              <a:rPr lang="en-US" altLang="zh-CN" sz="2000"/>
              <a:t>item buffer[BUFFER_SIZE];</a:t>
            </a:r>
          </a:p>
          <a:p>
            <a:pPr marL="1600200" lvl="3">
              <a:buFontTx/>
              <a:buNone/>
            </a:pPr>
            <a:r>
              <a:rPr lang="en-US" altLang="zh-CN" sz="2000"/>
              <a:t>int in = 0;</a:t>
            </a:r>
          </a:p>
          <a:p>
            <a:pPr marL="1600200" lvl="3">
              <a:buFontTx/>
              <a:buNone/>
            </a:pPr>
            <a:r>
              <a:rPr lang="en-US" altLang="zh-CN" sz="2000"/>
              <a:t>int out = 0;</a:t>
            </a:r>
          </a:p>
          <a:p>
            <a:endParaRPr lang="en-US" altLang="zh-CN"/>
          </a:p>
          <a:p>
            <a:pPr marL="1600200" lvl="3">
              <a:buFontTx/>
              <a:buNone/>
            </a:pP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91BC713-E3EC-494F-BBFB-0EA824A1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9295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Concept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BA8DC1-01FE-6E42-9734-A9E1E2D30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Time-shared systems – user programs or tasks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Textbook uses the terms </a:t>
            </a:r>
            <a:r>
              <a:rPr lang="en-US" altLang="zh-CN" sz="2000" i="1"/>
              <a:t>job</a:t>
            </a:r>
            <a:r>
              <a:rPr lang="en-US" altLang="zh-CN" sz="2000"/>
              <a:t> and </a:t>
            </a:r>
            <a:r>
              <a:rPr lang="en-US" altLang="zh-CN" sz="2000" i="1"/>
              <a:t>process</a:t>
            </a:r>
            <a:r>
              <a:rPr lang="en-US" altLang="zh-CN" sz="200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text section (code)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stack (function parameters, local vars, return addresses)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data section (global vars)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heap (dynamically allocated memory)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F61D99C-141F-3D4B-8AFC-29F697FC4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Bounded-Buffer – Insert() Method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9E5B596-6DB1-D14A-9B1A-F47584E5B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88" y="1128713"/>
            <a:ext cx="7351712" cy="4783137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Producer</a:t>
            </a:r>
            <a:r>
              <a:rPr lang="zh-CN" altLang="en-US" sz="2000" dirty="0"/>
              <a:t> </a:t>
            </a:r>
            <a:r>
              <a:rPr lang="en-US" altLang="zh-CN" sz="2000" dirty="0"/>
              <a:t>pseudo-code:</a:t>
            </a:r>
          </a:p>
          <a:p>
            <a:pPr>
              <a:buFont typeface="Monotype Sorts" charset="2"/>
              <a:buNone/>
              <a:defRPr/>
            </a:pPr>
            <a:endParaRPr lang="zh-CN" altLang="en-US" sz="2000" dirty="0"/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Monaco" charset="0"/>
              </a:rPr>
              <a:t>	</a:t>
            </a:r>
            <a:r>
              <a:rPr lang="en-US" altLang="zh-CN" sz="2000" dirty="0">
                <a:latin typeface="Monaco" charset="0"/>
              </a:rPr>
              <a:t>while (true) {</a:t>
            </a:r>
            <a:br>
              <a:rPr lang="en-US" altLang="zh-CN" sz="2000" dirty="0">
                <a:latin typeface="Monaco" charset="0"/>
              </a:rPr>
            </a:br>
            <a:r>
              <a:rPr lang="en-US" altLang="zh-CN" sz="2000" dirty="0">
                <a:latin typeface="Monaco" charset="0"/>
              </a:rPr>
              <a:t>   </a:t>
            </a:r>
            <a:r>
              <a:rPr lang="zh-CN" altLang="en-US" sz="2000" dirty="0">
                <a:latin typeface="Monaco" charset="0"/>
              </a:rPr>
              <a:t> </a:t>
            </a:r>
            <a:r>
              <a:rPr lang="en-US" altLang="zh-CN" sz="2000" dirty="0">
                <a:latin typeface="Monaco" charset="0"/>
              </a:rPr>
              <a:t>Produce an item;</a:t>
            </a: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latin typeface="Monaco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      while (((in + 1) % BUFFER_SIZE   == out)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 </a:t>
            </a:r>
            <a:r>
              <a:rPr lang="zh-CN" altLang="en-US" sz="2000" dirty="0">
                <a:latin typeface="Monaco" charset="0"/>
              </a:rPr>
              <a:t>  </a:t>
            </a:r>
            <a:r>
              <a:rPr lang="en-US" altLang="zh-CN" sz="2000" dirty="0">
                <a:latin typeface="Monaco" charset="0"/>
              </a:rPr>
              <a:t>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charset="0"/>
              </a:rPr>
              <a:t>/* do nothing -- no free buffers */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in = (in + 1) % BUFFER_SIZE;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  }</a:t>
            </a: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latin typeface="Monaco" charset="0"/>
            </a:endParaRPr>
          </a:p>
          <a:p>
            <a:pPr>
              <a:buFont typeface="Monotype Sorts" charset="2"/>
              <a:buNone/>
              <a:defRPr/>
            </a:pPr>
            <a:endParaRPr lang="en-US" altLang="zh-CN" sz="2000" dirty="0"/>
          </a:p>
          <a:p>
            <a:pPr>
              <a:buFont typeface="Monotype Sorts" charset="2"/>
              <a:buNone/>
              <a:defRPr/>
            </a:pPr>
            <a:r>
              <a:rPr lang="en-US" altLang="zh-CN" sz="1600" dirty="0"/>
              <a:t>	</a:t>
            </a:r>
          </a:p>
          <a:p>
            <a:pPr lvl="4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FC417AC-424F-F846-A556-BFD6ADE2E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Bounded Buffer – Remove() Method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5823AC7-0499-B94D-A6FF-F109B6C3F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8" y="1054100"/>
            <a:ext cx="7131050" cy="489108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Consumer</a:t>
            </a:r>
            <a:r>
              <a:rPr lang="zh-CN" altLang="en-US" sz="2000" dirty="0"/>
              <a:t> </a:t>
            </a:r>
            <a:r>
              <a:rPr lang="en-US" altLang="zh-CN" sz="2000" dirty="0"/>
              <a:t>pseudo-code:</a:t>
            </a: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latin typeface="Monaco" charset="0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 dirty="0">
                <a:latin typeface="Monaco" charset="0"/>
              </a:rPr>
              <a:t>	</a:t>
            </a:r>
            <a:r>
              <a:rPr lang="en-US" altLang="zh-CN" sz="2000" dirty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       while (in == out)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          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charset="0"/>
              </a:rPr>
              <a:t>//do nothing,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charset="0"/>
              </a:rPr>
              <a:t>nothing to consume</a:t>
            </a:r>
          </a:p>
          <a:p>
            <a:pPr>
              <a:buFont typeface="Monotype Sorts" charset="2"/>
              <a:buNone/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onaco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 Remove an item from the buffer;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dirty="0">
                <a:latin typeface="Monaco" charset="0"/>
              </a:rPr>
              <a:t>	</a:t>
            </a:r>
            <a:r>
              <a:rPr lang="zh-CN" altLang="en-US" sz="2000" dirty="0">
                <a:latin typeface="Monaco" charset="0"/>
              </a:rPr>
              <a:t>     </a:t>
            </a:r>
            <a:r>
              <a:rPr lang="en-US" altLang="zh-CN" sz="2000" dirty="0">
                <a:latin typeface="Monaco" charset="0"/>
              </a:rPr>
              <a:t>return item;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i="1" dirty="0">
                <a:latin typeface="Monaco" charset="0"/>
              </a:rPr>
              <a:t>   </a:t>
            </a:r>
            <a:r>
              <a:rPr lang="en-US" altLang="zh-CN" sz="2000" dirty="0">
                <a:latin typeface="Monaco" charset="0"/>
              </a:rPr>
              <a:t>}</a:t>
            </a:r>
          </a:p>
        </p:txBody>
      </p:sp>
      <p:sp>
        <p:nvSpPr>
          <p:cNvPr id="35844" name="矩形 1">
            <a:extLst>
              <a:ext uri="{FF2B5EF4-FFF2-40B4-BE49-F238E27FC236}">
                <a16:creationId xmlns:a16="http://schemas.microsoft.com/office/drawing/2014/main" id="{05C38432-6CB1-3143-9595-0DD3BBDE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5641975"/>
            <a:ext cx="7237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F6FC6"/>
                </a:solidFill>
              </a:rPr>
              <a:t>Solution is correct, but can only use </a:t>
            </a:r>
            <a:r>
              <a:rPr kumimoji="0" lang="en-US" altLang="zh-CN">
                <a:solidFill>
                  <a:srgbClr val="C00000"/>
                </a:solidFill>
              </a:rPr>
              <a:t>BUFFER_SIZE-1</a:t>
            </a:r>
            <a:r>
              <a:rPr kumimoji="0" lang="en-US" altLang="zh-CN">
                <a:solidFill>
                  <a:srgbClr val="0F6FC6"/>
                </a:solidFill>
              </a:rPr>
              <a:t> elements</a:t>
            </a:r>
            <a:endParaRPr kumimoji="0" lang="zh-CN" altLang="en-US"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889CD01-CB69-0D48-A7B1-B99D3E10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07FD591-50EE-8140-A007-DA2E4B7E0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/>
              <a:t>Process Scheduling</a:t>
            </a:r>
          </a:p>
          <a:p>
            <a:r>
              <a:rPr lang="en-US" altLang="zh-CN" sz="2000"/>
              <a:t>Operations on Processes</a:t>
            </a:r>
          </a:p>
          <a:p>
            <a:r>
              <a:rPr lang="en-US" altLang="zh-CN" sz="2000"/>
              <a:t>Cooperating Processes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Interprocess Communication</a:t>
            </a:r>
          </a:p>
          <a:p>
            <a:r>
              <a:rPr lang="en-US" altLang="zh-CN" sz="2000"/>
              <a:t>Communication in Client-Server Systems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AEFF521-518F-554C-918D-2AAF337C9821}"/>
                  </a:ext>
                </a:extLst>
              </p14:cNvPr>
              <p14:cNvContentPartPr/>
              <p14:nvPr/>
            </p14:nvContentPartPr>
            <p14:xfrm>
              <a:off x="6868080" y="371844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AEFF521-518F-554C-918D-2AAF337C9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720" y="3709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80B4AB9-9F7E-EA47-9920-85F7A5DB4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Interprocess Communication (IPC)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C98D22-43B0-B04D-87D9-DFBE60F2C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Two models for IPC: </a:t>
            </a:r>
            <a:r>
              <a:rPr lang="en-US" altLang="zh-CN" sz="2000" i="1">
                <a:solidFill>
                  <a:srgbClr val="FF0000"/>
                </a:solidFill>
              </a:rPr>
              <a:t>message passing</a:t>
            </a:r>
            <a:r>
              <a:rPr lang="en-US" altLang="zh-CN" sz="2000"/>
              <a:t> and </a:t>
            </a:r>
            <a:r>
              <a:rPr lang="en-US" altLang="zh-CN" sz="2000" i="1">
                <a:solidFill>
                  <a:srgbClr val="FF0000"/>
                </a:solidFill>
              </a:rPr>
              <a:t>shared memory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Message passing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Message-passing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send</a:t>
            </a:r>
            <a:r>
              <a:rPr lang="en-US" altLang="zh-CN" sz="2000"/>
              <a:t>(</a:t>
            </a:r>
            <a:r>
              <a:rPr lang="en-US" altLang="zh-CN" sz="2000" i="1"/>
              <a:t>message</a:t>
            </a:r>
            <a:r>
              <a:rPr lang="en-US" altLang="zh-CN" sz="200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receive</a:t>
            </a:r>
            <a:r>
              <a:rPr lang="en-US" altLang="zh-CN" sz="2000"/>
              <a:t>(</a:t>
            </a:r>
            <a:r>
              <a:rPr lang="en-US" altLang="zh-CN" sz="2000" i="1"/>
              <a:t>message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If </a:t>
            </a:r>
            <a:r>
              <a:rPr lang="en-US" altLang="zh-CN" sz="2000" i="1"/>
              <a:t>P</a:t>
            </a:r>
            <a:r>
              <a:rPr lang="en-US" altLang="zh-CN" sz="2000"/>
              <a:t> and </a:t>
            </a:r>
            <a:r>
              <a:rPr lang="en-US" altLang="zh-CN" sz="2000" i="1"/>
              <a:t>Q</a:t>
            </a:r>
            <a:r>
              <a:rPr lang="en-US" altLang="zh-CN" sz="200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establish a </a:t>
            </a:r>
            <a:r>
              <a:rPr lang="en-US" altLang="zh-CN" sz="2000" i="1">
                <a:solidFill>
                  <a:srgbClr val="FF0000"/>
                </a:solidFill>
              </a:rPr>
              <a:t>communication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i="1">
                <a:solidFill>
                  <a:srgbClr val="FF0000"/>
                </a:solidFill>
              </a:rPr>
              <a:t>link</a:t>
            </a:r>
            <a:r>
              <a:rPr lang="en-US" altLang="zh-CN" sz="200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exchange messages via </a:t>
            </a:r>
            <a:r>
              <a:rPr lang="en-US" altLang="zh-CN" sz="2000">
                <a:solidFill>
                  <a:srgbClr val="FF0000"/>
                </a:solidFill>
              </a:rPr>
              <a:t>send/receive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logical (e.g., logical properties)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34F05F83-2754-AA4A-B717-D35787839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Communication Models 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62444F6B-0F16-8A4B-8E53-88C25F23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561816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Message passing</a:t>
            </a:r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A26A5A36-2C37-2B45-AE7E-CE1DD4A6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5618163"/>
            <a:ext cx="198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Shared memory</a:t>
            </a:r>
          </a:p>
        </p:txBody>
      </p:sp>
      <p:pic>
        <p:nvPicPr>
          <p:cNvPr id="38917" name="图片 1">
            <a:extLst>
              <a:ext uri="{FF2B5EF4-FFF2-40B4-BE49-F238E27FC236}">
                <a16:creationId xmlns:a16="http://schemas.microsoft.com/office/drawing/2014/main" id="{1A6557D8-0E92-4545-BBBB-9230AC93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065213"/>
            <a:ext cx="7239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EE3FB7A-5948-C847-9269-1CD2EB099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Questions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120F239-56F1-B045-8E4E-215F4EAAA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How are links established?</a:t>
            </a:r>
          </a:p>
          <a:p>
            <a:r>
              <a:rPr lang="en-US" altLang="zh-CN" sz="2000"/>
              <a:t>Can a link be associated with more than two processes?</a:t>
            </a:r>
          </a:p>
          <a:p>
            <a:r>
              <a:rPr lang="en-US" altLang="zh-CN" sz="2000"/>
              <a:t>How many links can there be between every pair of communicating processes?</a:t>
            </a:r>
          </a:p>
          <a:p>
            <a:r>
              <a:rPr lang="en-US" altLang="zh-CN" sz="2000"/>
              <a:t>What is the capacity of a link?</a:t>
            </a:r>
          </a:p>
          <a:p>
            <a:r>
              <a:rPr lang="en-US" altLang="zh-CN" sz="2000"/>
              <a:t>Is the size of a message that the link can accommodate fixed or variable?</a:t>
            </a:r>
          </a:p>
          <a:p>
            <a:r>
              <a:rPr lang="en-US" altLang="zh-CN" sz="2000"/>
              <a:t>Is a link unidirectional or bi-directional?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436046-1D8F-234F-8DDE-F9A0A8E0B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Direct Communication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BE18EA1-B837-D045-A818-541AC93BA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Processes must name each other explicitly:</a:t>
            </a:r>
          </a:p>
          <a:p>
            <a:pPr lvl="1"/>
            <a:r>
              <a:rPr lang="en-US" altLang="zh-CN" sz="2000" b="1"/>
              <a:t>send</a:t>
            </a:r>
            <a:r>
              <a:rPr lang="en-US" altLang="zh-CN" sz="2000"/>
              <a:t> (</a:t>
            </a:r>
            <a:r>
              <a:rPr lang="en-US" altLang="zh-CN" sz="2000" i="1"/>
              <a:t>P, message</a:t>
            </a:r>
            <a:r>
              <a:rPr lang="en-US" altLang="zh-CN" sz="2000"/>
              <a:t>) – send a message to process P</a:t>
            </a:r>
          </a:p>
          <a:p>
            <a:pPr lvl="1"/>
            <a:r>
              <a:rPr lang="en-US" altLang="zh-CN" sz="2000" b="1"/>
              <a:t>receive</a:t>
            </a:r>
            <a:r>
              <a:rPr lang="en-US" altLang="zh-CN" sz="2000"/>
              <a:t>(</a:t>
            </a:r>
            <a:r>
              <a:rPr lang="en-US" altLang="zh-CN" sz="2000" i="1"/>
              <a:t>Q, message</a:t>
            </a:r>
            <a:r>
              <a:rPr lang="en-US" altLang="zh-CN" sz="2000"/>
              <a:t>) – receive a message from process Q</a:t>
            </a:r>
          </a:p>
          <a:p>
            <a:r>
              <a:rPr lang="en-US" altLang="zh-CN" sz="2000"/>
              <a:t>Properties of communication link</a:t>
            </a:r>
          </a:p>
          <a:p>
            <a:pPr lvl="1"/>
            <a:r>
              <a:rPr lang="en-US" altLang="zh-CN" sz="2000"/>
              <a:t>Links are established </a:t>
            </a:r>
            <a:r>
              <a:rPr lang="en-US" altLang="zh-CN" sz="2000">
                <a:solidFill>
                  <a:srgbClr val="FF0000"/>
                </a:solidFill>
              </a:rPr>
              <a:t>automatically</a:t>
            </a:r>
          </a:p>
          <a:p>
            <a:pPr lvl="1"/>
            <a:r>
              <a:rPr lang="en-US" altLang="zh-CN" sz="2000"/>
              <a:t>A link is associated with </a:t>
            </a:r>
            <a:r>
              <a:rPr lang="en-US" altLang="zh-CN" sz="2000">
                <a:solidFill>
                  <a:srgbClr val="FF0000"/>
                </a:solidFill>
              </a:rPr>
              <a:t>exactly one pair</a:t>
            </a:r>
            <a:r>
              <a:rPr lang="en-US" altLang="zh-CN" sz="2000"/>
              <a:t> of communicating processes</a:t>
            </a:r>
          </a:p>
          <a:p>
            <a:pPr lvl="1"/>
            <a:r>
              <a:rPr lang="en-US" altLang="zh-CN" sz="2000"/>
              <a:t>Between each pair there exists </a:t>
            </a:r>
            <a:r>
              <a:rPr lang="en-US" altLang="zh-CN" sz="2000">
                <a:solidFill>
                  <a:srgbClr val="FF0000"/>
                </a:solidFill>
              </a:rPr>
              <a:t>exactly one link</a:t>
            </a:r>
          </a:p>
          <a:p>
            <a:pPr lvl="1"/>
            <a:r>
              <a:rPr lang="en-US" altLang="zh-CN" sz="200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6B81795-3B52-C942-B1CF-43E48C3CC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73FEBDD-0DE1-264B-BC1A-F1156DCAB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7029450" cy="4114800"/>
          </a:xfrm>
        </p:spPr>
        <p:txBody>
          <a:bodyPr/>
          <a:lstStyle/>
          <a:p>
            <a:r>
              <a:rPr lang="en-US" altLang="zh-CN" sz="2000"/>
              <a:t>Messages are directed and received from </a:t>
            </a:r>
            <a:r>
              <a:rPr lang="en-US" altLang="zh-CN" sz="2000">
                <a:solidFill>
                  <a:srgbClr val="FF0000"/>
                </a:solidFill>
              </a:rPr>
              <a:t>mailboxes</a:t>
            </a:r>
            <a:r>
              <a:rPr lang="en-US" altLang="zh-CN" sz="2000"/>
              <a:t> (also referred to as </a:t>
            </a:r>
            <a:r>
              <a:rPr lang="en-US" altLang="zh-CN" sz="2000">
                <a:solidFill>
                  <a:srgbClr val="FF0000"/>
                </a:solidFill>
              </a:rPr>
              <a:t>ports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Each mailbox has a unique id</a:t>
            </a:r>
          </a:p>
          <a:p>
            <a:pPr lvl="1"/>
            <a:r>
              <a:rPr lang="en-US" altLang="zh-CN" sz="2000"/>
              <a:t>Processes can communicate only if they share a mailbox</a:t>
            </a:r>
          </a:p>
          <a:p>
            <a:r>
              <a:rPr lang="en-US" altLang="zh-CN" sz="2000"/>
              <a:t>Properties of communication link</a:t>
            </a:r>
          </a:p>
          <a:p>
            <a:pPr lvl="1"/>
            <a:r>
              <a:rPr lang="en-US" altLang="zh-CN" sz="2000"/>
              <a:t>Link established only if processes share a common mailbox</a:t>
            </a:r>
          </a:p>
          <a:p>
            <a:pPr lvl="1"/>
            <a:r>
              <a:rPr lang="en-US" altLang="zh-CN" sz="2000"/>
              <a:t>A link may be associated with </a:t>
            </a:r>
            <a:r>
              <a:rPr lang="en-US" altLang="zh-CN" sz="2000">
                <a:solidFill>
                  <a:srgbClr val="FF0000"/>
                </a:solidFill>
              </a:rPr>
              <a:t>many processes</a:t>
            </a:r>
          </a:p>
          <a:p>
            <a:pPr lvl="1"/>
            <a:r>
              <a:rPr lang="en-US" altLang="zh-CN" sz="2000"/>
              <a:t>Each pair of processes may share </a:t>
            </a:r>
            <a:r>
              <a:rPr lang="en-US" altLang="zh-CN" sz="2000">
                <a:solidFill>
                  <a:srgbClr val="FF0000"/>
                </a:solidFill>
              </a:rPr>
              <a:t>several communication links</a:t>
            </a:r>
          </a:p>
          <a:p>
            <a:pPr lvl="1"/>
            <a:r>
              <a:rPr lang="en-US" altLang="zh-CN" sz="2000"/>
              <a:t>Link may be unidirectional or bi-directional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4BB4159-039E-2D43-BA50-A598021B3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9EDB4AE-6ED7-AB40-9975-F8ED8F3C1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772275" cy="3781425"/>
          </a:xfrm>
        </p:spPr>
        <p:txBody>
          <a:bodyPr/>
          <a:lstStyle/>
          <a:p>
            <a:r>
              <a:rPr lang="en-US" altLang="zh-CN" sz="2000"/>
              <a:t>Operations</a:t>
            </a:r>
          </a:p>
          <a:p>
            <a:pPr lvl="1"/>
            <a:r>
              <a:rPr lang="en-US" altLang="zh-CN" sz="2000"/>
              <a:t>create a new mailbox</a:t>
            </a:r>
          </a:p>
          <a:p>
            <a:pPr lvl="1"/>
            <a:r>
              <a:rPr lang="en-US" altLang="zh-CN" sz="2000"/>
              <a:t>send and receive messages through mailbox</a:t>
            </a:r>
          </a:p>
          <a:p>
            <a:pPr lvl="1"/>
            <a:r>
              <a:rPr lang="en-US" altLang="zh-CN" sz="2000"/>
              <a:t>destroy a mailbox</a:t>
            </a:r>
          </a:p>
          <a:p>
            <a:r>
              <a:rPr lang="en-US" altLang="zh-CN" sz="2000"/>
              <a:t>Primitives are defined as: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send</a:t>
            </a:r>
            <a:r>
              <a:rPr lang="en-US" altLang="zh-CN" sz="2000"/>
              <a:t>(</a:t>
            </a:r>
            <a:r>
              <a:rPr lang="en-US" altLang="zh-CN" sz="2000" i="1"/>
              <a:t>A, message</a:t>
            </a:r>
            <a:r>
              <a:rPr lang="en-US" altLang="zh-CN" sz="2000"/>
              <a:t>) – send a message to mailbox A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receive</a:t>
            </a:r>
            <a:r>
              <a:rPr lang="en-US" altLang="zh-CN" sz="2000"/>
              <a:t>(</a:t>
            </a:r>
            <a:r>
              <a:rPr lang="en-US" altLang="zh-CN" sz="2000" i="1"/>
              <a:t>A, message</a:t>
            </a:r>
            <a:r>
              <a:rPr lang="en-US" altLang="zh-CN" sz="2000"/>
              <a:t>) – receive a message from mailbox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D25E081-9ED5-FC4D-9D4B-5761FBEC0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Indirect Communication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F3374A0-18B6-744F-B96B-C53D5FF8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Mailbox sharing</a:t>
            </a:r>
          </a:p>
          <a:p>
            <a:pPr lvl="1"/>
            <a:r>
              <a:rPr lang="en-US" altLang="zh-CN" sz="2000" i="1"/>
              <a:t>P</a:t>
            </a:r>
            <a:r>
              <a:rPr lang="en-US" altLang="zh-CN" sz="2000" i="1" baseline="-25000"/>
              <a:t>1</a:t>
            </a:r>
            <a:r>
              <a:rPr lang="en-US" altLang="zh-CN" sz="2000" i="1"/>
              <a:t>, P</a:t>
            </a:r>
            <a:r>
              <a:rPr lang="en-US" altLang="zh-CN" sz="2000" i="1" baseline="-25000"/>
              <a:t>2</a:t>
            </a:r>
            <a:r>
              <a:rPr lang="en-US" altLang="zh-CN" sz="2000" i="1"/>
              <a:t>,</a:t>
            </a:r>
            <a:r>
              <a:rPr lang="en-US" altLang="zh-CN" sz="2000"/>
              <a:t> and</a:t>
            </a:r>
            <a:r>
              <a:rPr lang="en-US" altLang="zh-CN" sz="2000" i="1"/>
              <a:t> P</a:t>
            </a:r>
            <a:r>
              <a:rPr lang="en-US" altLang="zh-CN" sz="2000" i="1" baseline="-25000"/>
              <a:t>3</a:t>
            </a:r>
            <a:r>
              <a:rPr lang="en-US" altLang="zh-CN" sz="2000"/>
              <a:t> share mailbox A</a:t>
            </a:r>
          </a:p>
          <a:p>
            <a:pPr lvl="1"/>
            <a:r>
              <a:rPr lang="en-US" altLang="zh-CN" sz="2000" i="1"/>
              <a:t>P</a:t>
            </a:r>
            <a:r>
              <a:rPr lang="en-US" altLang="zh-CN" sz="2000" i="1" baseline="-25000"/>
              <a:t>1</a:t>
            </a:r>
            <a:r>
              <a:rPr lang="en-US" altLang="zh-CN" sz="2000"/>
              <a:t>, sends; </a:t>
            </a:r>
            <a:r>
              <a:rPr lang="en-US" altLang="zh-CN" sz="2000" i="1"/>
              <a:t>P</a:t>
            </a:r>
            <a:r>
              <a:rPr lang="en-US" altLang="zh-CN" sz="2000" i="1" baseline="-25000"/>
              <a:t>2</a:t>
            </a:r>
            <a:r>
              <a:rPr lang="en-US" altLang="zh-CN" sz="2000" i="1"/>
              <a:t> </a:t>
            </a:r>
            <a:r>
              <a:rPr lang="en-US" altLang="zh-CN" sz="2000"/>
              <a:t>and</a:t>
            </a:r>
            <a:r>
              <a:rPr lang="en-US" altLang="zh-CN" sz="2000" i="1"/>
              <a:t> P</a:t>
            </a:r>
            <a:r>
              <a:rPr lang="en-US" altLang="zh-CN" sz="2000" i="1" baseline="-25000"/>
              <a:t>3</a:t>
            </a:r>
            <a:r>
              <a:rPr lang="en-US" altLang="zh-CN" sz="2000"/>
              <a:t> receive</a:t>
            </a:r>
          </a:p>
          <a:p>
            <a:pPr lvl="1"/>
            <a:r>
              <a:rPr lang="en-US" altLang="zh-CN" sz="2000"/>
              <a:t>Who gets the message?</a:t>
            </a:r>
          </a:p>
          <a:p>
            <a:r>
              <a:rPr lang="en-US" altLang="zh-CN" sz="2000"/>
              <a:t>Solutions</a:t>
            </a:r>
          </a:p>
          <a:p>
            <a:pPr lvl="1"/>
            <a:r>
              <a:rPr lang="en-US" altLang="zh-CN" sz="2000"/>
              <a:t>Allow a link to be associated with at most two processes</a:t>
            </a:r>
          </a:p>
          <a:p>
            <a:pPr lvl="1"/>
            <a:r>
              <a:rPr lang="en-US" altLang="zh-CN" sz="2000"/>
              <a:t>Allow only one process at a time to execute a receive operation</a:t>
            </a:r>
          </a:p>
          <a:p>
            <a:pPr lvl="1"/>
            <a:r>
              <a:rPr lang="en-US" altLang="zh-CN" sz="200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E88624E-303D-A947-9EDB-24F5B99F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in Memory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A560C91-EB03-224F-B9CD-CD08789DE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3568700" y="1782763"/>
            <a:ext cx="2522538" cy="4033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7F99E18-CDC1-BF4B-9950-AE1FD1805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53A3F5-F06D-AC49-903A-700F850C6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zh-CN"/>
              <a:t>Message passing may be either blocking or non-blocking</a:t>
            </a:r>
          </a:p>
          <a:p>
            <a:pPr marL="381000" indent="-381000"/>
            <a:r>
              <a:rPr lang="en-US" altLang="zh-CN" b="1"/>
              <a:t>Blocking</a:t>
            </a:r>
            <a:r>
              <a:rPr lang="en-US" altLang="zh-CN"/>
              <a:t> is considered </a:t>
            </a:r>
            <a:r>
              <a:rPr lang="en-US" altLang="zh-CN" b="1"/>
              <a:t>synchronous</a:t>
            </a:r>
          </a:p>
          <a:p>
            <a:pPr marL="800100" lvl="1" indent="-342900"/>
            <a:r>
              <a:rPr lang="en-US" altLang="zh-CN" b="1"/>
              <a:t>Blocking send </a:t>
            </a:r>
            <a:r>
              <a:rPr lang="en-US" altLang="zh-CN"/>
              <a:t>has the sender blocked until the message is received</a:t>
            </a:r>
          </a:p>
          <a:p>
            <a:pPr marL="800100" lvl="1" indent="-342900"/>
            <a:r>
              <a:rPr lang="en-US" altLang="zh-CN" b="1"/>
              <a:t>Blocking receive </a:t>
            </a:r>
            <a:r>
              <a:rPr lang="en-US" altLang="zh-CN"/>
              <a:t>has the receiver block until a message is available</a:t>
            </a:r>
          </a:p>
          <a:p>
            <a:pPr marL="381000" indent="-381000"/>
            <a:r>
              <a:rPr lang="en-US" altLang="zh-CN" b="1"/>
              <a:t>Non-blocking</a:t>
            </a:r>
            <a:r>
              <a:rPr lang="en-US" altLang="zh-CN"/>
              <a:t> is considered </a:t>
            </a:r>
            <a:r>
              <a:rPr lang="en-US" altLang="zh-CN" b="1"/>
              <a:t>asynchronous</a:t>
            </a:r>
          </a:p>
          <a:p>
            <a:pPr marL="800100" lvl="1" indent="-342900"/>
            <a:r>
              <a:rPr lang="en-US" altLang="zh-CN" b="1"/>
              <a:t>Non-blocking </a:t>
            </a:r>
            <a:r>
              <a:rPr lang="en-US" altLang="zh-CN"/>
              <a:t>send has the sender send the message and continue</a:t>
            </a:r>
          </a:p>
          <a:p>
            <a:pPr marL="800100" lvl="1" indent="-342900"/>
            <a:r>
              <a:rPr lang="en-US" altLang="zh-CN" b="1"/>
              <a:t>Non-blocking </a:t>
            </a:r>
            <a:r>
              <a:rPr lang="en-US" altLang="zh-CN"/>
              <a:t>receive has the receiver receive a valid message or null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B140ACA-6D74-5642-8D68-ECCE0A31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Buffering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AFD0B47-41C9-DB44-94D6-D3269A03B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Queue of messages attached to the link; implemented in one of three ways</a:t>
            </a:r>
          </a:p>
          <a:p>
            <a:pPr marL="800100" lvl="1" indent="-342900">
              <a:buFont typeface="Monotype Sorts" pitchFamily="2" charset="2"/>
              <a:buNone/>
            </a:pPr>
            <a:r>
              <a:rPr lang="en-US" altLang="zh-CN">
                <a:solidFill>
                  <a:srgbClr val="CC6600"/>
                </a:solidFill>
              </a:rPr>
              <a:t>1.</a:t>
            </a:r>
            <a:r>
              <a:rPr lang="en-US" altLang="zh-CN"/>
              <a:t>	Zero capacity – 0 messages</a:t>
            </a:r>
            <a:br>
              <a:rPr lang="en-US" altLang="zh-CN"/>
            </a:br>
            <a:r>
              <a:rPr lang="en-US" altLang="zh-CN"/>
              <a:t>Sender must wait for receiver</a:t>
            </a:r>
          </a:p>
          <a:p>
            <a:pPr marL="800100" lvl="1" indent="-342900">
              <a:buFont typeface="Monotype Sorts" pitchFamily="2" charset="2"/>
              <a:buNone/>
            </a:pPr>
            <a:r>
              <a:rPr lang="en-US" altLang="zh-CN">
                <a:solidFill>
                  <a:srgbClr val="CC6600"/>
                </a:solidFill>
              </a:rPr>
              <a:t>2.</a:t>
            </a:r>
            <a:r>
              <a:rPr lang="en-US" altLang="zh-CN"/>
              <a:t>	Bounded capacity – finite length of </a:t>
            </a:r>
            <a:r>
              <a:rPr lang="en-US" altLang="zh-CN" i="1"/>
              <a:t>n</a:t>
            </a:r>
            <a:r>
              <a:rPr lang="en-US" altLang="zh-CN"/>
              <a:t> messages</a:t>
            </a:r>
            <a:br>
              <a:rPr lang="en-US" altLang="zh-CN"/>
            </a:br>
            <a:r>
              <a:rPr lang="en-US" altLang="zh-CN"/>
              <a:t>Sender must wait if link full</a:t>
            </a:r>
          </a:p>
          <a:p>
            <a:pPr marL="800100" lvl="1" indent="-342900">
              <a:buFont typeface="Monotype Sorts" pitchFamily="2" charset="2"/>
              <a:buAutoNum type="arabicPeriod" startAt="3"/>
            </a:pPr>
            <a:r>
              <a:rPr lang="en-US" altLang="zh-CN"/>
              <a:t>Unbounded capacity – infinite length </a:t>
            </a:r>
            <a:br>
              <a:rPr lang="en-US" altLang="zh-CN"/>
            </a:br>
            <a:r>
              <a:rPr lang="en-US" altLang="zh-CN"/>
              <a:t>Sender never waits</a:t>
            </a:r>
          </a:p>
          <a:p>
            <a:r>
              <a:rPr lang="en-US" altLang="zh-CN"/>
              <a:t>Control of Buffering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D1720E6-B997-8645-A2D3-F866E47FA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8600"/>
            <a:ext cx="71897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Processes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1CEB87D-9D87-B540-BEAE-203CACD26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3783013"/>
          </a:xfrm>
        </p:spPr>
        <p:txBody>
          <a:bodyPr/>
          <a:lstStyle/>
          <a:p>
            <a:r>
              <a:rPr lang="en-US" altLang="zh-CN" sz="2000"/>
              <a:t>Process Concept</a:t>
            </a:r>
          </a:p>
          <a:p>
            <a:r>
              <a:rPr lang="en-US" altLang="zh-CN" sz="2000"/>
              <a:t>Process Scheduling</a:t>
            </a:r>
          </a:p>
          <a:p>
            <a:r>
              <a:rPr lang="en-US" altLang="zh-CN" sz="2000"/>
              <a:t>Operations on Processes</a:t>
            </a:r>
          </a:p>
          <a:p>
            <a:r>
              <a:rPr lang="en-US" altLang="zh-CN" sz="2000"/>
              <a:t>Cooperating Processes</a:t>
            </a:r>
          </a:p>
          <a:p>
            <a:r>
              <a:rPr lang="en-US" altLang="zh-CN" sz="2000"/>
              <a:t>Interprocess Communication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Communication in Client-Server Systems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9B9DAF5-DFD0-A044-B484-0F6B8F84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Communication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0D07502-4DE9-3E43-8EA2-DD5EB8461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Sockets</a:t>
            </a:r>
          </a:p>
          <a:p>
            <a:r>
              <a:rPr lang="en-US" altLang="zh-CN"/>
              <a:t>Remote Procedure Calls</a:t>
            </a:r>
          </a:p>
          <a:p>
            <a:r>
              <a:rPr lang="en-US" altLang="zh-CN"/>
              <a:t>Remote Method Invocation (Java)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E69D2E-5AC8-044F-BC88-90D7F2D85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Sockets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3DD1AE-CDD3-5E46-B89F-5F1C21A9A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socket is defined as an </a:t>
            </a:r>
            <a:r>
              <a:rPr lang="en-US" altLang="zh-CN" i="1"/>
              <a:t>endpoint for communication</a:t>
            </a:r>
            <a:endParaRPr lang="en-US" altLang="zh-CN"/>
          </a:p>
          <a:p>
            <a:r>
              <a:rPr lang="en-US" altLang="zh-CN"/>
              <a:t>Concatenation of IP address and </a:t>
            </a:r>
            <a:r>
              <a:rPr lang="en-US" altLang="zh-CN">
                <a:solidFill>
                  <a:srgbClr val="FF0000"/>
                </a:solidFill>
              </a:rPr>
              <a:t>port</a:t>
            </a:r>
          </a:p>
          <a:p>
            <a:r>
              <a:rPr lang="en-US" altLang="zh-CN"/>
              <a:t>The socket </a:t>
            </a:r>
            <a:r>
              <a:rPr lang="en-US" altLang="zh-CN" b="1"/>
              <a:t>161.25.19.8:1625</a:t>
            </a:r>
            <a:r>
              <a:rPr lang="en-US" altLang="zh-CN"/>
              <a:t> refers to port </a:t>
            </a:r>
            <a:r>
              <a:rPr lang="en-US" altLang="zh-CN" b="1"/>
              <a:t>1625</a:t>
            </a:r>
            <a:r>
              <a:rPr lang="en-US" altLang="zh-CN"/>
              <a:t> on host </a:t>
            </a:r>
            <a:r>
              <a:rPr lang="en-US" altLang="zh-CN" b="1"/>
              <a:t>161.25.19.8</a:t>
            </a:r>
          </a:p>
          <a:p>
            <a:r>
              <a:rPr lang="en-US" altLang="zh-CN"/>
              <a:t>Communication consists between a pair of sockets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734ED1A-6E43-F04E-A712-64826605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Socket Communication</a:t>
            </a:r>
          </a:p>
        </p:txBody>
      </p:sp>
      <p:pic>
        <p:nvPicPr>
          <p:cNvPr id="50179" name="Picture 6">
            <a:extLst>
              <a:ext uri="{FF2B5EF4-FFF2-40B4-BE49-F238E27FC236}">
                <a16:creationId xmlns:a16="http://schemas.microsoft.com/office/drawing/2014/main" id="{58A70A52-FF09-C644-B32C-5FFEF3A5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t="5057" r="632" b="4776"/>
          <a:stretch>
            <a:fillRect/>
          </a:stretch>
        </p:blipFill>
        <p:spPr bwMode="auto">
          <a:xfrm>
            <a:off x="1719263" y="1581150"/>
            <a:ext cx="5964237" cy="4076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7A373B6-FD1E-8540-934E-885BDDB0C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Remote Procedure Calls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8A3AB2-5CC3-2440-8B5F-18E7EF93B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Remote procedure call (RPC) abstracts procedure calls between processes on networked systems.</a:t>
            </a:r>
          </a:p>
          <a:p>
            <a:r>
              <a:rPr lang="en-US" altLang="zh-CN" b="1"/>
              <a:t>Stubs</a:t>
            </a:r>
            <a:r>
              <a:rPr lang="en-US" altLang="zh-CN"/>
              <a:t> – client-side proxy for the actual procedure on the server.</a:t>
            </a:r>
          </a:p>
          <a:p>
            <a:r>
              <a:rPr lang="en-US" altLang="zh-CN"/>
              <a:t>The client-side stub locates the server and </a:t>
            </a:r>
            <a:r>
              <a:rPr lang="en-US" altLang="zh-CN" i="1"/>
              <a:t>marshals</a:t>
            </a:r>
            <a:r>
              <a:rPr lang="en-US" altLang="zh-CN"/>
              <a:t> the parameters.</a:t>
            </a:r>
          </a:p>
          <a:p>
            <a:r>
              <a:rPr lang="en-US" altLang="zh-CN"/>
              <a:t>The server-side stub receives this message, unpacks the marshaled parameters, and performs the procedure on the server.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15DAAD9-2D2D-7F4D-8697-3ACC5517F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Execution of RPC</a:t>
            </a:r>
          </a:p>
        </p:txBody>
      </p:sp>
      <p:pic>
        <p:nvPicPr>
          <p:cNvPr id="52227" name="Picture 5">
            <a:extLst>
              <a:ext uri="{FF2B5EF4-FFF2-40B4-BE49-F238E27FC236}">
                <a16:creationId xmlns:a16="http://schemas.microsoft.com/office/drawing/2014/main" id="{9E340FF2-019A-014F-B8B8-A22166E9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7" t="1038" r="19432" b="1036"/>
          <a:stretch>
            <a:fillRect/>
          </a:stretch>
        </p:blipFill>
        <p:spPr bwMode="auto">
          <a:xfrm>
            <a:off x="2232025" y="1084263"/>
            <a:ext cx="4357688" cy="5219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682A683-7340-154A-B45B-8FC999EDC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Remote Method Invocation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91BFE41-8888-EA49-AC90-09D8A5D63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Remote Method Invocation (RMI) is a Java mechanism similar to RPCs.</a:t>
            </a:r>
          </a:p>
          <a:p>
            <a:r>
              <a:rPr lang="en-US" altLang="zh-CN"/>
              <a:t>RMI allows a Java program on one machine to invoke a method on a remote object.</a:t>
            </a:r>
          </a:p>
          <a:p>
            <a:r>
              <a:rPr lang="en-US" altLang="zh-CN"/>
              <a:t>RMI is </a:t>
            </a:r>
            <a:r>
              <a:rPr lang="en-US" altLang="zh-CN">
                <a:solidFill>
                  <a:srgbClr val="FF0000"/>
                </a:solidFill>
              </a:rPr>
              <a:t>object-based</a:t>
            </a:r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1EA5A92E-9964-644D-A161-5C1CB5B3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25000" r="363" b="25000"/>
          <a:stretch>
            <a:fillRect/>
          </a:stretch>
        </p:blipFill>
        <p:spPr bwMode="auto">
          <a:xfrm>
            <a:off x="1209675" y="3194050"/>
            <a:ext cx="6926263" cy="261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EB662FB-1D3B-4248-933E-936C56A77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Marshalling Parameters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78503F23-0879-4448-94A0-7DFC9F0D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12790" r="409" b="12517"/>
          <a:stretch>
            <a:fillRect/>
          </a:stretch>
        </p:blipFill>
        <p:spPr bwMode="auto">
          <a:xfrm>
            <a:off x="1228725" y="1409700"/>
            <a:ext cx="7477125" cy="4222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Text Box 5">
            <a:extLst>
              <a:ext uri="{FF2B5EF4-FFF2-40B4-BE49-F238E27FC236}">
                <a16:creationId xmlns:a16="http://schemas.microsoft.com/office/drawing/2014/main" id="{B5AE00B7-1AE8-F243-A565-051E5A99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5876925"/>
            <a:ext cx="606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Since Java 2 v1.2, skeleton is not needed any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D06CD72-6655-4F48-9667-CE63FCCD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231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State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7320B9-EFB3-C543-BF98-17F1E8239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4950" cy="2478088"/>
          </a:xfrm>
        </p:spPr>
        <p:txBody>
          <a:bodyPr/>
          <a:lstStyle/>
          <a:p>
            <a:r>
              <a:rPr lang="en-US" altLang="zh-CN" sz="2000"/>
              <a:t>As a process executes, it changes </a:t>
            </a:r>
            <a:r>
              <a:rPr lang="en-US" altLang="zh-CN" sz="2000" i="1">
                <a:solidFill>
                  <a:srgbClr val="FF0000"/>
                </a:solidFill>
              </a:rPr>
              <a:t>state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 b="1"/>
              <a:t>new</a:t>
            </a:r>
            <a:r>
              <a:rPr lang="en-US" altLang="zh-CN" sz="2000"/>
              <a:t>:  The process is being created</a:t>
            </a:r>
          </a:p>
          <a:p>
            <a:pPr lvl="1"/>
            <a:r>
              <a:rPr lang="en-US" altLang="zh-CN" sz="2000" b="1"/>
              <a:t>running</a:t>
            </a:r>
            <a:r>
              <a:rPr lang="en-US" altLang="zh-CN" sz="2000"/>
              <a:t>:  Instructions are being executed</a:t>
            </a:r>
          </a:p>
          <a:p>
            <a:pPr lvl="1"/>
            <a:r>
              <a:rPr lang="en-US" altLang="zh-CN" sz="2000" b="1"/>
              <a:t>waiting</a:t>
            </a:r>
            <a:r>
              <a:rPr lang="en-US" altLang="zh-CN" sz="2000"/>
              <a:t>:  The process is waiting/blocked for some event to occur</a:t>
            </a:r>
          </a:p>
          <a:p>
            <a:pPr lvl="1"/>
            <a:r>
              <a:rPr lang="en-US" altLang="zh-CN" sz="2000" b="1"/>
              <a:t>ready</a:t>
            </a:r>
            <a:r>
              <a:rPr lang="en-US" altLang="zh-CN" sz="2000"/>
              <a:t>:  The process is waiting to be assigned to a processor</a:t>
            </a:r>
          </a:p>
          <a:p>
            <a:pPr lvl="1"/>
            <a:r>
              <a:rPr lang="en-US" altLang="zh-CN" sz="2000" b="1"/>
              <a:t>terminated</a:t>
            </a:r>
            <a:r>
              <a:rPr lang="en-US" altLang="zh-CN" sz="2000"/>
              <a:t>:  The process has finished execution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7F67A4-16AC-784E-A510-3D4E4BBD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init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MacOS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656E8-516B-FD46-AF97-1C3ECCA1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On </a:t>
            </a:r>
            <a:r>
              <a:rPr lang="en-US" altLang="zh-CN" dirty="0" err="1"/>
              <a:t>MacOS</a:t>
            </a:r>
            <a:r>
              <a:rPr lang="en-US" altLang="zh-CN" dirty="0"/>
              <a:t>, you should be able to see the "</a:t>
            </a:r>
            <a:r>
              <a:rPr lang="en-US" altLang="zh-CN" dirty="0" err="1"/>
              <a:t>init</a:t>
            </a:r>
            <a:r>
              <a:rPr lang="en-US" altLang="zh-CN" dirty="0"/>
              <a:t>" process named "</a:t>
            </a:r>
            <a:r>
              <a:rPr lang="en-US" altLang="zh-CN" dirty="0" err="1"/>
              <a:t>launchd</a:t>
            </a:r>
            <a:r>
              <a:rPr lang="en-US" altLang="zh-CN" dirty="0"/>
              <a:t>".</a:t>
            </a:r>
            <a:endParaRPr lang="zh-CN" altLang="en-US" dirty="0"/>
          </a:p>
          <a:p>
            <a:pPr marL="0" indent="0">
              <a:buFont typeface="Monotype Sorts" charset="2"/>
              <a:buNone/>
              <a:defRPr/>
            </a:pPr>
            <a:endParaRPr lang="en-US" altLang="zh-CN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ps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eaf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launchd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0  1  0   0  3 919  ??   33:55.81 /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sbin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launchd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976EA41B-C5B6-364B-9DD7-5A6D6A1769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AAC8F2-A1BB-374A-80B0-FF56926A6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Diagram of Process State</a:t>
            </a:r>
          </a:p>
        </p:txBody>
      </p:sp>
      <p:pic>
        <p:nvPicPr>
          <p:cNvPr id="10243" name="Picture 8">
            <a:extLst>
              <a:ext uri="{FF2B5EF4-FFF2-40B4-BE49-F238E27FC236}">
                <a16:creationId xmlns:a16="http://schemas.microsoft.com/office/drawing/2014/main" id="{4957F6F6-EAE4-1540-BAC6-D026F06A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369888" y="1789113"/>
            <a:ext cx="8574087" cy="3346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18704BD-25CD-FA47-99CD-95523D84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Control Block (PCB)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FB3175B-42EF-7449-A824-91704A1B6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95400"/>
            <a:ext cx="6583362" cy="37830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Information associated with each process</a:t>
            </a:r>
          </a:p>
          <a:p>
            <a:r>
              <a:rPr lang="en-US" altLang="zh-CN" sz="2000"/>
              <a:t>Process state</a:t>
            </a:r>
          </a:p>
          <a:p>
            <a:r>
              <a:rPr lang="en-US" altLang="zh-CN" sz="2000"/>
              <a:t>Program counter</a:t>
            </a:r>
          </a:p>
          <a:p>
            <a:r>
              <a:rPr lang="en-US" altLang="zh-CN" sz="2000"/>
              <a:t>Contents of CPU registers</a:t>
            </a:r>
          </a:p>
          <a:p>
            <a:r>
              <a:rPr lang="en-US" altLang="zh-CN" sz="2000"/>
              <a:t>CPU scheduling information</a:t>
            </a:r>
          </a:p>
          <a:p>
            <a:r>
              <a:rPr lang="en-US" altLang="zh-CN" sz="2000"/>
              <a:t>Memory-management information</a:t>
            </a:r>
          </a:p>
          <a:p>
            <a:r>
              <a:rPr lang="en-US" altLang="zh-CN" sz="2000"/>
              <a:t>Accounting information</a:t>
            </a:r>
          </a:p>
          <a:p>
            <a:r>
              <a:rPr lang="en-US" altLang="zh-CN" sz="2000"/>
              <a:t>I/O status information</a:t>
            </a:r>
          </a:p>
          <a:p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A3DC3C-34DB-4A44-B708-976B917142B9}"/>
                  </a:ext>
                </a:extLst>
              </p14:cNvPr>
              <p14:cNvContentPartPr/>
              <p14:nvPr/>
            </p14:nvContentPartPr>
            <p14:xfrm>
              <a:off x="6396120" y="2055600"/>
              <a:ext cx="1755720" cy="2206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A3DC3C-34DB-4A44-B708-976B91714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760" y="2046240"/>
                <a:ext cx="1774440" cy="222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EEC0AD2-3374-7445-BE17-C918EDB5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Process Control Block (PCB)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38C11114-D173-9D4C-B40C-461B15ED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227388" y="1717675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2EB817E-F114-DC47-9166-9F1A43911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CPU Switch From Process to Process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FD2CCADC-2492-684C-882A-3EBB61AD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087438" y="841375"/>
            <a:ext cx="7046912" cy="5778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975F40-37B1-F7A2-0EB9-541081750799}"/>
              </a:ext>
            </a:extLst>
          </p:cNvPr>
          <p:cNvSpPr txBox="1"/>
          <p:nvPr/>
        </p:nvSpPr>
        <p:spPr>
          <a:xfrm>
            <a:off x="6015830" y="24618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overhead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17449B-928E-8B86-68CE-D07A6CA8C628}"/>
              </a:ext>
            </a:extLst>
          </p:cNvPr>
          <p:cNvCxnSpPr/>
          <p:nvPr/>
        </p:nvCxnSpPr>
        <p:spPr bwMode="auto">
          <a:xfrm flipV="1">
            <a:off x="2184741" y="2055866"/>
            <a:ext cx="4977557" cy="490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658120-98BC-D0E0-0643-C6298D686427}"/>
              </a:ext>
            </a:extLst>
          </p:cNvPr>
          <p:cNvCxnSpPr/>
          <p:nvPr/>
        </p:nvCxnSpPr>
        <p:spPr bwMode="auto">
          <a:xfrm flipH="1">
            <a:off x="2092687" y="3429000"/>
            <a:ext cx="49954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7A2BF9-A387-2398-DBAC-72565E453998}"/>
              </a:ext>
            </a:extLst>
          </p:cNvPr>
          <p:cNvCxnSpPr/>
          <p:nvPr/>
        </p:nvCxnSpPr>
        <p:spPr bwMode="auto">
          <a:xfrm>
            <a:off x="6498991" y="2080413"/>
            <a:ext cx="0" cy="1348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28022</TotalTime>
  <Words>2032</Words>
  <Application>Microsoft Office PowerPoint</Application>
  <PresentationFormat>全屏显示(4:3)</PresentationFormat>
  <Paragraphs>308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Courier</vt:lpstr>
      <vt:lpstr>Monaco</vt:lpstr>
      <vt:lpstr>Monotype Sorts</vt:lpstr>
      <vt:lpstr>Helvetica</vt:lpstr>
      <vt:lpstr>Times New Roman</vt:lpstr>
      <vt:lpstr>Verdana</vt:lpstr>
      <vt:lpstr>Webdings</vt:lpstr>
      <vt:lpstr>Wingdings</vt:lpstr>
      <vt:lpstr>os-w-java</vt:lpstr>
      <vt:lpstr>Chapter 3:  Processes</vt:lpstr>
      <vt:lpstr>Chapter 3:  Processes</vt:lpstr>
      <vt:lpstr>Process Concept</vt:lpstr>
      <vt:lpstr>Process in Memory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Chapter 3:  Processes</vt:lpstr>
      <vt:lpstr>Process Scheduling Queues</vt:lpstr>
      <vt:lpstr>Ready Queue And Various I/O Device Queues</vt:lpstr>
      <vt:lpstr>Representation of Process Scheduling</vt:lpstr>
      <vt:lpstr>Schedulers</vt:lpstr>
      <vt:lpstr>Representation of Process Scheduling</vt:lpstr>
      <vt:lpstr>Addition of Medium Term Scheduling</vt:lpstr>
      <vt:lpstr>Schedulers (Cont.)</vt:lpstr>
      <vt:lpstr>Context Switch</vt:lpstr>
      <vt:lpstr>Chapter 3:  Processes</vt:lpstr>
      <vt:lpstr>Process Creation</vt:lpstr>
      <vt:lpstr>Process Creation (Cont.)</vt:lpstr>
      <vt:lpstr>Process Creation</vt:lpstr>
      <vt:lpstr>C Program Forking Separate Process</vt:lpstr>
      <vt:lpstr>A tree of processes on a typical Solaris</vt:lpstr>
      <vt:lpstr>Process Termination</vt:lpstr>
      <vt:lpstr>Chapter 3:  Processes</vt:lpstr>
      <vt:lpstr>Cooperating Processes</vt:lpstr>
      <vt:lpstr>Producer-Consumer Problem</vt:lpstr>
      <vt:lpstr>Bounded-Buffer – Shared-Memory Solution</vt:lpstr>
      <vt:lpstr>Bounded-Buffer – Insert() Method</vt:lpstr>
      <vt:lpstr>Bounded Buffer – Remove() Method</vt:lpstr>
      <vt:lpstr>Chapter 3:  Processes</vt:lpstr>
      <vt:lpstr>Interprocess Communication (IPC)</vt:lpstr>
      <vt:lpstr>Communication Models 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Chapter 3:  Processes</vt:lpstr>
      <vt:lpstr>Client-Server Communication</vt:lpstr>
      <vt:lpstr>Sockets</vt:lpstr>
      <vt:lpstr>Socket Communication</vt:lpstr>
      <vt:lpstr>Remote Procedure Calls</vt:lpstr>
      <vt:lpstr>Execution of RPC</vt:lpstr>
      <vt:lpstr>Remote Method Invocation</vt:lpstr>
      <vt:lpstr>Marshalling Parameters</vt:lpstr>
      <vt:lpstr>The “init” process in MacOS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yq cai</cp:lastModifiedBy>
  <cp:revision>374</cp:revision>
  <dcterms:created xsi:type="dcterms:W3CDTF">2004-10-07T18:29:30Z</dcterms:created>
  <dcterms:modified xsi:type="dcterms:W3CDTF">2023-10-12T02:35:05Z</dcterms:modified>
</cp:coreProperties>
</file>