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35"/>
  </p:notesMasterIdLst>
  <p:sldIdLst>
    <p:sldId id="327" r:id="rId2"/>
    <p:sldId id="263" r:id="rId3"/>
    <p:sldId id="329" r:id="rId4"/>
    <p:sldId id="330" r:id="rId5"/>
    <p:sldId id="331" r:id="rId6"/>
    <p:sldId id="332" r:id="rId7"/>
    <p:sldId id="264" r:id="rId8"/>
    <p:sldId id="285" r:id="rId9"/>
    <p:sldId id="333" r:id="rId10"/>
    <p:sldId id="279" r:id="rId11"/>
    <p:sldId id="280" r:id="rId12"/>
    <p:sldId id="281" r:id="rId13"/>
    <p:sldId id="282" r:id="rId14"/>
    <p:sldId id="303" r:id="rId15"/>
    <p:sldId id="283" r:id="rId16"/>
    <p:sldId id="258" r:id="rId17"/>
    <p:sldId id="286" r:id="rId18"/>
    <p:sldId id="259" r:id="rId19"/>
    <p:sldId id="304" r:id="rId20"/>
    <p:sldId id="257" r:id="rId21"/>
    <p:sldId id="287" r:id="rId22"/>
    <p:sldId id="305" r:id="rId23"/>
    <p:sldId id="307" r:id="rId24"/>
    <p:sldId id="306" r:id="rId25"/>
    <p:sldId id="308" r:id="rId26"/>
    <p:sldId id="309" r:id="rId27"/>
    <p:sldId id="310" r:id="rId28"/>
    <p:sldId id="288" r:id="rId29"/>
    <p:sldId id="289" r:id="rId30"/>
    <p:sldId id="290" r:id="rId31"/>
    <p:sldId id="265" r:id="rId32"/>
    <p:sldId id="312" r:id="rId33"/>
    <p:sldId id="328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9">
          <p15:clr>
            <a:srgbClr val="A4A3A4"/>
          </p15:clr>
        </p15:guide>
        <p15:guide id="2" pos="4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3FCFF"/>
    <a:srgbClr val="E8FAFF"/>
    <a:srgbClr val="F6FAFF"/>
    <a:srgbClr val="D7F2FF"/>
    <a:srgbClr val="B4CEFB"/>
    <a:srgbClr val="FFFFFF"/>
    <a:srgbClr val="99CC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75" autoAdjust="0"/>
    <p:restoredTop sz="90272"/>
  </p:normalViewPr>
  <p:slideViewPr>
    <p:cSldViewPr snapToGrid="0">
      <p:cViewPr varScale="1">
        <p:scale>
          <a:sx n="106" d="100"/>
          <a:sy n="106" d="100"/>
        </p:scale>
        <p:origin x="1144" y="72"/>
      </p:cViewPr>
      <p:guideLst>
        <p:guide orient="horz" pos="789"/>
        <p:guide pos="4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A563CDFA-F47C-4998-845B-A9C54A9D90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94241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86A97DD0-DB68-2B4C-95C8-1AAC43DA18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FDAC847-5D28-2940-99D5-4363EBEF41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 dirty="0">
              <a:cs typeface="+mn-cs"/>
            </a:endParaRPr>
          </a:p>
        </p:txBody>
      </p:sp>
      <p:sp>
        <p:nvSpPr>
          <p:cNvPr id="20484" name="幻灯片编号占位符 3">
            <a:extLst>
              <a:ext uri="{FF2B5EF4-FFF2-40B4-BE49-F238E27FC236}">
                <a16:creationId xmlns:a16="http://schemas.microsoft.com/office/drawing/2014/main" id="{AD01DEF9-F58C-C846-B290-0D577B57CB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fld id="{F19582BE-BAEC-3D47-BF47-9DA0603D2A0D}" type="slidenum">
              <a:rPr lang="zh-CN" altLang="en-US"/>
              <a:pPr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0"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8574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526248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019300" cy="5537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05500" cy="5537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15585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  <a:lvl2pPr marL="742950" indent="-285750">
              <a:buFont typeface="Wingdings" panose="05000000000000000000" pitchFamily="2" charset="2"/>
              <a:buChar char="n"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079583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90243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1282700"/>
            <a:ext cx="3598862" cy="4483100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 sz="2800"/>
            </a:lvl1pPr>
            <a:lvl2pPr marL="742950" indent="-285750">
              <a:buFont typeface="Wingdings" panose="05000000000000000000" pitchFamily="2" charset="2"/>
              <a:buChar char="n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8350" y="1282700"/>
            <a:ext cx="3600450" cy="4483100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 sz="2800"/>
            </a:lvl1pPr>
            <a:lvl2pPr marL="742950" indent="-285750">
              <a:buFont typeface="Wingdings" panose="05000000000000000000" pitchFamily="2" charset="2"/>
              <a:buChar char="n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35283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749080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49936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7373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1090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52801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282700"/>
            <a:ext cx="7351712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dirty="0"/>
              <a:t>Click to edit Master text styles</a:t>
            </a:r>
          </a:p>
          <a:p>
            <a:pPr marL="742950" lvl="1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4265671" y="6613525"/>
            <a:ext cx="44755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zh-CN" sz="1000" b="1" dirty="0">
                <a:solidFill>
                  <a:srgbClr val="993300"/>
                </a:solidFill>
              </a:rPr>
              <a:t>4.</a:t>
            </a:r>
            <a:fld id="{08F5AFFF-5BB8-4371-9B01-E7687D906F2D}" type="slidenum">
              <a:rPr kumimoji="0" lang="en-US" altLang="zh-CN" sz="1000" b="1" smtClean="0">
                <a:solidFill>
                  <a:srgbClr val="993300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endParaRPr kumimoji="0" lang="en-US" altLang="zh-CN" sz="1000" b="1" dirty="0">
              <a:solidFill>
                <a:srgbClr val="993300"/>
              </a:solidFill>
            </a:endParaRP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 rot="8361210" flipV="1">
            <a:off x="1609725" y="4962525"/>
            <a:ext cx="9525" cy="1588"/>
          </a:xfrm>
          <a:custGeom>
            <a:avLst/>
            <a:gdLst>
              <a:gd name="T0" fmla="*/ 4536281 w 20"/>
              <a:gd name="T1" fmla="*/ 630436 h 4"/>
              <a:gd name="T2" fmla="*/ 0 w 20"/>
              <a:gd name="T3" fmla="*/ 0 h 4"/>
              <a:gd name="T4" fmla="*/ 3629025 w 20"/>
              <a:gd name="T5" fmla="*/ 0 h 4"/>
              <a:gd name="T6" fmla="*/ 4536281 w 20"/>
              <a:gd name="T7" fmla="*/ 630436 h 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" h="4">
                <a:moveTo>
                  <a:pt x="20" y="4"/>
                </a:moveTo>
                <a:lnTo>
                  <a:pt x="0" y="0"/>
                </a:lnTo>
                <a:lnTo>
                  <a:pt x="16" y="0"/>
                </a:lnTo>
                <a:lnTo>
                  <a:pt x="20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Freeform 6"/>
          <p:cNvSpPr>
            <a:spLocks/>
          </p:cNvSpPr>
          <p:nvPr/>
        </p:nvSpPr>
        <p:spPr bwMode="auto">
          <a:xfrm rot="10665470" flipV="1">
            <a:off x="1189038" y="4205288"/>
            <a:ext cx="4762" cy="1587"/>
          </a:xfrm>
          <a:custGeom>
            <a:avLst/>
            <a:gdLst>
              <a:gd name="T0" fmla="*/ 1889720 w 12"/>
              <a:gd name="T1" fmla="*/ 629642 h 4"/>
              <a:gd name="T2" fmla="*/ 0 w 12"/>
              <a:gd name="T3" fmla="*/ 0 h 4"/>
              <a:gd name="T4" fmla="*/ 1889720 w 12"/>
              <a:gd name="T5" fmla="*/ 0 h 4"/>
              <a:gd name="T6" fmla="*/ 1889720 w 12"/>
              <a:gd name="T7" fmla="*/ 629642 h 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4">
                <a:moveTo>
                  <a:pt x="12" y="4"/>
                </a:moveTo>
                <a:lnTo>
                  <a:pt x="0" y="0"/>
                </a:lnTo>
                <a:lnTo>
                  <a:pt x="12" y="0"/>
                </a:lnTo>
                <a:lnTo>
                  <a:pt x="12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5164138" y="4206875"/>
            <a:ext cx="7937" cy="9525"/>
          </a:xfrm>
          <a:custGeom>
            <a:avLst/>
            <a:gdLst>
              <a:gd name="T0" fmla="*/ 3062359 w 12"/>
              <a:gd name="T1" fmla="*/ 7560469 h 12"/>
              <a:gd name="T2" fmla="*/ 0 w 12"/>
              <a:gd name="T3" fmla="*/ 6300788 h 12"/>
              <a:gd name="T4" fmla="*/ 5249664 w 12"/>
              <a:gd name="T5" fmla="*/ 0 h 12"/>
              <a:gd name="T6" fmla="*/ 3062359 w 12"/>
              <a:gd name="T7" fmla="*/ 7560469 h 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12">
                <a:moveTo>
                  <a:pt x="7" y="12"/>
                </a:moveTo>
                <a:lnTo>
                  <a:pt x="0" y="10"/>
                </a:lnTo>
                <a:lnTo>
                  <a:pt x="12" y="0"/>
                </a:lnTo>
                <a:lnTo>
                  <a:pt x="7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6489700" y="6586379"/>
            <a:ext cx="26543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</a:pPr>
            <a:r>
              <a:rPr kumimoji="0" lang="en-US" altLang="zh-CN" sz="1000" b="1" dirty="0">
                <a:solidFill>
                  <a:srgbClr val="993300"/>
                </a:solidFill>
              </a:rPr>
              <a:t>@ZJU</a:t>
            </a: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0" y="6613525"/>
            <a:ext cx="134844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CN" sz="1000" b="1" dirty="0">
                <a:solidFill>
                  <a:srgbClr val="993300"/>
                </a:solidFill>
              </a:rPr>
              <a:t>Operating Systems</a:t>
            </a:r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-1658938" y="1109663"/>
            <a:ext cx="4763" cy="1587"/>
          </a:xfrm>
          <a:custGeom>
            <a:avLst/>
            <a:gdLst>
              <a:gd name="T0" fmla="*/ 1745090 w 13"/>
              <a:gd name="T1" fmla="*/ 0 h 1587"/>
              <a:gd name="T2" fmla="*/ 0 w 13"/>
              <a:gd name="T3" fmla="*/ 0 h 1587"/>
              <a:gd name="T4" fmla="*/ 939777 w 13"/>
              <a:gd name="T5" fmla="*/ 0 h 1587"/>
              <a:gd name="T6" fmla="*/ 1745090 w 13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" h="1587">
                <a:moveTo>
                  <a:pt x="13" y="0"/>
                </a:moveTo>
                <a:lnTo>
                  <a:pt x="0" y="0"/>
                </a:lnTo>
                <a:lnTo>
                  <a:pt x="7" y="0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auto">
          <a:xfrm>
            <a:off x="-898525" y="1169988"/>
            <a:ext cx="3175" cy="1587"/>
          </a:xfrm>
          <a:custGeom>
            <a:avLst/>
            <a:gdLst>
              <a:gd name="T0" fmla="*/ 0 w 10"/>
              <a:gd name="T1" fmla="*/ 0 h 1587"/>
              <a:gd name="T2" fmla="*/ 1008063 w 10"/>
              <a:gd name="T3" fmla="*/ 0 h 1587"/>
              <a:gd name="T4" fmla="*/ 604838 w 10"/>
              <a:gd name="T5" fmla="*/ 0 h 1587"/>
              <a:gd name="T6" fmla="*/ 0 w 10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" h="1587">
                <a:moveTo>
                  <a:pt x="0" y="0"/>
                </a:moveTo>
                <a:lnTo>
                  <a:pt x="10" y="0"/>
                </a:ln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-1479550" y="423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1037" name="Freeform 13"/>
          <p:cNvSpPr>
            <a:spLocks/>
          </p:cNvSpPr>
          <p:nvPr/>
        </p:nvSpPr>
        <p:spPr bwMode="auto">
          <a:xfrm>
            <a:off x="-1466850" y="889000"/>
            <a:ext cx="6350" cy="1588"/>
          </a:xfrm>
          <a:custGeom>
            <a:avLst/>
            <a:gdLst>
              <a:gd name="T0" fmla="*/ 0 w 18"/>
              <a:gd name="T1" fmla="*/ 360249 h 7"/>
              <a:gd name="T2" fmla="*/ 1493308 w 18"/>
              <a:gd name="T3" fmla="*/ 0 h 7"/>
              <a:gd name="T4" fmla="*/ 2240139 w 18"/>
              <a:gd name="T5" fmla="*/ 0 h 7"/>
              <a:gd name="T6" fmla="*/ 0 w 18"/>
              <a:gd name="T7" fmla="*/ 360249 h 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" h="7">
                <a:moveTo>
                  <a:pt x="0" y="7"/>
                </a:moveTo>
                <a:lnTo>
                  <a:pt x="12" y="0"/>
                </a:lnTo>
                <a:lnTo>
                  <a:pt x="18" y="0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auto">
          <a:xfrm>
            <a:off x="-1639888" y="1144588"/>
            <a:ext cx="1588" cy="6350"/>
          </a:xfrm>
          <a:custGeom>
            <a:avLst/>
            <a:gdLst>
              <a:gd name="T0" fmla="*/ 0 w 6"/>
              <a:gd name="T1" fmla="*/ 2520156 h 16"/>
              <a:gd name="T2" fmla="*/ 420291 w 6"/>
              <a:gd name="T3" fmla="*/ 0 h 16"/>
              <a:gd name="T4" fmla="*/ 210145 w 6"/>
              <a:gd name="T5" fmla="*/ 2047478 h 16"/>
              <a:gd name="T6" fmla="*/ 0 w 6"/>
              <a:gd name="T7" fmla="*/ 2520156 h 1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" h="16">
                <a:moveTo>
                  <a:pt x="0" y="16"/>
                </a:moveTo>
                <a:lnTo>
                  <a:pt x="6" y="0"/>
                </a:lnTo>
                <a:lnTo>
                  <a:pt x="3" y="13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auto">
          <a:xfrm>
            <a:off x="-1247775" y="1146175"/>
            <a:ext cx="4762" cy="7938"/>
          </a:xfrm>
          <a:custGeom>
            <a:avLst/>
            <a:gdLst>
              <a:gd name="T0" fmla="*/ 1499164 w 11"/>
              <a:gd name="T1" fmla="*/ 3150592 h 20"/>
              <a:gd name="T2" fmla="*/ 0 w 11"/>
              <a:gd name="T3" fmla="*/ 0 h 20"/>
              <a:gd name="T4" fmla="*/ 2061513 w 11"/>
              <a:gd name="T5" fmla="*/ 2520315 h 20"/>
              <a:gd name="T6" fmla="*/ 1499164 w 11"/>
              <a:gd name="T7" fmla="*/ 3150592 h 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" h="20">
                <a:moveTo>
                  <a:pt x="8" y="20"/>
                </a:moveTo>
                <a:lnTo>
                  <a:pt x="0" y="0"/>
                </a:lnTo>
                <a:lnTo>
                  <a:pt x="11" y="16"/>
                </a:lnTo>
                <a:lnTo>
                  <a:pt x="8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0" name="Freeform 16"/>
          <p:cNvSpPr>
            <a:spLocks/>
          </p:cNvSpPr>
          <p:nvPr/>
        </p:nvSpPr>
        <p:spPr bwMode="auto">
          <a:xfrm>
            <a:off x="-1101725" y="1228725"/>
            <a:ext cx="1587" cy="6350"/>
          </a:xfrm>
          <a:custGeom>
            <a:avLst/>
            <a:gdLst>
              <a:gd name="T0" fmla="*/ 0 w 7"/>
              <a:gd name="T1" fmla="*/ 2880179 h 14"/>
              <a:gd name="T2" fmla="*/ 359796 w 7"/>
              <a:gd name="T3" fmla="*/ 0 h 14"/>
              <a:gd name="T4" fmla="*/ 359796 w 7"/>
              <a:gd name="T5" fmla="*/ 1440089 h 14"/>
              <a:gd name="T6" fmla="*/ 0 w 7"/>
              <a:gd name="T7" fmla="*/ 2880179 h 1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" h="14">
                <a:moveTo>
                  <a:pt x="0" y="14"/>
                </a:moveTo>
                <a:lnTo>
                  <a:pt x="7" y="0"/>
                </a:lnTo>
                <a:lnTo>
                  <a:pt x="7" y="7"/>
                </a:lnTo>
                <a:lnTo>
                  <a:pt x="0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1" name="Freeform 17"/>
          <p:cNvSpPr>
            <a:spLocks/>
          </p:cNvSpPr>
          <p:nvPr/>
        </p:nvSpPr>
        <p:spPr bwMode="auto">
          <a:xfrm>
            <a:off x="-1303338" y="1270000"/>
            <a:ext cx="12700" cy="1588"/>
          </a:xfrm>
          <a:custGeom>
            <a:avLst/>
            <a:gdLst>
              <a:gd name="T0" fmla="*/ 0 w 30"/>
              <a:gd name="T1" fmla="*/ 840581 h 3"/>
              <a:gd name="T2" fmla="*/ 2688167 w 30"/>
              <a:gd name="T3" fmla="*/ 0 h 3"/>
              <a:gd name="T4" fmla="*/ 5376333 w 30"/>
              <a:gd name="T5" fmla="*/ 0 h 3"/>
              <a:gd name="T6" fmla="*/ 0 w 30"/>
              <a:gd name="T7" fmla="*/ 840581 h 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" h="3">
                <a:moveTo>
                  <a:pt x="0" y="3"/>
                </a:moveTo>
                <a:lnTo>
                  <a:pt x="15" y="0"/>
                </a:lnTo>
                <a:lnTo>
                  <a:pt x="30" y="0"/>
                </a:lnTo>
                <a:lnTo>
                  <a:pt x="0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2" name="Freeform 18"/>
          <p:cNvSpPr>
            <a:spLocks/>
          </p:cNvSpPr>
          <p:nvPr/>
        </p:nvSpPr>
        <p:spPr bwMode="auto">
          <a:xfrm>
            <a:off x="1176338" y="885825"/>
            <a:ext cx="4762" cy="9525"/>
          </a:xfrm>
          <a:custGeom>
            <a:avLst/>
            <a:gdLst>
              <a:gd name="T0" fmla="*/ 0 w 9"/>
              <a:gd name="T1" fmla="*/ 3780234 h 24"/>
              <a:gd name="T2" fmla="*/ 2519627 w 9"/>
              <a:gd name="T3" fmla="*/ 0 h 24"/>
              <a:gd name="T4" fmla="*/ 1679928 w 9"/>
              <a:gd name="T5" fmla="*/ 2677716 h 24"/>
              <a:gd name="T6" fmla="*/ 0 w 9"/>
              <a:gd name="T7" fmla="*/ 3780234 h 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" h="24">
                <a:moveTo>
                  <a:pt x="0" y="24"/>
                </a:moveTo>
                <a:lnTo>
                  <a:pt x="9" y="0"/>
                </a:lnTo>
                <a:lnTo>
                  <a:pt x="6" y="17"/>
                </a:lnTo>
                <a:lnTo>
                  <a:pt x="0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  <a:ea typeface="宋体" charset="0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  <a:ea typeface="宋体" charset="0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  <a:ea typeface="宋体" charset="0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  <a:ea typeface="宋体" charset="0"/>
          <a:cs typeface="宋体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  <a:ea typeface="宋体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  <a:ea typeface="宋体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  <a:ea typeface="宋体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  <a:ea typeface="宋体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-84" charset="2"/>
        <a:buChar char="n"/>
        <a:defRPr kumimoji="1" lang="en-US" altLang="zh-CN" dirty="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-84" charset="2"/>
        <a:buChar char="l"/>
        <a:defRPr kumimoji="1" lang="en-US" altLang="zh-CN" dirty="0">
          <a:solidFill>
            <a:schemeClr val="tx1"/>
          </a:solidFill>
          <a:latin typeface="+mn-lt"/>
          <a:ea typeface="+mn-ea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+mn-ea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+mn-ea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0FF3A8FF-D1ED-BF42-BC91-88E0708BB6C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Chapter 4:  Threads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45C97313-8D46-7E43-85F3-9DD8E543E3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User Threads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1E39830A-4DA1-C249-AB9C-9A07853D0B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Thread management done by user-level threads library</a:t>
            </a:r>
            <a:br>
              <a:rPr lang="en-US" altLang="zh-CN"/>
            </a:br>
            <a:endParaRPr lang="en-US" altLang="zh-CN"/>
          </a:p>
          <a:p>
            <a:r>
              <a:rPr lang="en-US" altLang="zh-CN"/>
              <a:t>Three primary thread libraries:</a:t>
            </a:r>
          </a:p>
          <a:p>
            <a:pPr lvl="1"/>
            <a:r>
              <a:rPr lang="en-US" altLang="zh-CN"/>
              <a:t> POSIX Pthreads (can also be provided as system library)</a:t>
            </a:r>
            <a:endParaRPr lang="en-US" altLang="zh-CN" i="1"/>
          </a:p>
          <a:p>
            <a:pPr lvl="1"/>
            <a:r>
              <a:rPr lang="en-US" altLang="zh-CN"/>
              <a:t> Win32 threads</a:t>
            </a:r>
          </a:p>
          <a:p>
            <a:pPr lvl="1"/>
            <a:r>
              <a:rPr lang="en-US" altLang="zh-CN"/>
              <a:t> Java threads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2242CEEB-F3C0-1C45-A4DA-4D2CB140CC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Kernel Threads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D55F6F6F-7CD5-D247-858C-EB5B0F5E18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Supported by the Kernel</a:t>
            </a:r>
            <a:br>
              <a:rPr lang="en-US" altLang="zh-CN"/>
            </a:br>
            <a:endParaRPr lang="en-US" altLang="zh-CN"/>
          </a:p>
          <a:p>
            <a:r>
              <a:rPr lang="en-US" altLang="zh-CN"/>
              <a:t>Almost all contemporary OS implements kernel threads. Examples</a:t>
            </a:r>
          </a:p>
          <a:p>
            <a:pPr lvl="1"/>
            <a:r>
              <a:rPr lang="en-US" altLang="zh-CN"/>
              <a:t>Windows XP/2000</a:t>
            </a:r>
          </a:p>
          <a:p>
            <a:pPr lvl="1"/>
            <a:r>
              <a:rPr lang="en-US" altLang="zh-CN"/>
              <a:t>Solaris</a:t>
            </a:r>
          </a:p>
          <a:p>
            <a:pPr lvl="1"/>
            <a:r>
              <a:rPr lang="en-US" altLang="zh-CN"/>
              <a:t>Linux</a:t>
            </a:r>
          </a:p>
          <a:p>
            <a:pPr lvl="1"/>
            <a:r>
              <a:rPr lang="en-US" altLang="zh-CN"/>
              <a:t>Tru64 UNIX</a:t>
            </a:r>
          </a:p>
          <a:p>
            <a:pPr lvl="1"/>
            <a:r>
              <a:rPr lang="en-US" altLang="zh-CN"/>
              <a:t>Mac OS X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238493C9-65C4-5440-A3B6-B7E8FE17D5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Multithreading Models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1E1F7FA8-0CA7-0547-BA74-458299AEA0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Many-to-One</a:t>
            </a:r>
            <a:br>
              <a:rPr lang="en-US" altLang="zh-CN"/>
            </a:br>
            <a:r>
              <a:rPr lang="en-US" altLang="zh-CN"/>
              <a:t>thread mgmt is efficient, but will block if making system call, kernel can schedule only one thread at a time</a:t>
            </a:r>
          </a:p>
          <a:p>
            <a:r>
              <a:rPr lang="en-US" altLang="zh-CN"/>
              <a:t>One-to-One</a:t>
            </a:r>
            <a:br>
              <a:rPr lang="en-US" altLang="zh-CN"/>
            </a:br>
            <a:r>
              <a:rPr lang="en-US" altLang="zh-CN"/>
              <a:t>more concurrency, but creating thread is expensive</a:t>
            </a:r>
          </a:p>
          <a:p>
            <a:r>
              <a:rPr lang="en-US" altLang="zh-CN"/>
              <a:t>Many-to-Many</a:t>
            </a:r>
          </a:p>
          <a:p>
            <a:pPr>
              <a:buFont typeface="Monotype Sorts" pitchFamily="2" charset="2"/>
              <a:buNone/>
            </a:pPr>
            <a:r>
              <a:rPr lang="zh-CN" altLang="en-US"/>
              <a:t>	</a:t>
            </a:r>
            <a:r>
              <a:rPr lang="en-US" altLang="zh-CN"/>
              <a:t>flexible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34E91F8B-E14C-D245-8228-BD57CC855E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Many-to-One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8443822D-DFAE-EE4B-BFD1-12B60360D9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Many user-level threads mapped to single kernel thread</a:t>
            </a:r>
          </a:p>
          <a:p>
            <a:r>
              <a:rPr lang="en-US" altLang="zh-CN"/>
              <a:t>Examples:</a:t>
            </a:r>
          </a:p>
          <a:p>
            <a:pPr lvl="1"/>
            <a:r>
              <a:rPr lang="en-US" altLang="zh-CN"/>
              <a:t>Solaris Green Threads</a:t>
            </a:r>
          </a:p>
          <a:p>
            <a:pPr lvl="1"/>
            <a:r>
              <a:rPr lang="en-US" altLang="zh-CN"/>
              <a:t>GNU Portable Threads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D933A40F-E09A-C547-8B3F-090BFD870D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Many-to-One Model</a:t>
            </a:r>
          </a:p>
        </p:txBody>
      </p:sp>
      <p:pic>
        <p:nvPicPr>
          <p:cNvPr id="18435" name="Picture 4">
            <a:extLst>
              <a:ext uri="{FF2B5EF4-FFF2-40B4-BE49-F238E27FC236}">
                <a16:creationId xmlns:a16="http://schemas.microsoft.com/office/drawing/2014/main" id="{ED8F6FA0-73D7-C84F-8D1F-5B94488BE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2" t="1207" r="12682" b="1208"/>
          <a:stretch>
            <a:fillRect/>
          </a:stretch>
        </p:blipFill>
        <p:spPr bwMode="auto">
          <a:xfrm>
            <a:off x="2233613" y="1592263"/>
            <a:ext cx="4475162" cy="43878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27714624-A6A8-3F49-96DD-77C63BAA1A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One-to-One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59C21384-798A-1B43-A3A5-21D70D0341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Each user-level thread maps to kernel thread</a:t>
            </a:r>
          </a:p>
          <a:p>
            <a:r>
              <a:rPr lang="en-US" altLang="zh-CN"/>
              <a:t>Examples</a:t>
            </a:r>
          </a:p>
          <a:p>
            <a:pPr lvl="1"/>
            <a:r>
              <a:rPr lang="en-US" altLang="zh-CN"/>
              <a:t>Windows NT/XP/2000</a:t>
            </a:r>
          </a:p>
          <a:p>
            <a:pPr lvl="1"/>
            <a:r>
              <a:rPr lang="en-US" altLang="zh-CN"/>
              <a:t>Linux</a:t>
            </a:r>
          </a:p>
          <a:p>
            <a:pPr lvl="1"/>
            <a:r>
              <a:rPr lang="en-US" altLang="zh-CN"/>
              <a:t>Solaris 9 and later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E5CCF99C-5445-A24D-B171-02AAA0A004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One-to-one Model</a:t>
            </a:r>
          </a:p>
        </p:txBody>
      </p:sp>
      <p:pic>
        <p:nvPicPr>
          <p:cNvPr id="21507" name="Picture 7">
            <a:extLst>
              <a:ext uri="{FF2B5EF4-FFF2-40B4-BE49-F238E27FC236}">
                <a16:creationId xmlns:a16="http://schemas.microsoft.com/office/drawing/2014/main" id="{CC098429-33BC-8645-9038-79A23773C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" t="25420" r="540" b="25180"/>
          <a:stretch>
            <a:fillRect/>
          </a:stretch>
        </p:blipFill>
        <p:spPr bwMode="auto">
          <a:xfrm>
            <a:off x="1314450" y="2057400"/>
            <a:ext cx="6577013" cy="245903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43FF1EEE-08C2-8347-9047-1C046C972E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Many-to-Many Model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EF8C7EFE-71E6-D347-AD26-9968108429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574800"/>
            <a:ext cx="6894512" cy="4445000"/>
          </a:xfrm>
        </p:spPr>
        <p:txBody>
          <a:bodyPr/>
          <a:lstStyle/>
          <a:p>
            <a:r>
              <a:rPr lang="en-US" altLang="zh-CN"/>
              <a:t>Allows many user level threads to be mapped to many kernel threads</a:t>
            </a:r>
          </a:p>
          <a:p>
            <a:r>
              <a:rPr lang="en-US" altLang="zh-CN"/>
              <a:t>Allows the  operating system to create a sufficient number of kernel threads</a:t>
            </a:r>
          </a:p>
          <a:p>
            <a:r>
              <a:rPr lang="en-US" altLang="zh-CN"/>
              <a:t>Solaris prior to version 9</a:t>
            </a:r>
          </a:p>
          <a:p>
            <a:r>
              <a:rPr lang="en-US" altLang="zh-CN"/>
              <a:t>Windows NT/2000 with the </a:t>
            </a:r>
            <a:r>
              <a:rPr lang="en-US" altLang="zh-CN" i="1"/>
              <a:t>ThreadFiber</a:t>
            </a:r>
            <a:r>
              <a:rPr lang="en-US" altLang="zh-CN"/>
              <a:t> package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41046E7B-B024-FA41-83AC-2686248786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Many-to-Many Model</a:t>
            </a:r>
          </a:p>
        </p:txBody>
      </p:sp>
      <p:pic>
        <p:nvPicPr>
          <p:cNvPr id="23555" name="Picture 7">
            <a:extLst>
              <a:ext uri="{FF2B5EF4-FFF2-40B4-BE49-F238E27FC236}">
                <a16:creationId xmlns:a16="http://schemas.microsoft.com/office/drawing/2014/main" id="{17FECDE7-F445-CC44-AB35-E57F7BA59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3" t="838" r="6912" b="838"/>
          <a:stretch>
            <a:fillRect/>
          </a:stretch>
        </p:blipFill>
        <p:spPr bwMode="auto">
          <a:xfrm>
            <a:off x="2128838" y="1727200"/>
            <a:ext cx="4714875" cy="40243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0E0B5507-9CB1-A645-AC29-28FC5877A0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Two-level Model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388F3DAA-0741-E941-A7C8-E8425C700F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447800"/>
            <a:ext cx="6502400" cy="4456113"/>
          </a:xfrm>
        </p:spPr>
        <p:txBody>
          <a:bodyPr/>
          <a:lstStyle/>
          <a:p>
            <a:r>
              <a:rPr lang="en-US" altLang="zh-CN"/>
              <a:t>Similar to M:M, except that it allows a user thread to be </a:t>
            </a:r>
            <a:r>
              <a:rPr lang="en-US" altLang="zh-CN" b="1"/>
              <a:t>bound</a:t>
            </a:r>
            <a:r>
              <a:rPr lang="en-US" altLang="zh-CN"/>
              <a:t> to kernel thread</a:t>
            </a:r>
          </a:p>
          <a:p>
            <a:r>
              <a:rPr lang="en-US" altLang="zh-CN"/>
              <a:t>Examples</a:t>
            </a:r>
          </a:p>
          <a:p>
            <a:pPr lvl="1"/>
            <a:r>
              <a:rPr lang="en-US" altLang="zh-CN"/>
              <a:t>IRIX</a:t>
            </a:r>
          </a:p>
          <a:p>
            <a:pPr lvl="1"/>
            <a:r>
              <a:rPr lang="en-US" altLang="zh-CN"/>
              <a:t>HP-UX</a:t>
            </a:r>
          </a:p>
          <a:p>
            <a:pPr lvl="1"/>
            <a:r>
              <a:rPr lang="en-US" altLang="zh-CN"/>
              <a:t>Tru64 UNIX</a:t>
            </a:r>
          </a:p>
          <a:p>
            <a:pPr lvl="1"/>
            <a:r>
              <a:rPr lang="en-US" altLang="zh-CN"/>
              <a:t>Solaris 8 and earlier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75246B87-B4ED-4E4D-B190-DED1EA9CDE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Chapter 4: Threads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C0845C4-FC40-5547-8243-AB303490CD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/>
              <a:t>Overview</a:t>
            </a:r>
          </a:p>
          <a:p>
            <a:r>
              <a:rPr lang="en-US" altLang="zh-CN" sz="2000"/>
              <a:t>Multithreading Models</a:t>
            </a:r>
          </a:p>
          <a:p>
            <a:r>
              <a:rPr lang="en-US" altLang="zh-CN" sz="2000"/>
              <a:t>Threading Issues</a:t>
            </a:r>
          </a:p>
          <a:p>
            <a:r>
              <a:rPr lang="en-US" altLang="zh-CN" sz="2000"/>
              <a:t>Pthreads</a:t>
            </a:r>
          </a:p>
          <a:p>
            <a:r>
              <a:rPr lang="en-US" altLang="zh-CN" sz="2000"/>
              <a:t>Windows XP Threads</a:t>
            </a:r>
          </a:p>
          <a:p>
            <a:r>
              <a:rPr lang="en-US" altLang="zh-CN" sz="2000"/>
              <a:t>Linux Threads</a:t>
            </a:r>
          </a:p>
          <a:p>
            <a:r>
              <a:rPr lang="en-US" altLang="zh-CN" sz="2000"/>
              <a:t>Java Threads</a:t>
            </a:r>
          </a:p>
          <a:p>
            <a:endParaRPr lang="zh-CN" altLang="en-US"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044FA314-97A5-B048-8131-B92BB5C05B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Two-level Model</a:t>
            </a:r>
          </a:p>
        </p:txBody>
      </p:sp>
      <p:pic>
        <p:nvPicPr>
          <p:cNvPr id="25603" name="Picture 9">
            <a:extLst>
              <a:ext uri="{FF2B5EF4-FFF2-40B4-BE49-F238E27FC236}">
                <a16:creationId xmlns:a16="http://schemas.microsoft.com/office/drawing/2014/main" id="{D447813B-A55A-9C40-8164-1EF2E3E29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" t="5733" r="240" b="5414"/>
          <a:stretch>
            <a:fillRect/>
          </a:stretch>
        </p:blipFill>
        <p:spPr bwMode="auto">
          <a:xfrm>
            <a:off x="1649413" y="1757363"/>
            <a:ext cx="5588000" cy="376078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2546C53D-0884-6C46-9766-1843B73823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Threading Issues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F55B37DD-7F86-C947-B2BC-DE24F3E6A0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8388" y="1485900"/>
            <a:ext cx="7351712" cy="4483100"/>
          </a:xfrm>
        </p:spPr>
        <p:txBody>
          <a:bodyPr/>
          <a:lstStyle/>
          <a:p>
            <a:r>
              <a:rPr lang="en-US" altLang="zh-CN" dirty="0"/>
              <a:t>Semantics of </a:t>
            </a:r>
            <a:r>
              <a:rPr lang="en-US" altLang="zh-CN" b="1" dirty="0"/>
              <a:t>fork()</a:t>
            </a:r>
            <a:r>
              <a:rPr lang="en-US" altLang="zh-CN" dirty="0"/>
              <a:t> and </a:t>
            </a:r>
            <a:r>
              <a:rPr lang="en-US" altLang="zh-CN" b="1" dirty="0"/>
              <a:t>exec()</a:t>
            </a:r>
            <a:r>
              <a:rPr lang="en-US" altLang="zh-CN" dirty="0"/>
              <a:t> system calls</a:t>
            </a:r>
          </a:p>
          <a:p>
            <a:r>
              <a:rPr lang="en-US" altLang="zh-CN" dirty="0"/>
              <a:t>Thread cancellation</a:t>
            </a:r>
          </a:p>
          <a:p>
            <a:r>
              <a:rPr lang="en-US" altLang="zh-CN" dirty="0"/>
              <a:t>Signal handling</a:t>
            </a:r>
          </a:p>
          <a:p>
            <a:r>
              <a:rPr lang="en-US" altLang="zh-CN" dirty="0"/>
              <a:t>Thread pools</a:t>
            </a:r>
          </a:p>
          <a:p>
            <a:r>
              <a:rPr lang="en-US" altLang="zh-CN" dirty="0"/>
              <a:t>Thread-specific data</a:t>
            </a:r>
          </a:p>
          <a:p>
            <a:r>
              <a:rPr lang="en-US" altLang="zh-CN" dirty="0"/>
              <a:t>Scheduler activations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13F5D3C4-BA51-BE4C-852A-1BE265AFDB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Semantics of fork() and exec()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60EE29BD-AE82-9441-8FD3-C56A15FA7F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Does </a:t>
            </a:r>
            <a:r>
              <a:rPr lang="en-US" altLang="zh-CN" b="1"/>
              <a:t>fork()</a:t>
            </a:r>
            <a:r>
              <a:rPr lang="en-US" altLang="zh-CN"/>
              <a:t> duplicate only the calling thread or all threads?</a:t>
            </a:r>
          </a:p>
          <a:p>
            <a:r>
              <a:rPr lang="en-US" altLang="zh-CN"/>
              <a:t>Some unix systems have two versions of fork(), one that duplicates all threads and another that duplicates the thread that invokes fork().</a:t>
            </a:r>
          </a:p>
          <a:p>
            <a:r>
              <a:rPr lang="en-US" altLang="zh-CN"/>
              <a:t>Exec() will replace the entire process.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11617445-71F2-DC45-9750-2163831184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Signal Handling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9067D66C-8DED-B946-BADC-E2E3A4A519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397000"/>
            <a:ext cx="7064375" cy="4457700"/>
          </a:xfrm>
        </p:spPr>
        <p:txBody>
          <a:bodyPr/>
          <a:lstStyle/>
          <a:p>
            <a:pPr marL="381000" indent="-381000"/>
            <a:r>
              <a:rPr lang="en-US" altLang="zh-CN"/>
              <a:t>Signals are used in UNIX systems to notify a process that a particular event has occurred</a:t>
            </a:r>
          </a:p>
          <a:p>
            <a:pPr marL="381000" indent="-381000"/>
            <a:r>
              <a:rPr lang="en-US" altLang="zh-CN"/>
              <a:t>A </a:t>
            </a:r>
            <a:r>
              <a:rPr lang="en-US" altLang="zh-CN" b="1"/>
              <a:t>signal handler</a:t>
            </a:r>
            <a:r>
              <a:rPr lang="en-US" altLang="zh-CN"/>
              <a:t> is used to process signals, either synchronous or asynchronous:</a:t>
            </a:r>
          </a:p>
          <a:p>
            <a:pPr marL="800100" lvl="1" indent="-342900">
              <a:buFont typeface="Webdings" pitchFamily="2" charset="2"/>
              <a:buAutoNum type="arabicPeriod"/>
            </a:pPr>
            <a:r>
              <a:rPr lang="en-US" altLang="zh-CN"/>
              <a:t>Signal is generated by particular event</a:t>
            </a:r>
          </a:p>
          <a:p>
            <a:pPr marL="800100" lvl="1" indent="-342900">
              <a:buFont typeface="Webdings" pitchFamily="2" charset="2"/>
              <a:buAutoNum type="arabicPeriod"/>
            </a:pPr>
            <a:r>
              <a:rPr lang="en-US" altLang="zh-CN"/>
              <a:t>Signal is delivered to a process</a:t>
            </a:r>
          </a:p>
          <a:p>
            <a:pPr marL="800100" lvl="1" indent="-342900">
              <a:buFont typeface="Webdings" pitchFamily="2" charset="2"/>
              <a:buAutoNum type="arabicPeriod"/>
            </a:pPr>
            <a:r>
              <a:rPr lang="en-US" altLang="zh-CN"/>
              <a:t>Signal is handled</a:t>
            </a:r>
          </a:p>
          <a:p>
            <a:pPr marL="381000" indent="-381000"/>
            <a:r>
              <a:rPr lang="en-US" altLang="zh-CN"/>
              <a:t>Options: (method of delivery depends on the type of signal)</a:t>
            </a:r>
          </a:p>
          <a:p>
            <a:pPr marL="800100" lvl="1" indent="-342900"/>
            <a:r>
              <a:rPr lang="en-US" altLang="zh-CN"/>
              <a:t>Deliver the signal to the thread to which the signal applies</a:t>
            </a:r>
          </a:p>
          <a:p>
            <a:pPr marL="800100" lvl="1" indent="-342900"/>
            <a:r>
              <a:rPr lang="en-US" altLang="zh-CN"/>
              <a:t>Deliver the signal to every thread in the process</a:t>
            </a:r>
          </a:p>
          <a:p>
            <a:pPr marL="800100" lvl="1" indent="-342900"/>
            <a:r>
              <a:rPr lang="en-US" altLang="zh-CN"/>
              <a:t>Deliver the signal to certain threads in the process</a:t>
            </a:r>
          </a:p>
          <a:p>
            <a:pPr marL="800100" lvl="1" indent="-342900"/>
            <a:r>
              <a:rPr lang="en-US" altLang="zh-CN"/>
              <a:t>Assign a specific thread to receive all signals for the process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8DA60A73-9346-5B4D-B130-3407C188D4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Thread Cancellation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5066068D-412A-CC4F-A21A-E6745ED093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435100"/>
            <a:ext cx="6646862" cy="4430713"/>
          </a:xfrm>
        </p:spPr>
        <p:txBody>
          <a:bodyPr/>
          <a:lstStyle/>
          <a:p>
            <a:r>
              <a:rPr lang="en-US" altLang="zh-CN" sz="2000"/>
              <a:t>Terminating a thread before it has finished</a:t>
            </a:r>
          </a:p>
          <a:p>
            <a:r>
              <a:rPr lang="en-US" altLang="zh-CN" sz="2000"/>
              <a:t>Two general approaches:</a:t>
            </a:r>
          </a:p>
          <a:p>
            <a:pPr lvl="1"/>
            <a:r>
              <a:rPr lang="en-US" altLang="zh-CN" sz="2000" b="1"/>
              <a:t>Asynchronous cancellation</a:t>
            </a:r>
            <a:r>
              <a:rPr lang="en-US" altLang="zh-CN" sz="2000"/>
              <a:t> terminates the target thread  immediately</a:t>
            </a:r>
          </a:p>
          <a:p>
            <a:pPr lvl="1"/>
            <a:r>
              <a:rPr lang="en-US" altLang="zh-CN" sz="2000" b="1"/>
              <a:t>Deferred cancellation</a:t>
            </a:r>
            <a:r>
              <a:rPr lang="en-US" altLang="zh-CN" sz="2000"/>
              <a:t> allows the target thread to periodically check via a flag if it should be cancelled</a:t>
            </a:r>
          </a:p>
          <a:p>
            <a:pPr lvl="1">
              <a:buFont typeface="Monotype Sorts" pitchFamily="2" charset="2"/>
              <a:buNone/>
            </a:pPr>
            <a:endParaRPr lang="en-US" altLang="zh-CN" sz="2000"/>
          </a:p>
          <a:p>
            <a:pPr lvl="1"/>
            <a:endParaRPr lang="zh-CN" altLang="en-US"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ED585C87-0675-9649-B6FF-F60009F1E5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Thread Pools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CDA94410-DD69-164F-940F-8D9937F1D7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282700"/>
            <a:ext cx="6816725" cy="4430713"/>
          </a:xfrm>
        </p:spPr>
        <p:txBody>
          <a:bodyPr/>
          <a:lstStyle/>
          <a:p>
            <a:r>
              <a:rPr lang="en-US" altLang="zh-CN"/>
              <a:t>Create a number of threads in a pool where they await work</a:t>
            </a:r>
          </a:p>
          <a:p>
            <a:r>
              <a:rPr lang="en-US" altLang="zh-CN"/>
              <a:t>Advantages:</a:t>
            </a:r>
          </a:p>
          <a:p>
            <a:pPr lvl="1"/>
            <a:r>
              <a:rPr lang="en-US" altLang="zh-CN"/>
              <a:t>Usually slightly </a:t>
            </a:r>
            <a:r>
              <a:rPr lang="en-US" altLang="zh-CN">
                <a:solidFill>
                  <a:srgbClr val="FF0000"/>
                </a:solidFill>
              </a:rPr>
              <a:t>faster</a:t>
            </a:r>
            <a:r>
              <a:rPr lang="en-US" altLang="zh-CN"/>
              <a:t> to service a request with an existing thread than create a new thread</a:t>
            </a:r>
          </a:p>
          <a:p>
            <a:pPr lvl="1"/>
            <a:r>
              <a:rPr lang="en-US" altLang="zh-CN"/>
              <a:t>Allows the number of threads in the application(s) to be bound to the size of the pool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08EE4CE4-D950-5C47-9804-0AF58F0CB2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Thread Specific Data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5621E638-64E3-9640-AE88-9E0BB3D709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282700"/>
            <a:ext cx="6280150" cy="4430713"/>
          </a:xfrm>
        </p:spPr>
        <p:txBody>
          <a:bodyPr/>
          <a:lstStyle/>
          <a:p>
            <a:r>
              <a:rPr lang="en-US" altLang="zh-CN"/>
              <a:t>Thread-Local Storage (in 10</a:t>
            </a:r>
            <a:r>
              <a:rPr lang="en-US" altLang="zh-CN" baseline="30000"/>
              <a:t>th</a:t>
            </a:r>
            <a:r>
              <a:rPr lang="en-US" altLang="zh-CN"/>
              <a:t> edition)</a:t>
            </a:r>
          </a:p>
          <a:p>
            <a:r>
              <a:rPr lang="en-US" altLang="zh-CN"/>
              <a:t>Allows each thread to have its own copy of data</a:t>
            </a:r>
          </a:p>
          <a:p>
            <a:r>
              <a:rPr lang="en-US" altLang="zh-CN"/>
              <a:t>In some ways similar to static data, but are unique to each thread</a:t>
            </a:r>
          </a:p>
          <a:p>
            <a:r>
              <a:rPr lang="en-US" altLang="zh-CN"/>
              <a:t>Useful when you do not have control over the thread creation process (i.e., when using a thread pool)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725473B6-8FE7-2041-A5FE-0092D5A6A8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Scheduler Activations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B8E9FA9C-F616-2242-9148-4B5DBD729E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282700"/>
            <a:ext cx="6672262" cy="4445000"/>
          </a:xfrm>
        </p:spPr>
        <p:txBody>
          <a:bodyPr/>
          <a:lstStyle/>
          <a:p>
            <a:r>
              <a:rPr lang="en-US" altLang="zh-CN" dirty="0"/>
              <a:t>Both M:M and Two-level models require communication to maintain the appropriate number of kernel threads allocated to the application</a:t>
            </a:r>
          </a:p>
          <a:p>
            <a:r>
              <a:rPr lang="en-US" altLang="zh-CN" dirty="0"/>
              <a:t>LWP(light </a:t>
            </a:r>
            <a:r>
              <a:rPr lang="en-US" altLang="zh-CN"/>
              <a:t>weight process) is a </a:t>
            </a:r>
            <a:r>
              <a:rPr lang="en-US" altLang="zh-CN" b="1"/>
              <a:t>virtual processor</a:t>
            </a:r>
            <a:r>
              <a:rPr lang="en-US" altLang="zh-CN"/>
              <a:t> attached to kernel thread</a:t>
            </a:r>
          </a:p>
          <a:p>
            <a:r>
              <a:rPr lang="en-US" altLang="zh-CN" dirty="0"/>
              <a:t>Scheduler activations provide </a:t>
            </a:r>
            <a:r>
              <a:rPr lang="en-US" altLang="zh-CN" b="1" dirty="0"/>
              <a:t>upcalls</a:t>
            </a:r>
            <a:r>
              <a:rPr lang="en-US" altLang="zh-CN" dirty="0"/>
              <a:t> - a communication mechanism from the kernel to the thread library</a:t>
            </a:r>
          </a:p>
          <a:p>
            <a:r>
              <a:rPr lang="en-US" altLang="zh-CN" dirty="0"/>
              <a:t>Upcalls are handled by the thread library with an </a:t>
            </a:r>
            <a:r>
              <a:rPr lang="en-US" altLang="zh-CN" b="1" dirty="0"/>
              <a:t>upcall handler</a:t>
            </a:r>
          </a:p>
          <a:p>
            <a:r>
              <a:rPr lang="en-US" altLang="zh-CN" dirty="0"/>
              <a:t>This communication allows an application to maintain the correct number of kernel threads</a:t>
            </a:r>
          </a:p>
          <a:p>
            <a:pPr>
              <a:buFont typeface="Monotype Sorts" pitchFamily="2" charset="2"/>
              <a:buNone/>
            </a:pPr>
            <a:r>
              <a:rPr lang="en-US" altLang="zh-CN" dirty="0"/>
              <a:t>	</a:t>
            </a:r>
            <a:r>
              <a:rPr lang="en-US" altLang="zh-CN" i="1" dirty="0"/>
              <a:t>when an application thread is about to block, an upcall is triggered.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0CCA9ABF-5460-F24B-88B0-97651E6107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Pthreads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A9BD11AD-80C9-C948-A763-88FEA2EFDC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282700"/>
            <a:ext cx="6137275" cy="4418013"/>
          </a:xfrm>
        </p:spPr>
        <p:txBody>
          <a:bodyPr/>
          <a:lstStyle/>
          <a:p>
            <a:r>
              <a:rPr lang="en-US" altLang="zh-CN"/>
              <a:t>A POSIX standard (IEEE 1003.1c) API for thread creation and synchronization</a:t>
            </a:r>
          </a:p>
          <a:p>
            <a:r>
              <a:rPr lang="en-US" altLang="zh-CN"/>
              <a:t>API specifies behavior of the thread library, implementation is up to development of the library</a:t>
            </a:r>
          </a:p>
          <a:p>
            <a:r>
              <a:rPr lang="en-US" altLang="zh-CN"/>
              <a:t>Common in UNIX operating systems (Solaris, Linux, Mac OS X)</a:t>
            </a:r>
          </a:p>
          <a:p>
            <a:pPr>
              <a:buFont typeface="Monotype Sorts" pitchFamily="2" charset="2"/>
              <a:buNone/>
            </a:pPr>
            <a:endParaRPr lang="zh-CN" altLang="en-US"/>
          </a:p>
        </p:txBody>
      </p:sp>
      <p:sp>
        <p:nvSpPr>
          <p:cNvPr id="83972" name="AutoShape 4">
            <a:extLst>
              <a:ext uri="{FF2B5EF4-FFF2-40B4-BE49-F238E27FC236}">
                <a16:creationId xmlns:a16="http://schemas.microsoft.com/office/drawing/2014/main" id="{C30EE589-9E07-594F-A676-997A26018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925" y="549275"/>
            <a:ext cx="2543175" cy="911225"/>
          </a:xfrm>
          <a:prstGeom prst="wedgeRectCallout">
            <a:avLst>
              <a:gd name="adj1" fmla="val -71972"/>
              <a:gd name="adj2" fmla="val -3414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/>
              <a:t>Q: Is it a user- or kernel-level library?</a:t>
            </a:r>
          </a:p>
        </p:txBody>
      </p:sp>
      <p:sp>
        <p:nvSpPr>
          <p:cNvPr id="83973" name="AutoShape 5">
            <a:extLst>
              <a:ext uri="{FF2B5EF4-FFF2-40B4-BE49-F238E27FC236}">
                <a16:creationId xmlns:a16="http://schemas.microsoft.com/office/drawing/2014/main" id="{547238B7-E9AC-0649-BCCE-E50D295BD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913" y="2132013"/>
            <a:ext cx="1828800" cy="1016000"/>
          </a:xfrm>
          <a:prstGeom prst="wedgeRectCallout">
            <a:avLst>
              <a:gd name="adj1" fmla="val -3213"/>
              <a:gd name="adj2" fmla="val -11703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/>
              <a:t>Can be either user- or kernel-level.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3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2" grpId="0" animBg="1"/>
      <p:bldP spid="8397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D45019A5-1283-FB46-A7A6-9E9C85C116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Windows XP Threads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9E38DA8E-0D09-4E42-8F48-9C50249CBA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282700"/>
            <a:ext cx="6777037" cy="4587875"/>
          </a:xfrm>
        </p:spPr>
        <p:txBody>
          <a:bodyPr/>
          <a:lstStyle/>
          <a:p>
            <a:r>
              <a:rPr lang="en-US" altLang="zh-CN"/>
              <a:t>Implements the one-to-one mapping</a:t>
            </a:r>
          </a:p>
          <a:p>
            <a:r>
              <a:rPr lang="en-US" altLang="zh-CN"/>
              <a:t>Each thread contains</a:t>
            </a:r>
          </a:p>
          <a:p>
            <a:pPr lvl="1"/>
            <a:r>
              <a:rPr lang="en-US" altLang="zh-CN"/>
              <a:t>A thread id</a:t>
            </a:r>
          </a:p>
          <a:p>
            <a:pPr lvl="1"/>
            <a:r>
              <a:rPr lang="en-US" altLang="zh-CN"/>
              <a:t>Register set</a:t>
            </a:r>
          </a:p>
          <a:p>
            <a:pPr lvl="1"/>
            <a:r>
              <a:rPr lang="en-US" altLang="zh-CN"/>
              <a:t>Separate user and kernel stacks</a:t>
            </a:r>
          </a:p>
          <a:p>
            <a:pPr lvl="1"/>
            <a:r>
              <a:rPr lang="en-US" altLang="zh-CN"/>
              <a:t>Private data storage area</a:t>
            </a:r>
          </a:p>
          <a:p>
            <a:r>
              <a:rPr lang="en-US" altLang="zh-CN"/>
              <a:t>The register set, stacks, and private storage area are known as the </a:t>
            </a:r>
            <a:r>
              <a:rPr lang="en-US" altLang="zh-CN" b="1"/>
              <a:t>context </a:t>
            </a:r>
            <a:r>
              <a:rPr lang="en-US" altLang="zh-CN"/>
              <a:t>of the threads</a:t>
            </a:r>
          </a:p>
          <a:p>
            <a:r>
              <a:rPr lang="en-US" altLang="zh-CN"/>
              <a:t>The primary data structures of a thread include:</a:t>
            </a:r>
          </a:p>
          <a:p>
            <a:pPr lvl="1"/>
            <a:r>
              <a:rPr lang="en-US" altLang="zh-CN"/>
              <a:t>ETHREAD (executive thread block)</a:t>
            </a:r>
          </a:p>
          <a:p>
            <a:pPr lvl="1"/>
            <a:r>
              <a:rPr lang="en-US" altLang="zh-CN"/>
              <a:t>KTHREAD (kernel thread block)</a:t>
            </a:r>
          </a:p>
          <a:p>
            <a:pPr lvl="1"/>
            <a:r>
              <a:rPr lang="en-US" altLang="zh-CN"/>
              <a:t>TEB (thread environment block)</a:t>
            </a:r>
          </a:p>
          <a:p>
            <a:pPr>
              <a:buFont typeface="Monotype Sorts" pitchFamily="2" charset="2"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5EA1CBBE-7765-1B4F-AFA6-758128C2DF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Suppose you are developing a Web browser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0F9ECCFD-21DD-5F42-B85D-109C1A89CB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282700"/>
            <a:ext cx="8121650" cy="5078413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600"/>
              <a:t>Main(){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600"/>
              <a:t>	While(1){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600"/>
              <a:t>		RetrieveData();	// Block for 1 second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600"/>
              <a:t>		DisplayData();	// Block for 1 second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600"/>
              <a:t>		GetInputEvents();	// Block for 1 second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600"/>
              <a:t>	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600"/>
              <a:t>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/>
              <a:t>Now what if you want the program to be more responsive?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600"/>
              <a:t>Main(){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600"/>
              <a:t>	While(1){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600"/>
              <a:t>		RetrieveALittleData();	// Block for 0.1 second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600"/>
              <a:t>		DisplayALittleData();	// Block for 0.1 second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600"/>
              <a:t>		GetAFewInputEvents();	// Block for 0.1 second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600"/>
              <a:t>	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600"/>
              <a:t>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zh-CN" sz="1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6000072D-9B7C-FC4D-88A7-47A5715BCF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Linux Threads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1FC97EAC-43D5-6D42-B443-E345657B66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460500"/>
            <a:ext cx="6084887" cy="4495800"/>
          </a:xfrm>
        </p:spPr>
        <p:txBody>
          <a:bodyPr/>
          <a:lstStyle/>
          <a:p>
            <a:r>
              <a:rPr lang="en-US" altLang="zh-CN"/>
              <a:t>Linux refers to them as </a:t>
            </a:r>
            <a:r>
              <a:rPr lang="en-US" altLang="zh-CN" i="1"/>
              <a:t>tasks</a:t>
            </a:r>
            <a:r>
              <a:rPr lang="en-US" altLang="zh-CN"/>
              <a:t> rather than </a:t>
            </a:r>
            <a:r>
              <a:rPr lang="en-US" altLang="zh-CN" i="1"/>
              <a:t>threads</a:t>
            </a:r>
            <a:endParaRPr lang="en-US" altLang="zh-CN"/>
          </a:p>
          <a:p>
            <a:r>
              <a:rPr lang="en-US" altLang="zh-CN"/>
              <a:t>Thread creation is done through </a:t>
            </a:r>
            <a:r>
              <a:rPr lang="en-US" altLang="zh-CN" b="1"/>
              <a:t>clone()</a:t>
            </a:r>
            <a:r>
              <a:rPr lang="en-US" altLang="zh-CN"/>
              <a:t> system call</a:t>
            </a:r>
          </a:p>
          <a:p>
            <a:r>
              <a:rPr lang="en-US" altLang="zh-CN" b="1"/>
              <a:t>clone()</a:t>
            </a:r>
            <a:r>
              <a:rPr lang="en-US" altLang="zh-CN"/>
              <a:t> allows a child task to share the address space of the parent task (process)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4">
            <a:extLst>
              <a:ext uri="{FF2B5EF4-FFF2-40B4-BE49-F238E27FC236}">
                <a16:creationId xmlns:a16="http://schemas.microsoft.com/office/drawing/2014/main" id="{A9AADB11-97B6-394D-816A-C0B73F81C1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Java Threads</a:t>
            </a:r>
          </a:p>
        </p:txBody>
      </p:sp>
      <p:sp>
        <p:nvSpPr>
          <p:cNvPr id="36867" name="Rectangle 5">
            <a:extLst>
              <a:ext uri="{FF2B5EF4-FFF2-40B4-BE49-F238E27FC236}">
                <a16:creationId xmlns:a16="http://schemas.microsoft.com/office/drawing/2014/main" id="{A9571DFD-476E-F04D-AB87-5E958D9E06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1850" y="1281113"/>
            <a:ext cx="6280150" cy="3065462"/>
          </a:xfrm>
        </p:spPr>
        <p:txBody>
          <a:bodyPr/>
          <a:lstStyle/>
          <a:p>
            <a:r>
              <a:rPr lang="en-US" altLang="zh-CN"/>
              <a:t>Java threads are managed by the JVM</a:t>
            </a:r>
          </a:p>
          <a:p>
            <a:pPr>
              <a:buFont typeface="Monotype Sorts" pitchFamily="2" charset="2"/>
              <a:buNone/>
            </a:pPr>
            <a:endParaRPr lang="en-US" altLang="zh-CN"/>
          </a:p>
          <a:p>
            <a:r>
              <a:rPr lang="en-US" altLang="zh-CN"/>
              <a:t>Java threads may be created by: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Extending Thread class</a:t>
            </a:r>
          </a:p>
          <a:p>
            <a:pPr lvl="1"/>
            <a:r>
              <a:rPr lang="en-US" altLang="zh-CN"/>
              <a:t>Implementing the Runnable interface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2CB7B6BD-858F-9646-9A34-D798F79BFB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Java Thread States </a:t>
            </a:r>
          </a:p>
        </p:txBody>
      </p:sp>
      <p:pic>
        <p:nvPicPr>
          <p:cNvPr id="37891" name="Picture 4">
            <a:extLst>
              <a:ext uri="{FF2B5EF4-FFF2-40B4-BE49-F238E27FC236}">
                <a16:creationId xmlns:a16="http://schemas.microsoft.com/office/drawing/2014/main" id="{C53753BC-AF91-ED4A-8CC2-204CBB3CE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" t="25182" r="2225" b="26837"/>
          <a:stretch>
            <a:fillRect/>
          </a:stretch>
        </p:blipFill>
        <p:spPr bwMode="auto">
          <a:xfrm>
            <a:off x="831850" y="1776413"/>
            <a:ext cx="7677150" cy="28479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849EDB15-C77A-B44E-B3B4-FEA534E0167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End of Chapter 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>
            <a:extLst>
              <a:ext uri="{FF2B5EF4-FFF2-40B4-BE49-F238E27FC236}">
                <a16:creationId xmlns:a16="http://schemas.microsoft.com/office/drawing/2014/main" id="{EA2583EF-5FF8-1E4F-B829-44CE3E287E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What if you want it to be even more responsive?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7899EAE2-BBB0-AD4A-870C-CAC0FF053F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/>
              <a:t>Main(){</a:t>
            </a:r>
          </a:p>
          <a:p>
            <a:pPr>
              <a:buFont typeface="Monotype Sorts" pitchFamily="2" charset="2"/>
              <a:buNone/>
            </a:pPr>
            <a:r>
              <a:rPr lang="en-US" altLang="zh-CN"/>
              <a:t>	While(1){</a:t>
            </a:r>
          </a:p>
          <a:p>
            <a:pPr>
              <a:buFont typeface="Monotype Sorts" pitchFamily="2" charset="2"/>
              <a:buNone/>
            </a:pPr>
            <a:r>
              <a:rPr lang="en-US" altLang="zh-CN"/>
              <a:t>		if(</a:t>
            </a:r>
            <a:r>
              <a:rPr lang="en-US" altLang="zh-CN" b="1">
                <a:solidFill>
                  <a:schemeClr val="bg2"/>
                </a:solidFill>
              </a:rPr>
              <a:t>CheckData</a:t>
            </a:r>
            <a:r>
              <a:rPr lang="en-US" altLang="zh-CN"/>
              <a:t>()==True){</a:t>
            </a:r>
          </a:p>
          <a:p>
            <a:pPr>
              <a:buFont typeface="Monotype Sorts" pitchFamily="2" charset="2"/>
              <a:buNone/>
            </a:pPr>
            <a:r>
              <a:rPr lang="en-US" altLang="zh-CN"/>
              <a:t>			RetrieveALittleData();	// 0.1 second</a:t>
            </a:r>
          </a:p>
          <a:p>
            <a:pPr>
              <a:buFont typeface="Monotype Sorts" pitchFamily="2" charset="2"/>
              <a:buNone/>
            </a:pPr>
            <a:r>
              <a:rPr lang="en-US" altLang="zh-CN"/>
              <a:t>			DisplayALittleData();	// 0.1 second</a:t>
            </a:r>
          </a:p>
          <a:p>
            <a:pPr>
              <a:buFont typeface="Monotype Sorts" pitchFamily="2" charset="2"/>
              <a:buNone/>
            </a:pPr>
            <a:r>
              <a:rPr lang="en-US" altLang="zh-CN"/>
              <a:t>		}</a:t>
            </a:r>
          </a:p>
          <a:p>
            <a:pPr>
              <a:buFont typeface="Monotype Sorts" pitchFamily="2" charset="2"/>
              <a:buNone/>
            </a:pPr>
            <a:r>
              <a:rPr lang="en-US" altLang="zh-CN"/>
              <a:t>		if(</a:t>
            </a:r>
            <a:r>
              <a:rPr lang="en-US" altLang="zh-CN" b="1">
                <a:solidFill>
                  <a:schemeClr val="bg2"/>
                </a:solidFill>
              </a:rPr>
              <a:t>CheckInputEvents</a:t>
            </a:r>
            <a:r>
              <a:rPr lang="en-US" altLang="zh-CN"/>
              <a:t>()==True){</a:t>
            </a:r>
          </a:p>
          <a:p>
            <a:pPr>
              <a:buFont typeface="Monotype Sorts" pitchFamily="2" charset="2"/>
              <a:buNone/>
            </a:pPr>
            <a:r>
              <a:rPr lang="en-US" altLang="zh-CN"/>
              <a:t>			GetAFewInputEvents();	// 0.1 second</a:t>
            </a:r>
          </a:p>
          <a:p>
            <a:pPr>
              <a:buFont typeface="Monotype Sorts" pitchFamily="2" charset="2"/>
              <a:buNone/>
            </a:pPr>
            <a:r>
              <a:rPr lang="en-US" altLang="zh-CN"/>
              <a:t>		}</a:t>
            </a:r>
          </a:p>
          <a:p>
            <a:pPr>
              <a:buFont typeface="Monotype Sorts" pitchFamily="2" charset="2"/>
              <a:buNone/>
            </a:pPr>
            <a:r>
              <a:rPr lang="en-US" altLang="zh-CN"/>
              <a:t>	}</a:t>
            </a:r>
          </a:p>
          <a:p>
            <a:pPr>
              <a:buFont typeface="Monotype Sorts" pitchFamily="2" charset="2"/>
              <a:buNone/>
            </a:pPr>
            <a:r>
              <a:rPr lang="en-US" altLang="zh-CN"/>
              <a:t>}</a:t>
            </a:r>
          </a:p>
          <a:p>
            <a:endParaRPr lang="zh-CN" altLang="en-US"/>
          </a:p>
        </p:txBody>
      </p:sp>
      <p:sp>
        <p:nvSpPr>
          <p:cNvPr id="8196" name="Text Box 4">
            <a:extLst>
              <a:ext uri="{FF2B5EF4-FFF2-40B4-BE49-F238E27FC236}">
                <a16:creationId xmlns:a16="http://schemas.microsoft.com/office/drawing/2014/main" id="{F3602B68-B8A8-1D4D-82B8-7F450A5FC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" y="5421313"/>
            <a:ext cx="65166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FF0000"/>
                </a:solidFill>
              </a:rPr>
              <a:t>Problem: A lot Checks, not efficient. And still not responsive!</a:t>
            </a:r>
            <a:r>
              <a:rPr kumimoji="0" lang="en-US" altLang="zh-CN" sz="2400">
                <a:solidFill>
                  <a:srgbClr val="00CC0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55517401-50D9-764A-9C6F-AD35313CE7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2825" y="406400"/>
            <a:ext cx="7535863" cy="609600"/>
          </a:xfrm>
        </p:spPr>
        <p:txBody>
          <a:bodyPr/>
          <a:lstStyle/>
          <a:p>
            <a:pPr algn="l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To make it responsive enough, we need to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BF98B960-4C73-A04C-8FC7-1ADAA34FA1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/>
              <a:t>Break the operations into very very small pieces;</a:t>
            </a:r>
          </a:p>
          <a:p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However, to be efficient enough, we want to execute code in  large pieces. </a:t>
            </a:r>
          </a:p>
          <a:p>
            <a:endParaRPr lang="en-US" altLang="zh-CN" sz="2000"/>
          </a:p>
          <a:p>
            <a:r>
              <a:rPr lang="en-US" altLang="zh-CN" sz="2000"/>
              <a:t>More precisely, we want to </a:t>
            </a:r>
            <a:r>
              <a:rPr lang="en-US" altLang="zh-CN" sz="2000">
                <a:solidFill>
                  <a:srgbClr val="FF0000"/>
                </a:solidFill>
              </a:rPr>
              <a:t>SCHEDULE</a:t>
            </a:r>
            <a:r>
              <a:rPr lang="en-US" altLang="zh-CN" sz="2000"/>
              <a:t> these operations in our own program code.</a:t>
            </a:r>
          </a:p>
          <a:p>
            <a:endParaRPr lang="en-US" altLang="zh-CN" sz="2000"/>
          </a:p>
          <a:p>
            <a:r>
              <a:rPr lang="en-US" altLang="zh-CN" sz="2000"/>
              <a:t>Leave the tedious work to the OS which schedules them in Threads!</a:t>
            </a:r>
          </a:p>
        </p:txBody>
      </p:sp>
      <p:sp>
        <p:nvSpPr>
          <p:cNvPr id="9220" name="上下箭头 1">
            <a:extLst>
              <a:ext uri="{FF2B5EF4-FFF2-40B4-BE49-F238E27FC236}">
                <a16:creationId xmlns:a16="http://schemas.microsoft.com/office/drawing/2014/main" id="{594ADAC9-3E15-6149-A76B-BCC6C0F18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0138" y="1638300"/>
            <a:ext cx="579437" cy="942975"/>
          </a:xfrm>
          <a:prstGeom prst="upDownArrow">
            <a:avLst>
              <a:gd name="adj1" fmla="val 50000"/>
              <a:gd name="adj2" fmla="val 49975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/>
          </a:p>
        </p:txBody>
      </p:sp>
      <p:sp>
        <p:nvSpPr>
          <p:cNvPr id="9221" name="文本框 2">
            <a:extLst>
              <a:ext uri="{FF2B5EF4-FFF2-40B4-BE49-F238E27FC236}">
                <a16:creationId xmlns:a16="http://schemas.microsoft.com/office/drawing/2014/main" id="{0CFAFFE5-0B76-F141-BB44-155E45FD4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5288" y="1801813"/>
            <a:ext cx="26908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>
                <a:solidFill>
                  <a:srgbClr val="FF0000"/>
                </a:solidFill>
              </a:rPr>
              <a:t>These two requirements conflict with each other!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id="{6C96E2B4-1497-AC4E-AB57-56AB65D3BF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Multi-thread version of the program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954F48BA-F9E3-3D45-8892-D1177E4203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/>
              <a:t>Main(){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>
                <a:solidFill>
                  <a:schemeClr val="bg2"/>
                </a:solidFill>
              </a:rPr>
              <a:t>		</a:t>
            </a:r>
            <a:r>
              <a:rPr lang="en-US" altLang="zh-CN">
                <a:solidFill>
                  <a:srgbClr val="FF0000"/>
                </a:solidFill>
              </a:rPr>
              <a:t>CreateThread</a:t>
            </a:r>
            <a:r>
              <a:rPr lang="en-US" altLang="zh-CN">
                <a:solidFill>
                  <a:schemeClr val="bg2"/>
                </a:solidFill>
              </a:rPr>
              <a:t> </a:t>
            </a:r>
            <a:r>
              <a:rPr lang="en-US" altLang="zh-CN"/>
              <a:t>(RetrieveData());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>
                <a:solidFill>
                  <a:schemeClr val="bg2"/>
                </a:solidFill>
              </a:rPr>
              <a:t>		</a:t>
            </a:r>
            <a:r>
              <a:rPr lang="en-US" altLang="zh-CN">
                <a:solidFill>
                  <a:srgbClr val="FF0000"/>
                </a:solidFill>
              </a:rPr>
              <a:t>CreateThread</a:t>
            </a:r>
            <a:r>
              <a:rPr lang="en-US" altLang="zh-CN">
                <a:solidFill>
                  <a:schemeClr val="bg2"/>
                </a:solidFill>
              </a:rPr>
              <a:t> </a:t>
            </a:r>
            <a:r>
              <a:rPr lang="en-US" altLang="zh-CN"/>
              <a:t>(DisplayData());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>
                <a:solidFill>
                  <a:schemeClr val="bg2"/>
                </a:solidFill>
              </a:rPr>
              <a:t>		</a:t>
            </a:r>
            <a:r>
              <a:rPr lang="en-US" altLang="zh-CN">
                <a:solidFill>
                  <a:srgbClr val="FF0000"/>
                </a:solidFill>
              </a:rPr>
              <a:t>CreateThread</a:t>
            </a:r>
            <a:r>
              <a:rPr lang="en-US" altLang="zh-CN">
                <a:solidFill>
                  <a:schemeClr val="bg2"/>
                </a:solidFill>
              </a:rPr>
              <a:t> </a:t>
            </a:r>
            <a:r>
              <a:rPr lang="en-US" altLang="zh-CN"/>
              <a:t>(GetInputEvents());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/>
              <a:t>		WaitForThreads();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/>
              <a:t>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zh-CN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/>
              <a:t>// Each thread routine enters a loop.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/>
              <a:t>Void RetrieveData(){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/>
              <a:t>	while(1){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/>
              <a:t>		retrieveData();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/>
              <a:t>		…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/>
              <a:t>	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/>
              <a:t>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/>
              <a:t>….</a:t>
            </a:r>
          </a:p>
        </p:txBody>
      </p:sp>
      <p:sp>
        <p:nvSpPr>
          <p:cNvPr id="10244" name="文本框 1">
            <a:extLst>
              <a:ext uri="{FF2B5EF4-FFF2-40B4-BE49-F238E27FC236}">
                <a16:creationId xmlns:a16="http://schemas.microsoft.com/office/drawing/2014/main" id="{81A9FCE1-90F4-5142-A2DA-E85A791B2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7800" y="3810000"/>
            <a:ext cx="2790825" cy="21844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 typeface="Monotype Sorts"/>
              <a:buNone/>
              <a:defRPr/>
            </a:pPr>
            <a:r>
              <a:rPr kumimoji="0" lang="en-US" altLang="zh-CN" dirty="0"/>
              <a:t>Void </a:t>
            </a:r>
            <a:r>
              <a:rPr kumimoji="0" lang="en-US" altLang="zh-CN" dirty="0" err="1"/>
              <a:t>DisplayData</a:t>
            </a:r>
            <a:r>
              <a:rPr kumimoji="0" lang="en-US" altLang="zh-CN" dirty="0"/>
              <a:t>(){</a:t>
            </a:r>
          </a:p>
          <a:p>
            <a:pPr marL="342900" indent="-342900">
              <a:lnSpc>
                <a:spcPct val="80000"/>
              </a:lnSpc>
              <a:buFont typeface="Monotype Sorts"/>
              <a:buNone/>
              <a:defRPr/>
            </a:pPr>
            <a:r>
              <a:rPr kumimoji="0" lang="en-US" altLang="zh-CN" dirty="0"/>
              <a:t>      </a:t>
            </a:r>
            <a:r>
              <a:rPr lang="en-US" altLang="zh-CN" dirty="0">
                <a:latin typeface="+mn-lt"/>
                <a:ea typeface="+mn-ea"/>
              </a:rPr>
              <a:t>while(1){</a:t>
            </a:r>
          </a:p>
          <a:p>
            <a:pPr marL="342900" indent="-342900">
              <a:lnSpc>
                <a:spcPct val="80000"/>
              </a:lnSpc>
              <a:buFont typeface="Monotype Sorts"/>
              <a:buNone/>
              <a:defRPr/>
            </a:pPr>
            <a:r>
              <a:rPr lang="en-US" altLang="zh-CN" dirty="0">
                <a:latin typeface="+mn-lt"/>
                <a:ea typeface="+mn-ea"/>
              </a:rPr>
              <a:t>		</a:t>
            </a:r>
            <a:r>
              <a:rPr lang="en-US" altLang="zh-CN" dirty="0" err="1">
                <a:latin typeface="+mn-lt"/>
                <a:ea typeface="+mn-ea"/>
              </a:rPr>
              <a:t>displayData</a:t>
            </a:r>
            <a:r>
              <a:rPr lang="en-US" altLang="zh-CN" dirty="0">
                <a:latin typeface="+mn-lt"/>
                <a:ea typeface="+mn-ea"/>
              </a:rPr>
              <a:t>();</a:t>
            </a:r>
          </a:p>
          <a:p>
            <a:pPr marL="342900" indent="-342900">
              <a:lnSpc>
                <a:spcPct val="80000"/>
              </a:lnSpc>
              <a:buFont typeface="Monotype Sorts"/>
              <a:buNone/>
              <a:defRPr/>
            </a:pPr>
            <a:r>
              <a:rPr lang="en-US" altLang="zh-CN" dirty="0">
                <a:latin typeface="+mn-lt"/>
                <a:ea typeface="+mn-ea"/>
              </a:rPr>
              <a:t>		…</a:t>
            </a:r>
          </a:p>
          <a:p>
            <a:pPr marL="342900" indent="-342900">
              <a:lnSpc>
                <a:spcPct val="80000"/>
              </a:lnSpc>
              <a:buFont typeface="Monotype Sorts"/>
              <a:buNone/>
              <a:defRPr/>
            </a:pPr>
            <a:r>
              <a:rPr lang="en-US" altLang="zh-CN" dirty="0">
                <a:latin typeface="+mn-lt"/>
                <a:ea typeface="+mn-ea"/>
              </a:rPr>
              <a:t>       }</a:t>
            </a:r>
          </a:p>
          <a:p>
            <a:pPr marL="342900" indent="-342900">
              <a:lnSpc>
                <a:spcPct val="80000"/>
              </a:lnSpc>
              <a:buFont typeface="Monotype Sorts"/>
              <a:buNone/>
              <a:defRPr/>
            </a:pPr>
            <a:r>
              <a:rPr lang="en-US" altLang="zh-CN" dirty="0">
                <a:latin typeface="+mn-lt"/>
                <a:ea typeface="+mn-ea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10245" name="文本框 2">
            <a:extLst>
              <a:ext uri="{FF2B5EF4-FFF2-40B4-BE49-F238E27FC236}">
                <a16:creationId xmlns:a16="http://schemas.microsoft.com/office/drawing/2014/main" id="{11BBACA8-D82C-2545-9FEF-7E16E9F50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2625" y="3605213"/>
            <a:ext cx="1652588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400"/>
              <a:t>……</a:t>
            </a:r>
            <a:endParaRPr lang="zh-CN" altLang="en-US" sz="4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92CA014D-38D1-8A45-8B64-BA339373DE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Single and Multithreaded Processes</a:t>
            </a:r>
          </a:p>
        </p:txBody>
      </p:sp>
      <p:pic>
        <p:nvPicPr>
          <p:cNvPr id="11267" name="Picture 9">
            <a:extLst>
              <a:ext uri="{FF2B5EF4-FFF2-40B4-BE49-F238E27FC236}">
                <a16:creationId xmlns:a16="http://schemas.microsoft.com/office/drawing/2014/main" id="{F4698D4A-ED01-7448-8F28-A91F5ADD3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" t="11746" r="392" b="11746"/>
          <a:stretch>
            <a:fillRect/>
          </a:stretch>
        </p:blipFill>
        <p:spPr bwMode="auto">
          <a:xfrm>
            <a:off x="1116013" y="1652588"/>
            <a:ext cx="7132637" cy="412591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80BF86FF-1CD7-7A40-B455-C2A48E23E5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7713" y="420688"/>
            <a:ext cx="7158037" cy="3302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Benefits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03774F0D-57A1-7844-BCD6-DA664A969D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/>
              <a:t>Responsiveness</a:t>
            </a:r>
            <a:br>
              <a:rPr lang="en-US" altLang="zh-CN"/>
            </a:br>
            <a:r>
              <a:rPr lang="en-US" altLang="zh-CN"/>
              <a:t>interactive applications</a:t>
            </a:r>
          </a:p>
          <a:p>
            <a:r>
              <a:rPr lang="en-US" altLang="zh-CN" b="1"/>
              <a:t>Resource Sharing</a:t>
            </a:r>
            <a:br>
              <a:rPr lang="en-US" altLang="zh-CN"/>
            </a:br>
            <a:r>
              <a:rPr lang="en-US" altLang="zh-CN"/>
              <a:t>memory for code and data can be shared.</a:t>
            </a:r>
          </a:p>
          <a:p>
            <a:r>
              <a:rPr lang="en-US" altLang="zh-CN" b="1"/>
              <a:t>Economy</a:t>
            </a:r>
            <a:br>
              <a:rPr lang="en-US" altLang="zh-CN" b="1"/>
            </a:br>
            <a:r>
              <a:rPr lang="en-US" altLang="zh-CN"/>
              <a:t>creating processes are more expensive.</a:t>
            </a:r>
          </a:p>
          <a:p>
            <a:r>
              <a:rPr lang="en-US" altLang="zh-CN" b="1"/>
              <a:t>Utilization of MP Architectures</a:t>
            </a:r>
          </a:p>
          <a:p>
            <a:pPr>
              <a:buFont typeface="Monotype Sorts" pitchFamily="2" charset="2"/>
              <a:buNone/>
            </a:pPr>
            <a:r>
              <a:rPr lang="en-US" altLang="zh-CN"/>
              <a:t>	multi-threading increases concurrency.</a:t>
            </a:r>
          </a:p>
        </p:txBody>
      </p:sp>
      <p:sp>
        <p:nvSpPr>
          <p:cNvPr id="12292" name="Text Box 4">
            <a:extLst>
              <a:ext uri="{FF2B5EF4-FFF2-40B4-BE49-F238E27FC236}">
                <a16:creationId xmlns:a16="http://schemas.microsoft.com/office/drawing/2014/main" id="{DF24F866-5BA5-1E45-A41D-F3C264798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00" y="165100"/>
            <a:ext cx="310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3200" b="1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BA8A02-29D9-264C-9DF3-B76F5F3E3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Concurrency vs. Parallelism</a:t>
            </a:r>
            <a:endParaRPr lang="zh-CN" altLang="en-US" dirty="0"/>
          </a:p>
        </p:txBody>
      </p:sp>
      <p:sp>
        <p:nvSpPr>
          <p:cNvPr id="13315" name="内容占位符 2">
            <a:extLst>
              <a:ext uri="{FF2B5EF4-FFF2-40B4-BE49-F238E27FC236}">
                <a16:creationId xmlns:a16="http://schemas.microsoft.com/office/drawing/2014/main" id="{097C8D70-92D8-B648-919E-9A8EA37CB6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316" name="图片 4">
            <a:extLst>
              <a:ext uri="{FF2B5EF4-FFF2-40B4-BE49-F238E27FC236}">
                <a16:creationId xmlns:a16="http://schemas.microsoft.com/office/drawing/2014/main" id="{D0D104F0-F250-5B41-905F-0CB2D27D0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3" y="1282700"/>
            <a:ext cx="7280275" cy="148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图片 5">
            <a:extLst>
              <a:ext uri="{FF2B5EF4-FFF2-40B4-BE49-F238E27FC236}">
                <a16:creationId xmlns:a16="http://schemas.microsoft.com/office/drawing/2014/main" id="{59AAFC51-2CC2-DF4A-B248-219031DE97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588" y="3125788"/>
            <a:ext cx="5446712" cy="249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s-w-java">
  <a:themeElements>
    <a:clrScheme name="">
      <a:dk1>
        <a:srgbClr val="000000"/>
      </a:dk1>
      <a:lt1>
        <a:srgbClr val="FFFF99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FFFFCA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os-w-java">
      <a:majorFont>
        <a:latin typeface="Helvetica"/>
        <a:ea typeface="宋体"/>
        <a:cs typeface=""/>
      </a:majorFont>
      <a:minorFont>
        <a:latin typeface="Helvetica"/>
        <a:ea typeface="宋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宋体" charset="0"/>
          </a:defRPr>
        </a:defPPr>
      </a:lstStyle>
    </a:lnDef>
  </a:objectDefaults>
  <a:extraClrSchemeLst>
    <a:extraClrScheme>
      <a:clrScheme name="os-w-java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w-java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w-java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27919</TotalTime>
  <Words>1215</Words>
  <Application>Microsoft Office PowerPoint</Application>
  <PresentationFormat>全屏显示(4:3)</PresentationFormat>
  <Paragraphs>200</Paragraphs>
  <Slides>33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9" baseType="lpstr">
      <vt:lpstr>Monotype Sorts</vt:lpstr>
      <vt:lpstr>Helvetica</vt:lpstr>
      <vt:lpstr>Times New Roman</vt:lpstr>
      <vt:lpstr>Webdings</vt:lpstr>
      <vt:lpstr>Wingdings</vt:lpstr>
      <vt:lpstr>os-w-java</vt:lpstr>
      <vt:lpstr>Chapter 4:  Threads</vt:lpstr>
      <vt:lpstr>Chapter 4: Threads</vt:lpstr>
      <vt:lpstr>Suppose you are developing a Web browser</vt:lpstr>
      <vt:lpstr>What if you want it to be even more responsive?</vt:lpstr>
      <vt:lpstr>To make it responsive enough, we need to</vt:lpstr>
      <vt:lpstr>Multi-thread version of the program</vt:lpstr>
      <vt:lpstr>Single and Multithreaded Processes</vt:lpstr>
      <vt:lpstr>Benefits</vt:lpstr>
      <vt:lpstr>Concurrency vs. Parallelism</vt:lpstr>
      <vt:lpstr>User Threads</vt:lpstr>
      <vt:lpstr>Kernel Threads</vt:lpstr>
      <vt:lpstr>Multithreading Models</vt:lpstr>
      <vt:lpstr>Many-to-One</vt:lpstr>
      <vt:lpstr>Many-to-One Model</vt:lpstr>
      <vt:lpstr>One-to-One</vt:lpstr>
      <vt:lpstr>One-to-one Model</vt:lpstr>
      <vt:lpstr>Many-to-Many Model</vt:lpstr>
      <vt:lpstr>Many-to-Many Model</vt:lpstr>
      <vt:lpstr>Two-level Model</vt:lpstr>
      <vt:lpstr>Two-level Model</vt:lpstr>
      <vt:lpstr>Threading Issues</vt:lpstr>
      <vt:lpstr>Semantics of fork() and exec()</vt:lpstr>
      <vt:lpstr>Signal Handling</vt:lpstr>
      <vt:lpstr>Thread Cancellation</vt:lpstr>
      <vt:lpstr>Thread Pools</vt:lpstr>
      <vt:lpstr>Thread Specific Data</vt:lpstr>
      <vt:lpstr>Scheduler Activations</vt:lpstr>
      <vt:lpstr>Pthreads</vt:lpstr>
      <vt:lpstr>Windows XP Threads</vt:lpstr>
      <vt:lpstr>Linux Threads</vt:lpstr>
      <vt:lpstr>Java Threads</vt:lpstr>
      <vt:lpstr>Java Thread States </vt:lpstr>
      <vt:lpstr>End of Chapter 4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1.01</dc:title>
  <dc:creator>Lucent End User</dc:creator>
  <cp:lastModifiedBy>yq cai</cp:lastModifiedBy>
  <cp:revision>368</cp:revision>
  <dcterms:created xsi:type="dcterms:W3CDTF">2004-10-07T18:29:30Z</dcterms:created>
  <dcterms:modified xsi:type="dcterms:W3CDTF">2023-10-19T02:39:37Z</dcterms:modified>
</cp:coreProperties>
</file>