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55"/>
  </p:notesMasterIdLst>
  <p:sldIdLst>
    <p:sldId id="318" r:id="rId2"/>
    <p:sldId id="256" r:id="rId3"/>
    <p:sldId id="257" r:id="rId4"/>
    <p:sldId id="278" r:id="rId5"/>
    <p:sldId id="279" r:id="rId6"/>
    <p:sldId id="258" r:id="rId7"/>
    <p:sldId id="259" r:id="rId8"/>
    <p:sldId id="354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352" r:id="rId17"/>
    <p:sldId id="291" r:id="rId18"/>
    <p:sldId id="343" r:id="rId19"/>
    <p:sldId id="355" r:id="rId20"/>
    <p:sldId id="269" r:id="rId21"/>
    <p:sldId id="270" r:id="rId22"/>
    <p:sldId id="271" r:id="rId23"/>
    <p:sldId id="281" r:id="rId24"/>
    <p:sldId id="282" r:id="rId25"/>
    <p:sldId id="272" r:id="rId26"/>
    <p:sldId id="283" r:id="rId27"/>
    <p:sldId id="273" r:id="rId28"/>
    <p:sldId id="274" r:id="rId29"/>
    <p:sldId id="292" r:id="rId30"/>
    <p:sldId id="275" r:id="rId31"/>
    <p:sldId id="276" r:id="rId32"/>
    <p:sldId id="320" r:id="rId33"/>
    <p:sldId id="321" r:id="rId34"/>
    <p:sldId id="322" r:id="rId35"/>
    <p:sldId id="329" r:id="rId36"/>
    <p:sldId id="289" r:id="rId37"/>
    <p:sldId id="348" r:id="rId38"/>
    <p:sldId id="290" r:id="rId39"/>
    <p:sldId id="301" r:id="rId40"/>
    <p:sldId id="349" r:id="rId41"/>
    <p:sldId id="350" r:id="rId42"/>
    <p:sldId id="326" r:id="rId43"/>
    <p:sldId id="351" r:id="rId44"/>
    <p:sldId id="319" r:id="rId45"/>
    <p:sldId id="302" r:id="rId46"/>
    <p:sldId id="315" r:id="rId47"/>
    <p:sldId id="316" r:id="rId48"/>
    <p:sldId id="317" r:id="rId49"/>
    <p:sldId id="330" r:id="rId50"/>
    <p:sldId id="344" r:id="rId51"/>
    <p:sldId id="345" r:id="rId52"/>
    <p:sldId id="346" r:id="rId53"/>
    <p:sldId id="347" r:id="rId5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9">
          <p15:clr>
            <a:srgbClr val="A4A3A4"/>
          </p15:clr>
        </p15:guide>
        <p15:guide id="2" pos="4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3FCFF"/>
    <a:srgbClr val="E8FAFF"/>
    <a:srgbClr val="F6FAFF"/>
    <a:srgbClr val="D7F2FF"/>
    <a:srgbClr val="B4CEFB"/>
    <a:srgbClr val="FFFFFF"/>
    <a:srgbClr val="99CC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5" autoAdjust="0"/>
    <p:restoredTop sz="90272"/>
  </p:normalViewPr>
  <p:slideViewPr>
    <p:cSldViewPr snapToGrid="0">
      <p:cViewPr>
        <p:scale>
          <a:sx n="100" d="100"/>
          <a:sy n="100" d="100"/>
        </p:scale>
        <p:origin x="1080" y="64"/>
      </p:cViewPr>
      <p:guideLst>
        <p:guide orient="horz" pos="789"/>
        <p:guide pos="4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A563CDFA-F47C-4998-845B-A9C54A9D90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94241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253E319E-E3D0-C04D-85A5-5758BE637A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fld id="{B2F24396-BD11-AC44-BA69-0FEECD9932A6}" type="slidenum">
              <a:rPr lang="zh-CN" altLang="en-US">
                <a:latin typeface="Times New Roman" panose="02020603050405020304" pitchFamily="18" charset="0"/>
              </a:rPr>
              <a:pPr/>
              <a:t>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EA83B9DF-66CA-0646-9CA9-978F251F60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0B1F3E84-DA3B-4B42-86FF-C0D1CD68D4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1AEB231B-7207-8845-9312-5A998685C9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fld id="{0FC9C572-271C-034F-917A-A3285EB28B82}" type="slidenum">
              <a:rPr lang="zh-CN" altLang="en-US">
                <a:latin typeface="Times New Roman" panose="02020603050405020304" pitchFamily="18" charset="0"/>
              </a:rPr>
              <a:pPr/>
              <a:t>10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909D3B83-D254-544B-A649-96450F4B35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08AB4538-2C8B-FD42-A37D-2608FBD94F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A82251E8-AC04-1D4F-BB28-81EC19F26A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fld id="{2A5B5830-1BA1-354A-9FFF-074489E51650}" type="slidenum">
              <a:rPr lang="zh-CN" altLang="en-US">
                <a:latin typeface="Times New Roman" panose="02020603050405020304" pitchFamily="18" charset="0"/>
              </a:rPr>
              <a:pPr/>
              <a:t>11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68D2E8EE-A120-FF48-BCBD-61AB30024A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30645C11-0292-8647-A522-823403EFD4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6735EB71-DADD-6449-AE11-B33928DD48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fld id="{0684AF6B-EC01-294B-8677-92C771B9F5BB}" type="slidenum">
              <a:rPr lang="zh-CN" altLang="en-US">
                <a:latin typeface="Times New Roman" panose="02020603050405020304" pitchFamily="18" charset="0"/>
              </a:rPr>
              <a:pPr/>
              <a:t>12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FEEC9BDA-1516-484E-9BFA-F35FD78064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18D91A02-C210-4E4F-8197-F8542D052F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68AED5E3-6598-D44E-9772-47E909F1E6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fld id="{F845EED5-B521-514B-85B4-FF3199782483}" type="slidenum">
              <a:rPr lang="zh-CN" altLang="en-US">
                <a:latin typeface="Times New Roman" panose="02020603050405020304" pitchFamily="18" charset="0"/>
              </a:rPr>
              <a:pPr/>
              <a:t>13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58E90A3B-8278-7C44-BE77-8C408EE2B7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E9D253ED-521C-1445-9091-19589E1230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F9FA2A08-4EA8-CE4F-9F0E-E8CD4EF485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fld id="{B6463960-F4CE-534E-A366-B0F9B2B83010}" type="slidenum">
              <a:rPr lang="zh-CN" altLang="en-US">
                <a:latin typeface="Times New Roman" panose="02020603050405020304" pitchFamily="18" charset="0"/>
              </a:rPr>
              <a:pPr/>
              <a:t>14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E1B59DCA-B38B-0342-AAE0-B191969D2E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534E7EC6-EEC0-F84E-948F-57A9B81D00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B79231AF-481C-AF4E-813D-CB341E2179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fld id="{C1F023C3-6B41-CA48-A7BC-1BFE9E54CC2D}" type="slidenum">
              <a:rPr lang="zh-CN" altLang="en-US">
                <a:latin typeface="Times New Roman" panose="02020603050405020304" pitchFamily="18" charset="0"/>
              </a:rPr>
              <a:pPr/>
              <a:t>15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B37D9ABD-DFE1-CC44-AEDD-49C3A23ECC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D0419EC7-BA5B-2040-8B30-DBAE576B45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6BA7204C-00B9-0E47-BD54-7CB823164E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fld id="{B521A3E4-26CA-5F4E-BD05-3F99C03E11D1}" type="slidenum">
              <a:rPr lang="zh-CN" altLang="en-US">
                <a:latin typeface="Times New Roman" panose="02020603050405020304" pitchFamily="18" charset="0"/>
              </a:rPr>
              <a:pPr/>
              <a:t>16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63B5F62F-B473-1245-ADD4-9FC462F14E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B6AC0FEB-86EE-DF48-A932-0737EDC456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9ED5C724-73C6-FA43-ADBF-F436471835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fld id="{264A2460-6914-8145-A57D-7F25D1ACC82A}" type="slidenum">
              <a:rPr lang="zh-CN" altLang="en-US">
                <a:latin typeface="Times New Roman" panose="02020603050405020304" pitchFamily="18" charset="0"/>
              </a:rPr>
              <a:pPr/>
              <a:t>17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A693F635-7286-5F45-B5C3-46446C6069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81DA65BF-3090-6D4E-A50B-A6445708BA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A882070A-C7DB-4E4B-B74E-FEB3E0C2B6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fld id="{BD13208F-78D6-9748-8A34-2261D56E1A73}" type="slidenum">
              <a:rPr lang="zh-CN" altLang="en-US">
                <a:latin typeface="Times New Roman" panose="02020603050405020304" pitchFamily="18" charset="0"/>
              </a:rPr>
              <a:pPr/>
              <a:t>18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2190103E-F81C-2147-8FB9-2D8AEE1EAE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9519336F-65BF-E043-B2C1-3DD6E55632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16821B09-88E3-3647-A743-AB26C42AC7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fld id="{31E5066D-9E27-A34D-8E59-4E84F46C5768}" type="slidenum">
              <a:rPr lang="zh-CN" altLang="en-US">
                <a:latin typeface="Times New Roman" panose="02020603050405020304" pitchFamily="18" charset="0"/>
              </a:rPr>
              <a:pPr/>
              <a:t>20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A8553A7D-C46E-274F-9FD0-C89E2BDB66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3F18C36B-E5D9-824A-BB76-75215D9711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A0E969D0-4C5A-AC43-B1D9-57BDF8CBF4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fld id="{3A3F1D7A-B1E7-2844-B5C8-F57FA642FB00}" type="slidenum">
              <a:rPr lang="zh-CN" altLang="en-US">
                <a:latin typeface="Times New Roman" panose="02020603050405020304" pitchFamily="18" charset="0"/>
              </a:rPr>
              <a:pPr/>
              <a:t>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600032CF-D57F-2E48-BB2E-3092AA57D7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8A0E5BEA-36A5-8949-808C-5F4D20B78A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D30AE817-2298-AE4F-BB55-53F15A9A3C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fld id="{FBDC5B10-B7B4-3D41-AEFB-0853A154884C}" type="slidenum">
              <a:rPr lang="zh-CN" altLang="en-US">
                <a:latin typeface="Times New Roman" panose="02020603050405020304" pitchFamily="18" charset="0"/>
              </a:rPr>
              <a:pPr/>
              <a:t>21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3389AD3A-2E52-1342-9124-42DF7A7AD3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2F12A5CC-4E12-A940-BEF0-EA0DAAA2F9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DB1BCBA5-B48A-0745-9F86-7770629A86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fld id="{1707FD33-9A74-7A43-B585-629C3751D55F}" type="slidenum">
              <a:rPr lang="zh-CN" altLang="en-US">
                <a:latin typeface="Times New Roman" panose="02020603050405020304" pitchFamily="18" charset="0"/>
              </a:rPr>
              <a:pPr/>
              <a:t>22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3F0E5525-F453-324A-BDE4-D2489F4EAF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9972A911-EA2E-F04D-8E40-7652ABC38D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E6320150-2BD8-F54D-A45C-561B63FC03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fld id="{01A227C8-3B18-0A41-B65B-3C9BCC3B95F9}" type="slidenum">
              <a:rPr lang="zh-CN" altLang="en-US">
                <a:latin typeface="Times New Roman" panose="02020603050405020304" pitchFamily="18" charset="0"/>
              </a:rPr>
              <a:pPr/>
              <a:t>23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A2983DCB-AB1D-EC41-8524-36199AED60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EAB1ACE8-6DF9-624E-8F06-3CB4B31563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F4BD0FFE-8AC4-6B44-8347-D96220CCFA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fld id="{5A77C8E5-C2C9-6F4A-A45D-E3EC16573DA4}" type="slidenum">
              <a:rPr lang="zh-CN" altLang="en-US">
                <a:latin typeface="Times New Roman" panose="02020603050405020304" pitchFamily="18" charset="0"/>
              </a:rPr>
              <a:pPr/>
              <a:t>24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46CE2AD5-2070-B540-B2A1-9F4F0830FC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3BEDB270-61E1-D949-A904-9EACCD4C7B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F695E669-53E1-8A47-94AE-1A6CC31167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fld id="{137CD1CD-D41E-D840-AF1A-804D34AA57A4}" type="slidenum">
              <a:rPr lang="zh-CN" altLang="en-US">
                <a:latin typeface="Times New Roman" panose="02020603050405020304" pitchFamily="18" charset="0"/>
              </a:rPr>
              <a:pPr/>
              <a:t>25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E7C871B1-9F89-B041-B586-27513DDFA2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BD3D9290-D2A8-0841-A688-7241C2FE94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D1610996-4791-8A49-85B6-151DF2AC8C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fld id="{B70BD717-A7D7-1D40-BF1B-2DE949B6AE8B}" type="slidenum">
              <a:rPr lang="zh-CN" altLang="en-US">
                <a:latin typeface="Times New Roman" panose="02020603050405020304" pitchFamily="18" charset="0"/>
              </a:rPr>
              <a:pPr/>
              <a:t>26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3E33E94B-4A8D-1B46-A848-40AF5C01D2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F1314860-E3D6-8343-9DEC-E1EC9402D6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ED2B5FAE-D42E-C545-B7B1-E5257FD9AD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fld id="{08FD7C0A-0816-6947-8D7F-A53ABFBEB85F}" type="slidenum">
              <a:rPr lang="zh-CN" altLang="en-US">
                <a:latin typeface="Times New Roman" panose="02020603050405020304" pitchFamily="18" charset="0"/>
              </a:rPr>
              <a:pPr/>
              <a:t>27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469EA3FF-7986-BD48-B19F-2B8122B575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0B6F7610-C8BE-1B45-AD79-DF88EC9CF6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DE783049-6F37-2447-A1E9-02F1782073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fld id="{8C936700-B5F6-A34C-A4C1-256DAC65A90C}" type="slidenum">
              <a:rPr lang="zh-CN" altLang="en-US">
                <a:latin typeface="Times New Roman" panose="02020603050405020304" pitchFamily="18" charset="0"/>
              </a:rPr>
              <a:pPr/>
              <a:t>28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6F0A33C0-1CBE-9249-A3A6-9649943760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CDF02233-464B-EA43-A5A4-8AA12F322F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945539C1-4C30-1B42-8BA3-BC894FA171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fld id="{93343258-E9B6-FA42-92FD-A95397BF297E}" type="slidenum">
              <a:rPr lang="zh-CN" altLang="en-US">
                <a:latin typeface="Times New Roman" panose="02020603050405020304" pitchFamily="18" charset="0"/>
              </a:rPr>
              <a:pPr/>
              <a:t>29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495845C6-5BF4-1E42-9ACB-D344FD0F2E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A0CB575E-6452-DB4C-B312-52EF40E9ED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8CDFDA71-928B-FF47-AB95-15CC72118D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fld id="{549493AC-D5F2-7F4F-A843-6AD6A98A7560}" type="slidenum">
              <a:rPr lang="zh-CN" altLang="en-US">
                <a:latin typeface="Times New Roman" panose="02020603050405020304" pitchFamily="18" charset="0"/>
              </a:rPr>
              <a:pPr/>
              <a:t>30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3874E097-E33A-ED46-B114-C57A4AC720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AFF00D41-C893-6F4A-95DA-BB1531DFFA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FE20F4E9-7FD6-6945-8EE4-DFCB9D67D9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fld id="{469CD305-B6A6-6A41-9243-7446F821B10A}" type="slidenum">
              <a:rPr lang="zh-CN" altLang="en-US">
                <a:latin typeface="Times New Roman" panose="02020603050405020304" pitchFamily="18" charset="0"/>
              </a:rPr>
              <a:pPr/>
              <a:t>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CC759F09-D843-8A41-B2C7-D4909A9EE8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923CDE1A-2FB2-A648-AEE6-46D3E98967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80D5E1E8-95B1-A248-9B66-F7020CF221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fld id="{B64DBCBF-8B74-6840-90C1-2372FBEB16FB}" type="slidenum">
              <a:rPr lang="zh-CN" altLang="en-US">
                <a:latin typeface="Times New Roman" panose="02020603050405020304" pitchFamily="18" charset="0"/>
              </a:rPr>
              <a:pPr/>
              <a:t>31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FE910D5E-2D6C-994F-B826-792C8DBF76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AF474081-A21A-174E-8064-B8712C4A7D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B2B82FA6-86EB-8941-B47A-920DC857D6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fld id="{12CF9D53-5596-694F-8670-AF8375F24058}" type="slidenum">
              <a:rPr lang="zh-CN" altLang="en-US">
                <a:latin typeface="Times New Roman" panose="02020603050405020304" pitchFamily="18" charset="0"/>
              </a:rPr>
              <a:pPr/>
              <a:t>32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574F39AE-7C46-0A4F-ABEC-ED92F9B4E4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A505B22A-4B38-BD4B-BFA0-48E3D663B2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2476F39B-7725-E743-B2D4-398EC8629A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fld id="{AC0F2C96-D99D-9846-AF04-8C1D1074C1FC}" type="slidenum">
              <a:rPr lang="zh-CN" altLang="en-US">
                <a:latin typeface="Times New Roman" panose="02020603050405020304" pitchFamily="18" charset="0"/>
              </a:rPr>
              <a:pPr/>
              <a:t>33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97E1DA06-32DC-5342-AD56-9F9A7F9066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3B70044A-2BCB-974F-A7D0-E2A5BBC628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2B0724BD-1C72-A04C-AE7D-733DC92607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fld id="{D7F52872-DB62-F74E-8537-D7955AA4A108}" type="slidenum">
              <a:rPr lang="zh-CN" altLang="en-US">
                <a:latin typeface="Times New Roman" panose="02020603050405020304" pitchFamily="18" charset="0"/>
              </a:rPr>
              <a:pPr/>
              <a:t>34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31EE8C69-3D5C-F647-8AE5-9220DFC90D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6008122F-7D8A-DD4E-99F5-6EC2AB5329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7BA80CEC-2420-3345-957C-CEDD7451A4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fld id="{6CB5EE1F-5D7A-904A-A8F5-692F5F179BC1}" type="slidenum">
              <a:rPr lang="zh-CN" altLang="en-US">
                <a:latin typeface="Times New Roman" panose="02020603050405020304" pitchFamily="18" charset="0"/>
              </a:rPr>
              <a:pPr/>
              <a:t>35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0F7EBEAD-2954-CE41-AACD-A6E948B40D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9E21BA79-EB41-B841-9C4C-4553B07B61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DBF9B3AB-9B4D-4246-8F22-7E88671651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fld id="{AF5194B0-025B-F842-8D4A-2E180674E2E9}" type="slidenum">
              <a:rPr lang="zh-CN" altLang="en-US">
                <a:latin typeface="Times New Roman" panose="02020603050405020304" pitchFamily="18" charset="0"/>
              </a:rPr>
              <a:pPr/>
              <a:t>36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2086ADEE-6C92-A841-9549-51203AD879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55BFC5AF-45E5-664C-A344-FC28ECAD51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4A009594-F8E8-3548-9FB9-5E7AD7AAA6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fld id="{3773A77A-851B-4549-9904-C4928AEE411F}" type="slidenum">
              <a:rPr lang="zh-CN" altLang="en-US">
                <a:latin typeface="Times New Roman" panose="02020603050405020304" pitchFamily="18" charset="0"/>
              </a:rPr>
              <a:pPr/>
              <a:t>37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A7E6A3A7-A558-4347-BB10-658C6B3461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47AC8DA7-6A7E-D847-99FB-4172E81633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A1428900-F9DF-E346-8AD0-6AF51D6489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fld id="{BCE86629-0A1F-214C-BC45-102B517685DD}" type="slidenum">
              <a:rPr lang="zh-CN" altLang="en-US">
                <a:latin typeface="Times New Roman" panose="02020603050405020304" pitchFamily="18" charset="0"/>
              </a:rPr>
              <a:pPr/>
              <a:t>38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D5963540-A6C6-1D44-BBCA-D4A0540393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EF63EB88-0E9D-6142-91DA-F8182CCAB5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2237A7AA-0D04-FB4D-9FE6-98BD3366B8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fld id="{508D4B13-256C-9145-A2F7-E4BBE9E0805A}" type="slidenum">
              <a:rPr lang="zh-CN" altLang="en-US">
                <a:latin typeface="Times New Roman" panose="02020603050405020304" pitchFamily="18" charset="0"/>
              </a:rPr>
              <a:pPr/>
              <a:t>39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CF993EF3-FB17-1244-959B-26D8C27AA8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10892B8E-9B5A-8945-B3C6-9CDE19C3BC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5011D1D6-BD3B-464C-B4D7-BAEBC40633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fld id="{D2594C3C-5B35-2649-9B5E-CA62B63A9EB2}" type="slidenum">
              <a:rPr lang="zh-CN" altLang="en-US">
                <a:latin typeface="Times New Roman" panose="02020603050405020304" pitchFamily="18" charset="0"/>
              </a:rPr>
              <a:pPr/>
              <a:t>40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02BF5E4C-B518-B744-9F19-55DAF857AE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873AC464-5C01-C942-B636-B8936328E9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441968A1-EDEC-3D43-B849-834B6B2C47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fld id="{14EB3EA1-0441-8947-BE63-71A2CFBF452B}" type="slidenum">
              <a:rPr lang="zh-CN" altLang="en-US">
                <a:latin typeface="Times New Roman" panose="02020603050405020304" pitchFamily="18" charset="0"/>
              </a:rPr>
              <a:pPr/>
              <a:t>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E5633847-9D9E-7249-AD1B-19B428621A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5F726288-9DEF-5146-AA9B-F909919654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91F1BA22-5F7E-FC41-9FA8-FD84C58FAF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fld id="{882C230A-D46C-C048-9299-A0F007020FF7}" type="slidenum">
              <a:rPr lang="zh-CN" altLang="en-US">
                <a:latin typeface="Times New Roman" panose="02020603050405020304" pitchFamily="18" charset="0"/>
              </a:rPr>
              <a:pPr/>
              <a:t>41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949CD494-5245-2B48-A1D3-2A9C27B0F0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40B67AE8-01D3-C34D-A288-01001CCA5A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BF87F480-B7B8-B449-B37B-D3489F7AA7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fld id="{CA353ACC-4EF0-5A44-936D-394E5EB1C196}" type="slidenum">
              <a:rPr lang="zh-CN" altLang="en-US">
                <a:latin typeface="Times New Roman" panose="02020603050405020304" pitchFamily="18" charset="0"/>
              </a:rPr>
              <a:pPr/>
              <a:t>42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93FB6D60-226D-9C48-8C9B-6A493C1F88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A66D3EC8-560B-7C4C-AEC5-0131455F8C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36E07BAB-4C06-544B-8659-79CD3D2C3F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fld id="{0F642B66-E71E-0C41-B8A8-7AAB3EE26815}" type="slidenum">
              <a:rPr lang="zh-CN" altLang="en-US">
                <a:latin typeface="Times New Roman" panose="02020603050405020304" pitchFamily="18" charset="0"/>
              </a:rPr>
              <a:pPr/>
              <a:t>43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523C2D70-1DE4-7F40-8AEC-90764913F2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29200F68-25D3-4847-AE40-2AC12999FC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2C7B5F31-974D-A84F-8E97-63C31594D4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fld id="{9D0344A7-E81E-1645-A184-3D30834F8916}" type="slidenum">
              <a:rPr lang="zh-CN" altLang="en-US">
                <a:latin typeface="Times New Roman" panose="02020603050405020304" pitchFamily="18" charset="0"/>
              </a:rPr>
              <a:pPr/>
              <a:t>44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D601F356-28F7-B04C-90F0-BAE333474C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533C4436-6727-134F-B25E-B618A63611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072FE303-0A4E-5A4E-8FC3-19B0964FB2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fld id="{7E3B4F11-7EB4-3D45-A26E-1A5B947D7DFF}" type="slidenum">
              <a:rPr lang="zh-CN" altLang="en-US">
                <a:latin typeface="Times New Roman" panose="02020603050405020304" pitchFamily="18" charset="0"/>
              </a:rPr>
              <a:pPr/>
              <a:t>45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E734BAB8-07E4-A14C-AD30-39DC4852F8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38C6D182-F002-D548-A368-AD6BE4D891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288B9041-2AB4-5C4E-B62C-230B949E8C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fld id="{90B9B997-9C22-074C-A717-7998FD448E4B}" type="slidenum">
              <a:rPr lang="zh-CN" altLang="en-US">
                <a:latin typeface="Times New Roman" panose="02020603050405020304" pitchFamily="18" charset="0"/>
              </a:rPr>
              <a:pPr/>
              <a:t>46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D242A067-ECF0-FB4B-93EA-9830F1A93E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407FAC68-8628-E641-A18F-293D02991C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795FD816-AEAF-F545-8269-6756CDED4A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fld id="{F0757E91-1A4E-6C45-A26F-6FF8580F3F8F}" type="slidenum">
              <a:rPr lang="zh-CN" altLang="en-US">
                <a:latin typeface="Times New Roman" panose="02020603050405020304" pitchFamily="18" charset="0"/>
              </a:rPr>
              <a:pPr/>
              <a:t>47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9220F9B8-6C66-C643-A2FA-B74DEC21FC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2F0DBA4A-9615-5249-B832-773A7B3761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0DA07748-3649-2746-9AF6-28D6FC9A42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fld id="{E71DE664-A5E0-8A4E-B5D7-C29753EEEC84}" type="slidenum">
              <a:rPr lang="zh-CN" altLang="en-US">
                <a:latin typeface="Times New Roman" panose="02020603050405020304" pitchFamily="18" charset="0"/>
              </a:rPr>
              <a:pPr/>
              <a:t>48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5F736C06-72FE-974C-9424-76911609A2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0413FBF6-0C5A-1040-9ED8-B6B4E5418D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BFC499F6-5696-714E-B1CE-1068825F18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fld id="{30D39347-8E15-C145-A082-6DD87E69A99D}" type="slidenum">
              <a:rPr lang="zh-CN" altLang="en-US">
                <a:latin typeface="Times New Roman" panose="02020603050405020304" pitchFamily="18" charset="0"/>
              </a:rPr>
              <a:pPr/>
              <a:t>49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15116ABC-AB52-0F45-97A7-876B38CFEA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D92DBA02-706A-0B47-AB9A-A8AB592425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74C7D85A-2902-8143-A509-3DD8774B81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fld id="{88DB21C9-2948-AC4C-9049-C047C0EB9A25}" type="slidenum">
              <a:rPr lang="zh-CN" altLang="en-US">
                <a:latin typeface="Times New Roman" panose="02020603050405020304" pitchFamily="18" charset="0"/>
              </a:rPr>
              <a:pPr/>
              <a:t>50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72DBA991-4DFD-234D-936B-A3B8E4C062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DB03286E-6281-2C4E-B2A8-C6D217F715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07CEB82A-17EA-F144-80B2-E9DAE47844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fld id="{76D98935-A19A-554F-9449-475B5361BA44}" type="slidenum">
              <a:rPr lang="zh-CN" altLang="en-US">
                <a:latin typeface="Times New Roman" panose="02020603050405020304" pitchFamily="18" charset="0"/>
              </a:rPr>
              <a:pPr/>
              <a:t>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002718D1-CA64-BE49-98D7-C11E020730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69390304-7429-C145-837E-C5D1E7E8AE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83C57346-14E0-BC4E-850A-219968AD26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fld id="{F8737856-4894-3B4C-8612-1262472DF808}" type="slidenum">
              <a:rPr lang="zh-CN" altLang="en-US">
                <a:latin typeface="Times New Roman" panose="02020603050405020304" pitchFamily="18" charset="0"/>
              </a:rPr>
              <a:pPr/>
              <a:t>51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C32A95AD-5D00-8744-9756-47471C7896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103535F7-6DE6-0C4B-B26B-193A8F7BE4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D7E10529-7FFE-1E42-A050-B98645EAF6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fld id="{4BE4F967-EFFB-6247-A7FB-6BBD4E64A2AD}" type="slidenum">
              <a:rPr lang="zh-CN" altLang="en-US">
                <a:latin typeface="Times New Roman" panose="02020603050405020304" pitchFamily="18" charset="0"/>
              </a:rPr>
              <a:pPr/>
              <a:t>52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7727E88F-49F9-2043-AEEA-0AEF0D27E0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0DA7941B-F3AC-A843-AEE3-5ADF2715DC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8AB64D7B-32E8-5342-8D4F-9A4571E597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fld id="{DB0A1F6B-0675-D540-BA31-FB8D128BCD24}" type="slidenum">
              <a:rPr lang="zh-CN" altLang="en-US">
                <a:latin typeface="Times New Roman" panose="02020603050405020304" pitchFamily="18" charset="0"/>
              </a:rPr>
              <a:pPr/>
              <a:t>53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82ED4381-6BDC-584D-B743-8DAD4FDAAB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13D50945-5294-D944-87A6-AEBBFF3F55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A914FB67-C30F-D44B-9063-64175DBA20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fld id="{F31E0F92-A38D-EF42-99CB-42D58ED696E8}" type="slidenum">
              <a:rPr lang="zh-CN" altLang="en-US">
                <a:latin typeface="Times New Roman" panose="02020603050405020304" pitchFamily="18" charset="0"/>
              </a:rPr>
              <a:pPr/>
              <a:t>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3B024294-A7C1-284A-B193-70818BC9E6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FDAC7F0F-2DEC-BC4A-BB3E-BFDA1476C8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FCE20FFC-D442-434A-BA2A-120EB2F610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fld id="{F2A7513F-CE61-9E40-8F6C-429DA1B1300E}" type="slidenum">
              <a:rPr lang="zh-CN" altLang="en-US">
                <a:latin typeface="Times New Roman" panose="02020603050405020304" pitchFamily="18" charset="0"/>
              </a:rPr>
              <a:pPr/>
              <a:t>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EAEE5083-7A46-D64F-8719-2C23CD1C2D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9CACA2AE-58A5-E94F-ABA9-1883CD289A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5AD8C758-F044-8648-9B25-3750376D74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fld id="{CB733BDE-71A2-6649-B535-CFDA2D50646D}" type="slidenum">
              <a:rPr lang="zh-CN" altLang="en-US">
                <a:latin typeface="Times New Roman" panose="02020603050405020304" pitchFamily="18" charset="0"/>
              </a:rPr>
              <a:pPr/>
              <a:t>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4D3A8DFA-9988-074A-8597-C22F7AAD77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305D32C8-A33E-5447-9950-82C382C2F2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PCB:process</a:t>
            </a:r>
            <a:r>
              <a:rPr kumimoji="0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0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control block</a:t>
            </a:r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80A3DDA5-918F-3848-BB96-644A963BAE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fld id="{F78611B6-1A8C-C741-BB32-C4363183EA9A}" type="slidenum">
              <a:rPr lang="zh-CN" altLang="en-US">
                <a:latin typeface="Times New Roman" panose="02020603050405020304" pitchFamily="18" charset="0"/>
              </a:rPr>
              <a:pPr/>
              <a:t>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9982139C-71F9-BE44-B284-F131C5778E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2C4F2F6C-01EE-564E-852E-4473320F0C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0"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8574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526248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019300" cy="5537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05500" cy="5537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15585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077200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27088" y="1282700"/>
            <a:ext cx="3598862" cy="4483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8350" y="1282700"/>
            <a:ext cx="3600450" cy="4483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282625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42950" indent="-285750">
              <a:buFont typeface="Wingdings" panose="05000000000000000000" pitchFamily="2" charset="2"/>
              <a:buChar char="n"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079583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90243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598862" cy="4483100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 sz="2800"/>
            </a:lvl1pPr>
            <a:lvl2pPr marL="742950" indent="-285750">
              <a:buFont typeface="Wingdings" panose="05000000000000000000" pitchFamily="2" charset="2"/>
              <a:buChar char="n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8350" y="1282700"/>
            <a:ext cx="3600450" cy="4483100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 sz="2800"/>
            </a:lvl1pPr>
            <a:lvl2pPr marL="742950" indent="-285750">
              <a:buFont typeface="Wingdings" panose="05000000000000000000" pitchFamily="2" charset="2"/>
              <a:buChar char="n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35283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74908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49936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7373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1090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52801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282700"/>
            <a:ext cx="7351712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dirty="0"/>
              <a:t>Click to edit Master text styles</a:t>
            </a:r>
          </a:p>
          <a:p>
            <a:pPr marL="742950" lvl="1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4265671" y="6613525"/>
            <a:ext cx="44755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zh-CN" sz="1000" b="1" dirty="0">
                <a:solidFill>
                  <a:srgbClr val="993300"/>
                </a:solidFill>
              </a:rPr>
              <a:t>5.</a:t>
            </a:r>
            <a:fld id="{08F5AFFF-5BB8-4371-9B01-E7687D906F2D}" type="slidenum">
              <a:rPr kumimoji="0" lang="en-US" altLang="zh-CN" sz="1000" b="1" smtClean="0">
                <a:solidFill>
                  <a:srgbClr val="993300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kumimoji="0" lang="en-US" altLang="zh-CN" sz="1000" b="1" dirty="0">
              <a:solidFill>
                <a:srgbClr val="993300"/>
              </a:solidFill>
            </a:endParaRP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 rot="8361210" flipV="1">
            <a:off x="1609725" y="4962525"/>
            <a:ext cx="9525" cy="1588"/>
          </a:xfrm>
          <a:custGeom>
            <a:avLst/>
            <a:gdLst>
              <a:gd name="T0" fmla="*/ 4536281 w 20"/>
              <a:gd name="T1" fmla="*/ 630436 h 4"/>
              <a:gd name="T2" fmla="*/ 0 w 20"/>
              <a:gd name="T3" fmla="*/ 0 h 4"/>
              <a:gd name="T4" fmla="*/ 3629025 w 20"/>
              <a:gd name="T5" fmla="*/ 0 h 4"/>
              <a:gd name="T6" fmla="*/ 4536281 w 20"/>
              <a:gd name="T7" fmla="*/ 630436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" h="4">
                <a:moveTo>
                  <a:pt x="20" y="4"/>
                </a:moveTo>
                <a:lnTo>
                  <a:pt x="0" y="0"/>
                </a:lnTo>
                <a:lnTo>
                  <a:pt x="16" y="0"/>
                </a:lnTo>
                <a:lnTo>
                  <a:pt x="20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Freeform 6"/>
          <p:cNvSpPr>
            <a:spLocks/>
          </p:cNvSpPr>
          <p:nvPr/>
        </p:nvSpPr>
        <p:spPr bwMode="auto">
          <a:xfrm rot="10665470" flipV="1">
            <a:off x="1189038" y="4205288"/>
            <a:ext cx="4762" cy="1587"/>
          </a:xfrm>
          <a:custGeom>
            <a:avLst/>
            <a:gdLst>
              <a:gd name="T0" fmla="*/ 1889720 w 12"/>
              <a:gd name="T1" fmla="*/ 629642 h 4"/>
              <a:gd name="T2" fmla="*/ 0 w 12"/>
              <a:gd name="T3" fmla="*/ 0 h 4"/>
              <a:gd name="T4" fmla="*/ 1889720 w 12"/>
              <a:gd name="T5" fmla="*/ 0 h 4"/>
              <a:gd name="T6" fmla="*/ 1889720 w 12"/>
              <a:gd name="T7" fmla="*/ 629642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4">
                <a:moveTo>
                  <a:pt x="12" y="4"/>
                </a:moveTo>
                <a:lnTo>
                  <a:pt x="0" y="0"/>
                </a:lnTo>
                <a:lnTo>
                  <a:pt x="12" y="0"/>
                </a:lnTo>
                <a:lnTo>
                  <a:pt x="12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5164138" y="4206875"/>
            <a:ext cx="7937" cy="9525"/>
          </a:xfrm>
          <a:custGeom>
            <a:avLst/>
            <a:gdLst>
              <a:gd name="T0" fmla="*/ 3062359 w 12"/>
              <a:gd name="T1" fmla="*/ 7560469 h 12"/>
              <a:gd name="T2" fmla="*/ 0 w 12"/>
              <a:gd name="T3" fmla="*/ 6300788 h 12"/>
              <a:gd name="T4" fmla="*/ 5249664 w 12"/>
              <a:gd name="T5" fmla="*/ 0 h 12"/>
              <a:gd name="T6" fmla="*/ 3062359 w 12"/>
              <a:gd name="T7" fmla="*/ 7560469 h 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12">
                <a:moveTo>
                  <a:pt x="7" y="12"/>
                </a:moveTo>
                <a:lnTo>
                  <a:pt x="0" y="10"/>
                </a:lnTo>
                <a:lnTo>
                  <a:pt x="12" y="0"/>
                </a:lnTo>
                <a:lnTo>
                  <a:pt x="7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6489700" y="6586379"/>
            <a:ext cx="26543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</a:pPr>
            <a:r>
              <a:rPr kumimoji="0" lang="en-US" altLang="zh-CN" sz="1000" b="1" dirty="0">
                <a:solidFill>
                  <a:srgbClr val="993300"/>
                </a:solidFill>
              </a:rPr>
              <a:t>@ZJU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0" y="6613525"/>
            <a:ext cx="134844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 sz="1000" b="1" dirty="0">
                <a:solidFill>
                  <a:srgbClr val="993300"/>
                </a:solidFill>
              </a:rPr>
              <a:t>Operating Systems</a:t>
            </a:r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-1658938" y="1109663"/>
            <a:ext cx="4763" cy="1587"/>
          </a:xfrm>
          <a:custGeom>
            <a:avLst/>
            <a:gdLst>
              <a:gd name="T0" fmla="*/ 1745090 w 13"/>
              <a:gd name="T1" fmla="*/ 0 h 1587"/>
              <a:gd name="T2" fmla="*/ 0 w 13"/>
              <a:gd name="T3" fmla="*/ 0 h 1587"/>
              <a:gd name="T4" fmla="*/ 939777 w 13"/>
              <a:gd name="T5" fmla="*/ 0 h 1587"/>
              <a:gd name="T6" fmla="*/ 1745090 w 13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" h="1587">
                <a:moveTo>
                  <a:pt x="13" y="0"/>
                </a:moveTo>
                <a:lnTo>
                  <a:pt x="0" y="0"/>
                </a:lnTo>
                <a:lnTo>
                  <a:pt x="7" y="0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auto">
          <a:xfrm>
            <a:off x="-898525" y="1169988"/>
            <a:ext cx="3175" cy="1587"/>
          </a:xfrm>
          <a:custGeom>
            <a:avLst/>
            <a:gdLst>
              <a:gd name="T0" fmla="*/ 0 w 10"/>
              <a:gd name="T1" fmla="*/ 0 h 1587"/>
              <a:gd name="T2" fmla="*/ 1008063 w 10"/>
              <a:gd name="T3" fmla="*/ 0 h 1587"/>
              <a:gd name="T4" fmla="*/ 604838 w 10"/>
              <a:gd name="T5" fmla="*/ 0 h 1587"/>
              <a:gd name="T6" fmla="*/ 0 w 10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" h="1587">
                <a:moveTo>
                  <a:pt x="0" y="0"/>
                </a:moveTo>
                <a:lnTo>
                  <a:pt x="10" y="0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-1479550" y="423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1037" name="Freeform 13"/>
          <p:cNvSpPr>
            <a:spLocks/>
          </p:cNvSpPr>
          <p:nvPr/>
        </p:nvSpPr>
        <p:spPr bwMode="auto">
          <a:xfrm>
            <a:off x="-1466850" y="889000"/>
            <a:ext cx="6350" cy="1588"/>
          </a:xfrm>
          <a:custGeom>
            <a:avLst/>
            <a:gdLst>
              <a:gd name="T0" fmla="*/ 0 w 18"/>
              <a:gd name="T1" fmla="*/ 360249 h 7"/>
              <a:gd name="T2" fmla="*/ 1493308 w 18"/>
              <a:gd name="T3" fmla="*/ 0 h 7"/>
              <a:gd name="T4" fmla="*/ 2240139 w 18"/>
              <a:gd name="T5" fmla="*/ 0 h 7"/>
              <a:gd name="T6" fmla="*/ 0 w 18"/>
              <a:gd name="T7" fmla="*/ 360249 h 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" h="7">
                <a:moveTo>
                  <a:pt x="0" y="7"/>
                </a:moveTo>
                <a:lnTo>
                  <a:pt x="12" y="0"/>
                </a:lnTo>
                <a:lnTo>
                  <a:pt x="18" y="0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auto">
          <a:xfrm>
            <a:off x="-1639888" y="1144588"/>
            <a:ext cx="1588" cy="6350"/>
          </a:xfrm>
          <a:custGeom>
            <a:avLst/>
            <a:gdLst>
              <a:gd name="T0" fmla="*/ 0 w 6"/>
              <a:gd name="T1" fmla="*/ 2520156 h 16"/>
              <a:gd name="T2" fmla="*/ 420291 w 6"/>
              <a:gd name="T3" fmla="*/ 0 h 16"/>
              <a:gd name="T4" fmla="*/ 210145 w 6"/>
              <a:gd name="T5" fmla="*/ 2047478 h 16"/>
              <a:gd name="T6" fmla="*/ 0 w 6"/>
              <a:gd name="T7" fmla="*/ 2520156 h 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" h="16">
                <a:moveTo>
                  <a:pt x="0" y="16"/>
                </a:moveTo>
                <a:lnTo>
                  <a:pt x="6" y="0"/>
                </a:lnTo>
                <a:lnTo>
                  <a:pt x="3" y="13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auto">
          <a:xfrm>
            <a:off x="-1247775" y="1146175"/>
            <a:ext cx="4762" cy="7938"/>
          </a:xfrm>
          <a:custGeom>
            <a:avLst/>
            <a:gdLst>
              <a:gd name="T0" fmla="*/ 1499164 w 11"/>
              <a:gd name="T1" fmla="*/ 3150592 h 20"/>
              <a:gd name="T2" fmla="*/ 0 w 11"/>
              <a:gd name="T3" fmla="*/ 0 h 20"/>
              <a:gd name="T4" fmla="*/ 2061513 w 11"/>
              <a:gd name="T5" fmla="*/ 2520315 h 20"/>
              <a:gd name="T6" fmla="*/ 1499164 w 11"/>
              <a:gd name="T7" fmla="*/ 3150592 h 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" h="20">
                <a:moveTo>
                  <a:pt x="8" y="20"/>
                </a:moveTo>
                <a:lnTo>
                  <a:pt x="0" y="0"/>
                </a:lnTo>
                <a:lnTo>
                  <a:pt x="11" y="16"/>
                </a:lnTo>
                <a:lnTo>
                  <a:pt x="8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0" name="Freeform 16"/>
          <p:cNvSpPr>
            <a:spLocks/>
          </p:cNvSpPr>
          <p:nvPr/>
        </p:nvSpPr>
        <p:spPr bwMode="auto">
          <a:xfrm>
            <a:off x="-1101725" y="1228725"/>
            <a:ext cx="1587" cy="6350"/>
          </a:xfrm>
          <a:custGeom>
            <a:avLst/>
            <a:gdLst>
              <a:gd name="T0" fmla="*/ 0 w 7"/>
              <a:gd name="T1" fmla="*/ 2880179 h 14"/>
              <a:gd name="T2" fmla="*/ 359796 w 7"/>
              <a:gd name="T3" fmla="*/ 0 h 14"/>
              <a:gd name="T4" fmla="*/ 359796 w 7"/>
              <a:gd name="T5" fmla="*/ 1440089 h 14"/>
              <a:gd name="T6" fmla="*/ 0 w 7"/>
              <a:gd name="T7" fmla="*/ 2880179 h 1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" h="14">
                <a:moveTo>
                  <a:pt x="0" y="14"/>
                </a:moveTo>
                <a:lnTo>
                  <a:pt x="7" y="0"/>
                </a:lnTo>
                <a:lnTo>
                  <a:pt x="7" y="7"/>
                </a:lnTo>
                <a:lnTo>
                  <a:pt x="0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1" name="Freeform 17"/>
          <p:cNvSpPr>
            <a:spLocks/>
          </p:cNvSpPr>
          <p:nvPr/>
        </p:nvSpPr>
        <p:spPr bwMode="auto">
          <a:xfrm>
            <a:off x="-1303338" y="1270000"/>
            <a:ext cx="12700" cy="1588"/>
          </a:xfrm>
          <a:custGeom>
            <a:avLst/>
            <a:gdLst>
              <a:gd name="T0" fmla="*/ 0 w 30"/>
              <a:gd name="T1" fmla="*/ 840581 h 3"/>
              <a:gd name="T2" fmla="*/ 2688167 w 30"/>
              <a:gd name="T3" fmla="*/ 0 h 3"/>
              <a:gd name="T4" fmla="*/ 5376333 w 30"/>
              <a:gd name="T5" fmla="*/ 0 h 3"/>
              <a:gd name="T6" fmla="*/ 0 w 30"/>
              <a:gd name="T7" fmla="*/ 840581 h 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" h="3">
                <a:moveTo>
                  <a:pt x="0" y="3"/>
                </a:moveTo>
                <a:lnTo>
                  <a:pt x="15" y="0"/>
                </a:lnTo>
                <a:lnTo>
                  <a:pt x="30" y="0"/>
                </a:lnTo>
                <a:lnTo>
                  <a:pt x="0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2" name="Freeform 18"/>
          <p:cNvSpPr>
            <a:spLocks/>
          </p:cNvSpPr>
          <p:nvPr/>
        </p:nvSpPr>
        <p:spPr bwMode="auto">
          <a:xfrm>
            <a:off x="1176338" y="885825"/>
            <a:ext cx="4762" cy="9525"/>
          </a:xfrm>
          <a:custGeom>
            <a:avLst/>
            <a:gdLst>
              <a:gd name="T0" fmla="*/ 0 w 9"/>
              <a:gd name="T1" fmla="*/ 3780234 h 24"/>
              <a:gd name="T2" fmla="*/ 2519627 w 9"/>
              <a:gd name="T3" fmla="*/ 0 h 24"/>
              <a:gd name="T4" fmla="*/ 1679928 w 9"/>
              <a:gd name="T5" fmla="*/ 2677716 h 24"/>
              <a:gd name="T6" fmla="*/ 0 w 9"/>
              <a:gd name="T7" fmla="*/ 3780234 h 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" h="24">
                <a:moveTo>
                  <a:pt x="0" y="24"/>
                </a:moveTo>
                <a:lnTo>
                  <a:pt x="9" y="0"/>
                </a:lnTo>
                <a:lnTo>
                  <a:pt x="6" y="17"/>
                </a:lnTo>
                <a:lnTo>
                  <a:pt x="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  <a:ea typeface="宋体" charset="0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  <a:ea typeface="宋体" charset="0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  <a:ea typeface="宋体" charset="0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  <a:ea typeface="宋体" charset="0"/>
          <a:cs typeface="宋体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  <a:ea typeface="宋体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  <a:ea typeface="宋体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  <a:ea typeface="宋体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  <a:ea typeface="宋体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-84" charset="2"/>
        <a:buChar char="n"/>
        <a:defRPr kumimoji="1" lang="en-US" altLang="zh-CN" dirty="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-84" charset="2"/>
        <a:buChar char="l"/>
        <a:defRPr kumimoji="1" lang="en-US" altLang="zh-CN" dirty="0">
          <a:solidFill>
            <a:schemeClr val="tx1"/>
          </a:solidFill>
          <a:latin typeface="+mn-lt"/>
          <a:ea typeface="+mn-ea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+mn-ea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+mn-ea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5A6AD3D9-66E8-BF4C-A796-9778A9A38ED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Chapter 5:  CPU Scheduling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D82E0F6D-2396-6D42-AD00-C97CA230F9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Optimization Criteria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918E561C-6C7D-794E-82B5-BCE9E00DBC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439863"/>
            <a:ext cx="7351712" cy="4483100"/>
          </a:xfrm>
        </p:spPr>
        <p:txBody>
          <a:bodyPr/>
          <a:lstStyle/>
          <a:p>
            <a:r>
              <a:rPr lang="en-US" altLang="zh-CN"/>
              <a:t>Max CPU utilization</a:t>
            </a:r>
          </a:p>
          <a:p>
            <a:r>
              <a:rPr lang="en-US" altLang="zh-CN"/>
              <a:t>Max throughput</a:t>
            </a:r>
          </a:p>
          <a:p>
            <a:r>
              <a:rPr lang="en-US" altLang="zh-CN"/>
              <a:t>Min turnaround time </a:t>
            </a:r>
          </a:p>
          <a:p>
            <a:r>
              <a:rPr lang="en-US" altLang="zh-CN"/>
              <a:t>Min waiting time </a:t>
            </a:r>
          </a:p>
          <a:p>
            <a:r>
              <a:rPr lang="en-US" altLang="zh-CN"/>
              <a:t>Min response time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FE32B0CC-1EC7-5644-ABC8-26CC7DCFE9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4050" y="355600"/>
            <a:ext cx="8340725" cy="457200"/>
          </a:xfrm>
        </p:spPr>
        <p:txBody>
          <a:bodyPr/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First-Come, First-Served (FCFS) Scheduling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5BBE198-E2A6-7343-9485-B7240D46EF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7238" y="1390650"/>
            <a:ext cx="7566025" cy="4114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3032125" algn="ctr"/>
                <a:tab pos="4635500" algn="ctr"/>
              </a:tabLst>
            </a:pPr>
            <a:r>
              <a:rPr lang="zh-CN" altLang="en-US" sz="1800"/>
              <a:t>		</a:t>
            </a:r>
            <a:r>
              <a:rPr lang="en-US" altLang="zh-CN" u="sng"/>
              <a:t>Process</a:t>
            </a:r>
            <a:r>
              <a:rPr lang="en-US" altLang="zh-CN"/>
              <a:t>	</a:t>
            </a:r>
            <a:r>
              <a:rPr lang="en-US" altLang="zh-CN" u="sng"/>
              <a:t>Burst Time	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3032125" algn="ctr"/>
                <a:tab pos="4635500" algn="ctr"/>
              </a:tabLst>
            </a:pPr>
            <a:r>
              <a:rPr lang="en-US" altLang="zh-CN"/>
              <a:t>		</a:t>
            </a:r>
            <a:r>
              <a:rPr lang="en-US" altLang="zh-CN" i="1"/>
              <a:t>P</a:t>
            </a:r>
            <a:r>
              <a:rPr lang="en-US" altLang="zh-CN" i="1" baseline="-25000"/>
              <a:t>1</a:t>
            </a:r>
            <a:r>
              <a:rPr lang="en-US" altLang="zh-CN"/>
              <a:t>	24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3032125" algn="ctr"/>
                <a:tab pos="4635500" algn="ctr"/>
              </a:tabLst>
            </a:pPr>
            <a:r>
              <a:rPr lang="en-US" altLang="zh-CN"/>
              <a:t>		 </a:t>
            </a:r>
            <a:r>
              <a:rPr lang="en-US" altLang="zh-CN" i="1"/>
              <a:t>P</a:t>
            </a:r>
            <a:r>
              <a:rPr lang="en-US" altLang="zh-CN" i="1" baseline="-25000"/>
              <a:t>2</a:t>
            </a:r>
            <a:r>
              <a:rPr lang="en-US" altLang="zh-CN"/>
              <a:t> 	3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3032125" algn="ctr"/>
                <a:tab pos="4635500" algn="ctr"/>
              </a:tabLst>
            </a:pPr>
            <a:r>
              <a:rPr lang="en-US" altLang="zh-CN"/>
              <a:t>		 </a:t>
            </a:r>
            <a:r>
              <a:rPr lang="en-US" altLang="zh-CN" i="1"/>
              <a:t>P</a:t>
            </a:r>
            <a:r>
              <a:rPr lang="en-US" altLang="zh-CN" i="1" baseline="-25000"/>
              <a:t>3	 </a:t>
            </a:r>
            <a:r>
              <a:rPr lang="en-US" altLang="zh-CN"/>
              <a:t>3</a:t>
            </a:r>
            <a:r>
              <a:rPr lang="en-US" altLang="zh-CN" i="1" baseline="-25000"/>
              <a:t> </a:t>
            </a:r>
          </a:p>
          <a:p>
            <a:pPr>
              <a:lnSpc>
                <a:spcPct val="90000"/>
              </a:lnSpc>
              <a:tabLst>
                <a:tab pos="3032125" algn="ctr"/>
                <a:tab pos="4635500" algn="ctr"/>
              </a:tabLst>
            </a:pPr>
            <a:r>
              <a:rPr lang="en-US" altLang="zh-CN"/>
              <a:t>Suppose that the processes arrive in the order: </a:t>
            </a:r>
            <a:r>
              <a:rPr lang="en-US" altLang="zh-CN" i="1"/>
              <a:t>P</a:t>
            </a:r>
            <a:r>
              <a:rPr lang="en-US" altLang="zh-CN" i="1" baseline="-25000"/>
              <a:t>1</a:t>
            </a:r>
            <a:r>
              <a:rPr lang="en-US" altLang="zh-CN"/>
              <a:t> , </a:t>
            </a:r>
            <a:r>
              <a:rPr lang="en-US" altLang="zh-CN" i="1"/>
              <a:t>P</a:t>
            </a:r>
            <a:r>
              <a:rPr lang="en-US" altLang="zh-CN" i="1" baseline="-25000"/>
              <a:t>2</a:t>
            </a:r>
            <a:r>
              <a:rPr lang="en-US" altLang="zh-CN"/>
              <a:t> , </a:t>
            </a:r>
            <a:r>
              <a:rPr lang="en-US" altLang="zh-CN" i="1"/>
              <a:t>P</a:t>
            </a:r>
            <a:r>
              <a:rPr lang="en-US" altLang="zh-CN" i="1" baseline="-25000"/>
              <a:t>3  </a:t>
            </a:r>
            <a:br>
              <a:rPr lang="en-US" altLang="zh-CN" i="1" baseline="-25000"/>
            </a:br>
            <a:r>
              <a:rPr lang="en-US" altLang="zh-CN"/>
              <a:t>The </a:t>
            </a:r>
            <a:r>
              <a:rPr lang="en-US" altLang="zh-CN">
                <a:solidFill>
                  <a:srgbClr val="FF0000"/>
                </a:solidFill>
              </a:rPr>
              <a:t>Gantt Chart</a:t>
            </a:r>
            <a:r>
              <a:rPr lang="en-US" altLang="zh-CN"/>
              <a:t> for the schedule is:</a:t>
            </a:r>
            <a:br>
              <a:rPr lang="en-US" altLang="zh-CN"/>
            </a:br>
            <a:br>
              <a:rPr lang="en-US" altLang="zh-CN" sz="1800"/>
            </a:br>
            <a:br>
              <a:rPr lang="en-US" altLang="zh-CN" sz="1800"/>
            </a:br>
            <a:br>
              <a:rPr lang="en-US" altLang="zh-CN" sz="1800"/>
            </a:br>
            <a:br>
              <a:rPr lang="en-US" altLang="zh-CN" sz="1800"/>
            </a:br>
            <a:endParaRPr lang="en-US" altLang="zh-CN" sz="1800"/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3032125" algn="ctr"/>
                <a:tab pos="4635500" algn="ctr"/>
              </a:tabLst>
            </a:pPr>
            <a:endParaRPr lang="en-US" altLang="zh-CN" sz="1800"/>
          </a:p>
          <a:p>
            <a:pPr>
              <a:lnSpc>
                <a:spcPct val="90000"/>
              </a:lnSpc>
              <a:tabLst>
                <a:tab pos="3032125" algn="ctr"/>
                <a:tab pos="4635500" algn="ctr"/>
              </a:tabLst>
            </a:pPr>
            <a:r>
              <a:rPr lang="en-US" altLang="zh-CN"/>
              <a:t>Waiting time for </a:t>
            </a:r>
            <a:r>
              <a:rPr lang="en-US" altLang="zh-CN" i="1"/>
              <a:t>P</a:t>
            </a:r>
            <a:r>
              <a:rPr lang="en-US" altLang="zh-CN" i="1" baseline="-25000"/>
              <a:t>1</a:t>
            </a:r>
            <a:r>
              <a:rPr lang="en-US" altLang="zh-CN"/>
              <a:t>  = 0; </a:t>
            </a:r>
            <a:r>
              <a:rPr lang="en-US" altLang="zh-CN" i="1"/>
              <a:t>P</a:t>
            </a:r>
            <a:r>
              <a:rPr lang="en-US" altLang="zh-CN" i="1" baseline="-25000"/>
              <a:t>2</a:t>
            </a:r>
            <a:r>
              <a:rPr lang="en-US" altLang="zh-CN"/>
              <a:t>  = 24; </a:t>
            </a:r>
            <a:r>
              <a:rPr lang="en-US" altLang="zh-CN" i="1"/>
              <a:t>P</a:t>
            </a:r>
            <a:r>
              <a:rPr lang="en-US" altLang="zh-CN" i="1" baseline="-25000"/>
              <a:t>3 </a:t>
            </a:r>
            <a:r>
              <a:rPr lang="en-US" altLang="zh-CN"/>
              <a:t>= 27</a:t>
            </a:r>
          </a:p>
          <a:p>
            <a:pPr>
              <a:lnSpc>
                <a:spcPct val="90000"/>
              </a:lnSpc>
              <a:tabLst>
                <a:tab pos="3032125" algn="ctr"/>
                <a:tab pos="4635500" algn="ctr"/>
              </a:tabLst>
            </a:pPr>
            <a:r>
              <a:rPr lang="en-US" altLang="zh-CN"/>
              <a:t>Average waiting time:  (0 + 24 + 27)/3 = 17</a:t>
            </a:r>
          </a:p>
        </p:txBody>
      </p:sp>
      <p:grpSp>
        <p:nvGrpSpPr>
          <p:cNvPr id="25604" name="Group 18">
            <a:extLst>
              <a:ext uri="{FF2B5EF4-FFF2-40B4-BE49-F238E27FC236}">
                <a16:creationId xmlns:a16="http://schemas.microsoft.com/office/drawing/2014/main" id="{32FE9705-FC4B-9C45-8313-B4DB0446FA36}"/>
              </a:ext>
            </a:extLst>
          </p:cNvPr>
          <p:cNvGrpSpPr>
            <a:grpSpLocks/>
          </p:cNvGrpSpPr>
          <p:nvPr/>
        </p:nvGrpSpPr>
        <p:grpSpPr bwMode="auto">
          <a:xfrm>
            <a:off x="1684338" y="3578225"/>
            <a:ext cx="5556250" cy="1128713"/>
            <a:chOff x="856" y="2688"/>
            <a:chExt cx="3500" cy="711"/>
          </a:xfrm>
        </p:grpSpPr>
        <p:sp>
          <p:nvSpPr>
            <p:cNvPr id="25605" name="Rectangle 4">
              <a:extLst>
                <a:ext uri="{FF2B5EF4-FFF2-40B4-BE49-F238E27FC236}">
                  <a16:creationId xmlns:a16="http://schemas.microsoft.com/office/drawing/2014/main" id="{329FD4FE-FA8E-D044-8186-921BF64A8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688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2" charset="2"/>
                <a:buChar char="4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25606" name="Text Box 5">
              <a:extLst>
                <a:ext uri="{FF2B5EF4-FFF2-40B4-BE49-F238E27FC236}">
                  <a16:creationId xmlns:a16="http://schemas.microsoft.com/office/drawing/2014/main" id="{90983CC9-5EB0-8E4F-A422-BBF48921E8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736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2" charset="2"/>
                <a:buChar char="4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/>
                <a:t>P</a:t>
              </a:r>
              <a:r>
                <a:rPr kumimoji="0" lang="en-US" altLang="zh-CN" sz="1800" baseline="-25000"/>
                <a:t>1</a:t>
              </a:r>
              <a:endParaRPr kumimoji="0" lang="en-US" altLang="zh-CN" sz="1800"/>
            </a:p>
          </p:txBody>
        </p:sp>
        <p:sp>
          <p:nvSpPr>
            <p:cNvPr id="25607" name="Text Box 6">
              <a:extLst>
                <a:ext uri="{FF2B5EF4-FFF2-40B4-BE49-F238E27FC236}">
                  <a16:creationId xmlns:a16="http://schemas.microsoft.com/office/drawing/2014/main" id="{B74C2319-287C-DF4F-B944-9650D99BB2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736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2" charset="2"/>
                <a:buChar char="4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/>
                <a:t>P</a:t>
              </a:r>
              <a:r>
                <a:rPr kumimoji="0" lang="en-US" altLang="zh-CN" sz="1800" baseline="-25000"/>
                <a:t>2</a:t>
              </a:r>
              <a:endParaRPr kumimoji="0" lang="en-US" altLang="zh-CN" sz="1800"/>
            </a:p>
          </p:txBody>
        </p:sp>
        <p:sp>
          <p:nvSpPr>
            <p:cNvPr id="25608" name="Text Box 7">
              <a:extLst>
                <a:ext uri="{FF2B5EF4-FFF2-40B4-BE49-F238E27FC236}">
                  <a16:creationId xmlns:a16="http://schemas.microsoft.com/office/drawing/2014/main" id="{109B4118-63B1-E743-A2F4-35453988F9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736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2" charset="2"/>
                <a:buChar char="4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/>
                <a:t>P</a:t>
              </a:r>
              <a:r>
                <a:rPr kumimoji="0" lang="en-US" altLang="zh-CN" sz="1800" baseline="-25000"/>
                <a:t>3</a:t>
              </a:r>
              <a:endParaRPr kumimoji="0" lang="en-US" altLang="zh-CN" sz="1800"/>
            </a:p>
          </p:txBody>
        </p:sp>
        <p:sp>
          <p:nvSpPr>
            <p:cNvPr id="25609" name="Line 8">
              <a:extLst>
                <a:ext uri="{FF2B5EF4-FFF2-40B4-BE49-F238E27FC236}">
                  <a16:creationId xmlns:a16="http://schemas.microsoft.com/office/drawing/2014/main" id="{96DAF85F-E7E5-464A-9B18-9BA98FC4EB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0" name="Line 9">
              <a:extLst>
                <a:ext uri="{FF2B5EF4-FFF2-40B4-BE49-F238E27FC236}">
                  <a16:creationId xmlns:a16="http://schemas.microsoft.com/office/drawing/2014/main" id="{5EC2E9E3-5175-F645-AF30-58749F8C50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1" name="Line 10">
              <a:extLst>
                <a:ext uri="{FF2B5EF4-FFF2-40B4-BE49-F238E27FC236}">
                  <a16:creationId xmlns:a16="http://schemas.microsoft.com/office/drawing/2014/main" id="{B907A616-35AF-D646-9DC4-CFFA875ACE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2" name="Line 11">
              <a:extLst>
                <a:ext uri="{FF2B5EF4-FFF2-40B4-BE49-F238E27FC236}">
                  <a16:creationId xmlns:a16="http://schemas.microsoft.com/office/drawing/2014/main" id="{7033EBD1-3BE1-7545-99F0-FC563F8AD4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3" name="Line 12">
              <a:extLst>
                <a:ext uri="{FF2B5EF4-FFF2-40B4-BE49-F238E27FC236}">
                  <a16:creationId xmlns:a16="http://schemas.microsoft.com/office/drawing/2014/main" id="{DC74A68A-C23D-214E-A5F7-C28FF6F42A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4" name="Line 13">
              <a:extLst>
                <a:ext uri="{FF2B5EF4-FFF2-40B4-BE49-F238E27FC236}">
                  <a16:creationId xmlns:a16="http://schemas.microsoft.com/office/drawing/2014/main" id="{E329D831-6334-DA48-9E3B-4A52A9E37A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5" name="Text Box 14">
              <a:extLst>
                <a:ext uri="{FF2B5EF4-FFF2-40B4-BE49-F238E27FC236}">
                  <a16:creationId xmlns:a16="http://schemas.microsoft.com/office/drawing/2014/main" id="{760CFFA9-571F-B14D-8C6F-161DCAD8B0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3168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2" charset="2"/>
                <a:buChar char="4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/>
                <a:t>24</a:t>
              </a:r>
            </a:p>
          </p:txBody>
        </p:sp>
        <p:sp>
          <p:nvSpPr>
            <p:cNvPr id="25616" name="Text Box 15">
              <a:extLst>
                <a:ext uri="{FF2B5EF4-FFF2-40B4-BE49-F238E27FC236}">
                  <a16:creationId xmlns:a16="http://schemas.microsoft.com/office/drawing/2014/main" id="{748B47E2-386A-3149-A120-52FD1CDA59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3168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2" charset="2"/>
                <a:buChar char="4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/>
                <a:t>27</a:t>
              </a:r>
            </a:p>
          </p:txBody>
        </p:sp>
        <p:sp>
          <p:nvSpPr>
            <p:cNvPr id="25617" name="Text Box 16">
              <a:extLst>
                <a:ext uri="{FF2B5EF4-FFF2-40B4-BE49-F238E27FC236}">
                  <a16:creationId xmlns:a16="http://schemas.microsoft.com/office/drawing/2014/main" id="{8321AEB9-6149-4E48-87D5-81C9C819B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3168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2" charset="2"/>
                <a:buChar char="4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/>
                <a:t>30</a:t>
              </a:r>
            </a:p>
          </p:txBody>
        </p:sp>
        <p:sp>
          <p:nvSpPr>
            <p:cNvPr id="25618" name="Text Box 17">
              <a:extLst>
                <a:ext uri="{FF2B5EF4-FFF2-40B4-BE49-F238E27FC236}">
                  <a16:creationId xmlns:a16="http://schemas.microsoft.com/office/drawing/2014/main" id="{296E5DB1-63AD-344B-BC40-F191489111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6" y="31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2" charset="2"/>
                <a:buChar char="4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/>
                <a:t>0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44044A89-D7BC-6943-8607-4342FF7DA4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FCFS Scheduling (Cont.)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BA1438AB-94E2-544F-AF45-221228D3E2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3651250" algn="ctr"/>
              </a:tabLst>
            </a:pPr>
            <a:r>
              <a:rPr lang="en-US" altLang="zh-CN"/>
              <a:t>Suppose that the processes arrive in the order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3651250" algn="ctr"/>
              </a:tabLst>
            </a:pPr>
            <a:r>
              <a:rPr lang="en-US" altLang="zh-CN"/>
              <a:t>		 </a:t>
            </a:r>
            <a:r>
              <a:rPr lang="en-US" altLang="zh-CN" i="1"/>
              <a:t>P</a:t>
            </a:r>
            <a:r>
              <a:rPr lang="en-US" altLang="zh-CN" i="1" baseline="-25000"/>
              <a:t>2</a:t>
            </a:r>
            <a:r>
              <a:rPr lang="en-US" altLang="zh-CN"/>
              <a:t> , </a:t>
            </a:r>
            <a:r>
              <a:rPr lang="en-US" altLang="zh-CN" i="1"/>
              <a:t>P</a:t>
            </a:r>
            <a:r>
              <a:rPr lang="en-US" altLang="zh-CN" i="1" baseline="-25000"/>
              <a:t>3</a:t>
            </a:r>
            <a:r>
              <a:rPr lang="en-US" altLang="zh-CN"/>
              <a:t> , </a:t>
            </a:r>
            <a:r>
              <a:rPr lang="en-US" altLang="zh-CN" i="1"/>
              <a:t>P</a:t>
            </a:r>
            <a:r>
              <a:rPr lang="en-US" altLang="zh-CN" i="1" baseline="-25000"/>
              <a:t>1</a:t>
            </a:r>
            <a:r>
              <a:rPr lang="en-US" altLang="zh-CN"/>
              <a:t> </a:t>
            </a:r>
          </a:p>
          <a:p>
            <a:pPr>
              <a:lnSpc>
                <a:spcPct val="90000"/>
              </a:lnSpc>
              <a:tabLst>
                <a:tab pos="3651250" algn="ctr"/>
              </a:tabLst>
            </a:pPr>
            <a:r>
              <a:rPr lang="en-US" altLang="zh-CN"/>
              <a:t>The Gantt chart for the schedule is:</a:t>
            </a:r>
            <a:br>
              <a:rPr lang="en-US" altLang="zh-CN"/>
            </a:br>
            <a:endParaRPr lang="en-US" altLang="zh-CN"/>
          </a:p>
          <a:p>
            <a:pPr>
              <a:lnSpc>
                <a:spcPct val="90000"/>
              </a:lnSpc>
              <a:tabLst>
                <a:tab pos="3651250" algn="ctr"/>
              </a:tabLst>
            </a:pPr>
            <a:endParaRPr lang="en-US" altLang="zh-CN"/>
          </a:p>
          <a:p>
            <a:pPr>
              <a:lnSpc>
                <a:spcPct val="90000"/>
              </a:lnSpc>
              <a:tabLst>
                <a:tab pos="3651250" algn="ctr"/>
              </a:tabLst>
            </a:pPr>
            <a:endParaRPr lang="en-US" altLang="zh-CN"/>
          </a:p>
          <a:p>
            <a:pPr>
              <a:lnSpc>
                <a:spcPct val="90000"/>
              </a:lnSpc>
              <a:tabLst>
                <a:tab pos="3651250" algn="ctr"/>
              </a:tabLst>
            </a:pPr>
            <a:endParaRPr lang="en-US" altLang="zh-CN"/>
          </a:p>
          <a:p>
            <a:pPr>
              <a:lnSpc>
                <a:spcPct val="90000"/>
              </a:lnSpc>
              <a:tabLst>
                <a:tab pos="3651250" algn="ctr"/>
              </a:tabLst>
            </a:pPr>
            <a:r>
              <a:rPr lang="en-US" altLang="zh-CN"/>
              <a:t>Waiting time for </a:t>
            </a:r>
            <a:r>
              <a:rPr lang="en-US" altLang="zh-CN" i="1"/>
              <a:t>P</a:t>
            </a:r>
            <a:r>
              <a:rPr lang="en-US" altLang="zh-CN" i="1" baseline="-25000"/>
              <a:t>1 </a:t>
            </a:r>
            <a:r>
              <a:rPr lang="en-US" altLang="zh-CN" i="1"/>
              <a:t>=</a:t>
            </a:r>
            <a:r>
              <a:rPr lang="en-US" altLang="zh-CN"/>
              <a:t> 6</a:t>
            </a:r>
            <a:r>
              <a:rPr lang="en-US" altLang="zh-CN" i="1"/>
              <a:t>;</a:t>
            </a:r>
            <a:r>
              <a:rPr lang="en-US" altLang="zh-CN" i="1" baseline="-25000"/>
              <a:t> </a:t>
            </a:r>
            <a:r>
              <a:rPr lang="en-US" altLang="zh-CN" i="1"/>
              <a:t>P</a:t>
            </a:r>
            <a:r>
              <a:rPr lang="en-US" altLang="zh-CN" i="1" baseline="-25000"/>
              <a:t>2</a:t>
            </a:r>
            <a:r>
              <a:rPr lang="en-US" altLang="zh-CN"/>
              <a:t> = 0</a:t>
            </a:r>
            <a:r>
              <a:rPr lang="en-US" altLang="zh-CN" i="1" baseline="-25000"/>
              <a:t>; </a:t>
            </a:r>
            <a:r>
              <a:rPr lang="en-US" altLang="zh-CN" i="1"/>
              <a:t>P</a:t>
            </a:r>
            <a:r>
              <a:rPr lang="en-US" altLang="zh-CN" i="1" baseline="-25000"/>
              <a:t>3 </a:t>
            </a:r>
            <a:r>
              <a:rPr lang="en-US" altLang="zh-CN" i="1"/>
              <a:t>= </a:t>
            </a:r>
            <a:r>
              <a:rPr lang="en-US" altLang="zh-CN"/>
              <a:t>3</a:t>
            </a:r>
            <a:endParaRPr lang="en-US" altLang="zh-CN" i="1"/>
          </a:p>
          <a:p>
            <a:pPr>
              <a:lnSpc>
                <a:spcPct val="90000"/>
              </a:lnSpc>
              <a:tabLst>
                <a:tab pos="3651250" algn="ctr"/>
              </a:tabLst>
            </a:pPr>
            <a:r>
              <a:rPr lang="en-US" altLang="zh-CN"/>
              <a:t>Average waiting time:   (6 + 0 + 3)/3 = 3</a:t>
            </a:r>
          </a:p>
          <a:p>
            <a:pPr>
              <a:lnSpc>
                <a:spcPct val="90000"/>
              </a:lnSpc>
              <a:tabLst>
                <a:tab pos="3651250" algn="ctr"/>
              </a:tabLst>
            </a:pPr>
            <a:r>
              <a:rPr lang="en-US" altLang="zh-CN"/>
              <a:t>Much better than previous case</a:t>
            </a:r>
          </a:p>
          <a:p>
            <a:pPr>
              <a:lnSpc>
                <a:spcPct val="90000"/>
              </a:lnSpc>
              <a:tabLst>
                <a:tab pos="3651250" algn="ctr"/>
              </a:tabLst>
            </a:pPr>
            <a:r>
              <a:rPr lang="en-US" altLang="zh-CN" i="1"/>
              <a:t>Convoy effect</a:t>
            </a:r>
            <a:r>
              <a:rPr lang="en-US" altLang="zh-CN"/>
              <a:t> short process behind long process (I/O-bound processes wait for the CPU-bound one)</a:t>
            </a:r>
            <a:endParaRPr lang="zh-CN" altLang="en-US"/>
          </a:p>
        </p:txBody>
      </p:sp>
      <p:grpSp>
        <p:nvGrpSpPr>
          <p:cNvPr id="27652" name="Group 20">
            <a:extLst>
              <a:ext uri="{FF2B5EF4-FFF2-40B4-BE49-F238E27FC236}">
                <a16:creationId xmlns:a16="http://schemas.microsoft.com/office/drawing/2014/main" id="{1E6D50C8-8A6D-BA47-A43C-8D15125FDB5E}"/>
              </a:ext>
            </a:extLst>
          </p:cNvPr>
          <p:cNvGrpSpPr>
            <a:grpSpLocks/>
          </p:cNvGrpSpPr>
          <p:nvPr/>
        </p:nvGrpSpPr>
        <p:grpSpPr bwMode="auto">
          <a:xfrm>
            <a:off x="1889125" y="2605088"/>
            <a:ext cx="5575300" cy="1128712"/>
            <a:chOff x="852" y="1650"/>
            <a:chExt cx="3512" cy="711"/>
          </a:xfrm>
        </p:grpSpPr>
        <p:sp>
          <p:nvSpPr>
            <p:cNvPr id="27653" name="Rectangle 6">
              <a:extLst>
                <a:ext uri="{FF2B5EF4-FFF2-40B4-BE49-F238E27FC236}">
                  <a16:creationId xmlns:a16="http://schemas.microsoft.com/office/drawing/2014/main" id="{9D90B28C-AADB-E74A-9394-573FA0837C5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48" y="1650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2" charset="2"/>
                <a:buChar char="4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27654" name="Text Box 7">
              <a:extLst>
                <a:ext uri="{FF2B5EF4-FFF2-40B4-BE49-F238E27FC236}">
                  <a16:creationId xmlns:a16="http://schemas.microsoft.com/office/drawing/2014/main" id="{74E2DF24-B61C-FC41-B1D5-F49938300D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179" y="1698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2" charset="2"/>
                <a:buChar char="4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/>
                <a:t>P</a:t>
              </a:r>
              <a:r>
                <a:rPr kumimoji="0" lang="en-US" altLang="zh-CN" sz="1800" baseline="-25000"/>
                <a:t>1</a:t>
              </a:r>
              <a:endParaRPr kumimoji="0" lang="en-US" altLang="zh-CN" sz="1800"/>
            </a:p>
          </p:txBody>
        </p:sp>
        <p:sp>
          <p:nvSpPr>
            <p:cNvPr id="27655" name="Text Box 8">
              <a:extLst>
                <a:ext uri="{FF2B5EF4-FFF2-40B4-BE49-F238E27FC236}">
                  <a16:creationId xmlns:a16="http://schemas.microsoft.com/office/drawing/2014/main" id="{36E41EED-E7D3-2B4B-8213-920771E5FE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691" y="1698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2" charset="2"/>
                <a:buChar char="4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/>
                <a:t>P</a:t>
              </a:r>
              <a:r>
                <a:rPr kumimoji="0" lang="en-US" altLang="zh-CN" sz="1800" baseline="-25000"/>
                <a:t>3</a:t>
              </a:r>
              <a:endParaRPr kumimoji="0" lang="en-US" altLang="zh-CN" sz="1800"/>
            </a:p>
          </p:txBody>
        </p:sp>
        <p:sp>
          <p:nvSpPr>
            <p:cNvPr id="27656" name="Text Box 9">
              <a:extLst>
                <a:ext uri="{FF2B5EF4-FFF2-40B4-BE49-F238E27FC236}">
                  <a16:creationId xmlns:a16="http://schemas.microsoft.com/office/drawing/2014/main" id="{1A501909-D4CA-B743-8F05-8F11CBD92B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115" y="1698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2" charset="2"/>
                <a:buChar char="4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/>
                <a:t>P</a:t>
              </a:r>
              <a:r>
                <a:rPr kumimoji="0" lang="en-US" altLang="zh-CN" sz="1800" baseline="-25000"/>
                <a:t>2</a:t>
              </a:r>
              <a:endParaRPr kumimoji="0" lang="en-US" altLang="zh-CN" sz="1800"/>
            </a:p>
          </p:txBody>
        </p:sp>
        <p:sp>
          <p:nvSpPr>
            <p:cNvPr id="27657" name="Line 10">
              <a:extLst>
                <a:ext uri="{FF2B5EF4-FFF2-40B4-BE49-F238E27FC236}">
                  <a16:creationId xmlns:a16="http://schemas.microsoft.com/office/drawing/2014/main" id="{B4BF0B8A-6D19-7544-9C13-BF0F32A1E9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60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8" name="Line 11">
              <a:extLst>
                <a:ext uri="{FF2B5EF4-FFF2-40B4-BE49-F238E27FC236}">
                  <a16:creationId xmlns:a16="http://schemas.microsoft.com/office/drawing/2014/main" id="{06160087-9AB8-3D4C-848A-5E62D1CCB3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48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9" name="Line 12">
              <a:extLst>
                <a:ext uri="{FF2B5EF4-FFF2-40B4-BE49-F238E27FC236}">
                  <a16:creationId xmlns:a16="http://schemas.microsoft.com/office/drawing/2014/main" id="{BF4B2845-FE85-BC4F-82F4-0EECC15ADA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48" y="165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0" name="Line 13">
              <a:extLst>
                <a:ext uri="{FF2B5EF4-FFF2-40B4-BE49-F238E27FC236}">
                  <a16:creationId xmlns:a16="http://schemas.microsoft.com/office/drawing/2014/main" id="{A257E673-D754-4F4F-BFB3-9D5484C1C4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72" y="165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1" name="Line 14">
              <a:extLst>
                <a:ext uri="{FF2B5EF4-FFF2-40B4-BE49-F238E27FC236}">
                  <a16:creationId xmlns:a16="http://schemas.microsoft.com/office/drawing/2014/main" id="{8AAA1C7C-C576-664C-B437-44A5383161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48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2" name="Line 15">
              <a:extLst>
                <a:ext uri="{FF2B5EF4-FFF2-40B4-BE49-F238E27FC236}">
                  <a16:creationId xmlns:a16="http://schemas.microsoft.com/office/drawing/2014/main" id="{8BDC301A-B2D9-BB4C-A14A-19AFD650B3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72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3" name="Text Box 16">
              <a:extLst>
                <a:ext uri="{FF2B5EF4-FFF2-40B4-BE49-F238E27FC236}">
                  <a16:creationId xmlns:a16="http://schemas.microsoft.com/office/drawing/2014/main" id="{FF760B50-8F46-AE41-A5B2-B16226C4B6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056" y="213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2" charset="2"/>
                <a:buChar char="4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/>
                <a:t>6</a:t>
              </a:r>
            </a:p>
          </p:txBody>
        </p:sp>
        <p:sp>
          <p:nvSpPr>
            <p:cNvPr id="27664" name="Text Box 17">
              <a:extLst>
                <a:ext uri="{FF2B5EF4-FFF2-40B4-BE49-F238E27FC236}">
                  <a16:creationId xmlns:a16="http://schemas.microsoft.com/office/drawing/2014/main" id="{FED07DB3-3A8E-6D4D-8606-95FFB24778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480" y="213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2" charset="2"/>
                <a:buChar char="4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/>
                <a:t>3</a:t>
              </a:r>
            </a:p>
          </p:txBody>
        </p:sp>
        <p:sp>
          <p:nvSpPr>
            <p:cNvPr id="27665" name="Text Box 18">
              <a:extLst>
                <a:ext uri="{FF2B5EF4-FFF2-40B4-BE49-F238E27FC236}">
                  <a16:creationId xmlns:a16="http://schemas.microsoft.com/office/drawing/2014/main" id="{2653C317-2CE7-044B-9666-AE6E42FFCB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088" y="2130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2" charset="2"/>
                <a:buChar char="4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/>
                <a:t>30</a:t>
              </a:r>
            </a:p>
          </p:txBody>
        </p:sp>
        <p:sp>
          <p:nvSpPr>
            <p:cNvPr id="27666" name="Text Box 19">
              <a:extLst>
                <a:ext uri="{FF2B5EF4-FFF2-40B4-BE49-F238E27FC236}">
                  <a16:creationId xmlns:a16="http://schemas.microsoft.com/office/drawing/2014/main" id="{29EDF902-71BE-0F4D-B752-35907F1658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852" y="213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2" charset="2"/>
                <a:buChar char="4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/>
                <a:t>0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CF4C69BA-43F9-A94D-BFDA-2AB569A444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Shortest-Job-First (SJF) Scheduling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F69E3BA-5F5C-1148-B15B-23DADA1346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Associate with each process the length of its next CPU burst.  Use these lengths to schedule the process with the shortest time</a:t>
            </a:r>
          </a:p>
          <a:p>
            <a:r>
              <a:rPr lang="en-US" altLang="zh-CN"/>
              <a:t>Two schemes: </a:t>
            </a:r>
          </a:p>
          <a:p>
            <a:pPr lvl="1"/>
            <a:r>
              <a:rPr lang="en-US" altLang="zh-CN"/>
              <a:t>nonpreemptive – once CPU given to the process it cannot be preempted until completes its CPU burst</a:t>
            </a:r>
          </a:p>
          <a:p>
            <a:pPr lvl="1"/>
            <a:r>
              <a:rPr lang="en-US" altLang="zh-CN"/>
              <a:t>preemptive – if a new process arrives with CPU burst length less than remaining time of current executing process, preempt.  This scheme is known as the </a:t>
            </a:r>
            <a:br>
              <a:rPr lang="en-US" altLang="zh-CN"/>
            </a:br>
            <a:r>
              <a:rPr lang="en-US" altLang="zh-CN"/>
              <a:t>Shortest-Remaining-Time-First (SRTF)</a:t>
            </a:r>
          </a:p>
          <a:p>
            <a:r>
              <a:rPr lang="en-US" altLang="zh-CN"/>
              <a:t>SJF is optimal – gives minimum average waiting time for a given set of processes</a:t>
            </a:r>
          </a:p>
        </p:txBody>
      </p:sp>
      <p:sp>
        <p:nvSpPr>
          <p:cNvPr id="38916" name="AutoShape 4">
            <a:extLst>
              <a:ext uri="{FF2B5EF4-FFF2-40B4-BE49-F238E27FC236}">
                <a16:creationId xmlns:a16="http://schemas.microsoft.com/office/drawing/2014/main" id="{8DD8D7FC-CB07-3E46-A522-645C4BED2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5263" y="5689600"/>
            <a:ext cx="2830512" cy="520700"/>
          </a:xfrm>
          <a:prstGeom prst="wedgeRectCallout">
            <a:avLst>
              <a:gd name="adj1" fmla="val -38616"/>
              <a:gd name="adj2" fmla="val -12713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 sz="20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/>
              <a:t>Why is it optimal?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>
            <a:extLst>
              <a:ext uri="{FF2B5EF4-FFF2-40B4-BE49-F238E27FC236}">
                <a16:creationId xmlns:a16="http://schemas.microsoft.com/office/drawing/2014/main" id="{CFA5B510-7CED-2F41-94BF-D24D2D989F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zh-CN" altLang="en-US"/>
              <a:t>		</a:t>
            </a:r>
            <a:r>
              <a:rPr lang="en-US" altLang="zh-CN" u="sng"/>
              <a:t>Process	Arrival Time</a:t>
            </a:r>
            <a:r>
              <a:rPr lang="en-US" altLang="zh-CN"/>
              <a:t>	</a:t>
            </a:r>
            <a:r>
              <a:rPr lang="en-US" altLang="zh-CN" u="sng"/>
              <a:t>Burst Time</a:t>
            </a:r>
            <a:endParaRPr lang="en-US" altLang="zh-CN"/>
          </a:p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/>
              <a:t>		</a:t>
            </a:r>
            <a:r>
              <a:rPr lang="en-US" altLang="zh-CN" i="1"/>
              <a:t>P</a:t>
            </a:r>
            <a:r>
              <a:rPr lang="en-US" altLang="zh-CN" i="1" baseline="-25000"/>
              <a:t>1</a:t>
            </a:r>
            <a:r>
              <a:rPr lang="en-US" altLang="zh-CN"/>
              <a:t>	0.0	7</a:t>
            </a:r>
          </a:p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/>
              <a:t>		 </a:t>
            </a:r>
            <a:r>
              <a:rPr lang="en-US" altLang="zh-CN" i="1"/>
              <a:t>P</a:t>
            </a:r>
            <a:r>
              <a:rPr lang="en-US" altLang="zh-CN" i="1" baseline="-25000"/>
              <a:t>2	</a:t>
            </a:r>
            <a:r>
              <a:rPr lang="en-US" altLang="zh-CN"/>
              <a:t>2.0	4</a:t>
            </a:r>
          </a:p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/>
              <a:t>		 </a:t>
            </a:r>
            <a:r>
              <a:rPr lang="en-US" altLang="zh-CN" i="1"/>
              <a:t>P</a:t>
            </a:r>
            <a:r>
              <a:rPr lang="en-US" altLang="zh-CN" i="1" baseline="-25000"/>
              <a:t>3</a:t>
            </a:r>
            <a:r>
              <a:rPr lang="en-US" altLang="zh-CN"/>
              <a:t>	4.0	1</a:t>
            </a:r>
          </a:p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/>
              <a:t>		 </a:t>
            </a:r>
            <a:r>
              <a:rPr lang="en-US" altLang="zh-CN" i="1"/>
              <a:t>P</a:t>
            </a:r>
            <a:r>
              <a:rPr lang="en-US" altLang="zh-CN" i="1" baseline="-25000"/>
              <a:t>4</a:t>
            </a:r>
            <a:r>
              <a:rPr lang="en-US" altLang="zh-CN"/>
              <a:t>	5.0	4</a:t>
            </a: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/>
              <a:t>SJF (non-preemptive)</a:t>
            </a: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zh-CN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zh-CN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zh-CN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zh-CN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/>
              <a:t>Average waiting time = (0 + 6 + 3 + 7)/4  = 4</a:t>
            </a:r>
            <a:endParaRPr lang="en-US" altLang="zh-CN" i="1" baseline="-25000"/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73E255F0-9A7E-C842-A526-191A8A8804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Non-Preemptive SJF</a:t>
            </a:r>
          </a:p>
        </p:txBody>
      </p:sp>
      <p:grpSp>
        <p:nvGrpSpPr>
          <p:cNvPr id="31748" name="Group 37">
            <a:extLst>
              <a:ext uri="{FF2B5EF4-FFF2-40B4-BE49-F238E27FC236}">
                <a16:creationId xmlns:a16="http://schemas.microsoft.com/office/drawing/2014/main" id="{5A931C76-D0F1-CB4C-87BE-87BD78F0F34F}"/>
              </a:ext>
            </a:extLst>
          </p:cNvPr>
          <p:cNvGrpSpPr>
            <a:grpSpLocks/>
          </p:cNvGrpSpPr>
          <p:nvPr/>
        </p:nvGrpSpPr>
        <p:grpSpPr bwMode="auto">
          <a:xfrm>
            <a:off x="2043113" y="3690938"/>
            <a:ext cx="5575300" cy="1128712"/>
            <a:chOff x="864" y="2325"/>
            <a:chExt cx="3512" cy="711"/>
          </a:xfrm>
        </p:grpSpPr>
        <p:sp>
          <p:nvSpPr>
            <p:cNvPr id="31749" name="Rectangle 5">
              <a:extLst>
                <a:ext uri="{FF2B5EF4-FFF2-40B4-BE49-F238E27FC236}">
                  <a16:creationId xmlns:a16="http://schemas.microsoft.com/office/drawing/2014/main" id="{B4D915C3-7FDD-C348-A8E7-9BBBD28D40B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60" y="2325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2" charset="2"/>
                <a:buChar char="4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31750" name="Text Box 6">
              <a:extLst>
                <a:ext uri="{FF2B5EF4-FFF2-40B4-BE49-F238E27FC236}">
                  <a16:creationId xmlns:a16="http://schemas.microsoft.com/office/drawing/2014/main" id="{5C0C89E7-23C4-364A-88A6-038295A999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392" y="2373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2" charset="2"/>
                <a:buChar char="4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/>
                <a:t>P</a:t>
              </a:r>
              <a:r>
                <a:rPr kumimoji="0" lang="en-US" altLang="zh-CN" sz="1800" baseline="-25000"/>
                <a:t>1</a:t>
              </a:r>
              <a:endParaRPr kumimoji="0" lang="en-US" altLang="zh-CN" sz="1800"/>
            </a:p>
          </p:txBody>
        </p:sp>
        <p:sp>
          <p:nvSpPr>
            <p:cNvPr id="31751" name="Text Box 7">
              <a:extLst>
                <a:ext uri="{FF2B5EF4-FFF2-40B4-BE49-F238E27FC236}">
                  <a16:creationId xmlns:a16="http://schemas.microsoft.com/office/drawing/2014/main" id="{75A4AAAB-AA5C-3146-8874-A25291436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400" y="2373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2" charset="2"/>
                <a:buChar char="4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/>
                <a:t>P</a:t>
              </a:r>
              <a:r>
                <a:rPr kumimoji="0" lang="en-US" altLang="zh-CN" sz="1800" baseline="-25000"/>
                <a:t>3</a:t>
              </a:r>
              <a:endParaRPr kumimoji="0" lang="en-US" altLang="zh-CN" sz="1800"/>
            </a:p>
          </p:txBody>
        </p:sp>
        <p:sp>
          <p:nvSpPr>
            <p:cNvPr id="31752" name="Text Box 8">
              <a:extLst>
                <a:ext uri="{FF2B5EF4-FFF2-40B4-BE49-F238E27FC236}">
                  <a16:creationId xmlns:a16="http://schemas.microsoft.com/office/drawing/2014/main" id="{DFAB7C05-37DB-934F-9E16-99CC84ACB7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976" y="2373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2" charset="2"/>
                <a:buChar char="4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/>
                <a:t>P</a:t>
              </a:r>
              <a:r>
                <a:rPr kumimoji="0" lang="en-US" altLang="zh-CN" sz="1800" baseline="-25000"/>
                <a:t>2</a:t>
              </a:r>
              <a:endParaRPr kumimoji="0" lang="en-US" altLang="zh-CN" sz="1800"/>
            </a:p>
          </p:txBody>
        </p:sp>
        <p:sp>
          <p:nvSpPr>
            <p:cNvPr id="31753" name="Line 9">
              <a:extLst>
                <a:ext uri="{FF2B5EF4-FFF2-40B4-BE49-F238E27FC236}">
                  <a16:creationId xmlns:a16="http://schemas.microsoft.com/office/drawing/2014/main" id="{DA448E4A-ABA1-9048-B5AB-0FCA319707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4" name="Line 10">
              <a:extLst>
                <a:ext uri="{FF2B5EF4-FFF2-40B4-BE49-F238E27FC236}">
                  <a16:creationId xmlns:a16="http://schemas.microsoft.com/office/drawing/2014/main" id="{AE0B4743-AA3E-3C4F-A3A6-AAA9EDD193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5" name="Line 11">
              <a:extLst>
                <a:ext uri="{FF2B5EF4-FFF2-40B4-BE49-F238E27FC236}">
                  <a16:creationId xmlns:a16="http://schemas.microsoft.com/office/drawing/2014/main" id="{EAA45661-0DAC-6544-9395-05D8DCC6A8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8" y="232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6" name="Line 12">
              <a:extLst>
                <a:ext uri="{FF2B5EF4-FFF2-40B4-BE49-F238E27FC236}">
                  <a16:creationId xmlns:a16="http://schemas.microsoft.com/office/drawing/2014/main" id="{CAE58912-0985-4749-9005-C047743874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0" y="232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7" name="Line 13">
              <a:extLst>
                <a:ext uri="{FF2B5EF4-FFF2-40B4-BE49-F238E27FC236}">
                  <a16:creationId xmlns:a16="http://schemas.microsoft.com/office/drawing/2014/main" id="{731341E9-AFDA-E145-BED3-93F39FB7D3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0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8" name="Line 14">
              <a:extLst>
                <a:ext uri="{FF2B5EF4-FFF2-40B4-BE49-F238E27FC236}">
                  <a16:creationId xmlns:a16="http://schemas.microsoft.com/office/drawing/2014/main" id="{3FE9C7A9-38B4-F742-8969-1971745C1B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9" name="Text Box 15">
              <a:extLst>
                <a:ext uri="{FF2B5EF4-FFF2-40B4-BE49-F238E27FC236}">
                  <a16:creationId xmlns:a16="http://schemas.microsoft.com/office/drawing/2014/main" id="{132432CD-6FB1-DA42-8BE1-5DB43E16EE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304" y="2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2" charset="2"/>
                <a:buChar char="4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/>
                <a:t>7</a:t>
              </a:r>
            </a:p>
          </p:txBody>
        </p:sp>
        <p:sp>
          <p:nvSpPr>
            <p:cNvPr id="31760" name="Text Box 16">
              <a:extLst>
                <a:ext uri="{FF2B5EF4-FFF2-40B4-BE49-F238E27FC236}">
                  <a16:creationId xmlns:a16="http://schemas.microsoft.com/office/drawing/2014/main" id="{C2CD2093-0CCF-364D-802D-1373A0E3A5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492" y="2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2" charset="2"/>
                <a:buChar char="4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/>
                <a:t>3</a:t>
              </a:r>
            </a:p>
          </p:txBody>
        </p:sp>
        <p:sp>
          <p:nvSpPr>
            <p:cNvPr id="31761" name="Text Box 17">
              <a:extLst>
                <a:ext uri="{FF2B5EF4-FFF2-40B4-BE49-F238E27FC236}">
                  <a16:creationId xmlns:a16="http://schemas.microsoft.com/office/drawing/2014/main" id="{2766BAFD-57B3-5445-B9D6-85BF67D350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100" y="2805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2" charset="2"/>
                <a:buChar char="4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/>
                <a:t>16</a:t>
              </a:r>
            </a:p>
          </p:txBody>
        </p:sp>
        <p:sp>
          <p:nvSpPr>
            <p:cNvPr id="31762" name="Text Box 18">
              <a:extLst>
                <a:ext uri="{FF2B5EF4-FFF2-40B4-BE49-F238E27FC236}">
                  <a16:creationId xmlns:a16="http://schemas.microsoft.com/office/drawing/2014/main" id="{AB9BA513-C738-6041-B837-DE328283F6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864" y="2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2" charset="2"/>
                <a:buChar char="4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/>
                <a:t>0</a:t>
              </a:r>
            </a:p>
          </p:txBody>
        </p:sp>
        <p:sp>
          <p:nvSpPr>
            <p:cNvPr id="31763" name="Text Box 20">
              <a:extLst>
                <a:ext uri="{FF2B5EF4-FFF2-40B4-BE49-F238E27FC236}">
                  <a16:creationId xmlns:a16="http://schemas.microsoft.com/office/drawing/2014/main" id="{85F9034C-1219-104F-B552-A72D19CAEA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696" y="2373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2" charset="2"/>
                <a:buChar char="4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/>
                <a:t>P</a:t>
              </a:r>
              <a:r>
                <a:rPr kumimoji="0" lang="en-US" altLang="zh-CN" sz="1800" baseline="-25000"/>
                <a:t>4</a:t>
              </a:r>
              <a:endParaRPr kumimoji="0" lang="en-US" altLang="zh-CN" sz="1800"/>
            </a:p>
          </p:txBody>
        </p:sp>
        <p:sp>
          <p:nvSpPr>
            <p:cNvPr id="31764" name="Line 21">
              <a:extLst>
                <a:ext uri="{FF2B5EF4-FFF2-40B4-BE49-F238E27FC236}">
                  <a16:creationId xmlns:a16="http://schemas.microsoft.com/office/drawing/2014/main" id="{2FE3EC9F-F613-554E-AF29-4A97A6471C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232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5" name="Line 22">
              <a:extLst>
                <a:ext uri="{FF2B5EF4-FFF2-40B4-BE49-F238E27FC236}">
                  <a16:creationId xmlns:a16="http://schemas.microsoft.com/office/drawing/2014/main" id="{BA533320-FAA4-9145-A290-F78AF34FE8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6" name="Line 23">
              <a:extLst>
                <a:ext uri="{FF2B5EF4-FFF2-40B4-BE49-F238E27FC236}">
                  <a16:creationId xmlns:a16="http://schemas.microsoft.com/office/drawing/2014/main" id="{CD337E45-DB8A-1045-8850-D08A7303BE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7" name="Line 24">
              <a:extLst>
                <a:ext uri="{FF2B5EF4-FFF2-40B4-BE49-F238E27FC236}">
                  <a16:creationId xmlns:a16="http://schemas.microsoft.com/office/drawing/2014/main" id="{BCB575AD-F4EA-A949-B4EF-6B98D393FB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8" name="Line 25">
              <a:extLst>
                <a:ext uri="{FF2B5EF4-FFF2-40B4-BE49-F238E27FC236}">
                  <a16:creationId xmlns:a16="http://schemas.microsoft.com/office/drawing/2014/main" id="{D9F36331-1CF9-7647-B530-06C567C636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9" name="Line 26">
              <a:extLst>
                <a:ext uri="{FF2B5EF4-FFF2-40B4-BE49-F238E27FC236}">
                  <a16:creationId xmlns:a16="http://schemas.microsoft.com/office/drawing/2014/main" id="{8ABBE3BE-9472-4B49-B762-9A22C44BCB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6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0" name="Line 27">
              <a:extLst>
                <a:ext uri="{FF2B5EF4-FFF2-40B4-BE49-F238E27FC236}">
                  <a16:creationId xmlns:a16="http://schemas.microsoft.com/office/drawing/2014/main" id="{7FD7FC27-DDC3-224D-9709-AEAD9BD39A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8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1" name="Text Box 28">
              <a:extLst>
                <a:ext uri="{FF2B5EF4-FFF2-40B4-BE49-F238E27FC236}">
                  <a16:creationId xmlns:a16="http://schemas.microsoft.com/office/drawing/2014/main" id="{F931979E-3AD7-224F-910B-5DBB6A6B36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592" y="2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2" charset="2"/>
                <a:buChar char="4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/>
                <a:t>8</a:t>
              </a:r>
            </a:p>
          </p:txBody>
        </p:sp>
        <p:sp>
          <p:nvSpPr>
            <p:cNvPr id="31772" name="Line 29">
              <a:extLst>
                <a:ext uri="{FF2B5EF4-FFF2-40B4-BE49-F238E27FC236}">
                  <a16:creationId xmlns:a16="http://schemas.microsoft.com/office/drawing/2014/main" id="{0DE10F33-26B9-904A-B68C-A82000813C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3" name="Line 30">
              <a:extLst>
                <a:ext uri="{FF2B5EF4-FFF2-40B4-BE49-F238E27FC236}">
                  <a16:creationId xmlns:a16="http://schemas.microsoft.com/office/drawing/2014/main" id="{C39D6FB5-C452-DF4E-B109-CEE35365F7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20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4" name="Line 31">
              <a:extLst>
                <a:ext uri="{FF2B5EF4-FFF2-40B4-BE49-F238E27FC236}">
                  <a16:creationId xmlns:a16="http://schemas.microsoft.com/office/drawing/2014/main" id="{EB1CC273-C828-AB43-AB8F-CEA8FCA29E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5" name="Line 32">
              <a:extLst>
                <a:ext uri="{FF2B5EF4-FFF2-40B4-BE49-F238E27FC236}">
                  <a16:creationId xmlns:a16="http://schemas.microsoft.com/office/drawing/2014/main" id="{AE8A11F2-2248-6A40-8BAB-7E4891B7B8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6" name="Text Box 33">
              <a:extLst>
                <a:ext uri="{FF2B5EF4-FFF2-40B4-BE49-F238E27FC236}">
                  <a16:creationId xmlns:a16="http://schemas.microsoft.com/office/drawing/2014/main" id="{6FA5CE68-A49E-CE45-A024-8AD7DA4B26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312" y="2805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2" charset="2"/>
                <a:buChar char="4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/>
                <a:t>12</a:t>
              </a:r>
            </a:p>
          </p:txBody>
        </p:sp>
        <p:sp>
          <p:nvSpPr>
            <p:cNvPr id="31777" name="Line 34">
              <a:extLst>
                <a:ext uri="{FF2B5EF4-FFF2-40B4-BE49-F238E27FC236}">
                  <a16:creationId xmlns:a16="http://schemas.microsoft.com/office/drawing/2014/main" id="{2D22CA6E-176F-DC42-BAC8-384C61B1EE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6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8" name="Line 35">
              <a:extLst>
                <a:ext uri="{FF2B5EF4-FFF2-40B4-BE49-F238E27FC236}">
                  <a16:creationId xmlns:a16="http://schemas.microsoft.com/office/drawing/2014/main" id="{74C0D04A-C4B6-8947-850E-7541DEED85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9" name="Line 36">
              <a:extLst>
                <a:ext uri="{FF2B5EF4-FFF2-40B4-BE49-F238E27FC236}">
                  <a16:creationId xmlns:a16="http://schemas.microsoft.com/office/drawing/2014/main" id="{7A262E08-BB6E-EE43-AC2B-B4D9E93DB9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80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7E8D19B5-B83B-A841-BFBE-115E7F13BC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Preemptive SJF</a:t>
            </a:r>
          </a:p>
        </p:txBody>
      </p:sp>
      <p:sp>
        <p:nvSpPr>
          <p:cNvPr id="42020" name="Rectangle 36">
            <a:extLst>
              <a:ext uri="{FF2B5EF4-FFF2-40B4-BE49-F238E27FC236}">
                <a16:creationId xmlns:a16="http://schemas.microsoft.com/office/drawing/2014/main" id="{B1ABCBFC-40CE-5F4C-9CB1-AF71AFF033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-84" charset="2"/>
              <a:buNone/>
              <a:tabLst>
                <a:tab pos="1603375" algn="ctr"/>
                <a:tab pos="3254375" algn="ctr"/>
                <a:tab pos="5143500" algn="ctr"/>
              </a:tabLst>
              <a:defRPr/>
            </a:pPr>
            <a:r>
              <a:rPr lang="zh-CN" altLang="en-US"/>
              <a:t>		</a:t>
            </a:r>
            <a:r>
              <a:rPr lang="en-US" altLang="zh-CN" u="sng"/>
              <a:t>Process	Arrival Time</a:t>
            </a:r>
            <a:r>
              <a:rPr lang="en-US" altLang="zh-CN"/>
              <a:t>	</a:t>
            </a:r>
            <a:r>
              <a:rPr lang="en-US" altLang="zh-CN" u="sng"/>
              <a:t>Burst Time</a:t>
            </a:r>
            <a:endParaRPr lang="en-US" altLang="zh-CN"/>
          </a:p>
          <a:p>
            <a:pPr>
              <a:buFont typeface="Monotype Sorts" pitchFamily="-84" charset="2"/>
              <a:buNone/>
              <a:tabLst>
                <a:tab pos="1603375" algn="ctr"/>
                <a:tab pos="3254375" algn="ctr"/>
                <a:tab pos="5143500" algn="ctr"/>
              </a:tabLst>
              <a:defRPr/>
            </a:pPr>
            <a:r>
              <a:rPr lang="en-US" altLang="zh-CN"/>
              <a:t>		</a:t>
            </a:r>
            <a:r>
              <a:rPr lang="en-US" altLang="zh-CN" i="1"/>
              <a:t>P</a:t>
            </a:r>
            <a:r>
              <a:rPr lang="en-US" altLang="zh-CN" i="1" baseline="-25000"/>
              <a:t>1</a:t>
            </a:r>
            <a:r>
              <a:rPr lang="en-US" altLang="zh-CN"/>
              <a:t>	0.0	7</a:t>
            </a:r>
          </a:p>
          <a:p>
            <a:pPr>
              <a:buFont typeface="Monotype Sorts" pitchFamily="-84" charset="2"/>
              <a:buNone/>
              <a:tabLst>
                <a:tab pos="1603375" algn="ctr"/>
                <a:tab pos="3254375" algn="ctr"/>
                <a:tab pos="5143500" algn="ctr"/>
              </a:tabLst>
              <a:defRPr/>
            </a:pPr>
            <a:r>
              <a:rPr lang="en-US" altLang="zh-CN"/>
              <a:t>		 </a:t>
            </a:r>
            <a:r>
              <a:rPr lang="en-US" altLang="zh-CN" i="1"/>
              <a:t>P</a:t>
            </a:r>
            <a:r>
              <a:rPr lang="en-US" altLang="zh-CN" i="1" baseline="-25000"/>
              <a:t>2	</a:t>
            </a:r>
            <a:r>
              <a:rPr lang="en-US" altLang="zh-CN"/>
              <a:t>2.0	4</a:t>
            </a:r>
          </a:p>
          <a:p>
            <a:pPr>
              <a:buFont typeface="Monotype Sorts" pitchFamily="-84" charset="2"/>
              <a:buNone/>
              <a:tabLst>
                <a:tab pos="1603375" algn="ctr"/>
                <a:tab pos="3254375" algn="ctr"/>
                <a:tab pos="5143500" algn="ctr"/>
              </a:tabLst>
              <a:defRPr/>
            </a:pPr>
            <a:r>
              <a:rPr lang="en-US" altLang="zh-CN"/>
              <a:t>		 </a:t>
            </a:r>
            <a:r>
              <a:rPr lang="en-US" altLang="zh-CN" i="1"/>
              <a:t>P</a:t>
            </a:r>
            <a:r>
              <a:rPr lang="en-US" altLang="zh-CN" i="1" baseline="-25000"/>
              <a:t>3</a:t>
            </a:r>
            <a:r>
              <a:rPr lang="en-US" altLang="zh-CN"/>
              <a:t>	4.0	1</a:t>
            </a:r>
          </a:p>
          <a:p>
            <a:pPr>
              <a:buFont typeface="Monotype Sorts" pitchFamily="-84" charset="2"/>
              <a:buNone/>
              <a:tabLst>
                <a:tab pos="1603375" algn="ctr"/>
                <a:tab pos="3254375" algn="ctr"/>
                <a:tab pos="5143500" algn="ctr"/>
              </a:tabLst>
              <a:defRPr/>
            </a:pPr>
            <a:r>
              <a:rPr lang="en-US" altLang="zh-CN"/>
              <a:t>		 </a:t>
            </a:r>
            <a:r>
              <a:rPr lang="en-US" altLang="zh-CN" i="1"/>
              <a:t>P</a:t>
            </a:r>
            <a:r>
              <a:rPr lang="en-US" altLang="zh-CN" i="1" baseline="-25000"/>
              <a:t>4</a:t>
            </a:r>
            <a:r>
              <a:rPr lang="en-US" altLang="zh-CN"/>
              <a:t>	5.0	4</a:t>
            </a:r>
          </a:p>
          <a:p>
            <a:pPr>
              <a:buFont typeface="Monotype Sorts" pitchFamily="-84" charset="2"/>
              <a:buChar char="n"/>
              <a:tabLst>
                <a:tab pos="1603375" algn="ctr"/>
                <a:tab pos="3254375" algn="ctr"/>
                <a:tab pos="5143500" algn="ctr"/>
              </a:tabLst>
              <a:defRPr/>
            </a:pPr>
            <a:r>
              <a:rPr lang="en-US" altLang="zh-CN"/>
              <a:t>SJF (preemptive)</a:t>
            </a:r>
          </a:p>
          <a:p>
            <a:pPr>
              <a:buFont typeface="Monotype Sorts" pitchFamily="-84" charset="2"/>
              <a:buChar char="n"/>
              <a:tabLst>
                <a:tab pos="1603375" algn="ctr"/>
                <a:tab pos="3254375" algn="ctr"/>
                <a:tab pos="5143500" algn="ctr"/>
              </a:tabLst>
              <a:defRPr/>
            </a:pPr>
            <a:endParaRPr lang="en-US" altLang="zh-CN"/>
          </a:p>
          <a:p>
            <a:pPr>
              <a:buFont typeface="Monotype Sorts" pitchFamily="-84" charset="2"/>
              <a:buChar char="n"/>
              <a:tabLst>
                <a:tab pos="1603375" algn="ctr"/>
                <a:tab pos="3254375" algn="ctr"/>
                <a:tab pos="5143500" algn="ctr"/>
              </a:tabLst>
              <a:defRPr/>
            </a:pPr>
            <a:endParaRPr lang="en-US" altLang="zh-CN"/>
          </a:p>
          <a:p>
            <a:pPr>
              <a:buFont typeface="Monotype Sorts" pitchFamily="-84" charset="2"/>
              <a:buChar char="n"/>
              <a:tabLst>
                <a:tab pos="1603375" algn="ctr"/>
                <a:tab pos="3254375" algn="ctr"/>
                <a:tab pos="5143500" algn="ctr"/>
              </a:tabLst>
              <a:defRPr/>
            </a:pPr>
            <a:endParaRPr lang="en-US" altLang="zh-CN"/>
          </a:p>
          <a:p>
            <a:pPr>
              <a:buFont typeface="Monotype Sorts" pitchFamily="-84" charset="2"/>
              <a:buChar char="n"/>
              <a:tabLst>
                <a:tab pos="1603375" algn="ctr"/>
                <a:tab pos="3254375" algn="ctr"/>
                <a:tab pos="5143500" algn="ctr"/>
              </a:tabLst>
              <a:defRPr/>
            </a:pPr>
            <a:endParaRPr lang="en-US" altLang="zh-CN"/>
          </a:p>
          <a:p>
            <a:pPr>
              <a:buFont typeface="Monotype Sorts" pitchFamily="-84" charset="2"/>
              <a:buChar char="n"/>
              <a:tabLst>
                <a:tab pos="1603375" algn="ctr"/>
                <a:tab pos="3254375" algn="ctr"/>
                <a:tab pos="5143500" algn="ctr"/>
              </a:tabLst>
              <a:defRPr/>
            </a:pPr>
            <a:r>
              <a:rPr lang="en-US" altLang="zh-CN"/>
              <a:t>Average waiting time = (9 + 1 + 0 +2)/4 = 3</a:t>
            </a:r>
            <a:endParaRPr lang="en-US" altLang="zh-CN" i="1" baseline="-25000"/>
          </a:p>
        </p:txBody>
      </p:sp>
      <p:grpSp>
        <p:nvGrpSpPr>
          <p:cNvPr id="33796" name="Group 74">
            <a:extLst>
              <a:ext uri="{FF2B5EF4-FFF2-40B4-BE49-F238E27FC236}">
                <a16:creationId xmlns:a16="http://schemas.microsoft.com/office/drawing/2014/main" id="{657F598C-411A-4E49-A15A-C8CAD0E61786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752850"/>
            <a:ext cx="5924550" cy="1204913"/>
            <a:chOff x="864" y="2364"/>
            <a:chExt cx="3732" cy="759"/>
          </a:xfrm>
        </p:grpSpPr>
        <p:sp>
          <p:nvSpPr>
            <p:cNvPr id="33797" name="Rectangle 37">
              <a:extLst>
                <a:ext uri="{FF2B5EF4-FFF2-40B4-BE49-F238E27FC236}">
                  <a16:creationId xmlns:a16="http://schemas.microsoft.com/office/drawing/2014/main" id="{8C2C0716-C904-714F-A65C-1F3FD746D67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60" y="2373"/>
              <a:ext cx="350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2" charset="2"/>
                <a:buChar char="4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33798" name="Text Box 38">
              <a:extLst>
                <a:ext uri="{FF2B5EF4-FFF2-40B4-BE49-F238E27FC236}">
                  <a16:creationId xmlns:a16="http://schemas.microsoft.com/office/drawing/2014/main" id="{C50FAE45-39D6-AC41-95CC-AADF025898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08" y="2412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2" charset="2"/>
                <a:buChar char="4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/>
                <a:t>P</a:t>
              </a:r>
              <a:r>
                <a:rPr kumimoji="0" lang="en-US" altLang="zh-CN" sz="1800" baseline="-25000"/>
                <a:t>1</a:t>
              </a:r>
              <a:endParaRPr kumimoji="0" lang="en-US" altLang="zh-CN" sz="1800"/>
            </a:p>
          </p:txBody>
        </p:sp>
        <p:sp>
          <p:nvSpPr>
            <p:cNvPr id="33799" name="Text Box 39">
              <a:extLst>
                <a:ext uri="{FF2B5EF4-FFF2-40B4-BE49-F238E27FC236}">
                  <a16:creationId xmlns:a16="http://schemas.microsoft.com/office/drawing/2014/main" id="{E7192219-D714-6244-83B5-7E1AF2EC86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824" y="2412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2" charset="2"/>
                <a:buChar char="4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/>
                <a:t>P</a:t>
              </a:r>
              <a:r>
                <a:rPr kumimoji="0" lang="en-US" altLang="zh-CN" sz="1800" baseline="-25000"/>
                <a:t>3</a:t>
              </a:r>
              <a:endParaRPr kumimoji="0" lang="en-US" altLang="zh-CN" sz="1800"/>
            </a:p>
          </p:txBody>
        </p:sp>
        <p:sp>
          <p:nvSpPr>
            <p:cNvPr id="33800" name="Text Box 40">
              <a:extLst>
                <a:ext uri="{FF2B5EF4-FFF2-40B4-BE49-F238E27FC236}">
                  <a16:creationId xmlns:a16="http://schemas.microsoft.com/office/drawing/2014/main" id="{AC1ADAAC-12C0-CF4E-BC02-29B64BDD32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488" y="2412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2" charset="2"/>
                <a:buChar char="4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/>
                <a:t>P</a:t>
              </a:r>
              <a:r>
                <a:rPr kumimoji="0" lang="en-US" altLang="zh-CN" sz="1800" baseline="-25000"/>
                <a:t>2</a:t>
              </a:r>
              <a:endParaRPr kumimoji="0" lang="en-US" altLang="zh-CN" sz="1800"/>
            </a:p>
          </p:txBody>
        </p:sp>
        <p:sp>
          <p:nvSpPr>
            <p:cNvPr id="33801" name="Line 41">
              <a:extLst>
                <a:ext uri="{FF2B5EF4-FFF2-40B4-BE49-F238E27FC236}">
                  <a16:creationId xmlns:a16="http://schemas.microsoft.com/office/drawing/2014/main" id="{17E04050-65C4-4345-820E-0CCF63E7E3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52" y="27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2" name="Line 42">
              <a:extLst>
                <a:ext uri="{FF2B5EF4-FFF2-40B4-BE49-F238E27FC236}">
                  <a16:creationId xmlns:a16="http://schemas.microsoft.com/office/drawing/2014/main" id="{CF93902E-C6C1-7944-BEBA-1F5F45DC4A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3" name="Line 43">
              <a:extLst>
                <a:ext uri="{FF2B5EF4-FFF2-40B4-BE49-F238E27FC236}">
                  <a16:creationId xmlns:a16="http://schemas.microsoft.com/office/drawing/2014/main" id="{744C600C-81F8-2F4F-9C33-BAC0C6512D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8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4" name="Line 44">
              <a:extLst>
                <a:ext uri="{FF2B5EF4-FFF2-40B4-BE49-F238E27FC236}">
                  <a16:creationId xmlns:a16="http://schemas.microsoft.com/office/drawing/2014/main" id="{BA1DA7C6-A572-4E49-9183-0EE106F973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23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5" name="Line 45">
              <a:extLst>
                <a:ext uri="{FF2B5EF4-FFF2-40B4-BE49-F238E27FC236}">
                  <a16:creationId xmlns:a16="http://schemas.microsoft.com/office/drawing/2014/main" id="{681F11AA-A3FC-3740-BB30-86C66986CF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0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6" name="Text Box 47">
              <a:extLst>
                <a:ext uri="{FF2B5EF4-FFF2-40B4-BE49-F238E27FC236}">
                  <a16:creationId xmlns:a16="http://schemas.microsoft.com/office/drawing/2014/main" id="{E3D1DD24-5ACA-334B-8B3D-5631E0F2AB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728" y="289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2" charset="2"/>
                <a:buChar char="4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/>
                <a:t>4</a:t>
              </a:r>
            </a:p>
          </p:txBody>
        </p:sp>
        <p:sp>
          <p:nvSpPr>
            <p:cNvPr id="33807" name="Text Box 48">
              <a:extLst>
                <a:ext uri="{FF2B5EF4-FFF2-40B4-BE49-F238E27FC236}">
                  <a16:creationId xmlns:a16="http://schemas.microsoft.com/office/drawing/2014/main" id="{5FD7A26C-31D5-7E47-8C68-EA6220B5D0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248" y="289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2" charset="2"/>
                <a:buChar char="4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/>
                <a:t>2</a:t>
              </a:r>
            </a:p>
          </p:txBody>
        </p:sp>
        <p:sp>
          <p:nvSpPr>
            <p:cNvPr id="33808" name="Text Box 49">
              <a:extLst>
                <a:ext uri="{FF2B5EF4-FFF2-40B4-BE49-F238E27FC236}">
                  <a16:creationId xmlns:a16="http://schemas.microsoft.com/office/drawing/2014/main" id="{E665AAA5-6BFF-6D47-8144-D955702B15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312" y="2844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2" charset="2"/>
                <a:buChar char="4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/>
                <a:t>11</a:t>
              </a:r>
            </a:p>
          </p:txBody>
        </p:sp>
        <p:sp>
          <p:nvSpPr>
            <p:cNvPr id="33809" name="Text Box 50">
              <a:extLst>
                <a:ext uri="{FF2B5EF4-FFF2-40B4-BE49-F238E27FC236}">
                  <a16:creationId xmlns:a16="http://schemas.microsoft.com/office/drawing/2014/main" id="{D235C8DE-3762-DA4B-AC0C-B4A7924A93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864" y="285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2" charset="2"/>
                <a:buChar char="4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/>
                <a:t>0</a:t>
              </a:r>
            </a:p>
          </p:txBody>
        </p:sp>
        <p:sp>
          <p:nvSpPr>
            <p:cNvPr id="33810" name="Text Box 51">
              <a:extLst>
                <a:ext uri="{FF2B5EF4-FFF2-40B4-BE49-F238E27FC236}">
                  <a16:creationId xmlns:a16="http://schemas.microsoft.com/office/drawing/2014/main" id="{85C76A77-0D57-3449-9864-CAFC148FC9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976" y="2412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2" charset="2"/>
                <a:buChar char="4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/>
                <a:t>P</a:t>
              </a:r>
              <a:r>
                <a:rPr kumimoji="0" lang="en-US" altLang="zh-CN" sz="1800" baseline="-25000"/>
                <a:t>4</a:t>
              </a:r>
              <a:endParaRPr kumimoji="0" lang="en-US" altLang="zh-CN" sz="1800"/>
            </a:p>
          </p:txBody>
        </p:sp>
        <p:sp>
          <p:nvSpPr>
            <p:cNvPr id="33811" name="Line 52">
              <a:extLst>
                <a:ext uri="{FF2B5EF4-FFF2-40B4-BE49-F238E27FC236}">
                  <a16:creationId xmlns:a16="http://schemas.microsoft.com/office/drawing/2014/main" id="{54BA6179-7137-7144-859D-7F9563A045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2" name="Line 53">
              <a:extLst>
                <a:ext uri="{FF2B5EF4-FFF2-40B4-BE49-F238E27FC236}">
                  <a16:creationId xmlns:a16="http://schemas.microsoft.com/office/drawing/2014/main" id="{B0D0E78C-DAE0-3E47-8A59-92F929C38F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2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3" name="Line 54">
              <a:extLst>
                <a:ext uri="{FF2B5EF4-FFF2-40B4-BE49-F238E27FC236}">
                  <a16:creationId xmlns:a16="http://schemas.microsoft.com/office/drawing/2014/main" id="{408DAB9A-158E-C849-9CB8-B524E2007D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4" name="Line 58">
              <a:extLst>
                <a:ext uri="{FF2B5EF4-FFF2-40B4-BE49-F238E27FC236}">
                  <a16:creationId xmlns:a16="http://schemas.microsoft.com/office/drawing/2014/main" id="{C4F11D27-2E55-D845-B84F-2C4EDCEF9C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8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5" name="Text Box 59">
              <a:extLst>
                <a:ext uri="{FF2B5EF4-FFF2-40B4-BE49-F238E27FC236}">
                  <a16:creationId xmlns:a16="http://schemas.microsoft.com/office/drawing/2014/main" id="{9D0EC1F9-8D3E-0A4B-8C39-88B795F23B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064" y="289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2" charset="2"/>
                <a:buChar char="4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/>
                <a:t>5</a:t>
              </a:r>
            </a:p>
          </p:txBody>
        </p:sp>
        <p:sp>
          <p:nvSpPr>
            <p:cNvPr id="33816" name="Line 60">
              <a:extLst>
                <a:ext uri="{FF2B5EF4-FFF2-40B4-BE49-F238E27FC236}">
                  <a16:creationId xmlns:a16="http://schemas.microsoft.com/office/drawing/2014/main" id="{7DA3B0B5-C106-DF47-8016-F651AF702B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7" name="Line 61">
              <a:extLst>
                <a:ext uri="{FF2B5EF4-FFF2-40B4-BE49-F238E27FC236}">
                  <a16:creationId xmlns:a16="http://schemas.microsoft.com/office/drawing/2014/main" id="{E6C2F2B3-46C0-784C-8670-EC1B2FC63B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20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8" name="Line 62">
              <a:extLst>
                <a:ext uri="{FF2B5EF4-FFF2-40B4-BE49-F238E27FC236}">
                  <a16:creationId xmlns:a16="http://schemas.microsoft.com/office/drawing/2014/main" id="{9994A875-57D8-2B48-8D72-8C633718DB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9" name="Line 63">
              <a:extLst>
                <a:ext uri="{FF2B5EF4-FFF2-40B4-BE49-F238E27FC236}">
                  <a16:creationId xmlns:a16="http://schemas.microsoft.com/office/drawing/2014/main" id="{30CFC47F-7860-E14F-AE3B-089FDC3FFD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0" name="Text Box 64">
              <a:extLst>
                <a:ext uri="{FF2B5EF4-FFF2-40B4-BE49-F238E27FC236}">
                  <a16:creationId xmlns:a16="http://schemas.microsoft.com/office/drawing/2014/main" id="{9B7C2CF0-3C3E-FF4F-9E45-15F0811061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592" y="289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2" charset="2"/>
                <a:buChar char="4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/>
                <a:t>7</a:t>
              </a:r>
            </a:p>
          </p:txBody>
        </p:sp>
        <p:sp>
          <p:nvSpPr>
            <p:cNvPr id="33821" name="Line 65">
              <a:extLst>
                <a:ext uri="{FF2B5EF4-FFF2-40B4-BE49-F238E27FC236}">
                  <a16:creationId xmlns:a16="http://schemas.microsoft.com/office/drawing/2014/main" id="{83FD9C04-5197-1243-94DA-AEE75DC013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6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2" name="Line 66">
              <a:extLst>
                <a:ext uri="{FF2B5EF4-FFF2-40B4-BE49-F238E27FC236}">
                  <a16:creationId xmlns:a16="http://schemas.microsoft.com/office/drawing/2014/main" id="{8DCFF15C-7F71-BC41-B9D2-F87C2CAB58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3" name="Line 67">
              <a:extLst>
                <a:ext uri="{FF2B5EF4-FFF2-40B4-BE49-F238E27FC236}">
                  <a16:creationId xmlns:a16="http://schemas.microsoft.com/office/drawing/2014/main" id="{A3AF7B81-7578-8342-90FB-014929EB78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80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4" name="Line 68">
              <a:extLst>
                <a:ext uri="{FF2B5EF4-FFF2-40B4-BE49-F238E27FC236}">
                  <a16:creationId xmlns:a16="http://schemas.microsoft.com/office/drawing/2014/main" id="{2778E8D3-65D6-4143-820A-22B1FCCB79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4" y="23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5" name="Line 69">
              <a:extLst>
                <a:ext uri="{FF2B5EF4-FFF2-40B4-BE49-F238E27FC236}">
                  <a16:creationId xmlns:a16="http://schemas.microsoft.com/office/drawing/2014/main" id="{01843500-11BC-AF4B-8AA5-BC89F843A8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23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6" name="Text Box 70">
              <a:extLst>
                <a:ext uri="{FF2B5EF4-FFF2-40B4-BE49-F238E27FC236}">
                  <a16:creationId xmlns:a16="http://schemas.microsoft.com/office/drawing/2014/main" id="{7FA05BAC-7B56-5F48-9167-C0850AF1C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256" y="2412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2" charset="2"/>
                <a:buChar char="4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/>
                <a:t>P</a:t>
              </a:r>
              <a:r>
                <a:rPr kumimoji="0" lang="en-US" altLang="zh-CN" sz="1800" baseline="-25000"/>
                <a:t>2</a:t>
              </a:r>
              <a:endParaRPr kumimoji="0" lang="en-US" altLang="zh-CN" sz="1800"/>
            </a:p>
          </p:txBody>
        </p:sp>
        <p:sp>
          <p:nvSpPr>
            <p:cNvPr id="33827" name="Text Box 71">
              <a:extLst>
                <a:ext uri="{FF2B5EF4-FFF2-40B4-BE49-F238E27FC236}">
                  <a16:creationId xmlns:a16="http://schemas.microsoft.com/office/drawing/2014/main" id="{0EF5F750-947C-A44B-B5EB-2E2C8E616E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840" y="2412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2" charset="2"/>
                <a:buChar char="4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/>
                <a:t>P</a:t>
              </a:r>
              <a:r>
                <a:rPr kumimoji="0" lang="en-US" altLang="zh-CN" sz="1800" baseline="-25000"/>
                <a:t>1</a:t>
              </a:r>
              <a:endParaRPr kumimoji="0" lang="en-US" altLang="zh-CN" sz="1800"/>
            </a:p>
          </p:txBody>
        </p:sp>
        <p:sp>
          <p:nvSpPr>
            <p:cNvPr id="33828" name="Line 72">
              <a:extLst>
                <a:ext uri="{FF2B5EF4-FFF2-40B4-BE49-F238E27FC236}">
                  <a16:creationId xmlns:a16="http://schemas.microsoft.com/office/drawing/2014/main" id="{D4BAF9E3-A56D-4642-B12B-A625F3EAF0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9" name="Text Box 73">
              <a:extLst>
                <a:ext uri="{FF2B5EF4-FFF2-40B4-BE49-F238E27FC236}">
                  <a16:creationId xmlns:a16="http://schemas.microsoft.com/office/drawing/2014/main" id="{FE0255A7-0CFE-7746-AFB7-B77D124C50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320" y="2844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2" charset="2"/>
                <a:buChar char="4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/>
                <a:t>16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>
            <a:extLst>
              <a:ext uri="{FF2B5EF4-FFF2-40B4-BE49-F238E27FC236}">
                <a16:creationId xmlns:a16="http://schemas.microsoft.com/office/drawing/2014/main" id="{303094C0-8ECF-6749-BCC5-675FBD8188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6325" y="-76200"/>
            <a:ext cx="7772400" cy="84455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Determining Length of Next CPU Burst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08EF4C14-C42B-AC48-A69B-68D42AF5DD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860425"/>
            <a:ext cx="7351712" cy="4832350"/>
          </a:xfrm>
        </p:spPr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Unfortunately, no way to know the length of the next burst</a:t>
            </a:r>
          </a:p>
          <a:p>
            <a:r>
              <a:rPr lang="en-US" altLang="zh-CN"/>
              <a:t>Can only estimate the length</a:t>
            </a:r>
          </a:p>
          <a:p>
            <a:r>
              <a:rPr lang="en-US" altLang="zh-CN"/>
              <a:t>Can be done by using the length of previous CPU bursts, using exponential averaging</a:t>
            </a:r>
          </a:p>
          <a:p>
            <a:pPr lvl="1">
              <a:buFont typeface="Monotype Sorts" pitchFamily="2" charset="2"/>
              <a:buNone/>
            </a:pPr>
            <a:endParaRPr lang="en-US" altLang="zh-CN"/>
          </a:p>
          <a:p>
            <a:pPr lvl="1">
              <a:buFont typeface="Monotype Sorts" pitchFamily="2" charset="2"/>
              <a:buNone/>
            </a:pPr>
            <a:endParaRPr lang="zh-CN" altLang="en-US"/>
          </a:p>
        </p:txBody>
      </p:sp>
      <p:graphicFrame>
        <p:nvGraphicFramePr>
          <p:cNvPr id="35844" name="Object 4">
            <a:extLst>
              <a:ext uri="{FF2B5EF4-FFF2-40B4-BE49-F238E27FC236}">
                <a16:creationId xmlns:a16="http://schemas.microsoft.com/office/drawing/2014/main" id="{1B9FB594-2ADA-0D43-AC67-570FF811D1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27188" y="2417763"/>
          <a:ext cx="64008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7459700" imgH="40957500" progId="Equation.3">
                  <p:embed/>
                </p:oleObj>
              </mc:Choice>
              <mc:Fallback>
                <p:oleObj name="Equation" r:id="rId3" imgW="147459700" imgH="40957500" progId="Equation.3">
                  <p:embed/>
                  <p:pic>
                    <p:nvPicPr>
                      <p:cNvPr id="35844" name="Object 4">
                        <a:extLst>
                          <a:ext uri="{FF2B5EF4-FFF2-40B4-BE49-F238E27FC236}">
                            <a16:creationId xmlns:a16="http://schemas.microsoft.com/office/drawing/2014/main" id="{1B9FB594-2ADA-0D43-AC67-570FF811D1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188" y="2417763"/>
                        <a:ext cx="64008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5">
            <a:extLst>
              <a:ext uri="{FF2B5EF4-FFF2-40B4-BE49-F238E27FC236}">
                <a16:creationId xmlns:a16="http://schemas.microsoft.com/office/drawing/2014/main" id="{B6898492-7DFD-C247-862D-2A81019904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5325" y="3808413"/>
          <a:ext cx="283527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30429200" imgH="5270500" progId="Equation.3">
                  <p:embed/>
                </p:oleObj>
              </mc:Choice>
              <mc:Fallback>
                <p:oleObj name="公式" r:id="rId5" imgW="30429200" imgH="5270500" progId="Equation.3">
                  <p:embed/>
                  <p:pic>
                    <p:nvPicPr>
                      <p:cNvPr id="35845" name="Object 5">
                        <a:extLst>
                          <a:ext uri="{FF2B5EF4-FFF2-40B4-BE49-F238E27FC236}">
                            <a16:creationId xmlns:a16="http://schemas.microsoft.com/office/drawing/2014/main" id="{B6898492-7DFD-C247-862D-2A81019904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325" y="3808413"/>
                        <a:ext cx="2835275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67769637-3CFA-0548-B7AD-0DE31E134C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1225" y="0"/>
            <a:ext cx="8121650" cy="844550"/>
          </a:xfrm>
        </p:spPr>
        <p:txBody>
          <a:bodyPr/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Prediction of the Length of the Next CPU Burst</a:t>
            </a:r>
          </a:p>
        </p:txBody>
      </p:sp>
      <p:pic>
        <p:nvPicPr>
          <p:cNvPr id="37891" name="Picture 4">
            <a:extLst>
              <a:ext uri="{FF2B5EF4-FFF2-40B4-BE49-F238E27FC236}">
                <a16:creationId xmlns:a16="http://schemas.microsoft.com/office/drawing/2014/main" id="{46049A0F-3AB6-944F-999B-FBB7ADE38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" t="2280" r="641" b="2849"/>
          <a:stretch>
            <a:fillRect/>
          </a:stretch>
        </p:blipFill>
        <p:spPr bwMode="auto">
          <a:xfrm>
            <a:off x="1938338" y="1935163"/>
            <a:ext cx="5140325" cy="37052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856627D1-64AD-8A44-AD91-9084DFDB9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Examples of Exponential Averaging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36748E79-443A-6A41-A700-53379EFE3A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1800">
                <a:sym typeface="Symbol" pitchFamily="2" charset="2"/>
              </a:rPr>
              <a:t> </a:t>
            </a:r>
            <a:r>
              <a:rPr lang="en-US" altLang="zh-CN" sz="1800">
                <a:sym typeface="Symbol" pitchFamily="2" charset="2"/>
              </a:rPr>
              <a:t>=0</a:t>
            </a:r>
          </a:p>
          <a:p>
            <a:pPr lvl="1">
              <a:lnSpc>
                <a:spcPct val="90000"/>
              </a:lnSpc>
            </a:pPr>
            <a:r>
              <a:rPr lang="en-US" altLang="zh-CN" sz="1800">
                <a:sym typeface="Symbol" pitchFamily="2" charset="2"/>
              </a:rPr>
              <a:t></a:t>
            </a:r>
            <a:r>
              <a:rPr lang="en-US" altLang="zh-CN" sz="1800" baseline="-25000">
                <a:sym typeface="Symbol" pitchFamily="2" charset="2"/>
              </a:rPr>
              <a:t>n+1</a:t>
            </a:r>
            <a:r>
              <a:rPr lang="en-US" altLang="zh-CN" sz="1800">
                <a:sym typeface="Symbol" pitchFamily="2" charset="2"/>
              </a:rPr>
              <a:t> = </a:t>
            </a:r>
            <a:r>
              <a:rPr lang="en-US" altLang="zh-CN" sz="1800" baseline="-25000">
                <a:sym typeface="Symbol" pitchFamily="2" charset="2"/>
              </a:rPr>
              <a:t>n</a:t>
            </a:r>
          </a:p>
          <a:p>
            <a:pPr lvl="1">
              <a:lnSpc>
                <a:spcPct val="90000"/>
              </a:lnSpc>
            </a:pPr>
            <a:r>
              <a:rPr lang="en-US" altLang="zh-CN" sz="1800">
                <a:sym typeface="Symbol" pitchFamily="2" charset="2"/>
              </a:rPr>
              <a:t>Recent history does not count</a:t>
            </a:r>
          </a:p>
          <a:p>
            <a:pPr>
              <a:lnSpc>
                <a:spcPct val="90000"/>
              </a:lnSpc>
            </a:pPr>
            <a:r>
              <a:rPr lang="en-US" altLang="zh-CN" sz="1800">
                <a:sym typeface="Symbol" pitchFamily="2" charset="2"/>
              </a:rPr>
              <a:t> =1</a:t>
            </a:r>
          </a:p>
          <a:p>
            <a:pPr lvl="1">
              <a:lnSpc>
                <a:spcPct val="90000"/>
              </a:lnSpc>
            </a:pPr>
            <a:r>
              <a:rPr lang="en-US" altLang="zh-CN" sz="1800">
                <a:sym typeface="Symbol" pitchFamily="2" charset="2"/>
              </a:rPr>
              <a:t> </a:t>
            </a:r>
            <a:r>
              <a:rPr lang="en-US" altLang="zh-CN" sz="1800" baseline="-25000">
                <a:sym typeface="Symbol" pitchFamily="2" charset="2"/>
              </a:rPr>
              <a:t>n+1</a:t>
            </a:r>
            <a:r>
              <a:rPr lang="en-US" altLang="zh-CN" sz="1800">
                <a:sym typeface="Symbol" pitchFamily="2" charset="2"/>
              </a:rPr>
              <a:t> =  </a:t>
            </a:r>
            <a:r>
              <a:rPr lang="en-US" altLang="zh-CN" sz="1800" i="1">
                <a:sym typeface="Symbol" pitchFamily="2" charset="2"/>
              </a:rPr>
              <a:t>t</a:t>
            </a:r>
            <a:r>
              <a:rPr lang="en-US" altLang="zh-CN" sz="1800" baseline="-25000">
                <a:sym typeface="Symbol" pitchFamily="2" charset="2"/>
              </a:rPr>
              <a:t>n</a:t>
            </a:r>
          </a:p>
          <a:p>
            <a:pPr lvl="1">
              <a:lnSpc>
                <a:spcPct val="90000"/>
              </a:lnSpc>
            </a:pPr>
            <a:r>
              <a:rPr lang="en-US" altLang="zh-CN" sz="1800">
                <a:sym typeface="Symbol" pitchFamily="2" charset="2"/>
              </a:rPr>
              <a:t>Only the actual last CPU burst counts</a:t>
            </a:r>
          </a:p>
          <a:p>
            <a:pPr>
              <a:lnSpc>
                <a:spcPct val="90000"/>
              </a:lnSpc>
            </a:pPr>
            <a:r>
              <a:rPr lang="en-US" altLang="zh-CN" sz="1800">
                <a:sym typeface="Symbol" pitchFamily="2" charset="2"/>
              </a:rPr>
              <a:t>If we expand the formula, we get:</a:t>
            </a:r>
          </a:p>
          <a:p>
            <a:pPr lvl="2">
              <a:lnSpc>
                <a:spcPct val="90000"/>
              </a:lnSpc>
              <a:buFont typeface="Webdings" pitchFamily="2" charset="2"/>
              <a:buNone/>
            </a:pPr>
            <a:r>
              <a:rPr lang="en-US" altLang="zh-CN" sz="1800">
                <a:sym typeface="Symbol" pitchFamily="2" charset="2"/>
              </a:rPr>
              <a:t></a:t>
            </a:r>
            <a:r>
              <a:rPr lang="en-US" altLang="zh-CN" sz="1800" i="1" baseline="-25000">
                <a:sym typeface="Symbol" pitchFamily="2" charset="2"/>
              </a:rPr>
              <a:t>n</a:t>
            </a:r>
            <a:r>
              <a:rPr lang="en-US" altLang="zh-CN" sz="1800" baseline="-25000">
                <a:sym typeface="Symbol" pitchFamily="2" charset="2"/>
              </a:rPr>
              <a:t>+1</a:t>
            </a:r>
            <a:r>
              <a:rPr lang="en-US" altLang="zh-CN" sz="1800">
                <a:sym typeface="Symbol" pitchFamily="2" charset="2"/>
              </a:rPr>
              <a:t> =  t</a:t>
            </a:r>
            <a:r>
              <a:rPr lang="en-US" altLang="zh-CN" sz="1800" i="1" baseline="-25000">
                <a:sym typeface="Symbol" pitchFamily="2" charset="2"/>
              </a:rPr>
              <a:t>n</a:t>
            </a:r>
            <a:r>
              <a:rPr lang="en-US" altLang="zh-CN" sz="1800">
                <a:sym typeface="Symbol" pitchFamily="2" charset="2"/>
              </a:rPr>
              <a:t>+(1</a:t>
            </a:r>
            <a:r>
              <a:rPr lang="en-US" altLang="zh-CN" sz="1800" i="1">
                <a:sym typeface="Symbol" pitchFamily="2" charset="2"/>
              </a:rPr>
              <a:t> - </a:t>
            </a:r>
            <a:r>
              <a:rPr lang="en-US" altLang="zh-CN" sz="1800">
                <a:sym typeface="Symbol" pitchFamily="2" charset="2"/>
              </a:rPr>
              <a:t></a:t>
            </a:r>
            <a:r>
              <a:rPr lang="en-US" altLang="zh-CN" sz="1800" i="1">
                <a:sym typeface="Symbol" pitchFamily="2" charset="2"/>
              </a:rPr>
              <a:t>)</a:t>
            </a:r>
            <a:r>
              <a:rPr lang="en-US" altLang="zh-CN" sz="1800">
                <a:sym typeface="Symbol" pitchFamily="2" charset="2"/>
              </a:rPr>
              <a:t> </a:t>
            </a:r>
            <a:r>
              <a:rPr lang="en-US" altLang="zh-CN" sz="1800" i="1">
                <a:sym typeface="Symbol" pitchFamily="2" charset="2"/>
              </a:rPr>
              <a:t>t</a:t>
            </a:r>
            <a:r>
              <a:rPr lang="en-US" altLang="zh-CN" sz="1800" i="1" baseline="-25000">
                <a:sym typeface="Symbol" pitchFamily="2" charset="2"/>
              </a:rPr>
              <a:t>n</a:t>
            </a:r>
            <a:r>
              <a:rPr lang="en-US" altLang="zh-CN" sz="1800" i="1">
                <a:sym typeface="Symbol" pitchFamily="2" charset="2"/>
              </a:rPr>
              <a:t> </a:t>
            </a:r>
            <a:r>
              <a:rPr lang="en-US" altLang="zh-CN" sz="1800" i="1" baseline="-25000">
                <a:sym typeface="Symbol" pitchFamily="2" charset="2"/>
              </a:rPr>
              <a:t>-1</a:t>
            </a:r>
            <a:r>
              <a:rPr lang="en-US" altLang="zh-CN" sz="1800" i="1">
                <a:sym typeface="Symbol" pitchFamily="2" charset="2"/>
              </a:rPr>
              <a:t> </a:t>
            </a:r>
            <a:r>
              <a:rPr lang="en-US" altLang="zh-CN" sz="1800">
                <a:sym typeface="Symbol" pitchFamily="2" charset="2"/>
              </a:rPr>
              <a:t>+ …</a:t>
            </a:r>
          </a:p>
          <a:p>
            <a:pPr lvl="2">
              <a:lnSpc>
                <a:spcPct val="90000"/>
              </a:lnSpc>
              <a:buFont typeface="Webdings" pitchFamily="2" charset="2"/>
              <a:buNone/>
            </a:pPr>
            <a:r>
              <a:rPr lang="en-US" altLang="zh-CN" sz="1800">
                <a:sym typeface="Symbol" pitchFamily="2" charset="2"/>
              </a:rPr>
              <a:t>            </a:t>
            </a:r>
            <a:r>
              <a:rPr lang="en-US" altLang="zh-CN" sz="1800" i="1">
                <a:sym typeface="Symbol" pitchFamily="2" charset="2"/>
              </a:rPr>
              <a:t>+(</a:t>
            </a:r>
            <a:r>
              <a:rPr lang="en-US" altLang="zh-CN" sz="1800">
                <a:sym typeface="Symbol" pitchFamily="2" charset="2"/>
              </a:rPr>
              <a:t>1 -  </a:t>
            </a:r>
            <a:r>
              <a:rPr lang="en-US" altLang="zh-CN" sz="1800" i="1">
                <a:sym typeface="Symbol" pitchFamily="2" charset="2"/>
              </a:rPr>
              <a:t>)</a:t>
            </a:r>
            <a:r>
              <a:rPr lang="en-US" altLang="zh-CN" sz="1800" i="1" baseline="30000">
                <a:sym typeface="Symbol" pitchFamily="2" charset="2"/>
              </a:rPr>
              <a:t>j</a:t>
            </a:r>
            <a:r>
              <a:rPr lang="en-US" altLang="zh-CN" sz="1800" baseline="30000">
                <a:sym typeface="Symbol" pitchFamily="2" charset="2"/>
              </a:rPr>
              <a:t> </a:t>
            </a:r>
            <a:r>
              <a:rPr lang="en-US" altLang="zh-CN" sz="1800">
                <a:sym typeface="Symbol" pitchFamily="2" charset="2"/>
              </a:rPr>
              <a:t> </a:t>
            </a:r>
            <a:r>
              <a:rPr lang="en-US" altLang="zh-CN" sz="1800" i="1">
                <a:sym typeface="Symbol" pitchFamily="2" charset="2"/>
              </a:rPr>
              <a:t>t</a:t>
            </a:r>
            <a:r>
              <a:rPr lang="en-US" altLang="zh-CN" sz="1800" i="1" baseline="-25000">
                <a:sym typeface="Symbol" pitchFamily="2" charset="2"/>
              </a:rPr>
              <a:t>n</a:t>
            </a:r>
            <a:r>
              <a:rPr lang="en-US" altLang="zh-CN" sz="1800">
                <a:sym typeface="Symbol" pitchFamily="2" charset="2"/>
              </a:rPr>
              <a:t> </a:t>
            </a:r>
            <a:r>
              <a:rPr lang="en-US" altLang="zh-CN" sz="1800" baseline="-25000">
                <a:sym typeface="Symbol" pitchFamily="2" charset="2"/>
              </a:rPr>
              <a:t>-</a:t>
            </a:r>
            <a:r>
              <a:rPr lang="en-US" altLang="zh-CN" sz="1800" i="1" baseline="-25000">
                <a:sym typeface="Symbol" pitchFamily="2" charset="2"/>
              </a:rPr>
              <a:t>j</a:t>
            </a:r>
            <a:r>
              <a:rPr lang="en-US" altLang="zh-CN" sz="1800" i="1">
                <a:sym typeface="Symbol" pitchFamily="2" charset="2"/>
              </a:rPr>
              <a:t> </a:t>
            </a:r>
            <a:r>
              <a:rPr lang="en-US" altLang="zh-CN" sz="1800">
                <a:sym typeface="Symbol" pitchFamily="2" charset="2"/>
              </a:rPr>
              <a:t>+ …</a:t>
            </a:r>
          </a:p>
          <a:p>
            <a:pPr lvl="2">
              <a:lnSpc>
                <a:spcPct val="90000"/>
              </a:lnSpc>
              <a:buFont typeface="Webdings" pitchFamily="2" charset="2"/>
              <a:buNone/>
            </a:pPr>
            <a:r>
              <a:rPr lang="en-US" altLang="zh-CN" sz="1800">
                <a:sym typeface="Symbol" pitchFamily="2" charset="2"/>
              </a:rPr>
              <a:t>            </a:t>
            </a:r>
            <a:r>
              <a:rPr lang="en-US" altLang="zh-CN" sz="1800" i="1">
                <a:sym typeface="Symbol" pitchFamily="2" charset="2"/>
              </a:rPr>
              <a:t>+(</a:t>
            </a:r>
            <a:r>
              <a:rPr lang="en-US" altLang="zh-CN" sz="1800">
                <a:sym typeface="Symbol" pitchFamily="2" charset="2"/>
              </a:rPr>
              <a:t>1 -  </a:t>
            </a:r>
            <a:r>
              <a:rPr lang="en-US" altLang="zh-CN" sz="1800" i="1">
                <a:sym typeface="Symbol" pitchFamily="2" charset="2"/>
              </a:rPr>
              <a:t>)</a:t>
            </a:r>
            <a:r>
              <a:rPr lang="en-US" altLang="zh-CN" sz="1800" i="1" baseline="30000">
                <a:sym typeface="Symbol" pitchFamily="2" charset="2"/>
              </a:rPr>
              <a:t>n</a:t>
            </a:r>
            <a:r>
              <a:rPr lang="en-US" altLang="zh-CN" sz="1800" baseline="30000">
                <a:sym typeface="Symbol" pitchFamily="2" charset="2"/>
              </a:rPr>
              <a:t> +1 </a:t>
            </a:r>
            <a:r>
              <a:rPr lang="en-US" altLang="zh-CN" sz="1800">
                <a:sym typeface="Symbol" pitchFamily="2" charset="2"/>
              </a:rPr>
              <a:t></a:t>
            </a:r>
            <a:r>
              <a:rPr lang="en-US" altLang="zh-CN" sz="1800" baseline="-25000">
                <a:sym typeface="Symbol" pitchFamily="2" charset="2"/>
              </a:rPr>
              <a:t>0</a:t>
            </a:r>
            <a:br>
              <a:rPr lang="en-US" altLang="zh-CN" sz="1800" baseline="-25000">
                <a:sym typeface="Symbol" pitchFamily="2" charset="2"/>
              </a:rPr>
            </a:br>
            <a:endParaRPr lang="en-US" altLang="zh-CN" sz="1800" baseline="-25000">
              <a:sym typeface="Symbol" pitchFamily="2" charset="2"/>
            </a:endParaRPr>
          </a:p>
          <a:p>
            <a:pPr>
              <a:lnSpc>
                <a:spcPct val="90000"/>
              </a:lnSpc>
            </a:pPr>
            <a:r>
              <a:rPr lang="en-US" altLang="zh-CN" sz="1800">
                <a:sym typeface="Symbol" pitchFamily="2" charset="2"/>
              </a:rPr>
              <a:t>Since both  and (1 - ) are less than or equal to 1, each successive term has less weight than its predecessor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>
            <a:extLst>
              <a:ext uri="{FF2B5EF4-FFF2-40B4-BE49-F238E27FC236}">
                <a16:creationId xmlns:a16="http://schemas.microsoft.com/office/drawing/2014/main" id="{18371DCB-1AC3-C643-8FFD-010D1DC813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Question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B7BA32D5-4125-A348-9CC3-A49442CFDD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Prove that SJF is Optimal in average waiting time. (Non-preemptive case)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5D4EE77A-F108-A64F-8DF9-8E9CFD4527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Chapter 5:  CPU Scheduling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98BDC6E-E6B2-304D-BD78-C85332F4E2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1375" y="1265238"/>
            <a:ext cx="6584950" cy="3783012"/>
          </a:xfrm>
        </p:spPr>
        <p:txBody>
          <a:bodyPr/>
          <a:lstStyle/>
          <a:p>
            <a:r>
              <a:rPr lang="en-US" altLang="zh-CN" dirty="0"/>
              <a:t>Basic Concepts</a:t>
            </a:r>
          </a:p>
          <a:p>
            <a:r>
              <a:rPr lang="en-US" altLang="zh-CN" dirty="0"/>
              <a:t>Scheduling Criteria </a:t>
            </a:r>
          </a:p>
          <a:p>
            <a:r>
              <a:rPr lang="en-US" altLang="zh-CN" dirty="0"/>
              <a:t>Scheduling Algorithms</a:t>
            </a:r>
          </a:p>
          <a:p>
            <a:r>
              <a:rPr lang="en-US" altLang="zh-CN" dirty="0"/>
              <a:t>Multiple-Processor Scheduling</a:t>
            </a:r>
          </a:p>
          <a:p>
            <a:r>
              <a:rPr lang="en-US" altLang="zh-CN" dirty="0"/>
              <a:t>Real-Time Scheduling</a:t>
            </a:r>
          </a:p>
          <a:p>
            <a:r>
              <a:rPr lang="en-US" altLang="zh-CN" dirty="0"/>
              <a:t>Thread Scheduling</a:t>
            </a:r>
          </a:p>
          <a:p>
            <a:r>
              <a:rPr lang="en-US" altLang="zh-CN" dirty="0"/>
              <a:t>Operating Systems Examples</a:t>
            </a:r>
          </a:p>
          <a:p>
            <a:r>
              <a:rPr lang="en-US" altLang="zh-CN" dirty="0"/>
              <a:t>Java Thread Scheduling</a:t>
            </a:r>
          </a:p>
          <a:p>
            <a:r>
              <a:rPr lang="en-US" altLang="zh-CN" dirty="0"/>
              <a:t>Algorithm Evaluation</a:t>
            </a:r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362B754E-E22A-454E-875F-83EBC64AA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038" y="1192213"/>
            <a:ext cx="4249737" cy="130968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 sz="20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7F41F004-A9EE-184D-AE01-C843E3CE6E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Priority Scheduling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672D5A67-227D-2F45-B462-B3865F84BB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priority number (integer) is associated with each process</a:t>
            </a:r>
          </a:p>
          <a:p>
            <a:r>
              <a:rPr lang="en-US" altLang="zh-CN"/>
              <a:t>The CPU is allocated to the process with the highest priority (smallest integer </a:t>
            </a:r>
            <a:r>
              <a:rPr lang="en-US" altLang="zh-CN">
                <a:sym typeface="Symbol" pitchFamily="2" charset="2"/>
              </a:rPr>
              <a:t> highest priority)</a:t>
            </a:r>
          </a:p>
          <a:p>
            <a:pPr lvl="1"/>
            <a:r>
              <a:rPr lang="en-US" altLang="zh-CN"/>
              <a:t>Preemptive</a:t>
            </a:r>
          </a:p>
          <a:p>
            <a:pPr lvl="1"/>
            <a:r>
              <a:rPr lang="en-US" altLang="zh-CN"/>
              <a:t>nonpreemptive</a:t>
            </a:r>
          </a:p>
          <a:p>
            <a:r>
              <a:rPr lang="en-US" altLang="zh-CN">
                <a:solidFill>
                  <a:srgbClr val="FF0000"/>
                </a:solidFill>
              </a:rPr>
              <a:t>SJF</a:t>
            </a:r>
            <a:r>
              <a:rPr lang="en-US" altLang="zh-CN"/>
              <a:t> is a priority scheduling where priority is the predicted next CPU burst time</a:t>
            </a:r>
          </a:p>
          <a:p>
            <a:r>
              <a:rPr lang="en-US" altLang="zh-CN"/>
              <a:t>Problem </a:t>
            </a:r>
            <a:r>
              <a:rPr lang="en-US" altLang="zh-CN">
                <a:sym typeface="Symbol" pitchFamily="2" charset="2"/>
              </a:rPr>
              <a:t> </a:t>
            </a:r>
            <a:r>
              <a:rPr lang="en-US" altLang="zh-CN">
                <a:solidFill>
                  <a:srgbClr val="FF0000"/>
                </a:solidFill>
                <a:sym typeface="Symbol" pitchFamily="2" charset="2"/>
              </a:rPr>
              <a:t>Starvation</a:t>
            </a:r>
            <a:r>
              <a:rPr lang="en-US" altLang="zh-CN">
                <a:sym typeface="Symbol" pitchFamily="2" charset="2"/>
              </a:rPr>
              <a:t> – low priority processes may never execute</a:t>
            </a:r>
          </a:p>
          <a:p>
            <a:r>
              <a:rPr lang="en-US" altLang="zh-CN">
                <a:sym typeface="Symbol" pitchFamily="2" charset="2"/>
              </a:rPr>
              <a:t>Solution  </a:t>
            </a:r>
            <a:r>
              <a:rPr lang="en-US" altLang="zh-CN">
                <a:solidFill>
                  <a:srgbClr val="FF0000"/>
                </a:solidFill>
                <a:sym typeface="Symbol" pitchFamily="2" charset="2"/>
              </a:rPr>
              <a:t>Aging</a:t>
            </a:r>
            <a:r>
              <a:rPr lang="en-US" altLang="zh-CN">
                <a:sym typeface="Symbol" pitchFamily="2" charset="2"/>
              </a:rPr>
              <a:t> – as time progresses increase the priority of the process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2BFE1D83-E508-E641-B333-8C32C69BE0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Round Robin (RR)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B3E839D4-5767-204A-BD54-C643E86084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2800" y="1397000"/>
            <a:ext cx="7061200" cy="4483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Each process gets a small unit of CPU time (</a:t>
            </a:r>
            <a:r>
              <a:rPr lang="en-US" altLang="zh-CN" i="1"/>
              <a:t>time quantum</a:t>
            </a:r>
            <a:r>
              <a:rPr lang="en-US" altLang="zh-CN"/>
              <a:t>), usually 10-100 milliseconds.  After this time has elapsed, the process is preempted and added to the end of the ready queue.</a:t>
            </a:r>
          </a:p>
          <a:p>
            <a:pPr>
              <a:lnSpc>
                <a:spcPct val="90000"/>
              </a:lnSpc>
            </a:pPr>
            <a:r>
              <a:rPr lang="en-US" altLang="zh-CN"/>
              <a:t>If there are </a:t>
            </a:r>
            <a:r>
              <a:rPr lang="en-US" altLang="zh-CN" i="1"/>
              <a:t>n</a:t>
            </a:r>
            <a:r>
              <a:rPr lang="en-US" altLang="zh-CN"/>
              <a:t> processes in the ready queue and the time quantum is </a:t>
            </a:r>
            <a:r>
              <a:rPr lang="en-US" altLang="zh-CN" i="1"/>
              <a:t>q</a:t>
            </a:r>
            <a:r>
              <a:rPr lang="en-US" altLang="zh-CN"/>
              <a:t>, then each process gets 1/</a:t>
            </a:r>
            <a:r>
              <a:rPr lang="en-US" altLang="zh-CN" i="1"/>
              <a:t>n</a:t>
            </a:r>
            <a:r>
              <a:rPr lang="en-US" altLang="zh-CN"/>
              <a:t> of the CPU time in chunks of at most </a:t>
            </a:r>
            <a:r>
              <a:rPr lang="en-US" altLang="zh-CN" i="1"/>
              <a:t>q</a:t>
            </a:r>
            <a:r>
              <a:rPr lang="en-US" altLang="zh-CN"/>
              <a:t> time units at once.  No process waits more than (</a:t>
            </a:r>
            <a:r>
              <a:rPr lang="en-US" altLang="zh-CN" i="1"/>
              <a:t>n</a:t>
            </a:r>
            <a:r>
              <a:rPr lang="en-US" altLang="zh-CN"/>
              <a:t>-1)</a:t>
            </a:r>
            <a:r>
              <a:rPr lang="en-US" altLang="zh-CN" i="1"/>
              <a:t>q </a:t>
            </a:r>
            <a:r>
              <a:rPr lang="en-US" altLang="zh-CN"/>
              <a:t>time units.</a:t>
            </a:r>
          </a:p>
          <a:p>
            <a:pPr>
              <a:lnSpc>
                <a:spcPct val="90000"/>
              </a:lnSpc>
            </a:pPr>
            <a:r>
              <a:rPr lang="en-US" altLang="zh-CN"/>
              <a:t>Performance</a:t>
            </a:r>
          </a:p>
          <a:p>
            <a:pPr lvl="1">
              <a:lnSpc>
                <a:spcPct val="90000"/>
              </a:lnSpc>
            </a:pPr>
            <a:r>
              <a:rPr lang="en-US" altLang="zh-CN" i="1"/>
              <a:t>q</a:t>
            </a:r>
            <a:r>
              <a:rPr lang="en-US" altLang="zh-CN"/>
              <a:t> large </a:t>
            </a:r>
            <a:r>
              <a:rPr lang="en-US" altLang="zh-CN">
                <a:sym typeface="Symbol" pitchFamily="2" charset="2"/>
              </a:rPr>
              <a:t> FIFO</a:t>
            </a:r>
          </a:p>
          <a:p>
            <a:pPr lvl="1">
              <a:lnSpc>
                <a:spcPct val="90000"/>
              </a:lnSpc>
            </a:pPr>
            <a:r>
              <a:rPr lang="en-US" altLang="zh-CN" i="1">
                <a:sym typeface="Symbol" pitchFamily="2" charset="2"/>
              </a:rPr>
              <a:t>q </a:t>
            </a:r>
            <a:r>
              <a:rPr lang="en-US" altLang="zh-CN">
                <a:sym typeface="Symbol" pitchFamily="2" charset="2"/>
              </a:rPr>
              <a:t>small  </a:t>
            </a:r>
            <a:r>
              <a:rPr lang="en-US" altLang="zh-CN" i="1">
                <a:sym typeface="Symbol" pitchFamily="2" charset="2"/>
              </a:rPr>
              <a:t>q </a:t>
            </a:r>
            <a:r>
              <a:rPr lang="en-US" altLang="zh-CN">
                <a:sym typeface="Symbol" pitchFamily="2" charset="2"/>
              </a:rPr>
              <a:t>must be large with respect to context switch, otherwise overhead is too high</a:t>
            </a:r>
          </a:p>
          <a:p>
            <a:pPr>
              <a:lnSpc>
                <a:spcPct val="90000"/>
              </a:lnSpc>
            </a:pPr>
            <a:r>
              <a:rPr lang="en-US" altLang="zh-CN" i="1">
                <a:sym typeface="Symbol" pitchFamily="2" charset="2"/>
              </a:rPr>
              <a:t>Question: What are the </a:t>
            </a:r>
            <a:r>
              <a:rPr lang="en-US" altLang="zh-CN" i="1">
                <a:solidFill>
                  <a:srgbClr val="FF0000"/>
                </a:solidFill>
                <a:sym typeface="Symbol" pitchFamily="2" charset="2"/>
              </a:rPr>
              <a:t>waiting</a:t>
            </a:r>
            <a:r>
              <a:rPr lang="en-US" altLang="zh-CN" i="1">
                <a:sym typeface="Symbol" pitchFamily="2" charset="2"/>
              </a:rPr>
              <a:t> </a:t>
            </a:r>
            <a:r>
              <a:rPr lang="en-US" altLang="zh-CN" i="1">
                <a:solidFill>
                  <a:srgbClr val="FF0000"/>
                </a:solidFill>
                <a:sym typeface="Symbol" pitchFamily="2" charset="2"/>
              </a:rPr>
              <a:t>times</a:t>
            </a:r>
            <a:r>
              <a:rPr lang="en-US" altLang="zh-CN" i="1">
                <a:sym typeface="Symbol" pitchFamily="2" charset="2"/>
              </a:rPr>
              <a:t> of RR?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A9E2DB93-3F73-5C4C-BF85-B5A0B0B165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054975" cy="84455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RR with Time Quantum = 20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1DECB7ED-9D6A-174F-8A99-5E975F0206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511300"/>
            <a:ext cx="7351712" cy="44831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222500" algn="ctr"/>
                <a:tab pos="3997325" algn="ctr"/>
              </a:tabLst>
            </a:pPr>
            <a:r>
              <a:rPr lang="zh-CN" altLang="en-US"/>
              <a:t>		</a:t>
            </a:r>
            <a:r>
              <a:rPr lang="en-US" altLang="zh-CN" u="sng"/>
              <a:t>Process</a:t>
            </a:r>
            <a:r>
              <a:rPr lang="en-US" altLang="zh-CN"/>
              <a:t>	</a:t>
            </a:r>
            <a:r>
              <a:rPr lang="en-US" altLang="zh-CN" u="sng"/>
              <a:t>Burst Time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222500" algn="ctr"/>
                <a:tab pos="3997325" algn="ctr"/>
              </a:tabLst>
            </a:pPr>
            <a:r>
              <a:rPr lang="en-US" altLang="zh-CN" i="1"/>
              <a:t>		P</a:t>
            </a:r>
            <a:r>
              <a:rPr lang="en-US" altLang="zh-CN" i="1" baseline="-25000"/>
              <a:t>1	</a:t>
            </a:r>
            <a:r>
              <a:rPr lang="en-US" altLang="zh-CN"/>
              <a:t>53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222500" algn="ctr"/>
                <a:tab pos="3997325" algn="ctr"/>
              </a:tabLst>
            </a:pPr>
            <a:r>
              <a:rPr lang="en-US" altLang="zh-CN"/>
              <a:t>		 </a:t>
            </a:r>
            <a:r>
              <a:rPr lang="en-US" altLang="zh-CN" i="1"/>
              <a:t>P</a:t>
            </a:r>
            <a:r>
              <a:rPr lang="en-US" altLang="zh-CN" i="1" baseline="-25000"/>
              <a:t>2	 </a:t>
            </a:r>
            <a:r>
              <a:rPr lang="en-US" altLang="zh-CN"/>
              <a:t>17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222500" algn="ctr"/>
                <a:tab pos="3997325" algn="ctr"/>
              </a:tabLst>
            </a:pPr>
            <a:r>
              <a:rPr lang="en-US" altLang="zh-CN"/>
              <a:t>		 </a:t>
            </a:r>
            <a:r>
              <a:rPr lang="en-US" altLang="zh-CN" i="1"/>
              <a:t>P</a:t>
            </a:r>
            <a:r>
              <a:rPr lang="en-US" altLang="zh-CN" i="1" baseline="-25000"/>
              <a:t>3	</a:t>
            </a:r>
            <a:r>
              <a:rPr lang="en-US" altLang="zh-CN"/>
              <a:t>68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222500" algn="ctr"/>
                <a:tab pos="3997325" algn="ctr"/>
              </a:tabLst>
            </a:pPr>
            <a:r>
              <a:rPr lang="en-US" altLang="zh-CN"/>
              <a:t>		 </a:t>
            </a:r>
            <a:r>
              <a:rPr lang="en-US" altLang="zh-CN" i="1"/>
              <a:t>P</a:t>
            </a:r>
            <a:r>
              <a:rPr lang="en-US" altLang="zh-CN" i="1" baseline="-25000"/>
              <a:t>4	 </a:t>
            </a:r>
            <a:r>
              <a:rPr lang="en-US" altLang="zh-CN"/>
              <a:t>24</a:t>
            </a:r>
          </a:p>
          <a:p>
            <a:pPr>
              <a:lnSpc>
                <a:spcPct val="90000"/>
              </a:lnSpc>
              <a:tabLst>
                <a:tab pos="2222500" algn="ctr"/>
                <a:tab pos="3997325" algn="ctr"/>
              </a:tabLst>
            </a:pPr>
            <a:r>
              <a:rPr lang="en-US" altLang="zh-CN"/>
              <a:t>The Gantt chart is: </a:t>
            </a: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endParaRPr lang="en-US" altLang="zh-CN"/>
          </a:p>
          <a:p>
            <a:pPr>
              <a:lnSpc>
                <a:spcPct val="90000"/>
              </a:lnSpc>
              <a:tabLst>
                <a:tab pos="2222500" algn="ctr"/>
                <a:tab pos="3997325" algn="ctr"/>
              </a:tabLst>
            </a:pPr>
            <a:r>
              <a:rPr lang="en-US" altLang="zh-CN"/>
              <a:t>Typically, higher average turnaround than SJF, but better </a:t>
            </a:r>
            <a:r>
              <a:rPr lang="en-US" altLang="zh-CN" i="1"/>
              <a:t>response</a:t>
            </a:r>
            <a:endParaRPr lang="en-US" altLang="zh-CN"/>
          </a:p>
        </p:txBody>
      </p:sp>
      <p:grpSp>
        <p:nvGrpSpPr>
          <p:cNvPr id="47108" name="Group 27">
            <a:extLst>
              <a:ext uri="{FF2B5EF4-FFF2-40B4-BE49-F238E27FC236}">
                <a16:creationId xmlns:a16="http://schemas.microsoft.com/office/drawing/2014/main" id="{D9812E7C-1F61-A34D-8CBB-4C075BCFF273}"/>
              </a:ext>
            </a:extLst>
          </p:cNvPr>
          <p:cNvGrpSpPr>
            <a:grpSpLocks/>
          </p:cNvGrpSpPr>
          <p:nvPr/>
        </p:nvGrpSpPr>
        <p:grpSpPr bwMode="auto">
          <a:xfrm>
            <a:off x="1609725" y="3952875"/>
            <a:ext cx="6051550" cy="976313"/>
            <a:chOff x="1056" y="2640"/>
            <a:chExt cx="3812" cy="615"/>
          </a:xfrm>
        </p:grpSpPr>
        <p:grpSp>
          <p:nvGrpSpPr>
            <p:cNvPr id="47109" name="Group 14">
              <a:extLst>
                <a:ext uri="{FF2B5EF4-FFF2-40B4-BE49-F238E27FC236}">
                  <a16:creationId xmlns:a16="http://schemas.microsoft.com/office/drawing/2014/main" id="{96EF3825-1BDB-5C43-9731-63B1C1F596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2640"/>
              <a:ext cx="3552" cy="384"/>
              <a:chOff x="1152" y="2736"/>
              <a:chExt cx="2880" cy="288"/>
            </a:xfrm>
          </p:grpSpPr>
          <p:sp>
            <p:nvSpPr>
              <p:cNvPr id="47121" name="Rectangle 4">
                <a:extLst>
                  <a:ext uri="{FF2B5EF4-FFF2-40B4-BE49-F238E27FC236}">
                    <a16:creationId xmlns:a16="http://schemas.microsoft.com/office/drawing/2014/main" id="{E5F6743C-860E-F14A-9883-7A6299B73E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pitchFamily="2" charset="2"/>
                  <a:buChar char="n"/>
                  <a:defRPr kumimoji="1" sz="2000">
                    <a:solidFill>
                      <a:schemeClr val="tx1"/>
                    </a:solidFill>
                    <a:latin typeface="Helvetica" pitchFamily="2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80000"/>
                  <a:buFont typeface="Monotype Sorts" pitchFamily="2" charset="2"/>
                  <a:buChar char="l"/>
                  <a:defRPr kumimoji="1" sz="2000">
                    <a:solidFill>
                      <a:schemeClr val="tx1"/>
                    </a:solidFill>
                    <a:latin typeface="Helvetica" pitchFamily="2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9900"/>
                  </a:buClr>
                  <a:buSzPct val="75000"/>
                  <a:buFont typeface="Webdings" pitchFamily="2" charset="2"/>
                  <a:buChar char="4"/>
                  <a:defRPr kumimoji="1" sz="2000">
                    <a:solidFill>
                      <a:schemeClr val="tx1"/>
                    </a:solidFill>
                    <a:latin typeface="Helvetica" pitchFamily="2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SzPct val="75000"/>
                  <a:buChar char="–"/>
                  <a:defRPr kumimoji="1" sz="2000">
                    <a:solidFill>
                      <a:schemeClr val="tx1"/>
                    </a:solidFill>
                    <a:latin typeface="Helvetica" pitchFamily="2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5000"/>
                  </a:spcBef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800"/>
                  <a:t>P</a:t>
                </a:r>
                <a:r>
                  <a:rPr kumimoji="0" lang="en-US" altLang="zh-CN" sz="1800" baseline="-25000"/>
                  <a:t>1</a:t>
                </a:r>
                <a:endParaRPr kumimoji="0" lang="en-US" altLang="zh-CN" sz="1800"/>
              </a:p>
            </p:txBody>
          </p:sp>
          <p:sp>
            <p:nvSpPr>
              <p:cNvPr id="47122" name="Rectangle 5">
                <a:extLst>
                  <a:ext uri="{FF2B5EF4-FFF2-40B4-BE49-F238E27FC236}">
                    <a16:creationId xmlns:a16="http://schemas.microsoft.com/office/drawing/2014/main" id="{F975FE7C-37A7-BC48-9175-C6987C63E4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pitchFamily="2" charset="2"/>
                  <a:buChar char="n"/>
                  <a:defRPr kumimoji="1" sz="2000">
                    <a:solidFill>
                      <a:schemeClr val="tx1"/>
                    </a:solidFill>
                    <a:latin typeface="Helvetica" pitchFamily="2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80000"/>
                  <a:buFont typeface="Monotype Sorts" pitchFamily="2" charset="2"/>
                  <a:buChar char="l"/>
                  <a:defRPr kumimoji="1" sz="2000">
                    <a:solidFill>
                      <a:schemeClr val="tx1"/>
                    </a:solidFill>
                    <a:latin typeface="Helvetica" pitchFamily="2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9900"/>
                  </a:buClr>
                  <a:buSzPct val="75000"/>
                  <a:buFont typeface="Webdings" pitchFamily="2" charset="2"/>
                  <a:buChar char="4"/>
                  <a:defRPr kumimoji="1" sz="2000">
                    <a:solidFill>
                      <a:schemeClr val="tx1"/>
                    </a:solidFill>
                    <a:latin typeface="Helvetica" pitchFamily="2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SzPct val="75000"/>
                  <a:buChar char="–"/>
                  <a:defRPr kumimoji="1" sz="2000">
                    <a:solidFill>
                      <a:schemeClr val="tx1"/>
                    </a:solidFill>
                    <a:latin typeface="Helvetica" pitchFamily="2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5000"/>
                  </a:spcBef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800"/>
                  <a:t>P</a:t>
                </a:r>
                <a:r>
                  <a:rPr kumimoji="0" lang="en-US" altLang="zh-CN" sz="1800" baseline="-25000"/>
                  <a:t>2</a:t>
                </a:r>
              </a:p>
            </p:txBody>
          </p:sp>
          <p:sp>
            <p:nvSpPr>
              <p:cNvPr id="47123" name="Rectangle 6">
                <a:extLst>
                  <a:ext uri="{FF2B5EF4-FFF2-40B4-BE49-F238E27FC236}">
                    <a16:creationId xmlns:a16="http://schemas.microsoft.com/office/drawing/2014/main" id="{EE60DC27-C204-584E-B0C0-419DE775C6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736"/>
                <a:ext cx="289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pitchFamily="2" charset="2"/>
                  <a:buChar char="n"/>
                  <a:defRPr kumimoji="1" sz="2000">
                    <a:solidFill>
                      <a:schemeClr val="tx1"/>
                    </a:solidFill>
                    <a:latin typeface="Helvetica" pitchFamily="2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80000"/>
                  <a:buFont typeface="Monotype Sorts" pitchFamily="2" charset="2"/>
                  <a:buChar char="l"/>
                  <a:defRPr kumimoji="1" sz="2000">
                    <a:solidFill>
                      <a:schemeClr val="tx1"/>
                    </a:solidFill>
                    <a:latin typeface="Helvetica" pitchFamily="2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9900"/>
                  </a:buClr>
                  <a:buSzPct val="75000"/>
                  <a:buFont typeface="Webdings" pitchFamily="2" charset="2"/>
                  <a:buChar char="4"/>
                  <a:defRPr kumimoji="1" sz="2000">
                    <a:solidFill>
                      <a:schemeClr val="tx1"/>
                    </a:solidFill>
                    <a:latin typeface="Helvetica" pitchFamily="2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SzPct val="75000"/>
                  <a:buChar char="–"/>
                  <a:defRPr kumimoji="1" sz="2000">
                    <a:solidFill>
                      <a:schemeClr val="tx1"/>
                    </a:solidFill>
                    <a:latin typeface="Helvetica" pitchFamily="2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5000"/>
                  </a:spcBef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800"/>
                  <a:t>P</a:t>
                </a:r>
                <a:r>
                  <a:rPr kumimoji="0" lang="en-US" altLang="zh-CN" sz="1800" baseline="-25000"/>
                  <a:t>3</a:t>
                </a:r>
              </a:p>
            </p:txBody>
          </p:sp>
          <p:sp>
            <p:nvSpPr>
              <p:cNvPr id="47124" name="Rectangle 7">
                <a:extLst>
                  <a:ext uri="{FF2B5EF4-FFF2-40B4-BE49-F238E27FC236}">
                    <a16:creationId xmlns:a16="http://schemas.microsoft.com/office/drawing/2014/main" id="{F02B4780-5071-2445-949F-C04542D775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pitchFamily="2" charset="2"/>
                  <a:buChar char="n"/>
                  <a:defRPr kumimoji="1" sz="2000">
                    <a:solidFill>
                      <a:schemeClr val="tx1"/>
                    </a:solidFill>
                    <a:latin typeface="Helvetica" pitchFamily="2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80000"/>
                  <a:buFont typeface="Monotype Sorts" pitchFamily="2" charset="2"/>
                  <a:buChar char="l"/>
                  <a:defRPr kumimoji="1" sz="2000">
                    <a:solidFill>
                      <a:schemeClr val="tx1"/>
                    </a:solidFill>
                    <a:latin typeface="Helvetica" pitchFamily="2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9900"/>
                  </a:buClr>
                  <a:buSzPct val="75000"/>
                  <a:buFont typeface="Webdings" pitchFamily="2" charset="2"/>
                  <a:buChar char="4"/>
                  <a:defRPr kumimoji="1" sz="2000">
                    <a:solidFill>
                      <a:schemeClr val="tx1"/>
                    </a:solidFill>
                    <a:latin typeface="Helvetica" pitchFamily="2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SzPct val="75000"/>
                  <a:buChar char="–"/>
                  <a:defRPr kumimoji="1" sz="2000">
                    <a:solidFill>
                      <a:schemeClr val="tx1"/>
                    </a:solidFill>
                    <a:latin typeface="Helvetica" pitchFamily="2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5000"/>
                  </a:spcBef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800"/>
                  <a:t>P</a:t>
                </a:r>
                <a:r>
                  <a:rPr kumimoji="0" lang="en-US" altLang="zh-CN" sz="1800" baseline="-25000"/>
                  <a:t>4</a:t>
                </a:r>
              </a:p>
            </p:txBody>
          </p:sp>
          <p:sp>
            <p:nvSpPr>
              <p:cNvPr id="47125" name="Rectangle 8">
                <a:extLst>
                  <a:ext uri="{FF2B5EF4-FFF2-40B4-BE49-F238E27FC236}">
                    <a16:creationId xmlns:a16="http://schemas.microsoft.com/office/drawing/2014/main" id="{0137E4B9-F323-2145-B8C9-2CF63A0DF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pitchFamily="2" charset="2"/>
                  <a:buChar char="n"/>
                  <a:defRPr kumimoji="1" sz="2000">
                    <a:solidFill>
                      <a:schemeClr val="tx1"/>
                    </a:solidFill>
                    <a:latin typeface="Helvetica" pitchFamily="2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80000"/>
                  <a:buFont typeface="Monotype Sorts" pitchFamily="2" charset="2"/>
                  <a:buChar char="l"/>
                  <a:defRPr kumimoji="1" sz="2000">
                    <a:solidFill>
                      <a:schemeClr val="tx1"/>
                    </a:solidFill>
                    <a:latin typeface="Helvetica" pitchFamily="2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9900"/>
                  </a:buClr>
                  <a:buSzPct val="75000"/>
                  <a:buFont typeface="Webdings" pitchFamily="2" charset="2"/>
                  <a:buChar char="4"/>
                  <a:defRPr kumimoji="1" sz="2000">
                    <a:solidFill>
                      <a:schemeClr val="tx1"/>
                    </a:solidFill>
                    <a:latin typeface="Helvetica" pitchFamily="2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SzPct val="75000"/>
                  <a:buChar char="–"/>
                  <a:defRPr kumimoji="1" sz="2000">
                    <a:solidFill>
                      <a:schemeClr val="tx1"/>
                    </a:solidFill>
                    <a:latin typeface="Helvetica" pitchFamily="2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5000"/>
                  </a:spcBef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800"/>
                  <a:t>P</a:t>
                </a:r>
                <a:r>
                  <a:rPr kumimoji="0" lang="en-US" altLang="zh-CN" sz="1800" baseline="-25000"/>
                  <a:t>1</a:t>
                </a:r>
              </a:p>
            </p:txBody>
          </p:sp>
          <p:sp>
            <p:nvSpPr>
              <p:cNvPr id="47126" name="Rectangle 9">
                <a:extLst>
                  <a:ext uri="{FF2B5EF4-FFF2-40B4-BE49-F238E27FC236}">
                    <a16:creationId xmlns:a16="http://schemas.microsoft.com/office/drawing/2014/main" id="{F38521B5-89BC-354E-B411-368488F68C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pitchFamily="2" charset="2"/>
                  <a:buChar char="n"/>
                  <a:defRPr kumimoji="1" sz="2000">
                    <a:solidFill>
                      <a:schemeClr val="tx1"/>
                    </a:solidFill>
                    <a:latin typeface="Helvetica" pitchFamily="2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80000"/>
                  <a:buFont typeface="Monotype Sorts" pitchFamily="2" charset="2"/>
                  <a:buChar char="l"/>
                  <a:defRPr kumimoji="1" sz="2000">
                    <a:solidFill>
                      <a:schemeClr val="tx1"/>
                    </a:solidFill>
                    <a:latin typeface="Helvetica" pitchFamily="2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9900"/>
                  </a:buClr>
                  <a:buSzPct val="75000"/>
                  <a:buFont typeface="Webdings" pitchFamily="2" charset="2"/>
                  <a:buChar char="4"/>
                  <a:defRPr kumimoji="1" sz="2000">
                    <a:solidFill>
                      <a:schemeClr val="tx1"/>
                    </a:solidFill>
                    <a:latin typeface="Helvetica" pitchFamily="2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SzPct val="75000"/>
                  <a:buChar char="–"/>
                  <a:defRPr kumimoji="1" sz="2000">
                    <a:solidFill>
                      <a:schemeClr val="tx1"/>
                    </a:solidFill>
                    <a:latin typeface="Helvetica" pitchFamily="2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5000"/>
                  </a:spcBef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800"/>
                  <a:t>P</a:t>
                </a:r>
                <a:r>
                  <a:rPr kumimoji="0" lang="en-US" altLang="zh-CN" sz="1800" baseline="-25000"/>
                  <a:t>3</a:t>
                </a:r>
              </a:p>
            </p:txBody>
          </p:sp>
          <p:sp>
            <p:nvSpPr>
              <p:cNvPr id="47127" name="Rectangle 10">
                <a:extLst>
                  <a:ext uri="{FF2B5EF4-FFF2-40B4-BE49-F238E27FC236}">
                    <a16:creationId xmlns:a16="http://schemas.microsoft.com/office/drawing/2014/main" id="{564F5798-4E77-794A-AA43-7BE81A09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pitchFamily="2" charset="2"/>
                  <a:buChar char="n"/>
                  <a:defRPr kumimoji="1" sz="2000">
                    <a:solidFill>
                      <a:schemeClr val="tx1"/>
                    </a:solidFill>
                    <a:latin typeface="Helvetica" pitchFamily="2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80000"/>
                  <a:buFont typeface="Monotype Sorts" pitchFamily="2" charset="2"/>
                  <a:buChar char="l"/>
                  <a:defRPr kumimoji="1" sz="2000">
                    <a:solidFill>
                      <a:schemeClr val="tx1"/>
                    </a:solidFill>
                    <a:latin typeface="Helvetica" pitchFamily="2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9900"/>
                  </a:buClr>
                  <a:buSzPct val="75000"/>
                  <a:buFont typeface="Webdings" pitchFamily="2" charset="2"/>
                  <a:buChar char="4"/>
                  <a:defRPr kumimoji="1" sz="2000">
                    <a:solidFill>
                      <a:schemeClr val="tx1"/>
                    </a:solidFill>
                    <a:latin typeface="Helvetica" pitchFamily="2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SzPct val="75000"/>
                  <a:buChar char="–"/>
                  <a:defRPr kumimoji="1" sz="2000">
                    <a:solidFill>
                      <a:schemeClr val="tx1"/>
                    </a:solidFill>
                    <a:latin typeface="Helvetica" pitchFamily="2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5000"/>
                  </a:spcBef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800"/>
                  <a:t>P</a:t>
                </a:r>
                <a:r>
                  <a:rPr kumimoji="0" lang="en-US" altLang="zh-CN" sz="1800" baseline="-25000"/>
                  <a:t>4</a:t>
                </a:r>
              </a:p>
            </p:txBody>
          </p:sp>
          <p:sp>
            <p:nvSpPr>
              <p:cNvPr id="47128" name="Rectangle 11">
                <a:extLst>
                  <a:ext uri="{FF2B5EF4-FFF2-40B4-BE49-F238E27FC236}">
                    <a16:creationId xmlns:a16="http://schemas.microsoft.com/office/drawing/2014/main" id="{10CB616C-FBA5-2643-966D-619D365408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736"/>
                <a:ext cx="289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pitchFamily="2" charset="2"/>
                  <a:buChar char="n"/>
                  <a:defRPr kumimoji="1" sz="2000">
                    <a:solidFill>
                      <a:schemeClr val="tx1"/>
                    </a:solidFill>
                    <a:latin typeface="Helvetica" pitchFamily="2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80000"/>
                  <a:buFont typeface="Monotype Sorts" pitchFamily="2" charset="2"/>
                  <a:buChar char="l"/>
                  <a:defRPr kumimoji="1" sz="2000">
                    <a:solidFill>
                      <a:schemeClr val="tx1"/>
                    </a:solidFill>
                    <a:latin typeface="Helvetica" pitchFamily="2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9900"/>
                  </a:buClr>
                  <a:buSzPct val="75000"/>
                  <a:buFont typeface="Webdings" pitchFamily="2" charset="2"/>
                  <a:buChar char="4"/>
                  <a:defRPr kumimoji="1" sz="2000">
                    <a:solidFill>
                      <a:schemeClr val="tx1"/>
                    </a:solidFill>
                    <a:latin typeface="Helvetica" pitchFamily="2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SzPct val="75000"/>
                  <a:buChar char="–"/>
                  <a:defRPr kumimoji="1" sz="2000">
                    <a:solidFill>
                      <a:schemeClr val="tx1"/>
                    </a:solidFill>
                    <a:latin typeface="Helvetica" pitchFamily="2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5000"/>
                  </a:spcBef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800"/>
                  <a:t>P</a:t>
                </a:r>
                <a:r>
                  <a:rPr kumimoji="0" lang="en-US" altLang="zh-CN" sz="1800" baseline="-25000"/>
                  <a:t>1</a:t>
                </a:r>
              </a:p>
            </p:txBody>
          </p:sp>
          <p:sp>
            <p:nvSpPr>
              <p:cNvPr id="47129" name="Rectangle 12">
                <a:extLst>
                  <a:ext uri="{FF2B5EF4-FFF2-40B4-BE49-F238E27FC236}">
                    <a16:creationId xmlns:a16="http://schemas.microsoft.com/office/drawing/2014/main" id="{C27E695C-6125-0347-88AA-7868E4920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pitchFamily="2" charset="2"/>
                  <a:buChar char="n"/>
                  <a:defRPr kumimoji="1" sz="2000">
                    <a:solidFill>
                      <a:schemeClr val="tx1"/>
                    </a:solidFill>
                    <a:latin typeface="Helvetica" pitchFamily="2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80000"/>
                  <a:buFont typeface="Monotype Sorts" pitchFamily="2" charset="2"/>
                  <a:buChar char="l"/>
                  <a:defRPr kumimoji="1" sz="2000">
                    <a:solidFill>
                      <a:schemeClr val="tx1"/>
                    </a:solidFill>
                    <a:latin typeface="Helvetica" pitchFamily="2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9900"/>
                  </a:buClr>
                  <a:buSzPct val="75000"/>
                  <a:buFont typeface="Webdings" pitchFamily="2" charset="2"/>
                  <a:buChar char="4"/>
                  <a:defRPr kumimoji="1" sz="2000">
                    <a:solidFill>
                      <a:schemeClr val="tx1"/>
                    </a:solidFill>
                    <a:latin typeface="Helvetica" pitchFamily="2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SzPct val="75000"/>
                  <a:buChar char="–"/>
                  <a:defRPr kumimoji="1" sz="2000">
                    <a:solidFill>
                      <a:schemeClr val="tx1"/>
                    </a:solidFill>
                    <a:latin typeface="Helvetica" pitchFamily="2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5000"/>
                  </a:spcBef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800"/>
                  <a:t>P</a:t>
                </a:r>
                <a:r>
                  <a:rPr kumimoji="0" lang="en-US" altLang="zh-CN" sz="1800" baseline="-25000"/>
                  <a:t>3</a:t>
                </a:r>
              </a:p>
            </p:txBody>
          </p:sp>
          <p:sp>
            <p:nvSpPr>
              <p:cNvPr id="47130" name="Rectangle 13">
                <a:extLst>
                  <a:ext uri="{FF2B5EF4-FFF2-40B4-BE49-F238E27FC236}">
                    <a16:creationId xmlns:a16="http://schemas.microsoft.com/office/drawing/2014/main" id="{CA4EF267-0C18-A248-BFC5-9D6D38EF5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pitchFamily="2" charset="2"/>
                  <a:buChar char="n"/>
                  <a:defRPr kumimoji="1" sz="2000">
                    <a:solidFill>
                      <a:schemeClr val="tx1"/>
                    </a:solidFill>
                    <a:latin typeface="Helvetica" pitchFamily="2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80000"/>
                  <a:buFont typeface="Monotype Sorts" pitchFamily="2" charset="2"/>
                  <a:buChar char="l"/>
                  <a:defRPr kumimoji="1" sz="2000">
                    <a:solidFill>
                      <a:schemeClr val="tx1"/>
                    </a:solidFill>
                    <a:latin typeface="Helvetica" pitchFamily="2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9900"/>
                  </a:buClr>
                  <a:buSzPct val="75000"/>
                  <a:buFont typeface="Webdings" pitchFamily="2" charset="2"/>
                  <a:buChar char="4"/>
                  <a:defRPr kumimoji="1" sz="2000">
                    <a:solidFill>
                      <a:schemeClr val="tx1"/>
                    </a:solidFill>
                    <a:latin typeface="Helvetica" pitchFamily="2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SzPct val="75000"/>
                  <a:buChar char="–"/>
                  <a:defRPr kumimoji="1" sz="2000">
                    <a:solidFill>
                      <a:schemeClr val="tx1"/>
                    </a:solidFill>
                    <a:latin typeface="Helvetica" pitchFamily="2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5000"/>
                  </a:spcBef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itchFamily="2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800"/>
                  <a:t>P</a:t>
                </a:r>
                <a:r>
                  <a:rPr kumimoji="0" lang="en-US" altLang="zh-CN" sz="1800" baseline="-25000"/>
                  <a:t>3</a:t>
                </a:r>
              </a:p>
            </p:txBody>
          </p:sp>
        </p:grpSp>
        <p:sp>
          <p:nvSpPr>
            <p:cNvPr id="47110" name="Text Box 15">
              <a:extLst>
                <a:ext uri="{FF2B5EF4-FFF2-40B4-BE49-F238E27FC236}">
                  <a16:creationId xmlns:a16="http://schemas.microsoft.com/office/drawing/2014/main" id="{70CA262B-0A18-C74E-92AA-D98BEF275A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302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2" charset="2"/>
                <a:buChar char="4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/>
                <a:t>0</a:t>
              </a:r>
            </a:p>
          </p:txBody>
        </p:sp>
        <p:sp>
          <p:nvSpPr>
            <p:cNvPr id="47111" name="Text Box 16">
              <a:extLst>
                <a:ext uri="{FF2B5EF4-FFF2-40B4-BE49-F238E27FC236}">
                  <a16:creationId xmlns:a16="http://schemas.microsoft.com/office/drawing/2014/main" id="{18009C96-9382-F34F-8B1E-461E4D0A8E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2" y="3024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2" charset="2"/>
                <a:buChar char="4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/>
                <a:t>20</a:t>
              </a:r>
            </a:p>
          </p:txBody>
        </p:sp>
        <p:sp>
          <p:nvSpPr>
            <p:cNvPr id="47112" name="Text Box 17">
              <a:extLst>
                <a:ext uri="{FF2B5EF4-FFF2-40B4-BE49-F238E27FC236}">
                  <a16:creationId xmlns:a16="http://schemas.microsoft.com/office/drawing/2014/main" id="{2B6F9C55-C488-8C4F-984D-86DDCB67B1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8" y="3024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2" charset="2"/>
                <a:buChar char="4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/>
                <a:t>37</a:t>
              </a:r>
            </a:p>
          </p:txBody>
        </p:sp>
        <p:sp>
          <p:nvSpPr>
            <p:cNvPr id="47113" name="Text Box 18">
              <a:extLst>
                <a:ext uri="{FF2B5EF4-FFF2-40B4-BE49-F238E27FC236}">
                  <a16:creationId xmlns:a16="http://schemas.microsoft.com/office/drawing/2014/main" id="{32253C90-AFA4-8045-9376-E163C299E2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8" y="3024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2" charset="2"/>
                <a:buChar char="4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/>
                <a:t>57</a:t>
              </a:r>
            </a:p>
          </p:txBody>
        </p:sp>
        <p:sp>
          <p:nvSpPr>
            <p:cNvPr id="47114" name="Text Box 19">
              <a:extLst>
                <a:ext uri="{FF2B5EF4-FFF2-40B4-BE49-F238E27FC236}">
                  <a16:creationId xmlns:a16="http://schemas.microsoft.com/office/drawing/2014/main" id="{7192E667-84AB-F34B-A203-F13384950B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6" y="3024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2" charset="2"/>
                <a:buChar char="4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/>
                <a:t>77</a:t>
              </a:r>
            </a:p>
          </p:txBody>
        </p:sp>
        <p:sp>
          <p:nvSpPr>
            <p:cNvPr id="47115" name="Text Box 20">
              <a:extLst>
                <a:ext uri="{FF2B5EF4-FFF2-40B4-BE49-F238E27FC236}">
                  <a16:creationId xmlns:a16="http://schemas.microsoft.com/office/drawing/2014/main" id="{32338825-4593-DD49-81AA-9EEA2629E4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2" y="3024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2" charset="2"/>
                <a:buChar char="4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/>
                <a:t>97</a:t>
              </a:r>
            </a:p>
          </p:txBody>
        </p:sp>
        <p:sp>
          <p:nvSpPr>
            <p:cNvPr id="47116" name="Text Box 21">
              <a:extLst>
                <a:ext uri="{FF2B5EF4-FFF2-40B4-BE49-F238E27FC236}">
                  <a16:creationId xmlns:a16="http://schemas.microsoft.com/office/drawing/2014/main" id="{7821B3B8-D49B-834E-96E6-B86E9809DB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8" y="3024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2" charset="2"/>
                <a:buChar char="4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/>
                <a:t>117</a:t>
              </a:r>
            </a:p>
          </p:txBody>
        </p:sp>
        <p:sp>
          <p:nvSpPr>
            <p:cNvPr id="47117" name="Text Box 22">
              <a:extLst>
                <a:ext uri="{FF2B5EF4-FFF2-40B4-BE49-F238E27FC236}">
                  <a16:creationId xmlns:a16="http://schemas.microsoft.com/office/drawing/2014/main" id="{ED920F55-39CD-CA4C-BAD2-FE739D23D8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2" y="3024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2" charset="2"/>
                <a:buChar char="4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/>
                <a:t>121</a:t>
              </a:r>
            </a:p>
          </p:txBody>
        </p:sp>
        <p:sp>
          <p:nvSpPr>
            <p:cNvPr id="47118" name="Text Box 24">
              <a:extLst>
                <a:ext uri="{FF2B5EF4-FFF2-40B4-BE49-F238E27FC236}">
                  <a16:creationId xmlns:a16="http://schemas.microsoft.com/office/drawing/2014/main" id="{24FAFD25-4468-CA45-89E0-E5B4C00546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8" y="3024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2" charset="2"/>
                <a:buChar char="4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/>
                <a:t>134</a:t>
              </a:r>
            </a:p>
          </p:txBody>
        </p:sp>
        <p:sp>
          <p:nvSpPr>
            <p:cNvPr id="47119" name="Text Box 25">
              <a:extLst>
                <a:ext uri="{FF2B5EF4-FFF2-40B4-BE49-F238E27FC236}">
                  <a16:creationId xmlns:a16="http://schemas.microsoft.com/office/drawing/2014/main" id="{CEC20FA3-54E5-784C-9394-0280D8438A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3024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2" charset="2"/>
                <a:buChar char="4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/>
                <a:t>154</a:t>
              </a:r>
            </a:p>
          </p:txBody>
        </p:sp>
        <p:sp>
          <p:nvSpPr>
            <p:cNvPr id="47120" name="Text Box 26">
              <a:extLst>
                <a:ext uri="{FF2B5EF4-FFF2-40B4-BE49-F238E27FC236}">
                  <a16:creationId xmlns:a16="http://schemas.microsoft.com/office/drawing/2014/main" id="{C33B880E-1AE1-B741-935A-8F1D5C2FC8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3024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2" charset="2"/>
                <a:buChar char="4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000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/>
                <a:t>162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D07B7DD5-4513-7341-8460-95A151BA12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5525" y="385763"/>
            <a:ext cx="7829550" cy="457200"/>
          </a:xfrm>
        </p:spPr>
        <p:txBody>
          <a:bodyPr/>
          <a:lstStyle/>
          <a:p>
            <a:pPr>
              <a:defRPr/>
            </a:pPr>
            <a:r>
              <a:rPr lang="en-US" altLang="zh-CN" sz="3000">
                <a:effectLst>
                  <a:outerShdw blurRad="38100" dist="38100" dir="2700000" algn="tl">
                    <a:srgbClr val="C0C0C0"/>
                  </a:outerShdw>
                </a:effectLst>
              </a:rPr>
              <a:t>Time Quantum and Context Switch Time</a:t>
            </a:r>
          </a:p>
        </p:txBody>
      </p:sp>
      <p:pic>
        <p:nvPicPr>
          <p:cNvPr id="49155" name="Picture 6">
            <a:extLst>
              <a:ext uri="{FF2B5EF4-FFF2-40B4-BE49-F238E27FC236}">
                <a16:creationId xmlns:a16="http://schemas.microsoft.com/office/drawing/2014/main" id="{5DFC5FE6-177D-4942-BAB0-ADA41D333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" t="22278" r="569" b="22531"/>
          <a:stretch>
            <a:fillRect/>
          </a:stretch>
        </p:blipFill>
        <p:spPr bwMode="auto">
          <a:xfrm>
            <a:off x="1333500" y="2049463"/>
            <a:ext cx="6624638" cy="27686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D525839D-3E8F-0542-8F30-BCBFD8F2FE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6275" y="306388"/>
            <a:ext cx="8385175" cy="457200"/>
          </a:xfrm>
        </p:spPr>
        <p:txBody>
          <a:bodyPr/>
          <a:lstStyle/>
          <a:p>
            <a:pPr>
              <a:defRPr/>
            </a:pPr>
            <a:r>
              <a:rPr lang="en-US" altLang="zh-CN" sz="2700">
                <a:effectLst>
                  <a:outerShdw blurRad="38100" dist="38100" dir="2700000" algn="tl">
                    <a:srgbClr val="C0C0C0"/>
                  </a:outerShdw>
                </a:effectLst>
              </a:rPr>
              <a:t>Turnaround Time Varies With The Time Quantum</a:t>
            </a:r>
          </a:p>
        </p:txBody>
      </p:sp>
      <p:pic>
        <p:nvPicPr>
          <p:cNvPr id="51203" name="Picture 6">
            <a:extLst>
              <a:ext uri="{FF2B5EF4-FFF2-40B4-BE49-F238E27FC236}">
                <a16:creationId xmlns:a16="http://schemas.microsoft.com/office/drawing/2014/main" id="{7B801AAC-9E6E-8843-90B6-ACFB2527E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1" t="768" r="5179" b="1022"/>
          <a:stretch>
            <a:fillRect/>
          </a:stretch>
        </p:blipFill>
        <p:spPr bwMode="auto">
          <a:xfrm>
            <a:off x="1360488" y="1087438"/>
            <a:ext cx="6477000" cy="533241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375" name="AutoShape 7">
            <a:extLst>
              <a:ext uri="{FF2B5EF4-FFF2-40B4-BE49-F238E27FC236}">
                <a16:creationId xmlns:a16="http://schemas.microsoft.com/office/drawing/2014/main" id="{BA5D20F0-C2F3-024B-97F9-90A8E917D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6288" y="3406775"/>
            <a:ext cx="2266950" cy="1350963"/>
          </a:xfrm>
          <a:prstGeom prst="wedgeRoundRectCallout">
            <a:avLst>
              <a:gd name="adj1" fmla="val -63935"/>
              <a:gd name="adj2" fmla="val -628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 sz="20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/>
              <a:t>Question: what’s the turnaround time for SJF?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DBA0A7B2-2A94-6A41-B31B-2AB1551A21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Multilevel Queue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21FC8C99-07CF-C04F-85B1-94BE186C3B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Ready queue is partitioned into separate queues:</a:t>
            </a:r>
            <a:br>
              <a:rPr lang="en-US" altLang="zh-CN"/>
            </a:br>
            <a:r>
              <a:rPr lang="en-US" altLang="zh-CN" i="1"/>
              <a:t>foreground</a:t>
            </a:r>
            <a:r>
              <a:rPr lang="en-US" altLang="zh-CN"/>
              <a:t> (interactive)</a:t>
            </a:r>
            <a:br>
              <a:rPr lang="en-US" altLang="zh-CN"/>
            </a:br>
            <a:r>
              <a:rPr lang="en-US" altLang="zh-CN" i="1"/>
              <a:t>background</a:t>
            </a:r>
            <a:r>
              <a:rPr lang="en-US" altLang="zh-CN"/>
              <a:t> (batch)</a:t>
            </a:r>
          </a:p>
          <a:p>
            <a:r>
              <a:rPr lang="en-US" altLang="zh-CN"/>
              <a:t>Each queue has its </a:t>
            </a:r>
            <a:r>
              <a:rPr lang="en-US" altLang="zh-CN">
                <a:solidFill>
                  <a:srgbClr val="FF0000"/>
                </a:solidFill>
              </a:rPr>
              <a:t>own scheduling</a:t>
            </a:r>
            <a:r>
              <a:rPr lang="en-US" altLang="zh-CN"/>
              <a:t> algorithm, for example</a:t>
            </a:r>
          </a:p>
          <a:p>
            <a:pPr lvl="1"/>
            <a:r>
              <a:rPr lang="en-US" altLang="zh-CN"/>
              <a:t>foreground – RR</a:t>
            </a:r>
          </a:p>
          <a:p>
            <a:pPr lvl="1"/>
            <a:r>
              <a:rPr lang="en-US" altLang="zh-CN"/>
              <a:t>background – FCFS</a:t>
            </a:r>
          </a:p>
          <a:p>
            <a:r>
              <a:rPr lang="en-US" altLang="zh-CN"/>
              <a:t>Scheduling must be done between the queues</a:t>
            </a:r>
          </a:p>
          <a:p>
            <a:pPr lvl="1"/>
            <a:r>
              <a:rPr lang="en-US" altLang="zh-CN"/>
              <a:t>Fixed priority scheduling; (i.e., serve all from foreground then from background).  Possibility of starvation.</a:t>
            </a:r>
          </a:p>
          <a:p>
            <a:pPr lvl="1"/>
            <a:r>
              <a:rPr lang="en-US" altLang="zh-CN"/>
              <a:t>Time slice – each queue gets a certain amount of CPU time which it can schedule amongst its processes; i.e., 80% to foreground in RR</a:t>
            </a:r>
          </a:p>
          <a:p>
            <a:pPr lvl="1"/>
            <a:r>
              <a:rPr lang="en-US" altLang="zh-CN"/>
              <a:t>20% to background in FCFS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F7D8A2CD-5343-9B4F-8F52-8ABD0AFF44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Multilevel Queue Scheduling</a:t>
            </a:r>
          </a:p>
        </p:txBody>
      </p:sp>
      <p:pic>
        <p:nvPicPr>
          <p:cNvPr id="55299" name="Picture 6">
            <a:extLst>
              <a:ext uri="{FF2B5EF4-FFF2-40B4-BE49-F238E27FC236}">
                <a16:creationId xmlns:a16="http://schemas.microsoft.com/office/drawing/2014/main" id="{DFC5EACA-1E44-D544-92BD-83C061F6F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" t="6743" r="459" b="6743"/>
          <a:stretch>
            <a:fillRect/>
          </a:stretch>
        </p:blipFill>
        <p:spPr bwMode="auto">
          <a:xfrm>
            <a:off x="430213" y="1016000"/>
            <a:ext cx="8313737" cy="54641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6B01202F-ECB7-4E41-A8FF-E81D853EBA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Multilevel Feedback Queue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BE88540B-90A3-BD48-896A-DAF0BDEFA5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468438"/>
            <a:ext cx="7351712" cy="4483100"/>
          </a:xfrm>
        </p:spPr>
        <p:txBody>
          <a:bodyPr/>
          <a:lstStyle/>
          <a:p>
            <a:r>
              <a:rPr lang="en-US" altLang="zh-CN"/>
              <a:t>A process can move between the various queues; aging can be implemented this way</a:t>
            </a:r>
          </a:p>
          <a:p>
            <a:r>
              <a:rPr lang="en-US" altLang="zh-CN"/>
              <a:t>Multilevel-feedback-queue scheduler defined by the following parameters:</a:t>
            </a:r>
          </a:p>
          <a:p>
            <a:pPr lvl="1"/>
            <a:r>
              <a:rPr lang="en-US" altLang="zh-CN"/>
              <a:t>number of queues</a:t>
            </a:r>
          </a:p>
          <a:p>
            <a:pPr lvl="1"/>
            <a:r>
              <a:rPr lang="en-US" altLang="zh-CN"/>
              <a:t>scheduling algorithms for each queue</a:t>
            </a:r>
          </a:p>
          <a:p>
            <a:pPr lvl="1"/>
            <a:r>
              <a:rPr lang="en-US" altLang="zh-CN"/>
              <a:t>method used to determine when to upgrade a process</a:t>
            </a:r>
          </a:p>
          <a:p>
            <a:pPr lvl="1"/>
            <a:r>
              <a:rPr lang="en-US" altLang="zh-CN"/>
              <a:t>method used to determine when to demote a process</a:t>
            </a:r>
          </a:p>
          <a:p>
            <a:pPr lvl="1"/>
            <a:r>
              <a:rPr lang="en-US" altLang="zh-CN"/>
              <a:t>method used to determine which queue a process will enter when that process needs service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039ED2D8-825A-5E47-9298-90D8BB7CCC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31888" y="0"/>
            <a:ext cx="7772400" cy="84455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Multilevel Feedback Queue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00B28F24-7F25-564A-997C-C9987B4A4C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Three queues: </a:t>
            </a:r>
          </a:p>
          <a:p>
            <a:pPr lvl="1"/>
            <a:r>
              <a:rPr lang="en-US" altLang="zh-CN" i="1"/>
              <a:t>Q</a:t>
            </a:r>
            <a:r>
              <a:rPr lang="en-US" altLang="zh-CN" baseline="-25000"/>
              <a:t>0</a:t>
            </a:r>
            <a:r>
              <a:rPr lang="en-US" altLang="zh-CN"/>
              <a:t> – RR with time quantum 8 milliseconds</a:t>
            </a:r>
          </a:p>
          <a:p>
            <a:pPr lvl="1"/>
            <a:r>
              <a:rPr lang="en-US" altLang="zh-CN" i="1"/>
              <a:t>Q</a:t>
            </a:r>
            <a:r>
              <a:rPr lang="en-US" altLang="zh-CN" baseline="-25000"/>
              <a:t>1</a:t>
            </a:r>
            <a:r>
              <a:rPr lang="en-US" altLang="zh-CN"/>
              <a:t> – RR time quantum 16 milliseconds</a:t>
            </a:r>
          </a:p>
          <a:p>
            <a:pPr lvl="1"/>
            <a:r>
              <a:rPr lang="en-US" altLang="zh-CN" i="1"/>
              <a:t>Q</a:t>
            </a:r>
            <a:r>
              <a:rPr lang="en-US" altLang="zh-CN" baseline="-25000"/>
              <a:t>2</a:t>
            </a:r>
            <a:r>
              <a:rPr lang="en-US" altLang="zh-CN"/>
              <a:t> – FCFS</a:t>
            </a:r>
          </a:p>
          <a:p>
            <a:r>
              <a:rPr lang="en-US" altLang="zh-CN"/>
              <a:t>Scheduling</a:t>
            </a:r>
          </a:p>
          <a:p>
            <a:pPr lvl="1"/>
            <a:r>
              <a:rPr lang="en-US" altLang="zh-CN"/>
              <a:t>A new job enters queue </a:t>
            </a:r>
            <a:r>
              <a:rPr lang="en-US" altLang="zh-CN" i="1"/>
              <a:t>Q</a:t>
            </a:r>
            <a:r>
              <a:rPr lang="en-US" altLang="zh-CN" i="1" baseline="-25000"/>
              <a:t>0</a:t>
            </a:r>
            <a:r>
              <a:rPr lang="en-US" altLang="zh-CN" i="1"/>
              <a:t> </a:t>
            </a:r>
            <a:r>
              <a:rPr lang="en-US" altLang="zh-CN"/>
              <a:t>which is served</a:t>
            </a:r>
            <a:r>
              <a:rPr lang="en-US" altLang="zh-CN" i="1"/>
              <a:t> </a:t>
            </a:r>
            <a:r>
              <a:rPr lang="en-US" altLang="zh-CN"/>
              <a:t>FCFS. When it gains CPU, job receives 8 milliseconds.  If it does not finish in 8 milliseconds, job is moved to queue </a:t>
            </a:r>
            <a:r>
              <a:rPr lang="en-US" altLang="zh-CN" i="1"/>
              <a:t>Q</a:t>
            </a:r>
            <a:r>
              <a:rPr lang="en-US" altLang="zh-CN" baseline="-25000"/>
              <a:t>1</a:t>
            </a:r>
            <a:r>
              <a:rPr lang="en-US" altLang="zh-CN"/>
              <a:t>.</a:t>
            </a:r>
          </a:p>
          <a:p>
            <a:pPr lvl="1"/>
            <a:r>
              <a:rPr lang="en-US" altLang="zh-CN"/>
              <a:t>At </a:t>
            </a:r>
            <a:r>
              <a:rPr lang="en-US" altLang="zh-CN" i="1"/>
              <a:t>Q</a:t>
            </a:r>
            <a:r>
              <a:rPr lang="en-US" altLang="zh-CN" baseline="-25000"/>
              <a:t>1</a:t>
            </a:r>
            <a:r>
              <a:rPr lang="en-US" altLang="zh-CN"/>
              <a:t> job is again served FCFS and receives 16 additional milliseconds.  If it still does not complete, it is preempted and moved to queue </a:t>
            </a:r>
            <a:r>
              <a:rPr lang="en-US" altLang="zh-CN" i="1"/>
              <a:t>Q</a:t>
            </a:r>
            <a:r>
              <a:rPr lang="en-US" altLang="zh-CN" baseline="-25000"/>
              <a:t>2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BF4DA42C-1D35-E142-AD68-8A76845B0C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Multilevel Feedback Queues</a:t>
            </a:r>
          </a:p>
        </p:txBody>
      </p:sp>
      <p:pic>
        <p:nvPicPr>
          <p:cNvPr id="61443" name="Picture 4">
            <a:extLst>
              <a:ext uri="{FF2B5EF4-FFF2-40B4-BE49-F238E27FC236}">
                <a16:creationId xmlns:a16="http://schemas.microsoft.com/office/drawing/2014/main" id="{89780CB5-B6F4-E545-8061-64A788931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" t="10027" r="1016" b="9756"/>
          <a:stretch>
            <a:fillRect/>
          </a:stretch>
        </p:blipFill>
        <p:spPr bwMode="auto">
          <a:xfrm>
            <a:off x="682625" y="1427163"/>
            <a:ext cx="7691438" cy="470376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9F070310-BC17-8D40-AE58-98AB5C2A74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Basic Concepts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EE0BF2D4-D8DB-D24C-954D-D65408CD48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1375" y="1265238"/>
            <a:ext cx="7351713" cy="3429000"/>
          </a:xfrm>
        </p:spPr>
        <p:txBody>
          <a:bodyPr/>
          <a:lstStyle/>
          <a:p>
            <a:r>
              <a:rPr lang="en-US" altLang="zh-CN"/>
              <a:t>Maximum CPU utilization obtained with multiprogramming</a:t>
            </a:r>
          </a:p>
          <a:p>
            <a:r>
              <a:rPr lang="en-US" altLang="zh-CN"/>
              <a:t>CPU–I/O Burst Cycle – Process execution consists of a </a:t>
            </a:r>
            <a:r>
              <a:rPr lang="en-US" altLang="zh-CN" i="1"/>
              <a:t>cycle</a:t>
            </a:r>
            <a:r>
              <a:rPr lang="en-US" altLang="zh-CN"/>
              <a:t> of CPU execution and I/O wait</a:t>
            </a:r>
          </a:p>
          <a:p>
            <a:r>
              <a:rPr lang="en-US" altLang="zh-CN"/>
              <a:t>CPU burst distribution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58D417B9-96FE-074D-B03F-42485AB455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Multiple-Processor Scheduling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9900896E-87EF-D643-8DE9-09DB2E5583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411288"/>
            <a:ext cx="6321425" cy="4410075"/>
          </a:xfrm>
        </p:spPr>
        <p:txBody>
          <a:bodyPr/>
          <a:lstStyle/>
          <a:p>
            <a:r>
              <a:rPr lang="en-US" altLang="zh-CN"/>
              <a:t>CPU scheduling more complex when multiple CPUs are available</a:t>
            </a:r>
          </a:p>
          <a:p>
            <a:r>
              <a:rPr lang="en-US" altLang="zh-CN" i="1"/>
              <a:t>Homogeneous processors</a:t>
            </a:r>
            <a:r>
              <a:rPr lang="en-US" altLang="zh-CN"/>
              <a:t> within a multiprocessor</a:t>
            </a:r>
          </a:p>
          <a:p>
            <a:r>
              <a:rPr lang="en-US" altLang="zh-CN" i="1"/>
              <a:t>Load balancing</a:t>
            </a:r>
            <a:r>
              <a:rPr lang="en-US" altLang="zh-CN"/>
              <a:t> </a:t>
            </a:r>
          </a:p>
          <a:p>
            <a:r>
              <a:rPr lang="en-US" altLang="zh-CN" i="1"/>
              <a:t>Asymmetric multiprocessing</a:t>
            </a:r>
            <a:r>
              <a:rPr lang="en-US" altLang="zh-CN"/>
              <a:t> – only one processor accesses the system data structures, alleviating the need for data sharing; others execute only user code.</a:t>
            </a:r>
          </a:p>
          <a:p>
            <a:r>
              <a:rPr lang="en-US" altLang="zh-CN" i="1"/>
              <a:t>Symmetric multiprocessing</a:t>
            </a:r>
            <a:r>
              <a:rPr lang="en-US" altLang="zh-CN"/>
              <a:t> (SMP) – each processor is self-scheduling. Multiple processors might access and update a common data structure.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E776026D-892B-A241-B09C-192DF1524F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Real-Time Scheduling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266C3CD0-9C95-4A44-864E-DBEAEB6F18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468438"/>
            <a:ext cx="5943600" cy="4395787"/>
          </a:xfrm>
        </p:spPr>
        <p:txBody>
          <a:bodyPr/>
          <a:lstStyle/>
          <a:p>
            <a:r>
              <a:rPr lang="en-US" altLang="zh-CN" i="1"/>
              <a:t>Hard real-time</a:t>
            </a:r>
            <a:r>
              <a:rPr lang="en-US" altLang="zh-CN"/>
              <a:t> systems – required to complete a critical task within a guaranteed amount of time</a:t>
            </a:r>
          </a:p>
          <a:p>
            <a:r>
              <a:rPr lang="en-US" altLang="zh-CN" i="1"/>
              <a:t>Soft real-time</a:t>
            </a:r>
            <a:r>
              <a:rPr lang="en-US" altLang="zh-CN"/>
              <a:t> computing – requires that critical processes receive priority over less fortunate ones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4B47BD81-5D1F-1740-8384-E4A5F0406E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Thread Scheduling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ABAE12ED-8319-0544-986C-4590EB5DA6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624013"/>
            <a:ext cx="6843712" cy="3508375"/>
          </a:xfrm>
        </p:spPr>
        <p:txBody>
          <a:bodyPr/>
          <a:lstStyle/>
          <a:p>
            <a:r>
              <a:rPr lang="en-US" altLang="zh-CN"/>
              <a:t>Also known as the Contention Scope</a:t>
            </a:r>
          </a:p>
          <a:p>
            <a:r>
              <a:rPr lang="en-US" altLang="zh-CN"/>
              <a:t>Local Scheduling (Process-Contention Scope) – How the threads library decides which thread to put onto an available LWP</a:t>
            </a:r>
          </a:p>
          <a:p>
            <a:endParaRPr lang="en-US" altLang="zh-CN"/>
          </a:p>
          <a:p>
            <a:r>
              <a:rPr lang="en-US" altLang="zh-CN"/>
              <a:t>Global Scheduling (System-Contention Scope) – How the kernel decides which kernel thread to run next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1C352B43-E67D-1A42-AC57-7B94BBC76C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Pthread Scheduling API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FA04E1C0-691A-884C-A363-2B5098E1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38288" y="1243013"/>
            <a:ext cx="6818312" cy="4919662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kumimoji="0" lang="en-US" altLang="zh-CN" sz="1600">
                <a:solidFill>
                  <a:srgbClr val="000000"/>
                </a:solidFill>
                <a:latin typeface="Monaco" pitchFamily="2" charset="0"/>
              </a:rPr>
              <a:t>#include &lt;pthread.h&gt;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kumimoji="0" lang="en-US" altLang="zh-CN" sz="1600">
                <a:solidFill>
                  <a:srgbClr val="000000"/>
                </a:solidFill>
                <a:latin typeface="Monaco" pitchFamily="2" charset="0"/>
              </a:rPr>
              <a:t>#include &lt;stdio.h&gt;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kumimoji="0" lang="en-US" altLang="zh-CN" sz="1600">
                <a:solidFill>
                  <a:srgbClr val="000000"/>
                </a:solidFill>
                <a:latin typeface="Monaco" pitchFamily="2" charset="0"/>
              </a:rPr>
              <a:t>#define NUM_THREADS 5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kumimoji="0" lang="en-US" altLang="zh-CN" sz="1600">
                <a:solidFill>
                  <a:srgbClr val="000000"/>
                </a:solidFill>
                <a:latin typeface="Monaco" pitchFamily="2" charset="0"/>
              </a:rPr>
              <a:t>int main(int argc, char *argv[])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kumimoji="0" lang="en-US" altLang="zh-CN" sz="1600">
                <a:solidFill>
                  <a:srgbClr val="000000"/>
                </a:solidFill>
                <a:latin typeface="Monaco" pitchFamily="2" charset="0"/>
              </a:rPr>
              <a:t>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kumimoji="0" lang="en-US" altLang="zh-CN" sz="1600">
                <a:solidFill>
                  <a:srgbClr val="000000"/>
                </a:solidFill>
                <a:latin typeface="Monaco" pitchFamily="2" charset="0"/>
              </a:rPr>
              <a:t>	 int i;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kumimoji="0" lang="en-US" altLang="zh-CN" sz="1600">
                <a:solidFill>
                  <a:srgbClr val="000000"/>
                </a:solidFill>
                <a:latin typeface="Monaco" pitchFamily="2" charset="0"/>
              </a:rPr>
              <a:t>	pthread_t tid[NUM THREADS];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kumimoji="0" lang="en-US" altLang="zh-CN" sz="1600">
                <a:solidFill>
                  <a:srgbClr val="000000"/>
                </a:solidFill>
                <a:latin typeface="Monaco" pitchFamily="2" charset="0"/>
              </a:rPr>
              <a:t>	pthread_attr t attr;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kumimoji="0" lang="en-US" altLang="zh-CN" sz="1600">
                <a:solidFill>
                  <a:srgbClr val="000000"/>
                </a:solidFill>
                <a:latin typeface="Monaco" pitchFamily="2" charset="0"/>
              </a:rPr>
              <a:t>	</a:t>
            </a:r>
            <a:r>
              <a:rPr kumimoji="0" lang="en-US" altLang="zh-CN" sz="1600">
                <a:solidFill>
                  <a:srgbClr val="0033CC"/>
                </a:solidFill>
                <a:latin typeface="Monaco" pitchFamily="2" charset="0"/>
              </a:rPr>
              <a:t>/* get the default attributes */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kumimoji="0" lang="en-US" altLang="zh-CN" sz="1600">
                <a:solidFill>
                  <a:srgbClr val="000000"/>
                </a:solidFill>
                <a:latin typeface="Monaco" pitchFamily="2" charset="0"/>
              </a:rPr>
              <a:t>	pthread_attr_init(&amp;attr);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kumimoji="0" lang="en-US" altLang="zh-CN" sz="1600">
                <a:solidFill>
                  <a:srgbClr val="000000"/>
                </a:solidFill>
                <a:latin typeface="Monaco" pitchFamily="2" charset="0"/>
              </a:rPr>
              <a:t>	</a:t>
            </a:r>
            <a:r>
              <a:rPr kumimoji="0" lang="en-US" altLang="zh-CN" sz="1600">
                <a:solidFill>
                  <a:srgbClr val="0033CC"/>
                </a:solidFill>
                <a:latin typeface="Monaco" pitchFamily="2" charset="0"/>
              </a:rPr>
              <a:t>/* set the scheduling algorithm to PROCESS or SYSTEM */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kumimoji="0" lang="en-US" altLang="zh-CN" sz="1600">
                <a:solidFill>
                  <a:srgbClr val="000000"/>
                </a:solidFill>
                <a:latin typeface="Monaco" pitchFamily="2" charset="0"/>
              </a:rPr>
              <a:t>	pthread_attr_setscope(&amp;attr, PTHREAD SCOPE SYSTEM);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kumimoji="0" lang="en-US" altLang="zh-CN" sz="1600">
                <a:solidFill>
                  <a:srgbClr val="000000"/>
                </a:solidFill>
                <a:latin typeface="Monaco" pitchFamily="2" charset="0"/>
              </a:rPr>
              <a:t>	</a:t>
            </a:r>
            <a:r>
              <a:rPr kumimoji="0" lang="en-US" altLang="zh-CN" sz="1600">
                <a:solidFill>
                  <a:srgbClr val="0033CC"/>
                </a:solidFill>
                <a:latin typeface="Monaco" pitchFamily="2" charset="0"/>
              </a:rPr>
              <a:t>/* set the scheduling policy - FIFO, RR, or OTHER */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kumimoji="0" lang="en-US" altLang="zh-CN" sz="1600">
                <a:solidFill>
                  <a:srgbClr val="000000"/>
                </a:solidFill>
                <a:latin typeface="Monaco" pitchFamily="2" charset="0"/>
              </a:rPr>
              <a:t>	pthread_attr_setschedpolicy(&amp;attr, SCHED OTHER);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kumimoji="0" lang="en-US" altLang="zh-CN" sz="1600">
                <a:solidFill>
                  <a:srgbClr val="000000"/>
                </a:solidFill>
                <a:latin typeface="Monaco" pitchFamily="2" charset="0"/>
              </a:rPr>
              <a:t>	</a:t>
            </a:r>
            <a:r>
              <a:rPr kumimoji="0" lang="en-US" altLang="zh-CN" sz="1600">
                <a:solidFill>
                  <a:srgbClr val="0033CC"/>
                </a:solidFill>
                <a:latin typeface="Monaco" pitchFamily="2" charset="0"/>
              </a:rPr>
              <a:t>/* create the threads */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kumimoji="0" lang="en-US" altLang="zh-CN" sz="1600">
                <a:solidFill>
                  <a:srgbClr val="000000"/>
                </a:solidFill>
                <a:latin typeface="Monaco" pitchFamily="2" charset="0"/>
              </a:rPr>
              <a:t>	for (i = 0; i &lt; NUM_THREADS; i++)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kumimoji="0" lang="en-US" altLang="zh-CN" sz="1600">
                <a:solidFill>
                  <a:srgbClr val="000000"/>
                </a:solidFill>
                <a:latin typeface="Monaco" pitchFamily="2" charset="0"/>
              </a:rPr>
              <a:t>		pthread_create(&amp;tid[i],&amp;attr,runner,NULL);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AD2F3A0A-A1BA-B843-BEF3-AE9DC1F492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Pthread Scheduling API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0BF3727B-613F-D348-8304-4C71742506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35213" y="1624013"/>
            <a:ext cx="5448300" cy="357505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kumimoji="0" lang="zh-CN" altLang="en-US" sz="1800">
                <a:solidFill>
                  <a:srgbClr val="000000"/>
                </a:solidFill>
                <a:latin typeface="Monaco" pitchFamily="2" charset="0"/>
              </a:rPr>
              <a:t>	</a:t>
            </a:r>
            <a:r>
              <a:rPr kumimoji="0" lang="en-US" altLang="zh-CN" sz="1800">
                <a:solidFill>
                  <a:srgbClr val="0033CC"/>
                </a:solidFill>
                <a:latin typeface="Monaco" pitchFamily="2" charset="0"/>
              </a:rPr>
              <a:t>/* now join on each thread */</a:t>
            </a:r>
          </a:p>
          <a:p>
            <a:pPr>
              <a:buFont typeface="Monotype Sorts" pitchFamily="2" charset="2"/>
              <a:buNone/>
            </a:pPr>
            <a:r>
              <a:rPr kumimoji="0" lang="en-US" altLang="zh-CN" sz="1800">
                <a:solidFill>
                  <a:srgbClr val="000000"/>
                </a:solidFill>
                <a:latin typeface="Monaco" pitchFamily="2" charset="0"/>
              </a:rPr>
              <a:t>	for (i = 0; i &lt; NUM_THREADS; i++)</a:t>
            </a:r>
          </a:p>
          <a:p>
            <a:pPr>
              <a:buFont typeface="Monotype Sorts" pitchFamily="2" charset="2"/>
              <a:buNone/>
            </a:pPr>
            <a:r>
              <a:rPr kumimoji="0" lang="en-US" altLang="zh-CN" sz="1800">
                <a:solidFill>
                  <a:srgbClr val="000000"/>
                </a:solidFill>
                <a:latin typeface="Monaco" pitchFamily="2" charset="0"/>
              </a:rPr>
              <a:t>		pthread_join(tid[i], NULL);</a:t>
            </a:r>
          </a:p>
          <a:p>
            <a:pPr>
              <a:buFont typeface="Monotype Sorts" pitchFamily="2" charset="2"/>
              <a:buNone/>
            </a:pPr>
            <a:r>
              <a:rPr kumimoji="0" lang="en-US" altLang="zh-CN" sz="1800">
                <a:solidFill>
                  <a:srgbClr val="000000"/>
                </a:solidFill>
                <a:latin typeface="Monaco" pitchFamily="2" charset="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kumimoji="0" lang="en-US" altLang="zh-CN" sz="1800">
                <a:solidFill>
                  <a:srgbClr val="000000"/>
                </a:solidFill>
                <a:latin typeface="Monaco" pitchFamily="2" charset="0"/>
              </a:rPr>
              <a:t> </a:t>
            </a:r>
            <a:r>
              <a:rPr kumimoji="0" lang="en-US" altLang="zh-CN" sz="1800">
                <a:solidFill>
                  <a:srgbClr val="0033CC"/>
                </a:solidFill>
                <a:latin typeface="Monaco" pitchFamily="2" charset="0"/>
              </a:rPr>
              <a:t>/* Each thread will begin control in this function */</a:t>
            </a:r>
          </a:p>
          <a:p>
            <a:pPr>
              <a:buFont typeface="Monotype Sorts" pitchFamily="2" charset="2"/>
              <a:buNone/>
            </a:pPr>
            <a:r>
              <a:rPr kumimoji="0" lang="en-US" altLang="zh-CN" sz="1800">
                <a:solidFill>
                  <a:srgbClr val="000000"/>
                </a:solidFill>
                <a:latin typeface="Monaco" pitchFamily="2" charset="0"/>
              </a:rPr>
              <a:t>void *runner(void *param)</a:t>
            </a:r>
          </a:p>
          <a:p>
            <a:pPr>
              <a:buFont typeface="Monotype Sorts" pitchFamily="2" charset="2"/>
              <a:buNone/>
            </a:pPr>
            <a:r>
              <a:rPr kumimoji="0" lang="en-US" altLang="zh-CN" sz="1800">
                <a:solidFill>
                  <a:srgbClr val="000000"/>
                </a:solidFill>
                <a:latin typeface="Monaco" pitchFamily="2" charset="0"/>
              </a:rPr>
              <a:t>{ </a:t>
            </a:r>
          </a:p>
          <a:p>
            <a:pPr>
              <a:buFont typeface="Monotype Sorts" pitchFamily="2" charset="2"/>
              <a:buNone/>
            </a:pPr>
            <a:r>
              <a:rPr kumimoji="0" lang="en-US" altLang="zh-CN" sz="1800">
                <a:solidFill>
                  <a:srgbClr val="000000"/>
                </a:solidFill>
                <a:latin typeface="Monaco" pitchFamily="2" charset="0"/>
              </a:rPr>
              <a:t>	printf("I am a thread\n");</a:t>
            </a:r>
          </a:p>
          <a:p>
            <a:pPr>
              <a:buFont typeface="Monotype Sorts" pitchFamily="2" charset="2"/>
              <a:buNone/>
            </a:pPr>
            <a:r>
              <a:rPr kumimoji="0" lang="en-US" altLang="zh-CN" sz="1800">
                <a:solidFill>
                  <a:srgbClr val="000000"/>
                </a:solidFill>
                <a:latin typeface="Monaco" pitchFamily="2" charset="0"/>
              </a:rPr>
              <a:t>	pthread_exit(0);</a:t>
            </a:r>
          </a:p>
          <a:p>
            <a:pPr>
              <a:buFont typeface="Monotype Sorts" pitchFamily="2" charset="2"/>
              <a:buNone/>
            </a:pPr>
            <a:r>
              <a:rPr kumimoji="0" lang="en-US" altLang="zh-CN" sz="1800">
                <a:solidFill>
                  <a:srgbClr val="000000"/>
                </a:solidFill>
                <a:latin typeface="Monaco" pitchFamily="2" charset="0"/>
              </a:rPr>
              <a:t>}</a:t>
            </a:r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6DB3A7BC-2D9F-C549-A97D-7CCB0B95D4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Operating System Examples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E9A35A5E-9EE8-914B-A886-3B116B6D82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1109663"/>
            <a:ext cx="6843713" cy="3508375"/>
          </a:xfrm>
        </p:spPr>
        <p:txBody>
          <a:bodyPr/>
          <a:lstStyle/>
          <a:p>
            <a:endParaRPr lang="zh-CN" altLang="en-US"/>
          </a:p>
          <a:p>
            <a:r>
              <a:rPr lang="en-US" altLang="zh-CN"/>
              <a:t>Solaris scheduling</a:t>
            </a:r>
          </a:p>
          <a:p>
            <a:r>
              <a:rPr lang="en-US" altLang="zh-CN"/>
              <a:t>Windows XP scheduling</a:t>
            </a:r>
          </a:p>
          <a:p>
            <a:r>
              <a:rPr lang="en-US" altLang="zh-CN"/>
              <a:t>Linux scheduling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14A40F7C-DD27-0344-A3BB-8BB5B5D178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Solaris 2 Scheduling</a:t>
            </a:r>
          </a:p>
        </p:txBody>
      </p:sp>
      <p:pic>
        <p:nvPicPr>
          <p:cNvPr id="75779" name="Picture 4">
            <a:extLst>
              <a:ext uri="{FF2B5EF4-FFF2-40B4-BE49-F238E27FC236}">
                <a16:creationId xmlns:a16="http://schemas.microsoft.com/office/drawing/2014/main" id="{C7E6962F-ECD2-2842-8622-104EBCAF1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6" t="1086" r="13646" b="815"/>
          <a:stretch>
            <a:fillRect/>
          </a:stretch>
        </p:blipFill>
        <p:spPr bwMode="auto">
          <a:xfrm>
            <a:off x="1751013" y="957263"/>
            <a:ext cx="5449887" cy="55149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id="{3DC34FFC-BCB0-C242-ACEE-B1CE145819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Solaris Dispatch Table </a:t>
            </a:r>
          </a:p>
        </p:txBody>
      </p:sp>
      <p:pic>
        <p:nvPicPr>
          <p:cNvPr id="77827" name="Picture 3">
            <a:extLst>
              <a:ext uri="{FF2B5EF4-FFF2-40B4-BE49-F238E27FC236}">
                <a16:creationId xmlns:a16="http://schemas.microsoft.com/office/drawing/2014/main" id="{9EBD6D39-B77A-1F42-8EC2-4DB2006F2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4" t="557" r="9402" b="1114"/>
          <a:stretch>
            <a:fillRect/>
          </a:stretch>
        </p:blipFill>
        <p:spPr bwMode="auto">
          <a:xfrm>
            <a:off x="1517650" y="1041400"/>
            <a:ext cx="5991225" cy="54133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828" name="Text Box 4">
            <a:extLst>
              <a:ext uri="{FF2B5EF4-FFF2-40B4-BE49-F238E27FC236}">
                <a16:creationId xmlns:a16="http://schemas.microsoft.com/office/drawing/2014/main" id="{1F7065B4-CE6D-C241-9E2C-D872B0A1D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0600" y="6102350"/>
            <a:ext cx="66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 sz="20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/>
              <a:t>high</a:t>
            </a:r>
          </a:p>
        </p:txBody>
      </p:sp>
      <p:sp>
        <p:nvSpPr>
          <p:cNvPr id="77829" name="Text Box 7">
            <a:extLst>
              <a:ext uri="{FF2B5EF4-FFF2-40B4-BE49-F238E27FC236}">
                <a16:creationId xmlns:a16="http://schemas.microsoft.com/office/drawing/2014/main" id="{0C55A1A2-CBFC-9F42-9225-B77351F87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663" y="1900238"/>
            <a:ext cx="5699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 sz="20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/>
              <a:t>low</a:t>
            </a:r>
          </a:p>
        </p:txBody>
      </p:sp>
      <p:sp>
        <p:nvSpPr>
          <p:cNvPr id="152584" name="AutoShape 8">
            <a:extLst>
              <a:ext uri="{FF2B5EF4-FFF2-40B4-BE49-F238E27FC236}">
                <a16:creationId xmlns:a16="http://schemas.microsoft.com/office/drawing/2014/main" id="{94C71C66-5A6D-A546-BC1D-2BF9CA6EC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1050" y="4646613"/>
            <a:ext cx="1960563" cy="1074737"/>
          </a:xfrm>
          <a:prstGeom prst="wedgeRectCallout">
            <a:avLst>
              <a:gd name="adj1" fmla="val -65870"/>
              <a:gd name="adj2" fmla="val -16063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 sz="20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/>
              <a:t>Priority lowered when quantum expired.</a:t>
            </a:r>
          </a:p>
        </p:txBody>
      </p:sp>
      <p:sp>
        <p:nvSpPr>
          <p:cNvPr id="152585" name="AutoShape 9">
            <a:extLst>
              <a:ext uri="{FF2B5EF4-FFF2-40B4-BE49-F238E27FC236}">
                <a16:creationId xmlns:a16="http://schemas.microsoft.com/office/drawing/2014/main" id="{BD36950B-6A3A-3840-9DC6-1E861F1E4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0" y="3005138"/>
            <a:ext cx="1828800" cy="1074737"/>
          </a:xfrm>
          <a:prstGeom prst="wedgeRectCallout">
            <a:avLst>
              <a:gd name="adj1" fmla="val -55120"/>
              <a:gd name="adj2" fmla="val -12681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 sz="20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solidFill>
                  <a:schemeClr val="bg1"/>
                </a:solidFill>
              </a:rPr>
              <a:t>Higher priority for better interactivity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5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4" grpId="0" animBg="1"/>
      <p:bldP spid="15258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DBDAA285-E215-4342-8AE5-8A5427D046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Windows XP Priorities</a:t>
            </a:r>
          </a:p>
        </p:txBody>
      </p:sp>
      <p:pic>
        <p:nvPicPr>
          <p:cNvPr id="79875" name="Picture 5">
            <a:extLst>
              <a:ext uri="{FF2B5EF4-FFF2-40B4-BE49-F238E27FC236}">
                <a16:creationId xmlns:a16="http://schemas.microsoft.com/office/drawing/2014/main" id="{A6845600-4666-CA4D-BA10-854FCF984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" t="24452" r="386" b="23166"/>
          <a:stretch>
            <a:fillRect/>
          </a:stretch>
        </p:blipFill>
        <p:spPr bwMode="auto">
          <a:xfrm>
            <a:off x="1044575" y="2187575"/>
            <a:ext cx="7797800" cy="308768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876" name="Text Box 6">
            <a:extLst>
              <a:ext uri="{FF2B5EF4-FFF2-40B4-BE49-F238E27FC236}">
                <a16:creationId xmlns:a16="http://schemas.microsoft.com/office/drawing/2014/main" id="{F144445A-5C56-8B40-A572-4726B622D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2863" y="3151188"/>
            <a:ext cx="1174751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 sz="20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/>
              <a:t>Relative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/>
              <a:t>Priorities</a:t>
            </a:r>
          </a:p>
        </p:txBody>
      </p:sp>
      <p:sp>
        <p:nvSpPr>
          <p:cNvPr id="79877" name="Text Box 7">
            <a:extLst>
              <a:ext uri="{FF2B5EF4-FFF2-40B4-BE49-F238E27FC236}">
                <a16:creationId xmlns:a16="http://schemas.microsoft.com/office/drawing/2014/main" id="{A7E2F51C-84EF-FC45-B441-37E292D73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3175" y="1763713"/>
            <a:ext cx="1873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 sz="20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/>
              <a:t>Priority classes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C325DB4C-CEE5-0F4D-BEE7-C4E498F819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Linux Scheduling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6A5DD7FA-36F3-BC43-885E-25E59E50EE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033463"/>
            <a:ext cx="7351712" cy="4483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Two algorithms: time-sharing and real-time</a:t>
            </a:r>
          </a:p>
          <a:p>
            <a:pPr>
              <a:lnSpc>
                <a:spcPct val="90000"/>
              </a:lnSpc>
            </a:pPr>
            <a:r>
              <a:rPr lang="en-US" altLang="zh-CN"/>
              <a:t>Time-sharing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Prioritized credit-based – process with most credits is scheduled next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Credit subtracted when timer interrupt occurs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When credit = 0, another process chosen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When all processes have credit = 0, recrediting occurs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Based on factors including priority and history</a:t>
            </a:r>
          </a:p>
          <a:p>
            <a:pPr>
              <a:lnSpc>
                <a:spcPct val="90000"/>
              </a:lnSpc>
            </a:pPr>
            <a:r>
              <a:rPr lang="en-US" altLang="zh-CN"/>
              <a:t>Real-time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solidFill>
                  <a:srgbClr val="FF0000"/>
                </a:solidFill>
              </a:rPr>
              <a:t>Soft</a:t>
            </a:r>
            <a:r>
              <a:rPr lang="en-US" altLang="zh-CN"/>
              <a:t> real-time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Posix.1b compliant – two classes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FCFS and RR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Highest priority process always runs first</a:t>
            </a:r>
          </a:p>
          <a:p>
            <a:pPr lvl="1">
              <a:lnSpc>
                <a:spcPct val="9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3D6C242E-76C7-D74C-9004-CB4B672B9E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4875" y="376238"/>
            <a:ext cx="7924800" cy="457200"/>
          </a:xfrm>
        </p:spPr>
        <p:txBody>
          <a:bodyPr/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Alternating Sequence of CPU And I/O Bursts</a:t>
            </a:r>
          </a:p>
        </p:txBody>
      </p:sp>
      <p:pic>
        <p:nvPicPr>
          <p:cNvPr id="11267" name="Picture 6">
            <a:extLst>
              <a:ext uri="{FF2B5EF4-FFF2-40B4-BE49-F238E27FC236}">
                <a16:creationId xmlns:a16="http://schemas.microsoft.com/office/drawing/2014/main" id="{AA7BB582-3467-3F40-8D97-BD8BB394A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2" t="789" r="30032" b="1576"/>
          <a:stretch>
            <a:fillRect/>
          </a:stretch>
        </p:blipFill>
        <p:spPr bwMode="auto">
          <a:xfrm>
            <a:off x="2778125" y="828675"/>
            <a:ext cx="3289300" cy="60293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8" name="文本框 1">
            <a:extLst>
              <a:ext uri="{FF2B5EF4-FFF2-40B4-BE49-F238E27FC236}">
                <a16:creationId xmlns:a16="http://schemas.microsoft.com/office/drawing/2014/main" id="{50344DCB-6522-4841-8DCC-A52BE7087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6175" y="1597025"/>
            <a:ext cx="25955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 sz="20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00"/>
                </a:solidFill>
              </a:rPr>
              <a:t>A burst is an instance  of breaking</a:t>
            </a:r>
            <a:endParaRPr lang="zh-CN" altLang="en-US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>
            <a:extLst>
              <a:ext uri="{FF2B5EF4-FFF2-40B4-BE49-F238E27FC236}">
                <a16:creationId xmlns:a16="http://schemas.microsoft.com/office/drawing/2014/main" id="{4FB31DDB-2027-B64A-B3CB-72C48DDFE4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1013" y="-28575"/>
            <a:ext cx="8791575" cy="754063"/>
          </a:xfrm>
        </p:spPr>
        <p:txBody>
          <a:bodyPr/>
          <a:lstStyle/>
          <a:p>
            <a:pPr>
              <a:defRPr/>
            </a:pP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The Relationship Between Priorities and Time-slice length</a:t>
            </a:r>
          </a:p>
        </p:txBody>
      </p:sp>
      <p:pic>
        <p:nvPicPr>
          <p:cNvPr id="83971" name="Picture 3">
            <a:extLst>
              <a:ext uri="{FF2B5EF4-FFF2-40B4-BE49-F238E27FC236}">
                <a16:creationId xmlns:a16="http://schemas.microsoft.com/office/drawing/2014/main" id="{04DE49DE-182F-D247-BD1C-7A3D1A7AD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" t="12558" r="1003" b="13094"/>
          <a:stretch>
            <a:fillRect/>
          </a:stretch>
        </p:blipFill>
        <p:spPr bwMode="auto">
          <a:xfrm>
            <a:off x="1455738" y="1966913"/>
            <a:ext cx="6007100" cy="34036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id="{3ED79494-4761-DB49-8661-174CEC2584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List of Tasks Indexed According to Prorities</a:t>
            </a:r>
          </a:p>
        </p:txBody>
      </p:sp>
      <p:pic>
        <p:nvPicPr>
          <p:cNvPr id="86019" name="Picture 3">
            <a:extLst>
              <a:ext uri="{FF2B5EF4-FFF2-40B4-BE49-F238E27FC236}">
                <a16:creationId xmlns:a16="http://schemas.microsoft.com/office/drawing/2014/main" id="{E3FD4A64-A07A-7C44-BDCD-569476ECD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" t="18205" r="395" b="18469"/>
          <a:stretch>
            <a:fillRect/>
          </a:stretch>
        </p:blipFill>
        <p:spPr bwMode="auto">
          <a:xfrm>
            <a:off x="1595438" y="2081213"/>
            <a:ext cx="5759450" cy="27622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020" name="AutoShape 4">
            <a:extLst>
              <a:ext uri="{FF2B5EF4-FFF2-40B4-BE49-F238E27FC236}">
                <a16:creationId xmlns:a16="http://schemas.microsoft.com/office/drawing/2014/main" id="{772608C3-8432-E14F-8D75-851B2D1BC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4400" y="2308225"/>
            <a:ext cx="2032000" cy="188913"/>
          </a:xfrm>
          <a:prstGeom prst="leftRightArrow">
            <a:avLst>
              <a:gd name="adj1" fmla="val 50000"/>
              <a:gd name="adj2" fmla="val 215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 sz="20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/>
          </a:p>
        </p:txBody>
      </p:sp>
      <p:sp>
        <p:nvSpPr>
          <p:cNvPr id="86021" name="Text Box 5">
            <a:extLst>
              <a:ext uri="{FF2B5EF4-FFF2-40B4-BE49-F238E27FC236}">
                <a16:creationId xmlns:a16="http://schemas.microsoft.com/office/drawing/2014/main" id="{A98B9FCA-F0D3-CD44-92EE-81E96B1A8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4313" y="1435100"/>
            <a:ext cx="3384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 sz="20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/>
              <a:t>The </a:t>
            </a:r>
            <a:r>
              <a:rPr kumimoji="0" lang="en-US" altLang="zh-CN">
                <a:solidFill>
                  <a:srgbClr val="FF0000"/>
                </a:solidFill>
              </a:rPr>
              <a:t>runqueue</a:t>
            </a:r>
            <a:r>
              <a:rPr kumimoji="0" lang="en-US" altLang="zh-CN"/>
              <a:t> data structure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AC7527D8-7121-3A43-ADF3-58F4C0AC87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Algorithm Evaluation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2E692BC3-3D97-1749-9478-767967C8EAC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27088" y="1282700"/>
            <a:ext cx="7053262" cy="4483100"/>
          </a:xfrm>
        </p:spPr>
        <p:txBody>
          <a:bodyPr/>
          <a:lstStyle/>
          <a:p>
            <a:r>
              <a:rPr lang="en-US" altLang="zh-CN" sz="1800">
                <a:solidFill>
                  <a:srgbClr val="FF0000"/>
                </a:solidFill>
              </a:rPr>
              <a:t>Deterministic modeling(</a:t>
            </a:r>
            <a:r>
              <a:rPr lang="zh-CN" altLang="en-US" sz="1800">
                <a:solidFill>
                  <a:srgbClr val="FF0000"/>
                </a:solidFill>
              </a:rPr>
              <a:t>确定性模型</a:t>
            </a:r>
            <a:r>
              <a:rPr lang="en-US" altLang="zh-CN" sz="1800">
                <a:solidFill>
                  <a:srgbClr val="FF0000"/>
                </a:solidFill>
              </a:rPr>
              <a:t>)</a:t>
            </a:r>
            <a:r>
              <a:rPr lang="en-US" altLang="zh-CN" sz="1800"/>
              <a:t> – takes a particular predetermined workload and defines the performance of each algorithm  for that workload</a:t>
            </a:r>
          </a:p>
          <a:p>
            <a:r>
              <a:rPr lang="en-US" altLang="zh-CN" sz="1800"/>
              <a:t>Queueing models</a:t>
            </a:r>
          </a:p>
          <a:p>
            <a:pPr>
              <a:buFont typeface="Monotype Sorts" pitchFamily="2" charset="2"/>
              <a:buNone/>
            </a:pPr>
            <a:r>
              <a:rPr lang="en-US" altLang="zh-CN" sz="1800"/>
              <a:t>		Little’s Law:</a:t>
            </a:r>
          </a:p>
          <a:p>
            <a:pPr lvl="1"/>
            <a:endParaRPr lang="en-US" altLang="zh-CN" sz="1800"/>
          </a:p>
          <a:p>
            <a:r>
              <a:rPr lang="en-US" altLang="zh-CN" sz="1800"/>
              <a:t>Simulations</a:t>
            </a:r>
          </a:p>
          <a:p>
            <a:r>
              <a:rPr lang="en-US" altLang="zh-CN" sz="1800"/>
              <a:t>Implementation</a:t>
            </a:r>
          </a:p>
        </p:txBody>
      </p:sp>
      <p:graphicFrame>
        <p:nvGraphicFramePr>
          <p:cNvPr id="88068" name="Object 4">
            <a:extLst>
              <a:ext uri="{FF2B5EF4-FFF2-40B4-BE49-F238E27FC236}">
                <a16:creationId xmlns:a16="http://schemas.microsoft.com/office/drawing/2014/main" id="{C6437B35-E2CA-4D40-9129-1EB4621D0A5D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3275013" y="2449513"/>
          <a:ext cx="177800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3462000" imgH="4102100" progId="Equation.3">
                  <p:embed/>
                </p:oleObj>
              </mc:Choice>
              <mc:Fallback>
                <p:oleObj name="公式" r:id="rId3" imgW="13462000" imgH="4102100" progId="Equation.3">
                  <p:embed/>
                  <p:pic>
                    <p:nvPicPr>
                      <p:cNvPr id="88068" name="Object 4">
                        <a:extLst>
                          <a:ext uri="{FF2B5EF4-FFF2-40B4-BE49-F238E27FC236}">
                            <a16:creationId xmlns:a16="http://schemas.microsoft.com/office/drawing/2014/main" id="{C6437B35-E2CA-4D40-9129-1EB4621D0A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013" y="2449513"/>
                        <a:ext cx="1778000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69" name="矩形 1">
            <a:extLst>
              <a:ext uri="{FF2B5EF4-FFF2-40B4-BE49-F238E27FC236}">
                <a16:creationId xmlns:a16="http://schemas.microsoft.com/office/drawing/2014/main" id="{28F7EA3C-B89A-9F4A-B53E-5A6FAB086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8275" y="2449513"/>
            <a:ext cx="3709988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 sz="20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solidFill>
                  <a:srgbClr val="C00000"/>
                </a:solidFill>
                <a:latin typeface="Arial" panose="020B0604020202020204" pitchFamily="34" charset="0"/>
              </a:rPr>
              <a:t>which states that the long-term average number </a:t>
            </a:r>
            <a:r>
              <a:rPr kumimoji="0" lang="en-US" altLang="zh-CN" sz="1800" i="1">
                <a:solidFill>
                  <a:srgbClr val="C00000"/>
                </a:solidFill>
                <a:latin typeface="Arial" panose="020B0604020202020204" pitchFamily="34" charset="0"/>
              </a:rPr>
              <a:t>L</a:t>
            </a:r>
            <a:r>
              <a:rPr kumimoji="0" lang="en-US" altLang="zh-CN" sz="1800">
                <a:solidFill>
                  <a:srgbClr val="C00000"/>
                </a:solidFill>
                <a:latin typeface="Arial" panose="020B0604020202020204" pitchFamily="34" charset="0"/>
              </a:rPr>
              <a:t> of customers in a stationary system is equal to the long-term average effective arrival rate </a:t>
            </a:r>
            <a:r>
              <a:rPr kumimoji="0" lang="en-US" altLang="zh-CN" sz="1800" i="1">
                <a:solidFill>
                  <a:srgbClr val="C00000"/>
                </a:solidFill>
                <a:latin typeface="Arial" panose="020B0604020202020204" pitchFamily="34" charset="0"/>
              </a:rPr>
              <a:t>λ</a:t>
            </a:r>
            <a:r>
              <a:rPr kumimoji="0" lang="en-US" altLang="zh-CN" sz="1800">
                <a:solidFill>
                  <a:srgbClr val="C00000"/>
                </a:solidFill>
                <a:latin typeface="Arial" panose="020B0604020202020204" pitchFamily="34" charset="0"/>
              </a:rPr>
              <a:t> multiplied by the average time </a:t>
            </a:r>
            <a:r>
              <a:rPr kumimoji="0" lang="en-US" altLang="zh-CN" sz="1800" i="1">
                <a:solidFill>
                  <a:srgbClr val="C00000"/>
                </a:solidFill>
                <a:latin typeface="Arial" panose="020B0604020202020204" pitchFamily="34" charset="0"/>
              </a:rPr>
              <a:t>W</a:t>
            </a:r>
            <a:r>
              <a:rPr kumimoji="0" lang="en-US" altLang="zh-CN" sz="1800">
                <a:solidFill>
                  <a:srgbClr val="C00000"/>
                </a:solidFill>
                <a:latin typeface="Arial" panose="020B0604020202020204" pitchFamily="34" charset="0"/>
              </a:rPr>
              <a:t> that a customer spends in the system.</a:t>
            </a:r>
            <a:endParaRPr kumimoji="0" lang="zh-CN" altLang="en-US" sz="18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>
            <a:extLst>
              <a:ext uri="{FF2B5EF4-FFF2-40B4-BE49-F238E27FC236}">
                <a16:creationId xmlns:a16="http://schemas.microsoft.com/office/drawing/2014/main" id="{11CC12E0-16D0-4948-AEEB-FD3A899906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Fig 5.15  simulations</a:t>
            </a:r>
          </a:p>
        </p:txBody>
      </p:sp>
      <p:pic>
        <p:nvPicPr>
          <p:cNvPr id="90115" name="Picture 3">
            <a:extLst>
              <a:ext uri="{FF2B5EF4-FFF2-40B4-BE49-F238E27FC236}">
                <a16:creationId xmlns:a16="http://schemas.microsoft.com/office/drawing/2014/main" id="{4E79D197-64C0-3E44-892A-D58623478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" t="8588" r="624" b="9142"/>
          <a:stretch>
            <a:fillRect/>
          </a:stretch>
        </p:blipFill>
        <p:spPr bwMode="auto">
          <a:xfrm>
            <a:off x="1612900" y="1193800"/>
            <a:ext cx="6049963" cy="37719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7058CE5B-4CB7-8941-9897-E1F537AA112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End of Chapter 5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CD3A1BB9-F9BD-814F-90A1-5A5C0F0CD1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5.08</a:t>
            </a:r>
          </a:p>
        </p:txBody>
      </p:sp>
      <p:pic>
        <p:nvPicPr>
          <p:cNvPr id="94211" name="Picture 3">
            <a:extLst>
              <a:ext uri="{FF2B5EF4-FFF2-40B4-BE49-F238E27FC236}">
                <a16:creationId xmlns:a16="http://schemas.microsoft.com/office/drawing/2014/main" id="{9BE4837A-1DAA-924E-822C-23BD24A94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" t="27397" r="978" b="27919"/>
          <a:stretch>
            <a:fillRect/>
          </a:stretch>
        </p:blipFill>
        <p:spPr bwMode="auto">
          <a:xfrm>
            <a:off x="1524000" y="1558925"/>
            <a:ext cx="6388100" cy="21748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7CBA350A-C1B1-AD42-A13E-6152920021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In-5.7</a:t>
            </a:r>
          </a:p>
        </p:txBody>
      </p:sp>
      <p:pic>
        <p:nvPicPr>
          <p:cNvPr id="96259" name="Picture 3">
            <a:extLst>
              <a:ext uri="{FF2B5EF4-FFF2-40B4-BE49-F238E27FC236}">
                <a16:creationId xmlns:a16="http://schemas.microsoft.com/office/drawing/2014/main" id="{C1E29A75-9245-4949-A820-8FD551C8E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" t="41878" r="1332" b="42386"/>
          <a:stretch>
            <a:fillRect/>
          </a:stretch>
        </p:blipFill>
        <p:spPr bwMode="auto">
          <a:xfrm>
            <a:off x="660400" y="2108200"/>
            <a:ext cx="7991475" cy="9652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637050D1-5EE3-4043-AC7C-6F57901F65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In-5.8</a:t>
            </a:r>
          </a:p>
        </p:txBody>
      </p:sp>
      <p:pic>
        <p:nvPicPr>
          <p:cNvPr id="98307" name="Picture 3">
            <a:extLst>
              <a:ext uri="{FF2B5EF4-FFF2-40B4-BE49-F238E27FC236}">
                <a16:creationId xmlns:a16="http://schemas.microsoft.com/office/drawing/2014/main" id="{8532FC95-0D14-3042-B6D8-39F4A58A6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" t="42548" r="269" b="42789"/>
          <a:stretch>
            <a:fillRect/>
          </a:stretch>
        </p:blipFill>
        <p:spPr bwMode="auto">
          <a:xfrm>
            <a:off x="444500" y="2374900"/>
            <a:ext cx="8375650" cy="9271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D7D1270A-1611-954F-8A8E-70E3F163F2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In-5.9</a:t>
            </a:r>
          </a:p>
        </p:txBody>
      </p:sp>
      <p:pic>
        <p:nvPicPr>
          <p:cNvPr id="100355" name="Picture 3">
            <a:extLst>
              <a:ext uri="{FF2B5EF4-FFF2-40B4-BE49-F238E27FC236}">
                <a16:creationId xmlns:a16="http://schemas.microsoft.com/office/drawing/2014/main" id="{EEDA22DD-613C-3E44-93DC-05CDFB452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" t="42131" r="1271" b="42615"/>
          <a:stretch>
            <a:fillRect/>
          </a:stretch>
        </p:blipFill>
        <p:spPr bwMode="auto">
          <a:xfrm>
            <a:off x="546100" y="2133600"/>
            <a:ext cx="8140700" cy="9525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55974C98-EF00-104B-BEAD-8DD5C65286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Dispatch Latency</a:t>
            </a:r>
          </a:p>
        </p:txBody>
      </p:sp>
      <p:pic>
        <p:nvPicPr>
          <p:cNvPr id="102403" name="Picture 3">
            <a:extLst>
              <a:ext uri="{FF2B5EF4-FFF2-40B4-BE49-F238E27FC236}">
                <a16:creationId xmlns:a16="http://schemas.microsoft.com/office/drawing/2014/main" id="{C683A5A5-EB0B-BF4E-9F16-50D8444DF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79" t="16327" r="30817" b="50131"/>
          <a:stretch>
            <a:fillRect/>
          </a:stretch>
        </p:blipFill>
        <p:spPr bwMode="auto">
          <a:xfrm>
            <a:off x="1309688" y="855663"/>
            <a:ext cx="6300787" cy="42068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04" name="Text Box 4">
            <a:extLst>
              <a:ext uri="{FF2B5EF4-FFF2-40B4-BE49-F238E27FC236}">
                <a16:creationId xmlns:a16="http://schemas.microsoft.com/office/drawing/2014/main" id="{CA8486BE-EAA5-4540-B559-AA7F46B4F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5" y="5176838"/>
            <a:ext cx="67849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The conflict phase of dispatch latency has two components:</a:t>
            </a:r>
          </a:p>
          <a:p>
            <a:pPr>
              <a:buFontTx/>
              <a:buAutoNum type="arabicPeriod"/>
            </a:pPr>
            <a:r>
              <a:rPr lang="en-US" altLang="zh-CN"/>
              <a:t>Preemption of any process running in the kernel</a:t>
            </a:r>
          </a:p>
          <a:p>
            <a:pPr>
              <a:buFontTx/>
              <a:buAutoNum type="arabicPeriod"/>
            </a:pPr>
            <a:r>
              <a:rPr lang="en-US" altLang="zh-CN"/>
              <a:t>Release resources from low-priority process for the high-priority process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DDFAEB22-584A-4B47-85B4-B60BAFD870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Histogram of CPU-burst Times</a:t>
            </a:r>
          </a:p>
        </p:txBody>
      </p:sp>
      <p:pic>
        <p:nvPicPr>
          <p:cNvPr id="13315" name="Picture 7">
            <a:extLst>
              <a:ext uri="{FF2B5EF4-FFF2-40B4-BE49-F238E27FC236}">
                <a16:creationId xmlns:a16="http://schemas.microsoft.com/office/drawing/2014/main" id="{C989AE3E-DDA3-C54F-98FC-8A735B92D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" t="6123" r="418" b="6123"/>
          <a:stretch>
            <a:fillRect/>
          </a:stretch>
        </p:blipFill>
        <p:spPr bwMode="auto">
          <a:xfrm>
            <a:off x="998538" y="1130300"/>
            <a:ext cx="7375525" cy="49053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0AA83D44-1662-4848-BAA3-CA77DF78D5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Java Thread Scheduling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FDB1B75B-6190-C240-83DE-5BF547A617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651000"/>
            <a:ext cx="7351712" cy="3122613"/>
          </a:xfrm>
        </p:spPr>
        <p:txBody>
          <a:bodyPr/>
          <a:lstStyle/>
          <a:p>
            <a:r>
              <a:rPr lang="en-US" altLang="zh-CN"/>
              <a:t>JVM Uses a Preemptive, Priority-Based Scheduling Algorithm</a:t>
            </a:r>
            <a:br>
              <a:rPr lang="en-US" altLang="zh-CN"/>
            </a:br>
            <a:br>
              <a:rPr lang="en-US" altLang="zh-CN"/>
            </a:br>
            <a:endParaRPr lang="en-US" altLang="zh-CN"/>
          </a:p>
          <a:p>
            <a:r>
              <a:rPr lang="en-US" altLang="zh-CN"/>
              <a:t>FIFO Queue is Used if There Are Multiple Threads With the Same Priority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:a16="http://schemas.microsoft.com/office/drawing/2014/main" id="{FF06B684-D1A4-7740-8B4B-309684CEEB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Java Thread Scheduling (cont)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E73598CD-0280-FC44-A238-242AC7E88E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/>
              <a:t>JVM Schedules a Thread to Run When:</a:t>
            </a:r>
          </a:p>
          <a:p>
            <a:pPr>
              <a:buFont typeface="Monotype Sorts" pitchFamily="2" charset="2"/>
              <a:buNone/>
            </a:pPr>
            <a:endParaRPr lang="en-US" altLang="zh-CN"/>
          </a:p>
          <a:p>
            <a:pPr marL="800100" lvl="1" indent="-342900">
              <a:buFontTx/>
              <a:buAutoNum type="arabicPeriod"/>
            </a:pPr>
            <a:r>
              <a:rPr lang="en-US" altLang="zh-CN"/>
              <a:t>The Currently Running Thread Exits the Runnable State</a:t>
            </a:r>
          </a:p>
          <a:p>
            <a:pPr marL="800100" lvl="1" indent="-342900">
              <a:buFontTx/>
              <a:buAutoNum type="arabicPeriod"/>
            </a:pPr>
            <a:r>
              <a:rPr lang="en-US" altLang="zh-CN"/>
              <a:t>A Higher Priority Thread Enters the Runnable State</a:t>
            </a:r>
          </a:p>
          <a:p>
            <a:pPr>
              <a:buFontTx/>
              <a:buNone/>
            </a:pPr>
            <a:endParaRPr lang="en-US" altLang="zh-CN"/>
          </a:p>
          <a:p>
            <a:pPr>
              <a:buFontTx/>
              <a:buNone/>
            </a:pPr>
            <a:r>
              <a:rPr lang="en-US" altLang="zh-CN"/>
              <a:t>* Note – the JVM Does Not Specify Whether Threads are Time-Sliced or Not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37AFC42E-0A65-6F4F-AF33-803A7F4BF5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Time-Slicing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838AF809-8DC5-BB48-BF8E-BD9B7FC542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271588"/>
            <a:ext cx="7848600" cy="4876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/>
              <a:t>Since the JVM Doesn’t Ensure Time-Slicing, the yield() Method </a:t>
            </a:r>
          </a:p>
          <a:p>
            <a:pPr>
              <a:buFont typeface="Monotype Sorts" pitchFamily="2" charset="2"/>
              <a:buNone/>
            </a:pPr>
            <a:r>
              <a:rPr lang="en-US" altLang="zh-CN"/>
              <a:t>May Be Used:</a:t>
            </a:r>
          </a:p>
          <a:p>
            <a:endParaRPr lang="en-US" altLang="zh-CN"/>
          </a:p>
          <a:p>
            <a:pPr>
              <a:buFont typeface="Monotype Sorts" pitchFamily="2" charset="2"/>
              <a:buNone/>
            </a:pPr>
            <a:r>
              <a:rPr lang="en-US" altLang="zh-CN"/>
              <a:t>	while (true) {</a:t>
            </a:r>
          </a:p>
          <a:p>
            <a:pPr>
              <a:buFont typeface="Monotype Sorts" pitchFamily="2" charset="2"/>
              <a:buNone/>
            </a:pPr>
            <a:r>
              <a:rPr lang="en-US" altLang="zh-CN"/>
              <a:t>		// perform CPU-intensive task</a:t>
            </a:r>
          </a:p>
          <a:p>
            <a:pPr>
              <a:buFont typeface="Monotype Sorts" pitchFamily="2" charset="2"/>
              <a:buNone/>
            </a:pPr>
            <a:r>
              <a:rPr lang="en-US" altLang="zh-CN"/>
              <a:t>		. . .</a:t>
            </a:r>
          </a:p>
          <a:p>
            <a:pPr>
              <a:buFont typeface="Monotype Sorts" pitchFamily="2" charset="2"/>
              <a:buNone/>
            </a:pPr>
            <a:r>
              <a:rPr lang="en-US" altLang="zh-CN"/>
              <a:t>		Thread.yield();</a:t>
            </a:r>
          </a:p>
          <a:p>
            <a:pPr>
              <a:buFont typeface="Monotype Sorts" pitchFamily="2" charset="2"/>
              <a:buNone/>
            </a:pPr>
            <a:r>
              <a:rPr lang="en-US" altLang="zh-CN"/>
              <a:t>	}</a:t>
            </a:r>
          </a:p>
          <a:p>
            <a:pPr>
              <a:buFont typeface="Monotype Sorts" pitchFamily="2" charset="2"/>
              <a:buNone/>
            </a:pPr>
            <a:endParaRPr lang="en-US" altLang="zh-CN"/>
          </a:p>
          <a:p>
            <a:pPr>
              <a:buFont typeface="Monotype Sorts" pitchFamily="2" charset="2"/>
              <a:buNone/>
            </a:pPr>
            <a:r>
              <a:rPr lang="en-US" altLang="zh-CN"/>
              <a:t>This Yields Control to Another Thread of Equal Priority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25469074-AA73-7B4E-B42A-5D02B0AEB5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Thread Priorities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C375FA60-167E-AE43-9B3A-14115AC043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81088" y="1492250"/>
            <a:ext cx="6823075" cy="3830638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br>
              <a:rPr lang="zh-CN" altLang="en-US"/>
            </a:br>
            <a:r>
              <a:rPr lang="en-US" altLang="zh-CN" b="1" u="sng"/>
              <a:t>Priority</a:t>
            </a:r>
            <a:r>
              <a:rPr lang="en-US" altLang="zh-CN" b="1"/>
              <a:t>			</a:t>
            </a:r>
            <a:r>
              <a:rPr lang="en-US" altLang="zh-CN" b="1" u="sng"/>
              <a:t>Comment</a:t>
            </a:r>
          </a:p>
          <a:p>
            <a:pPr>
              <a:buFont typeface="Monotype Sorts" pitchFamily="2" charset="2"/>
              <a:buNone/>
            </a:pPr>
            <a:r>
              <a:rPr lang="en-US" altLang="zh-CN"/>
              <a:t>Thread.MIN_PRIORITY		Minimum Thread Priority</a:t>
            </a:r>
          </a:p>
          <a:p>
            <a:pPr>
              <a:buFont typeface="Monotype Sorts" pitchFamily="2" charset="2"/>
              <a:buNone/>
            </a:pPr>
            <a:r>
              <a:rPr lang="en-US" altLang="zh-CN"/>
              <a:t>Thread.MAX_PRIORITY	               Maximum Thread Priority</a:t>
            </a:r>
          </a:p>
          <a:p>
            <a:pPr>
              <a:buFont typeface="Monotype Sorts" pitchFamily="2" charset="2"/>
              <a:buNone/>
            </a:pPr>
            <a:r>
              <a:rPr lang="en-US" altLang="zh-CN"/>
              <a:t>Thread.NORM_PRIORITY	               Default Thread Priority</a:t>
            </a:r>
          </a:p>
          <a:p>
            <a:pPr>
              <a:buFont typeface="Monotype Sorts" pitchFamily="2" charset="2"/>
              <a:buNone/>
            </a:pPr>
            <a:endParaRPr lang="en-US" altLang="zh-CN"/>
          </a:p>
          <a:p>
            <a:pPr>
              <a:buFont typeface="Monotype Sorts" pitchFamily="2" charset="2"/>
              <a:buNone/>
            </a:pPr>
            <a:r>
              <a:rPr lang="en-US" altLang="zh-CN"/>
              <a:t>Priorities May Be Set Using setPriority() method:</a:t>
            </a:r>
          </a:p>
          <a:p>
            <a:pPr>
              <a:buFont typeface="Monotype Sorts" pitchFamily="2" charset="2"/>
              <a:buNone/>
            </a:pPr>
            <a:r>
              <a:rPr lang="en-US" altLang="zh-CN"/>
              <a:t>	setPriority(Thread.NORM_PRIORITY + 2);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7C8E92FB-312B-3C49-BECD-6837DF2BC7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CPU Scheduler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C3E1B777-C2E6-D54E-A2E3-D9AFB0E1A8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Selects from among the processes in memory that are ready to execute, and allocates the CPU to one of them</a:t>
            </a:r>
          </a:p>
          <a:p>
            <a:r>
              <a:rPr lang="en-US" altLang="zh-CN" dirty="0"/>
              <a:t>CPU scheduling decisions may take place when a process:</a:t>
            </a:r>
          </a:p>
          <a:p>
            <a:pPr marL="914400" lvl="1" indent="-457200">
              <a:buFont typeface="Helvetica" pitchFamily="2" charset="0"/>
              <a:buAutoNum type="arabicPeriod"/>
            </a:pPr>
            <a:r>
              <a:rPr lang="en-US" altLang="zh-CN" dirty="0"/>
              <a:t>When a process switches from the running state to the waiting state </a:t>
            </a:r>
            <a:r>
              <a:rPr lang="en-US" altLang="zh-CN" i="1" dirty="0"/>
              <a:t>(e.g. I/O request or an invocation of wait())</a:t>
            </a:r>
          </a:p>
          <a:p>
            <a:pPr marL="914400" lvl="1" indent="-457200">
              <a:buFont typeface="Helvetica" pitchFamily="2" charset="0"/>
              <a:buAutoNum type="arabicPeriod"/>
            </a:pPr>
            <a:r>
              <a:rPr lang="en-US" altLang="zh-CN" dirty="0"/>
              <a:t>When a process switches from the running state to the ready state </a:t>
            </a:r>
            <a:r>
              <a:rPr lang="en-US" altLang="zh-CN" i="1" dirty="0"/>
              <a:t>(e.g., when an interrupt occurs)</a:t>
            </a:r>
          </a:p>
          <a:p>
            <a:pPr marL="914400" lvl="1" indent="-457200">
              <a:buFont typeface="Helvetica" pitchFamily="2" charset="0"/>
              <a:buAutoNum type="arabicPeriod"/>
            </a:pPr>
            <a:r>
              <a:rPr lang="en-US" altLang="zh-CN" dirty="0"/>
              <a:t>When a process switches from the waiting state to the ready state </a:t>
            </a:r>
            <a:r>
              <a:rPr lang="en-US" altLang="zh-CN" i="1" dirty="0"/>
              <a:t>(e.g., at completion of I/O)</a:t>
            </a:r>
          </a:p>
          <a:p>
            <a:pPr marL="914400" lvl="1" indent="-457200">
              <a:buFont typeface="Helvetica" pitchFamily="2" charset="0"/>
              <a:buAutoNum type="arabicPeriod"/>
            </a:pPr>
            <a:r>
              <a:rPr lang="en-US" altLang="zh-CN" dirty="0"/>
              <a:t>When a process terminates</a:t>
            </a:r>
          </a:p>
          <a:p>
            <a:r>
              <a:rPr lang="en-US" altLang="zh-CN" dirty="0"/>
              <a:t>Scheduling under 1 and 4 is </a:t>
            </a:r>
            <a:r>
              <a:rPr lang="en-US" altLang="zh-CN" i="1" dirty="0" err="1">
                <a:solidFill>
                  <a:srgbClr val="FF0000"/>
                </a:solidFill>
              </a:rPr>
              <a:t>nonpreemptive</a:t>
            </a:r>
            <a:r>
              <a:rPr lang="en-US" altLang="zh-CN" i="1" dirty="0">
                <a:solidFill>
                  <a:srgbClr val="FF0000"/>
                </a:solidFill>
              </a:rPr>
              <a:t> </a:t>
            </a:r>
            <a:r>
              <a:rPr lang="zh-CN" altLang="en-US" i="1" dirty="0">
                <a:solidFill>
                  <a:srgbClr val="FF0000"/>
                </a:solidFill>
              </a:rPr>
              <a:t>非抢占式（主动）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All other scheduling is </a:t>
            </a:r>
            <a:r>
              <a:rPr lang="en-US" altLang="zh-CN" i="1" dirty="0">
                <a:solidFill>
                  <a:srgbClr val="FF0000"/>
                </a:solidFill>
              </a:rPr>
              <a:t>preemptive</a:t>
            </a:r>
            <a:r>
              <a:rPr lang="zh-CN" altLang="en-US" i="1">
                <a:solidFill>
                  <a:srgbClr val="FF0000"/>
                </a:solidFill>
              </a:rPr>
              <a:t>抢占式（</a:t>
            </a:r>
            <a:r>
              <a:rPr lang="zh-CN" altLang="en-US" i="1" dirty="0">
                <a:solidFill>
                  <a:srgbClr val="FF0000"/>
                </a:solidFill>
              </a:rPr>
              <a:t>被动）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5364" name="AutoShape 4">
            <a:extLst>
              <a:ext uri="{FF2B5EF4-FFF2-40B4-BE49-F238E27FC236}">
                <a16:creationId xmlns:a16="http://schemas.microsoft.com/office/drawing/2014/main" id="{0B7B1B03-8815-6548-829E-7F10D2ED1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6525" y="233363"/>
            <a:ext cx="2365375" cy="884237"/>
          </a:xfrm>
          <a:prstGeom prst="wedgeRectCallout">
            <a:avLst>
              <a:gd name="adj1" fmla="val -59398"/>
              <a:gd name="adj2" fmla="val -2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 sz="20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/>
              <a:t>Remember the  long-term and short-term schedulers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100A9CB0-48DD-C749-BFE2-CA874F3502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Dispatcher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0CAFB5F-CE5C-9641-9FBE-2D6C25ECDE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382713"/>
            <a:ext cx="7351712" cy="4483100"/>
          </a:xfrm>
        </p:spPr>
        <p:txBody>
          <a:bodyPr/>
          <a:lstStyle/>
          <a:p>
            <a:r>
              <a:rPr lang="en-US" altLang="zh-CN"/>
              <a:t>Dispatcher module gives control of the CPU to the process selected by the short-term scheduler; this involves:</a:t>
            </a:r>
          </a:p>
          <a:p>
            <a:pPr lvl="1"/>
            <a:r>
              <a:rPr lang="en-US" altLang="zh-CN"/>
              <a:t>switching context</a:t>
            </a:r>
          </a:p>
          <a:p>
            <a:pPr lvl="1"/>
            <a:r>
              <a:rPr lang="en-US" altLang="zh-CN"/>
              <a:t>switching to user mode</a:t>
            </a:r>
          </a:p>
          <a:p>
            <a:pPr lvl="1"/>
            <a:r>
              <a:rPr lang="en-US" altLang="zh-CN"/>
              <a:t>jumping to the proper location in the user program to restart that program</a:t>
            </a:r>
          </a:p>
          <a:p>
            <a:r>
              <a:rPr lang="en-US" altLang="zh-CN" i="1"/>
              <a:t>Dispatch latency</a:t>
            </a:r>
            <a:r>
              <a:rPr lang="en-US" altLang="zh-CN"/>
              <a:t> – time it takes for the dispatcher to stop one process and start another running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>
            <a:extLst>
              <a:ext uri="{FF2B5EF4-FFF2-40B4-BE49-F238E27FC236}">
                <a16:creationId xmlns:a16="http://schemas.microsoft.com/office/drawing/2014/main" id="{880DDECF-E482-C54F-B911-243D0875A9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Dispatch Latency</a:t>
            </a:r>
          </a:p>
        </p:txBody>
      </p:sp>
      <p:pic>
        <p:nvPicPr>
          <p:cNvPr id="19459" name="图片 2">
            <a:extLst>
              <a:ext uri="{FF2B5EF4-FFF2-40B4-BE49-F238E27FC236}">
                <a16:creationId xmlns:a16="http://schemas.microsoft.com/office/drawing/2014/main" id="{8C800D4B-36E7-DC4D-9161-24819FC04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550" y="927100"/>
            <a:ext cx="5264150" cy="552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F5F91A70-29CA-D142-969F-A974A9676E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Scheduling Criteria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354CEF5D-486B-804A-8266-7661677015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1375" y="1271588"/>
            <a:ext cx="6584950" cy="3783012"/>
          </a:xfrm>
        </p:spPr>
        <p:txBody>
          <a:bodyPr/>
          <a:lstStyle/>
          <a:p>
            <a:r>
              <a:rPr lang="en-US" altLang="zh-CN"/>
              <a:t>CPU utilization (CPU</a:t>
            </a:r>
            <a:r>
              <a:rPr lang="zh-CN" altLang="en-US"/>
              <a:t>利用率</a:t>
            </a:r>
            <a:r>
              <a:rPr lang="en-US" altLang="zh-CN"/>
              <a:t>) – keep the CPU as busy as possible</a:t>
            </a:r>
          </a:p>
          <a:p>
            <a:r>
              <a:rPr lang="en-US" altLang="zh-CN"/>
              <a:t>Throughput (</a:t>
            </a:r>
            <a:r>
              <a:rPr lang="zh-CN" altLang="en-US"/>
              <a:t>吞吐率</a:t>
            </a:r>
            <a:r>
              <a:rPr lang="en-US" altLang="zh-CN"/>
              <a:t>)– # of processes that complete their execution per time unit</a:t>
            </a:r>
          </a:p>
          <a:p>
            <a:r>
              <a:rPr lang="en-US" altLang="zh-CN"/>
              <a:t>Turnaround time (</a:t>
            </a:r>
            <a:r>
              <a:rPr lang="zh-CN" altLang="en-US"/>
              <a:t>周转时间</a:t>
            </a:r>
            <a:r>
              <a:rPr lang="en-US" altLang="zh-CN"/>
              <a:t>)– amount of time to execute a particular process</a:t>
            </a:r>
          </a:p>
          <a:p>
            <a:r>
              <a:rPr lang="en-US" altLang="zh-CN"/>
              <a:t>Waiting time (</a:t>
            </a:r>
            <a:r>
              <a:rPr lang="zh-CN" altLang="en-US"/>
              <a:t>等待时间</a:t>
            </a:r>
            <a:r>
              <a:rPr lang="en-US" altLang="zh-CN"/>
              <a:t>)– amount of time a process has been waiting in the </a:t>
            </a:r>
            <a:r>
              <a:rPr lang="en-US" altLang="zh-CN">
                <a:solidFill>
                  <a:srgbClr val="FF0000"/>
                </a:solidFill>
              </a:rPr>
              <a:t>ready queue</a:t>
            </a:r>
          </a:p>
          <a:p>
            <a:r>
              <a:rPr lang="en-US" altLang="zh-CN"/>
              <a:t>Response time (</a:t>
            </a:r>
            <a:r>
              <a:rPr lang="zh-CN" altLang="en-US"/>
              <a:t>响应时间</a:t>
            </a:r>
            <a:r>
              <a:rPr lang="en-US" altLang="zh-CN"/>
              <a:t>)– amount of time it takes from when a request was submitted until the </a:t>
            </a:r>
            <a:r>
              <a:rPr lang="en-US" altLang="zh-CN" i="1"/>
              <a:t>first</a:t>
            </a:r>
            <a:r>
              <a:rPr lang="en-US" altLang="zh-CN"/>
              <a:t> response is produced, </a:t>
            </a:r>
            <a:r>
              <a:rPr lang="en-US" altLang="zh-CN" b="1"/>
              <a:t>not</a:t>
            </a:r>
            <a:r>
              <a:rPr lang="en-US" altLang="zh-CN"/>
              <a:t> output  (for time-sharing environment)</a:t>
            </a:r>
          </a:p>
        </p:txBody>
      </p:sp>
      <p:sp>
        <p:nvSpPr>
          <p:cNvPr id="3" name="对话气泡: 矩形 2">
            <a:extLst>
              <a:ext uri="{FF2B5EF4-FFF2-40B4-BE49-F238E27FC236}">
                <a16:creationId xmlns:a16="http://schemas.microsoft.com/office/drawing/2014/main" id="{84EB8932-52CE-C648-A2E1-5886AC935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3600" y="3587750"/>
            <a:ext cx="1760538" cy="950913"/>
          </a:xfrm>
          <a:prstGeom prst="wedgeRectCallout">
            <a:avLst>
              <a:gd name="adj1" fmla="val -59190"/>
              <a:gd name="adj2" fmla="val -3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 sz="20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/>
              <a:t>Not to confuse with ‘waiting’ state</a:t>
            </a:r>
            <a:endParaRPr kumimoji="0"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s-w-java">
  <a:themeElements>
    <a:clrScheme name="">
      <a:dk1>
        <a:srgbClr val="000000"/>
      </a:dk1>
      <a:lt1>
        <a:srgbClr val="FFFF99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FFFFCA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os-w-java">
      <a:majorFont>
        <a:latin typeface="Helvetica"/>
        <a:ea typeface="宋体"/>
        <a:cs typeface=""/>
      </a:majorFont>
      <a:minorFont>
        <a:latin typeface="Helvetica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宋体" charset="0"/>
          </a:defRPr>
        </a:defPPr>
      </a:lstStyle>
    </a:lnDef>
  </a:objectDefaults>
  <a:extraClrSchemeLst>
    <a:extraClrScheme>
      <a:clrScheme name="os-w-java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w-java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w-java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27909</TotalTime>
  <Words>2415</Words>
  <Application>Microsoft Office PowerPoint</Application>
  <PresentationFormat>全屏显示(4:3)</PresentationFormat>
  <Paragraphs>403</Paragraphs>
  <Slides>53</Slides>
  <Notes>52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53</vt:i4>
      </vt:variant>
    </vt:vector>
  </HeadingPairs>
  <TitlesOfParts>
    <vt:vector size="63" baseType="lpstr">
      <vt:lpstr>Monaco</vt:lpstr>
      <vt:lpstr>Monotype Sorts</vt:lpstr>
      <vt:lpstr>Arial</vt:lpstr>
      <vt:lpstr>Helvetica</vt:lpstr>
      <vt:lpstr>Times New Roman</vt:lpstr>
      <vt:lpstr>Webdings</vt:lpstr>
      <vt:lpstr>Wingdings</vt:lpstr>
      <vt:lpstr>os-w-java</vt:lpstr>
      <vt:lpstr>Equation</vt:lpstr>
      <vt:lpstr>公式</vt:lpstr>
      <vt:lpstr>Chapter 5:  CPU Scheduling</vt:lpstr>
      <vt:lpstr>Chapter 5:  CPU Scheduling</vt:lpstr>
      <vt:lpstr>Basic Concepts</vt:lpstr>
      <vt:lpstr>Alternating Sequence of CPU And I/O Bursts</vt:lpstr>
      <vt:lpstr>Histogram of CPU-burst Times</vt:lpstr>
      <vt:lpstr>CPU Scheduler</vt:lpstr>
      <vt:lpstr>Dispatcher</vt:lpstr>
      <vt:lpstr>Dispatch Latency</vt:lpstr>
      <vt:lpstr>Scheduling Criteria</vt:lpstr>
      <vt:lpstr>Optimization Criteria</vt:lpstr>
      <vt:lpstr>First-Come, First-Served (FCFS) Scheduling</vt:lpstr>
      <vt:lpstr>FCFS Scheduling (Cont.)</vt:lpstr>
      <vt:lpstr>Shortest-Job-First (SJF) Scheduling</vt:lpstr>
      <vt:lpstr>Example of Non-Preemptive SJF</vt:lpstr>
      <vt:lpstr>Example of Preemptive SJF</vt:lpstr>
      <vt:lpstr>Determining Length of Next CPU Burst</vt:lpstr>
      <vt:lpstr>Prediction of the Length of the Next CPU Burst</vt:lpstr>
      <vt:lpstr>Examples of Exponential Averaging</vt:lpstr>
      <vt:lpstr>Question</vt:lpstr>
      <vt:lpstr>Priority Scheduling</vt:lpstr>
      <vt:lpstr>Round Robin (RR)</vt:lpstr>
      <vt:lpstr>Example of RR with Time Quantum = 20</vt:lpstr>
      <vt:lpstr>Time Quantum and Context Switch Time</vt:lpstr>
      <vt:lpstr>Turnaround Time Varies With The Time Quantum</vt:lpstr>
      <vt:lpstr>Multilevel Queue</vt:lpstr>
      <vt:lpstr>Multilevel Queue Scheduling</vt:lpstr>
      <vt:lpstr>Multilevel Feedback Queue</vt:lpstr>
      <vt:lpstr>Example of Multilevel Feedback Queue</vt:lpstr>
      <vt:lpstr>Multilevel Feedback Queues</vt:lpstr>
      <vt:lpstr>Multiple-Processor Scheduling</vt:lpstr>
      <vt:lpstr>Real-Time Scheduling</vt:lpstr>
      <vt:lpstr>Thread Scheduling</vt:lpstr>
      <vt:lpstr>Pthread Scheduling API</vt:lpstr>
      <vt:lpstr>Pthread Scheduling API</vt:lpstr>
      <vt:lpstr>Operating System Examples</vt:lpstr>
      <vt:lpstr>Solaris 2 Scheduling</vt:lpstr>
      <vt:lpstr>Solaris Dispatch Table </vt:lpstr>
      <vt:lpstr>Windows XP Priorities</vt:lpstr>
      <vt:lpstr>Linux Scheduling</vt:lpstr>
      <vt:lpstr>The Relationship Between Priorities and Time-slice length</vt:lpstr>
      <vt:lpstr>List of Tasks Indexed According to Prorities</vt:lpstr>
      <vt:lpstr>Algorithm Evaluation</vt:lpstr>
      <vt:lpstr>Fig 5.15  simulations</vt:lpstr>
      <vt:lpstr>End of Chapter 5</vt:lpstr>
      <vt:lpstr>5.08</vt:lpstr>
      <vt:lpstr>In-5.7</vt:lpstr>
      <vt:lpstr>In-5.8</vt:lpstr>
      <vt:lpstr>In-5.9</vt:lpstr>
      <vt:lpstr>Dispatch Latency</vt:lpstr>
      <vt:lpstr>Java Thread Scheduling</vt:lpstr>
      <vt:lpstr>Java Thread Scheduling (cont)</vt:lpstr>
      <vt:lpstr>Time-Slicing</vt:lpstr>
      <vt:lpstr>Thread Priorities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1.01</dc:title>
  <dc:creator>Lucent End User</dc:creator>
  <cp:lastModifiedBy>yq cai</cp:lastModifiedBy>
  <cp:revision>370</cp:revision>
  <dcterms:created xsi:type="dcterms:W3CDTF">2004-10-07T18:29:30Z</dcterms:created>
  <dcterms:modified xsi:type="dcterms:W3CDTF">2023-10-24T08:27:12Z</dcterms:modified>
</cp:coreProperties>
</file>