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6"/>
  </p:notesMasterIdLst>
  <p:sldIdLst>
    <p:sldId id="421" r:id="rId2"/>
    <p:sldId id="256" r:id="rId3"/>
    <p:sldId id="257" r:id="rId4"/>
    <p:sldId id="393" r:id="rId5"/>
    <p:sldId id="394" r:id="rId6"/>
    <p:sldId id="392" r:id="rId7"/>
    <p:sldId id="511" r:id="rId8"/>
    <p:sldId id="507" r:id="rId9"/>
    <p:sldId id="261" r:id="rId10"/>
    <p:sldId id="509" r:id="rId11"/>
    <p:sldId id="510" r:id="rId12"/>
    <p:sldId id="513" r:id="rId13"/>
    <p:sldId id="436" r:id="rId14"/>
    <p:sldId id="382" r:id="rId15"/>
    <p:sldId id="508" r:id="rId16"/>
    <p:sldId id="280" r:id="rId17"/>
    <p:sldId id="440" r:id="rId18"/>
    <p:sldId id="442" r:id="rId19"/>
    <p:sldId id="441" r:id="rId20"/>
    <p:sldId id="444" r:id="rId21"/>
    <p:sldId id="282" r:id="rId22"/>
    <p:sldId id="286" r:id="rId23"/>
    <p:sldId id="503" r:id="rId24"/>
    <p:sldId id="450" r:id="rId25"/>
    <p:sldId id="451" r:id="rId26"/>
    <p:sldId id="452" r:id="rId27"/>
    <p:sldId id="287" r:id="rId28"/>
    <p:sldId id="292" r:id="rId29"/>
    <p:sldId id="293" r:id="rId30"/>
    <p:sldId id="453" r:id="rId31"/>
    <p:sldId id="333" r:id="rId32"/>
    <p:sldId id="454" r:id="rId33"/>
    <p:sldId id="339" r:id="rId34"/>
    <p:sldId id="455" r:id="rId35"/>
    <p:sldId id="502" r:id="rId36"/>
    <p:sldId id="299" r:id="rId37"/>
    <p:sldId id="456" r:id="rId38"/>
    <p:sldId id="342" r:id="rId39"/>
    <p:sldId id="479" r:id="rId40"/>
    <p:sldId id="366" r:id="rId41"/>
    <p:sldId id="480" r:id="rId42"/>
    <p:sldId id="368" r:id="rId43"/>
    <p:sldId id="369" r:id="rId44"/>
    <p:sldId id="481" r:id="rId45"/>
    <p:sldId id="482" r:id="rId46"/>
    <p:sldId id="483" r:id="rId47"/>
    <p:sldId id="484" r:id="rId48"/>
    <p:sldId id="416" r:id="rId49"/>
    <p:sldId id="417" r:id="rId50"/>
    <p:sldId id="418" r:id="rId51"/>
    <p:sldId id="419" r:id="rId52"/>
    <p:sldId id="420" r:id="rId53"/>
    <p:sldId id="504" r:id="rId54"/>
    <p:sldId id="505" r:id="rId55"/>
    <p:sldId id="506" r:id="rId56"/>
    <p:sldId id="514" r:id="rId57"/>
    <p:sldId id="501" r:id="rId58"/>
    <p:sldId id="485" r:id="rId59"/>
    <p:sldId id="486" r:id="rId60"/>
    <p:sldId id="487" r:id="rId61"/>
    <p:sldId id="488" r:id="rId62"/>
    <p:sldId id="489" r:id="rId63"/>
    <p:sldId id="490" r:id="rId64"/>
    <p:sldId id="491" r:id="rId65"/>
    <p:sldId id="492" r:id="rId66"/>
    <p:sldId id="493" r:id="rId67"/>
    <p:sldId id="494" r:id="rId68"/>
    <p:sldId id="495" r:id="rId69"/>
    <p:sldId id="496" r:id="rId70"/>
    <p:sldId id="497" r:id="rId71"/>
    <p:sldId id="498" r:id="rId72"/>
    <p:sldId id="499" r:id="rId73"/>
    <p:sldId id="500" r:id="rId74"/>
    <p:sldId id="426" r:id="rId7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3FCFF"/>
    <a:srgbClr val="E8FAFF"/>
    <a:srgbClr val="F6FAFF"/>
    <a:srgbClr val="D7F2FF"/>
    <a:srgbClr val="B4CEFB"/>
    <a:srgbClr val="FFFFFF"/>
    <a:srgbClr val="99CC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5" autoAdjust="0"/>
    <p:restoredTop sz="90272"/>
  </p:normalViewPr>
  <p:slideViewPr>
    <p:cSldViewPr snapToGrid="0">
      <p:cViewPr varScale="1">
        <p:scale>
          <a:sx n="115" d="100"/>
          <a:sy n="115" d="100"/>
        </p:scale>
        <p:origin x="2200" y="192"/>
      </p:cViewPr>
      <p:guideLst>
        <p:guide orient="horz" pos="789"/>
        <p:guide pos="4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ea typeface="宋体" charset="0"/>
                <a:cs typeface="宋体" charset="0"/>
              </a:defRPr>
            </a:lvl1pPr>
          </a:lstStyle>
          <a:p>
            <a:pPr>
              <a:defRPr/>
            </a:pPr>
            <a:endParaRPr lang="zh-CN" altLang="en-US"/>
          </a:p>
        </p:txBody>
      </p:sp>
      <p:sp>
        <p:nvSpPr>
          <p:cNvPr id="50179"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ea typeface="宋体" charset="0"/>
                <a:cs typeface="宋体" charset="0"/>
              </a:defRPr>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ea typeface="宋体" charset="0"/>
                <a:cs typeface="宋体" charset="0"/>
              </a:defRPr>
            </a:lvl1pPr>
          </a:lstStyle>
          <a:p>
            <a:pPr>
              <a:defRPr/>
            </a:pPr>
            <a:endParaRPr lang="en-US" altLang="zh-CN"/>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A563CDFA-F47C-4998-845B-A9C54A9D9002}" type="slidenum">
              <a:rPr lang="zh-CN" altLang="en-US"/>
              <a:pPr/>
              <a:t>‹#›</a:t>
            </a:fld>
            <a:endParaRPr lang="en-US" altLang="zh-CN"/>
          </a:p>
        </p:txBody>
      </p:sp>
    </p:spTree>
    <p:extLst>
      <p:ext uri="{BB962C8B-B14F-4D97-AF65-F5344CB8AC3E}">
        <p14:creationId xmlns:p14="http://schemas.microsoft.com/office/powerpoint/2010/main" val="16094241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宋体" charset="0"/>
        <a:cs typeface="宋体" charset="0"/>
      </a:defRPr>
    </a:lvl1pPr>
    <a:lvl2pPr marL="457200" algn="l" rtl="0" fontAlgn="base">
      <a:spcBef>
        <a:spcPct val="30000"/>
      </a:spcBef>
      <a:spcAft>
        <a:spcPct val="0"/>
      </a:spcAft>
      <a:defRPr kumimoji="1" sz="1200" kern="1200">
        <a:solidFill>
          <a:schemeClr val="tx1"/>
        </a:solidFill>
        <a:latin typeface="Times New Roman" charset="0"/>
        <a:ea typeface="宋体" charset="0"/>
        <a:cs typeface="+mn-cs"/>
      </a:defRPr>
    </a:lvl2pPr>
    <a:lvl3pPr marL="914400" algn="l" rtl="0" fontAlgn="base">
      <a:spcBef>
        <a:spcPct val="30000"/>
      </a:spcBef>
      <a:spcAft>
        <a:spcPct val="0"/>
      </a:spcAft>
      <a:defRPr kumimoji="1" sz="1200" kern="1200">
        <a:solidFill>
          <a:schemeClr val="tx1"/>
        </a:solidFill>
        <a:latin typeface="Times New Roman" charset="0"/>
        <a:ea typeface="宋体" charset="0"/>
        <a:cs typeface="+mn-cs"/>
      </a:defRPr>
    </a:lvl3pPr>
    <a:lvl4pPr marL="1371600" algn="l" rtl="0" fontAlgn="base">
      <a:spcBef>
        <a:spcPct val="30000"/>
      </a:spcBef>
      <a:spcAft>
        <a:spcPct val="0"/>
      </a:spcAft>
      <a:defRPr kumimoji="1" sz="1200" kern="1200">
        <a:solidFill>
          <a:schemeClr val="tx1"/>
        </a:solidFill>
        <a:latin typeface="Times New Roman" charset="0"/>
        <a:ea typeface="宋体" charset="0"/>
        <a:cs typeface="+mn-cs"/>
      </a:defRPr>
    </a:lvl4pPr>
    <a:lvl5pPr marL="1828800" algn="l" rtl="0" fontAlgn="base">
      <a:spcBef>
        <a:spcPct val="30000"/>
      </a:spcBef>
      <a:spcAft>
        <a:spcPct val="0"/>
      </a:spcAft>
      <a:defRPr kumimoji="1" sz="1200" kern="1200">
        <a:solidFill>
          <a:schemeClr val="tx1"/>
        </a:solidFill>
        <a:latin typeface="Times New Roman"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885A1959-E724-1E43-A416-3B578B471B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E6D3FC82-6BF7-3C47-845F-BDDB46068DF5}" type="slidenum">
              <a:rPr lang="zh-CN" altLang="en-US" smtClean="0">
                <a:latin typeface="Times New Roman" panose="02020603050405020304" pitchFamily="18" charset="0"/>
              </a:rPr>
              <a:pPr/>
              <a:t>1</a:t>
            </a:fld>
            <a:endParaRPr lang="en-US" altLang="zh-CN">
              <a:latin typeface="Times New Roman" panose="02020603050405020304" pitchFamily="18" charset="0"/>
            </a:endParaRPr>
          </a:p>
        </p:txBody>
      </p:sp>
      <p:sp>
        <p:nvSpPr>
          <p:cNvPr id="6147" name="Rectangle 2">
            <a:extLst>
              <a:ext uri="{FF2B5EF4-FFF2-40B4-BE49-F238E27FC236}">
                <a16:creationId xmlns:a16="http://schemas.microsoft.com/office/drawing/2014/main" id="{432E106B-C75C-F244-B19E-35522D09568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D663A7FE-727D-474C-A644-45157D673F9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2F58E94F-32A6-7A4F-BE51-FFF742327009}"/>
              </a:ext>
            </a:extLst>
          </p:cNvPr>
          <p:cNvSpPr>
            <a:spLocks noGrp="1" noRot="1" noChangeAspect="1" noChangeArrowheads="1" noTextEdit="1"/>
          </p:cNvSpPr>
          <p:nvPr>
            <p:ph type="sldImg"/>
          </p:nvPr>
        </p:nvSpPr>
        <p:spPr>
          <a:ln/>
        </p:spPr>
      </p:sp>
      <p:sp>
        <p:nvSpPr>
          <p:cNvPr id="26627" name="备注占位符 2">
            <a:extLst>
              <a:ext uri="{FF2B5EF4-FFF2-40B4-BE49-F238E27FC236}">
                <a16:creationId xmlns:a16="http://schemas.microsoft.com/office/drawing/2014/main" id="{55C4EBE0-C90A-5A45-B036-79B68880D55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ea typeface="宋体" panose="02010600030101010101" pitchFamily="2" charset="-122"/>
              </a:rPr>
              <a:t>互斥无法保证，</a:t>
            </a:r>
            <a:r>
              <a:rPr lang="en-US" altLang="zh-CN">
                <a:latin typeface="Times New Roman" panose="02020603050405020304" pitchFamily="18" charset="0"/>
                <a:ea typeface="宋体" panose="02010600030101010101" pitchFamily="2" charset="-122"/>
              </a:rPr>
              <a:t>1-2-3-4</a:t>
            </a:r>
            <a:r>
              <a:rPr lang="zh-CN" altLang="en-US">
                <a:latin typeface="Times New Roman" panose="02020603050405020304" pitchFamily="18" charset="0"/>
                <a:ea typeface="宋体" panose="02010600030101010101" pitchFamily="2" charset="-122"/>
              </a:rPr>
              <a:t>执行</a:t>
            </a:r>
          </a:p>
        </p:txBody>
      </p:sp>
      <p:sp>
        <p:nvSpPr>
          <p:cNvPr id="26628" name="幻灯片编号占位符 3">
            <a:extLst>
              <a:ext uri="{FF2B5EF4-FFF2-40B4-BE49-F238E27FC236}">
                <a16:creationId xmlns:a16="http://schemas.microsoft.com/office/drawing/2014/main" id="{C36A1D4C-9E9F-D94A-BB6D-F6BEB695CDE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FD1A70E7-0C55-0A4E-87C1-C721DB2D9168}" type="slidenum">
              <a:rPr lang="zh-CN" altLang="en-US" smtClean="0">
                <a:latin typeface="Times New Roman" panose="02020603050405020304" pitchFamily="18" charset="0"/>
              </a:rPr>
              <a:pPr/>
              <a:t>12</a:t>
            </a:fld>
            <a:endParaRPr lang="en-US" altLang="zh-CN">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147BEB0E-E0E0-5A4A-9339-4B561E96DCF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CF1DC96C-459D-524B-A5C1-BA056B8DFA77}" type="slidenum">
              <a:rPr lang="zh-CN" altLang="en-US" smtClean="0">
                <a:latin typeface="Times New Roman" panose="02020603050405020304" pitchFamily="18" charset="0"/>
              </a:rPr>
              <a:pPr/>
              <a:t>13</a:t>
            </a:fld>
            <a:endParaRPr lang="en-US" altLang="zh-CN">
              <a:latin typeface="Times New Roman" panose="02020603050405020304" pitchFamily="18" charset="0"/>
            </a:endParaRPr>
          </a:p>
        </p:txBody>
      </p:sp>
      <p:sp>
        <p:nvSpPr>
          <p:cNvPr id="28675" name="Rectangle 2">
            <a:extLst>
              <a:ext uri="{FF2B5EF4-FFF2-40B4-BE49-F238E27FC236}">
                <a16:creationId xmlns:a16="http://schemas.microsoft.com/office/drawing/2014/main" id="{B67FF0C2-F5ED-A84C-BDA0-86F89FBF1E80}"/>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5F4458B6-4797-704D-A1B0-8702817E1C0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F49FC4DA-5C21-E145-8BFB-8ED709C28B1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8CEF4BF2-6A0C-5C4F-8582-02300A5278E3}" type="slidenum">
              <a:rPr lang="zh-CN" altLang="en-US" smtClean="0">
                <a:latin typeface="Times New Roman" panose="02020603050405020304" pitchFamily="18" charset="0"/>
              </a:rPr>
              <a:pPr/>
              <a:t>14</a:t>
            </a:fld>
            <a:endParaRPr lang="en-US" altLang="zh-CN">
              <a:latin typeface="Times New Roman" panose="02020603050405020304" pitchFamily="18" charset="0"/>
            </a:endParaRPr>
          </a:p>
        </p:txBody>
      </p:sp>
      <p:sp>
        <p:nvSpPr>
          <p:cNvPr id="30723" name="Rectangle 2">
            <a:extLst>
              <a:ext uri="{FF2B5EF4-FFF2-40B4-BE49-F238E27FC236}">
                <a16:creationId xmlns:a16="http://schemas.microsoft.com/office/drawing/2014/main" id="{8788974D-B039-304F-82E2-749C5B900B49}"/>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0649368E-C367-D349-B1AB-CD3C3D68205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6DCE8110-AC6A-DB45-A125-71615FBFD9E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6CD2CF6F-0654-3744-A724-9858FCF63E6C}" type="slidenum">
              <a:rPr lang="zh-CN" altLang="en-US" smtClean="0">
                <a:latin typeface="Times New Roman" panose="02020603050405020304" pitchFamily="18" charset="0"/>
              </a:rPr>
              <a:pPr/>
              <a:t>15</a:t>
            </a:fld>
            <a:endParaRPr lang="en-US" altLang="zh-CN">
              <a:latin typeface="Times New Roman" panose="02020603050405020304" pitchFamily="18" charset="0"/>
            </a:endParaRPr>
          </a:p>
        </p:txBody>
      </p:sp>
      <p:sp>
        <p:nvSpPr>
          <p:cNvPr id="32771" name="Rectangle 2">
            <a:extLst>
              <a:ext uri="{FF2B5EF4-FFF2-40B4-BE49-F238E27FC236}">
                <a16:creationId xmlns:a16="http://schemas.microsoft.com/office/drawing/2014/main" id="{B5395772-D37D-3645-971B-E4AF6F706605}"/>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F6C7F16B-E398-9942-BB73-A62749BCE6E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E2E5CD11-82A7-B548-8EE0-7DA4C035AE0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66721E6E-C910-0247-AD2D-C694E786F21C}" type="slidenum">
              <a:rPr lang="zh-CN" altLang="en-US" smtClean="0">
                <a:latin typeface="Times New Roman" panose="02020603050405020304" pitchFamily="18" charset="0"/>
              </a:rPr>
              <a:pPr/>
              <a:t>16</a:t>
            </a:fld>
            <a:endParaRPr lang="en-US" altLang="zh-CN">
              <a:latin typeface="Times New Roman" panose="02020603050405020304" pitchFamily="18" charset="0"/>
            </a:endParaRPr>
          </a:p>
        </p:txBody>
      </p:sp>
      <p:sp>
        <p:nvSpPr>
          <p:cNvPr id="34819" name="Rectangle 2">
            <a:extLst>
              <a:ext uri="{FF2B5EF4-FFF2-40B4-BE49-F238E27FC236}">
                <a16:creationId xmlns:a16="http://schemas.microsoft.com/office/drawing/2014/main" id="{D41099E9-0185-F148-AAEA-EC26E3120FB8}"/>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7D28A318-E355-584F-8E11-47C4FEBD32C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2F20F383-3D76-EE4C-84CA-1E79AD79A2B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492775A0-6E8D-334E-8AAF-25990DB87DD1}" type="slidenum">
              <a:rPr lang="zh-CN" altLang="en-US" smtClean="0">
                <a:latin typeface="Times New Roman" panose="02020603050405020304" pitchFamily="18" charset="0"/>
              </a:rPr>
              <a:pPr/>
              <a:t>17</a:t>
            </a:fld>
            <a:endParaRPr lang="en-US" altLang="zh-CN">
              <a:latin typeface="Times New Roman" panose="02020603050405020304" pitchFamily="18" charset="0"/>
            </a:endParaRPr>
          </a:p>
        </p:txBody>
      </p:sp>
      <p:sp>
        <p:nvSpPr>
          <p:cNvPr id="36867" name="Rectangle 2">
            <a:extLst>
              <a:ext uri="{FF2B5EF4-FFF2-40B4-BE49-F238E27FC236}">
                <a16:creationId xmlns:a16="http://schemas.microsoft.com/office/drawing/2014/main" id="{34CDE781-C9E9-D742-9CB7-2F2E52082BC3}"/>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357FA68B-D741-954E-BD06-111514D7087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F19A726E-CC41-7546-BC23-25A46E90CCB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5E383B14-559E-7F4E-A009-0C323BB5FA2E}" type="slidenum">
              <a:rPr lang="zh-CN" altLang="en-US" smtClean="0">
                <a:latin typeface="Times New Roman" panose="02020603050405020304" pitchFamily="18" charset="0"/>
              </a:rPr>
              <a:pPr/>
              <a:t>18</a:t>
            </a:fld>
            <a:endParaRPr lang="en-US" altLang="zh-CN">
              <a:latin typeface="Times New Roman" panose="02020603050405020304" pitchFamily="18" charset="0"/>
            </a:endParaRPr>
          </a:p>
        </p:txBody>
      </p:sp>
      <p:sp>
        <p:nvSpPr>
          <p:cNvPr id="38915" name="Rectangle 2">
            <a:extLst>
              <a:ext uri="{FF2B5EF4-FFF2-40B4-BE49-F238E27FC236}">
                <a16:creationId xmlns:a16="http://schemas.microsoft.com/office/drawing/2014/main" id="{59D20E16-6A77-3049-A3F2-0DCF7CBBF0BC}"/>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0486F47E-A7A6-0A4A-B394-C020E886B7E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35A24FF-7B2B-7B4E-8B09-D28DB5276D7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FE7FA755-CAD6-0140-A518-984F904DCF98}" type="slidenum">
              <a:rPr lang="zh-CN" altLang="en-US" smtClean="0">
                <a:latin typeface="Times New Roman" panose="02020603050405020304" pitchFamily="18" charset="0"/>
              </a:rPr>
              <a:pPr/>
              <a:t>19</a:t>
            </a:fld>
            <a:endParaRPr lang="en-US" altLang="zh-CN">
              <a:latin typeface="Times New Roman" panose="02020603050405020304" pitchFamily="18" charset="0"/>
            </a:endParaRPr>
          </a:p>
        </p:txBody>
      </p:sp>
      <p:sp>
        <p:nvSpPr>
          <p:cNvPr id="40963" name="Rectangle 2">
            <a:extLst>
              <a:ext uri="{FF2B5EF4-FFF2-40B4-BE49-F238E27FC236}">
                <a16:creationId xmlns:a16="http://schemas.microsoft.com/office/drawing/2014/main" id="{71A1A6FF-3C3A-5246-97F4-DF7283DF1BAF}"/>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4CB23D55-B349-3140-A9D7-1ECF50D912F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a:latin typeface="Times New Roman" panose="02020603050405020304" pitchFamily="18" charset="0"/>
                <a:ea typeface="宋体" panose="02010600030101010101" pitchFamily="2" charset="-122"/>
              </a:rPr>
              <a:t>Amoswap.w</a:t>
            </a:r>
            <a:r>
              <a:rPr kumimoji="0" lang="zh-CN" altLang="en-US">
                <a:latin typeface="Times New Roman" panose="02020603050405020304" pitchFamily="18" charset="0"/>
                <a:ea typeface="宋体" panose="02010600030101010101" pitchFamily="2" charset="-122"/>
              </a:rPr>
              <a:t> </a:t>
            </a:r>
            <a:r>
              <a:rPr lang="en-US" altLang="zh-CN">
                <a:solidFill>
                  <a:srgbClr val="404040"/>
                </a:solidFill>
                <a:latin typeface="Lato" panose="020F0502020204030204" pitchFamily="34" charset="0"/>
                <a:ea typeface="宋体" panose="02010600030101010101" pitchFamily="2" charset="-122"/>
              </a:rPr>
              <a:t>rd,rs2,(rs1) : atomically load a 32-bit signed data value from the address in rs1, place the value into register rd, swap the loaded value and the original 32-bit signed value in rs2, then store the result back to the address in rs1.</a:t>
            </a:r>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C020C24E-6715-7748-B179-6D2663B5EB8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8D417CFF-56E6-B645-B908-90947F6C07EB}" type="slidenum">
              <a:rPr lang="zh-CN" altLang="en-US" smtClean="0">
                <a:latin typeface="Times New Roman" panose="02020603050405020304" pitchFamily="18" charset="0"/>
              </a:rPr>
              <a:pPr/>
              <a:t>20</a:t>
            </a:fld>
            <a:endParaRPr lang="en-US" altLang="zh-CN">
              <a:latin typeface="Times New Roman" panose="02020603050405020304" pitchFamily="18" charset="0"/>
            </a:endParaRPr>
          </a:p>
        </p:txBody>
      </p:sp>
      <p:sp>
        <p:nvSpPr>
          <p:cNvPr id="43011" name="Rectangle 2">
            <a:extLst>
              <a:ext uri="{FF2B5EF4-FFF2-40B4-BE49-F238E27FC236}">
                <a16:creationId xmlns:a16="http://schemas.microsoft.com/office/drawing/2014/main" id="{159BFB9D-171E-AE4A-B5C2-FCC1117F9F7E}"/>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9D8EB01B-3D1C-0F4B-9910-1B3DBEBC15E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E1F3B42-E378-BD47-8AA0-BC38E9C7389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36057E23-8B5B-344D-A666-DB0B794BB461}" type="slidenum">
              <a:rPr lang="zh-CN" altLang="en-US" smtClean="0">
                <a:latin typeface="Times New Roman" panose="02020603050405020304" pitchFamily="18" charset="0"/>
              </a:rPr>
              <a:pPr/>
              <a:t>21</a:t>
            </a:fld>
            <a:endParaRPr lang="en-US" altLang="zh-CN">
              <a:latin typeface="Times New Roman" panose="02020603050405020304" pitchFamily="18" charset="0"/>
            </a:endParaRPr>
          </a:p>
        </p:txBody>
      </p:sp>
      <p:sp>
        <p:nvSpPr>
          <p:cNvPr id="45059" name="Rectangle 2">
            <a:extLst>
              <a:ext uri="{FF2B5EF4-FFF2-40B4-BE49-F238E27FC236}">
                <a16:creationId xmlns:a16="http://schemas.microsoft.com/office/drawing/2014/main" id="{46655038-F743-0742-AF91-31AA2B52A4A9}"/>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A20F712-9136-6E4E-9343-56D7C6C2FD2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2A7AE71-10B8-BD40-AE4C-8023C30083E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24E7A94C-2BC0-3347-8DA5-D3F4940C75C7}" type="slidenum">
              <a:rPr lang="zh-CN" altLang="en-US" smtClean="0">
                <a:latin typeface="Times New Roman" panose="02020603050405020304" pitchFamily="18" charset="0"/>
              </a:rPr>
              <a:pPr/>
              <a:t>2</a:t>
            </a:fld>
            <a:endParaRPr lang="en-US" altLang="zh-CN">
              <a:latin typeface="Times New Roman" panose="02020603050405020304" pitchFamily="18" charset="0"/>
            </a:endParaRPr>
          </a:p>
        </p:txBody>
      </p:sp>
      <p:sp>
        <p:nvSpPr>
          <p:cNvPr id="8195" name="Rectangle 2">
            <a:extLst>
              <a:ext uri="{FF2B5EF4-FFF2-40B4-BE49-F238E27FC236}">
                <a16:creationId xmlns:a16="http://schemas.microsoft.com/office/drawing/2014/main" id="{7E71C9FD-2238-194F-A300-08C9558E8E2C}"/>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6662749-D04B-3B43-9D6E-E5CBBB029BE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5F0C162D-5518-804A-809E-D3D20AFFB0B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63AB7E19-1B46-E846-B646-148887858E9E}" type="slidenum">
              <a:rPr lang="zh-CN" altLang="en-US" smtClean="0">
                <a:latin typeface="Times New Roman" panose="02020603050405020304" pitchFamily="18" charset="0"/>
              </a:rPr>
              <a:pPr/>
              <a:t>22</a:t>
            </a:fld>
            <a:endParaRPr lang="en-US" altLang="zh-CN">
              <a:latin typeface="Times New Roman" panose="02020603050405020304" pitchFamily="18" charset="0"/>
            </a:endParaRPr>
          </a:p>
        </p:txBody>
      </p:sp>
      <p:sp>
        <p:nvSpPr>
          <p:cNvPr id="47107" name="Rectangle 2">
            <a:extLst>
              <a:ext uri="{FF2B5EF4-FFF2-40B4-BE49-F238E27FC236}">
                <a16:creationId xmlns:a16="http://schemas.microsoft.com/office/drawing/2014/main" id="{2396992B-7690-A14F-9A25-D1A6EE8ABBC9}"/>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D65B823A-4E4B-6341-B64E-8DAF082D4BF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BB52C311-37E6-1441-B7FF-397ED5AEC79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59F6EBA1-99B5-CF42-8E6D-DE49A72DBA97}" type="slidenum">
              <a:rPr lang="zh-CN" altLang="en-US" smtClean="0">
                <a:latin typeface="Times New Roman" panose="02020603050405020304" pitchFamily="18" charset="0"/>
              </a:rPr>
              <a:pPr/>
              <a:t>24</a:t>
            </a:fld>
            <a:endParaRPr lang="en-US" altLang="zh-CN">
              <a:latin typeface="Times New Roman" panose="02020603050405020304" pitchFamily="18" charset="0"/>
            </a:endParaRPr>
          </a:p>
        </p:txBody>
      </p:sp>
      <p:sp>
        <p:nvSpPr>
          <p:cNvPr id="50179" name="Rectangle 2">
            <a:extLst>
              <a:ext uri="{FF2B5EF4-FFF2-40B4-BE49-F238E27FC236}">
                <a16:creationId xmlns:a16="http://schemas.microsoft.com/office/drawing/2014/main" id="{B1C91DFB-80BE-8D4A-A2DB-10D8F274B438}"/>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F7625D80-23EC-FB43-B192-CB892C1197D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35F1ADFF-1EF8-C44F-87D4-89015077F5B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D0B899E4-C6AD-9148-8977-BB70E8C42AFF}" type="slidenum">
              <a:rPr lang="zh-CN" altLang="en-US" smtClean="0">
                <a:latin typeface="Times New Roman" panose="02020603050405020304" pitchFamily="18" charset="0"/>
              </a:rPr>
              <a:pPr/>
              <a:t>25</a:t>
            </a:fld>
            <a:endParaRPr lang="en-US" altLang="zh-CN">
              <a:latin typeface="Times New Roman" panose="02020603050405020304" pitchFamily="18" charset="0"/>
            </a:endParaRPr>
          </a:p>
        </p:txBody>
      </p:sp>
      <p:sp>
        <p:nvSpPr>
          <p:cNvPr id="52227" name="Rectangle 2">
            <a:extLst>
              <a:ext uri="{FF2B5EF4-FFF2-40B4-BE49-F238E27FC236}">
                <a16:creationId xmlns:a16="http://schemas.microsoft.com/office/drawing/2014/main" id="{906A086A-01F6-DF47-A260-521171CDA001}"/>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0549D26C-296D-8A4B-8C4E-E85084238AF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44833D73-D993-1341-80DD-92D794C761A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2D8A1726-A704-EB48-9C11-29F6AB5D894F}" type="slidenum">
              <a:rPr lang="zh-CN" altLang="en-US" smtClean="0">
                <a:latin typeface="Times New Roman" panose="02020603050405020304" pitchFamily="18" charset="0"/>
              </a:rPr>
              <a:pPr/>
              <a:t>26</a:t>
            </a:fld>
            <a:endParaRPr lang="en-US" altLang="zh-CN">
              <a:latin typeface="Times New Roman" panose="02020603050405020304" pitchFamily="18" charset="0"/>
            </a:endParaRPr>
          </a:p>
        </p:txBody>
      </p:sp>
      <p:sp>
        <p:nvSpPr>
          <p:cNvPr id="54275" name="Rectangle 2">
            <a:extLst>
              <a:ext uri="{FF2B5EF4-FFF2-40B4-BE49-F238E27FC236}">
                <a16:creationId xmlns:a16="http://schemas.microsoft.com/office/drawing/2014/main" id="{13519557-7BB3-494B-BFDC-2934C994407C}"/>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D7573D34-D6F9-1049-B98F-912746FCB59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latin typeface="Times New Roman" panose="02020603050405020304" pitchFamily="18" charset="0"/>
                <a:ea typeface="宋体" panose="02010600030101010101" pitchFamily="2" charset="-122"/>
              </a:rPr>
              <a:t>如何保证</a:t>
            </a:r>
            <a:r>
              <a:rPr kumimoji="0" lang="en-US" altLang="zh-CN">
                <a:latin typeface="Times New Roman" panose="02020603050405020304" pitchFamily="18" charset="0"/>
                <a:ea typeface="宋体" panose="02010600030101010101" pitchFamily="2" charset="-122"/>
              </a:rPr>
              <a:t>wait</a:t>
            </a:r>
            <a:r>
              <a:rPr kumimoji="0" lang="zh-CN" altLang="en-US">
                <a:latin typeface="Times New Roman" panose="02020603050405020304" pitchFamily="18" charset="0"/>
                <a:ea typeface="宋体" panose="02010600030101010101" pitchFamily="2" charset="-122"/>
              </a:rPr>
              <a:t>和</a:t>
            </a:r>
            <a:r>
              <a:rPr kumimoji="0" lang="en-US" altLang="zh-CN">
                <a:latin typeface="Times New Roman" panose="02020603050405020304" pitchFamily="18" charset="0"/>
                <a:ea typeface="宋体" panose="02010600030101010101" pitchFamily="2" charset="-122"/>
              </a:rPr>
              <a:t>signal</a:t>
            </a:r>
            <a:r>
              <a:rPr kumimoji="0" lang="zh-CN" altLang="en-US">
                <a:latin typeface="Times New Roman" panose="02020603050405020304" pitchFamily="18" charset="0"/>
                <a:ea typeface="宋体" panose="02010600030101010101" pitchFamily="2" charset="-122"/>
              </a:rPr>
              <a:t>本身成为</a:t>
            </a:r>
            <a:r>
              <a:rPr kumimoji="0" lang="en-US" altLang="zh-CN">
                <a:latin typeface="Times New Roman" panose="02020603050405020304" pitchFamily="18" charset="0"/>
                <a:ea typeface="宋体" panose="02010600030101010101" pitchFamily="2" charset="-122"/>
              </a:rPr>
              <a:t>Critical Section</a:t>
            </a:r>
            <a:r>
              <a:rPr kumimoji="0" lang="zh-CN" altLang="en-US">
                <a:latin typeface="Times New Roman" panose="02020603050405020304" pitchFamily="18" charset="0"/>
                <a:ea typeface="宋体" panose="02010600030101010101" pitchFamily="2" charset="-122"/>
              </a:rPr>
              <a:t>？单处理器可以关闭中断（但效率不高）。多核可以在访问共享变量时使用</a:t>
            </a:r>
            <a:r>
              <a:rPr kumimoji="0" lang="en-US" altLang="zh-CN">
                <a:latin typeface="Times New Roman" panose="02020603050405020304" pitchFamily="18" charset="0"/>
                <a:ea typeface="宋体" panose="02010600030101010101" pitchFamily="2" charset="-122"/>
              </a:rPr>
              <a:t>spinlock</a:t>
            </a:r>
            <a:r>
              <a:rPr kumimoji="0" lang="zh-CN" altLang="en-US">
                <a:latin typeface="Times New Roman" panose="02020603050405020304" pitchFamily="18" charset="0"/>
                <a:ea typeface="宋体" panose="02010600030101010101" pitchFamily="2" charset="-122"/>
              </a:rPr>
              <a:t>，虽然并未避免使用</a:t>
            </a:r>
            <a:r>
              <a:rPr kumimoji="0" lang="en-US" altLang="zh-CN">
                <a:latin typeface="Times New Roman" panose="02020603050405020304" pitchFamily="18" charset="0"/>
                <a:ea typeface="宋体" panose="02010600030101010101" pitchFamily="2" charset="-122"/>
              </a:rPr>
              <a:t>spin</a:t>
            </a:r>
            <a:r>
              <a:rPr kumimoji="0" lang="zh-CN" altLang="en-US">
                <a:latin typeface="Times New Roman" panose="02020603050405020304" pitchFamily="18" charset="0"/>
                <a:ea typeface="宋体" panose="02010600030101010101" pitchFamily="2" charset="-122"/>
              </a:rPr>
              <a:t>，但</a:t>
            </a:r>
            <a:r>
              <a:rPr kumimoji="0" lang="en-US" altLang="zh-CN">
                <a:latin typeface="Times New Roman" panose="02020603050405020304" pitchFamily="18" charset="0"/>
                <a:ea typeface="宋体" panose="02010600030101010101" pitchFamily="2" charset="-122"/>
              </a:rPr>
              <a:t>spin</a:t>
            </a:r>
            <a:r>
              <a:rPr kumimoji="0" lang="zh-CN" altLang="en-US">
                <a:latin typeface="Times New Roman" panose="02020603050405020304" pitchFamily="18" charset="0"/>
                <a:ea typeface="宋体" panose="02010600030101010101" pitchFamily="2" charset="-122"/>
              </a:rPr>
              <a:t>的量大大减少了（真正等待期间不必</a:t>
            </a:r>
            <a:r>
              <a:rPr kumimoji="0" lang="en-US" altLang="zh-CN">
                <a:latin typeface="Times New Roman" panose="02020603050405020304" pitchFamily="18" charset="0"/>
                <a:ea typeface="宋体" panose="02010600030101010101" pitchFamily="2" charset="-122"/>
              </a:rPr>
              <a:t>spin</a:t>
            </a:r>
            <a:r>
              <a:rPr kumimoji="0" lang="zh-CN" altLang="en-US">
                <a:latin typeface="Times New Roman" panose="02020603050405020304" pitchFamily="18" charset="0"/>
                <a:ea typeface="宋体" panose="02010600030101010101" pitchFamily="2" charset="-122"/>
              </a:rPr>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03F64CA2-BF6F-0447-9B9D-1BC6907E9C9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FAD2E7D5-5E95-414D-846C-FCACA5D744F6}" type="slidenum">
              <a:rPr lang="zh-CN" altLang="en-US" smtClean="0">
                <a:latin typeface="Times New Roman" panose="02020603050405020304" pitchFamily="18" charset="0"/>
              </a:rPr>
              <a:pPr/>
              <a:t>27</a:t>
            </a:fld>
            <a:endParaRPr lang="en-US" altLang="zh-CN">
              <a:latin typeface="Times New Roman" panose="02020603050405020304" pitchFamily="18" charset="0"/>
            </a:endParaRPr>
          </a:p>
        </p:txBody>
      </p:sp>
      <p:sp>
        <p:nvSpPr>
          <p:cNvPr id="56323" name="Rectangle 2">
            <a:extLst>
              <a:ext uri="{FF2B5EF4-FFF2-40B4-BE49-F238E27FC236}">
                <a16:creationId xmlns:a16="http://schemas.microsoft.com/office/drawing/2014/main" id="{C5C177F4-2989-E543-A4C9-73CE4F952FFA}"/>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F6F3DF6F-F893-9748-B40C-607BCA151EE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8FDB047B-A189-A044-9B77-B1012D6D845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9E2DC3AF-F50B-5243-90CE-E059904C02D9}" type="slidenum">
              <a:rPr lang="zh-CN" altLang="en-US" smtClean="0">
                <a:latin typeface="Times New Roman" panose="02020603050405020304" pitchFamily="18" charset="0"/>
              </a:rPr>
              <a:pPr/>
              <a:t>28</a:t>
            </a:fld>
            <a:endParaRPr lang="en-US" altLang="zh-CN">
              <a:latin typeface="Times New Roman" panose="02020603050405020304" pitchFamily="18" charset="0"/>
            </a:endParaRPr>
          </a:p>
        </p:txBody>
      </p:sp>
      <p:sp>
        <p:nvSpPr>
          <p:cNvPr id="58371" name="Rectangle 2">
            <a:extLst>
              <a:ext uri="{FF2B5EF4-FFF2-40B4-BE49-F238E27FC236}">
                <a16:creationId xmlns:a16="http://schemas.microsoft.com/office/drawing/2014/main" id="{EE6C96C3-941F-1D4C-B6D1-CFC2EDAA503E}"/>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DA9B54F5-9106-2D48-AF0B-E2E56F2BD80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8847D826-3066-DA4B-97CA-94263E07EBB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48058727-F9D8-D649-9E54-4F058F6D3E77}" type="slidenum">
              <a:rPr lang="zh-CN" altLang="en-US" smtClean="0">
                <a:latin typeface="Times New Roman" panose="02020603050405020304" pitchFamily="18" charset="0"/>
              </a:rPr>
              <a:pPr/>
              <a:t>29</a:t>
            </a:fld>
            <a:endParaRPr lang="en-US" altLang="zh-CN">
              <a:latin typeface="Times New Roman" panose="02020603050405020304" pitchFamily="18" charset="0"/>
            </a:endParaRPr>
          </a:p>
        </p:txBody>
      </p:sp>
      <p:sp>
        <p:nvSpPr>
          <p:cNvPr id="60419" name="Rectangle 2">
            <a:extLst>
              <a:ext uri="{FF2B5EF4-FFF2-40B4-BE49-F238E27FC236}">
                <a16:creationId xmlns:a16="http://schemas.microsoft.com/office/drawing/2014/main" id="{796E4292-5C46-3B4C-809A-B59616400A04}"/>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FD91683A-1558-CC42-881E-D3EC740A3D1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EA20A938-0062-3446-BFC8-711E90E0D1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14A2437C-E7A3-114B-BE5D-5F35A269EC1B}" type="slidenum">
              <a:rPr lang="zh-CN" altLang="en-US" smtClean="0">
                <a:latin typeface="Times New Roman" panose="02020603050405020304" pitchFamily="18" charset="0"/>
              </a:rPr>
              <a:pPr/>
              <a:t>30</a:t>
            </a:fld>
            <a:endParaRPr lang="en-US" altLang="zh-CN">
              <a:latin typeface="Times New Roman" panose="02020603050405020304" pitchFamily="18" charset="0"/>
            </a:endParaRPr>
          </a:p>
        </p:txBody>
      </p:sp>
      <p:sp>
        <p:nvSpPr>
          <p:cNvPr id="62467" name="Rectangle 2">
            <a:extLst>
              <a:ext uri="{FF2B5EF4-FFF2-40B4-BE49-F238E27FC236}">
                <a16:creationId xmlns:a16="http://schemas.microsoft.com/office/drawing/2014/main" id="{2EDBAE98-EED2-0742-B1A4-7079D93FF604}"/>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DB68C044-697A-3C42-8629-F95992C9C62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C9D48F4-A735-1F40-B832-FF210A1505B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DA0644CF-FB25-B046-9A75-57BB8892FE7A}" type="slidenum">
              <a:rPr lang="zh-CN" altLang="en-US" smtClean="0">
                <a:latin typeface="Times New Roman" panose="02020603050405020304" pitchFamily="18" charset="0"/>
              </a:rPr>
              <a:pPr/>
              <a:t>31</a:t>
            </a:fld>
            <a:endParaRPr lang="en-US" altLang="zh-CN">
              <a:latin typeface="Times New Roman" panose="02020603050405020304" pitchFamily="18" charset="0"/>
            </a:endParaRPr>
          </a:p>
        </p:txBody>
      </p:sp>
      <p:sp>
        <p:nvSpPr>
          <p:cNvPr id="64515" name="Rectangle 2">
            <a:extLst>
              <a:ext uri="{FF2B5EF4-FFF2-40B4-BE49-F238E27FC236}">
                <a16:creationId xmlns:a16="http://schemas.microsoft.com/office/drawing/2014/main" id="{741698CA-C094-6D48-8474-5CC0338ED02E}"/>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F2B07885-9ABE-0449-816E-23F4E987D0F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EEE7ACB9-D6E5-BE4B-A072-0AAADC8B34A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6E442C19-A766-7F47-9BCC-FB2FF9964E20}" type="slidenum">
              <a:rPr lang="zh-CN" altLang="en-US" smtClean="0">
                <a:latin typeface="Times New Roman" panose="02020603050405020304" pitchFamily="18" charset="0"/>
              </a:rPr>
              <a:pPr/>
              <a:t>32</a:t>
            </a:fld>
            <a:endParaRPr lang="en-US" altLang="zh-CN">
              <a:latin typeface="Times New Roman" panose="02020603050405020304" pitchFamily="18" charset="0"/>
            </a:endParaRPr>
          </a:p>
        </p:txBody>
      </p:sp>
      <p:sp>
        <p:nvSpPr>
          <p:cNvPr id="66563" name="Rectangle 2">
            <a:extLst>
              <a:ext uri="{FF2B5EF4-FFF2-40B4-BE49-F238E27FC236}">
                <a16:creationId xmlns:a16="http://schemas.microsoft.com/office/drawing/2014/main" id="{9F9090C8-CE43-9A44-B39F-F403E406B770}"/>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6281CDA0-61FA-D845-B1F4-FFD8AD2AD06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79FB6E8-C30E-324E-9C46-AF80773C83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FE2B46BE-2267-5342-B977-156B483F92DF}" type="slidenum">
              <a:rPr lang="zh-CN" altLang="en-US" smtClean="0">
                <a:latin typeface="Times New Roman" panose="02020603050405020304" pitchFamily="18" charset="0"/>
              </a:rPr>
              <a:pPr/>
              <a:t>3</a:t>
            </a:fld>
            <a:endParaRPr lang="en-US" altLang="zh-CN">
              <a:latin typeface="Times New Roman" panose="02020603050405020304" pitchFamily="18" charset="0"/>
            </a:endParaRPr>
          </a:p>
        </p:txBody>
      </p:sp>
      <p:sp>
        <p:nvSpPr>
          <p:cNvPr id="10243" name="Rectangle 2">
            <a:extLst>
              <a:ext uri="{FF2B5EF4-FFF2-40B4-BE49-F238E27FC236}">
                <a16:creationId xmlns:a16="http://schemas.microsoft.com/office/drawing/2014/main" id="{0821E967-0358-F243-A972-3FB46CBE3B8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FA3DBF3A-8C80-D241-B24D-E4595E1114E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C7B0F0FD-181C-9D4C-AB87-505E42CD35E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B4AEE65D-BBD8-6E4D-9699-4415A0B7EA5A}" type="slidenum">
              <a:rPr lang="zh-CN" altLang="en-US" smtClean="0">
                <a:latin typeface="Times New Roman" panose="02020603050405020304" pitchFamily="18" charset="0"/>
              </a:rPr>
              <a:pPr/>
              <a:t>33</a:t>
            </a:fld>
            <a:endParaRPr lang="en-US" altLang="zh-CN">
              <a:latin typeface="Times New Roman" panose="02020603050405020304" pitchFamily="18" charset="0"/>
            </a:endParaRPr>
          </a:p>
        </p:txBody>
      </p:sp>
      <p:sp>
        <p:nvSpPr>
          <p:cNvPr id="68611" name="Rectangle 2">
            <a:extLst>
              <a:ext uri="{FF2B5EF4-FFF2-40B4-BE49-F238E27FC236}">
                <a16:creationId xmlns:a16="http://schemas.microsoft.com/office/drawing/2014/main" id="{0162A6FA-822F-694C-9B80-93859CA7D512}"/>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3F7342CA-2E2F-784C-BF8F-DBDC3E06868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20CE25B-E8A5-3F46-897D-5E3E60B2F9F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E87F26DC-6796-0A45-A70E-0A60D84C84B8}" type="slidenum">
              <a:rPr lang="zh-CN" altLang="en-US" smtClean="0">
                <a:latin typeface="Times New Roman" panose="02020603050405020304" pitchFamily="18" charset="0"/>
              </a:rPr>
              <a:pPr/>
              <a:t>34</a:t>
            </a:fld>
            <a:endParaRPr lang="en-US" altLang="zh-CN">
              <a:latin typeface="Times New Roman" panose="02020603050405020304" pitchFamily="18" charset="0"/>
            </a:endParaRPr>
          </a:p>
        </p:txBody>
      </p:sp>
      <p:sp>
        <p:nvSpPr>
          <p:cNvPr id="70659" name="Rectangle 2">
            <a:extLst>
              <a:ext uri="{FF2B5EF4-FFF2-40B4-BE49-F238E27FC236}">
                <a16:creationId xmlns:a16="http://schemas.microsoft.com/office/drawing/2014/main" id="{03503F84-BB86-6948-BEC4-09A55618BCB9}"/>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79B3A317-5031-214C-AD99-B000494D7AC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D376EA8-4B1F-C145-A112-D2125EBB581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832F8E6A-BED1-054E-AA9A-6157D7FF058D}" type="slidenum">
              <a:rPr lang="zh-CN" altLang="en-US" smtClean="0">
                <a:latin typeface="Times New Roman" panose="02020603050405020304" pitchFamily="18" charset="0"/>
              </a:rPr>
              <a:pPr/>
              <a:t>35</a:t>
            </a:fld>
            <a:endParaRPr lang="en-US" altLang="zh-CN">
              <a:latin typeface="Times New Roman" panose="02020603050405020304" pitchFamily="18" charset="0"/>
            </a:endParaRPr>
          </a:p>
        </p:txBody>
      </p:sp>
      <p:sp>
        <p:nvSpPr>
          <p:cNvPr id="72707" name="Rectangle 2">
            <a:extLst>
              <a:ext uri="{FF2B5EF4-FFF2-40B4-BE49-F238E27FC236}">
                <a16:creationId xmlns:a16="http://schemas.microsoft.com/office/drawing/2014/main" id="{39418144-C85C-E048-BF20-7954C6951046}"/>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E90B49C0-A520-C34F-B260-FB9F47473A6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20EC315A-E21F-944F-A169-CCF6E3A5B54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8944329A-430D-054E-B279-014DC7F39E06}" type="slidenum">
              <a:rPr lang="zh-CN" altLang="en-US" smtClean="0">
                <a:latin typeface="Times New Roman" panose="02020603050405020304" pitchFamily="18" charset="0"/>
              </a:rPr>
              <a:pPr/>
              <a:t>36</a:t>
            </a:fld>
            <a:endParaRPr lang="en-US" altLang="zh-CN">
              <a:latin typeface="Times New Roman" panose="02020603050405020304" pitchFamily="18" charset="0"/>
            </a:endParaRPr>
          </a:p>
        </p:txBody>
      </p:sp>
      <p:sp>
        <p:nvSpPr>
          <p:cNvPr id="74755" name="Rectangle 2">
            <a:extLst>
              <a:ext uri="{FF2B5EF4-FFF2-40B4-BE49-F238E27FC236}">
                <a16:creationId xmlns:a16="http://schemas.microsoft.com/office/drawing/2014/main" id="{E91BE7E8-E4C3-D447-9A23-F288631A52FC}"/>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FDBB7A26-7E52-1840-B074-02A78AB6165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132E0292-2052-0540-B530-8B1143514B9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9851D01B-E19F-AF4B-B43E-AFFABB789D26}" type="slidenum">
              <a:rPr lang="zh-CN" altLang="en-US" smtClean="0">
                <a:latin typeface="Times New Roman" panose="02020603050405020304" pitchFamily="18" charset="0"/>
              </a:rPr>
              <a:pPr/>
              <a:t>37</a:t>
            </a:fld>
            <a:endParaRPr lang="en-US" altLang="zh-CN">
              <a:latin typeface="Times New Roman" panose="02020603050405020304" pitchFamily="18" charset="0"/>
            </a:endParaRPr>
          </a:p>
        </p:txBody>
      </p:sp>
      <p:sp>
        <p:nvSpPr>
          <p:cNvPr id="76803" name="Rectangle 2">
            <a:extLst>
              <a:ext uri="{FF2B5EF4-FFF2-40B4-BE49-F238E27FC236}">
                <a16:creationId xmlns:a16="http://schemas.microsoft.com/office/drawing/2014/main" id="{3CDDCAE5-1145-CA4C-9F65-687F840AE722}"/>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AADEEAFE-5546-714B-B0FE-BAABA18CFFF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3095C711-8690-E242-90E8-F7DEC44D8ED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7BA54BFE-6D90-C44D-9EF0-3289848F3584}" type="slidenum">
              <a:rPr lang="zh-CN" altLang="en-US" smtClean="0">
                <a:latin typeface="Times New Roman" panose="02020603050405020304" pitchFamily="18" charset="0"/>
              </a:rPr>
              <a:pPr/>
              <a:t>38</a:t>
            </a:fld>
            <a:endParaRPr lang="en-US" altLang="zh-CN">
              <a:latin typeface="Times New Roman" panose="02020603050405020304" pitchFamily="18" charset="0"/>
            </a:endParaRPr>
          </a:p>
        </p:txBody>
      </p:sp>
      <p:sp>
        <p:nvSpPr>
          <p:cNvPr id="78851" name="Rectangle 2">
            <a:extLst>
              <a:ext uri="{FF2B5EF4-FFF2-40B4-BE49-F238E27FC236}">
                <a16:creationId xmlns:a16="http://schemas.microsoft.com/office/drawing/2014/main" id="{3D54D79E-63AF-3541-9575-6C61EACC5644}"/>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AF9EE2A-A2D9-B74A-99E3-02BE7480B28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FEC36FF5-E68F-D64F-87CD-298125E88D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810150D2-3856-E74E-BC0D-4BCBA2DA6B76}" type="slidenum">
              <a:rPr lang="zh-CN" altLang="en-US" smtClean="0">
                <a:latin typeface="Times New Roman" panose="02020603050405020304" pitchFamily="18" charset="0"/>
              </a:rPr>
              <a:pPr/>
              <a:t>39</a:t>
            </a:fld>
            <a:endParaRPr lang="en-US" altLang="zh-CN">
              <a:latin typeface="Times New Roman" panose="02020603050405020304" pitchFamily="18" charset="0"/>
            </a:endParaRPr>
          </a:p>
        </p:txBody>
      </p:sp>
      <p:sp>
        <p:nvSpPr>
          <p:cNvPr id="80899" name="Rectangle 2">
            <a:extLst>
              <a:ext uri="{FF2B5EF4-FFF2-40B4-BE49-F238E27FC236}">
                <a16:creationId xmlns:a16="http://schemas.microsoft.com/office/drawing/2014/main" id="{2881952A-D85D-C14A-84FF-7FC2314A591D}"/>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8665A94E-D6FC-6343-8AF2-9B331F8F3C2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82F3E6A6-E457-3543-9724-DD2CE185E74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2EB1D5B8-E860-B149-846F-26FE19FA91C1}" type="slidenum">
              <a:rPr lang="zh-CN" altLang="en-US" smtClean="0">
                <a:latin typeface="Times New Roman" panose="02020603050405020304" pitchFamily="18" charset="0"/>
              </a:rPr>
              <a:pPr/>
              <a:t>40</a:t>
            </a:fld>
            <a:endParaRPr lang="en-US" altLang="zh-CN">
              <a:latin typeface="Times New Roman" panose="02020603050405020304" pitchFamily="18" charset="0"/>
            </a:endParaRPr>
          </a:p>
        </p:txBody>
      </p:sp>
      <p:sp>
        <p:nvSpPr>
          <p:cNvPr id="82947" name="Rectangle 2">
            <a:extLst>
              <a:ext uri="{FF2B5EF4-FFF2-40B4-BE49-F238E27FC236}">
                <a16:creationId xmlns:a16="http://schemas.microsoft.com/office/drawing/2014/main" id="{9BB5FDD6-3DF0-504A-A0A2-7BB0D8BDB153}"/>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30EBB4D6-26F7-6144-89E7-E78CCCD78D7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3F060B51-1962-994B-B571-F115B532B0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E3BBED90-BB24-2A47-9DCF-489EB426832B}" type="slidenum">
              <a:rPr lang="zh-CN" altLang="en-US" smtClean="0">
                <a:latin typeface="Times New Roman" panose="02020603050405020304" pitchFamily="18" charset="0"/>
              </a:rPr>
              <a:pPr/>
              <a:t>41</a:t>
            </a:fld>
            <a:endParaRPr lang="en-US" altLang="zh-CN">
              <a:latin typeface="Times New Roman" panose="02020603050405020304" pitchFamily="18" charset="0"/>
            </a:endParaRPr>
          </a:p>
        </p:txBody>
      </p:sp>
      <p:sp>
        <p:nvSpPr>
          <p:cNvPr id="84995" name="Rectangle 2">
            <a:extLst>
              <a:ext uri="{FF2B5EF4-FFF2-40B4-BE49-F238E27FC236}">
                <a16:creationId xmlns:a16="http://schemas.microsoft.com/office/drawing/2014/main" id="{82070B85-2212-FD4C-8FCD-CC545521487E}"/>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6FE54523-5722-824F-87F7-477FAF59BC1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1CE62C1C-79DE-C646-8947-74E8270B35A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FDF4915D-6EF6-484A-BB3B-62C8F3ECB017}" type="slidenum">
              <a:rPr lang="zh-CN" altLang="en-US" smtClean="0">
                <a:latin typeface="Times New Roman" panose="02020603050405020304" pitchFamily="18" charset="0"/>
              </a:rPr>
              <a:pPr/>
              <a:t>42</a:t>
            </a:fld>
            <a:endParaRPr lang="en-US" altLang="zh-CN">
              <a:latin typeface="Times New Roman" panose="02020603050405020304" pitchFamily="18" charset="0"/>
            </a:endParaRPr>
          </a:p>
        </p:txBody>
      </p:sp>
      <p:sp>
        <p:nvSpPr>
          <p:cNvPr id="87043" name="Rectangle 2">
            <a:extLst>
              <a:ext uri="{FF2B5EF4-FFF2-40B4-BE49-F238E27FC236}">
                <a16:creationId xmlns:a16="http://schemas.microsoft.com/office/drawing/2014/main" id="{B21B1B9C-7322-5248-B66D-AA1D77D683A9}"/>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33F0A8DB-EB28-474D-8995-0388296EF85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9A4FD82-79B2-6541-9954-5B26A28B841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D591AD9D-5303-4F46-BC4E-98D7FB737A00}" type="slidenum">
              <a:rPr lang="zh-CN" altLang="en-US" smtClean="0">
                <a:latin typeface="Times New Roman" panose="02020603050405020304" pitchFamily="18" charset="0"/>
              </a:rPr>
              <a:pPr/>
              <a:t>4</a:t>
            </a:fld>
            <a:endParaRPr lang="en-US" altLang="zh-CN">
              <a:latin typeface="Times New Roman" panose="02020603050405020304" pitchFamily="18" charset="0"/>
            </a:endParaRPr>
          </a:p>
        </p:txBody>
      </p:sp>
      <p:sp>
        <p:nvSpPr>
          <p:cNvPr id="12291" name="Rectangle 2">
            <a:extLst>
              <a:ext uri="{FF2B5EF4-FFF2-40B4-BE49-F238E27FC236}">
                <a16:creationId xmlns:a16="http://schemas.microsoft.com/office/drawing/2014/main" id="{12EDD3EE-11A3-4F4E-BF4B-DF55067C6A1E}"/>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53214B3B-7FF7-5443-BD53-F0EC1715DD8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FB43D777-C3A5-4141-BEB8-02A90EBB123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60044370-8283-1547-841E-60F8E1A4F5C0}" type="slidenum">
              <a:rPr lang="zh-CN" altLang="en-US" smtClean="0">
                <a:latin typeface="Times New Roman" panose="02020603050405020304" pitchFamily="18" charset="0"/>
              </a:rPr>
              <a:pPr/>
              <a:t>43</a:t>
            </a:fld>
            <a:endParaRPr lang="en-US" altLang="zh-CN">
              <a:latin typeface="Times New Roman" panose="02020603050405020304" pitchFamily="18" charset="0"/>
            </a:endParaRPr>
          </a:p>
        </p:txBody>
      </p:sp>
      <p:sp>
        <p:nvSpPr>
          <p:cNvPr id="89091" name="Rectangle 2">
            <a:extLst>
              <a:ext uri="{FF2B5EF4-FFF2-40B4-BE49-F238E27FC236}">
                <a16:creationId xmlns:a16="http://schemas.microsoft.com/office/drawing/2014/main" id="{9F251DB5-D68B-8047-993B-3489D6AE850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F8547740-8921-8F47-81B8-439BBB86FC7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E72D62C-F47E-4245-9B0B-9BBBCF33BB0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C81250AA-D1EF-164F-9380-34E6BBBFC080}" type="slidenum">
              <a:rPr lang="zh-CN" altLang="en-US" smtClean="0">
                <a:latin typeface="Times New Roman" panose="02020603050405020304" pitchFamily="18" charset="0"/>
              </a:rPr>
              <a:pPr/>
              <a:t>44</a:t>
            </a:fld>
            <a:endParaRPr lang="en-US" altLang="zh-CN">
              <a:latin typeface="Times New Roman" panose="02020603050405020304" pitchFamily="18" charset="0"/>
            </a:endParaRPr>
          </a:p>
        </p:txBody>
      </p:sp>
      <p:sp>
        <p:nvSpPr>
          <p:cNvPr id="91139" name="Rectangle 2">
            <a:extLst>
              <a:ext uri="{FF2B5EF4-FFF2-40B4-BE49-F238E27FC236}">
                <a16:creationId xmlns:a16="http://schemas.microsoft.com/office/drawing/2014/main" id="{09620046-2364-6244-9C13-B6EAEB20BCFF}"/>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48FDD247-B905-934D-9056-5CE8E3679EC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a:latin typeface="Times New Roman" panose="02020603050405020304" pitchFamily="18" charset="0"/>
                <a:ea typeface="宋体" panose="02010600030101010101" pitchFamily="2" charset="-122"/>
              </a:rPr>
              <a:t>Note:</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when</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running</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in</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the</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EAT</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code</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above,</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the</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process</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is</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not</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active</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in</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the</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monitor.</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Thus</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the</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other</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processes(e.g.</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its</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neighbors)</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are</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allowed</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to</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pickup,</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but</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they</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would</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have</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to</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wait</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on</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their</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self[i]</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condition</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variables.</a:t>
            </a:r>
          </a:p>
          <a:p>
            <a:r>
              <a:rPr kumimoji="0" lang="zh-CN" altLang="en-US">
                <a:latin typeface="Times New Roman" panose="02020603050405020304" pitchFamily="18" charset="0"/>
                <a:ea typeface="宋体" panose="02010600030101010101" pitchFamily="2" charset="-122"/>
              </a:rPr>
              <a:t>不会死锁，因为死锁发生前的最后一个</a:t>
            </a:r>
            <a:r>
              <a:rPr kumimoji="0" lang="en-US" altLang="zh-CN">
                <a:latin typeface="Times New Roman" panose="02020603050405020304" pitchFamily="18" charset="0"/>
                <a:ea typeface="宋体" panose="02010600030101010101" pitchFamily="2" charset="-122"/>
              </a:rPr>
              <a:t>test</a:t>
            </a:r>
            <a:r>
              <a:rPr kumimoji="0" lang="zh-CN" altLang="en-US">
                <a:latin typeface="Times New Roman" panose="02020603050405020304" pitchFamily="18" charset="0"/>
                <a:ea typeface="宋体" panose="02010600030101010101" pitchFamily="2" charset="-122"/>
              </a:rPr>
              <a:t>（）应该可以</a:t>
            </a:r>
            <a:r>
              <a:rPr kumimoji="0" lang="en-US" altLang="zh-CN">
                <a:latin typeface="Times New Roman" panose="02020603050405020304" pitchFamily="18" charset="0"/>
                <a:ea typeface="宋体" panose="02010600030101010101" pitchFamily="2" charset="-122"/>
              </a:rPr>
              <a:t>EAT</a:t>
            </a:r>
            <a:r>
              <a:rPr kumimoji="0" lang="zh-CN" altLang="en-US">
                <a:latin typeface="Times New Roman" panose="02020603050405020304" pitchFamily="18" charset="0"/>
                <a:ea typeface="宋体" panose="02010600030101010101" pitchFamily="2" charset="-122"/>
              </a:rPr>
              <a:t>成功。</a:t>
            </a:r>
            <a:endParaRPr kumimoji="0" lang="en-US" altLang="zh-CN">
              <a:latin typeface="Times New Roman" panose="02020603050405020304" pitchFamily="18" charset="0"/>
              <a:ea typeface="宋体" panose="02010600030101010101" pitchFamily="2" charset="-122"/>
            </a:endParaRPr>
          </a:p>
          <a:p>
            <a:endParaRPr kumimoji="0" lang="en-US" altLang="zh-CN">
              <a:latin typeface="Times New Roman" panose="02020603050405020304" pitchFamily="18" charset="0"/>
              <a:ea typeface="宋体" panose="02010600030101010101" pitchFamily="2" charset="-122"/>
            </a:endParaRPr>
          </a:p>
          <a:p>
            <a:r>
              <a:rPr kumimoji="0" lang="en-US" altLang="zh-CN">
                <a:latin typeface="Times New Roman" panose="02020603050405020304" pitchFamily="18" charset="0"/>
                <a:ea typeface="宋体" panose="02010600030101010101" pitchFamily="2" charset="-122"/>
              </a:rPr>
              <a:t>No</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deadlock</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would</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occur.</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Proof</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by</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contradiction:</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the</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last</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one</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to</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enter</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wait</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would</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have</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both</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neighbors</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waiting</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and</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thus</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it</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should</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be</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eating</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rather</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than</a:t>
            </a:r>
            <a:r>
              <a:rPr kumimoji="0" lang="zh-CN" altLang="en-US">
                <a:latin typeface="Times New Roman" panose="02020603050405020304" pitchFamily="18" charset="0"/>
                <a:ea typeface="宋体" panose="02010600030101010101" pitchFamily="2" charset="-122"/>
              </a:rPr>
              <a:t> </a:t>
            </a:r>
            <a:r>
              <a:rPr kumimoji="0" lang="en-US" altLang="zh-CN">
                <a:latin typeface="Times New Roman" panose="02020603050405020304" pitchFamily="18" charset="0"/>
                <a:ea typeface="宋体" panose="02010600030101010101" pitchFamily="2" charset="-122"/>
              </a:rPr>
              <a:t>waiting!</a:t>
            </a:r>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2613323D-78B3-EA48-A463-121774D11BB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A32DD828-C089-744A-A9BC-F4B75DF9DDC4}" type="slidenum">
              <a:rPr lang="zh-CN" altLang="en-US" smtClean="0">
                <a:latin typeface="Times New Roman" panose="02020603050405020304" pitchFamily="18" charset="0"/>
              </a:rPr>
              <a:pPr/>
              <a:t>45</a:t>
            </a:fld>
            <a:endParaRPr lang="en-US" altLang="zh-CN">
              <a:latin typeface="Times New Roman" panose="02020603050405020304" pitchFamily="18" charset="0"/>
            </a:endParaRPr>
          </a:p>
        </p:txBody>
      </p:sp>
      <p:sp>
        <p:nvSpPr>
          <p:cNvPr id="93187" name="Rectangle 2">
            <a:extLst>
              <a:ext uri="{FF2B5EF4-FFF2-40B4-BE49-F238E27FC236}">
                <a16:creationId xmlns:a16="http://schemas.microsoft.com/office/drawing/2014/main" id="{3E00A29F-24E3-3244-9371-40528571776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8D205E79-5278-6941-9875-E0E5CBEA048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72129F07-3147-1D43-8CCD-85610AD230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0DAF92FB-4FEA-DA4A-8E3E-58C3A3E8DAFA}" type="slidenum">
              <a:rPr lang="zh-CN" altLang="en-US" smtClean="0">
                <a:latin typeface="Times New Roman" panose="02020603050405020304" pitchFamily="18" charset="0"/>
              </a:rPr>
              <a:pPr/>
              <a:t>46</a:t>
            </a:fld>
            <a:endParaRPr lang="en-US" altLang="zh-CN">
              <a:latin typeface="Times New Roman" panose="02020603050405020304" pitchFamily="18" charset="0"/>
            </a:endParaRPr>
          </a:p>
        </p:txBody>
      </p:sp>
      <p:sp>
        <p:nvSpPr>
          <p:cNvPr id="95235" name="Rectangle 2">
            <a:extLst>
              <a:ext uri="{FF2B5EF4-FFF2-40B4-BE49-F238E27FC236}">
                <a16:creationId xmlns:a16="http://schemas.microsoft.com/office/drawing/2014/main" id="{7AB4D4F5-CD19-6B4F-A231-F2EA960B038F}"/>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69E44410-DD52-3C49-883B-6B949F70FDE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0C4AC23F-C275-914E-9551-3D5E86450E9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4B6289FA-138E-DF49-B6A5-08F23C41288C}" type="slidenum">
              <a:rPr lang="zh-CN" altLang="en-US" smtClean="0">
                <a:latin typeface="Times New Roman" panose="02020603050405020304" pitchFamily="18" charset="0"/>
              </a:rPr>
              <a:pPr/>
              <a:t>47</a:t>
            </a:fld>
            <a:endParaRPr lang="en-US" altLang="zh-CN">
              <a:latin typeface="Times New Roman" panose="02020603050405020304" pitchFamily="18" charset="0"/>
            </a:endParaRPr>
          </a:p>
        </p:txBody>
      </p:sp>
      <p:sp>
        <p:nvSpPr>
          <p:cNvPr id="97283" name="Rectangle 2">
            <a:extLst>
              <a:ext uri="{FF2B5EF4-FFF2-40B4-BE49-F238E27FC236}">
                <a16:creationId xmlns:a16="http://schemas.microsoft.com/office/drawing/2014/main" id="{2373FC05-9AA9-AD4C-8234-79D32A517D17}"/>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AF8F51E6-7D9A-8C42-853E-150B693723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5FB7CE0F-DCA5-D742-BCC7-9763C234073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A8F3C8C0-EF1F-514B-AE90-842BE1C3BD37}" type="slidenum">
              <a:rPr lang="zh-CN" altLang="en-US" smtClean="0">
                <a:latin typeface="Times New Roman" panose="02020603050405020304" pitchFamily="18" charset="0"/>
              </a:rPr>
              <a:pPr/>
              <a:t>48</a:t>
            </a:fld>
            <a:endParaRPr lang="en-US" altLang="zh-CN">
              <a:latin typeface="Times New Roman" panose="02020603050405020304" pitchFamily="18" charset="0"/>
            </a:endParaRPr>
          </a:p>
        </p:txBody>
      </p:sp>
      <p:sp>
        <p:nvSpPr>
          <p:cNvPr id="99331" name="Rectangle 2">
            <a:extLst>
              <a:ext uri="{FF2B5EF4-FFF2-40B4-BE49-F238E27FC236}">
                <a16:creationId xmlns:a16="http://schemas.microsoft.com/office/drawing/2014/main" id="{A0E4EA93-9CDB-3141-B5F6-65B18CDE41EC}"/>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1BE71B68-023A-2D45-A218-A2CC1E1C021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6F149920-8842-6D49-8E66-1E17E023396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82E56321-6491-C341-A638-5DD3CB174562}" type="slidenum">
              <a:rPr lang="zh-CN" altLang="en-US" smtClean="0">
                <a:latin typeface="Times New Roman" panose="02020603050405020304" pitchFamily="18" charset="0"/>
              </a:rPr>
              <a:pPr/>
              <a:t>49</a:t>
            </a:fld>
            <a:endParaRPr lang="en-US" altLang="zh-CN">
              <a:latin typeface="Times New Roman" panose="02020603050405020304" pitchFamily="18" charset="0"/>
            </a:endParaRPr>
          </a:p>
        </p:txBody>
      </p:sp>
      <p:sp>
        <p:nvSpPr>
          <p:cNvPr id="101379" name="Rectangle 2">
            <a:extLst>
              <a:ext uri="{FF2B5EF4-FFF2-40B4-BE49-F238E27FC236}">
                <a16:creationId xmlns:a16="http://schemas.microsoft.com/office/drawing/2014/main" id="{3DAFF7D8-1A38-BE4B-BC43-29BD1F046CB5}"/>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6A8DE245-C6B4-E84B-9490-16A0552AE5F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8E93F77B-D846-E142-B5EE-7C4CB853D7F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58A664E9-1069-0347-BEDF-2827ED85A5F2}" type="slidenum">
              <a:rPr lang="zh-CN" altLang="en-US" smtClean="0">
                <a:latin typeface="Times New Roman" panose="02020603050405020304" pitchFamily="18" charset="0"/>
              </a:rPr>
              <a:pPr/>
              <a:t>50</a:t>
            </a:fld>
            <a:endParaRPr lang="en-US" altLang="zh-CN">
              <a:latin typeface="Times New Roman" panose="02020603050405020304" pitchFamily="18" charset="0"/>
            </a:endParaRPr>
          </a:p>
        </p:txBody>
      </p:sp>
      <p:sp>
        <p:nvSpPr>
          <p:cNvPr id="103427" name="Rectangle 2">
            <a:extLst>
              <a:ext uri="{FF2B5EF4-FFF2-40B4-BE49-F238E27FC236}">
                <a16:creationId xmlns:a16="http://schemas.microsoft.com/office/drawing/2014/main" id="{53988A6D-E13A-2946-9595-0D5CE6025437}"/>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958EED46-A086-514F-BC87-5440C2980AE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20B00B4F-865C-F64B-9B04-DFF5ED9FEA0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0830324B-6AD2-614B-8A0E-8084E0EDFB33}" type="slidenum">
              <a:rPr lang="zh-CN" altLang="en-US" smtClean="0">
                <a:latin typeface="Times New Roman" panose="02020603050405020304" pitchFamily="18" charset="0"/>
              </a:rPr>
              <a:pPr/>
              <a:t>51</a:t>
            </a:fld>
            <a:endParaRPr lang="en-US" altLang="zh-CN">
              <a:latin typeface="Times New Roman" panose="02020603050405020304" pitchFamily="18" charset="0"/>
            </a:endParaRPr>
          </a:p>
        </p:txBody>
      </p:sp>
      <p:sp>
        <p:nvSpPr>
          <p:cNvPr id="105475" name="Rectangle 2">
            <a:extLst>
              <a:ext uri="{FF2B5EF4-FFF2-40B4-BE49-F238E27FC236}">
                <a16:creationId xmlns:a16="http://schemas.microsoft.com/office/drawing/2014/main" id="{4882FA5A-D09B-B74F-97FD-47CFEB1F22FE}"/>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DC45017A-4502-6E4E-BA65-24D7B74DCF2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E13DF887-F79C-CB46-BC35-33A8CE5E6B9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19BFE13B-37E1-9C46-9440-1028584D5D04}" type="slidenum">
              <a:rPr lang="zh-CN" altLang="en-US" smtClean="0">
                <a:latin typeface="Times New Roman" panose="02020603050405020304" pitchFamily="18" charset="0"/>
              </a:rPr>
              <a:pPr/>
              <a:t>52</a:t>
            </a:fld>
            <a:endParaRPr lang="en-US" altLang="zh-CN">
              <a:latin typeface="Times New Roman" panose="02020603050405020304" pitchFamily="18" charset="0"/>
            </a:endParaRPr>
          </a:p>
        </p:txBody>
      </p:sp>
      <p:sp>
        <p:nvSpPr>
          <p:cNvPr id="107523" name="Rectangle 2">
            <a:extLst>
              <a:ext uri="{FF2B5EF4-FFF2-40B4-BE49-F238E27FC236}">
                <a16:creationId xmlns:a16="http://schemas.microsoft.com/office/drawing/2014/main" id="{12AD7172-9DA8-4C47-87B8-45FE762E2C9D}"/>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1E283BD8-5D98-144F-82A2-1F625EB03B5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33597841-65AE-4C4C-B3AB-18BA0C26524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C70BF24B-161B-F94D-A3EB-E0F5C878CEE3}" type="slidenum">
              <a:rPr lang="zh-CN" altLang="en-US" smtClean="0">
                <a:latin typeface="Times New Roman" panose="02020603050405020304" pitchFamily="18" charset="0"/>
              </a:rPr>
              <a:pPr/>
              <a:t>5</a:t>
            </a:fld>
            <a:endParaRPr lang="en-US" altLang="zh-CN">
              <a:latin typeface="Times New Roman" panose="02020603050405020304" pitchFamily="18" charset="0"/>
            </a:endParaRPr>
          </a:p>
        </p:txBody>
      </p:sp>
      <p:sp>
        <p:nvSpPr>
          <p:cNvPr id="14339" name="Rectangle 2">
            <a:extLst>
              <a:ext uri="{FF2B5EF4-FFF2-40B4-BE49-F238E27FC236}">
                <a16:creationId xmlns:a16="http://schemas.microsoft.com/office/drawing/2014/main" id="{5DE5A729-CCB2-E24C-BD3B-4ACE22E844B2}"/>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F2A253F0-D251-DB41-B359-1489E2254C1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677BA7BF-608D-BE4E-9C71-D2A2585B26E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66EB4ADB-294E-F447-8B81-3885CB1421C5}" type="slidenum">
              <a:rPr lang="zh-CN" altLang="en-US" smtClean="0">
                <a:latin typeface="Times New Roman" panose="02020603050405020304" pitchFamily="18" charset="0"/>
              </a:rPr>
              <a:pPr/>
              <a:t>57</a:t>
            </a:fld>
            <a:endParaRPr lang="en-US" altLang="zh-CN">
              <a:latin typeface="Times New Roman" panose="02020603050405020304" pitchFamily="18" charset="0"/>
            </a:endParaRPr>
          </a:p>
        </p:txBody>
      </p:sp>
      <p:sp>
        <p:nvSpPr>
          <p:cNvPr id="113667" name="Rectangle 2">
            <a:extLst>
              <a:ext uri="{FF2B5EF4-FFF2-40B4-BE49-F238E27FC236}">
                <a16:creationId xmlns:a16="http://schemas.microsoft.com/office/drawing/2014/main" id="{7556D90F-6E87-8842-BD04-EF6A060937BA}"/>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AC1C7A97-FE3C-444A-8A39-7B28A2CA4BE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AB1B7711-1FEC-024C-BF7E-F5BE3B980F4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889E92D5-DEDB-5947-B673-1FDAFB6805BD}" type="slidenum">
              <a:rPr lang="zh-CN" altLang="en-US" smtClean="0">
                <a:latin typeface="Times New Roman" panose="02020603050405020304" pitchFamily="18" charset="0"/>
              </a:rPr>
              <a:pPr/>
              <a:t>58</a:t>
            </a:fld>
            <a:endParaRPr lang="en-US" altLang="zh-CN">
              <a:latin typeface="Times New Roman" panose="02020603050405020304" pitchFamily="18" charset="0"/>
            </a:endParaRPr>
          </a:p>
        </p:txBody>
      </p:sp>
      <p:sp>
        <p:nvSpPr>
          <p:cNvPr id="115715" name="Rectangle 2">
            <a:extLst>
              <a:ext uri="{FF2B5EF4-FFF2-40B4-BE49-F238E27FC236}">
                <a16:creationId xmlns:a16="http://schemas.microsoft.com/office/drawing/2014/main" id="{D6EA552E-D8B0-D847-A4CC-E6C5D734A649}"/>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DCDFFBBD-6D59-6C45-89BC-BA74208BE06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F7C37A97-4C7C-6E42-ABAB-04C2D9C6091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9DF844D4-7FB6-9A40-873E-30B26DA8194E}" type="slidenum">
              <a:rPr lang="zh-CN" altLang="en-US" smtClean="0">
                <a:latin typeface="Times New Roman" panose="02020603050405020304" pitchFamily="18" charset="0"/>
              </a:rPr>
              <a:pPr/>
              <a:t>59</a:t>
            </a:fld>
            <a:endParaRPr lang="en-US" altLang="zh-CN">
              <a:latin typeface="Times New Roman" panose="02020603050405020304" pitchFamily="18" charset="0"/>
            </a:endParaRPr>
          </a:p>
        </p:txBody>
      </p:sp>
      <p:sp>
        <p:nvSpPr>
          <p:cNvPr id="117763" name="Rectangle 2">
            <a:extLst>
              <a:ext uri="{FF2B5EF4-FFF2-40B4-BE49-F238E27FC236}">
                <a16:creationId xmlns:a16="http://schemas.microsoft.com/office/drawing/2014/main" id="{88463C0A-4452-CF41-929D-D229ED94B532}"/>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56952A26-B8FB-9943-ABD9-38EB74C1F9C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AAA8B310-EFD0-6F4F-99F4-8182DA06AB0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476A1431-41B8-C04D-80F3-D467AC1E4BA9}" type="slidenum">
              <a:rPr lang="zh-CN" altLang="en-US" smtClean="0">
                <a:latin typeface="Times New Roman" panose="02020603050405020304" pitchFamily="18" charset="0"/>
              </a:rPr>
              <a:pPr/>
              <a:t>60</a:t>
            </a:fld>
            <a:endParaRPr lang="en-US" altLang="zh-CN">
              <a:latin typeface="Times New Roman" panose="02020603050405020304" pitchFamily="18" charset="0"/>
            </a:endParaRPr>
          </a:p>
        </p:txBody>
      </p:sp>
      <p:sp>
        <p:nvSpPr>
          <p:cNvPr id="119811" name="Rectangle 2">
            <a:extLst>
              <a:ext uri="{FF2B5EF4-FFF2-40B4-BE49-F238E27FC236}">
                <a16:creationId xmlns:a16="http://schemas.microsoft.com/office/drawing/2014/main" id="{47D87EBB-7310-7A43-91A0-6CA47949EC9F}"/>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AC78BCF2-5525-8046-A0B2-B0FFAD5B8EE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C5BC5CCE-F869-EC4C-80E4-9038106F27C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99C3B5D9-C8FC-8341-964B-98BE19F0D268}" type="slidenum">
              <a:rPr lang="zh-CN" altLang="en-US" smtClean="0">
                <a:latin typeface="Times New Roman" panose="02020603050405020304" pitchFamily="18" charset="0"/>
              </a:rPr>
              <a:pPr/>
              <a:t>61</a:t>
            </a:fld>
            <a:endParaRPr lang="en-US" altLang="zh-CN">
              <a:latin typeface="Times New Roman" panose="02020603050405020304" pitchFamily="18" charset="0"/>
            </a:endParaRPr>
          </a:p>
        </p:txBody>
      </p:sp>
      <p:sp>
        <p:nvSpPr>
          <p:cNvPr id="121859" name="Rectangle 2">
            <a:extLst>
              <a:ext uri="{FF2B5EF4-FFF2-40B4-BE49-F238E27FC236}">
                <a16:creationId xmlns:a16="http://schemas.microsoft.com/office/drawing/2014/main" id="{AEDB80B6-7236-E34F-87A6-9D233F341734}"/>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F80ADCC9-3F34-6240-A531-5664DB5CEF6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C68217DA-089C-CE4E-9E9A-D07FE14812B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853E4E7A-709B-C14D-B539-E7E4308B2CE8}" type="slidenum">
              <a:rPr lang="zh-CN" altLang="en-US" smtClean="0">
                <a:latin typeface="Times New Roman" panose="02020603050405020304" pitchFamily="18" charset="0"/>
              </a:rPr>
              <a:pPr/>
              <a:t>62</a:t>
            </a:fld>
            <a:endParaRPr lang="en-US" altLang="zh-CN">
              <a:latin typeface="Times New Roman" panose="02020603050405020304" pitchFamily="18" charset="0"/>
            </a:endParaRPr>
          </a:p>
        </p:txBody>
      </p:sp>
      <p:sp>
        <p:nvSpPr>
          <p:cNvPr id="123907" name="Rectangle 2">
            <a:extLst>
              <a:ext uri="{FF2B5EF4-FFF2-40B4-BE49-F238E27FC236}">
                <a16:creationId xmlns:a16="http://schemas.microsoft.com/office/drawing/2014/main" id="{A771DAD8-2345-8E4E-9938-23A40760E6DD}"/>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00156CE7-EDFA-9B47-BEC7-B1B9016D94E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C83DF05E-164A-2441-B6D7-859C06538C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E8638F1D-8189-D34E-8DA7-6F514E5BA844}" type="slidenum">
              <a:rPr lang="zh-CN" altLang="en-US" smtClean="0">
                <a:latin typeface="Times New Roman" panose="02020603050405020304" pitchFamily="18" charset="0"/>
              </a:rPr>
              <a:pPr/>
              <a:t>63</a:t>
            </a:fld>
            <a:endParaRPr lang="en-US" altLang="zh-CN">
              <a:latin typeface="Times New Roman" panose="02020603050405020304" pitchFamily="18" charset="0"/>
            </a:endParaRPr>
          </a:p>
        </p:txBody>
      </p:sp>
      <p:sp>
        <p:nvSpPr>
          <p:cNvPr id="125955" name="Rectangle 2">
            <a:extLst>
              <a:ext uri="{FF2B5EF4-FFF2-40B4-BE49-F238E27FC236}">
                <a16:creationId xmlns:a16="http://schemas.microsoft.com/office/drawing/2014/main" id="{CC6A75AE-C1B5-1B43-BDED-15FE6DEF07BE}"/>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4B6A3C2A-AE2E-924F-9D1F-BA9823E6254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69A8CE82-1D90-2540-BA88-1FBFE5BCBEA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A903D1D9-8440-164F-BE01-0EDDD1D5DAD3}" type="slidenum">
              <a:rPr lang="zh-CN" altLang="en-US" smtClean="0">
                <a:latin typeface="Times New Roman" panose="02020603050405020304" pitchFamily="18" charset="0"/>
              </a:rPr>
              <a:pPr/>
              <a:t>64</a:t>
            </a:fld>
            <a:endParaRPr lang="en-US" altLang="zh-CN">
              <a:latin typeface="Times New Roman" panose="02020603050405020304" pitchFamily="18" charset="0"/>
            </a:endParaRPr>
          </a:p>
        </p:txBody>
      </p:sp>
      <p:sp>
        <p:nvSpPr>
          <p:cNvPr id="128003" name="Rectangle 2">
            <a:extLst>
              <a:ext uri="{FF2B5EF4-FFF2-40B4-BE49-F238E27FC236}">
                <a16:creationId xmlns:a16="http://schemas.microsoft.com/office/drawing/2014/main" id="{A881FDD1-F29C-8647-A328-0A1DD338D8B4}"/>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A6D4479A-8704-C14C-B315-1F0696BB520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15F691D8-C23B-4D4A-BAAA-37239391B45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F8AFE193-4B7E-6140-B21D-E2544DB3D96E}" type="slidenum">
              <a:rPr lang="zh-CN" altLang="en-US" smtClean="0">
                <a:latin typeface="Times New Roman" panose="02020603050405020304" pitchFamily="18" charset="0"/>
              </a:rPr>
              <a:pPr/>
              <a:t>65</a:t>
            </a:fld>
            <a:endParaRPr lang="en-US" altLang="zh-CN">
              <a:latin typeface="Times New Roman" panose="02020603050405020304" pitchFamily="18" charset="0"/>
            </a:endParaRPr>
          </a:p>
        </p:txBody>
      </p:sp>
      <p:sp>
        <p:nvSpPr>
          <p:cNvPr id="130051" name="Rectangle 2">
            <a:extLst>
              <a:ext uri="{FF2B5EF4-FFF2-40B4-BE49-F238E27FC236}">
                <a16:creationId xmlns:a16="http://schemas.microsoft.com/office/drawing/2014/main" id="{A4F8E7B9-1941-1C42-B16A-ED7387D5101F}"/>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709D6294-B37C-8B40-93C2-22E79D13949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9BC9E775-69F2-514C-BC93-96BB7698195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0FCE616F-1B3E-DA4D-9111-DA0547CF47DF}" type="slidenum">
              <a:rPr lang="zh-CN" altLang="en-US" smtClean="0">
                <a:latin typeface="Times New Roman" panose="02020603050405020304" pitchFamily="18" charset="0"/>
              </a:rPr>
              <a:pPr/>
              <a:t>66</a:t>
            </a:fld>
            <a:endParaRPr lang="en-US" altLang="zh-CN">
              <a:latin typeface="Times New Roman" panose="02020603050405020304" pitchFamily="18" charset="0"/>
            </a:endParaRPr>
          </a:p>
        </p:txBody>
      </p:sp>
      <p:sp>
        <p:nvSpPr>
          <p:cNvPr id="132099" name="Rectangle 2">
            <a:extLst>
              <a:ext uri="{FF2B5EF4-FFF2-40B4-BE49-F238E27FC236}">
                <a16:creationId xmlns:a16="http://schemas.microsoft.com/office/drawing/2014/main" id="{F3A70269-15B7-B240-80A7-A99C9D731B77}"/>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F8E224A5-1CE2-F044-8E47-67AF9AD6569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9CD5EE08-0BA4-BA41-9EE1-C6EE28A604F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B867EDE8-FE0B-DB4C-A902-BDBB174BF344}" type="slidenum">
              <a:rPr lang="zh-CN" altLang="en-US" smtClean="0">
                <a:latin typeface="Times New Roman" panose="02020603050405020304" pitchFamily="18" charset="0"/>
              </a:rPr>
              <a:pPr/>
              <a:t>6</a:t>
            </a:fld>
            <a:endParaRPr lang="en-US" altLang="zh-CN">
              <a:latin typeface="Times New Roman" panose="02020603050405020304" pitchFamily="18" charset="0"/>
            </a:endParaRPr>
          </a:p>
        </p:txBody>
      </p:sp>
      <p:sp>
        <p:nvSpPr>
          <p:cNvPr id="16387" name="Rectangle 2">
            <a:extLst>
              <a:ext uri="{FF2B5EF4-FFF2-40B4-BE49-F238E27FC236}">
                <a16:creationId xmlns:a16="http://schemas.microsoft.com/office/drawing/2014/main" id="{CD357EE0-FB6A-3540-A115-29BAF5110357}"/>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75A5C773-35D7-8A45-8391-A2856053037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265C2248-87B9-124A-BD8F-B907649DCDA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030BEE1E-2FA2-8745-9891-DC478919F6B5}" type="slidenum">
              <a:rPr lang="zh-CN" altLang="en-US" smtClean="0">
                <a:latin typeface="Times New Roman" panose="02020603050405020304" pitchFamily="18" charset="0"/>
              </a:rPr>
              <a:pPr/>
              <a:t>67</a:t>
            </a:fld>
            <a:endParaRPr lang="en-US" altLang="zh-CN">
              <a:latin typeface="Times New Roman" panose="02020603050405020304" pitchFamily="18" charset="0"/>
            </a:endParaRPr>
          </a:p>
        </p:txBody>
      </p:sp>
      <p:sp>
        <p:nvSpPr>
          <p:cNvPr id="134147" name="Rectangle 2">
            <a:extLst>
              <a:ext uri="{FF2B5EF4-FFF2-40B4-BE49-F238E27FC236}">
                <a16:creationId xmlns:a16="http://schemas.microsoft.com/office/drawing/2014/main" id="{0139B467-F14F-294B-A927-554107A73DD1}"/>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4F4FDAE6-611F-DD4B-89CB-77F0326C97C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16A4CF88-9518-9E43-9078-AB1C6E3B732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C2FA18BF-0C46-DA43-AE99-C73390FE8EC6}" type="slidenum">
              <a:rPr lang="zh-CN" altLang="en-US" smtClean="0">
                <a:latin typeface="Times New Roman" panose="02020603050405020304" pitchFamily="18" charset="0"/>
              </a:rPr>
              <a:pPr/>
              <a:t>68</a:t>
            </a:fld>
            <a:endParaRPr lang="en-US" altLang="zh-CN">
              <a:latin typeface="Times New Roman" panose="02020603050405020304" pitchFamily="18" charset="0"/>
            </a:endParaRPr>
          </a:p>
        </p:txBody>
      </p:sp>
      <p:sp>
        <p:nvSpPr>
          <p:cNvPr id="136195" name="Rectangle 2">
            <a:extLst>
              <a:ext uri="{FF2B5EF4-FFF2-40B4-BE49-F238E27FC236}">
                <a16:creationId xmlns:a16="http://schemas.microsoft.com/office/drawing/2014/main" id="{56612FFD-23F5-7447-A9E0-C32141E79DAE}"/>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38BB679A-328C-D948-A14A-C086BC152B3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780D349D-0632-9449-AB61-B05BE6A4490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6945550D-0B58-7E45-8B25-8E14D262DAF0}" type="slidenum">
              <a:rPr lang="zh-CN" altLang="en-US" smtClean="0">
                <a:latin typeface="Times New Roman" panose="02020603050405020304" pitchFamily="18" charset="0"/>
              </a:rPr>
              <a:pPr/>
              <a:t>69</a:t>
            </a:fld>
            <a:endParaRPr lang="en-US" altLang="zh-CN">
              <a:latin typeface="Times New Roman" panose="02020603050405020304" pitchFamily="18" charset="0"/>
            </a:endParaRPr>
          </a:p>
        </p:txBody>
      </p:sp>
      <p:sp>
        <p:nvSpPr>
          <p:cNvPr id="138243" name="Rectangle 2">
            <a:extLst>
              <a:ext uri="{FF2B5EF4-FFF2-40B4-BE49-F238E27FC236}">
                <a16:creationId xmlns:a16="http://schemas.microsoft.com/office/drawing/2014/main" id="{F8A3374C-DF47-9E4B-B1FF-F9A5220E0859}"/>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722A2C17-4C98-A240-8B5A-DE1FAA5A6A2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2B142C90-46C1-7541-A1E4-CE17EA1CE44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388714B1-8AAD-1547-9900-91BB2D496E93}" type="slidenum">
              <a:rPr lang="zh-CN" altLang="en-US" smtClean="0">
                <a:latin typeface="Times New Roman" panose="02020603050405020304" pitchFamily="18" charset="0"/>
              </a:rPr>
              <a:pPr/>
              <a:t>70</a:t>
            </a:fld>
            <a:endParaRPr lang="en-US" altLang="zh-CN">
              <a:latin typeface="Times New Roman" panose="02020603050405020304" pitchFamily="18" charset="0"/>
            </a:endParaRPr>
          </a:p>
        </p:txBody>
      </p:sp>
      <p:sp>
        <p:nvSpPr>
          <p:cNvPr id="140291" name="Rectangle 2">
            <a:extLst>
              <a:ext uri="{FF2B5EF4-FFF2-40B4-BE49-F238E27FC236}">
                <a16:creationId xmlns:a16="http://schemas.microsoft.com/office/drawing/2014/main" id="{1BF5A575-7B1F-F142-A4E7-BADE537070C6}"/>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F2C01024-F9AE-8E40-8A66-99FE83CB9CB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3874ADFB-99AB-234C-8327-29D3B441AB4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D47B593A-FBBA-0A4B-8B74-E8EA5459C135}" type="slidenum">
              <a:rPr lang="zh-CN" altLang="en-US" smtClean="0">
                <a:latin typeface="Times New Roman" panose="02020603050405020304" pitchFamily="18" charset="0"/>
              </a:rPr>
              <a:pPr/>
              <a:t>71</a:t>
            </a:fld>
            <a:endParaRPr lang="en-US" altLang="zh-CN">
              <a:latin typeface="Times New Roman" panose="02020603050405020304" pitchFamily="18" charset="0"/>
            </a:endParaRPr>
          </a:p>
        </p:txBody>
      </p:sp>
      <p:sp>
        <p:nvSpPr>
          <p:cNvPr id="142339" name="Rectangle 2">
            <a:extLst>
              <a:ext uri="{FF2B5EF4-FFF2-40B4-BE49-F238E27FC236}">
                <a16:creationId xmlns:a16="http://schemas.microsoft.com/office/drawing/2014/main" id="{D65347F2-9D0E-3340-9BEB-455BA4655BAA}"/>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4263F096-4C8E-6D40-B5FA-5AB51669759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05E9B181-8264-184C-BEFB-2A2D06A2196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AB52E8DD-5D0A-6441-9EF6-AA9760FA2213}" type="slidenum">
              <a:rPr lang="zh-CN" altLang="en-US" smtClean="0">
                <a:latin typeface="Times New Roman" panose="02020603050405020304" pitchFamily="18" charset="0"/>
              </a:rPr>
              <a:pPr/>
              <a:t>72</a:t>
            </a:fld>
            <a:endParaRPr lang="en-US" altLang="zh-CN">
              <a:latin typeface="Times New Roman" panose="02020603050405020304" pitchFamily="18" charset="0"/>
            </a:endParaRPr>
          </a:p>
        </p:txBody>
      </p:sp>
      <p:sp>
        <p:nvSpPr>
          <p:cNvPr id="144387" name="Rectangle 2">
            <a:extLst>
              <a:ext uri="{FF2B5EF4-FFF2-40B4-BE49-F238E27FC236}">
                <a16:creationId xmlns:a16="http://schemas.microsoft.com/office/drawing/2014/main" id="{C06A0C78-E677-2C46-8D4F-9902E8249F69}"/>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94D47BA6-4AF8-AD40-A120-647C3A58ED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F4C63806-2402-4440-891C-6AC987B5915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CBDDB207-2D5A-364B-BA9C-2E886FF4676D}" type="slidenum">
              <a:rPr lang="zh-CN" altLang="en-US" smtClean="0">
                <a:latin typeface="Times New Roman" panose="02020603050405020304" pitchFamily="18" charset="0"/>
              </a:rPr>
              <a:pPr/>
              <a:t>73</a:t>
            </a:fld>
            <a:endParaRPr lang="en-US" altLang="zh-CN">
              <a:latin typeface="Times New Roman" panose="02020603050405020304" pitchFamily="18" charset="0"/>
            </a:endParaRPr>
          </a:p>
        </p:txBody>
      </p:sp>
      <p:sp>
        <p:nvSpPr>
          <p:cNvPr id="146435" name="Rectangle 2">
            <a:extLst>
              <a:ext uri="{FF2B5EF4-FFF2-40B4-BE49-F238E27FC236}">
                <a16:creationId xmlns:a16="http://schemas.microsoft.com/office/drawing/2014/main" id="{668E03C0-CF00-0B42-96F4-B847B3377A83}"/>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46FBAE2D-1F38-6343-9DD5-FF26973766F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32E838AD-186D-9B4C-A40C-6677B4449B5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BCB537BD-937D-F745-8ACF-6C4699AAE881}" type="slidenum">
              <a:rPr lang="zh-CN" altLang="en-US" smtClean="0">
                <a:latin typeface="Times New Roman" panose="02020603050405020304" pitchFamily="18" charset="0"/>
              </a:rPr>
              <a:pPr/>
              <a:t>74</a:t>
            </a:fld>
            <a:endParaRPr lang="en-US" altLang="zh-CN">
              <a:latin typeface="Times New Roman" panose="02020603050405020304" pitchFamily="18" charset="0"/>
            </a:endParaRPr>
          </a:p>
        </p:txBody>
      </p:sp>
      <p:sp>
        <p:nvSpPr>
          <p:cNvPr id="148483" name="Rectangle 2">
            <a:extLst>
              <a:ext uri="{FF2B5EF4-FFF2-40B4-BE49-F238E27FC236}">
                <a16:creationId xmlns:a16="http://schemas.microsoft.com/office/drawing/2014/main" id="{2C43CE66-6315-054C-9066-DF5CBA7F2B5D}"/>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04FC0AF4-2B58-E049-9AED-3B629FA1154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F876FC5A-1612-C14A-BAC3-4D8FECB0456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817280B9-D061-DC48-A8D2-8D7820F2AB6D}" type="slidenum">
              <a:rPr lang="zh-CN" altLang="en-US" smtClean="0">
                <a:latin typeface="Times New Roman" panose="02020603050405020304" pitchFamily="18" charset="0"/>
              </a:rPr>
              <a:pPr/>
              <a:t>9</a:t>
            </a:fld>
            <a:endParaRPr lang="en-US" altLang="zh-CN">
              <a:latin typeface="Times New Roman" panose="02020603050405020304" pitchFamily="18" charset="0"/>
            </a:endParaRPr>
          </a:p>
        </p:txBody>
      </p:sp>
      <p:sp>
        <p:nvSpPr>
          <p:cNvPr id="20483" name="Rectangle 2">
            <a:extLst>
              <a:ext uri="{FF2B5EF4-FFF2-40B4-BE49-F238E27FC236}">
                <a16:creationId xmlns:a16="http://schemas.microsoft.com/office/drawing/2014/main" id="{02165C4B-8D59-0449-8090-70011F03C256}"/>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A4B3CEAF-DD72-8B4C-BD4A-C6E95EAB0EE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a:latin typeface="Times New Roman" panose="02020603050405020304" pitchFamily="18" charset="0"/>
                <a:ea typeface="宋体" panose="02010600030101010101" pitchFamily="2" charset="-122"/>
              </a:rPr>
              <a:t>A solution must satisfy the following Requirements.</a:t>
            </a:r>
          </a:p>
          <a:p>
            <a:endParaRPr kumimoji="0" lang="en-US" altLang="zh-CN">
              <a:latin typeface="Times New Roman" panose="02020603050405020304" pitchFamily="18" charset="0"/>
              <a:ea typeface="宋体" panose="02010600030101010101" pitchFamily="2" charset="-122"/>
            </a:endParaRPr>
          </a:p>
          <a:p>
            <a:r>
              <a:rPr kumimoji="0" lang="en-US" altLang="zh-CN">
                <a:latin typeface="Times New Roman" panose="02020603050405020304" pitchFamily="18" charset="0"/>
                <a:ea typeface="宋体" panose="02010600030101010101" pitchFamily="2" charset="-122"/>
              </a:rPr>
              <a:t>Progress </a:t>
            </a:r>
            <a:r>
              <a:rPr kumimoji="0" lang="zh-CN" altLang="en-US">
                <a:latin typeface="Times New Roman" panose="02020603050405020304" pitchFamily="18" charset="0"/>
                <a:ea typeface="宋体" panose="02010600030101010101" pitchFamily="2" charset="-122"/>
              </a:rPr>
              <a:t>有译作“空闲让进”</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9822E59B-7C66-AE43-9961-6EDDA2ADEB13}"/>
              </a:ext>
            </a:extLst>
          </p:cNvPr>
          <p:cNvSpPr>
            <a:spLocks noGrp="1" noRot="1" noChangeAspect="1" noChangeArrowheads="1" noTextEdit="1"/>
          </p:cNvSpPr>
          <p:nvPr>
            <p:ph type="sldImg"/>
          </p:nvPr>
        </p:nvSpPr>
        <p:spPr>
          <a:ln/>
        </p:spPr>
      </p:sp>
      <p:sp>
        <p:nvSpPr>
          <p:cNvPr id="22531" name="备注占位符 2">
            <a:extLst>
              <a:ext uri="{FF2B5EF4-FFF2-40B4-BE49-F238E27FC236}">
                <a16:creationId xmlns:a16="http://schemas.microsoft.com/office/drawing/2014/main" id="{E454A83A-48C0-EF4E-9B04-9EED13DD39A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anose="02020603050405020304" pitchFamily="18" charset="0"/>
                <a:ea typeface="宋体" panose="02010600030101010101" pitchFamily="2" charset="-122"/>
              </a:rPr>
              <a:t>When</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Pj</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in</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the</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remainder</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section</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and</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blocked,</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Pi</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tries</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to</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enter</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the</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Critical</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Section,</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it</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will</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not</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Progress!!</a:t>
            </a:r>
          </a:p>
          <a:p>
            <a:r>
              <a:rPr lang="zh-CN" altLang="en-US">
                <a:latin typeface="Times New Roman" panose="02020603050405020304" pitchFamily="18" charset="0"/>
                <a:ea typeface="宋体" panose="02010600030101010101" pitchFamily="2" charset="-122"/>
              </a:rPr>
              <a:t>两进程必须交替进入</a:t>
            </a:r>
            <a:r>
              <a:rPr lang="en-US" altLang="zh-CN">
                <a:latin typeface="Times New Roman" panose="02020603050405020304" pitchFamily="18" charset="0"/>
                <a:ea typeface="宋体" panose="02010600030101010101" pitchFamily="2" charset="-122"/>
              </a:rPr>
              <a:t>CS</a:t>
            </a:r>
            <a:endParaRPr lang="zh-CN" altLang="en-US">
              <a:latin typeface="Times New Roman" panose="02020603050405020304" pitchFamily="18" charset="0"/>
              <a:ea typeface="宋体" panose="02010600030101010101" pitchFamily="2" charset="-122"/>
            </a:endParaRPr>
          </a:p>
        </p:txBody>
      </p:sp>
      <p:sp>
        <p:nvSpPr>
          <p:cNvPr id="22532" name="幻灯片编号占位符 3">
            <a:extLst>
              <a:ext uri="{FF2B5EF4-FFF2-40B4-BE49-F238E27FC236}">
                <a16:creationId xmlns:a16="http://schemas.microsoft.com/office/drawing/2014/main" id="{7D32305B-D65D-EA4E-A54C-0DE0345AC05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DFF1138B-6562-9C4C-BBC4-7334AF831B71}" type="slidenum">
              <a:rPr lang="zh-CN" altLang="en-US" smtClean="0">
                <a:latin typeface="Times New Roman" panose="02020603050405020304" pitchFamily="18" charset="0"/>
              </a:rPr>
              <a:pPr/>
              <a:t>10</a:t>
            </a:fld>
            <a:endParaRPr lang="en-US"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C6368A38-E3E0-B946-80CB-B31E32C995C3}"/>
              </a:ext>
            </a:extLst>
          </p:cNvPr>
          <p:cNvSpPr>
            <a:spLocks noGrp="1" noRot="1" noChangeAspect="1" noChangeArrowheads="1" noTextEdit="1"/>
          </p:cNvSpPr>
          <p:nvPr>
            <p:ph type="sldImg"/>
          </p:nvPr>
        </p:nvSpPr>
        <p:spPr>
          <a:ln/>
        </p:spPr>
      </p:sp>
      <p:sp>
        <p:nvSpPr>
          <p:cNvPr id="24579" name="备注占位符 2">
            <a:extLst>
              <a:ext uri="{FF2B5EF4-FFF2-40B4-BE49-F238E27FC236}">
                <a16:creationId xmlns:a16="http://schemas.microsoft.com/office/drawing/2014/main" id="{BF3138BD-B894-5140-9E45-216C2A922C36}"/>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anose="02020603050405020304" pitchFamily="18" charset="0"/>
                <a:ea typeface="宋体" panose="02010600030101010101" pitchFamily="2" charset="-122"/>
              </a:rPr>
              <a:t>When</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two</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flag[]</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assignments</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are</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executed</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simultaneously,</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both</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while(flag[])</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will</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block</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forever.</a:t>
            </a:r>
            <a:endParaRPr lang="zh-CN" altLang="en-US">
              <a:latin typeface="Times New Roman" panose="02020603050405020304" pitchFamily="18" charset="0"/>
              <a:ea typeface="宋体" panose="02010600030101010101" pitchFamily="2" charset="-122"/>
            </a:endParaRPr>
          </a:p>
        </p:txBody>
      </p:sp>
      <p:sp>
        <p:nvSpPr>
          <p:cNvPr id="24580" name="幻灯片编号占位符 3">
            <a:extLst>
              <a:ext uri="{FF2B5EF4-FFF2-40B4-BE49-F238E27FC236}">
                <a16:creationId xmlns:a16="http://schemas.microsoft.com/office/drawing/2014/main" id="{8AEFE73A-1E41-2947-9A34-45F053C20A1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ABBC53B1-0F52-504F-BF95-4383C9474BB8}" type="slidenum">
              <a:rPr lang="zh-CN" altLang="en-US" smtClean="0">
                <a:latin typeface="Times New Roman" panose="02020603050405020304" pitchFamily="18" charset="0"/>
              </a:rPr>
              <a:pPr/>
              <a:t>11</a:t>
            </a:fld>
            <a:endParaRPr lang="en-US"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8131" name="Rectangle 3"/>
          <p:cNvSpPr>
            <a:spLocks noGrp="1" noChangeArrowheads="1"/>
          </p:cNvSpPr>
          <p:nvPr>
            <p:ph type="ctrTitle"/>
          </p:nvPr>
        </p:nvSpPr>
        <p:spPr>
          <a:xfrm>
            <a:off x="685800" y="2286000"/>
            <a:ext cx="7772400" cy="1143000"/>
          </a:xfrm>
        </p:spPr>
        <p:txBody>
          <a:bodyPr/>
          <a:lstStyle>
            <a:lvl1pPr>
              <a:defRPr/>
            </a:lvl1pPr>
          </a:lstStyle>
          <a:p>
            <a:pPr lvl="0"/>
            <a:r>
              <a:rPr lang="en-US" altLang="zh-CN" noProof="0"/>
              <a:t>Click to edit Master title style</a:t>
            </a:r>
          </a:p>
        </p:txBody>
      </p:sp>
      <p:sp>
        <p:nvSpPr>
          <p:cNvPr id="48132" name="Rectangle 4"/>
          <p:cNvSpPr>
            <a:spLocks noGrp="1" noChangeArrowheads="1"/>
          </p:cNvSpPr>
          <p:nvPr>
            <p:ph type="subTitle" idx="1"/>
          </p:nvPr>
        </p:nvSpPr>
        <p:spPr>
          <a:xfrm>
            <a:off x="1371600" y="3886200"/>
            <a:ext cx="6400800" cy="1752600"/>
          </a:xfrm>
        </p:spPr>
        <p:txBody>
          <a:bodyPr/>
          <a:lstStyle>
            <a:lvl1pPr marL="0" indent="0" algn="ctr">
              <a:buFont typeface="Monotype Sorts" charset="0"/>
              <a:buNone/>
              <a:defRPr/>
            </a:lvl1pPr>
          </a:lstStyle>
          <a:p>
            <a:pPr lvl="0"/>
            <a:r>
              <a:rPr lang="en-US" altLang="zh-CN" noProof="0"/>
              <a:t>Click to edit Master subtitle style</a:t>
            </a:r>
          </a:p>
        </p:txBody>
      </p:sp>
      <p:sp>
        <p:nvSpPr>
          <p:cNvPr id="6" name="Rectangle 5"/>
          <p:cNvSpPr>
            <a:spLocks noGrp="1" noChangeArrowheads="1"/>
          </p:cNvSpPr>
          <p:nvPr>
            <p:ph type="dt" sz="half" idx="10"/>
          </p:nvPr>
        </p:nvSpPr>
        <p:spPr bwMode="auto">
          <a:xfrm>
            <a:off x="685800" y="6248400"/>
            <a:ext cx="1905000" cy="457200"/>
          </a:xfrm>
          <a:prstGeom prst="rect">
            <a:avLst/>
          </a:prstGeom>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charset="0"/>
                <a:ea typeface="宋体" charset="0"/>
                <a:cs typeface="宋体" charset="0"/>
              </a:defRPr>
            </a:lvl1pPr>
          </a:lstStyle>
          <a:p>
            <a:pPr>
              <a:defRPr/>
            </a:pPr>
            <a:endParaRPr lang="en-US" altLang="zh-CN"/>
          </a:p>
        </p:txBody>
      </p:sp>
      <p:sp>
        <p:nvSpPr>
          <p:cNvPr id="7" name="Rectangle 6"/>
          <p:cNvSpPr>
            <a:spLocks noGrp="1" noChangeArrowheads="1"/>
          </p:cNvSpPr>
          <p:nvPr>
            <p:ph type="ftr" sz="quarter" idx="11"/>
          </p:nvPr>
        </p:nvSpPr>
        <p:spPr bwMode="auto">
          <a:xfrm>
            <a:off x="3124200" y="6248400"/>
            <a:ext cx="2895600" cy="457200"/>
          </a:xfrm>
          <a:prstGeom prst="rect">
            <a:avLst/>
          </a:prstGeom>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charset="0"/>
                <a:ea typeface="宋体" charset="0"/>
                <a:cs typeface="宋体" charset="0"/>
              </a:defRPr>
            </a:lvl1pPr>
          </a:lstStyle>
          <a:p>
            <a:pPr>
              <a:defRPr/>
            </a:pPr>
            <a:endParaRPr lang="en-US" altLang="zh-CN"/>
          </a:p>
        </p:txBody>
      </p:sp>
    </p:spTree>
    <p:extLst>
      <p:ext uri="{BB962C8B-B14F-4D97-AF65-F5344CB8AC3E}">
        <p14:creationId xmlns:p14="http://schemas.microsoft.com/office/powerpoint/2010/main" val="301857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52624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15585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8077200" cy="609600"/>
          </a:xfrm>
        </p:spPr>
        <p:txBody>
          <a:bodyPr/>
          <a:lstStyle/>
          <a:p>
            <a:r>
              <a:rPr lang="zh-CN" altLang="x-none"/>
              <a:t>单击此处编辑母版标题样式</a:t>
            </a:r>
            <a:endParaRPr lang="zh-CN" altLang="en-US"/>
          </a:p>
        </p:txBody>
      </p:sp>
      <p:sp>
        <p:nvSpPr>
          <p:cNvPr id="3" name="文本占位符 2"/>
          <p:cNvSpPr>
            <a:spLocks noGrp="1"/>
          </p:cNvSpPr>
          <p:nvPr>
            <p:ph type="body" sz="half" idx="1"/>
          </p:nvPr>
        </p:nvSpPr>
        <p:spPr>
          <a:xfrm>
            <a:off x="827088" y="1282700"/>
            <a:ext cx="3598862" cy="4483100"/>
          </a:xfrm>
        </p:spPr>
        <p:txBody>
          <a:bodyPr/>
          <a:lstStyle>
            <a:lvl1pPr marL="342900" indent="-342900">
              <a:buFont typeface="Wingdings" panose="05000000000000000000" pitchFamily="2" charset="2"/>
              <a:buChar char="n"/>
              <a:defRPr/>
            </a:lvl1pPr>
            <a:lvl2pPr marL="742950" indent="-285750">
              <a:buFont typeface="Wingdings" panose="05000000000000000000" pitchFamily="2" charset="2"/>
              <a:buChar char="l"/>
              <a:defRPr/>
            </a:lvl2pPr>
          </a:lstStyle>
          <a:p>
            <a:pPr lvl="0"/>
            <a:r>
              <a:rPr lang="zh-CN" altLang="x-none" dirty="0"/>
              <a:t>单击此处编辑母版文本样式</a:t>
            </a:r>
          </a:p>
          <a:p>
            <a:pPr lvl="1"/>
            <a:r>
              <a:rPr lang="zh-CN" altLang="x-none" dirty="0"/>
              <a:t>二级</a:t>
            </a:r>
          </a:p>
          <a:p>
            <a:pPr lvl="2"/>
            <a:r>
              <a:rPr lang="zh-CN" altLang="x-none" dirty="0"/>
              <a:t>三级</a:t>
            </a:r>
          </a:p>
          <a:p>
            <a:pPr lvl="3"/>
            <a:r>
              <a:rPr lang="zh-CN" altLang="x-none" dirty="0"/>
              <a:t>四级</a:t>
            </a:r>
          </a:p>
          <a:p>
            <a:pPr lvl="4"/>
            <a:r>
              <a:rPr lang="zh-CN" altLang="x-none" dirty="0"/>
              <a:t>五级</a:t>
            </a:r>
            <a:endParaRPr lang="zh-CN" altLang="en-US" dirty="0"/>
          </a:p>
        </p:txBody>
      </p:sp>
      <p:sp>
        <p:nvSpPr>
          <p:cNvPr id="4" name="内容占位符 3"/>
          <p:cNvSpPr>
            <a:spLocks noGrp="1"/>
          </p:cNvSpPr>
          <p:nvPr>
            <p:ph sz="half" idx="2"/>
          </p:nvPr>
        </p:nvSpPr>
        <p:spPr>
          <a:xfrm>
            <a:off x="4578350" y="1282700"/>
            <a:ext cx="3600450" cy="4483100"/>
          </a:xfrm>
        </p:spPr>
        <p:txBody>
          <a:bodyPr/>
          <a:lstStyle>
            <a:lvl1pPr marL="342900" indent="-342900">
              <a:buFont typeface="Wingdings" panose="05000000000000000000" pitchFamily="2" charset="2"/>
              <a:buChar char="n"/>
              <a:defRPr/>
            </a:lvl1pPr>
            <a:lvl2pPr marL="742950" indent="-285750">
              <a:buFont typeface="Wingdings" panose="05000000000000000000" pitchFamily="2" charset="2"/>
              <a:buChar char="l"/>
              <a:defRPr/>
            </a:lvl2pPr>
          </a:lstStyle>
          <a:p>
            <a:pPr lvl="0"/>
            <a:r>
              <a:rPr lang="zh-CN" altLang="x-none" dirty="0"/>
              <a:t>单击此处编辑母版文本样式</a:t>
            </a:r>
          </a:p>
          <a:p>
            <a:pPr lvl="1"/>
            <a:r>
              <a:rPr lang="zh-CN" altLang="x-none" dirty="0"/>
              <a:t>二级</a:t>
            </a:r>
          </a:p>
          <a:p>
            <a:pPr lvl="2"/>
            <a:r>
              <a:rPr lang="zh-CN" altLang="x-none" dirty="0"/>
              <a:t>三级</a:t>
            </a:r>
          </a:p>
          <a:p>
            <a:pPr lvl="3"/>
            <a:r>
              <a:rPr lang="zh-CN" altLang="x-none" dirty="0"/>
              <a:t>四级</a:t>
            </a:r>
          </a:p>
          <a:p>
            <a:pPr lvl="4"/>
            <a:r>
              <a:rPr lang="zh-CN" altLang="x-none" dirty="0"/>
              <a:t>五级</a:t>
            </a:r>
            <a:endParaRPr lang="zh-CN" altLang="en-US" dirty="0"/>
          </a:p>
        </p:txBody>
      </p:sp>
    </p:spTree>
    <p:extLst>
      <p:ext uri="{BB962C8B-B14F-4D97-AF65-F5344CB8AC3E}">
        <p14:creationId xmlns:p14="http://schemas.microsoft.com/office/powerpoint/2010/main" val="77426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marL="342900" indent="-342900">
              <a:buFont typeface="Wingdings" panose="05000000000000000000" pitchFamily="2" charset="2"/>
              <a:buChar char="l"/>
              <a:defRPr/>
            </a:lvl1pPr>
            <a:lvl2pPr marL="742950" indent="-285750">
              <a:buFont typeface="Wingdings" panose="05000000000000000000" pitchFamily="2" charset="2"/>
              <a:buChar char="n"/>
              <a:defRPr/>
            </a:lvl2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07958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9024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marL="342900" indent="-342900">
              <a:buFont typeface="Wingdings" panose="05000000000000000000" pitchFamily="2" charset="2"/>
              <a:buChar char="l"/>
              <a:defRPr sz="2800"/>
            </a:lvl1pPr>
            <a:lvl2pPr marL="742950" indent="-285750">
              <a:buFont typeface="Wingdings" panose="05000000000000000000" pitchFamily="2" charset="2"/>
              <a:buChar char="n"/>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4578350" y="1282700"/>
            <a:ext cx="3600450" cy="4483100"/>
          </a:xfrm>
        </p:spPr>
        <p:txBody>
          <a:bodyPr/>
          <a:lstStyle>
            <a:lvl1pPr marL="342900" indent="-342900">
              <a:buFont typeface="Wingdings" panose="05000000000000000000" pitchFamily="2" charset="2"/>
              <a:buChar char="l"/>
              <a:defRPr sz="2800"/>
            </a:lvl1pPr>
            <a:lvl2pPr marL="742950" indent="-285750">
              <a:buFont typeface="Wingdings" panose="05000000000000000000" pitchFamily="2" charset="2"/>
              <a:buChar char="n"/>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3528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74908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49936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73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1090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5280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algn="l" rtl="0" eaLnBrk="0" fontAlgn="base" hangingPunct="0">
              <a:spcBef>
                <a:spcPct val="35000"/>
              </a:spcBef>
              <a:spcAft>
                <a:spcPct val="0"/>
              </a:spcAft>
              <a:buClr>
                <a:srgbClr val="993300"/>
              </a:buClr>
              <a:buSzPct val="90000"/>
              <a:buFont typeface="Wingdings" panose="05000000000000000000" pitchFamily="2" charset="2"/>
              <a:buChar char="l"/>
            </a:pPr>
            <a:r>
              <a:rPr lang="en-US" altLang="zh-CN" dirty="0"/>
              <a:t>Click to edit Master text styles</a:t>
            </a:r>
          </a:p>
          <a:p>
            <a:pPr marL="742950" lvl="1" indent="-285750" algn="l" rtl="0" eaLnBrk="0" fontAlgn="base" hangingPunct="0">
              <a:spcBef>
                <a:spcPct val="35000"/>
              </a:spcBef>
              <a:spcAft>
                <a:spcPct val="0"/>
              </a:spcAft>
              <a:buClr>
                <a:srgbClr val="CC6600"/>
              </a:buClr>
              <a:buSzPct val="80000"/>
              <a:buFont typeface="Wingdings" panose="05000000000000000000" pitchFamily="2" charset="2"/>
              <a:buChar char="n"/>
            </a:pPr>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47107" name="Text Box 3"/>
          <p:cNvSpPr txBox="1">
            <a:spLocks noChangeArrowheads="1"/>
          </p:cNvSpPr>
          <p:nvPr/>
        </p:nvSpPr>
        <p:spPr bwMode="auto">
          <a:xfrm>
            <a:off x="4265671" y="6613525"/>
            <a:ext cx="447559"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Helvetica" panose="020B0604020202020204" pitchFamily="34" charset="0"/>
                <a:ea typeface="宋体" panose="02010600030101010101" pitchFamily="2" charset="-122"/>
              </a:defRPr>
            </a:lvl1pPr>
            <a:lvl2pPr marL="742950" indent="-285750">
              <a:defRPr kumimoji="1" sz="2400">
                <a:solidFill>
                  <a:schemeClr val="tx1"/>
                </a:solidFill>
                <a:latin typeface="Helvetica" panose="020B0604020202020204" pitchFamily="34" charset="0"/>
                <a:ea typeface="宋体" panose="02010600030101010101" pitchFamily="2" charset="-122"/>
              </a:defRPr>
            </a:lvl2pPr>
            <a:lvl3pPr marL="1143000" indent="-228600">
              <a:defRPr kumimoji="1" sz="2400">
                <a:solidFill>
                  <a:schemeClr val="tx1"/>
                </a:solidFill>
                <a:latin typeface="Helvetica" panose="020B0604020202020204" pitchFamily="34" charset="0"/>
                <a:ea typeface="宋体" panose="02010600030101010101" pitchFamily="2" charset="-122"/>
              </a:defRPr>
            </a:lvl3pPr>
            <a:lvl4pPr marL="1600200" indent="-228600">
              <a:defRPr kumimoji="1" sz="2400">
                <a:solidFill>
                  <a:schemeClr val="tx1"/>
                </a:solidFill>
                <a:latin typeface="Helvetica" panose="020B0604020202020204" pitchFamily="34" charset="0"/>
                <a:ea typeface="宋体" panose="02010600030101010101" pitchFamily="2" charset="-122"/>
              </a:defRPr>
            </a:lvl4pPr>
            <a:lvl5pPr marL="2057400" indent="-228600">
              <a:defRPr kumimoji="1" sz="2400">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9pPr>
          </a:lstStyle>
          <a:p>
            <a:pPr algn="ctr">
              <a:spcBef>
                <a:spcPct val="50000"/>
              </a:spcBef>
            </a:pPr>
            <a:r>
              <a:rPr kumimoji="0" lang="en-US" altLang="zh-CN" sz="1000" b="1" dirty="0">
                <a:solidFill>
                  <a:srgbClr val="993300"/>
                </a:solidFill>
              </a:rPr>
              <a:t>6.</a:t>
            </a:r>
            <a:fld id="{08F5AFFF-5BB8-4371-9B01-E7687D906F2D}" type="slidenum">
              <a:rPr kumimoji="0" lang="en-US" altLang="zh-CN" sz="1000" b="1" smtClean="0">
                <a:solidFill>
                  <a:srgbClr val="993300"/>
                </a:solidFill>
              </a:rPr>
              <a:pPr algn="ctr">
                <a:spcBef>
                  <a:spcPct val="50000"/>
                </a:spcBef>
              </a:pPr>
              <a:t>‹#›</a:t>
            </a:fld>
            <a:endParaRPr kumimoji="0" lang="en-US" altLang="zh-CN" sz="1000" b="1" dirty="0">
              <a:solidFill>
                <a:srgbClr val="993300"/>
              </a:solidFill>
            </a:endParaRPr>
          </a:p>
        </p:txBody>
      </p:sp>
      <p:sp>
        <p:nvSpPr>
          <p:cNvPr id="47108" name="Rectangle 4"/>
          <p:cNvSpPr>
            <a:spLocks noGrp="1" noChangeArrowheads="1"/>
          </p:cNvSpPr>
          <p:nvPr>
            <p:ph type="title"/>
          </p:nvPr>
        </p:nvSpPr>
        <p:spPr bwMode="auto">
          <a:xfrm>
            <a:off x="685800" y="228600"/>
            <a:ext cx="8077200" cy="609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p:cNvSpPr>
            <a:spLocks/>
          </p:cNvSpPr>
          <p:nvPr/>
        </p:nvSpPr>
        <p:spPr bwMode="auto">
          <a:xfrm rot="8361210" flipV="1">
            <a:off x="1609725" y="4962525"/>
            <a:ext cx="9525" cy="1588"/>
          </a:xfrm>
          <a:custGeom>
            <a:avLst/>
            <a:gdLst>
              <a:gd name="T0" fmla="*/ 4536281 w 20"/>
              <a:gd name="T1" fmla="*/ 630436 h 4"/>
              <a:gd name="T2" fmla="*/ 0 w 20"/>
              <a:gd name="T3" fmla="*/ 0 h 4"/>
              <a:gd name="T4" fmla="*/ 3629025 w 20"/>
              <a:gd name="T5" fmla="*/ 0 h 4"/>
              <a:gd name="T6" fmla="*/ 4536281 w 20"/>
              <a:gd name="T7" fmla="*/ 63043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p:cNvSpPr>
            <a:spLocks/>
          </p:cNvSpPr>
          <p:nvPr/>
        </p:nvSpPr>
        <p:spPr bwMode="auto">
          <a:xfrm rot="10665470" flipV="1">
            <a:off x="1189038" y="4205288"/>
            <a:ext cx="4762" cy="1587"/>
          </a:xfrm>
          <a:custGeom>
            <a:avLst/>
            <a:gdLst>
              <a:gd name="T0" fmla="*/ 1889720 w 12"/>
              <a:gd name="T1" fmla="*/ 629642 h 4"/>
              <a:gd name="T2" fmla="*/ 0 w 12"/>
              <a:gd name="T3" fmla="*/ 0 h 4"/>
              <a:gd name="T4" fmla="*/ 1889720 w 12"/>
              <a:gd name="T5" fmla="*/ 0 h 4"/>
              <a:gd name="T6" fmla="*/ 1889720 w 12"/>
              <a:gd name="T7" fmla="*/ 629642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p:cNvSpPr>
            <a:spLocks/>
          </p:cNvSpPr>
          <p:nvPr/>
        </p:nvSpPr>
        <p:spPr bwMode="auto">
          <a:xfrm>
            <a:off x="5164138" y="4206875"/>
            <a:ext cx="7937" cy="9525"/>
          </a:xfrm>
          <a:custGeom>
            <a:avLst/>
            <a:gdLst>
              <a:gd name="T0" fmla="*/ 3062359 w 12"/>
              <a:gd name="T1" fmla="*/ 7560469 h 12"/>
              <a:gd name="T2" fmla="*/ 0 w 12"/>
              <a:gd name="T3" fmla="*/ 6300788 h 12"/>
              <a:gd name="T4" fmla="*/ 5249664 w 12"/>
              <a:gd name="T5" fmla="*/ 0 h 12"/>
              <a:gd name="T6" fmla="*/ 3062359 w 12"/>
              <a:gd name="T7" fmla="*/ 7560469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12" name="Text Box 8"/>
          <p:cNvSpPr txBox="1">
            <a:spLocks noChangeArrowheads="1"/>
          </p:cNvSpPr>
          <p:nvPr/>
        </p:nvSpPr>
        <p:spPr bwMode="auto">
          <a:xfrm>
            <a:off x="6489700" y="6586379"/>
            <a:ext cx="2654300"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Helvetica" panose="020B0604020202020204" pitchFamily="34" charset="0"/>
                <a:ea typeface="宋体" panose="02010600030101010101" pitchFamily="2" charset="-122"/>
              </a:defRPr>
            </a:lvl1pPr>
            <a:lvl2pPr marL="742950" indent="-285750">
              <a:defRPr kumimoji="1" sz="2400">
                <a:solidFill>
                  <a:schemeClr val="tx1"/>
                </a:solidFill>
                <a:latin typeface="Helvetica" panose="020B0604020202020204" pitchFamily="34" charset="0"/>
                <a:ea typeface="宋体" panose="02010600030101010101" pitchFamily="2" charset="-122"/>
              </a:defRPr>
            </a:lvl2pPr>
            <a:lvl3pPr marL="1143000" indent="-228600">
              <a:defRPr kumimoji="1" sz="2400">
                <a:solidFill>
                  <a:schemeClr val="tx1"/>
                </a:solidFill>
                <a:latin typeface="Helvetica" panose="020B0604020202020204" pitchFamily="34" charset="0"/>
                <a:ea typeface="宋体" panose="02010600030101010101" pitchFamily="2" charset="-122"/>
              </a:defRPr>
            </a:lvl3pPr>
            <a:lvl4pPr marL="1600200" indent="-228600">
              <a:defRPr kumimoji="1" sz="2400">
                <a:solidFill>
                  <a:schemeClr val="tx1"/>
                </a:solidFill>
                <a:latin typeface="Helvetica" panose="020B0604020202020204" pitchFamily="34" charset="0"/>
                <a:ea typeface="宋体" panose="02010600030101010101" pitchFamily="2" charset="-122"/>
              </a:defRPr>
            </a:lvl4pPr>
            <a:lvl5pPr marL="2057400" indent="-228600">
              <a:defRPr kumimoji="1" sz="2400">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9pPr>
          </a:lstStyle>
          <a:p>
            <a:pPr algn="r">
              <a:spcBef>
                <a:spcPct val="50000"/>
              </a:spcBef>
            </a:pPr>
            <a:r>
              <a:rPr kumimoji="0" lang="en-US" altLang="zh-CN" sz="1000" b="1" dirty="0">
                <a:solidFill>
                  <a:srgbClr val="993300"/>
                </a:solidFill>
              </a:rPr>
              <a:t>@ZJU</a:t>
            </a:r>
          </a:p>
        </p:txBody>
      </p:sp>
      <p:sp>
        <p:nvSpPr>
          <p:cNvPr id="47113" name="Text Box 9"/>
          <p:cNvSpPr txBox="1">
            <a:spLocks noChangeArrowheads="1"/>
          </p:cNvSpPr>
          <p:nvPr/>
        </p:nvSpPr>
        <p:spPr bwMode="auto">
          <a:xfrm>
            <a:off x="0" y="6613525"/>
            <a:ext cx="1348446"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Helvetica" panose="020B0604020202020204" pitchFamily="34" charset="0"/>
                <a:ea typeface="宋体" panose="02010600030101010101" pitchFamily="2" charset="-122"/>
              </a:defRPr>
            </a:lvl1pPr>
            <a:lvl2pPr marL="742950" indent="-285750">
              <a:defRPr kumimoji="1" sz="2400">
                <a:solidFill>
                  <a:schemeClr val="tx1"/>
                </a:solidFill>
                <a:latin typeface="Helvetica" panose="020B0604020202020204" pitchFamily="34" charset="0"/>
                <a:ea typeface="宋体" panose="02010600030101010101" pitchFamily="2" charset="-122"/>
              </a:defRPr>
            </a:lvl2pPr>
            <a:lvl3pPr marL="1143000" indent="-228600">
              <a:defRPr kumimoji="1" sz="2400">
                <a:solidFill>
                  <a:schemeClr val="tx1"/>
                </a:solidFill>
                <a:latin typeface="Helvetica" panose="020B0604020202020204" pitchFamily="34" charset="0"/>
                <a:ea typeface="宋体" panose="02010600030101010101" pitchFamily="2" charset="-122"/>
              </a:defRPr>
            </a:lvl3pPr>
            <a:lvl4pPr marL="1600200" indent="-228600">
              <a:defRPr kumimoji="1" sz="2400">
                <a:solidFill>
                  <a:schemeClr val="tx1"/>
                </a:solidFill>
                <a:latin typeface="Helvetica" panose="020B0604020202020204" pitchFamily="34" charset="0"/>
                <a:ea typeface="宋体" panose="02010600030101010101" pitchFamily="2" charset="-122"/>
              </a:defRPr>
            </a:lvl4pPr>
            <a:lvl5pPr marL="2057400" indent="-228600">
              <a:defRPr kumimoji="1" sz="2400">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9pPr>
          </a:lstStyle>
          <a:p>
            <a:pPr>
              <a:spcBef>
                <a:spcPct val="50000"/>
              </a:spcBef>
            </a:pPr>
            <a:r>
              <a:rPr kumimoji="0" lang="en-US" altLang="zh-CN" sz="1000" b="1" dirty="0">
                <a:solidFill>
                  <a:srgbClr val="993300"/>
                </a:solidFill>
              </a:rPr>
              <a:t>Operating Systems</a:t>
            </a:r>
          </a:p>
        </p:txBody>
      </p:sp>
      <p:sp>
        <p:nvSpPr>
          <p:cNvPr id="1034" name="Freeform 10"/>
          <p:cNvSpPr>
            <a:spLocks/>
          </p:cNvSpPr>
          <p:nvPr/>
        </p:nvSpPr>
        <p:spPr bwMode="auto">
          <a:xfrm>
            <a:off x="-1658938" y="1109663"/>
            <a:ext cx="4763" cy="1587"/>
          </a:xfrm>
          <a:custGeom>
            <a:avLst/>
            <a:gdLst>
              <a:gd name="T0" fmla="*/ 1745090 w 13"/>
              <a:gd name="T1" fmla="*/ 0 h 1587"/>
              <a:gd name="T2" fmla="*/ 0 w 13"/>
              <a:gd name="T3" fmla="*/ 0 h 1587"/>
              <a:gd name="T4" fmla="*/ 939777 w 13"/>
              <a:gd name="T5" fmla="*/ 0 h 1587"/>
              <a:gd name="T6" fmla="*/ 1745090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p:cNvSpPr>
            <a:spLocks/>
          </p:cNvSpPr>
          <p:nvPr/>
        </p:nvSpPr>
        <p:spPr bwMode="auto">
          <a:xfrm>
            <a:off x="-898525" y="1169988"/>
            <a:ext cx="3175" cy="1587"/>
          </a:xfrm>
          <a:custGeom>
            <a:avLst/>
            <a:gdLst>
              <a:gd name="T0" fmla="*/ 0 w 10"/>
              <a:gd name="T1" fmla="*/ 0 h 1587"/>
              <a:gd name="T2" fmla="*/ 1008063 w 10"/>
              <a:gd name="T3" fmla="*/ 0 h 1587"/>
              <a:gd name="T4" fmla="*/ 604838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Helvetica" panose="020B0604020202020204" pitchFamily="34" charset="0"/>
                <a:ea typeface="宋体" panose="02010600030101010101" pitchFamily="2" charset="-122"/>
              </a:defRPr>
            </a:lvl1pPr>
            <a:lvl2pPr marL="742950" indent="-285750">
              <a:defRPr kumimoji="1" sz="2400">
                <a:solidFill>
                  <a:schemeClr val="tx1"/>
                </a:solidFill>
                <a:latin typeface="Helvetica" panose="020B0604020202020204" pitchFamily="34" charset="0"/>
                <a:ea typeface="宋体" panose="02010600030101010101" pitchFamily="2" charset="-122"/>
              </a:defRPr>
            </a:lvl2pPr>
            <a:lvl3pPr marL="1143000" indent="-228600">
              <a:defRPr kumimoji="1" sz="2400">
                <a:solidFill>
                  <a:schemeClr val="tx1"/>
                </a:solidFill>
                <a:latin typeface="Helvetica" panose="020B0604020202020204" pitchFamily="34" charset="0"/>
                <a:ea typeface="宋体" panose="02010600030101010101" pitchFamily="2" charset="-122"/>
              </a:defRPr>
            </a:lvl3pPr>
            <a:lvl4pPr marL="1600200" indent="-228600">
              <a:defRPr kumimoji="1" sz="2400">
                <a:solidFill>
                  <a:schemeClr val="tx1"/>
                </a:solidFill>
                <a:latin typeface="Helvetica" panose="020B0604020202020204" pitchFamily="34" charset="0"/>
                <a:ea typeface="宋体" panose="02010600030101010101" pitchFamily="2" charset="-122"/>
              </a:defRPr>
            </a:lvl4pPr>
            <a:lvl5pPr marL="2057400" indent="-228600">
              <a:defRPr kumimoji="1" sz="2400">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9pPr>
          </a:lstStyle>
          <a:p>
            <a:endParaRPr kumimoji="0" lang="zh-CN" altLang="en-US" sz="1800"/>
          </a:p>
        </p:txBody>
      </p:sp>
      <p:sp>
        <p:nvSpPr>
          <p:cNvPr id="1037" name="Freeform 13"/>
          <p:cNvSpPr>
            <a:spLocks/>
          </p:cNvSpPr>
          <p:nvPr/>
        </p:nvSpPr>
        <p:spPr bwMode="auto">
          <a:xfrm>
            <a:off x="-1466850" y="889000"/>
            <a:ext cx="6350" cy="1588"/>
          </a:xfrm>
          <a:custGeom>
            <a:avLst/>
            <a:gdLst>
              <a:gd name="T0" fmla="*/ 0 w 18"/>
              <a:gd name="T1" fmla="*/ 360249 h 7"/>
              <a:gd name="T2" fmla="*/ 1493308 w 18"/>
              <a:gd name="T3" fmla="*/ 0 h 7"/>
              <a:gd name="T4" fmla="*/ 2240139 w 18"/>
              <a:gd name="T5" fmla="*/ 0 h 7"/>
              <a:gd name="T6" fmla="*/ 0 w 18"/>
              <a:gd name="T7" fmla="*/ 360249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p:cNvSpPr>
            <a:spLocks/>
          </p:cNvSpPr>
          <p:nvPr/>
        </p:nvSpPr>
        <p:spPr bwMode="auto">
          <a:xfrm>
            <a:off x="-1639888" y="1144588"/>
            <a:ext cx="1588" cy="6350"/>
          </a:xfrm>
          <a:custGeom>
            <a:avLst/>
            <a:gdLst>
              <a:gd name="T0" fmla="*/ 0 w 6"/>
              <a:gd name="T1" fmla="*/ 2520156 h 16"/>
              <a:gd name="T2" fmla="*/ 420291 w 6"/>
              <a:gd name="T3" fmla="*/ 0 h 16"/>
              <a:gd name="T4" fmla="*/ 210145 w 6"/>
              <a:gd name="T5" fmla="*/ 2047478 h 16"/>
              <a:gd name="T6" fmla="*/ 0 w 6"/>
              <a:gd name="T7" fmla="*/ 252015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p:cNvSpPr>
            <a:spLocks/>
          </p:cNvSpPr>
          <p:nvPr/>
        </p:nvSpPr>
        <p:spPr bwMode="auto">
          <a:xfrm>
            <a:off x="-1247775" y="1146175"/>
            <a:ext cx="4762" cy="7938"/>
          </a:xfrm>
          <a:custGeom>
            <a:avLst/>
            <a:gdLst>
              <a:gd name="T0" fmla="*/ 1499164 w 11"/>
              <a:gd name="T1" fmla="*/ 3150592 h 20"/>
              <a:gd name="T2" fmla="*/ 0 w 11"/>
              <a:gd name="T3" fmla="*/ 0 h 20"/>
              <a:gd name="T4" fmla="*/ 2061513 w 11"/>
              <a:gd name="T5" fmla="*/ 2520315 h 20"/>
              <a:gd name="T6" fmla="*/ 1499164 w 11"/>
              <a:gd name="T7" fmla="*/ 315059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p:cNvSpPr>
            <a:spLocks/>
          </p:cNvSpPr>
          <p:nvPr/>
        </p:nvSpPr>
        <p:spPr bwMode="auto">
          <a:xfrm>
            <a:off x="-1101725" y="1228725"/>
            <a:ext cx="1587" cy="6350"/>
          </a:xfrm>
          <a:custGeom>
            <a:avLst/>
            <a:gdLst>
              <a:gd name="T0" fmla="*/ 0 w 7"/>
              <a:gd name="T1" fmla="*/ 2880179 h 14"/>
              <a:gd name="T2" fmla="*/ 359796 w 7"/>
              <a:gd name="T3" fmla="*/ 0 h 14"/>
              <a:gd name="T4" fmla="*/ 359796 w 7"/>
              <a:gd name="T5" fmla="*/ 1440089 h 14"/>
              <a:gd name="T6" fmla="*/ 0 w 7"/>
              <a:gd name="T7" fmla="*/ 2880179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p:cNvSpPr>
            <a:spLocks/>
          </p:cNvSpPr>
          <p:nvPr/>
        </p:nvSpPr>
        <p:spPr bwMode="auto">
          <a:xfrm>
            <a:off x="-1303338" y="1270000"/>
            <a:ext cx="12700" cy="1588"/>
          </a:xfrm>
          <a:custGeom>
            <a:avLst/>
            <a:gdLst>
              <a:gd name="T0" fmla="*/ 0 w 30"/>
              <a:gd name="T1" fmla="*/ 840581 h 3"/>
              <a:gd name="T2" fmla="*/ 2688167 w 30"/>
              <a:gd name="T3" fmla="*/ 0 h 3"/>
              <a:gd name="T4" fmla="*/ 5376333 w 30"/>
              <a:gd name="T5" fmla="*/ 0 h 3"/>
              <a:gd name="T6" fmla="*/ 0 w 30"/>
              <a:gd name="T7" fmla="*/ 840581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p:cNvSpPr>
            <a:spLocks/>
          </p:cNvSpPr>
          <p:nvPr/>
        </p:nvSpPr>
        <p:spPr bwMode="auto">
          <a:xfrm>
            <a:off x="1176338" y="885825"/>
            <a:ext cx="4762" cy="9525"/>
          </a:xfrm>
          <a:custGeom>
            <a:avLst/>
            <a:gdLst>
              <a:gd name="T0" fmla="*/ 0 w 9"/>
              <a:gd name="T1" fmla="*/ 3780234 h 24"/>
              <a:gd name="T2" fmla="*/ 2519627 w 9"/>
              <a:gd name="T3" fmla="*/ 0 h 24"/>
              <a:gd name="T4" fmla="*/ 1679928 w 9"/>
              <a:gd name="T5" fmla="*/ 2677716 h 24"/>
              <a:gd name="T6" fmla="*/ 0 w 9"/>
              <a:gd name="T7" fmla="*/ 3780234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txStyles>
    <p:title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宋体" charset="0"/>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cs typeface="宋体"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cs typeface="宋体"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cs typeface="宋体"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cs typeface="宋体"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lang="en-US" altLang="zh-CN" dirty="0">
          <a:solidFill>
            <a:schemeClr val="tx1"/>
          </a:solidFill>
          <a:latin typeface="+mn-lt"/>
          <a:ea typeface="+mn-ea"/>
          <a:cs typeface="宋体" charset="0"/>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lang="en-US" altLang="zh-CN" dirty="0">
          <a:solidFill>
            <a:schemeClr val="tx1"/>
          </a:solidFill>
          <a:latin typeface="+mn-lt"/>
          <a:ea typeface="+mn-ea"/>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n-ea"/>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n-ea"/>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7F546BD9-EE54-924F-A9D1-5C32110C28AA}"/>
              </a:ext>
            </a:extLst>
          </p:cNvPr>
          <p:cNvSpPr>
            <a:spLocks noGrp="1" noChangeArrowheads="1"/>
          </p:cNvSpPr>
          <p:nvPr>
            <p:ph type="ctrTitle"/>
          </p:nvPr>
        </p:nvSpPr>
        <p:spPr/>
        <p:txBody>
          <a:bodyPr/>
          <a:lstStyle/>
          <a:p>
            <a:pPr>
              <a:defRPr/>
            </a:pPr>
            <a:r>
              <a:rPr lang="en-US" altLang="zh-CN" dirty="0">
                <a:effectLst>
                  <a:outerShdw blurRad="38100" dist="38100" dir="2700000" algn="tl">
                    <a:srgbClr val="C0C0C0"/>
                  </a:outerShdw>
                </a:effectLst>
              </a:rPr>
              <a:t>Chapter 6:  Process Synchronization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8329D-021E-B041-8687-6244D48EF083}"/>
              </a:ext>
            </a:extLst>
          </p:cNvPr>
          <p:cNvSpPr>
            <a:spLocks noGrp="1"/>
          </p:cNvSpPr>
          <p:nvPr>
            <p:ph type="title"/>
          </p:nvPr>
        </p:nvSpPr>
        <p:spPr/>
        <p:txBody>
          <a:bodyPr/>
          <a:lstStyle/>
          <a:p>
            <a:pPr>
              <a:defRPr/>
            </a:pPr>
            <a:r>
              <a:rPr lang="en-US" altLang="zh-CN" dirty="0">
                <a:effectLst>
                  <a:outerShdw blurRad="38100" dist="38100" dir="2700000" algn="tl">
                    <a:srgbClr val="C0C0C0"/>
                  </a:outerShdw>
                </a:effectLst>
              </a:rPr>
              <a:t>Algorithm</a:t>
            </a:r>
            <a:r>
              <a:rPr lang="zh-CN"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1</a:t>
            </a:r>
            <a:endParaRPr lang="zh-CN" altLang="en-US" dirty="0">
              <a:effectLst>
                <a:outerShdw blurRad="38100" dist="38100" dir="2700000" algn="tl">
                  <a:srgbClr val="C0C0C0"/>
                </a:outerShdw>
              </a:effectLst>
            </a:endParaRPr>
          </a:p>
        </p:txBody>
      </p:sp>
      <p:sp>
        <p:nvSpPr>
          <p:cNvPr id="21507" name="内容占位符 2">
            <a:extLst>
              <a:ext uri="{FF2B5EF4-FFF2-40B4-BE49-F238E27FC236}">
                <a16:creationId xmlns:a16="http://schemas.microsoft.com/office/drawing/2014/main" id="{F4217B37-638B-CB49-A969-AE3B50790E30}"/>
              </a:ext>
            </a:extLst>
          </p:cNvPr>
          <p:cNvSpPr>
            <a:spLocks noGrp="1" noChangeArrowheads="1"/>
          </p:cNvSpPr>
          <p:nvPr>
            <p:ph idx="1"/>
          </p:nvPr>
        </p:nvSpPr>
        <p:spPr/>
        <p:txBody>
          <a:bodyPr/>
          <a:lstStyle/>
          <a:p>
            <a:pPr marL="342900" lvl="1" indent="-342900">
              <a:buClr>
                <a:srgbClr val="993300"/>
              </a:buClr>
              <a:buSzPct val="90000"/>
            </a:pPr>
            <a:r>
              <a:rPr lang="en-US" altLang="zh-CN"/>
              <a:t>int</a:t>
            </a:r>
            <a:r>
              <a:rPr lang="en-US" altLang="zh-CN">
                <a:solidFill>
                  <a:srgbClr val="FF0000"/>
                </a:solidFill>
              </a:rPr>
              <a:t> turn</a:t>
            </a:r>
            <a:r>
              <a:rPr lang="en-US" altLang="zh-CN"/>
              <a:t>;</a:t>
            </a:r>
            <a:r>
              <a:rPr lang="zh-CN" altLang="en-US"/>
              <a:t> </a:t>
            </a:r>
            <a:r>
              <a:rPr lang="en-US" altLang="zh-CN"/>
              <a:t>turn</a:t>
            </a:r>
            <a:r>
              <a:rPr lang="zh-CN" altLang="en-US"/>
              <a:t> </a:t>
            </a:r>
            <a:r>
              <a:rPr lang="en-US" altLang="zh-CN"/>
              <a:t>=</a:t>
            </a:r>
            <a:r>
              <a:rPr lang="zh-CN" altLang="en-US"/>
              <a:t> </a:t>
            </a:r>
            <a:r>
              <a:rPr lang="en-US" altLang="zh-CN"/>
              <a:t>0;</a:t>
            </a:r>
            <a:r>
              <a:rPr lang="zh-CN" altLang="en-US"/>
              <a:t> </a:t>
            </a:r>
            <a:r>
              <a:rPr lang="en-US" altLang="zh-CN"/>
              <a:t>//</a:t>
            </a:r>
            <a:r>
              <a:rPr lang="zh-CN" altLang="en-US"/>
              <a:t> </a:t>
            </a:r>
            <a:r>
              <a:rPr lang="en-US" altLang="zh-CN"/>
              <a:t>Pi</a:t>
            </a:r>
            <a:r>
              <a:rPr lang="zh-CN" altLang="en-US"/>
              <a:t> </a:t>
            </a:r>
            <a:r>
              <a:rPr lang="en-US" altLang="zh-CN"/>
              <a:t>can</a:t>
            </a:r>
            <a:r>
              <a:rPr lang="zh-CN" altLang="en-US"/>
              <a:t> </a:t>
            </a:r>
            <a:r>
              <a:rPr lang="en-US" altLang="zh-CN"/>
              <a:t>enter</a:t>
            </a:r>
            <a:r>
              <a:rPr lang="zh-CN" altLang="en-US"/>
              <a:t> </a:t>
            </a:r>
            <a:r>
              <a:rPr lang="en-US" altLang="zh-CN"/>
              <a:t>the</a:t>
            </a:r>
            <a:r>
              <a:rPr lang="zh-CN" altLang="en-US"/>
              <a:t> </a:t>
            </a:r>
            <a:r>
              <a:rPr lang="en-US" altLang="zh-CN"/>
              <a:t>critical</a:t>
            </a:r>
            <a:r>
              <a:rPr lang="zh-CN" altLang="en-US"/>
              <a:t> </a:t>
            </a:r>
            <a:r>
              <a:rPr lang="en-US" altLang="zh-CN"/>
              <a:t>section</a:t>
            </a:r>
          </a:p>
          <a:p>
            <a:pPr marL="342900" lvl="1" indent="-342900">
              <a:buClr>
                <a:srgbClr val="993300"/>
              </a:buClr>
              <a:buSzPct val="90000"/>
            </a:pPr>
            <a:r>
              <a:rPr lang="en-US" altLang="zh-CN"/>
              <a:t>Process</a:t>
            </a:r>
            <a:r>
              <a:rPr lang="zh-CN" altLang="en-US"/>
              <a:t> </a:t>
            </a:r>
            <a:r>
              <a:rPr lang="en-US" altLang="zh-CN"/>
              <a:t>Pi:</a:t>
            </a:r>
          </a:p>
          <a:p>
            <a:pPr marL="1085850" lvl="3" indent="-400050">
              <a:buFontTx/>
              <a:buNone/>
            </a:pPr>
            <a:r>
              <a:rPr lang="en-US" altLang="zh-CN">
                <a:solidFill>
                  <a:srgbClr val="0000FF"/>
                </a:solidFill>
                <a:latin typeface="Book Antiqua" panose="02040602050305030304" pitchFamily="18" charset="0"/>
              </a:rPr>
              <a:t>do{</a:t>
            </a:r>
          </a:p>
          <a:p>
            <a:pPr marL="1028700" lvl="4" indent="0">
              <a:buClr>
                <a:srgbClr val="993300"/>
              </a:buClr>
              <a:buSzPct val="90000"/>
              <a:buFontTx/>
              <a:buNone/>
            </a:pPr>
            <a:r>
              <a:rPr lang="en-US" altLang="zh-CN" b="1">
                <a:solidFill>
                  <a:srgbClr val="0000FF"/>
                </a:solidFill>
                <a:latin typeface="Book Antiqua" panose="02040602050305030304" pitchFamily="18" charset="0"/>
              </a:rPr>
              <a:t>while(turn</a:t>
            </a:r>
            <a:r>
              <a:rPr lang="zh-CN" altLang="en-US" b="1">
                <a:solidFill>
                  <a:srgbClr val="0000FF"/>
                </a:solidFill>
                <a:latin typeface="Book Antiqua" panose="02040602050305030304" pitchFamily="18" charset="0"/>
              </a:rPr>
              <a:t> </a:t>
            </a:r>
            <a:r>
              <a:rPr lang="en-US" altLang="zh-CN" b="1">
                <a:solidFill>
                  <a:srgbClr val="0000FF"/>
                </a:solidFill>
                <a:latin typeface="Book Antiqua" panose="02040602050305030304" pitchFamily="18" charset="0"/>
              </a:rPr>
              <a:t>!=</a:t>
            </a:r>
            <a:r>
              <a:rPr lang="zh-CN" altLang="en-US" b="1">
                <a:solidFill>
                  <a:srgbClr val="0000FF"/>
                </a:solidFill>
                <a:latin typeface="Book Antiqua" panose="02040602050305030304" pitchFamily="18" charset="0"/>
              </a:rPr>
              <a:t> </a:t>
            </a:r>
            <a:r>
              <a:rPr lang="en-US" altLang="zh-CN" b="1">
                <a:solidFill>
                  <a:srgbClr val="0000FF"/>
                </a:solidFill>
                <a:latin typeface="Book Antiqua" panose="02040602050305030304" pitchFamily="18" charset="0"/>
              </a:rPr>
              <a:t>i);</a:t>
            </a:r>
          </a:p>
          <a:p>
            <a:pPr marL="1028700" lvl="4" indent="0">
              <a:buClr>
                <a:srgbClr val="993300"/>
              </a:buClr>
              <a:buSzPct val="90000"/>
              <a:buFontTx/>
              <a:buNone/>
            </a:pPr>
            <a:r>
              <a:rPr lang="zh-CN" altLang="en-US">
                <a:solidFill>
                  <a:srgbClr val="0000FF"/>
                </a:solidFill>
                <a:latin typeface="Book Antiqua" panose="02040602050305030304" pitchFamily="18" charset="0"/>
              </a:rPr>
              <a:t>    </a:t>
            </a:r>
            <a:r>
              <a:rPr lang="en-US" altLang="zh-CN">
                <a:solidFill>
                  <a:srgbClr val="0000FF"/>
                </a:solidFill>
                <a:latin typeface="Book Antiqua" panose="02040602050305030304" pitchFamily="18" charset="0"/>
              </a:rPr>
              <a:t>critical</a:t>
            </a:r>
            <a:r>
              <a:rPr lang="zh-CN" altLang="en-US">
                <a:solidFill>
                  <a:srgbClr val="0000FF"/>
                </a:solidFill>
                <a:latin typeface="Book Antiqua" panose="02040602050305030304" pitchFamily="18" charset="0"/>
              </a:rPr>
              <a:t> </a:t>
            </a:r>
            <a:r>
              <a:rPr lang="en-US" altLang="zh-CN">
                <a:solidFill>
                  <a:srgbClr val="0000FF"/>
                </a:solidFill>
                <a:latin typeface="Book Antiqua" panose="02040602050305030304" pitchFamily="18" charset="0"/>
              </a:rPr>
              <a:t>section</a:t>
            </a:r>
          </a:p>
          <a:p>
            <a:pPr marL="1028700" lvl="4" indent="0">
              <a:buClr>
                <a:srgbClr val="993300"/>
              </a:buClr>
              <a:buSzPct val="90000"/>
              <a:buFontTx/>
              <a:buNone/>
            </a:pPr>
            <a:r>
              <a:rPr lang="en-US" altLang="zh-CN" b="1">
                <a:solidFill>
                  <a:srgbClr val="0000FF"/>
                </a:solidFill>
                <a:latin typeface="Book Antiqua" panose="02040602050305030304" pitchFamily="18" charset="0"/>
              </a:rPr>
              <a:t>turn=j; </a:t>
            </a:r>
          </a:p>
          <a:p>
            <a:pPr marL="1028700" lvl="4" indent="0">
              <a:buClr>
                <a:srgbClr val="993300"/>
              </a:buClr>
              <a:buSzPct val="90000"/>
              <a:buFontTx/>
              <a:buNone/>
            </a:pPr>
            <a:r>
              <a:rPr lang="zh-CN" altLang="en-US">
                <a:solidFill>
                  <a:srgbClr val="0000FF"/>
                </a:solidFill>
                <a:latin typeface="Book Antiqua" panose="02040602050305030304" pitchFamily="18" charset="0"/>
              </a:rPr>
              <a:t>    </a:t>
            </a:r>
            <a:r>
              <a:rPr lang="en-US" altLang="zh-CN">
                <a:solidFill>
                  <a:srgbClr val="0000FF"/>
                </a:solidFill>
                <a:latin typeface="Book Antiqua" panose="02040602050305030304" pitchFamily="18" charset="0"/>
              </a:rPr>
              <a:t>remainder</a:t>
            </a:r>
            <a:r>
              <a:rPr lang="zh-CN" altLang="en-US">
                <a:solidFill>
                  <a:srgbClr val="0000FF"/>
                </a:solidFill>
                <a:latin typeface="Book Antiqua" panose="02040602050305030304" pitchFamily="18" charset="0"/>
              </a:rPr>
              <a:t> </a:t>
            </a:r>
            <a:r>
              <a:rPr lang="en-US" altLang="zh-CN">
                <a:solidFill>
                  <a:srgbClr val="0000FF"/>
                </a:solidFill>
                <a:latin typeface="Book Antiqua" panose="02040602050305030304" pitchFamily="18" charset="0"/>
              </a:rPr>
              <a:t>section</a:t>
            </a:r>
          </a:p>
          <a:p>
            <a:pPr marL="1085850" lvl="3" indent="-400050">
              <a:buClr>
                <a:srgbClr val="993300"/>
              </a:buClr>
              <a:buSzPct val="90000"/>
              <a:buFontTx/>
              <a:buNone/>
            </a:pPr>
            <a:r>
              <a:rPr lang="en-US" altLang="zh-CN">
                <a:solidFill>
                  <a:srgbClr val="0000FF"/>
                </a:solidFill>
                <a:latin typeface="Book Antiqua" panose="02040602050305030304" pitchFamily="18" charset="0"/>
              </a:rPr>
              <a:t>}</a:t>
            </a:r>
            <a:r>
              <a:rPr lang="zh-CN" altLang="en-US">
                <a:solidFill>
                  <a:srgbClr val="0000FF"/>
                </a:solidFill>
                <a:latin typeface="Book Antiqua" panose="02040602050305030304" pitchFamily="18" charset="0"/>
              </a:rPr>
              <a:t> </a:t>
            </a:r>
            <a:r>
              <a:rPr lang="en-US" altLang="zh-CN">
                <a:solidFill>
                  <a:srgbClr val="0000FF"/>
                </a:solidFill>
                <a:latin typeface="Book Antiqua" panose="02040602050305030304" pitchFamily="18" charset="0"/>
              </a:rPr>
              <a:t>while</a:t>
            </a:r>
            <a:r>
              <a:rPr lang="zh-CN" altLang="en-US">
                <a:solidFill>
                  <a:srgbClr val="0000FF"/>
                </a:solidFill>
                <a:latin typeface="Book Antiqua" panose="02040602050305030304" pitchFamily="18" charset="0"/>
              </a:rPr>
              <a:t> </a:t>
            </a:r>
            <a:r>
              <a:rPr lang="en-US" altLang="zh-CN">
                <a:solidFill>
                  <a:srgbClr val="0000FF"/>
                </a:solidFill>
                <a:latin typeface="Book Antiqua" panose="02040602050305030304" pitchFamily="18" charset="0"/>
              </a:rPr>
              <a:t>(1);</a:t>
            </a:r>
          </a:p>
          <a:p>
            <a:pPr marL="1085850" lvl="3" indent="-400050">
              <a:buClr>
                <a:srgbClr val="993300"/>
              </a:buClr>
              <a:buSzPct val="90000"/>
              <a:buFontTx/>
              <a:buNone/>
            </a:pPr>
            <a:endParaRPr lang="en-US" altLang="zh-CN">
              <a:solidFill>
                <a:srgbClr val="0000FF"/>
              </a:solidFill>
              <a:latin typeface="Book Antiqua" panose="02040602050305030304" pitchFamily="18" charset="0"/>
            </a:endParaRPr>
          </a:p>
          <a:p>
            <a:pPr marL="342900" lvl="1" indent="-342900">
              <a:buClr>
                <a:srgbClr val="993300"/>
              </a:buClr>
              <a:buSzPct val="90000"/>
              <a:buFont typeface="Wingdings" panose="05000000000000000000" pitchFamily="2" charset="2"/>
              <a:buChar char="n"/>
            </a:pPr>
            <a:r>
              <a:rPr lang="en-US" altLang="zh-CN">
                <a:solidFill>
                  <a:srgbClr val="C00000"/>
                </a:solidFill>
                <a:latin typeface="Book Antiqua" panose="02040602050305030304" pitchFamily="18" charset="0"/>
              </a:rPr>
              <a:t>Mutual</a:t>
            </a:r>
            <a:r>
              <a:rPr lang="zh-CN" altLang="en-US">
                <a:solidFill>
                  <a:srgbClr val="C00000"/>
                </a:solidFill>
                <a:latin typeface="Book Antiqua" panose="02040602050305030304" pitchFamily="18" charset="0"/>
              </a:rPr>
              <a:t> </a:t>
            </a:r>
            <a:r>
              <a:rPr lang="en-US" altLang="zh-CN">
                <a:solidFill>
                  <a:srgbClr val="C00000"/>
                </a:solidFill>
                <a:latin typeface="Book Antiqua" panose="02040602050305030304" pitchFamily="18" charset="0"/>
              </a:rPr>
              <a:t>Exclusion</a:t>
            </a:r>
            <a:r>
              <a:rPr lang="zh-CN" altLang="en-US">
                <a:solidFill>
                  <a:srgbClr val="C00000"/>
                </a:solidFill>
                <a:latin typeface="Book Antiqua" panose="02040602050305030304" pitchFamily="18" charset="0"/>
              </a:rPr>
              <a:t> </a:t>
            </a:r>
            <a:r>
              <a:rPr lang="en-US" altLang="zh-CN">
                <a:latin typeface="Book Antiqua" panose="02040602050305030304" pitchFamily="18" charset="0"/>
              </a:rPr>
              <a:t>is</a:t>
            </a:r>
            <a:r>
              <a:rPr lang="zh-CN" altLang="en-US">
                <a:latin typeface="Book Antiqua" panose="02040602050305030304" pitchFamily="18" charset="0"/>
              </a:rPr>
              <a:t> </a:t>
            </a:r>
            <a:r>
              <a:rPr lang="en-US" altLang="zh-CN">
                <a:latin typeface="Book Antiqua" panose="02040602050305030304" pitchFamily="18" charset="0"/>
              </a:rPr>
              <a:t>satisfied.</a:t>
            </a:r>
            <a:r>
              <a:rPr lang="zh-CN" altLang="en-US">
                <a:latin typeface="Book Antiqua" panose="02040602050305030304" pitchFamily="18" charset="0"/>
              </a:rPr>
              <a:t> </a:t>
            </a:r>
            <a:r>
              <a:rPr lang="en-US" altLang="zh-CN">
                <a:latin typeface="Book Antiqua" panose="02040602050305030304" pitchFamily="18" charset="0"/>
              </a:rPr>
              <a:t>How</a:t>
            </a:r>
            <a:r>
              <a:rPr lang="zh-CN" altLang="en-US">
                <a:latin typeface="Book Antiqua" panose="02040602050305030304" pitchFamily="18" charset="0"/>
              </a:rPr>
              <a:t> </a:t>
            </a:r>
            <a:r>
              <a:rPr lang="en-US" altLang="zh-CN">
                <a:latin typeface="Book Antiqua" panose="02040602050305030304" pitchFamily="18" charset="0"/>
              </a:rPr>
              <a:t>about</a:t>
            </a:r>
            <a:r>
              <a:rPr lang="zh-CN" altLang="en-US">
                <a:latin typeface="Book Antiqua" panose="02040602050305030304" pitchFamily="18" charset="0"/>
              </a:rPr>
              <a:t> </a:t>
            </a:r>
            <a:r>
              <a:rPr lang="en-US" altLang="zh-CN">
                <a:solidFill>
                  <a:srgbClr val="C00000"/>
                </a:solidFill>
                <a:latin typeface="Book Antiqua" panose="02040602050305030304" pitchFamily="18" charset="0"/>
              </a:rPr>
              <a:t>Progress</a:t>
            </a:r>
            <a:r>
              <a:rPr lang="en-US" altLang="zh-CN">
                <a:latin typeface="Book Antiqua" panose="02040602050305030304" pitchFamily="18" charset="0"/>
              </a:rPr>
              <a:t>?</a:t>
            </a:r>
          </a:p>
        </p:txBody>
      </p:sp>
      <p:sp>
        <p:nvSpPr>
          <p:cNvPr id="21508" name="矩形 3">
            <a:extLst>
              <a:ext uri="{FF2B5EF4-FFF2-40B4-BE49-F238E27FC236}">
                <a16:creationId xmlns:a16="http://schemas.microsoft.com/office/drawing/2014/main" id="{527D405A-07B8-1B4F-A14E-0ED861B2DD9C}"/>
              </a:ext>
            </a:extLst>
          </p:cNvPr>
          <p:cNvSpPr>
            <a:spLocks noChangeArrowheads="1"/>
          </p:cNvSpPr>
          <p:nvPr/>
        </p:nvSpPr>
        <p:spPr bwMode="auto">
          <a:xfrm>
            <a:off x="4724400" y="1668463"/>
            <a:ext cx="45720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Helvetica" pitchFamily="2" charset="0"/>
                <a:ea typeface="宋体" panose="02010600030101010101" pitchFamily="2" charset="-122"/>
              </a:defRPr>
            </a:lvl1pPr>
            <a:lvl2pPr marL="342900" indent="-342900">
              <a:defRPr>
                <a:solidFill>
                  <a:schemeClr val="tx1"/>
                </a:solidFill>
                <a:latin typeface="Helvetica" pitchFamily="2" charset="0"/>
                <a:ea typeface="宋体" panose="02010600030101010101" pitchFamily="2" charset="-122"/>
              </a:defRPr>
            </a:lvl2pPr>
            <a:lvl3pPr marL="1143000" indent="-228600">
              <a:defRPr>
                <a:solidFill>
                  <a:schemeClr val="tx1"/>
                </a:solidFill>
                <a:latin typeface="Helvetica" pitchFamily="2" charset="0"/>
                <a:ea typeface="宋体" panose="02010600030101010101" pitchFamily="2" charset="-122"/>
              </a:defRPr>
            </a:lvl3pPr>
            <a:lvl4pPr marL="685800">
              <a:defRPr>
                <a:solidFill>
                  <a:schemeClr val="tx1"/>
                </a:solidFill>
                <a:latin typeface="Helvetica" pitchFamily="2" charset="0"/>
                <a:ea typeface="宋体" panose="02010600030101010101" pitchFamily="2" charset="-122"/>
              </a:defRPr>
            </a:lvl4pPr>
            <a:lvl5pPr marL="1028700">
              <a:defRPr>
                <a:solidFill>
                  <a:schemeClr val="tx1"/>
                </a:solidFill>
                <a:latin typeface="Helvetica" pitchFamily="2" charset="0"/>
                <a:ea typeface="宋体" panose="02010600030101010101" pitchFamily="2" charset="-122"/>
              </a:defRPr>
            </a:lvl5pPr>
            <a:lvl6pPr marL="1485900"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1943100"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2400300"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2857500"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pPr lvl="1">
              <a:buClr>
                <a:srgbClr val="993300"/>
              </a:buClr>
              <a:buSzPct val="90000"/>
              <a:buFont typeface="Wingdings" pitchFamily="2" charset="2"/>
              <a:buChar char="l"/>
            </a:pPr>
            <a:r>
              <a:rPr lang="en-US" altLang="zh-CN"/>
              <a:t>Process</a:t>
            </a:r>
            <a:r>
              <a:rPr lang="zh-CN" altLang="en-US"/>
              <a:t> </a:t>
            </a:r>
            <a:r>
              <a:rPr lang="en-US" altLang="zh-CN"/>
              <a:t>Pj:</a:t>
            </a:r>
          </a:p>
          <a:p>
            <a:pPr lvl="3">
              <a:spcBef>
                <a:spcPct val="35000"/>
              </a:spcBef>
            </a:pPr>
            <a:r>
              <a:rPr kumimoji="1" lang="en-US" altLang="zh-CN">
                <a:solidFill>
                  <a:srgbClr val="0000FF"/>
                </a:solidFill>
                <a:latin typeface="Book Antiqua" panose="02040602050305030304" pitchFamily="18" charset="0"/>
              </a:rPr>
              <a:t>do{</a:t>
            </a:r>
          </a:p>
          <a:p>
            <a:pPr lvl="4">
              <a:spcBef>
                <a:spcPct val="35000"/>
              </a:spcBef>
              <a:buClr>
                <a:srgbClr val="993300"/>
              </a:buClr>
              <a:buSzPct val="90000"/>
            </a:pPr>
            <a:r>
              <a:rPr kumimoji="1" lang="en-US" altLang="zh-CN" b="1">
                <a:solidFill>
                  <a:srgbClr val="0000FF"/>
                </a:solidFill>
                <a:latin typeface="Book Antiqua" panose="02040602050305030304" pitchFamily="18" charset="0"/>
              </a:rPr>
              <a:t>while(turn</a:t>
            </a:r>
            <a:r>
              <a:rPr kumimoji="1" lang="zh-CN" altLang="en-US" b="1">
                <a:solidFill>
                  <a:srgbClr val="0000FF"/>
                </a:solidFill>
                <a:latin typeface="Book Antiqua" panose="02040602050305030304" pitchFamily="18" charset="0"/>
              </a:rPr>
              <a:t> </a:t>
            </a:r>
            <a:r>
              <a:rPr kumimoji="1" lang="en-US" altLang="zh-CN" b="1">
                <a:solidFill>
                  <a:srgbClr val="0000FF"/>
                </a:solidFill>
                <a:latin typeface="Book Antiqua" panose="02040602050305030304" pitchFamily="18" charset="0"/>
              </a:rPr>
              <a:t>!=</a:t>
            </a:r>
            <a:r>
              <a:rPr kumimoji="1" lang="zh-CN" altLang="en-US" b="1">
                <a:solidFill>
                  <a:srgbClr val="0000FF"/>
                </a:solidFill>
                <a:latin typeface="Book Antiqua" panose="02040602050305030304" pitchFamily="18" charset="0"/>
              </a:rPr>
              <a:t> </a:t>
            </a:r>
            <a:r>
              <a:rPr kumimoji="1" lang="en-US" altLang="zh-CN" b="1">
                <a:solidFill>
                  <a:srgbClr val="0000FF"/>
                </a:solidFill>
                <a:latin typeface="Book Antiqua" panose="02040602050305030304" pitchFamily="18" charset="0"/>
              </a:rPr>
              <a:t>j);</a:t>
            </a:r>
          </a:p>
          <a:p>
            <a:pPr lvl="4">
              <a:spcBef>
                <a:spcPct val="35000"/>
              </a:spcBef>
              <a:buClr>
                <a:srgbClr val="993300"/>
              </a:buClr>
              <a:buSzPct val="90000"/>
            </a:pPr>
            <a:r>
              <a:rPr kumimoji="1" lang="zh-CN" altLang="en-US">
                <a:solidFill>
                  <a:srgbClr val="0000FF"/>
                </a:solidFill>
                <a:latin typeface="Book Antiqua" panose="02040602050305030304" pitchFamily="18" charset="0"/>
              </a:rPr>
              <a:t>    </a:t>
            </a:r>
            <a:r>
              <a:rPr kumimoji="1" lang="en-US" altLang="zh-CN">
                <a:solidFill>
                  <a:srgbClr val="0000FF"/>
                </a:solidFill>
                <a:latin typeface="Book Antiqua" panose="02040602050305030304" pitchFamily="18" charset="0"/>
              </a:rPr>
              <a:t>critical</a:t>
            </a:r>
            <a:r>
              <a:rPr kumimoji="1" lang="zh-CN" altLang="en-US">
                <a:solidFill>
                  <a:srgbClr val="0000FF"/>
                </a:solidFill>
                <a:latin typeface="Book Antiqua" panose="02040602050305030304" pitchFamily="18" charset="0"/>
              </a:rPr>
              <a:t> </a:t>
            </a:r>
            <a:r>
              <a:rPr kumimoji="1" lang="en-US" altLang="zh-CN">
                <a:solidFill>
                  <a:srgbClr val="0000FF"/>
                </a:solidFill>
                <a:latin typeface="Book Antiqua" panose="02040602050305030304" pitchFamily="18" charset="0"/>
              </a:rPr>
              <a:t>section</a:t>
            </a:r>
          </a:p>
          <a:p>
            <a:pPr lvl="4">
              <a:spcBef>
                <a:spcPct val="35000"/>
              </a:spcBef>
              <a:buClr>
                <a:srgbClr val="993300"/>
              </a:buClr>
              <a:buSzPct val="90000"/>
            </a:pPr>
            <a:r>
              <a:rPr kumimoji="1" lang="en-US" altLang="zh-CN" b="1">
                <a:solidFill>
                  <a:srgbClr val="0000FF"/>
                </a:solidFill>
                <a:latin typeface="Book Antiqua" panose="02040602050305030304" pitchFamily="18" charset="0"/>
              </a:rPr>
              <a:t>turn=i; </a:t>
            </a:r>
          </a:p>
          <a:p>
            <a:pPr lvl="4">
              <a:spcBef>
                <a:spcPct val="35000"/>
              </a:spcBef>
              <a:buClr>
                <a:srgbClr val="993300"/>
              </a:buClr>
              <a:buSzPct val="90000"/>
            </a:pPr>
            <a:r>
              <a:rPr kumimoji="1" lang="zh-CN" altLang="en-US">
                <a:solidFill>
                  <a:srgbClr val="0000FF"/>
                </a:solidFill>
                <a:latin typeface="Book Antiqua" panose="02040602050305030304" pitchFamily="18" charset="0"/>
              </a:rPr>
              <a:t>    </a:t>
            </a:r>
            <a:r>
              <a:rPr kumimoji="1" lang="en-US" altLang="zh-CN">
                <a:solidFill>
                  <a:srgbClr val="0000FF"/>
                </a:solidFill>
                <a:latin typeface="Book Antiqua" panose="02040602050305030304" pitchFamily="18" charset="0"/>
              </a:rPr>
              <a:t>remainder</a:t>
            </a:r>
            <a:r>
              <a:rPr kumimoji="1" lang="zh-CN" altLang="en-US">
                <a:solidFill>
                  <a:srgbClr val="0000FF"/>
                </a:solidFill>
                <a:latin typeface="Book Antiqua" panose="02040602050305030304" pitchFamily="18" charset="0"/>
              </a:rPr>
              <a:t> </a:t>
            </a:r>
            <a:r>
              <a:rPr kumimoji="1" lang="en-US" altLang="zh-CN">
                <a:solidFill>
                  <a:srgbClr val="0000FF"/>
                </a:solidFill>
                <a:latin typeface="Book Antiqua" panose="02040602050305030304" pitchFamily="18" charset="0"/>
              </a:rPr>
              <a:t>section</a:t>
            </a:r>
          </a:p>
          <a:p>
            <a:pPr lvl="3">
              <a:spcBef>
                <a:spcPct val="35000"/>
              </a:spcBef>
              <a:buClr>
                <a:srgbClr val="993300"/>
              </a:buClr>
              <a:buSzPct val="90000"/>
            </a:pPr>
            <a:r>
              <a:rPr kumimoji="1" lang="en-US" altLang="zh-CN">
                <a:solidFill>
                  <a:srgbClr val="0000FF"/>
                </a:solidFill>
                <a:latin typeface="Book Antiqua" panose="02040602050305030304" pitchFamily="18" charset="0"/>
              </a:rPr>
              <a:t>}</a:t>
            </a:r>
            <a:r>
              <a:rPr kumimoji="1" lang="zh-CN" altLang="en-US">
                <a:solidFill>
                  <a:srgbClr val="0000FF"/>
                </a:solidFill>
                <a:latin typeface="Book Antiqua" panose="02040602050305030304" pitchFamily="18" charset="0"/>
              </a:rPr>
              <a:t> </a:t>
            </a:r>
            <a:r>
              <a:rPr kumimoji="1" lang="en-US" altLang="zh-CN">
                <a:solidFill>
                  <a:srgbClr val="0000FF"/>
                </a:solidFill>
                <a:latin typeface="Book Antiqua" panose="02040602050305030304" pitchFamily="18" charset="0"/>
              </a:rPr>
              <a:t>while</a:t>
            </a:r>
            <a:r>
              <a:rPr kumimoji="1" lang="zh-CN" altLang="en-US">
                <a:solidFill>
                  <a:srgbClr val="0000FF"/>
                </a:solidFill>
                <a:latin typeface="Book Antiqua" panose="02040602050305030304" pitchFamily="18" charset="0"/>
              </a:rPr>
              <a:t> </a:t>
            </a:r>
            <a:r>
              <a:rPr kumimoji="1" lang="en-US" altLang="zh-CN">
                <a:solidFill>
                  <a:srgbClr val="0000FF"/>
                </a:solidFill>
                <a:latin typeface="Book Antiqua" panose="02040602050305030304" pitchFamily="18" charset="0"/>
              </a:rPr>
              <a:t>(1);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EB270-FA10-2844-86E3-4E5888C983EF}"/>
              </a:ext>
            </a:extLst>
          </p:cNvPr>
          <p:cNvSpPr>
            <a:spLocks noGrp="1"/>
          </p:cNvSpPr>
          <p:nvPr>
            <p:ph type="title"/>
          </p:nvPr>
        </p:nvSpPr>
        <p:spPr/>
        <p:txBody>
          <a:bodyPr/>
          <a:lstStyle/>
          <a:p>
            <a:pPr>
              <a:defRPr/>
            </a:pPr>
            <a:r>
              <a:rPr lang="en-US" altLang="zh-CN" dirty="0">
                <a:effectLst>
                  <a:outerShdw blurRad="38100" dist="38100" dir="2700000" algn="tl">
                    <a:srgbClr val="C0C0C0"/>
                  </a:outerShdw>
                </a:effectLst>
              </a:rPr>
              <a:t>Algorithm</a:t>
            </a:r>
            <a:r>
              <a:rPr lang="zh-CN"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2</a:t>
            </a:r>
            <a:r>
              <a:rPr lang="zh-CN" altLang="en-US" dirty="0">
                <a:effectLst>
                  <a:outerShdw blurRad="38100" dist="38100" dir="2700000" algn="tl">
                    <a:srgbClr val="C0C0C0"/>
                  </a:outerShdw>
                </a:effectLst>
              </a:rPr>
              <a:t> </a:t>
            </a:r>
          </a:p>
        </p:txBody>
      </p:sp>
      <p:sp>
        <p:nvSpPr>
          <p:cNvPr id="23555" name="内容占位符 2">
            <a:extLst>
              <a:ext uri="{FF2B5EF4-FFF2-40B4-BE49-F238E27FC236}">
                <a16:creationId xmlns:a16="http://schemas.microsoft.com/office/drawing/2014/main" id="{634BDC27-5528-A545-83A7-58D8051BBD1E}"/>
              </a:ext>
            </a:extLst>
          </p:cNvPr>
          <p:cNvSpPr>
            <a:spLocks noGrp="1" noChangeArrowheads="1"/>
          </p:cNvSpPr>
          <p:nvPr>
            <p:ph idx="1"/>
          </p:nvPr>
        </p:nvSpPr>
        <p:spPr/>
        <p:txBody>
          <a:bodyPr/>
          <a:lstStyle/>
          <a:p>
            <a:pPr marL="342900" lvl="1" indent="-342900">
              <a:buClr>
                <a:srgbClr val="993300"/>
              </a:buClr>
              <a:buSzPct val="90000"/>
              <a:buFont typeface="Monotype Sorts" pitchFamily="2" charset="2"/>
              <a:buChar char="n"/>
            </a:pPr>
            <a:r>
              <a:rPr lang="en-US" altLang="zh-CN"/>
              <a:t>boolean </a:t>
            </a:r>
            <a:r>
              <a:rPr lang="en-US" altLang="zh-CN">
                <a:solidFill>
                  <a:srgbClr val="FF0000"/>
                </a:solidFill>
              </a:rPr>
              <a:t>flag[2]</a:t>
            </a:r>
            <a:r>
              <a:rPr lang="en-US" altLang="zh-CN"/>
              <a:t>;</a:t>
            </a:r>
            <a:r>
              <a:rPr lang="zh-CN" altLang="en-US"/>
              <a:t>  </a:t>
            </a:r>
            <a:r>
              <a:rPr lang="en-US" altLang="zh-CN"/>
              <a:t>flag[0]</a:t>
            </a:r>
            <a:r>
              <a:rPr lang="zh-CN" altLang="en-US"/>
              <a:t> </a:t>
            </a:r>
            <a:r>
              <a:rPr lang="en-US" altLang="zh-CN"/>
              <a:t>=</a:t>
            </a:r>
            <a:r>
              <a:rPr lang="zh-CN" altLang="en-US"/>
              <a:t> </a:t>
            </a:r>
            <a:r>
              <a:rPr lang="en-US" altLang="zh-CN"/>
              <a:t>flag[1]</a:t>
            </a:r>
            <a:r>
              <a:rPr lang="zh-CN" altLang="en-US"/>
              <a:t> </a:t>
            </a:r>
            <a:r>
              <a:rPr lang="en-US" altLang="zh-CN"/>
              <a:t>=</a:t>
            </a:r>
            <a:r>
              <a:rPr lang="zh-CN" altLang="en-US"/>
              <a:t> </a:t>
            </a:r>
            <a:r>
              <a:rPr lang="en-US" altLang="zh-CN"/>
              <a:t>0;</a:t>
            </a:r>
            <a:r>
              <a:rPr lang="zh-CN" altLang="en-US"/>
              <a:t> </a:t>
            </a:r>
            <a:endParaRPr lang="en-US" altLang="zh-CN"/>
          </a:p>
          <a:p>
            <a:pPr marL="342900" lvl="1" indent="-342900">
              <a:buClr>
                <a:srgbClr val="993300"/>
              </a:buClr>
              <a:buSzPct val="90000"/>
              <a:buFont typeface="Monotype Sorts" pitchFamily="2" charset="2"/>
              <a:buChar char="n"/>
            </a:pPr>
            <a:r>
              <a:rPr lang="en-US" altLang="zh-CN"/>
              <a:t>flag[i]</a:t>
            </a:r>
            <a:r>
              <a:rPr lang="zh-CN" altLang="en-US"/>
              <a:t> </a:t>
            </a:r>
            <a:r>
              <a:rPr lang="en-US" altLang="zh-CN"/>
              <a:t>=</a:t>
            </a:r>
            <a:r>
              <a:rPr lang="zh-CN" altLang="en-US"/>
              <a:t> </a:t>
            </a:r>
            <a:r>
              <a:rPr lang="en-US" altLang="zh-CN"/>
              <a:t>true</a:t>
            </a:r>
            <a:r>
              <a:rPr lang="zh-CN" altLang="en-US"/>
              <a:t>  </a:t>
            </a:r>
            <a:r>
              <a:rPr lang="en-US" altLang="zh-CN"/>
              <a:t>if</a:t>
            </a:r>
            <a:r>
              <a:rPr lang="zh-CN" altLang="en-US"/>
              <a:t> </a:t>
            </a:r>
            <a:r>
              <a:rPr lang="en-US" altLang="zh-CN"/>
              <a:t>Pi</a:t>
            </a:r>
            <a:r>
              <a:rPr lang="zh-CN" altLang="en-US"/>
              <a:t> </a:t>
            </a:r>
            <a:r>
              <a:rPr lang="en-US" altLang="zh-CN"/>
              <a:t>tries</a:t>
            </a:r>
            <a:r>
              <a:rPr lang="zh-CN" altLang="en-US"/>
              <a:t> </a:t>
            </a:r>
            <a:r>
              <a:rPr lang="en-US" altLang="zh-CN"/>
              <a:t>to</a:t>
            </a:r>
            <a:r>
              <a:rPr lang="zh-CN" altLang="en-US"/>
              <a:t> </a:t>
            </a:r>
            <a:r>
              <a:rPr lang="en-US" altLang="zh-CN"/>
              <a:t>enter</a:t>
            </a:r>
            <a:r>
              <a:rPr lang="zh-CN" altLang="en-US"/>
              <a:t> </a:t>
            </a:r>
            <a:r>
              <a:rPr lang="en-US" altLang="zh-CN"/>
              <a:t>CS</a:t>
            </a:r>
          </a:p>
          <a:p>
            <a:pPr marL="342900" lvl="1" indent="-342900">
              <a:buClr>
                <a:srgbClr val="993300"/>
              </a:buClr>
              <a:buSzPct val="90000"/>
              <a:buFont typeface="Monotype Sorts" pitchFamily="2" charset="2"/>
              <a:buChar char="n"/>
            </a:pPr>
            <a:endParaRPr lang="en-US" altLang="zh-CN"/>
          </a:p>
          <a:p>
            <a:pPr marL="342900" lvl="1" indent="-342900">
              <a:buClr>
                <a:srgbClr val="993300"/>
              </a:buClr>
              <a:buSzPct val="90000"/>
              <a:buFont typeface="Monotype Sorts" pitchFamily="2" charset="2"/>
              <a:buChar char="n"/>
            </a:pPr>
            <a:r>
              <a:rPr lang="en-US" altLang="zh-CN"/>
              <a:t>Process</a:t>
            </a:r>
            <a:r>
              <a:rPr lang="zh-CN" altLang="en-US"/>
              <a:t> </a:t>
            </a:r>
            <a:r>
              <a:rPr lang="en-US" altLang="zh-CN"/>
              <a:t>Pi:</a:t>
            </a:r>
          </a:p>
          <a:p>
            <a:pPr marL="1085850" lvl="3" indent="-400050">
              <a:buFontTx/>
              <a:buNone/>
            </a:pPr>
            <a:r>
              <a:rPr lang="en-US" altLang="zh-CN">
                <a:solidFill>
                  <a:srgbClr val="0000FF"/>
                </a:solidFill>
                <a:latin typeface="Book Antiqua" panose="02040602050305030304" pitchFamily="18" charset="0"/>
              </a:rPr>
              <a:t>do{</a:t>
            </a:r>
          </a:p>
          <a:p>
            <a:pPr marL="1028700" lvl="4" indent="0">
              <a:buClr>
                <a:srgbClr val="993300"/>
              </a:buClr>
              <a:buSzPct val="90000"/>
              <a:buFontTx/>
              <a:buNone/>
            </a:pPr>
            <a:r>
              <a:rPr lang="en-US" altLang="zh-CN" b="1">
                <a:solidFill>
                  <a:srgbClr val="0000FF"/>
                </a:solidFill>
                <a:latin typeface="Book Antiqua" panose="02040602050305030304" pitchFamily="18" charset="0"/>
              </a:rPr>
              <a:t>flag[i]=true;</a:t>
            </a:r>
          </a:p>
          <a:p>
            <a:pPr marL="1028700" lvl="4" indent="0">
              <a:buClr>
                <a:srgbClr val="993300"/>
              </a:buClr>
              <a:buSzPct val="90000"/>
              <a:buFontTx/>
              <a:buNone/>
            </a:pPr>
            <a:r>
              <a:rPr lang="en-US" altLang="zh-CN" b="1">
                <a:solidFill>
                  <a:srgbClr val="0000FF"/>
                </a:solidFill>
                <a:latin typeface="Book Antiqua" panose="02040602050305030304" pitchFamily="18" charset="0"/>
              </a:rPr>
              <a:t>while(</a:t>
            </a:r>
            <a:r>
              <a:rPr lang="zh-CN" altLang="en-US" b="1">
                <a:solidFill>
                  <a:srgbClr val="0000FF"/>
                </a:solidFill>
                <a:latin typeface="Book Antiqua" panose="02040602050305030304" pitchFamily="18" charset="0"/>
              </a:rPr>
              <a:t> </a:t>
            </a:r>
            <a:r>
              <a:rPr lang="en-US" altLang="zh-CN" b="1">
                <a:solidFill>
                  <a:srgbClr val="0000FF"/>
                </a:solidFill>
                <a:latin typeface="Book Antiqua" panose="02040602050305030304" pitchFamily="18" charset="0"/>
              </a:rPr>
              <a:t>flag[j]</a:t>
            </a:r>
            <a:r>
              <a:rPr lang="zh-CN" altLang="en-US" b="1">
                <a:solidFill>
                  <a:srgbClr val="0000FF"/>
                </a:solidFill>
                <a:latin typeface="Book Antiqua" panose="02040602050305030304" pitchFamily="18" charset="0"/>
              </a:rPr>
              <a:t> </a:t>
            </a:r>
            <a:r>
              <a:rPr lang="en-US" altLang="zh-CN" b="1">
                <a:solidFill>
                  <a:srgbClr val="0000FF"/>
                </a:solidFill>
                <a:latin typeface="Book Antiqua" panose="02040602050305030304" pitchFamily="18" charset="0"/>
              </a:rPr>
              <a:t>);</a:t>
            </a:r>
          </a:p>
          <a:p>
            <a:pPr marL="1028700" lvl="4" indent="0">
              <a:buClr>
                <a:srgbClr val="993300"/>
              </a:buClr>
              <a:buSzPct val="90000"/>
              <a:buFontTx/>
              <a:buNone/>
            </a:pPr>
            <a:r>
              <a:rPr lang="zh-CN" altLang="en-US">
                <a:solidFill>
                  <a:srgbClr val="0000FF"/>
                </a:solidFill>
                <a:latin typeface="Book Antiqua" panose="02040602050305030304" pitchFamily="18" charset="0"/>
              </a:rPr>
              <a:t>    </a:t>
            </a:r>
            <a:r>
              <a:rPr lang="en-US" altLang="zh-CN">
                <a:solidFill>
                  <a:srgbClr val="0000FF"/>
                </a:solidFill>
                <a:latin typeface="Book Antiqua" panose="02040602050305030304" pitchFamily="18" charset="0"/>
              </a:rPr>
              <a:t>critical</a:t>
            </a:r>
            <a:r>
              <a:rPr lang="zh-CN" altLang="en-US">
                <a:solidFill>
                  <a:srgbClr val="0000FF"/>
                </a:solidFill>
                <a:latin typeface="Book Antiqua" panose="02040602050305030304" pitchFamily="18" charset="0"/>
              </a:rPr>
              <a:t> </a:t>
            </a:r>
            <a:r>
              <a:rPr lang="en-US" altLang="zh-CN">
                <a:solidFill>
                  <a:srgbClr val="0000FF"/>
                </a:solidFill>
                <a:latin typeface="Book Antiqua" panose="02040602050305030304" pitchFamily="18" charset="0"/>
              </a:rPr>
              <a:t>section</a:t>
            </a:r>
          </a:p>
          <a:p>
            <a:pPr marL="1028700" lvl="4" indent="0">
              <a:buClr>
                <a:srgbClr val="993300"/>
              </a:buClr>
              <a:buSzPct val="90000"/>
              <a:buFontTx/>
              <a:buNone/>
            </a:pPr>
            <a:r>
              <a:rPr lang="en-US" altLang="zh-CN" b="1">
                <a:solidFill>
                  <a:srgbClr val="0000FF"/>
                </a:solidFill>
                <a:latin typeface="Book Antiqua" panose="02040602050305030304" pitchFamily="18" charset="0"/>
              </a:rPr>
              <a:t>flag[i]=false; </a:t>
            </a:r>
          </a:p>
          <a:p>
            <a:pPr marL="1028700" lvl="4" indent="0">
              <a:buClr>
                <a:srgbClr val="993300"/>
              </a:buClr>
              <a:buSzPct val="90000"/>
              <a:buFontTx/>
              <a:buNone/>
            </a:pPr>
            <a:r>
              <a:rPr lang="zh-CN" altLang="en-US">
                <a:solidFill>
                  <a:srgbClr val="0000FF"/>
                </a:solidFill>
                <a:latin typeface="Book Antiqua" panose="02040602050305030304" pitchFamily="18" charset="0"/>
              </a:rPr>
              <a:t>    </a:t>
            </a:r>
            <a:r>
              <a:rPr lang="en-US" altLang="zh-CN">
                <a:solidFill>
                  <a:srgbClr val="0000FF"/>
                </a:solidFill>
                <a:latin typeface="Book Antiqua" panose="02040602050305030304" pitchFamily="18" charset="0"/>
              </a:rPr>
              <a:t>remainder</a:t>
            </a:r>
            <a:r>
              <a:rPr lang="zh-CN" altLang="en-US">
                <a:solidFill>
                  <a:srgbClr val="0000FF"/>
                </a:solidFill>
                <a:latin typeface="Book Antiqua" panose="02040602050305030304" pitchFamily="18" charset="0"/>
              </a:rPr>
              <a:t> </a:t>
            </a:r>
            <a:r>
              <a:rPr lang="en-US" altLang="zh-CN">
                <a:solidFill>
                  <a:srgbClr val="0000FF"/>
                </a:solidFill>
                <a:latin typeface="Book Antiqua" panose="02040602050305030304" pitchFamily="18" charset="0"/>
              </a:rPr>
              <a:t>section</a:t>
            </a:r>
          </a:p>
          <a:p>
            <a:pPr marL="1085850" lvl="3" indent="-400050">
              <a:buClr>
                <a:srgbClr val="993300"/>
              </a:buClr>
              <a:buSzPct val="90000"/>
              <a:buFontTx/>
              <a:buNone/>
            </a:pPr>
            <a:r>
              <a:rPr lang="en-US" altLang="zh-CN">
                <a:solidFill>
                  <a:srgbClr val="0000FF"/>
                </a:solidFill>
                <a:latin typeface="Book Antiqua" panose="02040602050305030304" pitchFamily="18" charset="0"/>
              </a:rPr>
              <a:t>}</a:t>
            </a:r>
            <a:r>
              <a:rPr lang="zh-CN" altLang="en-US">
                <a:solidFill>
                  <a:srgbClr val="0000FF"/>
                </a:solidFill>
                <a:latin typeface="Book Antiqua" panose="02040602050305030304" pitchFamily="18" charset="0"/>
              </a:rPr>
              <a:t> </a:t>
            </a:r>
            <a:r>
              <a:rPr lang="en-US" altLang="zh-CN">
                <a:solidFill>
                  <a:srgbClr val="0000FF"/>
                </a:solidFill>
                <a:latin typeface="Book Antiqua" panose="02040602050305030304" pitchFamily="18" charset="0"/>
              </a:rPr>
              <a:t>while</a:t>
            </a:r>
            <a:r>
              <a:rPr lang="zh-CN" altLang="en-US">
                <a:solidFill>
                  <a:srgbClr val="0000FF"/>
                </a:solidFill>
                <a:latin typeface="Book Antiqua" panose="02040602050305030304" pitchFamily="18" charset="0"/>
              </a:rPr>
              <a:t> </a:t>
            </a:r>
            <a:r>
              <a:rPr lang="en-US" altLang="zh-CN">
                <a:solidFill>
                  <a:srgbClr val="0000FF"/>
                </a:solidFill>
                <a:latin typeface="Book Antiqua" panose="02040602050305030304" pitchFamily="18" charset="0"/>
              </a:rPr>
              <a:t>(1);</a:t>
            </a:r>
          </a:p>
          <a:p>
            <a:pPr marL="1085850" lvl="3" indent="-400050">
              <a:buClr>
                <a:srgbClr val="993300"/>
              </a:buClr>
              <a:buSzPct val="90000"/>
              <a:buFontTx/>
              <a:buNone/>
            </a:pPr>
            <a:endParaRPr lang="en-US" altLang="zh-CN">
              <a:solidFill>
                <a:srgbClr val="0000FF"/>
              </a:solidFill>
              <a:latin typeface="Book Antiqua" panose="02040602050305030304" pitchFamily="18" charset="0"/>
            </a:endParaRPr>
          </a:p>
          <a:p>
            <a:pPr marL="342900" lvl="1" indent="-342900">
              <a:buClr>
                <a:srgbClr val="993300"/>
              </a:buClr>
              <a:buSzPct val="90000"/>
              <a:buFont typeface="Wingdings" panose="05000000000000000000" pitchFamily="2" charset="2"/>
              <a:buChar char="n"/>
            </a:pPr>
            <a:r>
              <a:rPr lang="en-US" altLang="zh-CN">
                <a:solidFill>
                  <a:srgbClr val="C00000"/>
                </a:solidFill>
                <a:latin typeface="Book Antiqua" panose="02040602050305030304" pitchFamily="18" charset="0"/>
              </a:rPr>
              <a:t>Mutual</a:t>
            </a:r>
            <a:r>
              <a:rPr lang="zh-CN" altLang="en-US">
                <a:solidFill>
                  <a:srgbClr val="C00000"/>
                </a:solidFill>
                <a:latin typeface="Book Antiqua" panose="02040602050305030304" pitchFamily="18" charset="0"/>
              </a:rPr>
              <a:t> </a:t>
            </a:r>
            <a:r>
              <a:rPr lang="en-US" altLang="zh-CN">
                <a:solidFill>
                  <a:srgbClr val="C00000"/>
                </a:solidFill>
                <a:latin typeface="Book Antiqua" panose="02040602050305030304" pitchFamily="18" charset="0"/>
              </a:rPr>
              <a:t>Exclusion</a:t>
            </a:r>
            <a:r>
              <a:rPr lang="zh-CN" altLang="en-US">
                <a:solidFill>
                  <a:srgbClr val="C00000"/>
                </a:solidFill>
                <a:latin typeface="Book Antiqua" panose="02040602050305030304" pitchFamily="18" charset="0"/>
              </a:rPr>
              <a:t> </a:t>
            </a:r>
            <a:r>
              <a:rPr lang="en-US" altLang="zh-CN">
                <a:latin typeface="Book Antiqua" panose="02040602050305030304" pitchFamily="18" charset="0"/>
              </a:rPr>
              <a:t>is</a:t>
            </a:r>
            <a:r>
              <a:rPr lang="zh-CN" altLang="en-US">
                <a:latin typeface="Book Antiqua" panose="02040602050305030304" pitchFamily="18" charset="0"/>
              </a:rPr>
              <a:t> </a:t>
            </a:r>
            <a:r>
              <a:rPr lang="en-US" altLang="zh-CN">
                <a:latin typeface="Book Antiqua" panose="02040602050305030304" pitchFamily="18" charset="0"/>
              </a:rPr>
              <a:t>satisfied.</a:t>
            </a:r>
            <a:r>
              <a:rPr lang="zh-CN" altLang="en-US">
                <a:latin typeface="Book Antiqua" panose="02040602050305030304" pitchFamily="18" charset="0"/>
              </a:rPr>
              <a:t> </a:t>
            </a:r>
            <a:r>
              <a:rPr lang="en-US" altLang="zh-CN">
                <a:latin typeface="Book Antiqua" panose="02040602050305030304" pitchFamily="18" charset="0"/>
              </a:rPr>
              <a:t>How</a:t>
            </a:r>
            <a:r>
              <a:rPr lang="zh-CN" altLang="en-US">
                <a:latin typeface="Book Antiqua" panose="02040602050305030304" pitchFamily="18" charset="0"/>
              </a:rPr>
              <a:t> </a:t>
            </a:r>
            <a:r>
              <a:rPr lang="en-US" altLang="zh-CN">
                <a:latin typeface="Book Antiqua" panose="02040602050305030304" pitchFamily="18" charset="0"/>
              </a:rPr>
              <a:t>about</a:t>
            </a:r>
            <a:r>
              <a:rPr lang="zh-CN" altLang="en-US">
                <a:latin typeface="Book Antiqua" panose="02040602050305030304" pitchFamily="18" charset="0"/>
              </a:rPr>
              <a:t> </a:t>
            </a:r>
            <a:r>
              <a:rPr lang="en-US" altLang="zh-CN">
                <a:solidFill>
                  <a:srgbClr val="C00000"/>
                </a:solidFill>
                <a:latin typeface="Book Antiqua" panose="02040602050305030304" pitchFamily="18" charset="0"/>
              </a:rPr>
              <a:t>Progress</a:t>
            </a:r>
            <a:r>
              <a:rPr lang="en-US" altLang="zh-CN">
                <a:latin typeface="Book Antiqua" panose="02040602050305030304" pitchFamily="18" charset="0"/>
              </a:rPr>
              <a:t>?</a:t>
            </a:r>
          </a:p>
        </p:txBody>
      </p:sp>
      <p:sp>
        <p:nvSpPr>
          <p:cNvPr id="4" name="矩形 3">
            <a:extLst>
              <a:ext uri="{FF2B5EF4-FFF2-40B4-BE49-F238E27FC236}">
                <a16:creationId xmlns:a16="http://schemas.microsoft.com/office/drawing/2014/main" id="{09907694-F4F0-4F40-B0F2-9AD2601EE786}"/>
              </a:ext>
            </a:extLst>
          </p:cNvPr>
          <p:cNvSpPr/>
          <p:nvPr/>
        </p:nvSpPr>
        <p:spPr>
          <a:xfrm>
            <a:off x="4724400" y="2360613"/>
            <a:ext cx="4572000" cy="2986087"/>
          </a:xfrm>
          <a:prstGeom prst="rect">
            <a:avLst/>
          </a:prstGeom>
        </p:spPr>
        <p:txBody>
          <a:bodyPr>
            <a:spAutoFit/>
          </a:bodyPr>
          <a:lstStyle/>
          <a:p>
            <a:pPr marL="342900" lvl="1" indent="-342900">
              <a:buClr>
                <a:srgbClr val="993300"/>
              </a:buClr>
              <a:buSzPct val="90000"/>
              <a:buFont typeface="Monotype Sorts" charset="2"/>
              <a:buChar char="n"/>
              <a:defRPr/>
            </a:pPr>
            <a:r>
              <a:rPr lang="en-US" altLang="zh-CN" dirty="0">
                <a:latin typeface="Helvetica" charset="0"/>
                <a:ea typeface="宋体" charset="-122"/>
              </a:rPr>
              <a:t>Process</a:t>
            </a:r>
            <a:r>
              <a:rPr lang="zh-CN" altLang="en-US" dirty="0">
                <a:latin typeface="Helvetica" charset="0"/>
                <a:ea typeface="宋体" charset="-122"/>
              </a:rPr>
              <a:t> </a:t>
            </a:r>
            <a:r>
              <a:rPr lang="en-US" altLang="zh-CN" dirty="0" err="1">
                <a:latin typeface="Helvetica" charset="0"/>
                <a:ea typeface="宋体" charset="-122"/>
              </a:rPr>
              <a:t>Pj</a:t>
            </a:r>
            <a:r>
              <a:rPr lang="en-US" altLang="zh-CN" dirty="0">
                <a:latin typeface="Helvetica" charset="0"/>
                <a:ea typeface="宋体" charset="-122"/>
              </a:rPr>
              <a:t>:</a:t>
            </a:r>
          </a:p>
          <a:p>
            <a:pPr marL="1085850" lvl="3" indent="-400050">
              <a:spcBef>
                <a:spcPct val="35000"/>
              </a:spcBef>
              <a:buClr>
                <a:srgbClr val="FF9900"/>
              </a:buClr>
              <a:buSzPct val="75000"/>
              <a:defRPr/>
            </a:pPr>
            <a:r>
              <a:rPr kumimoji="1" lang="en-US" altLang="zh-CN" kern="0" dirty="0">
                <a:solidFill>
                  <a:srgbClr val="0000FF"/>
                </a:solidFill>
                <a:latin typeface="Book Antiqua" charset="0"/>
                <a:ea typeface="Book Antiqua" charset="0"/>
                <a:cs typeface="Book Antiqua" charset="0"/>
              </a:rPr>
              <a:t>do{</a:t>
            </a:r>
          </a:p>
          <a:p>
            <a:pPr marL="1028700" lvl="4">
              <a:spcBef>
                <a:spcPct val="35000"/>
              </a:spcBef>
              <a:buClr>
                <a:srgbClr val="993300"/>
              </a:buClr>
              <a:buSzPct val="90000"/>
              <a:defRPr/>
            </a:pPr>
            <a:r>
              <a:rPr kumimoji="1" lang="en-US" altLang="zh-CN" b="1" kern="0" dirty="0">
                <a:solidFill>
                  <a:srgbClr val="0000FF"/>
                </a:solidFill>
                <a:latin typeface="Book Antiqua" charset="0"/>
                <a:ea typeface="Book Antiqua" charset="0"/>
                <a:cs typeface="Book Antiqua" charset="0"/>
              </a:rPr>
              <a:t>flag[</a:t>
            </a:r>
            <a:r>
              <a:rPr kumimoji="1" lang="en-US" altLang="zh-CN" b="1" kern="0" dirty="0" err="1">
                <a:solidFill>
                  <a:srgbClr val="0000FF"/>
                </a:solidFill>
                <a:latin typeface="Book Antiqua" charset="0"/>
                <a:ea typeface="Book Antiqua" charset="0"/>
                <a:cs typeface="Book Antiqua" charset="0"/>
              </a:rPr>
              <a:t>j</a:t>
            </a:r>
            <a:r>
              <a:rPr kumimoji="1" lang="en-US" altLang="zh-CN" b="1" kern="0" dirty="0">
                <a:solidFill>
                  <a:srgbClr val="0000FF"/>
                </a:solidFill>
                <a:latin typeface="Book Antiqua" charset="0"/>
                <a:ea typeface="Book Antiqua" charset="0"/>
                <a:cs typeface="Book Antiqua" charset="0"/>
              </a:rPr>
              <a:t>]=true;</a:t>
            </a:r>
          </a:p>
          <a:p>
            <a:pPr marL="1028700" lvl="4">
              <a:spcBef>
                <a:spcPct val="35000"/>
              </a:spcBef>
              <a:buClr>
                <a:srgbClr val="993300"/>
              </a:buClr>
              <a:buSzPct val="90000"/>
              <a:defRPr/>
            </a:pPr>
            <a:r>
              <a:rPr kumimoji="1" lang="en-US" altLang="zh-CN" b="1" kern="0" dirty="0">
                <a:solidFill>
                  <a:srgbClr val="0000FF"/>
                </a:solidFill>
                <a:latin typeface="Book Antiqua" charset="0"/>
                <a:ea typeface="Book Antiqua" charset="0"/>
                <a:cs typeface="Book Antiqua" charset="0"/>
              </a:rPr>
              <a:t>while(</a:t>
            </a:r>
            <a:r>
              <a:rPr kumimoji="1" lang="zh-CN" altLang="en-US" b="1" kern="0" dirty="0">
                <a:solidFill>
                  <a:srgbClr val="0000FF"/>
                </a:solidFill>
                <a:latin typeface="Book Antiqua" charset="0"/>
                <a:ea typeface="Book Antiqua" charset="0"/>
                <a:cs typeface="Book Antiqua" charset="0"/>
              </a:rPr>
              <a:t> </a:t>
            </a:r>
            <a:r>
              <a:rPr kumimoji="1" lang="en-US" altLang="zh-CN" b="1" kern="0" dirty="0">
                <a:solidFill>
                  <a:srgbClr val="0000FF"/>
                </a:solidFill>
                <a:latin typeface="Book Antiqua" charset="0"/>
                <a:ea typeface="Book Antiqua" charset="0"/>
                <a:cs typeface="Book Antiqua" charset="0"/>
              </a:rPr>
              <a:t>flag[</a:t>
            </a:r>
            <a:r>
              <a:rPr kumimoji="1" lang="en-US" altLang="zh-CN" b="1" kern="0" dirty="0" err="1">
                <a:solidFill>
                  <a:srgbClr val="0000FF"/>
                </a:solidFill>
                <a:latin typeface="Book Antiqua" charset="0"/>
                <a:ea typeface="Book Antiqua" charset="0"/>
                <a:cs typeface="Book Antiqua" charset="0"/>
              </a:rPr>
              <a:t>i</a:t>
            </a:r>
            <a:r>
              <a:rPr kumimoji="1" lang="en-US" altLang="zh-CN" b="1" kern="0" dirty="0">
                <a:solidFill>
                  <a:srgbClr val="0000FF"/>
                </a:solidFill>
                <a:latin typeface="Book Antiqua" charset="0"/>
                <a:ea typeface="Book Antiqua" charset="0"/>
                <a:cs typeface="Book Antiqua" charset="0"/>
              </a:rPr>
              <a:t>]</a:t>
            </a:r>
            <a:r>
              <a:rPr kumimoji="1" lang="zh-CN" altLang="en-US" b="1" kern="0" dirty="0">
                <a:solidFill>
                  <a:srgbClr val="0000FF"/>
                </a:solidFill>
                <a:latin typeface="Book Antiqua" charset="0"/>
                <a:ea typeface="Book Antiqua" charset="0"/>
                <a:cs typeface="Book Antiqua" charset="0"/>
              </a:rPr>
              <a:t> </a:t>
            </a:r>
            <a:r>
              <a:rPr kumimoji="1" lang="en-US" altLang="zh-CN" b="1" kern="0" dirty="0">
                <a:solidFill>
                  <a:srgbClr val="0000FF"/>
                </a:solidFill>
                <a:latin typeface="Book Antiqua" charset="0"/>
                <a:ea typeface="Book Antiqua" charset="0"/>
                <a:cs typeface="Book Antiqua" charset="0"/>
              </a:rPr>
              <a:t>);</a:t>
            </a:r>
          </a:p>
          <a:p>
            <a:pPr marL="1028700" lvl="4">
              <a:spcBef>
                <a:spcPct val="35000"/>
              </a:spcBef>
              <a:buClr>
                <a:srgbClr val="993300"/>
              </a:buClr>
              <a:buSzPct val="90000"/>
              <a:defRPr/>
            </a:pPr>
            <a:r>
              <a:rPr kumimoji="1" lang="zh-CN" altLang="en-US" kern="0" dirty="0">
                <a:solidFill>
                  <a:srgbClr val="0000FF"/>
                </a:solidFill>
                <a:latin typeface="Book Antiqua" charset="0"/>
                <a:ea typeface="Book Antiqua" charset="0"/>
                <a:cs typeface="Book Antiqua" charset="0"/>
              </a:rPr>
              <a:t>    </a:t>
            </a:r>
            <a:r>
              <a:rPr kumimoji="1" lang="en-US" altLang="zh-CN" kern="0" dirty="0">
                <a:solidFill>
                  <a:srgbClr val="0000FF"/>
                </a:solidFill>
                <a:latin typeface="Book Antiqua" charset="0"/>
                <a:ea typeface="Book Antiqua" charset="0"/>
                <a:cs typeface="Book Antiqua" charset="0"/>
              </a:rPr>
              <a:t>critical</a:t>
            </a:r>
            <a:r>
              <a:rPr kumimoji="1" lang="zh-CN" altLang="en-US" kern="0" dirty="0">
                <a:solidFill>
                  <a:srgbClr val="0000FF"/>
                </a:solidFill>
                <a:latin typeface="Book Antiqua" charset="0"/>
                <a:ea typeface="Book Antiqua" charset="0"/>
                <a:cs typeface="Book Antiqua" charset="0"/>
              </a:rPr>
              <a:t> </a:t>
            </a:r>
            <a:r>
              <a:rPr kumimoji="1" lang="en-US" altLang="zh-CN" kern="0" dirty="0">
                <a:solidFill>
                  <a:srgbClr val="0000FF"/>
                </a:solidFill>
                <a:latin typeface="Book Antiqua" charset="0"/>
                <a:ea typeface="Book Antiqua" charset="0"/>
                <a:cs typeface="Book Antiqua" charset="0"/>
              </a:rPr>
              <a:t>section</a:t>
            </a:r>
          </a:p>
          <a:p>
            <a:pPr marL="1028700" lvl="4">
              <a:spcBef>
                <a:spcPct val="35000"/>
              </a:spcBef>
              <a:buClr>
                <a:srgbClr val="993300"/>
              </a:buClr>
              <a:buSzPct val="90000"/>
              <a:defRPr/>
            </a:pPr>
            <a:r>
              <a:rPr kumimoji="1" lang="en-US" altLang="zh-CN" b="1" kern="0" dirty="0">
                <a:solidFill>
                  <a:srgbClr val="0000FF"/>
                </a:solidFill>
                <a:latin typeface="Book Antiqua" charset="0"/>
                <a:ea typeface="Book Antiqua" charset="0"/>
                <a:cs typeface="Book Antiqua" charset="0"/>
              </a:rPr>
              <a:t>flag[</a:t>
            </a:r>
            <a:r>
              <a:rPr kumimoji="1" lang="en-US" altLang="zh-CN" b="1" kern="0" dirty="0" err="1">
                <a:solidFill>
                  <a:srgbClr val="0000FF"/>
                </a:solidFill>
                <a:latin typeface="Book Antiqua" charset="0"/>
                <a:ea typeface="Book Antiqua" charset="0"/>
                <a:cs typeface="Book Antiqua" charset="0"/>
              </a:rPr>
              <a:t>j</a:t>
            </a:r>
            <a:r>
              <a:rPr kumimoji="1" lang="en-US" altLang="zh-CN" b="1" kern="0" dirty="0">
                <a:solidFill>
                  <a:srgbClr val="0000FF"/>
                </a:solidFill>
                <a:latin typeface="Book Antiqua" charset="0"/>
                <a:ea typeface="Book Antiqua" charset="0"/>
                <a:cs typeface="Book Antiqua" charset="0"/>
              </a:rPr>
              <a:t>]=false; </a:t>
            </a:r>
          </a:p>
          <a:p>
            <a:pPr marL="1028700" lvl="4">
              <a:spcBef>
                <a:spcPct val="35000"/>
              </a:spcBef>
              <a:buClr>
                <a:srgbClr val="993300"/>
              </a:buClr>
              <a:buSzPct val="90000"/>
              <a:defRPr/>
            </a:pPr>
            <a:r>
              <a:rPr kumimoji="1" lang="zh-CN" altLang="en-US" kern="0" dirty="0">
                <a:solidFill>
                  <a:srgbClr val="0000FF"/>
                </a:solidFill>
                <a:latin typeface="Book Antiqua" charset="0"/>
                <a:ea typeface="Book Antiqua" charset="0"/>
                <a:cs typeface="Book Antiqua" charset="0"/>
              </a:rPr>
              <a:t>    </a:t>
            </a:r>
            <a:r>
              <a:rPr kumimoji="1" lang="en-US" altLang="zh-CN" kern="0" dirty="0">
                <a:solidFill>
                  <a:srgbClr val="0000FF"/>
                </a:solidFill>
                <a:latin typeface="Book Antiqua" charset="0"/>
                <a:ea typeface="Book Antiqua" charset="0"/>
                <a:cs typeface="Book Antiqua" charset="0"/>
              </a:rPr>
              <a:t>remainder</a:t>
            </a:r>
            <a:r>
              <a:rPr kumimoji="1" lang="zh-CN" altLang="en-US" kern="0" dirty="0">
                <a:solidFill>
                  <a:srgbClr val="0000FF"/>
                </a:solidFill>
                <a:latin typeface="Book Antiqua" charset="0"/>
                <a:ea typeface="Book Antiqua" charset="0"/>
                <a:cs typeface="Book Antiqua" charset="0"/>
              </a:rPr>
              <a:t> </a:t>
            </a:r>
            <a:r>
              <a:rPr kumimoji="1" lang="en-US" altLang="zh-CN" kern="0" dirty="0">
                <a:solidFill>
                  <a:srgbClr val="0000FF"/>
                </a:solidFill>
                <a:latin typeface="Book Antiqua" charset="0"/>
                <a:ea typeface="Book Antiqua" charset="0"/>
                <a:cs typeface="Book Antiqua" charset="0"/>
              </a:rPr>
              <a:t>section</a:t>
            </a:r>
          </a:p>
          <a:p>
            <a:pPr marL="685800" lvl="3">
              <a:spcBef>
                <a:spcPct val="35000"/>
              </a:spcBef>
              <a:buClr>
                <a:srgbClr val="993300"/>
              </a:buClr>
              <a:buSzPct val="90000"/>
              <a:defRPr/>
            </a:pPr>
            <a:r>
              <a:rPr kumimoji="1" lang="en-US" altLang="zh-CN" kern="0" dirty="0">
                <a:solidFill>
                  <a:srgbClr val="0000FF"/>
                </a:solidFill>
                <a:latin typeface="Book Antiqua" charset="0"/>
                <a:ea typeface="Book Antiqua" charset="0"/>
                <a:cs typeface="Book Antiqua" charset="0"/>
              </a:rPr>
              <a:t>}</a:t>
            </a:r>
            <a:r>
              <a:rPr kumimoji="1" lang="zh-CN" altLang="en-US" kern="0" dirty="0">
                <a:solidFill>
                  <a:srgbClr val="0000FF"/>
                </a:solidFill>
                <a:latin typeface="Book Antiqua" charset="0"/>
                <a:ea typeface="Book Antiqua" charset="0"/>
                <a:cs typeface="Book Antiqua" charset="0"/>
              </a:rPr>
              <a:t> </a:t>
            </a:r>
            <a:r>
              <a:rPr kumimoji="1" lang="en-US" altLang="zh-CN" kern="0" dirty="0">
                <a:solidFill>
                  <a:srgbClr val="0000FF"/>
                </a:solidFill>
                <a:latin typeface="Book Antiqua" charset="0"/>
                <a:ea typeface="Book Antiqua" charset="0"/>
                <a:cs typeface="Book Antiqua" charset="0"/>
              </a:rPr>
              <a:t>while</a:t>
            </a:r>
            <a:r>
              <a:rPr kumimoji="1" lang="zh-CN" altLang="en-US" kern="0" dirty="0">
                <a:solidFill>
                  <a:srgbClr val="0000FF"/>
                </a:solidFill>
                <a:latin typeface="Book Antiqua" charset="0"/>
                <a:ea typeface="Book Antiqua" charset="0"/>
                <a:cs typeface="Book Antiqua" charset="0"/>
              </a:rPr>
              <a:t> </a:t>
            </a:r>
            <a:r>
              <a:rPr kumimoji="1" lang="en-US" altLang="zh-CN" kern="0" dirty="0">
                <a:solidFill>
                  <a:srgbClr val="0000FF"/>
                </a:solidFill>
                <a:latin typeface="Book Antiqua" charset="0"/>
                <a:ea typeface="Book Antiqua" charset="0"/>
                <a:cs typeface="Book Antiqua" charset="0"/>
              </a:rPr>
              <a:t>(1);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8CD48C-6A8E-DE4F-A3B0-66FD8A00F249}"/>
              </a:ext>
            </a:extLst>
          </p:cNvPr>
          <p:cNvSpPr>
            <a:spLocks noGrp="1"/>
          </p:cNvSpPr>
          <p:nvPr>
            <p:ph type="title"/>
          </p:nvPr>
        </p:nvSpPr>
        <p:spPr/>
        <p:txBody>
          <a:bodyPr/>
          <a:lstStyle/>
          <a:p>
            <a:pPr>
              <a:defRPr/>
            </a:pPr>
            <a:r>
              <a:rPr lang="en-US" altLang="zh-CN" dirty="0">
                <a:effectLst>
                  <a:outerShdw blurRad="38100" dist="38100" dir="2700000" algn="tl">
                    <a:srgbClr val="C0C0C0"/>
                  </a:outerShdw>
                </a:effectLst>
              </a:rPr>
              <a:t>Algorithm</a:t>
            </a:r>
            <a:r>
              <a:rPr lang="zh-CN"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3</a:t>
            </a:r>
            <a:r>
              <a:rPr lang="zh-CN" altLang="en-US" dirty="0">
                <a:effectLst>
                  <a:outerShdw blurRad="38100" dist="38100" dir="2700000" algn="tl">
                    <a:srgbClr val="C0C0C0"/>
                  </a:outerShdw>
                </a:effectLst>
              </a:rPr>
              <a:t> </a:t>
            </a:r>
          </a:p>
        </p:txBody>
      </p:sp>
      <p:sp>
        <p:nvSpPr>
          <p:cNvPr id="29699" name="内容占位符 2">
            <a:extLst>
              <a:ext uri="{FF2B5EF4-FFF2-40B4-BE49-F238E27FC236}">
                <a16:creationId xmlns:a16="http://schemas.microsoft.com/office/drawing/2014/main" id="{2F4138D7-001A-C14B-8262-BA6D03DC0BBC}"/>
              </a:ext>
            </a:extLst>
          </p:cNvPr>
          <p:cNvSpPr>
            <a:spLocks noGrp="1" noChangeArrowheads="1"/>
          </p:cNvSpPr>
          <p:nvPr>
            <p:ph idx="1"/>
          </p:nvPr>
        </p:nvSpPr>
        <p:spPr>
          <a:xfrm>
            <a:off x="814388" y="1187450"/>
            <a:ext cx="7351712" cy="4483100"/>
          </a:xfrm>
        </p:spPr>
        <p:txBody>
          <a:bodyPr/>
          <a:lstStyle/>
          <a:p>
            <a:pPr marL="342900" lvl="1" indent="-342900">
              <a:buClr>
                <a:srgbClr val="993300"/>
              </a:buClr>
              <a:buSzPct val="90000"/>
              <a:buFont typeface="Monotype Sorts"/>
              <a:buChar char="n"/>
              <a:defRPr/>
            </a:pPr>
            <a:r>
              <a:rPr lang="en-US" altLang="zh-CN" dirty="0" err="1"/>
              <a:t>boolean</a:t>
            </a:r>
            <a:r>
              <a:rPr lang="en-US" altLang="zh-CN" dirty="0"/>
              <a:t> </a:t>
            </a:r>
            <a:r>
              <a:rPr lang="en-US" altLang="zh-CN" dirty="0">
                <a:solidFill>
                  <a:srgbClr val="FF0000"/>
                </a:solidFill>
              </a:rPr>
              <a:t>flag[2]</a:t>
            </a:r>
            <a:r>
              <a:rPr lang="en-US" altLang="zh-CN" dirty="0"/>
              <a:t>;</a:t>
            </a:r>
            <a:r>
              <a:rPr lang="zh-CN" altLang="en-US" dirty="0"/>
              <a:t>  </a:t>
            </a:r>
            <a:r>
              <a:rPr lang="en-US" altLang="zh-CN" dirty="0"/>
              <a:t>flag[0]</a:t>
            </a:r>
            <a:r>
              <a:rPr lang="zh-CN" altLang="en-US" dirty="0"/>
              <a:t> </a:t>
            </a:r>
            <a:r>
              <a:rPr lang="en-US" altLang="zh-CN" dirty="0"/>
              <a:t>=</a:t>
            </a:r>
            <a:r>
              <a:rPr lang="zh-CN" altLang="en-US" dirty="0"/>
              <a:t> </a:t>
            </a:r>
            <a:r>
              <a:rPr lang="en-US" altLang="zh-CN" dirty="0"/>
              <a:t>flag[1]</a:t>
            </a:r>
            <a:r>
              <a:rPr lang="zh-CN" altLang="en-US" dirty="0"/>
              <a:t> </a:t>
            </a:r>
            <a:r>
              <a:rPr lang="en-US" altLang="zh-CN" dirty="0"/>
              <a:t>=</a:t>
            </a:r>
            <a:r>
              <a:rPr lang="zh-CN" altLang="en-US" dirty="0"/>
              <a:t> </a:t>
            </a:r>
            <a:r>
              <a:rPr lang="en-US" altLang="zh-CN" dirty="0"/>
              <a:t>0;</a:t>
            </a:r>
            <a:r>
              <a:rPr lang="zh-CN" altLang="en-US" dirty="0"/>
              <a:t> </a:t>
            </a:r>
            <a:endParaRPr lang="en-US" altLang="zh-CN" dirty="0"/>
          </a:p>
          <a:p>
            <a:pPr marL="342900" lvl="1" indent="-342900">
              <a:buClr>
                <a:srgbClr val="993300"/>
              </a:buClr>
              <a:buSzPct val="90000"/>
              <a:buFont typeface="Monotype Sorts"/>
              <a:buChar char="n"/>
              <a:defRPr/>
            </a:pPr>
            <a:endParaRPr lang="en-US" altLang="zh-CN" dirty="0"/>
          </a:p>
          <a:p>
            <a:pPr marL="342900" lvl="1" indent="-342900">
              <a:buClr>
                <a:srgbClr val="993300"/>
              </a:buClr>
              <a:buSzPct val="90000"/>
              <a:buFont typeface="Monotype Sorts"/>
              <a:buChar char="n"/>
              <a:defRPr/>
            </a:pPr>
            <a:r>
              <a:rPr lang="en-US" altLang="zh-CN" dirty="0"/>
              <a:t>Process</a:t>
            </a:r>
            <a:r>
              <a:rPr lang="zh-CN" altLang="en-US" dirty="0"/>
              <a:t> </a:t>
            </a:r>
            <a:r>
              <a:rPr lang="en-US" altLang="zh-CN" dirty="0"/>
              <a:t>Pi:</a:t>
            </a:r>
          </a:p>
          <a:p>
            <a:pPr marL="400050" lvl="1" indent="0">
              <a:buFont typeface="Wingdings" panose="05000000000000000000" pitchFamily="2" charset="2"/>
              <a:buNone/>
              <a:defRPr/>
            </a:pPr>
            <a:r>
              <a:rPr lang="en-US" altLang="zh-CN" dirty="0">
                <a:solidFill>
                  <a:srgbClr val="0000FF"/>
                </a:solidFill>
                <a:latin typeface="Book Antiqua" charset="0"/>
                <a:ea typeface="Book Antiqua" charset="0"/>
                <a:cs typeface="Book Antiqua" charset="0"/>
              </a:rPr>
              <a:t>do{</a:t>
            </a:r>
          </a:p>
          <a:p>
            <a:pPr marL="742950" lvl="2" indent="0">
              <a:buFont typeface="Webdings" panose="05030102010509060703" pitchFamily="18" charset="2"/>
              <a:buNone/>
              <a:defRPr/>
            </a:pPr>
            <a:r>
              <a:rPr lang="zh-CN" altLang="zh-CN" b="1" dirty="0">
                <a:solidFill>
                  <a:srgbClr val="0000FF"/>
                </a:solidFill>
                <a:latin typeface="Book Antiqua" charset="0"/>
              </a:rPr>
              <a:t>while(flag[j]); // ① </a:t>
            </a:r>
          </a:p>
          <a:p>
            <a:pPr marL="742950" lvl="2" indent="0">
              <a:buFont typeface="Webdings" panose="05030102010509060703" pitchFamily="18" charset="2"/>
              <a:buNone/>
              <a:defRPr/>
            </a:pPr>
            <a:r>
              <a:rPr lang="zh-CN" altLang="zh-CN" b="1" dirty="0">
                <a:solidFill>
                  <a:srgbClr val="0000FF"/>
                </a:solidFill>
                <a:latin typeface="Book Antiqua" charset="0"/>
              </a:rPr>
              <a:t>flag[i]=TRUE; // ③ </a:t>
            </a:r>
          </a:p>
          <a:p>
            <a:pPr marL="742950" lvl="2" indent="0">
              <a:buFont typeface="Webdings" panose="05030102010509060703" pitchFamily="18" charset="2"/>
              <a:buNone/>
              <a:defRPr/>
            </a:pPr>
            <a:r>
              <a:rPr lang="en-US" altLang="zh-CN" dirty="0">
                <a:solidFill>
                  <a:srgbClr val="0000FF"/>
                </a:solidFill>
                <a:latin typeface="Book Antiqua" charset="0"/>
              </a:rPr>
              <a:t>     </a:t>
            </a:r>
            <a:r>
              <a:rPr lang="zh-CN" altLang="zh-CN" dirty="0">
                <a:solidFill>
                  <a:srgbClr val="0000FF"/>
                </a:solidFill>
                <a:latin typeface="Book Antiqua" charset="0"/>
              </a:rPr>
              <a:t>critical section; </a:t>
            </a:r>
          </a:p>
          <a:p>
            <a:pPr marL="742950" lvl="2" indent="0">
              <a:buFont typeface="Webdings" panose="05030102010509060703" pitchFamily="18" charset="2"/>
              <a:buNone/>
              <a:defRPr/>
            </a:pPr>
            <a:r>
              <a:rPr lang="zh-CN" altLang="zh-CN" b="1" dirty="0">
                <a:solidFill>
                  <a:srgbClr val="0000FF"/>
                </a:solidFill>
                <a:latin typeface="Book Antiqua" charset="0"/>
              </a:rPr>
              <a:t>flag[i] = FALSE; </a:t>
            </a:r>
          </a:p>
          <a:p>
            <a:pPr marL="742950" lvl="2" indent="0">
              <a:buFont typeface="Webdings" panose="05030102010509060703" pitchFamily="18" charset="2"/>
              <a:buNone/>
              <a:defRPr/>
            </a:pPr>
            <a:r>
              <a:rPr lang="zh-CN" altLang="zh-CN" b="1" dirty="0">
                <a:solidFill>
                  <a:srgbClr val="0000FF"/>
                </a:solidFill>
                <a:latin typeface="Book Antiqua" charset="0"/>
              </a:rPr>
              <a:t>remainder section;</a:t>
            </a:r>
            <a:endParaRPr lang="en-US" altLang="zh-CN" b="1" dirty="0">
              <a:solidFill>
                <a:srgbClr val="0000FF"/>
              </a:solidFill>
              <a:latin typeface="Book Antiqua" charset="0"/>
            </a:endParaRPr>
          </a:p>
          <a:p>
            <a:pPr marL="400050" lvl="1" indent="0">
              <a:buFont typeface="Wingdings" panose="05000000000000000000" pitchFamily="2" charset="2"/>
              <a:buNone/>
              <a:defRPr/>
            </a:pPr>
            <a:r>
              <a:rPr lang="en-US" altLang="zh-CN" dirty="0">
                <a:solidFill>
                  <a:srgbClr val="0000FF"/>
                </a:solidFill>
                <a:latin typeface="Book Antiqua" charset="0"/>
              </a:rPr>
              <a:t>}while(1);</a:t>
            </a:r>
            <a:endParaRPr lang="en-US" altLang="zh-CN" dirty="0">
              <a:solidFill>
                <a:srgbClr val="0000FF"/>
              </a:solidFill>
              <a:latin typeface="Book Antiqua" panose="02040602050305030304" pitchFamily="18" charset="0"/>
            </a:endParaRPr>
          </a:p>
          <a:p>
            <a:pPr marL="1085850" lvl="3" indent="-400050">
              <a:buClr>
                <a:srgbClr val="993300"/>
              </a:buClr>
              <a:buSzPct val="90000"/>
              <a:buFontTx/>
              <a:buNone/>
              <a:defRPr/>
            </a:pPr>
            <a:endParaRPr lang="en-US" altLang="zh-CN" dirty="0">
              <a:solidFill>
                <a:srgbClr val="0000FF"/>
              </a:solidFill>
              <a:latin typeface="Book Antiqua" panose="02040602050305030304" pitchFamily="18" charset="0"/>
            </a:endParaRPr>
          </a:p>
          <a:p>
            <a:pPr marL="1085850" lvl="3" indent="-400050">
              <a:buClr>
                <a:srgbClr val="993300"/>
              </a:buClr>
              <a:buSzPct val="90000"/>
              <a:buFontTx/>
              <a:buNone/>
              <a:defRPr/>
            </a:pPr>
            <a:endParaRPr lang="en-US" altLang="zh-CN" dirty="0">
              <a:solidFill>
                <a:srgbClr val="0000FF"/>
              </a:solidFill>
              <a:latin typeface="Book Antiqua" panose="02040602050305030304" pitchFamily="18" charset="0"/>
            </a:endParaRPr>
          </a:p>
          <a:p>
            <a:pPr marL="342900" lvl="1" indent="-342900">
              <a:buClr>
                <a:srgbClr val="993300"/>
              </a:buClr>
              <a:buSzPct val="90000"/>
              <a:buFont typeface="Wingdings" panose="05000000000000000000" pitchFamily="2" charset="2"/>
              <a:buChar char="n"/>
              <a:defRPr/>
            </a:pPr>
            <a:r>
              <a:rPr lang="en-US" altLang="zh-CN" dirty="0">
                <a:solidFill>
                  <a:srgbClr val="C00000"/>
                </a:solidFill>
                <a:latin typeface="Book Antiqua" panose="02040602050305030304" pitchFamily="18" charset="0"/>
              </a:rPr>
              <a:t>Mutual</a:t>
            </a:r>
            <a:r>
              <a:rPr lang="zh-CN" altLang="en-US" dirty="0">
                <a:solidFill>
                  <a:srgbClr val="C00000"/>
                </a:solidFill>
                <a:latin typeface="Book Antiqua" panose="02040602050305030304" pitchFamily="18" charset="0"/>
              </a:rPr>
              <a:t> </a:t>
            </a:r>
            <a:r>
              <a:rPr lang="en-US" altLang="zh-CN" dirty="0">
                <a:solidFill>
                  <a:srgbClr val="C00000"/>
                </a:solidFill>
                <a:latin typeface="Book Antiqua" panose="02040602050305030304" pitchFamily="18" charset="0"/>
              </a:rPr>
              <a:t>Exclusion</a:t>
            </a:r>
            <a:r>
              <a:rPr lang="zh-CN" altLang="en-US" dirty="0">
                <a:solidFill>
                  <a:srgbClr val="C00000"/>
                </a:solidFill>
                <a:latin typeface="Book Antiqua" panose="02040602050305030304" pitchFamily="18" charset="0"/>
              </a:rPr>
              <a:t> </a:t>
            </a:r>
            <a:r>
              <a:rPr lang="en-US" altLang="zh-CN" dirty="0">
                <a:latin typeface="Book Antiqua" panose="02040602050305030304" pitchFamily="18" charset="0"/>
              </a:rPr>
              <a:t>is</a:t>
            </a:r>
            <a:r>
              <a:rPr lang="zh-CN" altLang="en-US" dirty="0">
                <a:latin typeface="Book Antiqua" panose="02040602050305030304" pitchFamily="18" charset="0"/>
              </a:rPr>
              <a:t> </a:t>
            </a:r>
            <a:r>
              <a:rPr lang="en-US" altLang="zh-CN" dirty="0">
                <a:latin typeface="Book Antiqua" panose="02040602050305030304" pitchFamily="18" charset="0"/>
              </a:rPr>
              <a:t>NOT satisfied.</a:t>
            </a:r>
            <a:r>
              <a:rPr lang="zh-CN" altLang="en-US" dirty="0">
                <a:latin typeface="Book Antiqua" panose="02040602050305030304" pitchFamily="18" charset="0"/>
              </a:rPr>
              <a:t> </a:t>
            </a:r>
            <a:endParaRPr lang="en-US" altLang="zh-CN" dirty="0">
              <a:latin typeface="Book Antiqua" panose="02040602050305030304" pitchFamily="18" charset="0"/>
            </a:endParaRPr>
          </a:p>
        </p:txBody>
      </p:sp>
      <p:sp>
        <p:nvSpPr>
          <p:cNvPr id="25604" name="矩形 3">
            <a:extLst>
              <a:ext uri="{FF2B5EF4-FFF2-40B4-BE49-F238E27FC236}">
                <a16:creationId xmlns:a16="http://schemas.microsoft.com/office/drawing/2014/main" id="{D2E4F4CB-897E-ED4F-8EC3-8F17626DAD5D}"/>
              </a:ext>
            </a:extLst>
          </p:cNvPr>
          <p:cNvSpPr>
            <a:spLocks noChangeArrowheads="1"/>
          </p:cNvSpPr>
          <p:nvPr/>
        </p:nvSpPr>
        <p:spPr bwMode="auto">
          <a:xfrm>
            <a:off x="4724400" y="1935163"/>
            <a:ext cx="4572000" cy="29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Helvetica" pitchFamily="2" charset="0"/>
                <a:ea typeface="宋体" panose="02010600030101010101" pitchFamily="2" charset="-122"/>
              </a:defRPr>
            </a:lvl1pPr>
            <a:lvl2pPr marL="342900" indent="-342900">
              <a:defRPr>
                <a:solidFill>
                  <a:schemeClr val="tx1"/>
                </a:solidFill>
                <a:latin typeface="Helvetica" pitchFamily="2" charset="0"/>
                <a:ea typeface="宋体" panose="02010600030101010101" pitchFamily="2" charset="-122"/>
              </a:defRPr>
            </a:lvl2pPr>
            <a:lvl3pPr marL="1143000" indent="-228600">
              <a:defRPr>
                <a:solidFill>
                  <a:schemeClr val="tx1"/>
                </a:solidFill>
                <a:latin typeface="Helvetica" pitchFamily="2" charset="0"/>
                <a:ea typeface="宋体" panose="02010600030101010101" pitchFamily="2" charset="-122"/>
              </a:defRPr>
            </a:lvl3pPr>
            <a:lvl4pPr marL="1085850" indent="-400050">
              <a:defRPr>
                <a:solidFill>
                  <a:schemeClr val="tx1"/>
                </a:solidFill>
                <a:latin typeface="Helvetica" pitchFamily="2" charset="0"/>
                <a:ea typeface="宋体" panose="02010600030101010101" pitchFamily="2" charset="-122"/>
              </a:defRPr>
            </a:lvl4pPr>
            <a:lvl5pPr marL="1028700">
              <a:defRPr>
                <a:solidFill>
                  <a:schemeClr val="tx1"/>
                </a:solidFill>
                <a:latin typeface="Helvetica" pitchFamily="2" charset="0"/>
                <a:ea typeface="宋体" panose="02010600030101010101" pitchFamily="2" charset="-122"/>
              </a:defRPr>
            </a:lvl5pPr>
            <a:lvl6pPr marL="1485900"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1943100"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2400300"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2857500"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pPr lvl="1">
              <a:buClr>
                <a:srgbClr val="993300"/>
              </a:buClr>
              <a:buSzPct val="90000"/>
              <a:buFont typeface="Monotype Sorts" pitchFamily="2" charset="2"/>
              <a:buChar char="n"/>
            </a:pPr>
            <a:r>
              <a:rPr lang="en-US" altLang="zh-CN"/>
              <a:t>Process</a:t>
            </a:r>
            <a:r>
              <a:rPr lang="zh-CN" altLang="en-US"/>
              <a:t> </a:t>
            </a:r>
            <a:r>
              <a:rPr lang="en-US" altLang="zh-CN"/>
              <a:t>Pj:</a:t>
            </a:r>
          </a:p>
          <a:p>
            <a:pPr lvl="3">
              <a:spcBef>
                <a:spcPct val="35000"/>
              </a:spcBef>
              <a:buClr>
                <a:srgbClr val="FF9900"/>
              </a:buClr>
              <a:buSzPct val="75000"/>
            </a:pPr>
            <a:r>
              <a:rPr kumimoji="1" lang="en-US" altLang="zh-CN">
                <a:solidFill>
                  <a:srgbClr val="0000FF"/>
                </a:solidFill>
                <a:latin typeface="Book Antiqua" panose="02040602050305030304" pitchFamily="18" charset="0"/>
              </a:rPr>
              <a:t>do{</a:t>
            </a:r>
          </a:p>
          <a:p>
            <a:pPr lvl="4">
              <a:spcBef>
                <a:spcPct val="35000"/>
              </a:spcBef>
              <a:buClr>
                <a:srgbClr val="993300"/>
              </a:buClr>
              <a:buSzPct val="90000"/>
            </a:pPr>
            <a:r>
              <a:rPr kumimoji="1" lang="en-US" altLang="zh-CN" b="1">
                <a:solidFill>
                  <a:srgbClr val="0000FF"/>
                </a:solidFill>
                <a:latin typeface="Book Antiqua" panose="02040602050305030304" pitchFamily="18" charset="0"/>
              </a:rPr>
              <a:t>while(flag[i]); // ② </a:t>
            </a:r>
            <a:endParaRPr kumimoji="1" lang="zh-CN" altLang="en-US" b="1">
              <a:solidFill>
                <a:srgbClr val="0000FF"/>
              </a:solidFill>
              <a:latin typeface="Book Antiqua" panose="02040602050305030304" pitchFamily="18" charset="0"/>
            </a:endParaRPr>
          </a:p>
          <a:p>
            <a:pPr lvl="4">
              <a:spcBef>
                <a:spcPct val="35000"/>
              </a:spcBef>
              <a:buClr>
                <a:srgbClr val="993300"/>
              </a:buClr>
              <a:buSzPct val="90000"/>
            </a:pPr>
            <a:r>
              <a:rPr kumimoji="1" lang="en-US" altLang="zh-CN" b="1">
                <a:solidFill>
                  <a:srgbClr val="0000FF"/>
                </a:solidFill>
                <a:latin typeface="Book Antiqua" panose="02040602050305030304" pitchFamily="18" charset="0"/>
              </a:rPr>
              <a:t>flag[j] =TRUE; // ④ </a:t>
            </a:r>
            <a:endParaRPr kumimoji="1" lang="zh-CN" altLang="en-US" b="1">
              <a:solidFill>
                <a:srgbClr val="0000FF"/>
              </a:solidFill>
              <a:latin typeface="Book Antiqua" panose="02040602050305030304" pitchFamily="18" charset="0"/>
            </a:endParaRPr>
          </a:p>
          <a:p>
            <a:pPr lvl="4">
              <a:spcBef>
                <a:spcPct val="35000"/>
              </a:spcBef>
              <a:buClr>
                <a:srgbClr val="993300"/>
              </a:buClr>
              <a:buSzPct val="90000"/>
            </a:pPr>
            <a:r>
              <a:rPr kumimoji="1" lang="en-US" altLang="zh-CN" b="1">
                <a:solidFill>
                  <a:srgbClr val="0000FF"/>
                </a:solidFill>
                <a:latin typeface="Book Antiqua" panose="02040602050305030304" pitchFamily="18" charset="0"/>
              </a:rPr>
              <a:t>  </a:t>
            </a:r>
            <a:r>
              <a:rPr kumimoji="1" lang="en-US" altLang="zh-CN">
                <a:solidFill>
                  <a:srgbClr val="0000FF"/>
                </a:solidFill>
                <a:latin typeface="Book Antiqua" panose="02040602050305030304" pitchFamily="18" charset="0"/>
              </a:rPr>
              <a:t>critical section; </a:t>
            </a:r>
            <a:endParaRPr kumimoji="1" lang="zh-CN" altLang="en-US">
              <a:solidFill>
                <a:srgbClr val="0000FF"/>
              </a:solidFill>
              <a:latin typeface="Book Antiqua" panose="02040602050305030304" pitchFamily="18" charset="0"/>
            </a:endParaRPr>
          </a:p>
          <a:p>
            <a:pPr lvl="4">
              <a:spcBef>
                <a:spcPct val="35000"/>
              </a:spcBef>
              <a:buClr>
                <a:srgbClr val="993300"/>
              </a:buClr>
              <a:buSzPct val="90000"/>
            </a:pPr>
            <a:r>
              <a:rPr kumimoji="1" lang="en-US" altLang="zh-CN" b="1">
                <a:solidFill>
                  <a:srgbClr val="0000FF"/>
                </a:solidFill>
                <a:latin typeface="Book Antiqua" panose="02040602050305030304" pitchFamily="18" charset="0"/>
              </a:rPr>
              <a:t>flag[j] = FALSE; </a:t>
            </a:r>
            <a:endParaRPr kumimoji="1" lang="zh-CN" altLang="en-US" b="1">
              <a:solidFill>
                <a:srgbClr val="0000FF"/>
              </a:solidFill>
              <a:latin typeface="Book Antiqua" panose="02040602050305030304" pitchFamily="18" charset="0"/>
            </a:endParaRPr>
          </a:p>
          <a:p>
            <a:pPr lvl="4">
              <a:spcBef>
                <a:spcPct val="35000"/>
              </a:spcBef>
              <a:buClr>
                <a:srgbClr val="993300"/>
              </a:buClr>
              <a:buSzPct val="90000"/>
            </a:pPr>
            <a:r>
              <a:rPr kumimoji="1" lang="en-US" altLang="zh-CN" b="1">
                <a:solidFill>
                  <a:srgbClr val="0000FF"/>
                </a:solidFill>
                <a:latin typeface="Book Antiqua" panose="02040602050305030304" pitchFamily="18" charset="0"/>
              </a:rPr>
              <a:t>remainder section; </a:t>
            </a:r>
            <a:endParaRPr kumimoji="1" lang="zh-CN" altLang="en-US" b="1">
              <a:solidFill>
                <a:srgbClr val="0000FF"/>
              </a:solidFill>
              <a:latin typeface="Book Antiqua" panose="02040602050305030304" pitchFamily="18" charset="0"/>
            </a:endParaRPr>
          </a:p>
          <a:p>
            <a:pPr lvl="3">
              <a:spcBef>
                <a:spcPct val="35000"/>
              </a:spcBef>
              <a:buClr>
                <a:srgbClr val="993300"/>
              </a:buClr>
              <a:buSzPct val="90000"/>
            </a:pPr>
            <a:r>
              <a:rPr kumimoji="1" lang="en-US" altLang="zh-CN">
                <a:solidFill>
                  <a:srgbClr val="0000FF"/>
                </a:solidFill>
                <a:latin typeface="Book Antiqua" panose="02040602050305030304" pitchFamily="18" charset="0"/>
              </a:rPr>
              <a:t>}</a:t>
            </a:r>
            <a:r>
              <a:rPr kumimoji="1" lang="zh-CN" altLang="en-US">
                <a:solidFill>
                  <a:srgbClr val="0000FF"/>
                </a:solidFill>
                <a:latin typeface="Book Antiqua" panose="02040602050305030304" pitchFamily="18" charset="0"/>
              </a:rPr>
              <a:t> </a:t>
            </a:r>
            <a:r>
              <a:rPr kumimoji="1" lang="en-US" altLang="zh-CN">
                <a:solidFill>
                  <a:srgbClr val="0000FF"/>
                </a:solidFill>
                <a:latin typeface="Book Antiqua" panose="02040602050305030304" pitchFamily="18" charset="0"/>
              </a:rPr>
              <a:t>while</a:t>
            </a:r>
            <a:r>
              <a:rPr kumimoji="1" lang="zh-CN" altLang="en-US">
                <a:solidFill>
                  <a:srgbClr val="0000FF"/>
                </a:solidFill>
                <a:latin typeface="Book Antiqua" panose="02040602050305030304" pitchFamily="18" charset="0"/>
              </a:rPr>
              <a:t> </a:t>
            </a:r>
            <a:r>
              <a:rPr kumimoji="1" lang="en-US" altLang="zh-CN">
                <a:solidFill>
                  <a:srgbClr val="0000FF"/>
                </a:solidFill>
                <a:latin typeface="Book Antiqua" panose="02040602050305030304" pitchFamily="18" charset="0"/>
              </a:rPr>
              <a:t>(1);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5F774D03-42F3-574F-B165-13BCA743EC07}"/>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rPr>
              <a:t>Peterson’s Solution</a:t>
            </a:r>
          </a:p>
        </p:txBody>
      </p:sp>
      <p:sp>
        <p:nvSpPr>
          <p:cNvPr id="27651" name="Rectangle 3">
            <a:extLst>
              <a:ext uri="{FF2B5EF4-FFF2-40B4-BE49-F238E27FC236}">
                <a16:creationId xmlns:a16="http://schemas.microsoft.com/office/drawing/2014/main" id="{F0355B02-2378-4346-868C-240F3CF56A6E}"/>
              </a:ext>
            </a:extLst>
          </p:cNvPr>
          <p:cNvSpPr>
            <a:spLocks noGrp="1" noChangeArrowheads="1"/>
          </p:cNvSpPr>
          <p:nvPr>
            <p:ph type="body" idx="1"/>
          </p:nvPr>
        </p:nvSpPr>
        <p:spPr>
          <a:xfrm>
            <a:off x="827088" y="1282700"/>
            <a:ext cx="6618287" cy="4376738"/>
          </a:xfrm>
        </p:spPr>
        <p:txBody>
          <a:bodyPr/>
          <a:lstStyle/>
          <a:p>
            <a:pPr>
              <a:lnSpc>
                <a:spcPct val="90000"/>
              </a:lnSpc>
              <a:tabLst>
                <a:tab pos="744538" algn="l"/>
                <a:tab pos="1025525" algn="l"/>
                <a:tab pos="1260475" algn="l"/>
              </a:tabLst>
            </a:pPr>
            <a:r>
              <a:rPr lang="en-US" altLang="zh-CN"/>
              <a:t>Two process solution</a:t>
            </a:r>
          </a:p>
          <a:p>
            <a:pPr>
              <a:lnSpc>
                <a:spcPct val="90000"/>
              </a:lnSpc>
              <a:tabLst>
                <a:tab pos="744538" algn="l"/>
                <a:tab pos="1025525" algn="l"/>
                <a:tab pos="1260475" algn="l"/>
              </a:tabLst>
            </a:pPr>
            <a:r>
              <a:rPr lang="en-US" altLang="zh-CN"/>
              <a:t>Assume that the LOAD and STORE instructions are atomic; that is, cannot be interrupted.</a:t>
            </a:r>
          </a:p>
          <a:p>
            <a:pPr>
              <a:lnSpc>
                <a:spcPct val="90000"/>
              </a:lnSpc>
              <a:tabLst>
                <a:tab pos="744538" algn="l"/>
                <a:tab pos="1025525" algn="l"/>
                <a:tab pos="1260475" algn="l"/>
              </a:tabLst>
            </a:pPr>
            <a:r>
              <a:rPr lang="en-US" altLang="zh-CN"/>
              <a:t>The two processes share two variables:</a:t>
            </a:r>
          </a:p>
          <a:p>
            <a:pPr lvl="1">
              <a:lnSpc>
                <a:spcPct val="90000"/>
              </a:lnSpc>
              <a:tabLst>
                <a:tab pos="744538" algn="l"/>
                <a:tab pos="1025525" algn="l"/>
                <a:tab pos="1260475" algn="l"/>
              </a:tabLst>
            </a:pPr>
            <a:r>
              <a:rPr lang="en-US" altLang="zh-CN"/>
              <a:t>int</a:t>
            </a:r>
            <a:r>
              <a:rPr lang="en-US" altLang="zh-CN">
                <a:solidFill>
                  <a:srgbClr val="FF0000"/>
                </a:solidFill>
              </a:rPr>
              <a:t> turn</a:t>
            </a:r>
            <a:r>
              <a:rPr lang="en-US" altLang="zh-CN"/>
              <a:t>; </a:t>
            </a:r>
          </a:p>
          <a:p>
            <a:pPr lvl="1">
              <a:lnSpc>
                <a:spcPct val="90000"/>
              </a:lnSpc>
              <a:tabLst>
                <a:tab pos="744538" algn="l"/>
                <a:tab pos="1025525" algn="l"/>
                <a:tab pos="1260475" algn="l"/>
              </a:tabLst>
            </a:pPr>
            <a:r>
              <a:rPr lang="en-US" altLang="zh-CN"/>
              <a:t>Boolean </a:t>
            </a:r>
            <a:r>
              <a:rPr lang="en-US" altLang="zh-CN">
                <a:solidFill>
                  <a:srgbClr val="FF0000"/>
                </a:solidFill>
              </a:rPr>
              <a:t>flag[2]</a:t>
            </a:r>
          </a:p>
          <a:p>
            <a:pPr>
              <a:lnSpc>
                <a:spcPct val="90000"/>
              </a:lnSpc>
              <a:tabLst>
                <a:tab pos="744538" algn="l"/>
                <a:tab pos="1025525" algn="l"/>
                <a:tab pos="1260475" algn="l"/>
              </a:tabLst>
            </a:pPr>
            <a:r>
              <a:rPr lang="en-US" altLang="zh-CN"/>
              <a:t>The variable </a:t>
            </a:r>
            <a:r>
              <a:rPr lang="en-US" altLang="zh-CN">
                <a:solidFill>
                  <a:srgbClr val="FF0000"/>
                </a:solidFill>
              </a:rPr>
              <a:t>turn</a:t>
            </a:r>
            <a:r>
              <a:rPr lang="en-US" altLang="zh-CN"/>
              <a:t> indicates whose turn it is to enter the critical section.  </a:t>
            </a:r>
          </a:p>
          <a:p>
            <a:pPr>
              <a:lnSpc>
                <a:spcPct val="90000"/>
              </a:lnSpc>
              <a:tabLst>
                <a:tab pos="744538" algn="l"/>
                <a:tab pos="1025525" algn="l"/>
                <a:tab pos="1260475" algn="l"/>
              </a:tabLst>
            </a:pPr>
            <a:r>
              <a:rPr lang="en-US" altLang="zh-CN"/>
              <a:t>The </a:t>
            </a:r>
            <a:r>
              <a:rPr lang="en-US" altLang="zh-CN">
                <a:solidFill>
                  <a:srgbClr val="FF0000"/>
                </a:solidFill>
              </a:rPr>
              <a:t>flag</a:t>
            </a:r>
            <a:r>
              <a:rPr lang="en-US" altLang="zh-CN"/>
              <a:t> array is used to indicate if a process is ready to enter the critical section. </a:t>
            </a:r>
            <a:r>
              <a:rPr lang="en-US" altLang="zh-CN">
                <a:solidFill>
                  <a:srgbClr val="FF0000"/>
                </a:solidFill>
              </a:rPr>
              <a:t>flag[i] </a:t>
            </a:r>
            <a:r>
              <a:rPr lang="en-US" altLang="zh-CN"/>
              <a:t>= true implies that process </a:t>
            </a:r>
            <a:r>
              <a:rPr lang="en-US" altLang="zh-CN">
                <a:solidFill>
                  <a:srgbClr val="0000FF"/>
                </a:solidFill>
              </a:rPr>
              <a:t>P</a:t>
            </a:r>
            <a:r>
              <a:rPr lang="en-US" altLang="zh-CN" baseline="-25000">
                <a:solidFill>
                  <a:srgbClr val="0000FF"/>
                </a:solidFill>
              </a:rPr>
              <a:t>i</a:t>
            </a:r>
            <a:r>
              <a:rPr lang="en-US" altLang="zh-CN"/>
              <a:t> is ready!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C906F248-ED23-5A4A-9D89-69B6E1FD9500}"/>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rPr>
              <a:t>The</a:t>
            </a:r>
            <a:r>
              <a:rPr lang="zh-CN"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Algorithm for Process </a:t>
            </a:r>
            <a:r>
              <a:rPr lang="en-US" altLang="zh-CN" dirty="0">
                <a:solidFill>
                  <a:srgbClr val="0000FF"/>
                </a:solidFill>
                <a:effectLst>
                  <a:outerShdw blurRad="38100" dist="38100" dir="2700000" algn="tl">
                    <a:srgbClr val="C0C0C0"/>
                  </a:outerShdw>
                </a:effectLst>
              </a:rPr>
              <a:t>P</a:t>
            </a:r>
            <a:r>
              <a:rPr lang="en-US" altLang="zh-CN" baseline="-25000" dirty="0">
                <a:solidFill>
                  <a:srgbClr val="0000FF"/>
                </a:solidFill>
                <a:effectLst>
                  <a:outerShdw blurRad="38100" dist="38100" dir="2700000" algn="tl">
                    <a:srgbClr val="C0C0C0"/>
                  </a:outerShdw>
                </a:effectLst>
              </a:rPr>
              <a:t>i</a:t>
            </a:r>
          </a:p>
        </p:txBody>
      </p:sp>
      <p:sp>
        <p:nvSpPr>
          <p:cNvPr id="29699" name="Rectangle 3">
            <a:extLst>
              <a:ext uri="{FF2B5EF4-FFF2-40B4-BE49-F238E27FC236}">
                <a16:creationId xmlns:a16="http://schemas.microsoft.com/office/drawing/2014/main" id="{F5C5371C-1EF8-3D4A-855C-FA100B667C59}"/>
              </a:ext>
            </a:extLst>
          </p:cNvPr>
          <p:cNvSpPr>
            <a:spLocks noGrp="1" noChangeArrowheads="1"/>
          </p:cNvSpPr>
          <p:nvPr>
            <p:ph type="body" idx="1"/>
          </p:nvPr>
        </p:nvSpPr>
        <p:spPr>
          <a:xfrm>
            <a:off x="838200" y="1457325"/>
            <a:ext cx="6672263" cy="4413250"/>
          </a:xfrm>
        </p:spPr>
        <p:txBody>
          <a:bodyPr/>
          <a:lstStyle/>
          <a:p>
            <a:pPr>
              <a:buFont typeface="Monotype Sorts" pitchFamily="2" charset="2"/>
              <a:buNone/>
            </a:pPr>
            <a:r>
              <a:rPr lang="zh-CN" altLang="en-US" sz="2000">
                <a:solidFill>
                  <a:srgbClr val="0000FF"/>
                </a:solidFill>
                <a:latin typeface="Book Antiqua" panose="02040602050305030304" pitchFamily="18" charset="0"/>
              </a:rPr>
              <a:t>	</a:t>
            </a:r>
            <a:r>
              <a:rPr lang="en-US" altLang="zh-CN" sz="2000">
                <a:solidFill>
                  <a:srgbClr val="0000FF"/>
                </a:solidFill>
                <a:latin typeface="Book Antiqua" panose="02040602050305030304" pitchFamily="18" charset="0"/>
              </a:rPr>
              <a:t>while (true) {</a:t>
            </a:r>
          </a:p>
          <a:p>
            <a:pPr>
              <a:buFont typeface="Monotype Sorts" pitchFamily="2" charset="2"/>
              <a:buNone/>
            </a:pPr>
            <a:r>
              <a:rPr lang="en-US" altLang="zh-CN" sz="2000">
                <a:solidFill>
                  <a:srgbClr val="0000FF"/>
                </a:solidFill>
                <a:latin typeface="Book Antiqua" panose="02040602050305030304" pitchFamily="18" charset="0"/>
              </a:rPr>
              <a:t>               flag[i] = TRUE;</a:t>
            </a:r>
          </a:p>
          <a:p>
            <a:pPr>
              <a:buFont typeface="Monotype Sorts" pitchFamily="2" charset="2"/>
              <a:buNone/>
            </a:pPr>
            <a:r>
              <a:rPr lang="en-US" altLang="zh-CN" sz="2000">
                <a:solidFill>
                  <a:srgbClr val="0000FF"/>
                </a:solidFill>
                <a:latin typeface="Book Antiqua" panose="02040602050305030304" pitchFamily="18" charset="0"/>
              </a:rPr>
              <a:t>               turn = j;</a:t>
            </a:r>
          </a:p>
          <a:p>
            <a:pPr>
              <a:buFont typeface="Monotype Sorts" pitchFamily="2" charset="2"/>
              <a:buNone/>
            </a:pPr>
            <a:r>
              <a:rPr lang="en-US" altLang="zh-CN" sz="2000">
                <a:solidFill>
                  <a:srgbClr val="0000FF"/>
                </a:solidFill>
                <a:latin typeface="Book Antiqua" panose="02040602050305030304" pitchFamily="18" charset="0"/>
              </a:rPr>
              <a:t>               while ( flag[j] &amp;&amp; turn == j);</a:t>
            </a:r>
          </a:p>
          <a:p>
            <a:pPr>
              <a:buFont typeface="Monotype Sorts" pitchFamily="2" charset="2"/>
              <a:buNone/>
            </a:pPr>
            <a:endParaRPr lang="en-US" altLang="zh-CN" sz="2000">
              <a:solidFill>
                <a:srgbClr val="0000FF"/>
              </a:solidFill>
              <a:latin typeface="Book Antiqua" panose="02040602050305030304" pitchFamily="18" charset="0"/>
            </a:endParaRPr>
          </a:p>
          <a:p>
            <a:pPr>
              <a:buFont typeface="Monotype Sorts" pitchFamily="2" charset="2"/>
              <a:buNone/>
            </a:pPr>
            <a:r>
              <a:rPr lang="en-US" altLang="zh-CN" sz="2000">
                <a:solidFill>
                  <a:srgbClr val="0000FF"/>
                </a:solidFill>
                <a:latin typeface="Book Antiqua" panose="02040602050305030304" pitchFamily="18" charset="0"/>
              </a:rPr>
              <a:t>                     CRITICAL SECTION</a:t>
            </a:r>
          </a:p>
          <a:p>
            <a:pPr>
              <a:buFont typeface="Monotype Sorts" pitchFamily="2" charset="2"/>
              <a:buNone/>
            </a:pPr>
            <a:endParaRPr lang="en-US" altLang="zh-CN" sz="2000">
              <a:solidFill>
                <a:srgbClr val="0000FF"/>
              </a:solidFill>
              <a:latin typeface="Book Antiqua" panose="02040602050305030304" pitchFamily="18" charset="0"/>
            </a:endParaRPr>
          </a:p>
          <a:p>
            <a:pPr>
              <a:buFont typeface="Monotype Sorts" pitchFamily="2" charset="2"/>
              <a:buNone/>
            </a:pPr>
            <a:r>
              <a:rPr lang="en-US" altLang="zh-CN" sz="2000">
                <a:solidFill>
                  <a:srgbClr val="0000FF"/>
                </a:solidFill>
                <a:latin typeface="Book Antiqua" panose="02040602050305030304" pitchFamily="18" charset="0"/>
              </a:rPr>
              <a:t>               flag[i] = FALSE;</a:t>
            </a:r>
          </a:p>
          <a:p>
            <a:pPr>
              <a:buFont typeface="Monotype Sorts" pitchFamily="2" charset="2"/>
              <a:buNone/>
            </a:pPr>
            <a:endParaRPr lang="en-US" altLang="zh-CN" sz="2000">
              <a:solidFill>
                <a:srgbClr val="0000FF"/>
              </a:solidFill>
              <a:latin typeface="Book Antiqua" panose="02040602050305030304" pitchFamily="18" charset="0"/>
            </a:endParaRPr>
          </a:p>
          <a:p>
            <a:pPr>
              <a:buFont typeface="Monotype Sorts" pitchFamily="2" charset="2"/>
              <a:buNone/>
            </a:pPr>
            <a:r>
              <a:rPr lang="en-US" altLang="zh-CN" sz="2000">
                <a:solidFill>
                  <a:srgbClr val="0000FF"/>
                </a:solidFill>
                <a:latin typeface="Book Antiqua" panose="02040602050305030304" pitchFamily="18" charset="0"/>
              </a:rPr>
              <a:t>                       REMAINDER SECTION</a:t>
            </a:r>
          </a:p>
          <a:p>
            <a:pPr>
              <a:buFont typeface="Monotype Sorts" pitchFamily="2" charset="2"/>
              <a:buNone/>
            </a:pPr>
            <a:endParaRPr lang="en-US" altLang="zh-CN" sz="2000">
              <a:solidFill>
                <a:srgbClr val="0000FF"/>
              </a:solidFill>
              <a:latin typeface="Book Antiqua" panose="02040602050305030304" pitchFamily="18" charset="0"/>
            </a:endParaRPr>
          </a:p>
          <a:p>
            <a:pPr>
              <a:buFont typeface="Monotype Sorts" pitchFamily="2" charset="2"/>
              <a:buNone/>
            </a:pPr>
            <a:r>
              <a:rPr lang="en-US" altLang="zh-CN" sz="2000">
                <a:solidFill>
                  <a:srgbClr val="0000FF"/>
                </a:solidFill>
                <a:latin typeface="Book Antiqua" panose="02040602050305030304" pitchFamily="18" charset="0"/>
              </a:rPr>
              <a:t>       }</a:t>
            </a:r>
          </a:p>
          <a:p>
            <a:pPr>
              <a:buFont typeface="Monotype Sorts" pitchFamily="2" charset="2"/>
              <a:buNone/>
            </a:pPr>
            <a:r>
              <a:rPr lang="en-US" altLang="zh-CN" sz="2000">
                <a:solidFill>
                  <a:srgbClr val="0000FF"/>
                </a:solidFill>
                <a:latin typeface="Book Antiqua" panose="02040602050305030304" pitchFamily="18" charset="0"/>
              </a:rPr>
              <a:t>	</a:t>
            </a:r>
          </a:p>
        </p:txBody>
      </p:sp>
      <p:sp>
        <p:nvSpPr>
          <p:cNvPr id="29700" name="Text Box 5">
            <a:extLst>
              <a:ext uri="{FF2B5EF4-FFF2-40B4-BE49-F238E27FC236}">
                <a16:creationId xmlns:a16="http://schemas.microsoft.com/office/drawing/2014/main" id="{0F485ECC-39ED-814F-BE00-9EE72D03A5FB}"/>
              </a:ext>
            </a:extLst>
          </p:cNvPr>
          <p:cNvSpPr txBox="1">
            <a:spLocks noChangeArrowheads="1"/>
          </p:cNvSpPr>
          <p:nvPr/>
        </p:nvSpPr>
        <p:spPr bwMode="auto">
          <a:xfrm>
            <a:off x="7650163" y="62484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r>
              <a:rPr kumimoji="0" lang="zh-CN" altLang="en-US">
                <a:latin typeface="宋体" panose="02010600030101010101" pitchFamily="2" charset="-12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FBB918F6-BF1F-B94A-BFDE-FA9F49821CDB}"/>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rPr>
              <a:t>The</a:t>
            </a:r>
            <a:r>
              <a:rPr lang="zh-CN"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Respective</a:t>
            </a:r>
            <a:r>
              <a:rPr lang="zh-CN"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Algorithm for Process </a:t>
            </a:r>
            <a:r>
              <a:rPr lang="en-US" altLang="zh-CN" dirty="0" err="1">
                <a:solidFill>
                  <a:srgbClr val="0000FF"/>
                </a:solidFill>
                <a:effectLst>
                  <a:outerShdw blurRad="38100" dist="38100" dir="2700000" algn="tl">
                    <a:srgbClr val="C0C0C0"/>
                  </a:outerShdw>
                </a:effectLst>
              </a:rPr>
              <a:t>P</a:t>
            </a:r>
            <a:r>
              <a:rPr lang="en-US" altLang="zh-CN" baseline="-25000" dirty="0" err="1">
                <a:solidFill>
                  <a:srgbClr val="0000FF"/>
                </a:solidFill>
                <a:effectLst>
                  <a:outerShdw blurRad="38100" dist="38100" dir="2700000" algn="tl">
                    <a:srgbClr val="C0C0C0"/>
                  </a:outerShdw>
                </a:effectLst>
              </a:rPr>
              <a:t>j</a:t>
            </a:r>
            <a:endParaRPr lang="en-US" altLang="zh-CN" baseline="-25000" dirty="0">
              <a:solidFill>
                <a:srgbClr val="0000FF"/>
              </a:solidFill>
              <a:effectLst>
                <a:outerShdw blurRad="38100" dist="38100" dir="2700000" algn="tl">
                  <a:srgbClr val="C0C0C0"/>
                </a:outerShdw>
              </a:effectLst>
            </a:endParaRPr>
          </a:p>
        </p:txBody>
      </p:sp>
      <p:sp>
        <p:nvSpPr>
          <p:cNvPr id="31747" name="Rectangle 3">
            <a:extLst>
              <a:ext uri="{FF2B5EF4-FFF2-40B4-BE49-F238E27FC236}">
                <a16:creationId xmlns:a16="http://schemas.microsoft.com/office/drawing/2014/main" id="{A3A3B0AF-3EF2-564F-876B-AD192F58701B}"/>
              </a:ext>
            </a:extLst>
          </p:cNvPr>
          <p:cNvSpPr>
            <a:spLocks noGrp="1" noChangeArrowheads="1"/>
          </p:cNvSpPr>
          <p:nvPr>
            <p:ph type="body" idx="1"/>
          </p:nvPr>
        </p:nvSpPr>
        <p:spPr>
          <a:xfrm>
            <a:off x="838200" y="1457325"/>
            <a:ext cx="6672263" cy="4413250"/>
          </a:xfrm>
        </p:spPr>
        <p:txBody>
          <a:bodyPr/>
          <a:lstStyle/>
          <a:p>
            <a:pPr>
              <a:buFont typeface="Monotype Sorts" pitchFamily="2" charset="2"/>
              <a:buNone/>
            </a:pPr>
            <a:r>
              <a:rPr lang="zh-CN" altLang="en-US" sz="2000">
                <a:solidFill>
                  <a:srgbClr val="0000FF"/>
                </a:solidFill>
                <a:latin typeface="Book Antiqua" panose="02040602050305030304" pitchFamily="18" charset="0"/>
              </a:rPr>
              <a:t>	</a:t>
            </a:r>
            <a:r>
              <a:rPr lang="en-US" altLang="zh-CN" sz="2000">
                <a:solidFill>
                  <a:srgbClr val="0000FF"/>
                </a:solidFill>
                <a:latin typeface="Book Antiqua" panose="02040602050305030304" pitchFamily="18" charset="0"/>
              </a:rPr>
              <a:t>while (true) {</a:t>
            </a:r>
          </a:p>
          <a:p>
            <a:pPr>
              <a:buFont typeface="Monotype Sorts" pitchFamily="2" charset="2"/>
              <a:buNone/>
            </a:pPr>
            <a:r>
              <a:rPr lang="en-US" altLang="zh-CN" sz="2000">
                <a:solidFill>
                  <a:srgbClr val="0000FF"/>
                </a:solidFill>
                <a:latin typeface="Book Antiqua" panose="02040602050305030304" pitchFamily="18" charset="0"/>
              </a:rPr>
              <a:t>               flag[j] = TRUE;</a:t>
            </a:r>
          </a:p>
          <a:p>
            <a:pPr>
              <a:buFont typeface="Monotype Sorts" pitchFamily="2" charset="2"/>
              <a:buNone/>
            </a:pPr>
            <a:r>
              <a:rPr lang="en-US" altLang="zh-CN" sz="2000">
                <a:solidFill>
                  <a:srgbClr val="0000FF"/>
                </a:solidFill>
                <a:latin typeface="Book Antiqua" panose="02040602050305030304" pitchFamily="18" charset="0"/>
              </a:rPr>
              <a:t>               turn = i;</a:t>
            </a:r>
          </a:p>
          <a:p>
            <a:pPr>
              <a:buFont typeface="Monotype Sorts" pitchFamily="2" charset="2"/>
              <a:buNone/>
            </a:pPr>
            <a:r>
              <a:rPr lang="en-US" altLang="zh-CN" sz="2000">
                <a:solidFill>
                  <a:srgbClr val="0000FF"/>
                </a:solidFill>
                <a:latin typeface="Book Antiqua" panose="02040602050305030304" pitchFamily="18" charset="0"/>
              </a:rPr>
              <a:t>               while ( flag[i] &amp;&amp; turn == i);</a:t>
            </a:r>
          </a:p>
          <a:p>
            <a:pPr>
              <a:buFont typeface="Monotype Sorts" pitchFamily="2" charset="2"/>
              <a:buNone/>
            </a:pPr>
            <a:endParaRPr lang="en-US" altLang="zh-CN" sz="2000">
              <a:solidFill>
                <a:srgbClr val="0000FF"/>
              </a:solidFill>
              <a:latin typeface="Book Antiqua" panose="02040602050305030304" pitchFamily="18" charset="0"/>
            </a:endParaRPr>
          </a:p>
          <a:p>
            <a:pPr>
              <a:buFont typeface="Monotype Sorts" pitchFamily="2" charset="2"/>
              <a:buNone/>
            </a:pPr>
            <a:r>
              <a:rPr lang="en-US" altLang="zh-CN" sz="2000">
                <a:solidFill>
                  <a:srgbClr val="0000FF"/>
                </a:solidFill>
                <a:latin typeface="Book Antiqua" panose="02040602050305030304" pitchFamily="18" charset="0"/>
              </a:rPr>
              <a:t>                     CRITICAL SECTION</a:t>
            </a:r>
          </a:p>
          <a:p>
            <a:pPr>
              <a:buFont typeface="Monotype Sorts" pitchFamily="2" charset="2"/>
              <a:buNone/>
            </a:pPr>
            <a:endParaRPr lang="en-US" altLang="zh-CN" sz="2000">
              <a:solidFill>
                <a:srgbClr val="0000FF"/>
              </a:solidFill>
              <a:latin typeface="Book Antiqua" panose="02040602050305030304" pitchFamily="18" charset="0"/>
            </a:endParaRPr>
          </a:p>
          <a:p>
            <a:pPr>
              <a:buFont typeface="Monotype Sorts" pitchFamily="2" charset="2"/>
              <a:buNone/>
            </a:pPr>
            <a:r>
              <a:rPr lang="en-US" altLang="zh-CN" sz="2000">
                <a:solidFill>
                  <a:srgbClr val="0000FF"/>
                </a:solidFill>
                <a:latin typeface="Book Antiqua" panose="02040602050305030304" pitchFamily="18" charset="0"/>
              </a:rPr>
              <a:t>               flag[j] = FALSE;</a:t>
            </a:r>
          </a:p>
          <a:p>
            <a:pPr>
              <a:buFont typeface="Monotype Sorts" pitchFamily="2" charset="2"/>
              <a:buNone/>
            </a:pPr>
            <a:endParaRPr lang="en-US" altLang="zh-CN" sz="2000">
              <a:solidFill>
                <a:srgbClr val="0000FF"/>
              </a:solidFill>
              <a:latin typeface="Book Antiqua" panose="02040602050305030304" pitchFamily="18" charset="0"/>
            </a:endParaRPr>
          </a:p>
          <a:p>
            <a:pPr>
              <a:buFont typeface="Monotype Sorts" pitchFamily="2" charset="2"/>
              <a:buNone/>
            </a:pPr>
            <a:r>
              <a:rPr lang="en-US" altLang="zh-CN" sz="2000">
                <a:solidFill>
                  <a:srgbClr val="0000FF"/>
                </a:solidFill>
                <a:latin typeface="Book Antiqua" panose="02040602050305030304" pitchFamily="18" charset="0"/>
              </a:rPr>
              <a:t>                       REMAINDER SECTION</a:t>
            </a:r>
          </a:p>
          <a:p>
            <a:pPr>
              <a:buFont typeface="Monotype Sorts" pitchFamily="2" charset="2"/>
              <a:buNone/>
            </a:pPr>
            <a:endParaRPr lang="en-US" altLang="zh-CN" sz="2000">
              <a:solidFill>
                <a:srgbClr val="0000FF"/>
              </a:solidFill>
              <a:latin typeface="Book Antiqua" panose="02040602050305030304" pitchFamily="18" charset="0"/>
            </a:endParaRPr>
          </a:p>
          <a:p>
            <a:pPr>
              <a:buFont typeface="Monotype Sorts" pitchFamily="2" charset="2"/>
              <a:buNone/>
            </a:pPr>
            <a:r>
              <a:rPr lang="en-US" altLang="zh-CN" sz="2000">
                <a:solidFill>
                  <a:srgbClr val="0000FF"/>
                </a:solidFill>
                <a:latin typeface="Book Antiqua" panose="02040602050305030304" pitchFamily="18" charset="0"/>
              </a:rPr>
              <a:t>       }</a:t>
            </a:r>
          </a:p>
          <a:p>
            <a:pPr>
              <a:buFont typeface="Monotype Sorts" pitchFamily="2" charset="2"/>
              <a:buNone/>
            </a:pPr>
            <a:r>
              <a:rPr lang="en-US" altLang="zh-CN" sz="2000">
                <a:solidFill>
                  <a:srgbClr val="0000FF"/>
                </a:solidFill>
                <a:latin typeface="Book Antiqua" panose="02040602050305030304" pitchFamily="18" charset="0"/>
              </a:rPr>
              <a:t>	</a:t>
            </a:r>
          </a:p>
        </p:txBody>
      </p:sp>
      <p:sp>
        <p:nvSpPr>
          <p:cNvPr id="31748" name="Text Box 5">
            <a:extLst>
              <a:ext uri="{FF2B5EF4-FFF2-40B4-BE49-F238E27FC236}">
                <a16:creationId xmlns:a16="http://schemas.microsoft.com/office/drawing/2014/main" id="{CBC5063C-2CE0-C94A-8098-5E9C7AB7FCD6}"/>
              </a:ext>
            </a:extLst>
          </p:cNvPr>
          <p:cNvSpPr txBox="1">
            <a:spLocks noChangeArrowheads="1"/>
          </p:cNvSpPr>
          <p:nvPr/>
        </p:nvSpPr>
        <p:spPr bwMode="auto">
          <a:xfrm>
            <a:off x="7650163" y="62484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r>
              <a:rPr kumimoji="0" lang="zh-CN" altLang="en-US">
                <a:latin typeface="宋体" panose="02010600030101010101" pitchFamily="2" charset="-122"/>
              </a:rPr>
              <a:t>★</a:t>
            </a:r>
          </a:p>
        </p:txBody>
      </p:sp>
      <p:sp>
        <p:nvSpPr>
          <p:cNvPr id="169990" name="Line 6">
            <a:extLst>
              <a:ext uri="{FF2B5EF4-FFF2-40B4-BE49-F238E27FC236}">
                <a16:creationId xmlns:a16="http://schemas.microsoft.com/office/drawing/2014/main" id="{6C27125C-D2F7-7A4B-9DF4-B4F922B8D7C2}"/>
              </a:ext>
            </a:extLst>
          </p:cNvPr>
          <p:cNvSpPr>
            <a:spLocks noChangeShapeType="1"/>
          </p:cNvSpPr>
          <p:nvPr/>
        </p:nvSpPr>
        <p:spPr bwMode="auto">
          <a:xfrm>
            <a:off x="1871663" y="2655888"/>
            <a:ext cx="1235075"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9991" name="AutoShape 7">
            <a:extLst>
              <a:ext uri="{FF2B5EF4-FFF2-40B4-BE49-F238E27FC236}">
                <a16:creationId xmlns:a16="http://schemas.microsoft.com/office/drawing/2014/main" id="{725FDCAC-7FFD-FB49-9191-5D7F7D8694BE}"/>
              </a:ext>
            </a:extLst>
          </p:cNvPr>
          <p:cNvSpPr>
            <a:spLocks noChangeArrowheads="1"/>
          </p:cNvSpPr>
          <p:nvPr/>
        </p:nvSpPr>
        <p:spPr bwMode="auto">
          <a:xfrm>
            <a:off x="4021138" y="1509713"/>
            <a:ext cx="3395662" cy="900112"/>
          </a:xfrm>
          <a:prstGeom prst="wedgeRectCallout">
            <a:avLst>
              <a:gd name="adj1" fmla="val -73236"/>
              <a:gd name="adj2" fmla="val 76454"/>
            </a:avLst>
          </a:prstGeom>
          <a:solidFill>
            <a:schemeClr val="accent1"/>
          </a:solidFill>
          <a:ln w="9525">
            <a:solidFill>
              <a:schemeClr val="tx1"/>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If two processes are running the statement simultaneously, only one will last.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9990"/>
                                        </p:tgtEl>
                                        <p:attrNameLst>
                                          <p:attrName>style.visibility</p:attrName>
                                        </p:attrNameLst>
                                      </p:cBhvr>
                                      <p:to>
                                        <p:strVal val="visible"/>
                                      </p:to>
                                    </p:set>
                                    <p:animEffect transition="in" filter="checkerboard(across)">
                                      <p:cBhvr>
                                        <p:cTn id="7" dur="500"/>
                                        <p:tgtEl>
                                          <p:spTgt spid="16999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9991"/>
                                        </p:tgtEl>
                                        <p:attrNameLst>
                                          <p:attrName>style.visibility</p:attrName>
                                        </p:attrNameLst>
                                      </p:cBhvr>
                                      <p:to>
                                        <p:strVal val="visible"/>
                                      </p:to>
                                    </p:set>
                                    <p:animEffect transition="in" filter="checkerboard(across)">
                                      <p:cBhvr>
                                        <p:cTn id="10" dur="500"/>
                                        <p:tgtEl>
                                          <p:spTgt spid="169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B0E0C3E-CC89-2C46-B1C6-207719F65B88}"/>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Synchronization Hardware</a:t>
            </a:r>
          </a:p>
        </p:txBody>
      </p:sp>
      <p:sp>
        <p:nvSpPr>
          <p:cNvPr id="33795" name="Rectangle 3">
            <a:extLst>
              <a:ext uri="{FF2B5EF4-FFF2-40B4-BE49-F238E27FC236}">
                <a16:creationId xmlns:a16="http://schemas.microsoft.com/office/drawing/2014/main" id="{91434BC9-86E8-284F-9C43-9A1BC9B29198}"/>
              </a:ext>
            </a:extLst>
          </p:cNvPr>
          <p:cNvSpPr>
            <a:spLocks noGrp="1" noChangeArrowheads="1"/>
          </p:cNvSpPr>
          <p:nvPr>
            <p:ph type="body" idx="1"/>
          </p:nvPr>
        </p:nvSpPr>
        <p:spPr>
          <a:xfrm>
            <a:off x="827088" y="1282700"/>
            <a:ext cx="6618287" cy="4376738"/>
          </a:xfrm>
        </p:spPr>
        <p:txBody>
          <a:bodyPr/>
          <a:lstStyle/>
          <a:p>
            <a:pPr>
              <a:lnSpc>
                <a:spcPct val="90000"/>
              </a:lnSpc>
              <a:tabLst>
                <a:tab pos="744538" algn="l"/>
                <a:tab pos="1025525" algn="l"/>
                <a:tab pos="1260475" algn="l"/>
              </a:tabLst>
            </a:pPr>
            <a:r>
              <a:rPr lang="en-US" altLang="zh-CN"/>
              <a:t>Many systems provide hardware support for critical section code</a:t>
            </a:r>
          </a:p>
          <a:p>
            <a:pPr>
              <a:lnSpc>
                <a:spcPct val="90000"/>
              </a:lnSpc>
              <a:tabLst>
                <a:tab pos="744538" algn="l"/>
                <a:tab pos="1025525" algn="l"/>
                <a:tab pos="1260475" algn="l"/>
              </a:tabLst>
            </a:pPr>
            <a:r>
              <a:rPr lang="en-US" altLang="zh-CN"/>
              <a:t>Uniprocessors – could disable interrupts</a:t>
            </a:r>
          </a:p>
          <a:p>
            <a:pPr lvl="1">
              <a:lnSpc>
                <a:spcPct val="90000"/>
              </a:lnSpc>
              <a:tabLst>
                <a:tab pos="744538" algn="l"/>
                <a:tab pos="1025525" algn="l"/>
                <a:tab pos="1260475" algn="l"/>
              </a:tabLst>
            </a:pPr>
            <a:r>
              <a:rPr lang="en-US" altLang="zh-CN"/>
              <a:t>Currently running code would execute without preemption</a:t>
            </a:r>
          </a:p>
          <a:p>
            <a:pPr lvl="1">
              <a:lnSpc>
                <a:spcPct val="90000"/>
              </a:lnSpc>
              <a:tabLst>
                <a:tab pos="744538" algn="l"/>
                <a:tab pos="1025525" algn="l"/>
                <a:tab pos="1260475" algn="l"/>
              </a:tabLst>
            </a:pPr>
            <a:r>
              <a:rPr lang="en-US" altLang="zh-CN"/>
              <a:t>Generally too inefficient on multiprocessor systems</a:t>
            </a:r>
          </a:p>
          <a:p>
            <a:pPr lvl="2">
              <a:lnSpc>
                <a:spcPct val="90000"/>
              </a:lnSpc>
              <a:tabLst>
                <a:tab pos="744538" algn="l"/>
                <a:tab pos="1025525" algn="l"/>
                <a:tab pos="1260475" algn="l"/>
              </a:tabLst>
            </a:pPr>
            <a:r>
              <a:rPr lang="en-US" altLang="zh-CN"/>
              <a:t>Operating systems using this not broadly scalable</a:t>
            </a:r>
          </a:p>
          <a:p>
            <a:pPr>
              <a:lnSpc>
                <a:spcPct val="90000"/>
              </a:lnSpc>
              <a:tabLst>
                <a:tab pos="744538" algn="l"/>
                <a:tab pos="1025525" algn="l"/>
                <a:tab pos="1260475" algn="l"/>
              </a:tabLst>
            </a:pPr>
            <a:r>
              <a:rPr lang="en-US" altLang="zh-CN"/>
              <a:t>Modern machines provide special atomic hardware </a:t>
            </a:r>
            <a:r>
              <a:rPr lang="en-US" altLang="zh-CN">
                <a:solidFill>
                  <a:srgbClr val="FF0000"/>
                </a:solidFill>
              </a:rPr>
              <a:t>instructions</a:t>
            </a:r>
          </a:p>
          <a:p>
            <a:pPr lvl="2">
              <a:lnSpc>
                <a:spcPct val="90000"/>
              </a:lnSpc>
              <a:tabLst>
                <a:tab pos="744538" algn="l"/>
                <a:tab pos="1025525" algn="l"/>
                <a:tab pos="1260475" algn="l"/>
              </a:tabLst>
            </a:pPr>
            <a:r>
              <a:rPr lang="en-US" altLang="zh-CN">
                <a:solidFill>
                  <a:schemeClr val="tx2"/>
                </a:solidFill>
              </a:rPr>
              <a:t>Atomic = non-interruptable</a:t>
            </a:r>
          </a:p>
          <a:p>
            <a:pPr lvl="1">
              <a:lnSpc>
                <a:spcPct val="90000"/>
              </a:lnSpc>
              <a:tabLst>
                <a:tab pos="744538" algn="l"/>
                <a:tab pos="1025525" algn="l"/>
                <a:tab pos="1260475" algn="l"/>
              </a:tabLst>
            </a:pPr>
            <a:r>
              <a:rPr lang="en-US" altLang="zh-CN"/>
              <a:t>Either test memory word and set value</a:t>
            </a:r>
          </a:p>
          <a:p>
            <a:pPr lvl="1">
              <a:lnSpc>
                <a:spcPct val="90000"/>
              </a:lnSpc>
              <a:tabLst>
                <a:tab pos="744538" algn="l"/>
                <a:tab pos="1025525" algn="l"/>
                <a:tab pos="1260475" algn="l"/>
              </a:tabLst>
            </a:pPr>
            <a:r>
              <a:rPr lang="en-US" altLang="zh-CN"/>
              <a:t>Or swap contents of two memory words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62CA7D79-D167-BA4E-BFC7-EE356FF92226}"/>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TestAndSet Instruction </a:t>
            </a:r>
          </a:p>
        </p:txBody>
      </p:sp>
      <p:sp>
        <p:nvSpPr>
          <p:cNvPr id="35843" name="Rectangle 3">
            <a:extLst>
              <a:ext uri="{FF2B5EF4-FFF2-40B4-BE49-F238E27FC236}">
                <a16:creationId xmlns:a16="http://schemas.microsoft.com/office/drawing/2014/main" id="{E6B60A42-3716-814F-86A7-91EF435AC113}"/>
              </a:ext>
            </a:extLst>
          </p:cNvPr>
          <p:cNvSpPr>
            <a:spLocks noGrp="1" noChangeArrowheads="1"/>
          </p:cNvSpPr>
          <p:nvPr>
            <p:ph type="body" idx="1"/>
          </p:nvPr>
        </p:nvSpPr>
        <p:spPr>
          <a:xfrm>
            <a:off x="827088" y="1282700"/>
            <a:ext cx="6618287" cy="4376738"/>
          </a:xfrm>
        </p:spPr>
        <p:txBody>
          <a:bodyPr/>
          <a:lstStyle/>
          <a:p>
            <a:pPr>
              <a:lnSpc>
                <a:spcPct val="90000"/>
              </a:lnSpc>
              <a:buFont typeface="Monotype Sorts" pitchFamily="2" charset="2"/>
              <a:buNone/>
              <a:tabLst>
                <a:tab pos="744538" algn="l"/>
                <a:tab pos="1025525" algn="l"/>
                <a:tab pos="1260475" algn="l"/>
              </a:tabLst>
            </a:pPr>
            <a:endParaRPr lang="zh-CN" altLang="en-US"/>
          </a:p>
          <a:p>
            <a:pPr>
              <a:lnSpc>
                <a:spcPct val="90000"/>
              </a:lnSpc>
              <a:tabLst>
                <a:tab pos="744538" algn="l"/>
                <a:tab pos="1025525" algn="l"/>
                <a:tab pos="1260475" algn="l"/>
              </a:tabLst>
            </a:pPr>
            <a:r>
              <a:rPr lang="en-US" altLang="zh-CN"/>
              <a:t>Definition:</a:t>
            </a:r>
          </a:p>
          <a:p>
            <a:pPr>
              <a:lnSpc>
                <a:spcPct val="90000"/>
              </a:lnSpc>
              <a:tabLst>
                <a:tab pos="744538" algn="l"/>
                <a:tab pos="1025525" algn="l"/>
                <a:tab pos="1260475" algn="l"/>
              </a:tabLst>
            </a:pPr>
            <a:endParaRPr lang="en-US" altLang="zh-CN"/>
          </a:p>
          <a:p>
            <a:pPr>
              <a:lnSpc>
                <a:spcPct val="90000"/>
              </a:lnSpc>
              <a:buFont typeface="Monotype Sorts" pitchFamily="2" charset="2"/>
              <a:buNone/>
              <a:tabLst>
                <a:tab pos="744538" algn="l"/>
                <a:tab pos="1025525" algn="l"/>
                <a:tab pos="1260475" algn="l"/>
              </a:tabLst>
            </a:pPr>
            <a:r>
              <a:rPr lang="en-US" altLang="zh-CN"/>
              <a:t>         </a:t>
            </a:r>
            <a:r>
              <a:rPr lang="en-US" altLang="zh-CN">
                <a:solidFill>
                  <a:srgbClr val="0000FF"/>
                </a:solidFill>
              </a:rPr>
              <a:t>boolean TestAndSet (boolean *target)</a:t>
            </a:r>
          </a:p>
          <a:p>
            <a:pPr>
              <a:lnSpc>
                <a:spcPct val="90000"/>
              </a:lnSpc>
              <a:buFont typeface="Monotype Sorts" pitchFamily="2" charset="2"/>
              <a:buNone/>
              <a:tabLst>
                <a:tab pos="744538" algn="l"/>
                <a:tab pos="1025525" algn="l"/>
                <a:tab pos="1260475" algn="l"/>
              </a:tabLst>
            </a:pPr>
            <a:r>
              <a:rPr lang="en-US" altLang="zh-CN">
                <a:solidFill>
                  <a:srgbClr val="0000FF"/>
                </a:solidFill>
              </a:rPr>
              <a:t>          {</a:t>
            </a:r>
          </a:p>
          <a:p>
            <a:pPr>
              <a:lnSpc>
                <a:spcPct val="90000"/>
              </a:lnSpc>
              <a:buFont typeface="Monotype Sorts" pitchFamily="2" charset="2"/>
              <a:buNone/>
              <a:tabLst>
                <a:tab pos="744538" algn="l"/>
                <a:tab pos="1025525" algn="l"/>
                <a:tab pos="1260475" algn="l"/>
              </a:tabLst>
            </a:pPr>
            <a:r>
              <a:rPr lang="en-US" altLang="zh-CN">
                <a:solidFill>
                  <a:srgbClr val="0000FF"/>
                </a:solidFill>
              </a:rPr>
              <a:t>               boolean rv = *target;</a:t>
            </a:r>
          </a:p>
          <a:p>
            <a:pPr>
              <a:lnSpc>
                <a:spcPct val="90000"/>
              </a:lnSpc>
              <a:buFont typeface="Monotype Sorts" pitchFamily="2" charset="2"/>
              <a:buNone/>
              <a:tabLst>
                <a:tab pos="744538" algn="l"/>
                <a:tab pos="1025525" algn="l"/>
                <a:tab pos="1260475" algn="l"/>
              </a:tabLst>
            </a:pPr>
            <a:r>
              <a:rPr lang="en-US" altLang="zh-CN">
                <a:solidFill>
                  <a:srgbClr val="0000FF"/>
                </a:solidFill>
              </a:rPr>
              <a:t>               *target = TRUE;</a:t>
            </a:r>
          </a:p>
          <a:p>
            <a:pPr>
              <a:lnSpc>
                <a:spcPct val="90000"/>
              </a:lnSpc>
              <a:buFont typeface="Monotype Sorts" pitchFamily="2" charset="2"/>
              <a:buNone/>
              <a:tabLst>
                <a:tab pos="744538" algn="l"/>
                <a:tab pos="1025525" algn="l"/>
                <a:tab pos="1260475" algn="l"/>
              </a:tabLst>
            </a:pPr>
            <a:r>
              <a:rPr lang="en-US" altLang="zh-CN">
                <a:solidFill>
                  <a:srgbClr val="0000FF"/>
                </a:solidFill>
              </a:rPr>
              <a:t>               return rv:</a:t>
            </a:r>
          </a:p>
          <a:p>
            <a:pPr>
              <a:lnSpc>
                <a:spcPct val="90000"/>
              </a:lnSpc>
              <a:buFont typeface="Monotype Sorts" pitchFamily="2" charset="2"/>
              <a:buNone/>
              <a:tabLst>
                <a:tab pos="744538" algn="l"/>
                <a:tab pos="1025525" algn="l"/>
                <a:tab pos="1260475" algn="l"/>
              </a:tabLst>
            </a:pPr>
            <a:r>
              <a:rPr lang="en-US" altLang="zh-CN">
                <a:solidFill>
                  <a:srgbClr val="0000FF"/>
                </a:solidFill>
              </a:rPr>
              <a:t>          }</a:t>
            </a:r>
          </a:p>
          <a:p>
            <a:pPr>
              <a:lnSpc>
                <a:spcPct val="90000"/>
              </a:lnSpc>
              <a:buFont typeface="Monotype Sorts" pitchFamily="2" charset="2"/>
              <a:buNone/>
              <a:tabLst>
                <a:tab pos="744538" algn="l"/>
                <a:tab pos="1025525" algn="l"/>
                <a:tab pos="1260475" algn="l"/>
              </a:tabLst>
            </a:pPr>
            <a:endParaRPr lang="zh-CN" altLang="en-US">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2B7C0FE4-88D4-E042-AD58-CF9F04393B9F}"/>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Solution using TestAndSet</a:t>
            </a:r>
          </a:p>
        </p:txBody>
      </p:sp>
      <p:sp>
        <p:nvSpPr>
          <p:cNvPr id="37891" name="Rectangle 3">
            <a:extLst>
              <a:ext uri="{FF2B5EF4-FFF2-40B4-BE49-F238E27FC236}">
                <a16:creationId xmlns:a16="http://schemas.microsoft.com/office/drawing/2014/main" id="{91433439-3820-3541-826A-7CDDA549072C}"/>
              </a:ext>
            </a:extLst>
          </p:cNvPr>
          <p:cNvSpPr>
            <a:spLocks noGrp="1" noChangeArrowheads="1"/>
          </p:cNvSpPr>
          <p:nvPr>
            <p:ph type="body" idx="1"/>
          </p:nvPr>
        </p:nvSpPr>
        <p:spPr>
          <a:xfrm>
            <a:off x="827088" y="1354138"/>
            <a:ext cx="6865937" cy="5030787"/>
          </a:xfrm>
        </p:spPr>
        <p:txBody>
          <a:bodyPr/>
          <a:lstStyle/>
          <a:p>
            <a:pPr>
              <a:lnSpc>
                <a:spcPct val="90000"/>
              </a:lnSpc>
              <a:tabLst>
                <a:tab pos="744538" algn="l"/>
                <a:tab pos="1025525" algn="l"/>
                <a:tab pos="1260475" algn="l"/>
              </a:tabLst>
            </a:pPr>
            <a:r>
              <a:rPr lang="en-US" altLang="zh-CN"/>
              <a:t>Shared boolean variable lock., initialized to false.</a:t>
            </a:r>
          </a:p>
          <a:p>
            <a:pPr>
              <a:lnSpc>
                <a:spcPct val="90000"/>
              </a:lnSpc>
              <a:tabLst>
                <a:tab pos="744538" algn="l"/>
                <a:tab pos="1025525" algn="l"/>
                <a:tab pos="1260475" algn="l"/>
              </a:tabLst>
            </a:pPr>
            <a:r>
              <a:rPr lang="en-US" altLang="zh-CN"/>
              <a:t>Solution:</a:t>
            </a:r>
          </a:p>
          <a:p>
            <a:pPr>
              <a:lnSpc>
                <a:spcPct val="90000"/>
              </a:lnSpc>
              <a:buFont typeface="Monotype Sorts" pitchFamily="2" charset="2"/>
              <a:buNone/>
              <a:tabLst>
                <a:tab pos="744538" algn="l"/>
                <a:tab pos="1025525" algn="l"/>
                <a:tab pos="1260475" algn="l"/>
              </a:tabLst>
            </a:pPr>
            <a:endParaRPr lang="en-US" altLang="zh-CN"/>
          </a:p>
          <a:p>
            <a:pPr>
              <a:lnSpc>
                <a:spcPct val="90000"/>
              </a:lnSpc>
              <a:buFont typeface="Monotype Sorts" pitchFamily="2" charset="2"/>
              <a:buNone/>
              <a:tabLst>
                <a:tab pos="744538" algn="l"/>
                <a:tab pos="1025525" algn="l"/>
                <a:tab pos="1260475" algn="l"/>
              </a:tabLst>
            </a:pPr>
            <a:r>
              <a:rPr lang="en-US" altLang="zh-CN"/>
              <a:t>           </a:t>
            </a:r>
            <a:r>
              <a:rPr lang="en-US" altLang="zh-CN">
                <a:solidFill>
                  <a:srgbClr val="0000FF"/>
                </a:solidFill>
              </a:rPr>
              <a:t>while (true) {</a:t>
            </a:r>
          </a:p>
          <a:p>
            <a:pPr>
              <a:lnSpc>
                <a:spcPct val="90000"/>
              </a:lnSpc>
              <a:buFont typeface="Monotype Sorts" pitchFamily="2" charset="2"/>
              <a:buNone/>
              <a:tabLst>
                <a:tab pos="744538" algn="l"/>
                <a:tab pos="1025525" algn="l"/>
                <a:tab pos="1260475" algn="l"/>
              </a:tabLst>
            </a:pPr>
            <a:r>
              <a:rPr lang="en-US" altLang="zh-CN">
                <a:solidFill>
                  <a:srgbClr val="0000FF"/>
                </a:solidFill>
              </a:rPr>
              <a:t>                     while ( TestAndSet (&amp;lock ))</a:t>
            </a:r>
          </a:p>
          <a:p>
            <a:pPr>
              <a:lnSpc>
                <a:spcPct val="90000"/>
              </a:lnSpc>
              <a:buFont typeface="Monotype Sorts" pitchFamily="2" charset="2"/>
              <a:buNone/>
              <a:tabLst>
                <a:tab pos="744538" algn="l"/>
                <a:tab pos="1025525" algn="l"/>
                <a:tab pos="1260475" algn="l"/>
              </a:tabLst>
            </a:pPr>
            <a:r>
              <a:rPr lang="en-US" altLang="zh-CN">
                <a:solidFill>
                  <a:srgbClr val="0000FF"/>
                </a:solidFill>
              </a:rPr>
              <a:t>                                 ;   /* do nothing</a:t>
            </a:r>
          </a:p>
          <a:p>
            <a:pPr>
              <a:lnSpc>
                <a:spcPct val="90000"/>
              </a:lnSpc>
              <a:buFont typeface="Monotype Sorts" pitchFamily="2" charset="2"/>
              <a:buNone/>
              <a:tabLst>
                <a:tab pos="744538" algn="l"/>
                <a:tab pos="1025525" algn="l"/>
                <a:tab pos="1260475" algn="l"/>
              </a:tabLst>
            </a:pPr>
            <a:endParaRPr lang="en-US" altLang="zh-CN">
              <a:solidFill>
                <a:srgbClr val="0000FF"/>
              </a:solidFill>
            </a:endParaRPr>
          </a:p>
          <a:p>
            <a:pPr>
              <a:lnSpc>
                <a:spcPct val="90000"/>
              </a:lnSpc>
              <a:buFont typeface="Monotype Sorts" pitchFamily="2" charset="2"/>
              <a:buNone/>
              <a:tabLst>
                <a:tab pos="744538" algn="l"/>
                <a:tab pos="1025525" algn="l"/>
                <a:tab pos="1260475" algn="l"/>
              </a:tabLst>
            </a:pPr>
            <a:r>
              <a:rPr lang="en-US" altLang="zh-CN">
                <a:solidFill>
                  <a:srgbClr val="0000FF"/>
                </a:solidFill>
              </a:rPr>
              <a:t>                               //    critical section</a:t>
            </a:r>
          </a:p>
          <a:p>
            <a:pPr>
              <a:lnSpc>
                <a:spcPct val="90000"/>
              </a:lnSpc>
              <a:buFont typeface="Monotype Sorts" pitchFamily="2" charset="2"/>
              <a:buNone/>
              <a:tabLst>
                <a:tab pos="744538" algn="l"/>
                <a:tab pos="1025525" algn="l"/>
                <a:tab pos="1260475" algn="l"/>
              </a:tabLst>
            </a:pPr>
            <a:endParaRPr lang="en-US" altLang="zh-CN">
              <a:solidFill>
                <a:srgbClr val="0000FF"/>
              </a:solidFill>
            </a:endParaRPr>
          </a:p>
          <a:p>
            <a:pPr>
              <a:lnSpc>
                <a:spcPct val="90000"/>
              </a:lnSpc>
              <a:buFont typeface="Monotype Sorts" pitchFamily="2" charset="2"/>
              <a:buNone/>
              <a:tabLst>
                <a:tab pos="744538" algn="l"/>
                <a:tab pos="1025525" algn="l"/>
                <a:tab pos="1260475" algn="l"/>
              </a:tabLst>
            </a:pPr>
            <a:r>
              <a:rPr lang="en-US" altLang="zh-CN">
                <a:solidFill>
                  <a:srgbClr val="0000FF"/>
                </a:solidFill>
              </a:rPr>
              <a:t>                     lock = FALSE;</a:t>
            </a:r>
          </a:p>
          <a:p>
            <a:pPr>
              <a:lnSpc>
                <a:spcPct val="90000"/>
              </a:lnSpc>
              <a:buFont typeface="Monotype Sorts" pitchFamily="2" charset="2"/>
              <a:buNone/>
              <a:tabLst>
                <a:tab pos="744538" algn="l"/>
                <a:tab pos="1025525" algn="l"/>
                <a:tab pos="1260475" algn="l"/>
              </a:tabLst>
            </a:pPr>
            <a:endParaRPr lang="en-US" altLang="zh-CN">
              <a:solidFill>
                <a:srgbClr val="0000FF"/>
              </a:solidFill>
            </a:endParaRPr>
          </a:p>
          <a:p>
            <a:pPr>
              <a:lnSpc>
                <a:spcPct val="90000"/>
              </a:lnSpc>
              <a:buFont typeface="Monotype Sorts" pitchFamily="2" charset="2"/>
              <a:buNone/>
              <a:tabLst>
                <a:tab pos="744538" algn="l"/>
                <a:tab pos="1025525" algn="l"/>
                <a:tab pos="1260475" algn="l"/>
              </a:tabLst>
            </a:pPr>
            <a:r>
              <a:rPr lang="en-US" altLang="zh-CN">
                <a:solidFill>
                  <a:srgbClr val="0000FF"/>
                </a:solidFill>
              </a:rPr>
              <a:t>                               //      remainder section </a:t>
            </a:r>
          </a:p>
          <a:p>
            <a:pPr>
              <a:lnSpc>
                <a:spcPct val="90000"/>
              </a:lnSpc>
              <a:buFont typeface="Monotype Sorts" pitchFamily="2" charset="2"/>
              <a:buNone/>
              <a:tabLst>
                <a:tab pos="744538" algn="l"/>
                <a:tab pos="1025525" algn="l"/>
                <a:tab pos="1260475" algn="l"/>
              </a:tabLst>
            </a:pPr>
            <a:endParaRPr lang="en-US" altLang="zh-CN">
              <a:solidFill>
                <a:srgbClr val="0000FF"/>
              </a:solidFill>
            </a:endParaRPr>
          </a:p>
          <a:p>
            <a:pPr>
              <a:lnSpc>
                <a:spcPct val="90000"/>
              </a:lnSpc>
              <a:buFont typeface="Monotype Sorts" pitchFamily="2" charset="2"/>
              <a:buNone/>
              <a:tabLst>
                <a:tab pos="744538" algn="l"/>
                <a:tab pos="1025525" algn="l"/>
                <a:tab pos="1260475" algn="l"/>
              </a:tabLst>
            </a:pPr>
            <a:r>
              <a:rPr lang="en-US" altLang="zh-CN">
                <a:solidFill>
                  <a:srgbClr val="0000FF"/>
                </a:solidFill>
              </a:rPr>
              <a:t>           }</a:t>
            </a:r>
          </a:p>
          <a:p>
            <a:pPr>
              <a:lnSpc>
                <a:spcPct val="90000"/>
              </a:lnSpc>
              <a:buFont typeface="Monotype Sorts" pitchFamily="2" charset="2"/>
              <a:buNone/>
              <a:tabLst>
                <a:tab pos="744538" algn="l"/>
                <a:tab pos="1025525" algn="l"/>
                <a:tab pos="1260475" algn="l"/>
              </a:tabLst>
            </a:pPr>
            <a:endParaRPr lang="en-US" altLang="zh-CN">
              <a:solidFill>
                <a:srgbClr val="0000FF"/>
              </a:solidFill>
            </a:endParaRPr>
          </a:p>
          <a:p>
            <a:pPr>
              <a:lnSpc>
                <a:spcPct val="90000"/>
              </a:lnSpc>
              <a:buFont typeface="Monotype Sorts" pitchFamily="2" charset="2"/>
              <a:buNone/>
              <a:tabLst>
                <a:tab pos="744538" algn="l"/>
                <a:tab pos="1025525" algn="l"/>
                <a:tab pos="1260475" algn="l"/>
              </a:tabLst>
            </a:pPr>
            <a:r>
              <a:rPr lang="en-US" altLang="zh-CN"/>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E9098B2E-0482-8B42-B8CB-F6C67F4FBBAB}"/>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Swap  Instruction</a:t>
            </a:r>
          </a:p>
        </p:txBody>
      </p:sp>
      <p:sp>
        <p:nvSpPr>
          <p:cNvPr id="39939" name="Rectangle 3">
            <a:extLst>
              <a:ext uri="{FF2B5EF4-FFF2-40B4-BE49-F238E27FC236}">
                <a16:creationId xmlns:a16="http://schemas.microsoft.com/office/drawing/2014/main" id="{05A939EB-7A21-7F4F-8D14-26231C0BB16C}"/>
              </a:ext>
            </a:extLst>
          </p:cNvPr>
          <p:cNvSpPr>
            <a:spLocks noGrp="1" noChangeArrowheads="1"/>
          </p:cNvSpPr>
          <p:nvPr>
            <p:ph type="body" idx="1"/>
          </p:nvPr>
        </p:nvSpPr>
        <p:spPr>
          <a:xfrm>
            <a:off x="827088" y="1282700"/>
            <a:ext cx="6618287" cy="4376738"/>
          </a:xfrm>
        </p:spPr>
        <p:txBody>
          <a:bodyPr/>
          <a:lstStyle/>
          <a:p>
            <a:pPr>
              <a:lnSpc>
                <a:spcPct val="90000"/>
              </a:lnSpc>
              <a:buFont typeface="Monotype Sorts" pitchFamily="2" charset="2"/>
              <a:buNone/>
              <a:tabLst>
                <a:tab pos="744538" algn="l"/>
                <a:tab pos="1025525" algn="l"/>
                <a:tab pos="1260475" algn="l"/>
              </a:tabLst>
            </a:pPr>
            <a:endParaRPr lang="zh-CN" altLang="en-US"/>
          </a:p>
          <a:p>
            <a:pPr>
              <a:lnSpc>
                <a:spcPct val="90000"/>
              </a:lnSpc>
              <a:tabLst>
                <a:tab pos="744538" algn="l"/>
                <a:tab pos="1025525" algn="l"/>
                <a:tab pos="1260475" algn="l"/>
              </a:tabLst>
            </a:pPr>
            <a:r>
              <a:rPr lang="en-US" altLang="zh-CN"/>
              <a:t>Definition:</a:t>
            </a:r>
          </a:p>
          <a:p>
            <a:pPr>
              <a:lnSpc>
                <a:spcPct val="90000"/>
              </a:lnSpc>
              <a:tabLst>
                <a:tab pos="744538" algn="l"/>
                <a:tab pos="1025525" algn="l"/>
                <a:tab pos="1260475" algn="l"/>
              </a:tabLst>
            </a:pPr>
            <a:endParaRPr lang="en-US" altLang="zh-CN"/>
          </a:p>
          <a:p>
            <a:pPr>
              <a:lnSpc>
                <a:spcPct val="90000"/>
              </a:lnSpc>
              <a:buFont typeface="Monotype Sorts" pitchFamily="2" charset="2"/>
              <a:buNone/>
              <a:tabLst>
                <a:tab pos="744538" algn="l"/>
                <a:tab pos="1025525" algn="l"/>
                <a:tab pos="1260475" algn="l"/>
              </a:tabLst>
            </a:pPr>
            <a:r>
              <a:rPr lang="en-US" altLang="zh-CN"/>
              <a:t>         </a:t>
            </a:r>
            <a:r>
              <a:rPr lang="en-US" altLang="zh-CN">
                <a:solidFill>
                  <a:srgbClr val="0000FF"/>
                </a:solidFill>
              </a:rPr>
              <a:t>void Swap (boolean *a, boolean *b)</a:t>
            </a:r>
          </a:p>
          <a:p>
            <a:pPr>
              <a:lnSpc>
                <a:spcPct val="90000"/>
              </a:lnSpc>
              <a:buFont typeface="Monotype Sorts" pitchFamily="2" charset="2"/>
              <a:buNone/>
              <a:tabLst>
                <a:tab pos="744538" algn="l"/>
                <a:tab pos="1025525" algn="l"/>
                <a:tab pos="1260475" algn="l"/>
              </a:tabLst>
            </a:pPr>
            <a:r>
              <a:rPr lang="en-US" altLang="zh-CN">
                <a:solidFill>
                  <a:srgbClr val="0000FF"/>
                </a:solidFill>
              </a:rPr>
              <a:t>          {</a:t>
            </a:r>
          </a:p>
          <a:p>
            <a:pPr>
              <a:lnSpc>
                <a:spcPct val="90000"/>
              </a:lnSpc>
              <a:buFont typeface="Monotype Sorts" pitchFamily="2" charset="2"/>
              <a:buNone/>
              <a:tabLst>
                <a:tab pos="744538" algn="l"/>
                <a:tab pos="1025525" algn="l"/>
                <a:tab pos="1260475" algn="l"/>
              </a:tabLst>
            </a:pPr>
            <a:r>
              <a:rPr lang="en-US" altLang="zh-CN">
                <a:solidFill>
                  <a:srgbClr val="0000FF"/>
                </a:solidFill>
              </a:rPr>
              <a:t>                  boolean temp = *a;</a:t>
            </a:r>
          </a:p>
          <a:p>
            <a:pPr>
              <a:lnSpc>
                <a:spcPct val="90000"/>
              </a:lnSpc>
              <a:buFont typeface="Monotype Sorts" pitchFamily="2" charset="2"/>
              <a:buNone/>
              <a:tabLst>
                <a:tab pos="744538" algn="l"/>
                <a:tab pos="1025525" algn="l"/>
                <a:tab pos="1260475" algn="l"/>
              </a:tabLst>
            </a:pPr>
            <a:r>
              <a:rPr lang="en-US" altLang="zh-CN">
                <a:solidFill>
                  <a:srgbClr val="0000FF"/>
                </a:solidFill>
              </a:rPr>
              <a:t>                  *a = *b;</a:t>
            </a:r>
          </a:p>
          <a:p>
            <a:pPr>
              <a:lnSpc>
                <a:spcPct val="90000"/>
              </a:lnSpc>
              <a:buFont typeface="Monotype Sorts" pitchFamily="2" charset="2"/>
              <a:buNone/>
              <a:tabLst>
                <a:tab pos="744538" algn="l"/>
                <a:tab pos="1025525" algn="l"/>
                <a:tab pos="1260475" algn="l"/>
              </a:tabLst>
            </a:pPr>
            <a:r>
              <a:rPr lang="en-US" altLang="zh-CN">
                <a:solidFill>
                  <a:srgbClr val="0000FF"/>
                </a:solidFill>
              </a:rPr>
              <a:t>                  *b = temp:</a:t>
            </a:r>
          </a:p>
          <a:p>
            <a:pPr>
              <a:lnSpc>
                <a:spcPct val="90000"/>
              </a:lnSpc>
              <a:buFont typeface="Monotype Sorts" pitchFamily="2" charset="2"/>
              <a:buNone/>
              <a:tabLst>
                <a:tab pos="744538" algn="l"/>
                <a:tab pos="1025525" algn="l"/>
                <a:tab pos="1260475" algn="l"/>
              </a:tabLst>
            </a:pPr>
            <a:r>
              <a:rPr lang="en-US" altLang="zh-CN">
                <a:solidFill>
                  <a:srgbClr val="0000FF"/>
                </a:solidFill>
              </a:rPr>
              <a:t>          }</a:t>
            </a:r>
          </a:p>
          <a:p>
            <a:pPr>
              <a:lnSpc>
                <a:spcPct val="90000"/>
              </a:lnSpc>
              <a:buFont typeface="Monotype Sorts" pitchFamily="2" charset="2"/>
              <a:buNone/>
              <a:tabLst>
                <a:tab pos="744538" algn="l"/>
                <a:tab pos="1025525" algn="l"/>
                <a:tab pos="1260475" algn="l"/>
              </a:tabLst>
            </a:pPr>
            <a:endParaRPr lang="zh-CN" altLang="en-US">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EDCD0E2-09AE-C342-835E-29D1D63245F4}"/>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Chapter 6: Process Synchronization</a:t>
            </a:r>
          </a:p>
        </p:txBody>
      </p:sp>
      <p:sp>
        <p:nvSpPr>
          <p:cNvPr id="7171" name="Rectangle 3">
            <a:extLst>
              <a:ext uri="{FF2B5EF4-FFF2-40B4-BE49-F238E27FC236}">
                <a16:creationId xmlns:a16="http://schemas.microsoft.com/office/drawing/2014/main" id="{303A1314-ADEA-8A4D-9AE9-B7EEFB304F79}"/>
              </a:ext>
            </a:extLst>
          </p:cNvPr>
          <p:cNvSpPr>
            <a:spLocks noGrp="1" noChangeArrowheads="1"/>
          </p:cNvSpPr>
          <p:nvPr>
            <p:ph type="body" idx="1"/>
          </p:nvPr>
        </p:nvSpPr>
        <p:spPr>
          <a:xfrm>
            <a:off x="827088" y="1479550"/>
            <a:ext cx="5395912" cy="3235325"/>
          </a:xfrm>
        </p:spPr>
        <p:txBody>
          <a:bodyPr/>
          <a:lstStyle/>
          <a:p>
            <a:pPr>
              <a:lnSpc>
                <a:spcPct val="80000"/>
              </a:lnSpc>
            </a:pPr>
            <a:r>
              <a:rPr lang="en-US" altLang="zh-CN"/>
              <a:t>Background</a:t>
            </a:r>
          </a:p>
          <a:p>
            <a:pPr>
              <a:lnSpc>
                <a:spcPct val="80000"/>
              </a:lnSpc>
            </a:pPr>
            <a:r>
              <a:rPr lang="en-US" altLang="zh-CN"/>
              <a:t>The Critical-Section Problem</a:t>
            </a:r>
          </a:p>
          <a:p>
            <a:pPr>
              <a:lnSpc>
                <a:spcPct val="80000"/>
              </a:lnSpc>
            </a:pPr>
            <a:r>
              <a:rPr lang="en-US" altLang="zh-CN"/>
              <a:t>Peterson’s Solution</a:t>
            </a:r>
          </a:p>
          <a:p>
            <a:pPr>
              <a:lnSpc>
                <a:spcPct val="80000"/>
              </a:lnSpc>
            </a:pPr>
            <a:r>
              <a:rPr lang="en-US" altLang="zh-CN"/>
              <a:t>Synchronization Hardware</a:t>
            </a:r>
          </a:p>
          <a:p>
            <a:pPr>
              <a:lnSpc>
                <a:spcPct val="80000"/>
              </a:lnSpc>
            </a:pPr>
            <a:r>
              <a:rPr lang="en-US" altLang="zh-CN"/>
              <a:t>Semaphores</a:t>
            </a:r>
          </a:p>
          <a:p>
            <a:pPr>
              <a:lnSpc>
                <a:spcPct val="80000"/>
              </a:lnSpc>
            </a:pPr>
            <a:r>
              <a:rPr lang="en-US" altLang="zh-CN"/>
              <a:t>Classic Problems of Synchronization</a:t>
            </a:r>
          </a:p>
          <a:p>
            <a:pPr>
              <a:lnSpc>
                <a:spcPct val="80000"/>
              </a:lnSpc>
            </a:pPr>
            <a:r>
              <a:rPr lang="en-US" altLang="zh-CN"/>
              <a:t>Monitors</a:t>
            </a:r>
          </a:p>
          <a:p>
            <a:pPr>
              <a:lnSpc>
                <a:spcPct val="80000"/>
              </a:lnSpc>
            </a:pPr>
            <a:r>
              <a:rPr lang="en-US" altLang="zh-CN"/>
              <a:t>Synchronization Examples </a:t>
            </a:r>
          </a:p>
          <a:p>
            <a:pPr>
              <a:lnSpc>
                <a:spcPct val="80000"/>
              </a:lnSpc>
            </a:pPr>
            <a:r>
              <a:rPr lang="en-US" altLang="zh-CN"/>
              <a:t>Atomic Transactions</a:t>
            </a:r>
          </a:p>
        </p:txBody>
      </p:sp>
      <p:sp>
        <p:nvSpPr>
          <p:cNvPr id="7172" name="Rectangle 5">
            <a:extLst>
              <a:ext uri="{FF2B5EF4-FFF2-40B4-BE49-F238E27FC236}">
                <a16:creationId xmlns:a16="http://schemas.microsoft.com/office/drawing/2014/main" id="{8B161468-7C32-ED44-B685-0EFF9137590C}"/>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lang="zh-CN" altLang="en-US"/>
          </a:p>
          <a:p>
            <a:pPr>
              <a:spcBef>
                <a:spcPct val="0"/>
              </a:spcBef>
              <a:buClrTx/>
              <a:buSzTx/>
              <a:buFontTx/>
              <a:buNone/>
            </a:pPr>
            <a:endParaRPr lang="zh-CN" altLang="en-US"/>
          </a:p>
          <a:p>
            <a:pPr>
              <a:spcBef>
                <a:spcPct val="0"/>
              </a:spcBef>
              <a:buClrTx/>
              <a:buSzTx/>
              <a:buFontTx/>
              <a:buNone/>
            </a:pP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BDA11BA8-DFBB-3849-BB74-31B552D4A98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Solution using Swap</a:t>
            </a:r>
          </a:p>
        </p:txBody>
      </p:sp>
      <p:sp>
        <p:nvSpPr>
          <p:cNvPr id="41987" name="Rectangle 3">
            <a:extLst>
              <a:ext uri="{FF2B5EF4-FFF2-40B4-BE49-F238E27FC236}">
                <a16:creationId xmlns:a16="http://schemas.microsoft.com/office/drawing/2014/main" id="{1499C222-AC2E-F145-93EF-5954946658B2}"/>
              </a:ext>
            </a:extLst>
          </p:cNvPr>
          <p:cNvSpPr>
            <a:spLocks noGrp="1" noChangeArrowheads="1"/>
          </p:cNvSpPr>
          <p:nvPr>
            <p:ph type="body" idx="1"/>
          </p:nvPr>
        </p:nvSpPr>
        <p:spPr>
          <a:xfrm>
            <a:off x="827088" y="1211263"/>
            <a:ext cx="6865937" cy="5030787"/>
          </a:xfrm>
        </p:spPr>
        <p:txBody>
          <a:bodyPr/>
          <a:lstStyle/>
          <a:p>
            <a:pPr>
              <a:lnSpc>
                <a:spcPct val="90000"/>
              </a:lnSpc>
              <a:tabLst>
                <a:tab pos="744538" algn="l"/>
                <a:tab pos="1025525" algn="l"/>
                <a:tab pos="1260475" algn="l"/>
              </a:tabLst>
            </a:pPr>
            <a:r>
              <a:rPr lang="en-US" altLang="zh-CN"/>
              <a:t>Shared Boolean variable lock initialized to FALSE; Each process has a local Boolean variable key.</a:t>
            </a:r>
          </a:p>
          <a:p>
            <a:pPr>
              <a:lnSpc>
                <a:spcPct val="90000"/>
              </a:lnSpc>
              <a:tabLst>
                <a:tab pos="744538" algn="l"/>
                <a:tab pos="1025525" algn="l"/>
                <a:tab pos="1260475" algn="l"/>
              </a:tabLst>
            </a:pPr>
            <a:r>
              <a:rPr lang="en-US" altLang="zh-CN"/>
              <a:t>Solution:</a:t>
            </a:r>
          </a:p>
          <a:p>
            <a:pPr>
              <a:lnSpc>
                <a:spcPct val="90000"/>
              </a:lnSpc>
              <a:buFont typeface="Monotype Sorts" pitchFamily="2" charset="2"/>
              <a:buNone/>
              <a:tabLst>
                <a:tab pos="744538" algn="l"/>
                <a:tab pos="1025525" algn="l"/>
                <a:tab pos="1260475" algn="l"/>
              </a:tabLst>
            </a:pPr>
            <a:r>
              <a:rPr lang="en-US" altLang="zh-CN"/>
              <a:t>          </a:t>
            </a:r>
            <a:r>
              <a:rPr lang="en-US" altLang="zh-CN">
                <a:solidFill>
                  <a:srgbClr val="0000FF"/>
                </a:solidFill>
              </a:rPr>
              <a:t>while (true)  {</a:t>
            </a:r>
          </a:p>
          <a:p>
            <a:pPr>
              <a:lnSpc>
                <a:spcPct val="90000"/>
              </a:lnSpc>
              <a:buFont typeface="Monotype Sorts" pitchFamily="2" charset="2"/>
              <a:buNone/>
              <a:tabLst>
                <a:tab pos="744538" algn="l"/>
                <a:tab pos="1025525" algn="l"/>
                <a:tab pos="1260475" algn="l"/>
              </a:tabLst>
            </a:pPr>
            <a:r>
              <a:rPr lang="en-US" altLang="zh-CN">
                <a:solidFill>
                  <a:srgbClr val="0000FF"/>
                </a:solidFill>
              </a:rPr>
              <a:t>                    key = TRUE;</a:t>
            </a:r>
          </a:p>
          <a:p>
            <a:pPr>
              <a:lnSpc>
                <a:spcPct val="90000"/>
              </a:lnSpc>
              <a:buFont typeface="Monotype Sorts" pitchFamily="2" charset="2"/>
              <a:buNone/>
              <a:tabLst>
                <a:tab pos="744538" algn="l"/>
                <a:tab pos="1025525" algn="l"/>
                <a:tab pos="1260475" algn="l"/>
              </a:tabLst>
            </a:pPr>
            <a:r>
              <a:rPr lang="en-US" altLang="zh-CN">
                <a:solidFill>
                  <a:srgbClr val="0000FF"/>
                </a:solidFill>
              </a:rPr>
              <a:t>                    while ( key == TRUE)</a:t>
            </a:r>
          </a:p>
          <a:p>
            <a:pPr>
              <a:lnSpc>
                <a:spcPct val="90000"/>
              </a:lnSpc>
              <a:buFont typeface="Monotype Sorts" pitchFamily="2" charset="2"/>
              <a:buNone/>
              <a:tabLst>
                <a:tab pos="744538" algn="l"/>
                <a:tab pos="1025525" algn="l"/>
                <a:tab pos="1260475" algn="l"/>
              </a:tabLst>
            </a:pPr>
            <a:r>
              <a:rPr lang="en-US" altLang="zh-CN">
                <a:solidFill>
                  <a:srgbClr val="0000FF"/>
                </a:solidFill>
              </a:rPr>
              <a:t>                             Swap (&amp;lock, &amp;key );</a:t>
            </a:r>
          </a:p>
          <a:p>
            <a:pPr>
              <a:lnSpc>
                <a:spcPct val="90000"/>
              </a:lnSpc>
              <a:buFont typeface="Monotype Sorts" pitchFamily="2" charset="2"/>
              <a:buNone/>
              <a:tabLst>
                <a:tab pos="744538" algn="l"/>
                <a:tab pos="1025525" algn="l"/>
                <a:tab pos="1260475" algn="l"/>
              </a:tabLst>
            </a:pPr>
            <a:r>
              <a:rPr lang="en-US" altLang="zh-CN">
                <a:solidFill>
                  <a:srgbClr val="0000FF"/>
                </a:solidFill>
              </a:rPr>
              <a:t>      </a:t>
            </a:r>
          </a:p>
          <a:p>
            <a:pPr>
              <a:lnSpc>
                <a:spcPct val="90000"/>
              </a:lnSpc>
              <a:buFont typeface="Monotype Sorts" pitchFamily="2" charset="2"/>
              <a:buNone/>
              <a:tabLst>
                <a:tab pos="744538" algn="l"/>
                <a:tab pos="1025525" algn="l"/>
                <a:tab pos="1260475" algn="l"/>
              </a:tabLst>
            </a:pPr>
            <a:r>
              <a:rPr lang="en-US" altLang="zh-CN">
                <a:solidFill>
                  <a:srgbClr val="0000FF"/>
                </a:solidFill>
              </a:rPr>
              <a:t>                                 //    critical section</a:t>
            </a:r>
          </a:p>
          <a:p>
            <a:pPr>
              <a:lnSpc>
                <a:spcPct val="90000"/>
              </a:lnSpc>
              <a:buFont typeface="Monotype Sorts" pitchFamily="2" charset="2"/>
              <a:buNone/>
              <a:tabLst>
                <a:tab pos="744538" algn="l"/>
                <a:tab pos="1025525" algn="l"/>
                <a:tab pos="1260475" algn="l"/>
              </a:tabLst>
            </a:pPr>
            <a:endParaRPr lang="en-US" altLang="zh-CN">
              <a:solidFill>
                <a:srgbClr val="0000FF"/>
              </a:solidFill>
            </a:endParaRPr>
          </a:p>
          <a:p>
            <a:pPr>
              <a:lnSpc>
                <a:spcPct val="90000"/>
              </a:lnSpc>
              <a:buFont typeface="Monotype Sorts" pitchFamily="2" charset="2"/>
              <a:buNone/>
              <a:tabLst>
                <a:tab pos="744538" algn="l"/>
                <a:tab pos="1025525" algn="l"/>
                <a:tab pos="1260475" algn="l"/>
              </a:tabLst>
            </a:pPr>
            <a:r>
              <a:rPr lang="en-US" altLang="zh-CN">
                <a:solidFill>
                  <a:srgbClr val="0000FF"/>
                </a:solidFill>
              </a:rPr>
              <a:t>                     lock = FALSE;</a:t>
            </a:r>
          </a:p>
          <a:p>
            <a:pPr>
              <a:lnSpc>
                <a:spcPct val="90000"/>
              </a:lnSpc>
              <a:buFont typeface="Monotype Sorts" pitchFamily="2" charset="2"/>
              <a:buNone/>
              <a:tabLst>
                <a:tab pos="744538" algn="l"/>
                <a:tab pos="1025525" algn="l"/>
                <a:tab pos="1260475" algn="l"/>
              </a:tabLst>
            </a:pPr>
            <a:endParaRPr lang="en-US" altLang="zh-CN">
              <a:solidFill>
                <a:srgbClr val="0000FF"/>
              </a:solidFill>
            </a:endParaRPr>
          </a:p>
          <a:p>
            <a:pPr>
              <a:lnSpc>
                <a:spcPct val="90000"/>
              </a:lnSpc>
              <a:buFont typeface="Monotype Sorts" pitchFamily="2" charset="2"/>
              <a:buNone/>
              <a:tabLst>
                <a:tab pos="744538" algn="l"/>
                <a:tab pos="1025525" algn="l"/>
                <a:tab pos="1260475" algn="l"/>
              </a:tabLst>
            </a:pPr>
            <a:r>
              <a:rPr lang="en-US" altLang="zh-CN">
                <a:solidFill>
                  <a:srgbClr val="0000FF"/>
                </a:solidFill>
              </a:rPr>
              <a:t>                                //      remainder section </a:t>
            </a:r>
          </a:p>
          <a:p>
            <a:pPr>
              <a:lnSpc>
                <a:spcPct val="90000"/>
              </a:lnSpc>
              <a:buFont typeface="Monotype Sorts" pitchFamily="2" charset="2"/>
              <a:buNone/>
              <a:tabLst>
                <a:tab pos="744538" algn="l"/>
                <a:tab pos="1025525" algn="l"/>
                <a:tab pos="1260475" algn="l"/>
              </a:tabLst>
            </a:pPr>
            <a:endParaRPr lang="en-US" altLang="zh-CN">
              <a:solidFill>
                <a:srgbClr val="0000FF"/>
              </a:solidFill>
            </a:endParaRPr>
          </a:p>
          <a:p>
            <a:pPr>
              <a:lnSpc>
                <a:spcPct val="90000"/>
              </a:lnSpc>
              <a:buFont typeface="Monotype Sorts" pitchFamily="2" charset="2"/>
              <a:buNone/>
              <a:tabLst>
                <a:tab pos="744538" algn="l"/>
                <a:tab pos="1025525" algn="l"/>
                <a:tab pos="1260475" algn="l"/>
              </a:tabLst>
            </a:pPr>
            <a:r>
              <a:rPr lang="en-US" altLang="zh-CN">
                <a:solidFill>
                  <a:srgbClr val="0000FF"/>
                </a:solidFill>
              </a:rPr>
              <a:t>           }</a:t>
            </a:r>
          </a:p>
          <a:p>
            <a:pPr>
              <a:lnSpc>
                <a:spcPct val="90000"/>
              </a:lnSpc>
              <a:buFont typeface="Monotype Sorts" pitchFamily="2" charset="2"/>
              <a:buNone/>
              <a:tabLst>
                <a:tab pos="744538" algn="l"/>
                <a:tab pos="1025525" algn="l"/>
                <a:tab pos="1260475" algn="l"/>
              </a:tabLst>
            </a:pPr>
            <a:r>
              <a:rPr lang="en-US" altLang="zh-CN"/>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9F3006F-ADEB-5B4A-9436-798BD4CC40B0}"/>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Semaphore</a:t>
            </a:r>
          </a:p>
        </p:txBody>
      </p:sp>
      <p:sp>
        <p:nvSpPr>
          <p:cNvPr id="44035" name="Rectangle 3">
            <a:extLst>
              <a:ext uri="{FF2B5EF4-FFF2-40B4-BE49-F238E27FC236}">
                <a16:creationId xmlns:a16="http://schemas.microsoft.com/office/drawing/2014/main" id="{38289F7C-A670-684E-A0D0-1152F3692DD2}"/>
              </a:ext>
            </a:extLst>
          </p:cNvPr>
          <p:cNvSpPr>
            <a:spLocks noGrp="1" noChangeArrowheads="1"/>
          </p:cNvSpPr>
          <p:nvPr>
            <p:ph type="body" idx="1"/>
          </p:nvPr>
        </p:nvSpPr>
        <p:spPr>
          <a:xfrm>
            <a:off x="827088" y="1279525"/>
            <a:ext cx="7921625" cy="5254625"/>
          </a:xfrm>
        </p:spPr>
        <p:txBody>
          <a:bodyPr/>
          <a:lstStyle/>
          <a:p>
            <a:pPr>
              <a:lnSpc>
                <a:spcPct val="90000"/>
              </a:lnSpc>
            </a:pPr>
            <a:r>
              <a:rPr lang="en-US" altLang="zh-CN" sz="1600"/>
              <a:t>Synchronization tool that is less complicated </a:t>
            </a:r>
            <a:endParaRPr lang="en-US" altLang="zh-CN" sz="1600" i="1">
              <a:solidFill>
                <a:schemeClr val="tx2"/>
              </a:solidFill>
            </a:endParaRPr>
          </a:p>
          <a:p>
            <a:pPr>
              <a:lnSpc>
                <a:spcPct val="90000"/>
              </a:lnSpc>
            </a:pPr>
            <a:r>
              <a:rPr lang="en-US" altLang="zh-CN" sz="1600"/>
              <a:t>Semaphore </a:t>
            </a:r>
            <a:r>
              <a:rPr lang="en-US" altLang="zh-CN" sz="1600" i="1"/>
              <a:t>S</a:t>
            </a:r>
            <a:r>
              <a:rPr lang="en-US" altLang="zh-CN" sz="1600"/>
              <a:t> – integer variable</a:t>
            </a:r>
          </a:p>
          <a:p>
            <a:pPr>
              <a:lnSpc>
                <a:spcPct val="90000"/>
              </a:lnSpc>
            </a:pPr>
            <a:r>
              <a:rPr lang="en-US" altLang="zh-CN" sz="1600"/>
              <a:t>Two </a:t>
            </a:r>
            <a:r>
              <a:rPr lang="en-US" altLang="zh-CN" sz="1600">
                <a:solidFill>
                  <a:srgbClr val="FF0000"/>
                </a:solidFill>
              </a:rPr>
              <a:t>atomic</a:t>
            </a:r>
            <a:r>
              <a:rPr lang="en-US" altLang="zh-CN" sz="1600"/>
              <a:t> standard operations modify </a:t>
            </a:r>
            <a:r>
              <a:rPr lang="en-US" altLang="zh-CN" sz="1600">
                <a:solidFill>
                  <a:srgbClr val="0000FF"/>
                </a:solidFill>
              </a:rPr>
              <a:t>S: wait()</a:t>
            </a:r>
            <a:r>
              <a:rPr lang="en-US" altLang="zh-CN" sz="1600"/>
              <a:t> and </a:t>
            </a:r>
            <a:r>
              <a:rPr lang="en-US" altLang="zh-CN" sz="1600">
                <a:solidFill>
                  <a:srgbClr val="0000FF"/>
                </a:solidFill>
              </a:rPr>
              <a:t>signal()</a:t>
            </a:r>
          </a:p>
          <a:p>
            <a:pPr lvl="1">
              <a:lnSpc>
                <a:spcPct val="90000"/>
              </a:lnSpc>
            </a:pPr>
            <a:r>
              <a:rPr lang="en-US" altLang="zh-CN"/>
              <a:t>Originally called </a:t>
            </a:r>
            <a:r>
              <a:rPr lang="en-US" altLang="zh-CN">
                <a:solidFill>
                  <a:srgbClr val="0000FF"/>
                </a:solidFill>
              </a:rPr>
              <a:t>P()</a:t>
            </a:r>
            <a:r>
              <a:rPr lang="en-US" altLang="zh-CN"/>
              <a:t> and</a:t>
            </a:r>
            <a:r>
              <a:rPr lang="en-US" altLang="zh-CN" i="1"/>
              <a:t> </a:t>
            </a:r>
            <a:r>
              <a:rPr lang="en-US" altLang="zh-CN">
                <a:solidFill>
                  <a:srgbClr val="0000FF"/>
                </a:solidFill>
              </a:rPr>
              <a:t>V()</a:t>
            </a:r>
          </a:p>
          <a:p>
            <a:pPr>
              <a:lnSpc>
                <a:spcPct val="90000"/>
              </a:lnSpc>
            </a:pPr>
            <a:r>
              <a:rPr lang="en-US" altLang="zh-CN" sz="1600"/>
              <a:t>Can only be accessed via two indivisible (atomic) operations</a:t>
            </a:r>
          </a:p>
          <a:p>
            <a:pPr lvl="1">
              <a:lnSpc>
                <a:spcPct val="90000"/>
              </a:lnSpc>
            </a:pPr>
            <a:r>
              <a:rPr lang="en-US" altLang="zh-CN">
                <a:solidFill>
                  <a:srgbClr val="0000FF"/>
                </a:solidFill>
                <a:sym typeface="Symbol" pitchFamily="2" charset="2"/>
              </a:rPr>
              <a:t>wait (S) { </a:t>
            </a:r>
          </a:p>
          <a:p>
            <a:pPr lvl="1">
              <a:lnSpc>
                <a:spcPct val="90000"/>
              </a:lnSpc>
              <a:buFont typeface="Monotype Sorts" pitchFamily="2" charset="2"/>
              <a:buNone/>
            </a:pPr>
            <a:r>
              <a:rPr lang="en-US" altLang="zh-CN">
                <a:solidFill>
                  <a:srgbClr val="0000FF"/>
                </a:solidFill>
                <a:sym typeface="Symbol" pitchFamily="2" charset="2"/>
              </a:rPr>
              <a:t>           while S &lt;= 0</a:t>
            </a:r>
          </a:p>
          <a:p>
            <a:pPr lvl="1">
              <a:lnSpc>
                <a:spcPct val="90000"/>
              </a:lnSpc>
              <a:buFont typeface="Monotype Sorts" pitchFamily="2" charset="2"/>
              <a:buNone/>
            </a:pPr>
            <a:r>
              <a:rPr lang="en-US" altLang="zh-CN">
                <a:solidFill>
                  <a:srgbClr val="0000FF"/>
                </a:solidFill>
                <a:sym typeface="Symbol" pitchFamily="2" charset="2"/>
              </a:rPr>
              <a:t>		          ; // no-op</a:t>
            </a:r>
          </a:p>
          <a:p>
            <a:pPr lvl="1">
              <a:lnSpc>
                <a:spcPct val="90000"/>
              </a:lnSpc>
              <a:buFont typeface="Monotype Sorts" pitchFamily="2" charset="2"/>
              <a:buNone/>
            </a:pPr>
            <a:r>
              <a:rPr lang="en-US" altLang="zh-CN">
                <a:solidFill>
                  <a:srgbClr val="0000FF"/>
                </a:solidFill>
                <a:sym typeface="Symbol" pitchFamily="2" charset="2"/>
              </a:rPr>
              <a:t>              S--;</a:t>
            </a:r>
          </a:p>
          <a:p>
            <a:pPr lvl="1">
              <a:lnSpc>
                <a:spcPct val="90000"/>
              </a:lnSpc>
              <a:buFont typeface="Monotype Sorts" pitchFamily="2" charset="2"/>
              <a:buNone/>
            </a:pPr>
            <a:r>
              <a:rPr lang="en-US" altLang="zh-CN">
                <a:solidFill>
                  <a:srgbClr val="0000FF"/>
                </a:solidFill>
                <a:sym typeface="Symbol" pitchFamily="2" charset="2"/>
              </a:rPr>
              <a:t>      }</a:t>
            </a:r>
          </a:p>
          <a:p>
            <a:pPr lvl="1">
              <a:lnSpc>
                <a:spcPct val="90000"/>
              </a:lnSpc>
            </a:pPr>
            <a:r>
              <a:rPr lang="en-US" altLang="zh-CN">
                <a:solidFill>
                  <a:srgbClr val="0000FF"/>
                </a:solidFill>
                <a:sym typeface="Symbol" pitchFamily="2" charset="2"/>
              </a:rPr>
              <a:t>signal (S) { </a:t>
            </a:r>
          </a:p>
          <a:p>
            <a:pPr lvl="1">
              <a:lnSpc>
                <a:spcPct val="90000"/>
              </a:lnSpc>
              <a:buFont typeface="Monotype Sorts" pitchFamily="2" charset="2"/>
              <a:buNone/>
            </a:pPr>
            <a:r>
              <a:rPr lang="en-US" altLang="zh-CN">
                <a:solidFill>
                  <a:srgbClr val="0000FF"/>
                </a:solidFill>
                <a:sym typeface="Symbol" pitchFamily="2" charset="2"/>
              </a:rPr>
              <a:t>        S++;</a:t>
            </a:r>
          </a:p>
          <a:p>
            <a:pPr lvl="1">
              <a:lnSpc>
                <a:spcPct val="90000"/>
              </a:lnSpc>
              <a:buFont typeface="Monotype Sorts" pitchFamily="2" charset="2"/>
              <a:buNone/>
            </a:pPr>
            <a:r>
              <a:rPr lang="en-US" altLang="zh-CN">
                <a:solidFill>
                  <a:srgbClr val="0000FF"/>
                </a:solidFill>
                <a:sym typeface="Symbol" pitchFamily="2" charset="2"/>
              </a:rPr>
              <a:t>     }</a:t>
            </a:r>
          </a:p>
          <a:p>
            <a:pPr>
              <a:lnSpc>
                <a:spcPct val="90000"/>
              </a:lnSpc>
            </a:pPr>
            <a:r>
              <a:rPr lang="en-US" altLang="zh-CN" sz="1600"/>
              <a:t>Can be implemented without busy waiting </a:t>
            </a:r>
            <a:endParaRPr lang="en-US" altLang="zh-CN">
              <a:solidFill>
                <a:srgbClr val="0000FF"/>
              </a:solidFill>
              <a:sym typeface="Symbol" pitchFamily="2"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51D8929-3492-B046-B4B6-416402458497}"/>
              </a:ext>
            </a:extLst>
          </p:cNvPr>
          <p:cNvSpPr>
            <a:spLocks noGrp="1" noChangeArrowheads="1"/>
          </p:cNvSpPr>
          <p:nvPr>
            <p:ph type="title"/>
          </p:nvPr>
        </p:nvSpPr>
        <p:spPr>
          <a:xfrm>
            <a:off x="609600" y="309563"/>
            <a:ext cx="8534400" cy="457200"/>
          </a:xfrm>
        </p:spPr>
        <p:txBody>
          <a:bodyPr/>
          <a:lstStyle/>
          <a:p>
            <a:pPr>
              <a:defRPr/>
            </a:pPr>
            <a:r>
              <a:rPr lang="en-US" altLang="zh-CN" sz="2800">
                <a:effectLst>
                  <a:outerShdw blurRad="38100" dist="38100" dir="2700000" algn="tl">
                    <a:srgbClr val="C0C0C0"/>
                  </a:outerShdw>
                </a:effectLst>
              </a:rPr>
              <a:t>Usage as General Synchronization Tool</a:t>
            </a:r>
          </a:p>
        </p:txBody>
      </p:sp>
      <p:sp>
        <p:nvSpPr>
          <p:cNvPr id="46083" name="Rectangle 3">
            <a:extLst>
              <a:ext uri="{FF2B5EF4-FFF2-40B4-BE49-F238E27FC236}">
                <a16:creationId xmlns:a16="http://schemas.microsoft.com/office/drawing/2014/main" id="{2274F77E-80DB-3D4D-BB68-7F4946C17B5C}"/>
              </a:ext>
            </a:extLst>
          </p:cNvPr>
          <p:cNvSpPr>
            <a:spLocks noGrp="1" noChangeArrowheads="1"/>
          </p:cNvSpPr>
          <p:nvPr>
            <p:ph type="body" idx="1"/>
          </p:nvPr>
        </p:nvSpPr>
        <p:spPr/>
        <p:txBody>
          <a:bodyPr/>
          <a:lstStyle/>
          <a:p>
            <a:pPr>
              <a:tabLst>
                <a:tab pos="2005013" algn="ctr"/>
                <a:tab pos="4518025" algn="ctr"/>
              </a:tabLst>
            </a:pPr>
            <a:r>
              <a:rPr lang="en-US" altLang="zh-CN">
                <a:solidFill>
                  <a:schemeClr val="tx2"/>
                </a:solidFill>
              </a:rPr>
              <a:t>Counting </a:t>
            </a:r>
            <a:r>
              <a:rPr lang="en-US" altLang="zh-CN"/>
              <a:t>semaphore – integer value can range over an unrestricted domain</a:t>
            </a:r>
          </a:p>
          <a:p>
            <a:pPr>
              <a:tabLst>
                <a:tab pos="2005013" algn="ctr"/>
                <a:tab pos="4518025" algn="ctr"/>
              </a:tabLst>
            </a:pPr>
            <a:r>
              <a:rPr lang="en-US" altLang="zh-CN">
                <a:solidFill>
                  <a:schemeClr val="tx2"/>
                </a:solidFill>
              </a:rPr>
              <a:t>Binary</a:t>
            </a:r>
            <a:r>
              <a:rPr lang="en-US" altLang="zh-CN"/>
              <a:t> semaphore – integer value can range only between 0 </a:t>
            </a:r>
            <a:br>
              <a:rPr lang="en-US" altLang="zh-CN"/>
            </a:br>
            <a:r>
              <a:rPr lang="en-US" altLang="zh-CN"/>
              <a:t>and 1; can be simpler to implement</a:t>
            </a:r>
          </a:p>
          <a:p>
            <a:pPr lvl="1">
              <a:tabLst>
                <a:tab pos="2005013" algn="ctr"/>
                <a:tab pos="4518025" algn="ctr"/>
              </a:tabLst>
            </a:pPr>
            <a:r>
              <a:rPr lang="en-US" altLang="zh-CN">
                <a:sym typeface="MT Extra" pitchFamily="2" charset="0"/>
              </a:rPr>
              <a:t>Also known as </a:t>
            </a:r>
            <a:r>
              <a:rPr lang="en-US" altLang="zh-CN">
                <a:solidFill>
                  <a:schemeClr val="tx2"/>
                </a:solidFill>
                <a:sym typeface="MT Extra" pitchFamily="2" charset="0"/>
              </a:rPr>
              <a:t>mutex locks</a:t>
            </a:r>
            <a:endParaRPr lang="en-US" altLang="zh-CN">
              <a:solidFill>
                <a:schemeClr val="tx2"/>
              </a:solidFill>
            </a:endParaRPr>
          </a:p>
          <a:p>
            <a:pPr>
              <a:tabLst>
                <a:tab pos="2005013" algn="ctr"/>
                <a:tab pos="4518025" algn="ctr"/>
              </a:tabLst>
            </a:pPr>
            <a:r>
              <a:rPr lang="en-US" altLang="zh-CN"/>
              <a:t>Can implement a counting semaphore </a:t>
            </a:r>
            <a:r>
              <a:rPr lang="en-US" altLang="zh-CN">
                <a:solidFill>
                  <a:srgbClr val="0000FF"/>
                </a:solidFill>
              </a:rPr>
              <a:t>S</a:t>
            </a:r>
            <a:r>
              <a:rPr lang="en-US" altLang="zh-CN"/>
              <a:t> as a binary semaphore</a:t>
            </a:r>
          </a:p>
          <a:p>
            <a:pPr>
              <a:tabLst>
                <a:tab pos="2005013" algn="ctr"/>
                <a:tab pos="4518025" algn="ctr"/>
              </a:tabLst>
            </a:pPr>
            <a:r>
              <a:rPr lang="en-US" altLang="zh-CN">
                <a:sym typeface="MT Extra" pitchFamily="2" charset="0"/>
              </a:rPr>
              <a:t>Provides mutual exclusion</a:t>
            </a:r>
          </a:p>
          <a:p>
            <a:pPr lvl="1">
              <a:tabLst>
                <a:tab pos="2005013" algn="ctr"/>
                <a:tab pos="4518025" algn="ctr"/>
              </a:tabLst>
            </a:pPr>
            <a:r>
              <a:rPr lang="en-US" altLang="zh-CN">
                <a:solidFill>
                  <a:srgbClr val="0000FF"/>
                </a:solidFill>
                <a:sym typeface="MT Extra" pitchFamily="2" charset="0"/>
              </a:rPr>
              <a:t>Semaphore S;    //  initialized to 1</a:t>
            </a:r>
          </a:p>
          <a:p>
            <a:pPr lvl="1">
              <a:tabLst>
                <a:tab pos="2005013" algn="ctr"/>
                <a:tab pos="4518025" algn="ctr"/>
              </a:tabLst>
            </a:pPr>
            <a:r>
              <a:rPr lang="en-US" altLang="zh-CN">
                <a:solidFill>
                  <a:srgbClr val="0000FF"/>
                </a:solidFill>
                <a:sym typeface="MT Extra" pitchFamily="2" charset="0"/>
              </a:rPr>
              <a:t>wait (S);</a:t>
            </a:r>
          </a:p>
          <a:p>
            <a:pPr lvl="1">
              <a:buFont typeface="Monotype Sorts" pitchFamily="2" charset="2"/>
              <a:buNone/>
              <a:tabLst>
                <a:tab pos="2005013" algn="ctr"/>
                <a:tab pos="4518025" algn="ctr"/>
              </a:tabLst>
            </a:pPr>
            <a:r>
              <a:rPr lang="en-US" altLang="zh-CN">
                <a:solidFill>
                  <a:srgbClr val="0000FF"/>
                </a:solidFill>
                <a:sym typeface="MT Extra" pitchFamily="2" charset="0"/>
              </a:rPr>
              <a:t>            Critical Section</a:t>
            </a:r>
          </a:p>
          <a:p>
            <a:pPr lvl="1">
              <a:buFont typeface="Monotype Sorts" pitchFamily="2" charset="2"/>
              <a:buNone/>
              <a:tabLst>
                <a:tab pos="2005013" algn="ctr"/>
                <a:tab pos="4518025" algn="ctr"/>
              </a:tabLst>
            </a:pPr>
            <a:r>
              <a:rPr lang="en-US" altLang="zh-CN">
                <a:solidFill>
                  <a:srgbClr val="0000FF"/>
                </a:solidFill>
                <a:sym typeface="MT Extra" pitchFamily="2" charset="0"/>
              </a:rPr>
              <a:t>     signal (S);</a:t>
            </a:r>
          </a:p>
          <a:p>
            <a:pPr>
              <a:buFont typeface="Monotype Sorts" pitchFamily="2" charset="2"/>
              <a:buNone/>
              <a:tabLst>
                <a:tab pos="2005013" algn="ctr"/>
                <a:tab pos="4518025" algn="ctr"/>
              </a:tabLst>
            </a:pPr>
            <a:endParaRPr lang="zh-CN" altLang="en-US" sz="1600">
              <a:solidFill>
                <a:srgbClr val="0000FF"/>
              </a:solidFill>
              <a:sym typeface="MT Extra" pitchFamily="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a:extLst>
              <a:ext uri="{FF2B5EF4-FFF2-40B4-BE49-F238E27FC236}">
                <a16:creationId xmlns:a16="http://schemas.microsoft.com/office/drawing/2014/main" id="{2E27A707-9B0C-304D-A872-45C8FA498872}"/>
              </a:ext>
            </a:extLst>
          </p:cNvPr>
          <p:cNvSpPr>
            <a:spLocks noGrp="1" noChangeArrowheads="1"/>
          </p:cNvSpPr>
          <p:nvPr>
            <p:ph type="title"/>
          </p:nvPr>
        </p:nvSpPr>
        <p:spPr/>
        <p:txBody>
          <a:bodyPr/>
          <a:lstStyle/>
          <a:p>
            <a:pPr>
              <a:defRPr/>
            </a:pPr>
            <a:r>
              <a:rPr lang="en-US" altLang="zh-CN" sz="2800">
                <a:effectLst>
                  <a:outerShdw blurRad="38100" dist="38100" dir="2700000" algn="tl">
                    <a:srgbClr val="C0C0C0"/>
                  </a:outerShdw>
                </a:effectLst>
              </a:rPr>
              <a:t>Usage as General Synchronization Tool(2)</a:t>
            </a:r>
          </a:p>
        </p:txBody>
      </p:sp>
      <p:sp>
        <p:nvSpPr>
          <p:cNvPr id="48131" name="Rectangle 3">
            <a:extLst>
              <a:ext uri="{FF2B5EF4-FFF2-40B4-BE49-F238E27FC236}">
                <a16:creationId xmlns:a16="http://schemas.microsoft.com/office/drawing/2014/main" id="{FCA20E61-8B10-1547-AE2A-BF5E87BDA1E2}"/>
              </a:ext>
            </a:extLst>
          </p:cNvPr>
          <p:cNvSpPr>
            <a:spLocks noGrp="1" noChangeArrowheads="1"/>
          </p:cNvSpPr>
          <p:nvPr>
            <p:ph type="body" idx="1"/>
          </p:nvPr>
        </p:nvSpPr>
        <p:spPr/>
        <p:txBody>
          <a:bodyPr/>
          <a:lstStyle/>
          <a:p>
            <a:r>
              <a:rPr lang="en-US" altLang="zh-CN"/>
              <a:t>P1 has a statement S1, P2 has S2</a:t>
            </a:r>
          </a:p>
          <a:p>
            <a:r>
              <a:rPr lang="en-US" altLang="zh-CN"/>
              <a:t>Statement S1 to be executed before S2</a:t>
            </a:r>
          </a:p>
        </p:txBody>
      </p:sp>
      <p:sp>
        <p:nvSpPr>
          <p:cNvPr id="48132" name="Text Box 4">
            <a:extLst>
              <a:ext uri="{FF2B5EF4-FFF2-40B4-BE49-F238E27FC236}">
                <a16:creationId xmlns:a16="http://schemas.microsoft.com/office/drawing/2014/main" id="{798D2D69-DFB1-3448-86D9-E89B33375565}"/>
              </a:ext>
            </a:extLst>
          </p:cNvPr>
          <p:cNvSpPr txBox="1">
            <a:spLocks noChangeArrowheads="1"/>
          </p:cNvSpPr>
          <p:nvPr/>
        </p:nvSpPr>
        <p:spPr bwMode="auto">
          <a:xfrm>
            <a:off x="2419350" y="2314575"/>
            <a:ext cx="11985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en-US" altLang="zh-CN" b="1"/>
          </a:p>
          <a:p>
            <a:pPr>
              <a:spcBef>
                <a:spcPct val="0"/>
              </a:spcBef>
              <a:buClrTx/>
              <a:buSzTx/>
              <a:buFontTx/>
              <a:buNone/>
            </a:pPr>
            <a:r>
              <a:rPr kumimoji="0" lang="en-US" altLang="zh-CN"/>
              <a:t>S1;</a:t>
            </a:r>
          </a:p>
          <a:p>
            <a:pPr>
              <a:spcBef>
                <a:spcPct val="0"/>
              </a:spcBef>
              <a:buClrTx/>
              <a:buSzTx/>
              <a:buFontTx/>
              <a:buNone/>
            </a:pPr>
            <a:r>
              <a:rPr kumimoji="0" lang="en-US" altLang="zh-CN"/>
              <a:t>Signal(S);</a:t>
            </a:r>
          </a:p>
        </p:txBody>
      </p:sp>
      <p:sp>
        <p:nvSpPr>
          <p:cNvPr id="48133" name="Text Box 5">
            <a:extLst>
              <a:ext uri="{FF2B5EF4-FFF2-40B4-BE49-F238E27FC236}">
                <a16:creationId xmlns:a16="http://schemas.microsoft.com/office/drawing/2014/main" id="{94F3BC70-EFF8-7740-AD14-D0677A0869A2}"/>
              </a:ext>
            </a:extLst>
          </p:cNvPr>
          <p:cNvSpPr txBox="1">
            <a:spLocks noChangeArrowheads="1"/>
          </p:cNvSpPr>
          <p:nvPr/>
        </p:nvSpPr>
        <p:spPr bwMode="auto">
          <a:xfrm>
            <a:off x="2463800" y="4030663"/>
            <a:ext cx="1009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r>
              <a:rPr kumimoji="0" lang="en-US" altLang="zh-CN"/>
              <a:t>Wait(S);</a:t>
            </a:r>
          </a:p>
          <a:p>
            <a:pPr>
              <a:spcBef>
                <a:spcPct val="0"/>
              </a:spcBef>
              <a:buClrTx/>
              <a:buSzTx/>
              <a:buFontTx/>
              <a:buNone/>
            </a:pPr>
            <a:r>
              <a:rPr kumimoji="0" lang="en-US" altLang="zh-CN"/>
              <a:t>S2;</a:t>
            </a:r>
          </a:p>
        </p:txBody>
      </p:sp>
      <p:sp>
        <p:nvSpPr>
          <p:cNvPr id="48134" name="Text Box 6">
            <a:extLst>
              <a:ext uri="{FF2B5EF4-FFF2-40B4-BE49-F238E27FC236}">
                <a16:creationId xmlns:a16="http://schemas.microsoft.com/office/drawing/2014/main" id="{86610CD1-1075-FA43-9ECF-032F2CD6FE3F}"/>
              </a:ext>
            </a:extLst>
          </p:cNvPr>
          <p:cNvSpPr txBox="1">
            <a:spLocks noChangeArrowheads="1"/>
          </p:cNvSpPr>
          <p:nvPr/>
        </p:nvSpPr>
        <p:spPr bwMode="auto">
          <a:xfrm>
            <a:off x="1562100" y="25781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r>
              <a:rPr kumimoji="0" lang="en-US" altLang="zh-CN" b="1"/>
              <a:t>P1</a:t>
            </a:r>
          </a:p>
        </p:txBody>
      </p:sp>
      <p:sp>
        <p:nvSpPr>
          <p:cNvPr id="48135" name="Text Box 7">
            <a:extLst>
              <a:ext uri="{FF2B5EF4-FFF2-40B4-BE49-F238E27FC236}">
                <a16:creationId xmlns:a16="http://schemas.microsoft.com/office/drawing/2014/main" id="{83801C76-47B6-F348-A1EB-4366369D6AA4}"/>
              </a:ext>
            </a:extLst>
          </p:cNvPr>
          <p:cNvSpPr txBox="1">
            <a:spLocks noChangeArrowheads="1"/>
          </p:cNvSpPr>
          <p:nvPr/>
        </p:nvSpPr>
        <p:spPr bwMode="auto">
          <a:xfrm>
            <a:off x="1577975" y="41306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r>
              <a:rPr kumimoji="0" lang="en-US" altLang="zh-CN" b="1"/>
              <a:t>P2</a:t>
            </a:r>
          </a:p>
        </p:txBody>
      </p:sp>
      <p:sp>
        <p:nvSpPr>
          <p:cNvPr id="385032" name="AutoShape 8">
            <a:extLst>
              <a:ext uri="{FF2B5EF4-FFF2-40B4-BE49-F238E27FC236}">
                <a16:creationId xmlns:a16="http://schemas.microsoft.com/office/drawing/2014/main" id="{827D1814-1734-F349-AB4B-E585582B2DBE}"/>
              </a:ext>
            </a:extLst>
          </p:cNvPr>
          <p:cNvSpPr>
            <a:spLocks noChangeArrowheads="1"/>
          </p:cNvSpPr>
          <p:nvPr/>
        </p:nvSpPr>
        <p:spPr bwMode="auto">
          <a:xfrm>
            <a:off x="4933950" y="3248025"/>
            <a:ext cx="2371725" cy="915988"/>
          </a:xfrm>
          <a:prstGeom prst="wedgeRectCallout">
            <a:avLst>
              <a:gd name="adj1" fmla="val -66935"/>
              <a:gd name="adj2" fmla="val -34190"/>
            </a:avLst>
          </a:prstGeom>
          <a:solidFill>
            <a:schemeClr val="accent1"/>
          </a:solidFill>
          <a:ln w="9525">
            <a:solidFill>
              <a:schemeClr val="tx1"/>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Question: What’s the initial value of 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5032"/>
                                        </p:tgtEl>
                                        <p:attrNameLst>
                                          <p:attrName>style.visibility</p:attrName>
                                        </p:attrNameLst>
                                      </p:cBhvr>
                                      <p:to>
                                        <p:strVal val="visible"/>
                                      </p:to>
                                    </p:set>
                                    <p:anim calcmode="lin" valueType="num">
                                      <p:cBhvr additive="base">
                                        <p:cTn id="7" dur="500" fill="hold"/>
                                        <p:tgtEl>
                                          <p:spTgt spid="385032"/>
                                        </p:tgtEl>
                                        <p:attrNameLst>
                                          <p:attrName>ppt_x</p:attrName>
                                        </p:attrNameLst>
                                      </p:cBhvr>
                                      <p:tavLst>
                                        <p:tav tm="0">
                                          <p:val>
                                            <p:strVal val="#ppt_x"/>
                                          </p:val>
                                        </p:tav>
                                        <p:tav tm="100000">
                                          <p:val>
                                            <p:strVal val="#ppt_x"/>
                                          </p:val>
                                        </p:tav>
                                      </p:tavLst>
                                    </p:anim>
                                    <p:anim calcmode="lin" valueType="num">
                                      <p:cBhvr additive="base">
                                        <p:cTn id="8" dur="500" fill="hold"/>
                                        <p:tgtEl>
                                          <p:spTgt spid="3850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1387D995-BECA-2141-B67E-C7F5822BD423}"/>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Semaphore Implementation</a:t>
            </a:r>
          </a:p>
        </p:txBody>
      </p:sp>
      <p:sp>
        <p:nvSpPr>
          <p:cNvPr id="49155" name="Rectangle 3">
            <a:extLst>
              <a:ext uri="{FF2B5EF4-FFF2-40B4-BE49-F238E27FC236}">
                <a16:creationId xmlns:a16="http://schemas.microsoft.com/office/drawing/2014/main" id="{98139FBD-C2D3-6E47-B9AF-667915D7E7E4}"/>
              </a:ext>
            </a:extLst>
          </p:cNvPr>
          <p:cNvSpPr>
            <a:spLocks noGrp="1" noChangeArrowheads="1"/>
          </p:cNvSpPr>
          <p:nvPr>
            <p:ph type="body" idx="1"/>
          </p:nvPr>
        </p:nvSpPr>
        <p:spPr>
          <a:xfrm>
            <a:off x="827088" y="1282700"/>
            <a:ext cx="6923087" cy="4483100"/>
          </a:xfrm>
        </p:spPr>
        <p:txBody>
          <a:bodyPr/>
          <a:lstStyle/>
          <a:p>
            <a:r>
              <a:rPr lang="en-US" altLang="zh-CN" sz="2000"/>
              <a:t>Must guarantee that no two processes can execute </a:t>
            </a:r>
            <a:r>
              <a:rPr lang="en-US" altLang="zh-CN" sz="2000">
                <a:solidFill>
                  <a:srgbClr val="0000FF"/>
                </a:solidFill>
              </a:rPr>
              <a:t>wait ()</a:t>
            </a:r>
            <a:r>
              <a:rPr lang="en-US" altLang="zh-CN" sz="2000"/>
              <a:t> and </a:t>
            </a:r>
            <a:r>
              <a:rPr lang="en-US" altLang="zh-CN" sz="2000">
                <a:solidFill>
                  <a:srgbClr val="0000FF"/>
                </a:solidFill>
              </a:rPr>
              <a:t>signal ()</a:t>
            </a:r>
            <a:r>
              <a:rPr lang="en-US" altLang="zh-CN" sz="2000"/>
              <a:t> on the same semaphore at the same time</a:t>
            </a:r>
          </a:p>
          <a:p>
            <a:r>
              <a:rPr lang="en-US" altLang="zh-CN" sz="2000"/>
              <a:t>Thus, implementation becomes the critical section problem where the wait and signal code are placed in the critical section.</a:t>
            </a:r>
          </a:p>
          <a:p>
            <a:pPr lvl="1"/>
            <a:r>
              <a:rPr lang="en-US" altLang="zh-CN" sz="2000"/>
              <a:t>Could now have busy waiting in critical section implementation</a:t>
            </a:r>
          </a:p>
          <a:p>
            <a:pPr lvl="2"/>
            <a:r>
              <a:rPr lang="en-US" altLang="zh-CN" sz="2000"/>
              <a:t>But implementation code is short</a:t>
            </a:r>
          </a:p>
          <a:p>
            <a:pPr lvl="2"/>
            <a:r>
              <a:rPr lang="en-US" altLang="zh-CN" sz="2000"/>
              <a:t>Little busy waiting if critical section rarely occupied</a:t>
            </a:r>
          </a:p>
          <a:p>
            <a:r>
              <a:rPr lang="en-US" altLang="zh-CN" sz="2000"/>
              <a:t>Note that applications may spend lots of time in critical sections and therefore this is </a:t>
            </a:r>
            <a:r>
              <a:rPr lang="en-US" altLang="zh-CN" sz="2000">
                <a:solidFill>
                  <a:srgbClr val="FF0000"/>
                </a:solidFill>
              </a:rPr>
              <a:t>not</a:t>
            </a:r>
            <a:r>
              <a:rPr lang="en-US" altLang="zh-CN" sz="2000"/>
              <a:t> a good solution.</a:t>
            </a:r>
          </a:p>
          <a:p>
            <a:pPr>
              <a:buFont typeface="Monotype Sorts" pitchFamily="2" charset="2"/>
              <a:buNone/>
            </a:pPr>
            <a:r>
              <a:rPr lang="en-US" altLang="zh-CN" sz="2000"/>
              <a:t> </a:t>
            </a:r>
          </a:p>
          <a:p>
            <a:pPr lvl="1">
              <a:buFont typeface="Monotype Sorts" pitchFamily="2" charset="2"/>
              <a:buNone/>
            </a:pPr>
            <a:endParaRPr lang="en-US" altLang="zh-CN"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CDBB1011-D852-E74B-B7A2-B97B058298C5}"/>
              </a:ext>
            </a:extLst>
          </p:cNvPr>
          <p:cNvSpPr>
            <a:spLocks noGrp="1" noChangeArrowheads="1"/>
          </p:cNvSpPr>
          <p:nvPr>
            <p:ph type="title"/>
          </p:nvPr>
        </p:nvSpPr>
        <p:spPr>
          <a:xfrm>
            <a:off x="685800" y="142875"/>
            <a:ext cx="8077200" cy="609600"/>
          </a:xfrm>
        </p:spPr>
        <p:txBody>
          <a:bodyPr/>
          <a:lstStyle/>
          <a:p>
            <a:pPr>
              <a:defRPr/>
            </a:pPr>
            <a:r>
              <a:rPr lang="en-US" altLang="zh-CN" sz="2400">
                <a:effectLst>
                  <a:outerShdw blurRad="38100" dist="38100" dir="2700000" algn="tl">
                    <a:srgbClr val="C0C0C0"/>
                  </a:outerShdw>
                </a:effectLst>
              </a:rPr>
              <a:t>Semaphore Implementation with no Busy waiting</a:t>
            </a:r>
            <a:r>
              <a:rPr lang="en-US" altLang="zh-CN" sz="2800">
                <a:effectLst>
                  <a:outerShdw blurRad="38100" dist="38100" dir="2700000" algn="tl">
                    <a:srgbClr val="C0C0C0"/>
                  </a:outerShdw>
                </a:effectLst>
              </a:rPr>
              <a:t> </a:t>
            </a:r>
          </a:p>
        </p:txBody>
      </p:sp>
      <p:sp>
        <p:nvSpPr>
          <p:cNvPr id="51203" name="Rectangle 3">
            <a:extLst>
              <a:ext uri="{FF2B5EF4-FFF2-40B4-BE49-F238E27FC236}">
                <a16:creationId xmlns:a16="http://schemas.microsoft.com/office/drawing/2014/main" id="{32450019-67BF-3E4B-A6B2-670191AE59FC}"/>
              </a:ext>
            </a:extLst>
          </p:cNvPr>
          <p:cNvSpPr>
            <a:spLocks noGrp="1" noChangeArrowheads="1"/>
          </p:cNvSpPr>
          <p:nvPr>
            <p:ph type="body" idx="1"/>
          </p:nvPr>
        </p:nvSpPr>
        <p:spPr>
          <a:xfrm>
            <a:off x="827088" y="1425575"/>
            <a:ext cx="6946900" cy="4700588"/>
          </a:xfrm>
        </p:spPr>
        <p:txBody>
          <a:bodyPr/>
          <a:lstStyle/>
          <a:p>
            <a:r>
              <a:rPr lang="en-US" altLang="zh-CN"/>
              <a:t>With each semaphore there is an associated waiting queue. Each semaphore has two data items:</a:t>
            </a:r>
          </a:p>
          <a:p>
            <a:pPr lvl="1"/>
            <a:r>
              <a:rPr lang="en-US" altLang="zh-CN"/>
              <a:t> value (of type integer)</a:t>
            </a:r>
          </a:p>
          <a:p>
            <a:pPr lvl="1"/>
            <a:r>
              <a:rPr lang="en-US" altLang="zh-CN"/>
              <a:t> pointer to a linked-list of PCBs.</a:t>
            </a:r>
          </a:p>
          <a:p>
            <a:pPr lvl="1">
              <a:buFont typeface="Monotype Sorts" pitchFamily="2" charset="2"/>
              <a:buNone/>
            </a:pPr>
            <a:endParaRPr lang="en-US" altLang="zh-CN"/>
          </a:p>
          <a:p>
            <a:r>
              <a:rPr lang="en-US" altLang="zh-CN"/>
              <a:t>Two operations (provided as basic system calls):</a:t>
            </a:r>
          </a:p>
          <a:p>
            <a:pPr lvl="1"/>
            <a:r>
              <a:rPr lang="en-US" altLang="zh-CN">
                <a:solidFill>
                  <a:srgbClr val="0000FF"/>
                </a:solidFill>
              </a:rPr>
              <a:t>block</a:t>
            </a:r>
            <a:r>
              <a:rPr lang="en-US" altLang="zh-CN"/>
              <a:t> – place the process invoking the operation on the      appropriate waiting queue.</a:t>
            </a:r>
          </a:p>
          <a:p>
            <a:pPr lvl="1"/>
            <a:r>
              <a:rPr lang="en-US" altLang="zh-CN">
                <a:solidFill>
                  <a:srgbClr val="0000FF"/>
                </a:solidFill>
              </a:rPr>
              <a:t>wakeup </a:t>
            </a:r>
            <a:r>
              <a:rPr lang="en-US" altLang="zh-CN"/>
              <a:t>– remove one of processes in the waiting queue and place it in the ready queue.</a:t>
            </a:r>
          </a:p>
          <a:p>
            <a:pPr>
              <a:buFont typeface="Monotype Sorts" pitchFamily="2" charset="2"/>
              <a:buNone/>
            </a:pPr>
            <a:r>
              <a:rPr lang="en-US" altLang="zh-CN">
                <a:solidFill>
                  <a:srgbClr val="0000FF"/>
                </a:solidFill>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38D65D47-EA53-7C46-96AE-CDBA215CBC84}"/>
              </a:ext>
            </a:extLst>
          </p:cNvPr>
          <p:cNvSpPr>
            <a:spLocks noGrp="1" noChangeArrowheads="1"/>
          </p:cNvSpPr>
          <p:nvPr>
            <p:ph type="title"/>
          </p:nvPr>
        </p:nvSpPr>
        <p:spPr>
          <a:xfrm>
            <a:off x="685800" y="142875"/>
            <a:ext cx="8458200" cy="581025"/>
          </a:xfrm>
        </p:spPr>
        <p:txBody>
          <a:bodyPr/>
          <a:lstStyle/>
          <a:p>
            <a:pPr>
              <a:defRPr/>
            </a:pPr>
            <a:r>
              <a:rPr lang="en-US" altLang="zh-CN" sz="2400">
                <a:effectLst>
                  <a:outerShdw blurRad="38100" dist="38100" dir="2700000" algn="tl">
                    <a:srgbClr val="C0C0C0"/>
                  </a:outerShdw>
                </a:effectLst>
              </a:rPr>
              <a:t>Semaphore Implementation with no Busy waiting</a:t>
            </a:r>
            <a:r>
              <a:rPr lang="en-US" altLang="zh-CN" sz="2800">
                <a:effectLst>
                  <a:outerShdw blurRad="38100" dist="38100" dir="2700000" algn="tl">
                    <a:srgbClr val="C0C0C0"/>
                  </a:outerShdw>
                </a:effectLst>
              </a:rPr>
              <a:t> </a:t>
            </a:r>
            <a:r>
              <a:rPr lang="en-US" altLang="zh-CN" sz="2400">
                <a:effectLst>
                  <a:outerShdw blurRad="38100" dist="38100" dir="2700000" algn="tl">
                    <a:srgbClr val="C0C0C0"/>
                  </a:outerShdw>
                </a:effectLst>
              </a:rPr>
              <a:t>(Cont.)</a:t>
            </a:r>
          </a:p>
        </p:txBody>
      </p:sp>
      <p:sp>
        <p:nvSpPr>
          <p:cNvPr id="53251" name="Rectangle 3">
            <a:extLst>
              <a:ext uri="{FF2B5EF4-FFF2-40B4-BE49-F238E27FC236}">
                <a16:creationId xmlns:a16="http://schemas.microsoft.com/office/drawing/2014/main" id="{101C6619-048A-B548-97DE-EB5F93DA2075}"/>
              </a:ext>
            </a:extLst>
          </p:cNvPr>
          <p:cNvSpPr>
            <a:spLocks noGrp="1" noChangeArrowheads="1"/>
          </p:cNvSpPr>
          <p:nvPr>
            <p:ph type="body" idx="1"/>
          </p:nvPr>
        </p:nvSpPr>
        <p:spPr>
          <a:xfrm>
            <a:off x="827088" y="890588"/>
            <a:ext cx="7424737" cy="4686300"/>
          </a:xfrm>
        </p:spPr>
        <p:txBody>
          <a:bodyPr/>
          <a:lstStyle/>
          <a:p>
            <a:pPr>
              <a:lnSpc>
                <a:spcPct val="80000"/>
              </a:lnSpc>
            </a:pPr>
            <a:r>
              <a:rPr lang="en-US" altLang="zh-CN" sz="1600"/>
              <a:t>Implementation of wait:</a:t>
            </a:r>
          </a:p>
          <a:p>
            <a:pPr>
              <a:lnSpc>
                <a:spcPct val="80000"/>
              </a:lnSpc>
              <a:buFont typeface="Monotype Sorts" pitchFamily="2" charset="2"/>
              <a:buNone/>
            </a:pPr>
            <a:endParaRPr lang="en-US" altLang="zh-CN" sz="1600"/>
          </a:p>
          <a:p>
            <a:pPr>
              <a:lnSpc>
                <a:spcPct val="80000"/>
              </a:lnSpc>
              <a:buFont typeface="Monotype Sorts" pitchFamily="2" charset="2"/>
              <a:buNone/>
            </a:pPr>
            <a:r>
              <a:rPr lang="en-US" altLang="zh-CN" sz="1600"/>
              <a:t>                        </a:t>
            </a:r>
            <a:r>
              <a:rPr lang="en-US" altLang="zh-CN">
                <a:solidFill>
                  <a:srgbClr val="0000FF"/>
                </a:solidFill>
                <a:latin typeface="Book Antiqua" panose="02040602050305030304" pitchFamily="18" charset="0"/>
              </a:rPr>
              <a:t>wait (S){ </a:t>
            </a:r>
          </a:p>
          <a:p>
            <a:pPr>
              <a:lnSpc>
                <a:spcPct val="80000"/>
              </a:lnSpc>
              <a:buFont typeface="Monotype Sorts" pitchFamily="2" charset="2"/>
              <a:buNone/>
            </a:pPr>
            <a:r>
              <a:rPr lang="en-US" altLang="zh-CN" i="1">
                <a:solidFill>
                  <a:srgbClr val="0000FF"/>
                </a:solidFill>
                <a:latin typeface="Book Antiqua" panose="02040602050305030304" pitchFamily="18" charset="0"/>
              </a:rPr>
              <a:t>	                          </a:t>
            </a:r>
            <a:r>
              <a:rPr lang="en-US" altLang="zh-CN">
                <a:solidFill>
                  <a:srgbClr val="0000FF"/>
                </a:solidFill>
                <a:latin typeface="Book Antiqua" panose="02040602050305030304" pitchFamily="18" charset="0"/>
              </a:rPr>
              <a:t>value--;</a:t>
            </a:r>
          </a:p>
          <a:p>
            <a:pPr>
              <a:lnSpc>
                <a:spcPct val="80000"/>
              </a:lnSpc>
              <a:buFont typeface="Monotype Sorts" pitchFamily="2" charset="2"/>
              <a:buNone/>
            </a:pPr>
            <a:r>
              <a:rPr lang="en-US" altLang="zh-CN">
                <a:solidFill>
                  <a:srgbClr val="0000FF"/>
                </a:solidFill>
                <a:latin typeface="Book Antiqua" panose="02040602050305030304" pitchFamily="18" charset="0"/>
              </a:rPr>
              <a:t>	                          if (value </a:t>
            </a:r>
            <a:r>
              <a:rPr lang="en-US" altLang="zh-CN" i="1">
                <a:solidFill>
                  <a:srgbClr val="0000FF"/>
                </a:solidFill>
                <a:latin typeface="Book Antiqua" panose="02040602050305030304" pitchFamily="18" charset="0"/>
              </a:rPr>
              <a:t>&lt; </a:t>
            </a:r>
            <a:r>
              <a:rPr lang="en-US" altLang="zh-CN">
                <a:solidFill>
                  <a:srgbClr val="0000FF"/>
                </a:solidFill>
                <a:latin typeface="Book Antiqua" panose="02040602050305030304" pitchFamily="18" charset="0"/>
              </a:rPr>
              <a:t>0) { </a:t>
            </a:r>
          </a:p>
          <a:p>
            <a:pPr>
              <a:lnSpc>
                <a:spcPct val="80000"/>
              </a:lnSpc>
              <a:buFont typeface="Monotype Sorts" pitchFamily="2" charset="2"/>
              <a:buNone/>
            </a:pPr>
            <a:r>
              <a:rPr lang="en-US" altLang="zh-CN" i="1">
                <a:solidFill>
                  <a:srgbClr val="0000FF"/>
                </a:solidFill>
                <a:latin typeface="Book Antiqua" panose="02040602050305030304" pitchFamily="18" charset="0"/>
              </a:rPr>
              <a:t>			              //</a:t>
            </a:r>
            <a:r>
              <a:rPr lang="zh-CN" altLang="en-US" i="1">
                <a:solidFill>
                  <a:srgbClr val="0000FF"/>
                </a:solidFill>
                <a:latin typeface="Book Antiqua" panose="02040602050305030304" pitchFamily="18" charset="0"/>
              </a:rPr>
              <a:t> </a:t>
            </a:r>
            <a:r>
              <a:rPr lang="en-US" altLang="zh-CN" i="1">
                <a:solidFill>
                  <a:srgbClr val="0000FF"/>
                </a:solidFill>
                <a:latin typeface="Book Antiqua" panose="02040602050305030304" pitchFamily="18" charset="0"/>
              </a:rPr>
              <a:t>add this process to waiting queue</a:t>
            </a:r>
          </a:p>
          <a:p>
            <a:pPr>
              <a:lnSpc>
                <a:spcPct val="80000"/>
              </a:lnSpc>
              <a:buFont typeface="Monotype Sorts" pitchFamily="2" charset="2"/>
              <a:buNone/>
            </a:pPr>
            <a:r>
              <a:rPr lang="en-US" altLang="zh-CN">
                <a:solidFill>
                  <a:srgbClr val="0000FF"/>
                </a:solidFill>
                <a:latin typeface="Book Antiqua" panose="02040602050305030304" pitchFamily="18" charset="0"/>
              </a:rPr>
              <a:t>			               block();  }</a:t>
            </a:r>
          </a:p>
          <a:p>
            <a:pPr>
              <a:lnSpc>
                <a:spcPct val="80000"/>
              </a:lnSpc>
              <a:buFont typeface="Monotype Sorts" pitchFamily="2" charset="2"/>
              <a:buNone/>
            </a:pPr>
            <a:r>
              <a:rPr lang="en-US" altLang="zh-CN">
                <a:solidFill>
                  <a:srgbClr val="0000FF"/>
                </a:solidFill>
                <a:latin typeface="Book Antiqua" panose="02040602050305030304" pitchFamily="18" charset="0"/>
              </a:rPr>
              <a:t>                         }</a:t>
            </a:r>
          </a:p>
          <a:p>
            <a:pPr>
              <a:lnSpc>
                <a:spcPct val="80000"/>
              </a:lnSpc>
              <a:buFont typeface="Monotype Sorts" pitchFamily="2" charset="2"/>
              <a:buNone/>
            </a:pPr>
            <a:endParaRPr lang="en-US" altLang="zh-CN">
              <a:solidFill>
                <a:srgbClr val="0000FF"/>
              </a:solidFill>
              <a:latin typeface="Book Antiqua" panose="02040602050305030304" pitchFamily="18" charset="0"/>
            </a:endParaRPr>
          </a:p>
          <a:p>
            <a:pPr>
              <a:lnSpc>
                <a:spcPct val="80000"/>
              </a:lnSpc>
            </a:pPr>
            <a:r>
              <a:rPr lang="en-US" altLang="zh-CN" sz="1600"/>
              <a:t>Implementation of signal:</a:t>
            </a:r>
          </a:p>
          <a:p>
            <a:pPr>
              <a:lnSpc>
                <a:spcPct val="80000"/>
              </a:lnSpc>
              <a:buFont typeface="Monotype Sorts" pitchFamily="2" charset="2"/>
              <a:buNone/>
            </a:pPr>
            <a:endParaRPr lang="en-US" altLang="zh-CN" sz="1600"/>
          </a:p>
          <a:p>
            <a:pPr>
              <a:lnSpc>
                <a:spcPct val="80000"/>
              </a:lnSpc>
              <a:buFont typeface="Monotype Sorts" pitchFamily="2" charset="2"/>
              <a:buNone/>
            </a:pPr>
            <a:r>
              <a:rPr lang="en-US" altLang="zh-CN" sz="1600"/>
              <a:t>                        </a:t>
            </a:r>
            <a:r>
              <a:rPr lang="en-US" altLang="zh-CN">
                <a:solidFill>
                  <a:srgbClr val="0000FF"/>
                </a:solidFill>
                <a:latin typeface="Book Antiqua" panose="02040602050305030304" pitchFamily="18" charset="0"/>
              </a:rPr>
              <a:t>Signal (S){ </a:t>
            </a:r>
          </a:p>
          <a:p>
            <a:pPr>
              <a:lnSpc>
                <a:spcPct val="80000"/>
              </a:lnSpc>
              <a:buFont typeface="Monotype Sorts" pitchFamily="2" charset="2"/>
              <a:buNone/>
            </a:pPr>
            <a:r>
              <a:rPr lang="en-US" altLang="zh-CN">
                <a:solidFill>
                  <a:srgbClr val="0000FF"/>
                </a:solidFill>
                <a:latin typeface="Book Antiqua" panose="02040602050305030304" pitchFamily="18" charset="0"/>
              </a:rPr>
              <a:t>	                             value++;</a:t>
            </a:r>
          </a:p>
          <a:p>
            <a:pPr>
              <a:lnSpc>
                <a:spcPct val="80000"/>
              </a:lnSpc>
              <a:buFont typeface="Monotype Sorts" pitchFamily="2" charset="2"/>
              <a:buNone/>
            </a:pPr>
            <a:r>
              <a:rPr lang="en-US" altLang="zh-CN">
                <a:solidFill>
                  <a:srgbClr val="0000FF"/>
                </a:solidFill>
                <a:latin typeface="Book Antiqua" panose="02040602050305030304" pitchFamily="18" charset="0"/>
              </a:rPr>
              <a:t>	                              if (value </a:t>
            </a:r>
            <a:r>
              <a:rPr lang="en-US" altLang="zh-CN" i="1">
                <a:solidFill>
                  <a:srgbClr val="0000FF"/>
                </a:solidFill>
                <a:latin typeface="Book Antiqua" panose="02040602050305030304" pitchFamily="18" charset="0"/>
              </a:rPr>
              <a:t>&lt;</a:t>
            </a:r>
            <a:r>
              <a:rPr lang="en-US" altLang="zh-CN">
                <a:solidFill>
                  <a:srgbClr val="0000FF"/>
                </a:solidFill>
                <a:latin typeface="Book Antiqua" panose="02040602050305030304" pitchFamily="18" charset="0"/>
              </a:rPr>
              <a:t>= 0) { </a:t>
            </a:r>
          </a:p>
          <a:p>
            <a:pPr>
              <a:lnSpc>
                <a:spcPct val="80000"/>
              </a:lnSpc>
              <a:buFont typeface="Monotype Sorts" pitchFamily="2" charset="2"/>
              <a:buNone/>
            </a:pPr>
            <a:r>
              <a:rPr lang="en-US" altLang="zh-CN" i="1">
                <a:solidFill>
                  <a:srgbClr val="0000FF"/>
                </a:solidFill>
                <a:latin typeface="Book Antiqua" panose="02040602050305030304" pitchFamily="18" charset="0"/>
              </a:rPr>
              <a:t>			                 //</a:t>
            </a:r>
            <a:r>
              <a:rPr lang="zh-CN" altLang="en-US" i="1">
                <a:solidFill>
                  <a:srgbClr val="0000FF"/>
                </a:solidFill>
                <a:latin typeface="Book Antiqua" panose="02040602050305030304" pitchFamily="18" charset="0"/>
              </a:rPr>
              <a:t> </a:t>
            </a:r>
            <a:r>
              <a:rPr lang="en-US" altLang="zh-CN" i="1">
                <a:solidFill>
                  <a:srgbClr val="0000FF"/>
                </a:solidFill>
                <a:latin typeface="Book Antiqua" panose="02040602050305030304" pitchFamily="18" charset="0"/>
              </a:rPr>
              <a:t>remove a process P from the waiting queue</a:t>
            </a:r>
          </a:p>
          <a:p>
            <a:pPr>
              <a:lnSpc>
                <a:spcPct val="80000"/>
              </a:lnSpc>
              <a:buFont typeface="Monotype Sorts" pitchFamily="2" charset="2"/>
              <a:buNone/>
            </a:pPr>
            <a:r>
              <a:rPr lang="en-US" altLang="zh-CN">
                <a:solidFill>
                  <a:srgbClr val="0000FF"/>
                </a:solidFill>
                <a:latin typeface="Book Antiqua" panose="02040602050305030304" pitchFamily="18" charset="0"/>
              </a:rPr>
              <a:t>			                  wakeup(P);  }</a:t>
            </a:r>
          </a:p>
          <a:p>
            <a:pPr>
              <a:lnSpc>
                <a:spcPct val="80000"/>
              </a:lnSpc>
              <a:buFont typeface="Monotype Sorts" pitchFamily="2" charset="2"/>
              <a:buNone/>
            </a:pPr>
            <a:r>
              <a:rPr lang="en-US" altLang="zh-CN">
                <a:solidFill>
                  <a:srgbClr val="0000FF"/>
                </a:solidFill>
                <a:latin typeface="Book Antiqua" panose="02040602050305030304" pitchFamily="18"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1E9E4D3-61AE-8C4D-B9C1-5E5FFA145C4E}"/>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Deadlock and Starvation</a:t>
            </a:r>
          </a:p>
        </p:txBody>
      </p:sp>
      <p:sp>
        <p:nvSpPr>
          <p:cNvPr id="55299" name="Rectangle 3">
            <a:extLst>
              <a:ext uri="{FF2B5EF4-FFF2-40B4-BE49-F238E27FC236}">
                <a16:creationId xmlns:a16="http://schemas.microsoft.com/office/drawing/2014/main" id="{3A572846-F441-9A42-84CD-3D67DB3342F8}"/>
              </a:ext>
            </a:extLst>
          </p:cNvPr>
          <p:cNvSpPr>
            <a:spLocks noGrp="1" noChangeArrowheads="1"/>
          </p:cNvSpPr>
          <p:nvPr>
            <p:ph type="body" idx="1"/>
          </p:nvPr>
        </p:nvSpPr>
        <p:spPr/>
        <p:txBody>
          <a:bodyPr/>
          <a:lstStyle/>
          <a:p>
            <a:pPr>
              <a:lnSpc>
                <a:spcPct val="90000"/>
              </a:lnSpc>
              <a:tabLst>
                <a:tab pos="1887538" algn="ctr"/>
                <a:tab pos="4572000" algn="ctr"/>
              </a:tabLst>
            </a:pPr>
            <a:r>
              <a:rPr lang="en-US" altLang="zh-CN">
                <a:solidFill>
                  <a:schemeClr val="tx2"/>
                </a:solidFill>
              </a:rPr>
              <a:t>Deadlock </a:t>
            </a:r>
            <a:r>
              <a:rPr lang="en-US" altLang="zh-CN"/>
              <a:t>– two or more processes are waiting indefinitely for an event that can be caused by only one of the waiting processes</a:t>
            </a:r>
          </a:p>
          <a:p>
            <a:pPr>
              <a:lnSpc>
                <a:spcPct val="90000"/>
              </a:lnSpc>
              <a:tabLst>
                <a:tab pos="1887538" algn="ctr"/>
                <a:tab pos="4572000" algn="ctr"/>
              </a:tabLst>
            </a:pPr>
            <a:r>
              <a:rPr lang="en-US" altLang="zh-CN"/>
              <a:t>Let </a:t>
            </a:r>
            <a:r>
              <a:rPr lang="en-US" altLang="zh-CN" sz="1600">
                <a:solidFill>
                  <a:srgbClr val="0000FF"/>
                </a:solidFill>
              </a:rPr>
              <a:t>S</a:t>
            </a:r>
            <a:r>
              <a:rPr lang="en-US" altLang="zh-CN"/>
              <a:t> and </a:t>
            </a:r>
            <a:r>
              <a:rPr lang="en-US" altLang="zh-CN" sz="1600">
                <a:solidFill>
                  <a:srgbClr val="0000FF"/>
                </a:solidFill>
              </a:rPr>
              <a:t>Q</a:t>
            </a:r>
            <a:r>
              <a:rPr lang="en-US" altLang="zh-CN"/>
              <a:t> be two semaphores initialized to 1</a:t>
            </a:r>
          </a:p>
          <a:p>
            <a:pPr>
              <a:lnSpc>
                <a:spcPct val="90000"/>
              </a:lnSpc>
              <a:buFont typeface="Monotype Sorts" pitchFamily="2" charset="2"/>
              <a:buNone/>
              <a:tabLst>
                <a:tab pos="1887538" algn="ctr"/>
                <a:tab pos="4572000" algn="ctr"/>
              </a:tabLst>
            </a:pPr>
            <a:r>
              <a:rPr lang="en-US" altLang="zh-CN" i="1"/>
              <a:t>		</a:t>
            </a:r>
            <a:r>
              <a:rPr lang="en-US" altLang="zh-CN" i="1">
                <a:solidFill>
                  <a:srgbClr val="0000FF"/>
                </a:solidFill>
              </a:rPr>
              <a:t>P</a:t>
            </a:r>
            <a:r>
              <a:rPr lang="en-US" altLang="zh-CN" baseline="-25000">
                <a:solidFill>
                  <a:srgbClr val="0000FF"/>
                </a:solidFill>
              </a:rPr>
              <a:t>0</a:t>
            </a:r>
            <a:r>
              <a:rPr lang="en-US" altLang="zh-CN">
                <a:solidFill>
                  <a:srgbClr val="0000FF"/>
                </a:solidFill>
              </a:rPr>
              <a:t>		</a:t>
            </a:r>
            <a:r>
              <a:rPr lang="en-US" altLang="zh-CN" i="1">
                <a:solidFill>
                  <a:srgbClr val="0000FF"/>
                </a:solidFill>
              </a:rPr>
              <a:t>P</a:t>
            </a:r>
            <a:r>
              <a:rPr lang="en-US" altLang="zh-CN" baseline="-25000">
                <a:solidFill>
                  <a:srgbClr val="0000FF"/>
                </a:solidFill>
              </a:rPr>
              <a:t>1</a:t>
            </a:r>
          </a:p>
          <a:p>
            <a:pPr>
              <a:lnSpc>
                <a:spcPct val="90000"/>
              </a:lnSpc>
              <a:buFont typeface="Monotype Sorts" pitchFamily="2" charset="2"/>
              <a:buNone/>
              <a:tabLst>
                <a:tab pos="1887538" algn="ctr"/>
                <a:tab pos="4572000" algn="ctr"/>
              </a:tabLst>
            </a:pPr>
            <a:r>
              <a:rPr lang="en-US" altLang="zh-CN">
                <a:solidFill>
                  <a:srgbClr val="0000FF"/>
                </a:solidFill>
              </a:rPr>
              <a:t>		    </a:t>
            </a:r>
            <a:r>
              <a:rPr lang="en-US" altLang="zh-CN" sz="1600">
                <a:solidFill>
                  <a:srgbClr val="0000FF"/>
                </a:solidFill>
              </a:rPr>
              <a:t>wait (S); 	                                     wait (Q);</a:t>
            </a:r>
          </a:p>
          <a:p>
            <a:pPr>
              <a:lnSpc>
                <a:spcPct val="90000"/>
              </a:lnSpc>
              <a:buFont typeface="Monotype Sorts" pitchFamily="2" charset="2"/>
              <a:buNone/>
              <a:tabLst>
                <a:tab pos="1887538" algn="ctr"/>
                <a:tab pos="4572000" algn="ctr"/>
              </a:tabLst>
            </a:pPr>
            <a:r>
              <a:rPr lang="en-US" altLang="zh-CN" sz="1600">
                <a:solidFill>
                  <a:srgbClr val="0000FF"/>
                </a:solidFill>
              </a:rPr>
              <a:t>		      wait (Q); 	                                     wait (S);</a:t>
            </a:r>
          </a:p>
          <a:p>
            <a:pPr>
              <a:lnSpc>
                <a:spcPct val="90000"/>
              </a:lnSpc>
              <a:buFont typeface="Monotype Sorts" pitchFamily="2" charset="2"/>
              <a:buNone/>
              <a:tabLst>
                <a:tab pos="1887538" algn="ctr"/>
                <a:tab pos="4572000" algn="ctr"/>
              </a:tabLst>
            </a:pPr>
            <a:r>
              <a:rPr lang="en-US" altLang="zh-CN" sz="1600">
                <a:solidFill>
                  <a:srgbClr val="0000FF"/>
                </a:solidFill>
              </a:rPr>
              <a:t>		. 		.</a:t>
            </a:r>
          </a:p>
          <a:p>
            <a:pPr>
              <a:lnSpc>
                <a:spcPct val="90000"/>
              </a:lnSpc>
              <a:buFont typeface="Monotype Sorts" pitchFamily="2" charset="2"/>
              <a:buNone/>
              <a:tabLst>
                <a:tab pos="1887538" algn="ctr"/>
                <a:tab pos="4572000" algn="ctr"/>
              </a:tabLst>
            </a:pPr>
            <a:r>
              <a:rPr lang="en-US" altLang="zh-CN" sz="1600">
                <a:solidFill>
                  <a:srgbClr val="0000FF"/>
                </a:solidFill>
              </a:rPr>
              <a:t>		. 		.</a:t>
            </a:r>
          </a:p>
          <a:p>
            <a:pPr>
              <a:lnSpc>
                <a:spcPct val="90000"/>
              </a:lnSpc>
              <a:buFont typeface="Monotype Sorts" pitchFamily="2" charset="2"/>
              <a:buNone/>
              <a:tabLst>
                <a:tab pos="1887538" algn="ctr"/>
                <a:tab pos="4572000" algn="ctr"/>
              </a:tabLst>
            </a:pPr>
            <a:r>
              <a:rPr lang="en-US" altLang="zh-CN" sz="1600">
                <a:solidFill>
                  <a:srgbClr val="0000FF"/>
                </a:solidFill>
              </a:rPr>
              <a:t>		. 		.</a:t>
            </a:r>
          </a:p>
          <a:p>
            <a:pPr>
              <a:lnSpc>
                <a:spcPct val="90000"/>
              </a:lnSpc>
              <a:buFont typeface="Monotype Sorts" pitchFamily="2" charset="2"/>
              <a:buNone/>
              <a:tabLst>
                <a:tab pos="1887538" algn="ctr"/>
                <a:tab pos="4572000" algn="ctr"/>
              </a:tabLst>
            </a:pPr>
            <a:r>
              <a:rPr lang="en-US" altLang="zh-CN" sz="1600">
                <a:solidFill>
                  <a:srgbClr val="0000FF"/>
                </a:solidFill>
              </a:rPr>
              <a:t>		        signal  (S); 	                                       signal (Q);</a:t>
            </a:r>
          </a:p>
          <a:p>
            <a:pPr>
              <a:lnSpc>
                <a:spcPct val="90000"/>
              </a:lnSpc>
              <a:buFont typeface="Monotype Sorts" pitchFamily="2" charset="2"/>
              <a:buNone/>
              <a:tabLst>
                <a:tab pos="1887538" algn="ctr"/>
                <a:tab pos="4572000" algn="ctr"/>
              </a:tabLst>
            </a:pPr>
            <a:r>
              <a:rPr lang="en-US" altLang="zh-CN" sz="1600">
                <a:solidFill>
                  <a:srgbClr val="0000FF"/>
                </a:solidFill>
              </a:rPr>
              <a:t>		        signal (Q); 	                                       signal (S);</a:t>
            </a:r>
          </a:p>
          <a:p>
            <a:pPr>
              <a:lnSpc>
                <a:spcPct val="90000"/>
              </a:lnSpc>
              <a:tabLst>
                <a:tab pos="1887538" algn="ctr"/>
                <a:tab pos="4572000" algn="ctr"/>
              </a:tabLst>
            </a:pPr>
            <a:r>
              <a:rPr lang="en-US" altLang="zh-CN">
                <a:solidFill>
                  <a:schemeClr val="tx2"/>
                </a:solidFill>
                <a:sym typeface="MT Extra" pitchFamily="2" charset="0"/>
              </a:rPr>
              <a:t>Starvation</a:t>
            </a:r>
            <a:r>
              <a:rPr lang="en-US" altLang="zh-CN">
                <a:sym typeface="MT Extra" pitchFamily="2" charset="0"/>
              </a:rPr>
              <a:t> </a:t>
            </a:r>
            <a:r>
              <a:rPr lang="en-US" altLang="zh-CN"/>
              <a:t> – indefinite blocking.  A process may never be removed from the semaphore queue in which it is suspended.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1988D06-B956-2742-B964-EE7C924B9F19}"/>
              </a:ext>
            </a:extLst>
          </p:cNvPr>
          <p:cNvSpPr>
            <a:spLocks noGrp="1" noChangeArrowheads="1"/>
          </p:cNvSpPr>
          <p:nvPr>
            <p:ph type="title"/>
          </p:nvPr>
        </p:nvSpPr>
        <p:spPr>
          <a:xfrm>
            <a:off x="914400" y="228600"/>
            <a:ext cx="8077200" cy="609600"/>
          </a:xfrm>
        </p:spPr>
        <p:txBody>
          <a:bodyPr/>
          <a:lstStyle/>
          <a:p>
            <a:pPr>
              <a:defRPr/>
            </a:pPr>
            <a:r>
              <a:rPr lang="en-US" altLang="zh-CN">
                <a:effectLst>
                  <a:outerShdw blurRad="38100" dist="38100" dir="2700000" algn="tl">
                    <a:srgbClr val="C0C0C0"/>
                  </a:outerShdw>
                </a:effectLst>
              </a:rPr>
              <a:t>Classical Problems of Synchronization</a:t>
            </a:r>
          </a:p>
        </p:txBody>
      </p:sp>
      <p:sp>
        <p:nvSpPr>
          <p:cNvPr id="57347" name="Rectangle 3">
            <a:extLst>
              <a:ext uri="{FF2B5EF4-FFF2-40B4-BE49-F238E27FC236}">
                <a16:creationId xmlns:a16="http://schemas.microsoft.com/office/drawing/2014/main" id="{88E1FEC4-8667-5045-AC7F-C79CA98238B4}"/>
              </a:ext>
            </a:extLst>
          </p:cNvPr>
          <p:cNvSpPr>
            <a:spLocks noGrp="1" noChangeArrowheads="1"/>
          </p:cNvSpPr>
          <p:nvPr>
            <p:ph type="body" idx="1"/>
          </p:nvPr>
        </p:nvSpPr>
        <p:spPr/>
        <p:txBody>
          <a:bodyPr/>
          <a:lstStyle/>
          <a:p>
            <a:r>
              <a:rPr lang="en-US" altLang="zh-CN"/>
              <a:t>Bounded-Buffer Problem</a:t>
            </a:r>
          </a:p>
          <a:p>
            <a:r>
              <a:rPr lang="en-US" altLang="zh-CN"/>
              <a:t>Readers and Writers Problem</a:t>
            </a:r>
          </a:p>
          <a:p>
            <a:r>
              <a:rPr lang="en-US" altLang="zh-CN"/>
              <a:t>Dining-Philosophers Problem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081072D-0F55-2448-8D3D-939112150298}"/>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Bounded-Buffer Problem</a:t>
            </a:r>
          </a:p>
        </p:txBody>
      </p:sp>
      <p:sp>
        <p:nvSpPr>
          <p:cNvPr id="59395" name="Rectangle 3">
            <a:extLst>
              <a:ext uri="{FF2B5EF4-FFF2-40B4-BE49-F238E27FC236}">
                <a16:creationId xmlns:a16="http://schemas.microsoft.com/office/drawing/2014/main" id="{F2645104-66DB-2B4A-8134-F72814FEB096}"/>
              </a:ext>
            </a:extLst>
          </p:cNvPr>
          <p:cNvSpPr>
            <a:spLocks noGrp="1" noChangeArrowheads="1"/>
          </p:cNvSpPr>
          <p:nvPr>
            <p:ph type="body" idx="1"/>
          </p:nvPr>
        </p:nvSpPr>
        <p:spPr>
          <a:xfrm>
            <a:off x="923925" y="1343025"/>
            <a:ext cx="6440488" cy="3686175"/>
          </a:xfrm>
        </p:spPr>
        <p:txBody>
          <a:bodyPr/>
          <a:lstStyle/>
          <a:p>
            <a:r>
              <a:rPr lang="en-US" altLang="zh-CN" i="1"/>
              <a:t>N</a:t>
            </a:r>
            <a:r>
              <a:rPr lang="en-US" altLang="zh-CN"/>
              <a:t> buffers, each can hold one item</a:t>
            </a:r>
          </a:p>
          <a:p>
            <a:r>
              <a:rPr lang="en-US" altLang="zh-CN"/>
              <a:t>Semaphore </a:t>
            </a:r>
            <a:r>
              <a:rPr lang="en-US" altLang="zh-CN">
                <a:solidFill>
                  <a:srgbClr val="FF0000"/>
                </a:solidFill>
              </a:rPr>
              <a:t>mutex</a:t>
            </a:r>
            <a:r>
              <a:rPr lang="en-US" altLang="zh-CN"/>
              <a:t> initialized to the value 1</a:t>
            </a:r>
          </a:p>
          <a:p>
            <a:r>
              <a:rPr lang="en-US" altLang="zh-CN"/>
              <a:t>Semaphore </a:t>
            </a:r>
            <a:r>
              <a:rPr lang="en-US" altLang="zh-CN">
                <a:solidFill>
                  <a:srgbClr val="FF0000"/>
                </a:solidFill>
              </a:rPr>
              <a:t>full </a:t>
            </a:r>
            <a:r>
              <a:rPr lang="en-US" altLang="zh-CN"/>
              <a:t>initialized to the value 0, counting full items</a:t>
            </a:r>
          </a:p>
          <a:p>
            <a:r>
              <a:rPr lang="en-US" altLang="zh-CN"/>
              <a:t>Semaphore </a:t>
            </a:r>
            <a:r>
              <a:rPr lang="en-US" altLang="zh-CN">
                <a:solidFill>
                  <a:srgbClr val="FF0000"/>
                </a:solidFill>
              </a:rPr>
              <a:t>empty</a:t>
            </a:r>
            <a:r>
              <a:rPr lang="en-US" altLang="zh-CN"/>
              <a:t> initialized to the value N, counting empty items.</a:t>
            </a:r>
          </a:p>
          <a:p>
            <a:endParaRPr lang="zh-CN" altLang="en-US"/>
          </a:p>
        </p:txBody>
      </p:sp>
      <p:sp>
        <p:nvSpPr>
          <p:cNvPr id="59396" name="Rectangle 5">
            <a:extLst>
              <a:ext uri="{FF2B5EF4-FFF2-40B4-BE49-F238E27FC236}">
                <a16:creationId xmlns:a16="http://schemas.microsoft.com/office/drawing/2014/main" id="{78DA5CF9-6876-5F45-9FE4-C365A6A97683}"/>
              </a:ext>
            </a:extLst>
          </p:cNvPr>
          <p:cNvSpPr>
            <a:spLocks noChangeArrowheads="1"/>
          </p:cNvSpPr>
          <p:nvPr/>
        </p:nvSpPr>
        <p:spPr bwMode="auto">
          <a:xfrm>
            <a:off x="2492375" y="32464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a:extLst>
              <a:ext uri="{FF2B5EF4-FFF2-40B4-BE49-F238E27FC236}">
                <a16:creationId xmlns:a16="http://schemas.microsoft.com/office/drawing/2014/main" id="{3345E8EC-5DE8-324A-908C-F8A574BD05C4}"/>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Background</a:t>
            </a:r>
          </a:p>
        </p:txBody>
      </p:sp>
      <p:sp>
        <p:nvSpPr>
          <p:cNvPr id="9219" name="Rectangle 5">
            <a:extLst>
              <a:ext uri="{FF2B5EF4-FFF2-40B4-BE49-F238E27FC236}">
                <a16:creationId xmlns:a16="http://schemas.microsoft.com/office/drawing/2014/main" id="{1226E810-0EAE-9546-9808-104FC09B3D81}"/>
              </a:ext>
            </a:extLst>
          </p:cNvPr>
          <p:cNvSpPr>
            <a:spLocks noGrp="1" noChangeArrowheads="1"/>
          </p:cNvSpPr>
          <p:nvPr>
            <p:ph type="body" idx="1"/>
          </p:nvPr>
        </p:nvSpPr>
        <p:spPr>
          <a:xfrm>
            <a:off x="827088" y="1365250"/>
            <a:ext cx="6383337" cy="4860925"/>
          </a:xfrm>
        </p:spPr>
        <p:txBody>
          <a:bodyPr/>
          <a:lstStyle/>
          <a:p>
            <a:r>
              <a:rPr lang="en-US" altLang="zh-CN"/>
              <a:t>Concurrent access to shared data may result in data inconsistency</a:t>
            </a:r>
          </a:p>
          <a:p>
            <a:r>
              <a:rPr lang="en-US" altLang="zh-CN"/>
              <a:t>Maintaining data consistency requires mechanisms to ensure the </a:t>
            </a:r>
            <a:r>
              <a:rPr lang="en-US" altLang="zh-CN">
                <a:solidFill>
                  <a:srgbClr val="FF0000"/>
                </a:solidFill>
              </a:rPr>
              <a:t>orderly</a:t>
            </a:r>
            <a:r>
              <a:rPr lang="en-US" altLang="zh-CN"/>
              <a:t> execution of cooperating processes</a:t>
            </a:r>
          </a:p>
          <a:p>
            <a:r>
              <a:rPr lang="en-US" altLang="zh-CN"/>
              <a:t>Suppose that we wanted to provide a solution to the consumer-producer problem that fills </a:t>
            </a:r>
            <a:r>
              <a:rPr lang="en-US" altLang="zh-CN">
                <a:solidFill>
                  <a:srgbClr val="FF0000"/>
                </a:solidFill>
              </a:rPr>
              <a:t>all </a:t>
            </a:r>
            <a:r>
              <a:rPr lang="en-US" altLang="zh-CN"/>
              <a:t>the buffers. We can do so by having an integer </a:t>
            </a:r>
            <a:r>
              <a:rPr lang="en-US" altLang="zh-CN">
                <a:solidFill>
                  <a:srgbClr val="FF0000"/>
                </a:solidFill>
              </a:rPr>
              <a:t>count</a:t>
            </a:r>
            <a:r>
              <a:rPr lang="en-US" altLang="zh-CN"/>
              <a:t> that keeps track of the number of full buffers.  Initially, count is set to 0. It is incremented by the producer after it produces a new buffer and is decremented by the consumer after it consumes a buffer.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6B73760D-D436-4C4B-83C7-6E2DBEC07806}"/>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Bounded Buffer Problem (Cont.)</a:t>
            </a:r>
          </a:p>
        </p:txBody>
      </p:sp>
      <p:sp>
        <p:nvSpPr>
          <p:cNvPr id="61443" name="Rectangle 3">
            <a:extLst>
              <a:ext uri="{FF2B5EF4-FFF2-40B4-BE49-F238E27FC236}">
                <a16:creationId xmlns:a16="http://schemas.microsoft.com/office/drawing/2014/main" id="{75ED2AEF-2AA9-C649-87F7-BE57E7B0912C}"/>
              </a:ext>
            </a:extLst>
          </p:cNvPr>
          <p:cNvSpPr>
            <a:spLocks noGrp="1" noChangeArrowheads="1"/>
          </p:cNvSpPr>
          <p:nvPr>
            <p:ph type="body" idx="1"/>
          </p:nvPr>
        </p:nvSpPr>
        <p:spPr>
          <a:xfrm>
            <a:off x="827088" y="1279525"/>
            <a:ext cx="7848600" cy="4876800"/>
          </a:xfrm>
        </p:spPr>
        <p:txBody>
          <a:bodyPr/>
          <a:lstStyle/>
          <a:p>
            <a:r>
              <a:rPr lang="en-US" altLang="zh-CN">
                <a:latin typeface="Book Antiqua" panose="02040602050305030304" pitchFamily="18" charset="0"/>
              </a:rPr>
              <a:t>The structure of the producer process</a:t>
            </a:r>
          </a:p>
          <a:p>
            <a:pPr>
              <a:buFont typeface="Monotype Sorts" pitchFamily="2" charset="2"/>
              <a:buNone/>
            </a:pPr>
            <a:endParaRPr lang="en-US" altLang="zh-CN">
              <a:latin typeface="Book Antiqua" panose="02040602050305030304" pitchFamily="18" charset="0"/>
            </a:endParaRPr>
          </a:p>
          <a:p>
            <a:pPr>
              <a:buFont typeface="Monotype Sorts" pitchFamily="2" charset="2"/>
              <a:buNone/>
            </a:pPr>
            <a:r>
              <a:rPr lang="en-US" altLang="zh-CN">
                <a:solidFill>
                  <a:srgbClr val="0000FF"/>
                </a:solidFill>
                <a:latin typeface="Book Antiqua" panose="02040602050305030304" pitchFamily="18" charset="0"/>
              </a:rPr>
              <a:t>           while (true)  {</a:t>
            </a:r>
            <a:br>
              <a:rPr lang="en-US" altLang="zh-CN">
                <a:solidFill>
                  <a:srgbClr val="0000FF"/>
                </a:solidFill>
                <a:latin typeface="Book Antiqua" panose="02040602050305030304" pitchFamily="18" charset="0"/>
              </a:rPr>
            </a:br>
            <a:endParaRPr lang="en-US" altLang="zh-CN">
              <a:solidFill>
                <a:srgbClr val="0000FF"/>
              </a:solidFill>
              <a:latin typeface="Book Antiqua" panose="02040602050305030304" pitchFamily="18" charset="0"/>
            </a:endParaRPr>
          </a:p>
          <a:p>
            <a:pPr>
              <a:buFont typeface="Monotype Sorts" pitchFamily="2" charset="2"/>
              <a:buNone/>
            </a:pPr>
            <a:r>
              <a:rPr lang="en-US" altLang="zh-CN">
                <a:solidFill>
                  <a:srgbClr val="0000FF"/>
                </a:solidFill>
                <a:latin typeface="Book Antiqua" panose="02040602050305030304" pitchFamily="18" charset="0"/>
              </a:rPr>
              <a:t>                         //   produce an item</a:t>
            </a:r>
          </a:p>
          <a:p>
            <a:pPr>
              <a:buFont typeface="Monotype Sorts" pitchFamily="2" charset="2"/>
              <a:buNone/>
            </a:pPr>
            <a:r>
              <a:rPr lang="en-US" altLang="zh-CN">
                <a:solidFill>
                  <a:srgbClr val="0000FF"/>
                </a:solidFill>
                <a:latin typeface="Book Antiqua" panose="02040602050305030304" pitchFamily="18" charset="0"/>
              </a:rPr>
              <a:t>                   wait (empty);</a:t>
            </a:r>
          </a:p>
          <a:p>
            <a:pPr>
              <a:buFont typeface="Monotype Sorts" pitchFamily="2" charset="2"/>
              <a:buNone/>
            </a:pPr>
            <a:r>
              <a:rPr lang="en-US" altLang="zh-CN">
                <a:solidFill>
                  <a:srgbClr val="0000FF"/>
                </a:solidFill>
                <a:latin typeface="Book Antiqua" panose="02040602050305030304" pitchFamily="18" charset="0"/>
              </a:rPr>
              <a:t>                   wait (mutex);</a:t>
            </a:r>
          </a:p>
          <a:p>
            <a:pPr>
              <a:buFont typeface="Monotype Sorts" pitchFamily="2" charset="2"/>
              <a:buNone/>
            </a:pPr>
            <a:endParaRPr lang="en-US" altLang="zh-CN">
              <a:solidFill>
                <a:srgbClr val="0000FF"/>
              </a:solidFill>
              <a:latin typeface="Book Antiqua" panose="02040602050305030304" pitchFamily="18" charset="0"/>
            </a:endParaRPr>
          </a:p>
          <a:p>
            <a:pPr>
              <a:buFont typeface="Monotype Sorts" pitchFamily="2" charset="2"/>
              <a:buNone/>
            </a:pPr>
            <a:r>
              <a:rPr lang="en-US" altLang="zh-CN">
                <a:solidFill>
                  <a:srgbClr val="0000FF"/>
                </a:solidFill>
                <a:latin typeface="Book Antiqua" panose="02040602050305030304" pitchFamily="18" charset="0"/>
              </a:rPr>
              <a:t>                         //  add the item to the  buffer</a:t>
            </a:r>
          </a:p>
          <a:p>
            <a:pPr>
              <a:buFont typeface="Monotype Sorts" pitchFamily="2" charset="2"/>
              <a:buNone/>
            </a:pPr>
            <a:endParaRPr lang="en-US" altLang="zh-CN">
              <a:solidFill>
                <a:srgbClr val="0000FF"/>
              </a:solidFill>
              <a:latin typeface="Book Antiqua" panose="02040602050305030304" pitchFamily="18" charset="0"/>
            </a:endParaRPr>
          </a:p>
          <a:p>
            <a:pPr>
              <a:buFont typeface="Monotype Sorts" pitchFamily="2" charset="2"/>
              <a:buNone/>
            </a:pPr>
            <a:r>
              <a:rPr lang="en-US" altLang="zh-CN">
                <a:solidFill>
                  <a:srgbClr val="0000FF"/>
                </a:solidFill>
                <a:latin typeface="Book Antiqua" panose="02040602050305030304" pitchFamily="18" charset="0"/>
              </a:rPr>
              <a:t>                    signal (mutex);</a:t>
            </a:r>
          </a:p>
          <a:p>
            <a:pPr>
              <a:buFont typeface="Monotype Sorts" pitchFamily="2" charset="2"/>
              <a:buNone/>
            </a:pPr>
            <a:r>
              <a:rPr lang="en-US" altLang="zh-CN">
                <a:solidFill>
                  <a:srgbClr val="0000FF"/>
                </a:solidFill>
                <a:latin typeface="Book Antiqua" panose="02040602050305030304" pitchFamily="18" charset="0"/>
              </a:rPr>
              <a:t>                    signal (full);</a:t>
            </a:r>
          </a:p>
          <a:p>
            <a:pPr>
              <a:buFont typeface="Monotype Sorts" pitchFamily="2" charset="2"/>
              <a:buNone/>
            </a:pPr>
            <a:r>
              <a:rPr lang="en-US" altLang="zh-CN">
                <a:solidFill>
                  <a:srgbClr val="0000FF"/>
                </a:solidFill>
                <a:latin typeface="Book Antiqua" panose="02040602050305030304"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22316EE-1D9C-4447-8815-78ED491C46B3}"/>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Bounded Buffer Problem (Cont.)</a:t>
            </a:r>
          </a:p>
        </p:txBody>
      </p:sp>
      <p:sp>
        <p:nvSpPr>
          <p:cNvPr id="63491" name="Rectangle 3">
            <a:extLst>
              <a:ext uri="{FF2B5EF4-FFF2-40B4-BE49-F238E27FC236}">
                <a16:creationId xmlns:a16="http://schemas.microsoft.com/office/drawing/2014/main" id="{D0A5F290-786C-DF4D-BBE3-7C32A1656F0F}"/>
              </a:ext>
            </a:extLst>
          </p:cNvPr>
          <p:cNvSpPr>
            <a:spLocks noGrp="1" noChangeArrowheads="1"/>
          </p:cNvSpPr>
          <p:nvPr>
            <p:ph type="body" idx="1"/>
          </p:nvPr>
        </p:nvSpPr>
        <p:spPr>
          <a:xfrm>
            <a:off x="827088" y="1279525"/>
            <a:ext cx="7848600" cy="4876800"/>
          </a:xfrm>
        </p:spPr>
        <p:txBody>
          <a:bodyPr/>
          <a:lstStyle/>
          <a:p>
            <a:r>
              <a:rPr lang="en-US" altLang="zh-CN">
                <a:latin typeface="Book Antiqua" panose="02040602050305030304" pitchFamily="18" charset="0"/>
              </a:rPr>
              <a:t>The structure of the consumer process</a:t>
            </a:r>
          </a:p>
          <a:p>
            <a:pPr>
              <a:buFont typeface="Monotype Sorts" pitchFamily="2" charset="2"/>
              <a:buNone/>
            </a:pPr>
            <a:endParaRPr lang="en-US" altLang="zh-CN">
              <a:latin typeface="Book Antiqua" panose="02040602050305030304" pitchFamily="18" charset="0"/>
            </a:endParaRPr>
          </a:p>
          <a:p>
            <a:pPr>
              <a:buFont typeface="Monotype Sorts" pitchFamily="2" charset="2"/>
              <a:buNone/>
            </a:pPr>
            <a:r>
              <a:rPr lang="en-US" altLang="zh-CN">
                <a:solidFill>
                  <a:srgbClr val="0000FF"/>
                </a:solidFill>
                <a:latin typeface="Book Antiqua" panose="02040602050305030304" pitchFamily="18" charset="0"/>
              </a:rPr>
              <a:t>           while (true) {</a:t>
            </a:r>
          </a:p>
          <a:p>
            <a:pPr>
              <a:buFont typeface="Monotype Sorts" pitchFamily="2" charset="2"/>
              <a:buNone/>
            </a:pPr>
            <a:r>
              <a:rPr lang="en-US" altLang="zh-CN">
                <a:solidFill>
                  <a:srgbClr val="0000FF"/>
                </a:solidFill>
                <a:latin typeface="Book Antiqua" panose="02040602050305030304" pitchFamily="18" charset="0"/>
              </a:rPr>
              <a:t>                    wait (full);</a:t>
            </a:r>
          </a:p>
          <a:p>
            <a:pPr>
              <a:buFont typeface="Monotype Sorts" pitchFamily="2" charset="2"/>
              <a:buNone/>
            </a:pPr>
            <a:r>
              <a:rPr lang="en-US" altLang="zh-CN">
                <a:solidFill>
                  <a:srgbClr val="0000FF"/>
                </a:solidFill>
                <a:latin typeface="Book Antiqua" panose="02040602050305030304" pitchFamily="18" charset="0"/>
              </a:rPr>
              <a:t>                    wait (mutex);</a:t>
            </a:r>
          </a:p>
          <a:p>
            <a:pPr>
              <a:buFont typeface="Monotype Sorts" pitchFamily="2" charset="2"/>
              <a:buNone/>
            </a:pPr>
            <a:endParaRPr lang="en-US" altLang="zh-CN">
              <a:solidFill>
                <a:srgbClr val="0000FF"/>
              </a:solidFill>
              <a:latin typeface="Book Antiqua" panose="02040602050305030304" pitchFamily="18" charset="0"/>
            </a:endParaRPr>
          </a:p>
          <a:p>
            <a:pPr>
              <a:buFont typeface="Monotype Sorts" pitchFamily="2" charset="2"/>
              <a:buNone/>
            </a:pPr>
            <a:r>
              <a:rPr lang="en-US" altLang="zh-CN">
                <a:solidFill>
                  <a:srgbClr val="0000FF"/>
                </a:solidFill>
                <a:latin typeface="Book Antiqua" panose="02040602050305030304" pitchFamily="18" charset="0"/>
              </a:rPr>
              <a:t>                             //  remove an item from  buffer</a:t>
            </a:r>
          </a:p>
          <a:p>
            <a:pPr>
              <a:buFont typeface="Monotype Sorts" pitchFamily="2" charset="2"/>
              <a:buNone/>
            </a:pPr>
            <a:endParaRPr lang="en-US" altLang="zh-CN">
              <a:solidFill>
                <a:srgbClr val="0000FF"/>
              </a:solidFill>
              <a:latin typeface="Book Antiqua" panose="02040602050305030304" pitchFamily="18" charset="0"/>
            </a:endParaRPr>
          </a:p>
          <a:p>
            <a:pPr>
              <a:buFont typeface="Monotype Sorts" pitchFamily="2" charset="2"/>
              <a:buNone/>
            </a:pPr>
            <a:r>
              <a:rPr lang="en-US" altLang="zh-CN">
                <a:solidFill>
                  <a:srgbClr val="0000FF"/>
                </a:solidFill>
                <a:latin typeface="Book Antiqua" panose="02040602050305030304" pitchFamily="18" charset="0"/>
              </a:rPr>
              <a:t>                    signal (mutex);</a:t>
            </a:r>
          </a:p>
          <a:p>
            <a:pPr>
              <a:buFont typeface="Monotype Sorts" pitchFamily="2" charset="2"/>
              <a:buNone/>
            </a:pPr>
            <a:r>
              <a:rPr lang="en-US" altLang="zh-CN">
                <a:solidFill>
                  <a:srgbClr val="0000FF"/>
                </a:solidFill>
                <a:latin typeface="Book Antiqua" panose="02040602050305030304" pitchFamily="18" charset="0"/>
              </a:rPr>
              <a:t>                    signal (empty);</a:t>
            </a:r>
          </a:p>
          <a:p>
            <a:pPr>
              <a:buFont typeface="Monotype Sorts" pitchFamily="2" charset="2"/>
              <a:buNone/>
            </a:pPr>
            <a:r>
              <a:rPr lang="en-US" altLang="zh-CN">
                <a:solidFill>
                  <a:srgbClr val="0000FF"/>
                </a:solidFill>
                <a:latin typeface="Book Antiqua" panose="02040602050305030304" pitchFamily="18" charset="0"/>
              </a:rPr>
              <a:t>             </a:t>
            </a:r>
          </a:p>
          <a:p>
            <a:pPr>
              <a:buFont typeface="Monotype Sorts" pitchFamily="2" charset="2"/>
              <a:buNone/>
            </a:pPr>
            <a:r>
              <a:rPr lang="en-US" altLang="zh-CN">
                <a:solidFill>
                  <a:srgbClr val="0000FF"/>
                </a:solidFill>
                <a:latin typeface="Book Antiqua" panose="02040602050305030304" pitchFamily="18" charset="0"/>
              </a:rPr>
              <a:t>                            //  consume the removed item</a:t>
            </a:r>
          </a:p>
          <a:p>
            <a:pPr>
              <a:buFont typeface="Monotype Sorts" pitchFamily="2" charset="2"/>
              <a:buNone/>
            </a:pPr>
            <a:endParaRPr lang="en-US" altLang="zh-CN">
              <a:solidFill>
                <a:srgbClr val="0000FF"/>
              </a:solidFill>
              <a:latin typeface="Book Antiqua" panose="02040602050305030304" pitchFamily="18" charset="0"/>
            </a:endParaRPr>
          </a:p>
          <a:p>
            <a:pPr>
              <a:buFont typeface="Monotype Sorts" pitchFamily="2" charset="2"/>
              <a:buNone/>
            </a:pPr>
            <a:r>
              <a:rPr lang="en-US" altLang="zh-CN">
                <a:solidFill>
                  <a:srgbClr val="0000FF"/>
                </a:solidFill>
                <a:latin typeface="Book Antiqua" panose="02040602050305030304" pitchFamily="18"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58698627-5C22-FE41-9116-895291E3C292}"/>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Readers-Writers Problem</a:t>
            </a:r>
          </a:p>
        </p:txBody>
      </p:sp>
      <p:sp>
        <p:nvSpPr>
          <p:cNvPr id="65539" name="Rectangle 3">
            <a:extLst>
              <a:ext uri="{FF2B5EF4-FFF2-40B4-BE49-F238E27FC236}">
                <a16:creationId xmlns:a16="http://schemas.microsoft.com/office/drawing/2014/main" id="{8C246DCE-D0A9-5141-9D5E-9DBE84C6FF03}"/>
              </a:ext>
            </a:extLst>
          </p:cNvPr>
          <p:cNvSpPr>
            <a:spLocks noGrp="1" noChangeArrowheads="1"/>
          </p:cNvSpPr>
          <p:nvPr>
            <p:ph type="body" idx="1"/>
          </p:nvPr>
        </p:nvSpPr>
        <p:spPr>
          <a:xfrm>
            <a:off x="827088" y="1279525"/>
            <a:ext cx="7151687" cy="4759325"/>
          </a:xfrm>
        </p:spPr>
        <p:txBody>
          <a:bodyPr/>
          <a:lstStyle/>
          <a:p>
            <a:pPr>
              <a:lnSpc>
                <a:spcPct val="90000"/>
              </a:lnSpc>
            </a:pPr>
            <a:r>
              <a:rPr lang="en-US" altLang="zh-CN"/>
              <a:t>A data set is shared among a number of concurrent processes</a:t>
            </a:r>
          </a:p>
          <a:p>
            <a:pPr lvl="1">
              <a:lnSpc>
                <a:spcPct val="90000"/>
              </a:lnSpc>
            </a:pPr>
            <a:r>
              <a:rPr lang="en-US" altLang="zh-CN"/>
              <a:t>Readers – only read the data set; they do </a:t>
            </a:r>
            <a:r>
              <a:rPr lang="en-US" altLang="zh-CN">
                <a:solidFill>
                  <a:srgbClr val="0033CC"/>
                </a:solidFill>
              </a:rPr>
              <a:t>not</a:t>
            </a:r>
            <a:r>
              <a:rPr lang="en-US" altLang="zh-CN"/>
              <a:t> perform any updates</a:t>
            </a:r>
          </a:p>
          <a:p>
            <a:pPr lvl="1">
              <a:lnSpc>
                <a:spcPct val="90000"/>
              </a:lnSpc>
            </a:pPr>
            <a:r>
              <a:rPr lang="en-US" altLang="zh-CN"/>
              <a:t>Writers   – can both read and write.</a:t>
            </a:r>
            <a:br>
              <a:rPr lang="en-US" altLang="zh-CN"/>
            </a:br>
            <a:endParaRPr lang="en-US" altLang="zh-CN"/>
          </a:p>
          <a:p>
            <a:pPr>
              <a:lnSpc>
                <a:spcPct val="90000"/>
              </a:lnSpc>
            </a:pPr>
            <a:r>
              <a:rPr lang="en-US" altLang="zh-CN"/>
              <a:t>Problem – allow multiple readers to read at the same time.  Only one single writer can access the shared data at the same time.</a:t>
            </a:r>
          </a:p>
          <a:p>
            <a:pPr>
              <a:lnSpc>
                <a:spcPct val="90000"/>
              </a:lnSpc>
            </a:pPr>
            <a:endParaRPr lang="en-US" altLang="zh-CN"/>
          </a:p>
          <a:p>
            <a:pPr>
              <a:lnSpc>
                <a:spcPct val="90000"/>
              </a:lnSpc>
            </a:pPr>
            <a:r>
              <a:rPr lang="en-US" altLang="zh-CN"/>
              <a:t>Shared Data</a:t>
            </a:r>
          </a:p>
          <a:p>
            <a:pPr lvl="1">
              <a:lnSpc>
                <a:spcPct val="90000"/>
              </a:lnSpc>
            </a:pPr>
            <a:r>
              <a:rPr lang="en-US" altLang="zh-CN"/>
              <a:t>Data set</a:t>
            </a:r>
          </a:p>
          <a:p>
            <a:pPr lvl="1">
              <a:lnSpc>
                <a:spcPct val="90000"/>
              </a:lnSpc>
            </a:pPr>
            <a:r>
              <a:rPr lang="en-US" altLang="zh-CN"/>
              <a:t>Semaphore </a:t>
            </a:r>
            <a:r>
              <a:rPr lang="en-US" altLang="zh-CN">
                <a:solidFill>
                  <a:srgbClr val="FF0000"/>
                </a:solidFill>
              </a:rPr>
              <a:t>mutex</a:t>
            </a:r>
            <a:r>
              <a:rPr lang="en-US" altLang="zh-CN"/>
              <a:t> initialized to 1, to ensure mutual exclusion when </a:t>
            </a:r>
            <a:r>
              <a:rPr lang="en-US" altLang="zh-CN">
                <a:solidFill>
                  <a:srgbClr val="FF0000"/>
                </a:solidFill>
              </a:rPr>
              <a:t>readcount</a:t>
            </a:r>
            <a:r>
              <a:rPr lang="en-US" altLang="zh-CN"/>
              <a:t> is updated.</a:t>
            </a:r>
          </a:p>
          <a:p>
            <a:pPr lvl="1">
              <a:lnSpc>
                <a:spcPct val="90000"/>
              </a:lnSpc>
            </a:pPr>
            <a:r>
              <a:rPr lang="en-US" altLang="zh-CN"/>
              <a:t>Semaphore </a:t>
            </a:r>
            <a:r>
              <a:rPr lang="en-US" altLang="zh-CN">
                <a:solidFill>
                  <a:srgbClr val="FF0000"/>
                </a:solidFill>
              </a:rPr>
              <a:t>wrt</a:t>
            </a:r>
            <a:r>
              <a:rPr lang="en-US" altLang="zh-CN"/>
              <a:t> initialized to 1.</a:t>
            </a:r>
          </a:p>
          <a:p>
            <a:pPr lvl="1">
              <a:lnSpc>
                <a:spcPct val="90000"/>
              </a:lnSpc>
            </a:pPr>
            <a:r>
              <a:rPr lang="en-US" altLang="zh-CN"/>
              <a:t>Integer </a:t>
            </a:r>
            <a:r>
              <a:rPr lang="en-US" altLang="zh-CN">
                <a:solidFill>
                  <a:srgbClr val="FF0000"/>
                </a:solidFill>
              </a:rPr>
              <a:t>readcount</a:t>
            </a:r>
            <a:r>
              <a:rPr lang="en-US" altLang="zh-CN"/>
              <a:t> initialized to 0.</a:t>
            </a:r>
          </a:p>
          <a:p>
            <a:pPr lvl="1">
              <a:lnSpc>
                <a:spcPct val="90000"/>
              </a:lnSpc>
            </a:pP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E3849B9E-942C-264B-9DF4-3CA4EEB159F3}"/>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Readers-Writers Problem (Cont.)</a:t>
            </a:r>
          </a:p>
        </p:txBody>
      </p:sp>
      <p:sp>
        <p:nvSpPr>
          <p:cNvPr id="67587" name="Rectangle 3">
            <a:extLst>
              <a:ext uri="{FF2B5EF4-FFF2-40B4-BE49-F238E27FC236}">
                <a16:creationId xmlns:a16="http://schemas.microsoft.com/office/drawing/2014/main" id="{49C702C0-98A5-174E-A9B3-7CC68B224BC2}"/>
              </a:ext>
            </a:extLst>
          </p:cNvPr>
          <p:cNvSpPr>
            <a:spLocks noGrp="1" noChangeArrowheads="1"/>
          </p:cNvSpPr>
          <p:nvPr>
            <p:ph type="body" idx="1"/>
          </p:nvPr>
        </p:nvSpPr>
        <p:spPr>
          <a:xfrm>
            <a:off x="827088" y="1279525"/>
            <a:ext cx="7848600" cy="4876800"/>
          </a:xfrm>
        </p:spPr>
        <p:txBody>
          <a:bodyPr/>
          <a:lstStyle/>
          <a:p>
            <a:r>
              <a:rPr lang="en-US" altLang="zh-CN"/>
              <a:t>The structure of a writer process</a:t>
            </a:r>
          </a:p>
          <a:p>
            <a:pPr>
              <a:buFont typeface="Monotype Sorts" pitchFamily="2" charset="2"/>
              <a:buNone/>
            </a:pPr>
            <a:r>
              <a:rPr lang="en-US" altLang="zh-CN">
                <a:solidFill>
                  <a:srgbClr val="0000FF"/>
                </a:solidFill>
              </a:rPr>
              <a:t>        </a:t>
            </a:r>
          </a:p>
          <a:p>
            <a:pPr>
              <a:buFont typeface="Monotype Sorts" pitchFamily="2" charset="2"/>
              <a:buNone/>
            </a:pPr>
            <a:r>
              <a:rPr lang="en-US" altLang="zh-CN">
                <a:solidFill>
                  <a:srgbClr val="0000FF"/>
                </a:solidFill>
              </a:rPr>
              <a:t>              while (true) {</a:t>
            </a:r>
          </a:p>
          <a:p>
            <a:pPr>
              <a:buFont typeface="Monotype Sorts" pitchFamily="2" charset="2"/>
              <a:buNone/>
            </a:pPr>
            <a:r>
              <a:rPr lang="en-US" altLang="zh-CN">
                <a:solidFill>
                  <a:srgbClr val="0000FF"/>
                </a:solidFill>
              </a:rPr>
              <a:t>                        wait (wrt) ;</a:t>
            </a:r>
          </a:p>
          <a:p>
            <a:pPr>
              <a:buFont typeface="Monotype Sorts" pitchFamily="2" charset="2"/>
              <a:buNone/>
            </a:pPr>
            <a:r>
              <a:rPr lang="en-US" altLang="zh-CN">
                <a:solidFill>
                  <a:srgbClr val="0000FF"/>
                </a:solidFill>
              </a:rPr>
              <a:t>                </a:t>
            </a:r>
          </a:p>
          <a:p>
            <a:pPr>
              <a:buFont typeface="Monotype Sorts" pitchFamily="2" charset="2"/>
              <a:buNone/>
            </a:pPr>
            <a:r>
              <a:rPr lang="en-US" altLang="zh-CN">
                <a:solidFill>
                  <a:srgbClr val="0000FF"/>
                </a:solidFill>
              </a:rPr>
              <a:t>                             //    writing is performed</a:t>
            </a:r>
          </a:p>
          <a:p>
            <a:pPr>
              <a:buFont typeface="Monotype Sorts" pitchFamily="2" charset="2"/>
              <a:buNone/>
            </a:pPr>
            <a:endParaRPr lang="en-US" altLang="zh-CN">
              <a:solidFill>
                <a:srgbClr val="0000FF"/>
              </a:solidFill>
            </a:endParaRPr>
          </a:p>
          <a:p>
            <a:pPr>
              <a:buFont typeface="Monotype Sorts" pitchFamily="2" charset="2"/>
              <a:buNone/>
            </a:pPr>
            <a:r>
              <a:rPr lang="en-US" altLang="zh-CN">
                <a:solidFill>
                  <a:srgbClr val="0000FF"/>
                </a:solidFill>
              </a:rPr>
              <a:t>                        signal (wrt) ;</a:t>
            </a:r>
          </a:p>
          <a:p>
            <a:pPr>
              <a:buFont typeface="Monotype Sorts" pitchFamily="2" charset="2"/>
              <a:buNone/>
            </a:pPr>
            <a:r>
              <a:rPr lang="en-US" altLang="zh-CN">
                <a:solidFill>
                  <a:srgbClr val="0000FF"/>
                </a:solidFill>
              </a:rPr>
              <a:t>             }</a:t>
            </a:r>
          </a:p>
          <a:p>
            <a:pPr>
              <a:buFont typeface="Monotype Sorts" pitchFamily="2" charset="2"/>
              <a:buNone/>
            </a:pPr>
            <a:endParaRPr lang="en-US" altLang="zh-CN">
              <a:solidFill>
                <a:srgbClr val="0000FF"/>
              </a:solidFill>
            </a:endParaRPr>
          </a:p>
          <a:p>
            <a:pPr>
              <a:buFont typeface="Monotype Sorts" pitchFamily="2" charset="2"/>
              <a:buNone/>
            </a:pPr>
            <a:endParaRPr lang="en-US" altLang="zh-CN">
              <a:solidFill>
                <a:srgbClr val="0000FF"/>
              </a:solidFill>
            </a:endParaRPr>
          </a:p>
          <a:p>
            <a:pPr>
              <a:buFont typeface="Monotype Sorts" pitchFamily="2" charset="2"/>
              <a:buNone/>
            </a:pPr>
            <a:r>
              <a:rPr lang="en-US" altLang="zh-CN">
                <a:solidFill>
                  <a:srgbClr val="0000FF"/>
                </a:solidFill>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2D58F31B-8710-DB4B-99CA-B36E7EFCDB42}"/>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Readers-Writers Problem (Cont.)</a:t>
            </a:r>
          </a:p>
        </p:txBody>
      </p:sp>
      <p:sp>
        <p:nvSpPr>
          <p:cNvPr id="69635" name="Rectangle 3">
            <a:extLst>
              <a:ext uri="{FF2B5EF4-FFF2-40B4-BE49-F238E27FC236}">
                <a16:creationId xmlns:a16="http://schemas.microsoft.com/office/drawing/2014/main" id="{9E390F69-3186-324D-BB8B-C699525372A0}"/>
              </a:ext>
            </a:extLst>
          </p:cNvPr>
          <p:cNvSpPr>
            <a:spLocks noGrp="1" noChangeArrowheads="1"/>
          </p:cNvSpPr>
          <p:nvPr>
            <p:ph type="body" idx="1"/>
          </p:nvPr>
        </p:nvSpPr>
        <p:spPr>
          <a:xfrm>
            <a:off x="827088" y="1279525"/>
            <a:ext cx="7747000" cy="5065713"/>
          </a:xfrm>
        </p:spPr>
        <p:txBody>
          <a:bodyPr/>
          <a:lstStyle/>
          <a:p>
            <a:pPr>
              <a:lnSpc>
                <a:spcPct val="80000"/>
              </a:lnSpc>
            </a:pPr>
            <a:r>
              <a:rPr lang="en-US" altLang="zh-CN" sz="1600"/>
              <a:t>The structure of a reader process</a:t>
            </a:r>
          </a:p>
          <a:p>
            <a:pPr>
              <a:lnSpc>
                <a:spcPct val="80000"/>
              </a:lnSpc>
              <a:buFont typeface="Monotype Sorts" pitchFamily="2" charset="2"/>
              <a:buNone/>
            </a:pPr>
            <a:r>
              <a:rPr lang="en-US" altLang="zh-CN" sz="1600">
                <a:solidFill>
                  <a:srgbClr val="0000FF"/>
                </a:solidFill>
              </a:rPr>
              <a:t>        </a:t>
            </a:r>
          </a:p>
          <a:p>
            <a:pPr>
              <a:lnSpc>
                <a:spcPct val="80000"/>
              </a:lnSpc>
              <a:buFont typeface="Monotype Sorts" pitchFamily="2" charset="2"/>
              <a:buNone/>
            </a:pPr>
            <a:r>
              <a:rPr lang="en-US" altLang="zh-CN" sz="1600">
                <a:solidFill>
                  <a:srgbClr val="0000FF"/>
                </a:solidFill>
              </a:rPr>
              <a:t>              while (true) {</a:t>
            </a:r>
          </a:p>
          <a:p>
            <a:pPr>
              <a:lnSpc>
                <a:spcPct val="80000"/>
              </a:lnSpc>
              <a:buFont typeface="Monotype Sorts" pitchFamily="2" charset="2"/>
              <a:buNone/>
            </a:pPr>
            <a:r>
              <a:rPr lang="en-US" altLang="zh-CN" sz="1600">
                <a:solidFill>
                  <a:srgbClr val="0000FF"/>
                </a:solidFill>
              </a:rPr>
              <a:t>                       wait (mutex) ;</a:t>
            </a:r>
          </a:p>
          <a:p>
            <a:pPr>
              <a:lnSpc>
                <a:spcPct val="80000"/>
              </a:lnSpc>
              <a:buFont typeface="Monotype Sorts" pitchFamily="2" charset="2"/>
              <a:buNone/>
            </a:pPr>
            <a:r>
              <a:rPr lang="en-US" altLang="zh-CN" sz="1600">
                <a:solidFill>
                  <a:srgbClr val="0000FF"/>
                </a:solidFill>
              </a:rPr>
              <a:t>                       readcount ++ ;</a:t>
            </a:r>
          </a:p>
          <a:p>
            <a:pPr>
              <a:lnSpc>
                <a:spcPct val="80000"/>
              </a:lnSpc>
              <a:buFont typeface="Monotype Sorts" pitchFamily="2" charset="2"/>
              <a:buNone/>
            </a:pPr>
            <a:r>
              <a:rPr lang="en-US" altLang="zh-CN" sz="1600">
                <a:solidFill>
                  <a:srgbClr val="0000FF"/>
                </a:solidFill>
              </a:rPr>
              <a:t>                       if (readcount == 1)  wait (wrt) ;</a:t>
            </a:r>
          </a:p>
          <a:p>
            <a:pPr>
              <a:lnSpc>
                <a:spcPct val="80000"/>
              </a:lnSpc>
              <a:buFont typeface="Monotype Sorts" pitchFamily="2" charset="2"/>
              <a:buNone/>
            </a:pPr>
            <a:r>
              <a:rPr lang="en-US" altLang="zh-CN" sz="1600">
                <a:solidFill>
                  <a:srgbClr val="0000FF"/>
                </a:solidFill>
              </a:rPr>
              <a:t>                       signal (mutex)</a:t>
            </a:r>
          </a:p>
          <a:p>
            <a:pPr>
              <a:lnSpc>
                <a:spcPct val="80000"/>
              </a:lnSpc>
              <a:buFont typeface="Monotype Sorts" pitchFamily="2" charset="2"/>
              <a:buNone/>
            </a:pPr>
            <a:r>
              <a:rPr lang="en-US" altLang="zh-CN" sz="1600">
                <a:solidFill>
                  <a:srgbClr val="0000FF"/>
                </a:solidFill>
              </a:rPr>
              <a:t>                </a:t>
            </a:r>
          </a:p>
          <a:p>
            <a:pPr>
              <a:lnSpc>
                <a:spcPct val="80000"/>
              </a:lnSpc>
              <a:buFont typeface="Monotype Sorts" pitchFamily="2" charset="2"/>
              <a:buNone/>
            </a:pPr>
            <a:r>
              <a:rPr lang="en-US" altLang="zh-CN" sz="1600">
                <a:solidFill>
                  <a:srgbClr val="0000FF"/>
                </a:solidFill>
              </a:rPr>
              <a:t>                               // reading is performed</a:t>
            </a:r>
          </a:p>
          <a:p>
            <a:pPr>
              <a:lnSpc>
                <a:spcPct val="80000"/>
              </a:lnSpc>
              <a:buFont typeface="Monotype Sorts" pitchFamily="2" charset="2"/>
              <a:buNone/>
            </a:pPr>
            <a:endParaRPr lang="en-US" altLang="zh-CN" sz="1600">
              <a:solidFill>
                <a:srgbClr val="0000FF"/>
              </a:solidFill>
            </a:endParaRPr>
          </a:p>
          <a:p>
            <a:pPr>
              <a:lnSpc>
                <a:spcPct val="80000"/>
              </a:lnSpc>
              <a:buFont typeface="Monotype Sorts" pitchFamily="2" charset="2"/>
              <a:buNone/>
            </a:pPr>
            <a:r>
              <a:rPr lang="en-US" altLang="zh-CN" sz="1600">
                <a:solidFill>
                  <a:srgbClr val="0000FF"/>
                </a:solidFill>
              </a:rPr>
              <a:t>                        wait (mutex) ;</a:t>
            </a:r>
          </a:p>
          <a:p>
            <a:pPr>
              <a:lnSpc>
                <a:spcPct val="80000"/>
              </a:lnSpc>
              <a:buFont typeface="Monotype Sorts" pitchFamily="2" charset="2"/>
              <a:buNone/>
            </a:pPr>
            <a:r>
              <a:rPr lang="en-US" altLang="zh-CN" sz="1600">
                <a:solidFill>
                  <a:srgbClr val="0000FF"/>
                </a:solidFill>
              </a:rPr>
              <a:t>                        readcount  - - ;</a:t>
            </a:r>
          </a:p>
          <a:p>
            <a:pPr>
              <a:lnSpc>
                <a:spcPct val="80000"/>
              </a:lnSpc>
              <a:buFont typeface="Monotype Sorts" pitchFamily="2" charset="2"/>
              <a:buNone/>
            </a:pPr>
            <a:r>
              <a:rPr lang="en-US" altLang="zh-CN" sz="1600">
                <a:solidFill>
                  <a:srgbClr val="0000FF"/>
                </a:solidFill>
              </a:rPr>
              <a:t>                        if (readcount  == 0)  signal (wrt) ;</a:t>
            </a:r>
          </a:p>
          <a:p>
            <a:pPr>
              <a:lnSpc>
                <a:spcPct val="80000"/>
              </a:lnSpc>
              <a:buFont typeface="Monotype Sorts" pitchFamily="2" charset="2"/>
              <a:buNone/>
            </a:pPr>
            <a:r>
              <a:rPr lang="en-US" altLang="zh-CN" sz="1600">
                <a:solidFill>
                  <a:srgbClr val="0000FF"/>
                </a:solidFill>
              </a:rPr>
              <a:t>                        signal (mutex) ;</a:t>
            </a:r>
          </a:p>
          <a:p>
            <a:pPr>
              <a:lnSpc>
                <a:spcPct val="80000"/>
              </a:lnSpc>
              <a:buFont typeface="Monotype Sorts" pitchFamily="2" charset="2"/>
              <a:buNone/>
            </a:pPr>
            <a:r>
              <a:rPr lang="en-US" altLang="zh-CN" sz="1600">
                <a:solidFill>
                  <a:srgbClr val="0000FF"/>
                </a:solidFill>
              </a:rPr>
              <a:t>              }</a:t>
            </a:r>
          </a:p>
          <a:p>
            <a:pPr>
              <a:lnSpc>
                <a:spcPct val="80000"/>
              </a:lnSpc>
              <a:buFont typeface="Monotype Sorts" pitchFamily="2" charset="2"/>
              <a:buNone/>
            </a:pPr>
            <a:endParaRPr lang="en-US" altLang="zh-CN" sz="1600">
              <a:solidFill>
                <a:srgbClr val="0000FF"/>
              </a:solidFill>
            </a:endParaRPr>
          </a:p>
          <a:p>
            <a:pPr>
              <a:lnSpc>
                <a:spcPct val="80000"/>
              </a:lnSpc>
              <a:buFont typeface="Monotype Sorts" pitchFamily="2" charset="2"/>
              <a:buNone/>
            </a:pPr>
            <a:endParaRPr lang="en-US" altLang="zh-CN" sz="1600">
              <a:solidFill>
                <a:srgbClr val="0000FF"/>
              </a:solidFill>
            </a:endParaRPr>
          </a:p>
          <a:p>
            <a:pPr>
              <a:lnSpc>
                <a:spcPct val="80000"/>
              </a:lnSpc>
              <a:buFont typeface="Monotype Sorts" pitchFamily="2" charset="2"/>
              <a:buNone/>
            </a:pPr>
            <a:r>
              <a:rPr lang="en-US" altLang="zh-CN" sz="1600">
                <a:solidFill>
                  <a:srgbClr val="0000FF"/>
                </a:solidFill>
              </a:rPr>
              <a:t>       </a:t>
            </a:r>
          </a:p>
        </p:txBody>
      </p:sp>
      <p:sp>
        <p:nvSpPr>
          <p:cNvPr id="262148" name="AutoShape 4">
            <a:extLst>
              <a:ext uri="{FF2B5EF4-FFF2-40B4-BE49-F238E27FC236}">
                <a16:creationId xmlns:a16="http://schemas.microsoft.com/office/drawing/2014/main" id="{3EF6F3A8-53B1-DF41-881D-FEFB22CB3A89}"/>
              </a:ext>
            </a:extLst>
          </p:cNvPr>
          <p:cNvSpPr>
            <a:spLocks noChangeArrowheads="1"/>
          </p:cNvSpPr>
          <p:nvPr/>
        </p:nvSpPr>
        <p:spPr bwMode="auto">
          <a:xfrm>
            <a:off x="5110163" y="1249363"/>
            <a:ext cx="2322512" cy="1117600"/>
          </a:xfrm>
          <a:prstGeom prst="wedgeRectCallout">
            <a:avLst>
              <a:gd name="adj1" fmla="val -90190"/>
              <a:gd name="adj2" fmla="val 79259"/>
            </a:avLst>
          </a:prstGeom>
          <a:solidFill>
            <a:schemeClr val="accent1"/>
          </a:solidFill>
          <a:ln w="9525">
            <a:solidFill>
              <a:schemeClr val="tx1"/>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“Locking” the wrt semaphore, rather than “waiting” </a:t>
            </a:r>
          </a:p>
        </p:txBody>
      </p:sp>
      <p:sp>
        <p:nvSpPr>
          <p:cNvPr id="262149" name="AutoShape 5">
            <a:extLst>
              <a:ext uri="{FF2B5EF4-FFF2-40B4-BE49-F238E27FC236}">
                <a16:creationId xmlns:a16="http://schemas.microsoft.com/office/drawing/2014/main" id="{F97A9B11-F3E1-B548-A881-C2A65EA01F18}"/>
              </a:ext>
            </a:extLst>
          </p:cNvPr>
          <p:cNvSpPr>
            <a:spLocks noChangeArrowheads="1"/>
          </p:cNvSpPr>
          <p:nvPr/>
        </p:nvSpPr>
        <p:spPr bwMode="auto">
          <a:xfrm>
            <a:off x="5080000" y="3108325"/>
            <a:ext cx="2322513" cy="1117600"/>
          </a:xfrm>
          <a:prstGeom prst="wedgeRectCallout">
            <a:avLst>
              <a:gd name="adj1" fmla="val -78912"/>
              <a:gd name="adj2" fmla="val 88352"/>
            </a:avLst>
          </a:prstGeom>
          <a:solidFill>
            <a:schemeClr val="accent1"/>
          </a:solidFill>
          <a:ln w="9525">
            <a:solidFill>
              <a:schemeClr val="tx1"/>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“Unlocking” the wrt semaphore, rather than “signaling” </a:t>
            </a:r>
          </a:p>
        </p:txBody>
      </p:sp>
      <p:sp>
        <p:nvSpPr>
          <p:cNvPr id="262150" name="AutoShape 6">
            <a:extLst>
              <a:ext uri="{FF2B5EF4-FFF2-40B4-BE49-F238E27FC236}">
                <a16:creationId xmlns:a16="http://schemas.microsoft.com/office/drawing/2014/main" id="{0B74258E-96CF-874E-9CAD-B9BA2571BF95}"/>
              </a:ext>
            </a:extLst>
          </p:cNvPr>
          <p:cNvSpPr>
            <a:spLocks noChangeArrowheads="1"/>
          </p:cNvSpPr>
          <p:nvPr/>
        </p:nvSpPr>
        <p:spPr bwMode="auto">
          <a:xfrm>
            <a:off x="7897813" y="1060450"/>
            <a:ext cx="1246187" cy="1582738"/>
          </a:xfrm>
          <a:prstGeom prst="wedgeRectCallout">
            <a:avLst>
              <a:gd name="adj1" fmla="val -87833"/>
              <a:gd name="adj2" fmla="val -19611"/>
            </a:avLst>
          </a:prstGeom>
          <a:solidFill>
            <a:srgbClr val="99CC00"/>
          </a:solidFill>
          <a:ln w="9525">
            <a:solidFill>
              <a:schemeClr val="tx1"/>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Reason is that wrt is initialized to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2148"/>
                                        </p:tgtEl>
                                        <p:attrNameLst>
                                          <p:attrName>style.visibility</p:attrName>
                                        </p:attrNameLst>
                                      </p:cBhvr>
                                      <p:to>
                                        <p:strVal val="visible"/>
                                      </p:to>
                                    </p:set>
                                    <p:animEffect transition="in" filter="box(in)">
                                      <p:cBhvr>
                                        <p:cTn id="7" dur="500"/>
                                        <p:tgtEl>
                                          <p:spTgt spid="26214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62149"/>
                                        </p:tgtEl>
                                        <p:attrNameLst>
                                          <p:attrName>style.visibility</p:attrName>
                                        </p:attrNameLst>
                                      </p:cBhvr>
                                      <p:to>
                                        <p:strVal val="visible"/>
                                      </p:to>
                                    </p:set>
                                    <p:animEffect transition="in" filter="box(in)">
                                      <p:cBhvr>
                                        <p:cTn id="10" dur="500"/>
                                        <p:tgtEl>
                                          <p:spTgt spid="2621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62150"/>
                                        </p:tgtEl>
                                        <p:attrNameLst>
                                          <p:attrName>style.visibility</p:attrName>
                                        </p:attrNameLst>
                                      </p:cBhvr>
                                      <p:to>
                                        <p:strVal val="visible"/>
                                      </p:to>
                                    </p:set>
                                    <p:anim calcmode="lin" valueType="num">
                                      <p:cBhvr additive="base">
                                        <p:cTn id="15" dur="500" fill="hold"/>
                                        <p:tgtEl>
                                          <p:spTgt spid="262150"/>
                                        </p:tgtEl>
                                        <p:attrNameLst>
                                          <p:attrName>ppt_x</p:attrName>
                                        </p:attrNameLst>
                                      </p:cBhvr>
                                      <p:tavLst>
                                        <p:tav tm="0">
                                          <p:val>
                                            <p:strVal val="#ppt_x"/>
                                          </p:val>
                                        </p:tav>
                                        <p:tav tm="100000">
                                          <p:val>
                                            <p:strVal val="#ppt_x"/>
                                          </p:val>
                                        </p:tav>
                                      </p:tavLst>
                                    </p:anim>
                                    <p:anim calcmode="lin" valueType="num">
                                      <p:cBhvr additive="base">
                                        <p:cTn id="16" dur="500" fill="hold"/>
                                        <p:tgtEl>
                                          <p:spTgt spid="262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nimBg="1"/>
      <p:bldP spid="262149" grpId="0" animBg="1"/>
      <p:bldP spid="26215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8CBDF6E3-F1A2-034A-AD71-BFE4B6E40772}"/>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Dining-Philosophers Problem</a:t>
            </a:r>
          </a:p>
        </p:txBody>
      </p:sp>
      <p:sp>
        <p:nvSpPr>
          <p:cNvPr id="71683" name="Rectangle 3">
            <a:extLst>
              <a:ext uri="{FF2B5EF4-FFF2-40B4-BE49-F238E27FC236}">
                <a16:creationId xmlns:a16="http://schemas.microsoft.com/office/drawing/2014/main" id="{90C3A533-5207-EF4C-92D4-E7EDE917838D}"/>
              </a:ext>
            </a:extLst>
          </p:cNvPr>
          <p:cNvSpPr>
            <a:spLocks noGrp="1" noChangeArrowheads="1"/>
          </p:cNvSpPr>
          <p:nvPr>
            <p:ph type="body" idx="1"/>
          </p:nvPr>
        </p:nvSpPr>
        <p:spPr>
          <a:xfrm>
            <a:off x="914400" y="4876800"/>
            <a:ext cx="7029450" cy="1247775"/>
          </a:xfrm>
        </p:spPr>
        <p:txBody>
          <a:bodyPr/>
          <a:lstStyle/>
          <a:p>
            <a:pPr>
              <a:tabLst>
                <a:tab pos="1370013" algn="l"/>
                <a:tab pos="1541463" algn="l"/>
              </a:tabLst>
            </a:pPr>
            <a:r>
              <a:rPr lang="en-US" altLang="zh-CN"/>
              <a:t>Shared data </a:t>
            </a:r>
          </a:p>
          <a:p>
            <a:pPr lvl="1">
              <a:tabLst>
                <a:tab pos="1370013" algn="l"/>
                <a:tab pos="1541463" algn="l"/>
              </a:tabLst>
            </a:pPr>
            <a:r>
              <a:rPr lang="en-US" altLang="zh-CN"/>
              <a:t>Bowl of rice (data set)</a:t>
            </a:r>
          </a:p>
          <a:p>
            <a:pPr lvl="1">
              <a:tabLst>
                <a:tab pos="1370013" algn="l"/>
                <a:tab pos="1541463" algn="l"/>
              </a:tabLst>
            </a:pPr>
            <a:r>
              <a:rPr lang="en-US" altLang="zh-CN" sz="1600"/>
              <a:t>Semaphore </a:t>
            </a:r>
            <a:r>
              <a:rPr lang="en-US" altLang="zh-CN" sz="1600">
                <a:solidFill>
                  <a:srgbClr val="FF0000"/>
                </a:solidFill>
              </a:rPr>
              <a:t>chopstick [5]</a:t>
            </a:r>
            <a:r>
              <a:rPr lang="en-US" altLang="zh-CN" sz="1600"/>
              <a:t> initialized to 1</a:t>
            </a:r>
          </a:p>
        </p:txBody>
      </p:sp>
      <p:pic>
        <p:nvPicPr>
          <p:cNvPr id="71684" name="Picture 4">
            <a:extLst>
              <a:ext uri="{FF2B5EF4-FFF2-40B4-BE49-F238E27FC236}">
                <a16:creationId xmlns:a16="http://schemas.microsoft.com/office/drawing/2014/main" id="{20C6CDD2-5120-074C-B139-F9B847836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311" t="586" r="11458" b="781"/>
          <a:stretch>
            <a:fillRect/>
          </a:stretch>
        </p:blipFill>
        <p:spPr bwMode="auto">
          <a:xfrm>
            <a:off x="3271838" y="1624013"/>
            <a:ext cx="3078162" cy="29479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76EAB7B-6C86-D04A-9D37-FE6DDC684AF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Dining-Philosophers Problem (Cont.)</a:t>
            </a:r>
          </a:p>
        </p:txBody>
      </p:sp>
      <p:sp>
        <p:nvSpPr>
          <p:cNvPr id="73731" name="Rectangle 3">
            <a:extLst>
              <a:ext uri="{FF2B5EF4-FFF2-40B4-BE49-F238E27FC236}">
                <a16:creationId xmlns:a16="http://schemas.microsoft.com/office/drawing/2014/main" id="{A2CD9D68-016B-684C-839D-6DF89E8FAA4D}"/>
              </a:ext>
            </a:extLst>
          </p:cNvPr>
          <p:cNvSpPr>
            <a:spLocks noGrp="1" noChangeArrowheads="1"/>
          </p:cNvSpPr>
          <p:nvPr>
            <p:ph type="body" idx="1"/>
          </p:nvPr>
        </p:nvSpPr>
        <p:spPr>
          <a:xfrm>
            <a:off x="827088" y="1279525"/>
            <a:ext cx="7107237" cy="4784725"/>
          </a:xfrm>
        </p:spPr>
        <p:txBody>
          <a:bodyPr/>
          <a:lstStyle/>
          <a:p>
            <a:pPr marL="381000" indent="-381000">
              <a:lnSpc>
                <a:spcPct val="90000"/>
              </a:lnSpc>
              <a:tabLst>
                <a:tab pos="1712913" algn="l"/>
                <a:tab pos="2005013" algn="l"/>
                <a:tab pos="2232025" algn="l"/>
                <a:tab pos="2459038" algn="l"/>
              </a:tabLst>
            </a:pPr>
            <a:r>
              <a:rPr lang="en-US" altLang="zh-CN"/>
              <a:t>The structure of Philosopher</a:t>
            </a:r>
            <a:r>
              <a:rPr lang="en-US" altLang="zh-CN" i="1">
                <a:solidFill>
                  <a:srgbClr val="0000FF"/>
                </a:solidFill>
              </a:rPr>
              <a:t> i</a:t>
            </a:r>
            <a:r>
              <a:rPr lang="en-US" altLang="zh-CN"/>
              <a:t>:</a:t>
            </a:r>
          </a:p>
          <a:p>
            <a:pPr marL="381000" indent="-381000">
              <a:lnSpc>
                <a:spcPct val="90000"/>
              </a:lnSpc>
              <a:buFont typeface="Monotype Sorts" pitchFamily="2" charset="2"/>
              <a:buNone/>
              <a:tabLst>
                <a:tab pos="1712913" algn="l"/>
                <a:tab pos="2005013" algn="l"/>
                <a:tab pos="2232025" algn="l"/>
                <a:tab pos="2459038" algn="l"/>
              </a:tabLst>
            </a:pPr>
            <a:endParaRPr lang="en-US" altLang="zh-CN"/>
          </a:p>
          <a:p>
            <a:pPr marL="1200150" lvl="2" indent="-342900">
              <a:lnSpc>
                <a:spcPct val="90000"/>
              </a:lnSpc>
              <a:buFont typeface="Webdings" pitchFamily="2" charset="2"/>
              <a:buNone/>
              <a:tabLst>
                <a:tab pos="1712913" algn="l"/>
                <a:tab pos="2005013" algn="l"/>
                <a:tab pos="2232025" algn="l"/>
                <a:tab pos="2459038" algn="l"/>
              </a:tabLst>
            </a:pPr>
            <a:r>
              <a:rPr lang="en-US" altLang="zh-CN">
                <a:solidFill>
                  <a:srgbClr val="0000FF"/>
                </a:solidFill>
              </a:rPr>
              <a:t>While (true)  { </a:t>
            </a:r>
          </a:p>
          <a:p>
            <a:pPr marL="1200150" lvl="2" indent="-342900">
              <a:lnSpc>
                <a:spcPct val="90000"/>
              </a:lnSpc>
              <a:buFont typeface="Webdings" pitchFamily="2" charset="2"/>
              <a:buNone/>
              <a:tabLst>
                <a:tab pos="1712913" algn="l"/>
                <a:tab pos="2005013" algn="l"/>
                <a:tab pos="2232025" algn="l"/>
                <a:tab pos="2459038" algn="l"/>
              </a:tabLst>
            </a:pPr>
            <a:r>
              <a:rPr lang="en-US" altLang="zh-CN">
                <a:solidFill>
                  <a:srgbClr val="0000FF"/>
                </a:solidFill>
              </a:rPr>
              <a:t>          wait ( chopstick[i] );</a:t>
            </a:r>
          </a:p>
          <a:p>
            <a:pPr marL="1200150" lvl="2" indent="-342900">
              <a:lnSpc>
                <a:spcPct val="90000"/>
              </a:lnSpc>
              <a:buFont typeface="Webdings" pitchFamily="2" charset="2"/>
              <a:buNone/>
              <a:tabLst>
                <a:tab pos="1712913" algn="l"/>
                <a:tab pos="2005013" algn="l"/>
                <a:tab pos="2232025" algn="l"/>
                <a:tab pos="2459038" algn="l"/>
              </a:tabLst>
            </a:pPr>
            <a:r>
              <a:rPr lang="en-US" altLang="zh-CN">
                <a:solidFill>
                  <a:srgbClr val="0000FF"/>
                </a:solidFill>
              </a:rPr>
              <a:t>	     wait ( chopStick[ (i + 1) % 5] );</a:t>
            </a:r>
          </a:p>
          <a:p>
            <a:pPr marL="1200150" lvl="2" indent="-342900">
              <a:lnSpc>
                <a:spcPct val="90000"/>
              </a:lnSpc>
              <a:buFont typeface="Webdings" pitchFamily="2" charset="2"/>
              <a:buNone/>
              <a:tabLst>
                <a:tab pos="1712913" algn="l"/>
                <a:tab pos="2005013" algn="l"/>
                <a:tab pos="2232025" algn="l"/>
                <a:tab pos="2459038" algn="l"/>
              </a:tabLst>
            </a:pPr>
            <a:r>
              <a:rPr lang="en-US" altLang="zh-CN">
                <a:solidFill>
                  <a:srgbClr val="0000FF"/>
                </a:solidFill>
              </a:rPr>
              <a:t>	</a:t>
            </a:r>
          </a:p>
          <a:p>
            <a:pPr marL="1200150" lvl="2" indent="-342900">
              <a:lnSpc>
                <a:spcPct val="90000"/>
              </a:lnSpc>
              <a:buFont typeface="Webdings" pitchFamily="2" charset="2"/>
              <a:buNone/>
              <a:tabLst>
                <a:tab pos="1712913" algn="l"/>
                <a:tab pos="2005013" algn="l"/>
                <a:tab pos="2232025" algn="l"/>
                <a:tab pos="2459038" algn="l"/>
              </a:tabLst>
            </a:pPr>
            <a:r>
              <a:rPr lang="en-US" altLang="zh-CN">
                <a:solidFill>
                  <a:srgbClr val="0000FF"/>
                </a:solidFill>
              </a:rPr>
              <a:t>	             //  eat</a:t>
            </a:r>
          </a:p>
          <a:p>
            <a:pPr marL="1200150" lvl="2" indent="-342900">
              <a:lnSpc>
                <a:spcPct val="90000"/>
              </a:lnSpc>
              <a:buFont typeface="Webdings" pitchFamily="2" charset="2"/>
              <a:buNone/>
              <a:tabLst>
                <a:tab pos="1712913" algn="l"/>
                <a:tab pos="2005013" algn="l"/>
                <a:tab pos="2232025" algn="l"/>
                <a:tab pos="2459038" algn="l"/>
              </a:tabLst>
            </a:pPr>
            <a:endParaRPr lang="en-US" altLang="zh-CN">
              <a:solidFill>
                <a:srgbClr val="0000FF"/>
              </a:solidFill>
            </a:endParaRPr>
          </a:p>
          <a:p>
            <a:pPr marL="1200150" lvl="2" indent="-342900">
              <a:lnSpc>
                <a:spcPct val="90000"/>
              </a:lnSpc>
              <a:buFont typeface="Webdings" pitchFamily="2" charset="2"/>
              <a:buNone/>
              <a:tabLst>
                <a:tab pos="1712913" algn="l"/>
                <a:tab pos="2005013" algn="l"/>
                <a:tab pos="2232025" algn="l"/>
                <a:tab pos="2459038" algn="l"/>
              </a:tabLst>
            </a:pPr>
            <a:r>
              <a:rPr lang="en-US" altLang="zh-CN">
                <a:solidFill>
                  <a:srgbClr val="0000FF"/>
                </a:solidFill>
              </a:rPr>
              <a:t>	     signal ( chopstick[i] );</a:t>
            </a:r>
          </a:p>
          <a:p>
            <a:pPr marL="1200150" lvl="2" indent="-342900">
              <a:lnSpc>
                <a:spcPct val="90000"/>
              </a:lnSpc>
              <a:buFont typeface="Webdings" pitchFamily="2" charset="2"/>
              <a:buNone/>
              <a:tabLst>
                <a:tab pos="1712913" algn="l"/>
                <a:tab pos="2005013" algn="l"/>
                <a:tab pos="2232025" algn="l"/>
                <a:tab pos="2459038" algn="l"/>
              </a:tabLst>
            </a:pPr>
            <a:r>
              <a:rPr lang="en-US" altLang="zh-CN">
                <a:solidFill>
                  <a:srgbClr val="0000FF"/>
                </a:solidFill>
              </a:rPr>
              <a:t>	     signal (chopstick[ (i + 1) % 5] );</a:t>
            </a:r>
          </a:p>
          <a:p>
            <a:pPr marL="1200150" lvl="2" indent="-342900">
              <a:lnSpc>
                <a:spcPct val="90000"/>
              </a:lnSpc>
              <a:buFont typeface="Webdings" pitchFamily="2" charset="2"/>
              <a:buNone/>
              <a:tabLst>
                <a:tab pos="1712913" algn="l"/>
                <a:tab pos="2005013" algn="l"/>
                <a:tab pos="2232025" algn="l"/>
                <a:tab pos="2459038" algn="l"/>
              </a:tabLst>
            </a:pPr>
            <a:r>
              <a:rPr lang="en-US" altLang="zh-CN">
                <a:solidFill>
                  <a:srgbClr val="0000FF"/>
                </a:solidFill>
              </a:rPr>
              <a:t>	</a:t>
            </a:r>
          </a:p>
          <a:p>
            <a:pPr marL="1200150" lvl="2" indent="-342900">
              <a:lnSpc>
                <a:spcPct val="90000"/>
              </a:lnSpc>
              <a:buFont typeface="Webdings" pitchFamily="2" charset="2"/>
              <a:buNone/>
              <a:tabLst>
                <a:tab pos="1712913" algn="l"/>
                <a:tab pos="2005013" algn="l"/>
                <a:tab pos="2232025" algn="l"/>
                <a:tab pos="2459038" algn="l"/>
              </a:tabLst>
            </a:pPr>
            <a:r>
              <a:rPr lang="en-US" altLang="zh-CN">
                <a:solidFill>
                  <a:srgbClr val="0000FF"/>
                </a:solidFill>
              </a:rPr>
              <a:t>                 //  think</a:t>
            </a:r>
          </a:p>
          <a:p>
            <a:pPr marL="1200150" lvl="2" indent="-342900">
              <a:lnSpc>
                <a:spcPct val="90000"/>
              </a:lnSpc>
              <a:buFont typeface="Webdings" pitchFamily="2" charset="2"/>
              <a:buNone/>
              <a:tabLst>
                <a:tab pos="1712913" algn="l"/>
                <a:tab pos="2005013" algn="l"/>
                <a:tab pos="2232025" algn="l"/>
                <a:tab pos="2459038" algn="l"/>
              </a:tabLst>
            </a:pPr>
            <a:endParaRPr lang="en-US" altLang="zh-CN">
              <a:solidFill>
                <a:srgbClr val="0000FF"/>
              </a:solidFill>
            </a:endParaRPr>
          </a:p>
          <a:p>
            <a:pPr marL="1200150" lvl="2" indent="-342900">
              <a:lnSpc>
                <a:spcPct val="90000"/>
              </a:lnSpc>
              <a:buFont typeface="Webdings" pitchFamily="2" charset="2"/>
              <a:buNone/>
              <a:tabLst>
                <a:tab pos="1712913" algn="l"/>
                <a:tab pos="2005013" algn="l"/>
                <a:tab pos="2232025" algn="l"/>
                <a:tab pos="2459038" algn="l"/>
              </a:tabLst>
            </a:pPr>
            <a:r>
              <a:rPr lang="en-US" altLang="zh-CN">
                <a:solidFill>
                  <a:srgbClr val="0000FF"/>
                </a:solidFill>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FA0B5BFA-4F2D-7548-A45D-6E565CA8B98F}"/>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Problems with Semaphores</a:t>
            </a:r>
          </a:p>
        </p:txBody>
      </p:sp>
      <p:sp>
        <p:nvSpPr>
          <p:cNvPr id="75779" name="Rectangle 3">
            <a:extLst>
              <a:ext uri="{FF2B5EF4-FFF2-40B4-BE49-F238E27FC236}">
                <a16:creationId xmlns:a16="http://schemas.microsoft.com/office/drawing/2014/main" id="{5107A3B7-8391-5B4C-8758-D6F02129CAED}"/>
              </a:ext>
            </a:extLst>
          </p:cNvPr>
          <p:cNvSpPr>
            <a:spLocks noGrp="1" noChangeArrowheads="1"/>
          </p:cNvSpPr>
          <p:nvPr>
            <p:ph type="body" idx="1"/>
          </p:nvPr>
        </p:nvSpPr>
        <p:spPr>
          <a:xfrm>
            <a:off x="827088" y="1282700"/>
            <a:ext cx="6959600" cy="4860925"/>
          </a:xfrm>
        </p:spPr>
        <p:txBody>
          <a:bodyPr/>
          <a:lstStyle/>
          <a:p>
            <a:r>
              <a:rPr lang="zh-CN" altLang="en-US"/>
              <a:t> </a:t>
            </a:r>
            <a:r>
              <a:rPr lang="en-US" altLang="zh-CN"/>
              <a:t>Correct use of semaphore operations:</a:t>
            </a:r>
            <a:br>
              <a:rPr lang="en-US" altLang="zh-CN"/>
            </a:br>
            <a:endParaRPr lang="en-US" altLang="zh-CN"/>
          </a:p>
          <a:p>
            <a:pPr lvl="1"/>
            <a:r>
              <a:rPr lang="en-US" altLang="zh-CN"/>
              <a:t> signal (mutex)  ….  wait (mutex)</a:t>
            </a:r>
            <a:br>
              <a:rPr lang="en-US" altLang="zh-CN"/>
            </a:br>
            <a:endParaRPr lang="en-US" altLang="zh-CN"/>
          </a:p>
          <a:p>
            <a:pPr lvl="1"/>
            <a:r>
              <a:rPr lang="en-US" altLang="zh-CN"/>
              <a:t> wait (mutex)  …  wait (mutex)</a:t>
            </a:r>
          </a:p>
          <a:p>
            <a:pPr lvl="1"/>
            <a:endParaRPr lang="en-US" altLang="zh-CN"/>
          </a:p>
          <a:p>
            <a:pPr lvl="1"/>
            <a:r>
              <a:rPr lang="en-US" altLang="zh-CN"/>
              <a:t> Omitting  of wait (mutex) or signal (mutex) (or both)</a:t>
            </a:r>
          </a:p>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57005FB3-8D77-5A43-8A3E-CAAB64C70307}"/>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Monitors</a:t>
            </a:r>
          </a:p>
        </p:txBody>
      </p:sp>
      <p:sp>
        <p:nvSpPr>
          <p:cNvPr id="77827" name="Rectangle 3">
            <a:extLst>
              <a:ext uri="{FF2B5EF4-FFF2-40B4-BE49-F238E27FC236}">
                <a16:creationId xmlns:a16="http://schemas.microsoft.com/office/drawing/2014/main" id="{99A1CD01-4183-2D42-89E5-9DFF11184056}"/>
              </a:ext>
            </a:extLst>
          </p:cNvPr>
          <p:cNvSpPr>
            <a:spLocks noGrp="1" noChangeArrowheads="1"/>
          </p:cNvSpPr>
          <p:nvPr>
            <p:ph type="body" idx="1"/>
          </p:nvPr>
        </p:nvSpPr>
        <p:spPr>
          <a:xfrm>
            <a:off x="827088" y="1282700"/>
            <a:ext cx="6959600" cy="4860925"/>
          </a:xfrm>
        </p:spPr>
        <p:txBody>
          <a:bodyPr/>
          <a:lstStyle/>
          <a:p>
            <a:pPr>
              <a:lnSpc>
                <a:spcPct val="80000"/>
              </a:lnSpc>
            </a:pPr>
            <a:r>
              <a:rPr lang="en-US" altLang="zh-CN"/>
              <a:t>A high-level abstraction that provides a convenient and effective </a:t>
            </a:r>
            <a:r>
              <a:rPr lang="en-US" altLang="zh-CN">
                <a:solidFill>
                  <a:srgbClr val="FF0000"/>
                </a:solidFill>
              </a:rPr>
              <a:t>mechanism</a:t>
            </a:r>
            <a:r>
              <a:rPr lang="en-US" altLang="zh-CN"/>
              <a:t> for process synchronization</a:t>
            </a:r>
          </a:p>
          <a:p>
            <a:pPr>
              <a:lnSpc>
                <a:spcPct val="80000"/>
              </a:lnSpc>
            </a:pPr>
            <a:r>
              <a:rPr lang="en-US" altLang="zh-CN"/>
              <a:t>Only </a:t>
            </a:r>
            <a:r>
              <a:rPr lang="en-US" altLang="zh-CN">
                <a:solidFill>
                  <a:srgbClr val="FF0000"/>
                </a:solidFill>
              </a:rPr>
              <a:t>one</a:t>
            </a:r>
            <a:r>
              <a:rPr lang="en-US" altLang="zh-CN"/>
              <a:t> process may be </a:t>
            </a:r>
            <a:r>
              <a:rPr lang="en-US" altLang="zh-CN">
                <a:solidFill>
                  <a:srgbClr val="FF0000"/>
                </a:solidFill>
              </a:rPr>
              <a:t>active</a:t>
            </a:r>
            <a:r>
              <a:rPr lang="en-US" altLang="zh-CN"/>
              <a:t> within the monitor at a time</a:t>
            </a:r>
          </a:p>
          <a:p>
            <a:pPr lvl="1">
              <a:lnSpc>
                <a:spcPct val="80000"/>
              </a:lnSpc>
              <a:buFont typeface="Webdings" pitchFamily="2" charset="2"/>
              <a:buNone/>
            </a:pPr>
            <a:r>
              <a:rPr lang="en-US" altLang="zh-CN" sz="1600"/>
              <a:t>(</a:t>
            </a:r>
            <a:r>
              <a:rPr lang="en-US" altLang="zh-CN" sz="1600" i="1"/>
              <a:t>hint</a:t>
            </a:r>
            <a:r>
              <a:rPr lang="en-US" altLang="zh-CN" sz="1600"/>
              <a:t>:</a:t>
            </a:r>
            <a:r>
              <a:rPr lang="zh-CN" altLang="en-US" sz="1600"/>
              <a:t> </a:t>
            </a:r>
            <a:r>
              <a:rPr lang="en-US" altLang="zh-CN" sz="1600"/>
              <a:t>the</a:t>
            </a:r>
            <a:r>
              <a:rPr lang="zh-CN" altLang="en-US" sz="1600"/>
              <a:t> </a:t>
            </a:r>
            <a:r>
              <a:rPr lang="en-US" altLang="zh-CN" sz="1600"/>
              <a:t>other</a:t>
            </a:r>
            <a:r>
              <a:rPr lang="zh-CN" altLang="en-US" sz="1600"/>
              <a:t> </a:t>
            </a:r>
            <a:r>
              <a:rPr lang="en-US" altLang="zh-CN" sz="1600"/>
              <a:t>processes</a:t>
            </a:r>
            <a:r>
              <a:rPr lang="zh-CN" altLang="en-US" sz="1600"/>
              <a:t> </a:t>
            </a:r>
            <a:r>
              <a:rPr lang="en-US" altLang="zh-CN" sz="1600"/>
              <a:t>may</a:t>
            </a:r>
            <a:r>
              <a:rPr lang="zh-CN" altLang="en-US" sz="1600"/>
              <a:t> </a:t>
            </a:r>
            <a:r>
              <a:rPr lang="en-US" altLang="zh-CN" sz="1600"/>
              <a:t>be</a:t>
            </a:r>
            <a:r>
              <a:rPr lang="zh-CN" altLang="en-US" sz="1600"/>
              <a:t> </a:t>
            </a:r>
            <a:r>
              <a:rPr lang="en-US" altLang="zh-CN" sz="1600"/>
              <a:t>sleeping</a:t>
            </a:r>
            <a:r>
              <a:rPr lang="zh-CN" altLang="en-US" sz="1600"/>
              <a:t> </a:t>
            </a:r>
            <a:r>
              <a:rPr lang="en-US" altLang="zh-CN" sz="1600"/>
              <a:t>within</a:t>
            </a:r>
            <a:r>
              <a:rPr lang="zh-CN" altLang="en-US" sz="1600"/>
              <a:t> </a:t>
            </a:r>
            <a:r>
              <a:rPr lang="en-US" altLang="zh-CN" sz="1600"/>
              <a:t>the</a:t>
            </a:r>
            <a:r>
              <a:rPr lang="zh-CN" altLang="en-US" sz="1600"/>
              <a:t> </a:t>
            </a:r>
            <a:r>
              <a:rPr lang="en-US" altLang="zh-CN" sz="1600"/>
              <a:t>monitor)</a:t>
            </a:r>
          </a:p>
          <a:p>
            <a:pPr lvl="2">
              <a:lnSpc>
                <a:spcPct val="80000"/>
              </a:lnSpc>
              <a:buFont typeface="Webdings" pitchFamily="2" charset="2"/>
              <a:buNone/>
            </a:pPr>
            <a:r>
              <a:rPr lang="en-US" altLang="zh-CN" sz="1600">
                <a:solidFill>
                  <a:srgbClr val="0000FF"/>
                </a:solidFill>
              </a:rPr>
              <a:t>monitor monitor-name</a:t>
            </a:r>
          </a:p>
          <a:p>
            <a:pPr lvl="2">
              <a:lnSpc>
                <a:spcPct val="80000"/>
              </a:lnSpc>
              <a:buFont typeface="Webdings" pitchFamily="2" charset="2"/>
              <a:buNone/>
            </a:pPr>
            <a:r>
              <a:rPr lang="en-US" altLang="zh-CN" sz="1600">
                <a:solidFill>
                  <a:srgbClr val="0000FF"/>
                </a:solidFill>
              </a:rPr>
              <a:t>{</a:t>
            </a:r>
          </a:p>
          <a:p>
            <a:pPr lvl="2">
              <a:lnSpc>
                <a:spcPct val="80000"/>
              </a:lnSpc>
              <a:buFont typeface="Webdings" pitchFamily="2" charset="2"/>
              <a:buNone/>
            </a:pPr>
            <a:r>
              <a:rPr lang="en-US" altLang="zh-CN" sz="1600">
                <a:solidFill>
                  <a:srgbClr val="0000FF"/>
                </a:solidFill>
              </a:rPr>
              <a:t>	// shared variable declarations</a:t>
            </a:r>
          </a:p>
          <a:p>
            <a:pPr lvl="2">
              <a:lnSpc>
                <a:spcPct val="80000"/>
              </a:lnSpc>
              <a:buFont typeface="Webdings" pitchFamily="2" charset="2"/>
              <a:buNone/>
            </a:pPr>
            <a:r>
              <a:rPr lang="en-US" altLang="zh-CN" sz="1600">
                <a:solidFill>
                  <a:srgbClr val="0000FF"/>
                </a:solidFill>
              </a:rPr>
              <a:t>	procedure P1 (…) { …. }</a:t>
            </a:r>
          </a:p>
          <a:p>
            <a:pPr lvl="2">
              <a:lnSpc>
                <a:spcPct val="80000"/>
              </a:lnSpc>
              <a:buFont typeface="Webdings" pitchFamily="2" charset="2"/>
              <a:buNone/>
            </a:pPr>
            <a:r>
              <a:rPr lang="en-US" altLang="zh-CN" sz="1600">
                <a:solidFill>
                  <a:srgbClr val="0000FF"/>
                </a:solidFill>
              </a:rPr>
              <a:t>		…</a:t>
            </a:r>
          </a:p>
          <a:p>
            <a:pPr lvl="2">
              <a:lnSpc>
                <a:spcPct val="80000"/>
              </a:lnSpc>
              <a:buFont typeface="Webdings" pitchFamily="2" charset="2"/>
              <a:buNone/>
            </a:pPr>
            <a:endParaRPr lang="en-US" altLang="zh-CN" sz="1600">
              <a:solidFill>
                <a:srgbClr val="0000FF"/>
              </a:solidFill>
            </a:endParaRPr>
          </a:p>
          <a:p>
            <a:pPr lvl="2">
              <a:lnSpc>
                <a:spcPct val="80000"/>
              </a:lnSpc>
              <a:buFont typeface="Webdings" pitchFamily="2" charset="2"/>
              <a:buNone/>
            </a:pPr>
            <a:r>
              <a:rPr lang="en-US" altLang="zh-CN" sz="1600">
                <a:solidFill>
                  <a:srgbClr val="0000FF"/>
                </a:solidFill>
              </a:rPr>
              <a:t>	procedure Pn (…) {……}</a:t>
            </a:r>
          </a:p>
          <a:p>
            <a:pPr lvl="2">
              <a:lnSpc>
                <a:spcPct val="80000"/>
              </a:lnSpc>
              <a:buFont typeface="Webdings" pitchFamily="2" charset="2"/>
              <a:buNone/>
            </a:pPr>
            <a:endParaRPr lang="en-US" altLang="zh-CN" sz="1600">
              <a:solidFill>
                <a:srgbClr val="0000FF"/>
              </a:solidFill>
            </a:endParaRPr>
          </a:p>
          <a:p>
            <a:pPr lvl="2">
              <a:lnSpc>
                <a:spcPct val="80000"/>
              </a:lnSpc>
              <a:buFont typeface="Webdings" pitchFamily="2" charset="2"/>
              <a:buNone/>
            </a:pPr>
            <a:r>
              <a:rPr lang="en-US" altLang="zh-CN" sz="1600">
                <a:solidFill>
                  <a:srgbClr val="0000FF"/>
                </a:solidFill>
              </a:rPr>
              <a:t>     Initialization code ( ….) { … }</a:t>
            </a:r>
          </a:p>
          <a:p>
            <a:pPr lvl="2">
              <a:lnSpc>
                <a:spcPct val="80000"/>
              </a:lnSpc>
              <a:buFont typeface="Webdings" pitchFamily="2" charset="2"/>
              <a:buNone/>
            </a:pPr>
            <a:r>
              <a:rPr lang="en-US" altLang="zh-CN" sz="1600">
                <a:solidFill>
                  <a:srgbClr val="0000FF"/>
                </a:solidFill>
              </a:rPr>
              <a:t>		…</a:t>
            </a:r>
          </a:p>
          <a:p>
            <a:pPr lvl="2">
              <a:lnSpc>
                <a:spcPct val="80000"/>
              </a:lnSpc>
              <a:buFont typeface="Webdings" pitchFamily="2" charset="2"/>
              <a:buNone/>
            </a:pPr>
            <a:r>
              <a:rPr lang="en-US" altLang="zh-CN" sz="1600">
                <a:solidFill>
                  <a:srgbClr val="0000FF"/>
                </a:solidFill>
              </a:rPr>
              <a:t>	</a:t>
            </a:r>
          </a:p>
          <a:p>
            <a:pPr lvl="2">
              <a:lnSpc>
                <a:spcPct val="80000"/>
              </a:lnSpc>
              <a:buFont typeface="Webdings" pitchFamily="2" charset="2"/>
              <a:buNone/>
            </a:pPr>
            <a:r>
              <a:rPr lang="en-US" altLang="zh-CN" sz="1600">
                <a:solidFill>
                  <a:srgbClr val="0000FF"/>
                </a:solidFill>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a:extLst>
              <a:ext uri="{FF2B5EF4-FFF2-40B4-BE49-F238E27FC236}">
                <a16:creationId xmlns:a16="http://schemas.microsoft.com/office/drawing/2014/main" id="{E4CB17EB-A2A8-0E45-BC63-040F04ABDCAF}"/>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Schematic view of a Monitor</a:t>
            </a:r>
          </a:p>
        </p:txBody>
      </p:sp>
      <p:pic>
        <p:nvPicPr>
          <p:cNvPr id="79875" name="Picture 3">
            <a:extLst>
              <a:ext uri="{FF2B5EF4-FFF2-40B4-BE49-F238E27FC236}">
                <a16:creationId xmlns:a16="http://schemas.microsoft.com/office/drawing/2014/main" id="{2DE0FB79-3091-B043-89E8-6416C1468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979" t="533" r="11377" b="533"/>
          <a:stretch>
            <a:fillRect/>
          </a:stretch>
        </p:blipFill>
        <p:spPr bwMode="auto">
          <a:xfrm>
            <a:off x="2239963" y="1706563"/>
            <a:ext cx="4373562" cy="41798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04193121-78F7-C940-A7A9-BBAA4D8917E3}"/>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Producer </a:t>
            </a:r>
          </a:p>
        </p:txBody>
      </p:sp>
      <p:sp>
        <p:nvSpPr>
          <p:cNvPr id="11267" name="Rectangle 3">
            <a:extLst>
              <a:ext uri="{FF2B5EF4-FFF2-40B4-BE49-F238E27FC236}">
                <a16:creationId xmlns:a16="http://schemas.microsoft.com/office/drawing/2014/main" id="{2C9F847E-FEC7-5446-B703-98F4AE719AD1}"/>
              </a:ext>
            </a:extLst>
          </p:cNvPr>
          <p:cNvSpPr>
            <a:spLocks noGrp="1" noChangeArrowheads="1"/>
          </p:cNvSpPr>
          <p:nvPr>
            <p:ph type="body" idx="1"/>
          </p:nvPr>
        </p:nvSpPr>
        <p:spPr>
          <a:xfrm>
            <a:off x="941388" y="1408113"/>
            <a:ext cx="6732587" cy="4557712"/>
          </a:xfrm>
        </p:spPr>
        <p:txBody>
          <a:bodyPr/>
          <a:lstStyle/>
          <a:p>
            <a:pPr>
              <a:buFont typeface="Monotype Sorts" pitchFamily="2" charset="2"/>
              <a:buNone/>
            </a:pPr>
            <a:r>
              <a:rPr lang="en-US" altLang="zh-CN">
                <a:solidFill>
                  <a:srgbClr val="0000FF"/>
                </a:solidFill>
              </a:rPr>
              <a:t>while (true) {</a:t>
            </a:r>
          </a:p>
          <a:p>
            <a:pPr>
              <a:buFont typeface="Monotype Sorts" pitchFamily="2" charset="2"/>
              <a:buNone/>
            </a:pPr>
            <a:r>
              <a:rPr lang="en-US" altLang="zh-CN">
                <a:solidFill>
                  <a:srgbClr val="0000FF"/>
                </a:solidFill>
              </a:rPr>
              <a:t>     </a:t>
            </a:r>
          </a:p>
          <a:p>
            <a:pPr>
              <a:buFont typeface="Monotype Sorts" pitchFamily="2" charset="2"/>
              <a:buNone/>
            </a:pPr>
            <a:r>
              <a:rPr lang="en-US" altLang="zh-CN">
                <a:solidFill>
                  <a:srgbClr val="0000FF"/>
                </a:solidFill>
              </a:rPr>
              <a:t>          /*  produce an item and put in nextProduced  */</a:t>
            </a:r>
          </a:p>
          <a:p>
            <a:pPr>
              <a:buFont typeface="Monotype Sorts" pitchFamily="2" charset="2"/>
              <a:buNone/>
            </a:pPr>
            <a:r>
              <a:rPr lang="en-US" altLang="zh-CN">
                <a:solidFill>
                  <a:srgbClr val="0000FF"/>
                </a:solidFill>
              </a:rPr>
              <a:t>	      while (count == BUFFER_SIZE)</a:t>
            </a:r>
          </a:p>
          <a:p>
            <a:pPr>
              <a:buFont typeface="Monotype Sorts" pitchFamily="2" charset="2"/>
              <a:buNone/>
            </a:pPr>
            <a:r>
              <a:rPr lang="en-US" altLang="zh-CN">
                <a:solidFill>
                  <a:srgbClr val="0000FF"/>
                </a:solidFill>
              </a:rPr>
              <a:t>			; // do nothing</a:t>
            </a:r>
          </a:p>
          <a:p>
            <a:pPr>
              <a:buFont typeface="Monotype Sorts" pitchFamily="2" charset="2"/>
              <a:buNone/>
            </a:pPr>
            <a:r>
              <a:rPr lang="en-US" altLang="zh-CN">
                <a:solidFill>
                  <a:srgbClr val="0000FF"/>
                </a:solidFill>
              </a:rPr>
              <a:t>	       buffer [in] = nextProduced;</a:t>
            </a:r>
          </a:p>
          <a:p>
            <a:pPr>
              <a:buFont typeface="Monotype Sorts" pitchFamily="2" charset="2"/>
              <a:buNone/>
            </a:pPr>
            <a:r>
              <a:rPr lang="en-US" altLang="zh-CN">
                <a:solidFill>
                  <a:srgbClr val="0000FF"/>
                </a:solidFill>
              </a:rPr>
              <a:t>	       in = (in + 1) % BUFFER_SIZE;</a:t>
            </a:r>
          </a:p>
          <a:p>
            <a:pPr>
              <a:buFont typeface="Monotype Sorts" pitchFamily="2" charset="2"/>
              <a:buNone/>
            </a:pPr>
            <a:r>
              <a:rPr lang="en-US" altLang="zh-CN">
                <a:solidFill>
                  <a:srgbClr val="0000FF"/>
                </a:solidFill>
              </a:rPr>
              <a:t>	       count++;</a:t>
            </a:r>
          </a:p>
          <a:p>
            <a:pPr>
              <a:buFont typeface="Monotype Sorts" pitchFamily="2" charset="2"/>
              <a:buNone/>
            </a:pPr>
            <a:r>
              <a:rPr lang="en-US" altLang="zh-CN">
                <a:solidFill>
                  <a:srgbClr val="0000FF"/>
                </a:solidFill>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a:extLst>
              <a:ext uri="{FF2B5EF4-FFF2-40B4-BE49-F238E27FC236}">
                <a16:creationId xmlns:a16="http://schemas.microsoft.com/office/drawing/2014/main" id="{0951D2A0-7456-1547-8CA3-4CBB4A4FF582}"/>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Condition Variables</a:t>
            </a:r>
          </a:p>
        </p:txBody>
      </p:sp>
      <p:sp>
        <p:nvSpPr>
          <p:cNvPr id="81923" name="Rectangle 5">
            <a:extLst>
              <a:ext uri="{FF2B5EF4-FFF2-40B4-BE49-F238E27FC236}">
                <a16:creationId xmlns:a16="http://schemas.microsoft.com/office/drawing/2014/main" id="{4CA2B307-E957-244B-AE58-6B57E1A2C595}"/>
              </a:ext>
            </a:extLst>
          </p:cNvPr>
          <p:cNvSpPr>
            <a:spLocks noGrp="1" noChangeArrowheads="1"/>
          </p:cNvSpPr>
          <p:nvPr>
            <p:ph type="body" idx="1"/>
          </p:nvPr>
        </p:nvSpPr>
        <p:spPr>
          <a:xfrm>
            <a:off x="827088" y="1382713"/>
            <a:ext cx="6975475" cy="4394200"/>
          </a:xfrm>
        </p:spPr>
        <p:txBody>
          <a:bodyPr/>
          <a:lstStyle/>
          <a:p>
            <a:r>
              <a:rPr lang="en-US" altLang="zh-CN">
                <a:solidFill>
                  <a:srgbClr val="0000FF"/>
                </a:solidFill>
              </a:rPr>
              <a:t>condition x, y;</a:t>
            </a:r>
          </a:p>
          <a:p>
            <a:endParaRPr lang="en-US" altLang="zh-CN">
              <a:solidFill>
                <a:srgbClr val="0000FF"/>
              </a:solidFill>
            </a:endParaRPr>
          </a:p>
          <a:p>
            <a:r>
              <a:rPr lang="en-US" altLang="zh-CN"/>
              <a:t>Two operations on a condition variable:</a:t>
            </a:r>
          </a:p>
          <a:p>
            <a:pPr lvl="1"/>
            <a:r>
              <a:rPr lang="en-US" altLang="zh-CN">
                <a:solidFill>
                  <a:srgbClr val="0000FF"/>
                </a:solidFill>
              </a:rPr>
              <a:t>x.wait () </a:t>
            </a:r>
            <a:r>
              <a:rPr lang="en-US" altLang="zh-CN"/>
              <a:t> – a process that invokes the operation is </a:t>
            </a:r>
          </a:p>
          <a:p>
            <a:pPr lvl="1">
              <a:buFont typeface="Monotype Sorts" pitchFamily="2" charset="2"/>
              <a:buNone/>
            </a:pPr>
            <a:r>
              <a:rPr lang="en-US" altLang="zh-CN"/>
              <a:t>                      suspended.</a:t>
            </a:r>
          </a:p>
          <a:p>
            <a:pPr lvl="1"/>
            <a:r>
              <a:rPr lang="en-US" altLang="zh-CN">
                <a:solidFill>
                  <a:srgbClr val="0000FF"/>
                </a:solidFill>
              </a:rPr>
              <a:t>x.signal () </a:t>
            </a:r>
            <a:r>
              <a:rPr lang="en-US" altLang="zh-CN"/>
              <a:t>–</a:t>
            </a:r>
            <a:r>
              <a:rPr lang="en-US" altLang="zh-CN">
                <a:solidFill>
                  <a:srgbClr val="0000FF"/>
                </a:solidFill>
              </a:rPr>
              <a:t> </a:t>
            </a:r>
            <a:r>
              <a:rPr lang="en-US" altLang="zh-CN"/>
              <a:t>resumes one of processes</a:t>
            </a:r>
            <a:r>
              <a:rPr lang="en-US" altLang="zh-CN">
                <a:solidFill>
                  <a:srgbClr val="0000FF"/>
                </a:solidFill>
              </a:rPr>
              <a:t> </a:t>
            </a:r>
            <a:r>
              <a:rPr lang="en-US" altLang="zh-CN"/>
              <a:t>(if any)</a:t>
            </a:r>
            <a:r>
              <a:rPr lang="en-US" altLang="zh-CN">
                <a:solidFill>
                  <a:srgbClr val="0000FF"/>
                </a:solidFill>
              </a:rPr>
              <a:t> </a:t>
            </a:r>
            <a:r>
              <a:rPr lang="en-US" altLang="zh-CN"/>
              <a:t>that</a:t>
            </a:r>
          </a:p>
          <a:p>
            <a:pPr lvl="1">
              <a:buFont typeface="Monotype Sorts" pitchFamily="2" charset="2"/>
              <a:buNone/>
            </a:pPr>
            <a:r>
              <a:rPr lang="en-US" altLang="zh-CN">
                <a:solidFill>
                  <a:srgbClr val="0000FF"/>
                </a:solidFill>
              </a:rPr>
              <a:t>                        </a:t>
            </a:r>
            <a:r>
              <a:rPr lang="en-US" altLang="zh-CN"/>
              <a:t> invoked</a:t>
            </a:r>
            <a:r>
              <a:rPr lang="en-US" altLang="zh-CN">
                <a:solidFill>
                  <a:srgbClr val="0000FF"/>
                </a:solidFill>
              </a:rPr>
              <a:t> x.wait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EDBDDC40-A7F1-C14C-9249-AF24C19642D3}"/>
              </a:ext>
            </a:extLst>
          </p:cNvPr>
          <p:cNvSpPr>
            <a:spLocks noGrp="1" noChangeArrowheads="1"/>
          </p:cNvSpPr>
          <p:nvPr>
            <p:ph type="title"/>
          </p:nvPr>
        </p:nvSpPr>
        <p:spPr/>
        <p:txBody>
          <a:bodyPr/>
          <a:lstStyle/>
          <a:p>
            <a:pPr>
              <a:defRPr/>
            </a:pPr>
            <a:r>
              <a:rPr lang="zh-CN" altLang="en-US">
                <a:effectLst>
                  <a:outerShdw blurRad="38100" dist="38100" dir="2700000" algn="tl">
                    <a:srgbClr val="C0C0C0"/>
                  </a:outerShdw>
                </a:effectLst>
              </a:rPr>
              <a:t> </a:t>
            </a:r>
            <a:r>
              <a:rPr lang="en-US" altLang="zh-CN">
                <a:effectLst>
                  <a:outerShdw blurRad="38100" dist="38100" dir="2700000" algn="tl">
                    <a:srgbClr val="C0C0C0"/>
                  </a:outerShdw>
                </a:effectLst>
              </a:rPr>
              <a:t>Monitor with Condition Variables</a:t>
            </a:r>
          </a:p>
        </p:txBody>
      </p:sp>
      <p:pic>
        <p:nvPicPr>
          <p:cNvPr id="83971" name="Picture 3">
            <a:extLst>
              <a:ext uri="{FF2B5EF4-FFF2-40B4-BE49-F238E27FC236}">
                <a16:creationId xmlns:a16="http://schemas.microsoft.com/office/drawing/2014/main" id="{CBD1B66D-AF90-FA42-BA50-CD4F444A18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24" t="4802" r="1059" b="4802"/>
          <a:stretch>
            <a:fillRect/>
          </a:stretch>
        </p:blipFill>
        <p:spPr bwMode="auto">
          <a:xfrm>
            <a:off x="685800" y="919163"/>
            <a:ext cx="8077200" cy="5559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C9CE616B-10BA-F741-81FC-32B916E14609}"/>
              </a:ext>
            </a:extLst>
          </p:cNvPr>
          <p:cNvSpPr>
            <a:spLocks noGrp="1" noChangeArrowheads="1"/>
          </p:cNvSpPr>
          <p:nvPr>
            <p:ph type="title"/>
          </p:nvPr>
        </p:nvSpPr>
        <p:spPr>
          <a:xfrm>
            <a:off x="857250" y="158750"/>
            <a:ext cx="8077200" cy="609600"/>
          </a:xfrm>
        </p:spPr>
        <p:txBody>
          <a:bodyPr/>
          <a:lstStyle/>
          <a:p>
            <a:pPr>
              <a:defRPr/>
            </a:pPr>
            <a:r>
              <a:rPr lang="en-US" altLang="zh-CN" sz="2800">
                <a:effectLst>
                  <a:outerShdw blurRad="38100" dist="38100" dir="2700000" algn="tl">
                    <a:srgbClr val="C0C0C0"/>
                  </a:outerShdw>
                </a:effectLst>
              </a:rPr>
              <a:t>Solution to Dining Philosophers</a:t>
            </a:r>
          </a:p>
        </p:txBody>
      </p:sp>
      <p:sp>
        <p:nvSpPr>
          <p:cNvPr id="86019" name="Rectangle 3">
            <a:extLst>
              <a:ext uri="{FF2B5EF4-FFF2-40B4-BE49-F238E27FC236}">
                <a16:creationId xmlns:a16="http://schemas.microsoft.com/office/drawing/2014/main" id="{173C24F9-1DB1-2940-9AB6-D1CB4D005675}"/>
              </a:ext>
            </a:extLst>
          </p:cNvPr>
          <p:cNvSpPr>
            <a:spLocks noGrp="1" noChangeArrowheads="1"/>
          </p:cNvSpPr>
          <p:nvPr>
            <p:ph type="body" idx="1"/>
          </p:nvPr>
        </p:nvSpPr>
        <p:spPr>
          <a:xfrm>
            <a:off x="827088" y="1279525"/>
            <a:ext cx="7123112" cy="5384800"/>
          </a:xfrm>
        </p:spPr>
        <p:txBody>
          <a:bodyPr/>
          <a:lstStyle/>
          <a:p>
            <a:pPr>
              <a:lnSpc>
                <a:spcPct val="80000"/>
              </a:lnSpc>
              <a:buFont typeface="Monotype Sorts" pitchFamily="2" charset="2"/>
              <a:buNone/>
            </a:pPr>
            <a:r>
              <a:rPr lang="en-US" altLang="zh-CN" sz="1600">
                <a:solidFill>
                  <a:srgbClr val="0000FF"/>
                </a:solidFill>
              </a:rPr>
              <a:t>monitor DP</a:t>
            </a:r>
          </a:p>
          <a:p>
            <a:pPr>
              <a:lnSpc>
                <a:spcPct val="80000"/>
              </a:lnSpc>
              <a:buFont typeface="Monotype Sorts" pitchFamily="2" charset="2"/>
              <a:buNone/>
            </a:pPr>
            <a:r>
              <a:rPr lang="en-US" altLang="zh-CN" sz="1600">
                <a:solidFill>
                  <a:srgbClr val="0000FF"/>
                </a:solidFill>
              </a:rPr>
              <a:t>   { </a:t>
            </a:r>
          </a:p>
          <a:p>
            <a:pPr>
              <a:lnSpc>
                <a:spcPct val="80000"/>
              </a:lnSpc>
              <a:buFont typeface="Monotype Sorts" pitchFamily="2" charset="2"/>
              <a:buNone/>
            </a:pPr>
            <a:r>
              <a:rPr lang="en-US" altLang="zh-CN" sz="1600">
                <a:solidFill>
                  <a:srgbClr val="0000FF"/>
                </a:solidFill>
              </a:rPr>
              <a:t>	enum { THINKING; HUNGRY, EATING) state [5] ;</a:t>
            </a:r>
          </a:p>
          <a:p>
            <a:pPr>
              <a:lnSpc>
                <a:spcPct val="80000"/>
              </a:lnSpc>
              <a:buFont typeface="Monotype Sorts" pitchFamily="2" charset="2"/>
              <a:buNone/>
            </a:pPr>
            <a:r>
              <a:rPr lang="en-US" altLang="zh-CN" sz="1600">
                <a:solidFill>
                  <a:srgbClr val="0000FF"/>
                </a:solidFill>
              </a:rPr>
              <a:t>	condition self [5];  //</a:t>
            </a:r>
            <a:r>
              <a:rPr lang="en-US" altLang="zh-CN" sz="1600" i="1">
                <a:solidFill>
                  <a:srgbClr val="0000FF"/>
                </a:solidFill>
              </a:rPr>
              <a:t>philosopher i can delay herself when unable to get chopsticks</a:t>
            </a:r>
          </a:p>
          <a:p>
            <a:pPr>
              <a:lnSpc>
                <a:spcPct val="80000"/>
              </a:lnSpc>
              <a:buFont typeface="Monotype Sorts" pitchFamily="2" charset="2"/>
              <a:buNone/>
            </a:pPr>
            <a:endParaRPr lang="en-US" altLang="zh-CN" sz="1600" i="1">
              <a:solidFill>
                <a:srgbClr val="0000FF"/>
              </a:solidFill>
            </a:endParaRPr>
          </a:p>
          <a:p>
            <a:pPr>
              <a:lnSpc>
                <a:spcPct val="80000"/>
              </a:lnSpc>
              <a:buFont typeface="Monotype Sorts" pitchFamily="2" charset="2"/>
              <a:buNone/>
            </a:pPr>
            <a:r>
              <a:rPr lang="en-US" altLang="zh-CN" sz="1600">
                <a:solidFill>
                  <a:srgbClr val="0000FF"/>
                </a:solidFill>
              </a:rPr>
              <a:t>	void pickup (int i) { </a:t>
            </a:r>
          </a:p>
          <a:p>
            <a:pPr>
              <a:lnSpc>
                <a:spcPct val="80000"/>
              </a:lnSpc>
              <a:buFont typeface="Monotype Sorts" pitchFamily="2" charset="2"/>
              <a:buNone/>
            </a:pPr>
            <a:r>
              <a:rPr lang="en-US" altLang="zh-CN" sz="1600">
                <a:solidFill>
                  <a:srgbClr val="0000FF"/>
                </a:solidFill>
              </a:rPr>
              <a:t>	       state[i] = HUNGRY;</a:t>
            </a:r>
          </a:p>
          <a:p>
            <a:pPr>
              <a:lnSpc>
                <a:spcPct val="80000"/>
              </a:lnSpc>
              <a:buFont typeface="Monotype Sorts" pitchFamily="2" charset="2"/>
              <a:buNone/>
            </a:pPr>
            <a:r>
              <a:rPr lang="en-US" altLang="zh-CN" sz="1600">
                <a:solidFill>
                  <a:srgbClr val="0000FF"/>
                </a:solidFill>
              </a:rPr>
              <a:t>	       test(i);</a:t>
            </a:r>
          </a:p>
          <a:p>
            <a:pPr>
              <a:lnSpc>
                <a:spcPct val="80000"/>
              </a:lnSpc>
              <a:buFont typeface="Monotype Sorts" pitchFamily="2" charset="2"/>
              <a:buNone/>
            </a:pPr>
            <a:r>
              <a:rPr lang="en-US" altLang="zh-CN" sz="1600">
                <a:solidFill>
                  <a:srgbClr val="0000FF"/>
                </a:solidFill>
              </a:rPr>
              <a:t>	       if (state[i] != EATING) self [i].wait;</a:t>
            </a:r>
          </a:p>
          <a:p>
            <a:pPr>
              <a:lnSpc>
                <a:spcPct val="80000"/>
              </a:lnSpc>
              <a:buFont typeface="Monotype Sorts" pitchFamily="2" charset="2"/>
              <a:buNone/>
            </a:pPr>
            <a:r>
              <a:rPr lang="en-US" altLang="zh-CN" sz="1600">
                <a:solidFill>
                  <a:srgbClr val="0000FF"/>
                </a:solidFill>
              </a:rPr>
              <a:t>	}</a:t>
            </a:r>
          </a:p>
          <a:p>
            <a:pPr>
              <a:lnSpc>
                <a:spcPct val="80000"/>
              </a:lnSpc>
              <a:buFont typeface="Monotype Sorts" pitchFamily="2" charset="2"/>
              <a:buNone/>
            </a:pPr>
            <a:r>
              <a:rPr lang="en-US" altLang="zh-CN" sz="1600">
                <a:solidFill>
                  <a:srgbClr val="0000FF"/>
                </a:solidFill>
              </a:rPr>
              <a:t>	</a:t>
            </a:r>
          </a:p>
          <a:p>
            <a:pPr>
              <a:lnSpc>
                <a:spcPct val="80000"/>
              </a:lnSpc>
              <a:buFont typeface="Monotype Sorts" pitchFamily="2" charset="2"/>
              <a:buNone/>
            </a:pPr>
            <a:r>
              <a:rPr lang="en-US" altLang="zh-CN" sz="1600">
                <a:solidFill>
                  <a:srgbClr val="0000FF"/>
                </a:solidFill>
              </a:rPr>
              <a:t>       void putdown (int i) { </a:t>
            </a:r>
          </a:p>
          <a:p>
            <a:pPr>
              <a:lnSpc>
                <a:spcPct val="80000"/>
              </a:lnSpc>
              <a:buFont typeface="Monotype Sorts" pitchFamily="2" charset="2"/>
              <a:buNone/>
            </a:pPr>
            <a:r>
              <a:rPr lang="en-US" altLang="zh-CN" sz="1600">
                <a:solidFill>
                  <a:srgbClr val="0000FF"/>
                </a:solidFill>
              </a:rPr>
              <a:t>	       state[i] = THINKING;</a:t>
            </a:r>
          </a:p>
          <a:p>
            <a:pPr>
              <a:lnSpc>
                <a:spcPct val="80000"/>
              </a:lnSpc>
              <a:buFont typeface="Monotype Sorts" pitchFamily="2" charset="2"/>
              <a:buNone/>
            </a:pPr>
            <a:r>
              <a:rPr lang="en-US" altLang="zh-CN" sz="1600">
                <a:solidFill>
                  <a:srgbClr val="0000FF"/>
                </a:solidFill>
              </a:rPr>
              <a:t>                   // test left and right neighbors</a:t>
            </a:r>
          </a:p>
          <a:p>
            <a:pPr>
              <a:lnSpc>
                <a:spcPct val="80000"/>
              </a:lnSpc>
              <a:buFont typeface="Monotype Sorts" pitchFamily="2" charset="2"/>
              <a:buNone/>
            </a:pPr>
            <a:r>
              <a:rPr lang="en-US" altLang="zh-CN" sz="1600">
                <a:solidFill>
                  <a:srgbClr val="0000FF"/>
                </a:solidFill>
              </a:rPr>
              <a:t>	        test((i + 4) % 5);</a:t>
            </a:r>
          </a:p>
          <a:p>
            <a:pPr>
              <a:lnSpc>
                <a:spcPct val="80000"/>
              </a:lnSpc>
              <a:buFont typeface="Monotype Sorts" pitchFamily="2" charset="2"/>
              <a:buNone/>
            </a:pPr>
            <a:r>
              <a:rPr lang="en-US" altLang="zh-CN" sz="1600">
                <a:solidFill>
                  <a:srgbClr val="0000FF"/>
                </a:solidFill>
              </a:rPr>
              <a:t>	        test((i + 1) % 5);</a:t>
            </a:r>
          </a:p>
          <a:p>
            <a:pPr>
              <a:lnSpc>
                <a:spcPct val="80000"/>
              </a:lnSpc>
              <a:buFont typeface="Monotype Sorts" pitchFamily="2" charset="2"/>
              <a:buNone/>
            </a:pPr>
            <a:r>
              <a:rPr lang="en-US" altLang="zh-CN" sz="1600">
                <a:solidFill>
                  <a:srgbClr val="0000FF"/>
                </a:solidFill>
              </a:rPr>
              <a:t>        }</a:t>
            </a:r>
          </a:p>
          <a:p>
            <a:pPr>
              <a:lnSpc>
                <a:spcPct val="80000"/>
              </a:lnSpc>
              <a:buFont typeface="Monotype Sorts" pitchFamily="2" charset="2"/>
              <a:buNone/>
            </a:pPr>
            <a:r>
              <a:rPr lang="en-US" altLang="zh-CN" sz="1600">
                <a:solidFill>
                  <a:srgbClr val="0000FF"/>
                </a:solidFill>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12BEC44B-784E-A941-AEB3-B68B449A1A4F}"/>
              </a:ext>
            </a:extLst>
          </p:cNvPr>
          <p:cNvSpPr>
            <a:spLocks noGrp="1" noChangeArrowheads="1"/>
          </p:cNvSpPr>
          <p:nvPr>
            <p:ph type="title"/>
          </p:nvPr>
        </p:nvSpPr>
        <p:spPr>
          <a:xfrm>
            <a:off x="522288" y="144463"/>
            <a:ext cx="8429625" cy="638175"/>
          </a:xfrm>
        </p:spPr>
        <p:txBody>
          <a:bodyPr/>
          <a:lstStyle/>
          <a:p>
            <a:pPr>
              <a:defRPr/>
            </a:pPr>
            <a:r>
              <a:rPr lang="en-US" altLang="zh-CN" sz="2800">
                <a:effectLst>
                  <a:outerShdw blurRad="38100" dist="38100" dir="2700000" algn="tl">
                    <a:srgbClr val="C0C0C0"/>
                  </a:outerShdw>
                </a:effectLst>
              </a:rPr>
              <a:t>Solution to Dining Philosophers (cont)</a:t>
            </a:r>
          </a:p>
        </p:txBody>
      </p:sp>
      <p:sp>
        <p:nvSpPr>
          <p:cNvPr id="88067" name="Rectangle 3">
            <a:extLst>
              <a:ext uri="{FF2B5EF4-FFF2-40B4-BE49-F238E27FC236}">
                <a16:creationId xmlns:a16="http://schemas.microsoft.com/office/drawing/2014/main" id="{D2DBF87A-55E5-1740-8680-AE6915455DED}"/>
              </a:ext>
            </a:extLst>
          </p:cNvPr>
          <p:cNvSpPr>
            <a:spLocks noGrp="1" noChangeArrowheads="1"/>
          </p:cNvSpPr>
          <p:nvPr>
            <p:ph type="body" idx="1"/>
          </p:nvPr>
        </p:nvSpPr>
        <p:spPr>
          <a:xfrm>
            <a:off x="827088" y="1279525"/>
            <a:ext cx="7805737" cy="5268913"/>
          </a:xfrm>
        </p:spPr>
        <p:txBody>
          <a:bodyPr/>
          <a:lstStyle/>
          <a:p>
            <a:pPr>
              <a:lnSpc>
                <a:spcPct val="80000"/>
              </a:lnSpc>
              <a:buFont typeface="Monotype Sorts" pitchFamily="2" charset="2"/>
              <a:buNone/>
            </a:pPr>
            <a:endParaRPr lang="zh-CN" altLang="en-US" sz="1600">
              <a:solidFill>
                <a:srgbClr val="0000FF"/>
              </a:solidFill>
            </a:endParaRPr>
          </a:p>
          <a:p>
            <a:pPr>
              <a:lnSpc>
                <a:spcPct val="80000"/>
              </a:lnSpc>
              <a:buFont typeface="Monotype Sorts" pitchFamily="2" charset="2"/>
              <a:buNone/>
            </a:pPr>
            <a:r>
              <a:rPr lang="zh-CN" altLang="en-US" sz="1600">
                <a:solidFill>
                  <a:srgbClr val="0000FF"/>
                </a:solidFill>
              </a:rPr>
              <a:t>	</a:t>
            </a:r>
            <a:r>
              <a:rPr lang="en-US" altLang="zh-CN" sz="1600">
                <a:solidFill>
                  <a:srgbClr val="0000FF"/>
                </a:solidFill>
              </a:rPr>
              <a:t>void test (int i) { </a:t>
            </a:r>
          </a:p>
          <a:p>
            <a:pPr>
              <a:lnSpc>
                <a:spcPct val="80000"/>
              </a:lnSpc>
              <a:buFont typeface="Monotype Sorts" pitchFamily="2" charset="2"/>
              <a:buNone/>
            </a:pPr>
            <a:r>
              <a:rPr lang="en-US" altLang="zh-CN" sz="1600">
                <a:solidFill>
                  <a:srgbClr val="0000FF"/>
                </a:solidFill>
              </a:rPr>
              <a:t>	        if ( (state[(i + 4) % 5] != EATING) &amp;&amp;</a:t>
            </a:r>
          </a:p>
          <a:p>
            <a:pPr>
              <a:lnSpc>
                <a:spcPct val="80000"/>
              </a:lnSpc>
              <a:buFont typeface="Monotype Sorts" pitchFamily="2" charset="2"/>
              <a:buNone/>
            </a:pPr>
            <a:r>
              <a:rPr lang="en-US" altLang="zh-CN" sz="1600">
                <a:solidFill>
                  <a:srgbClr val="0000FF"/>
                </a:solidFill>
              </a:rPr>
              <a:t>	        (state[i] == HUNGRY) &amp;&amp;</a:t>
            </a:r>
          </a:p>
          <a:p>
            <a:pPr>
              <a:lnSpc>
                <a:spcPct val="80000"/>
              </a:lnSpc>
              <a:buFont typeface="Monotype Sorts" pitchFamily="2" charset="2"/>
              <a:buNone/>
            </a:pPr>
            <a:r>
              <a:rPr lang="en-US" altLang="zh-CN" sz="1600">
                <a:solidFill>
                  <a:srgbClr val="0000FF"/>
                </a:solidFill>
              </a:rPr>
              <a:t>	        (state[(i + 1) % 5] != EATING) ) { </a:t>
            </a:r>
          </a:p>
          <a:p>
            <a:pPr>
              <a:lnSpc>
                <a:spcPct val="80000"/>
              </a:lnSpc>
              <a:buFont typeface="Monotype Sorts" pitchFamily="2" charset="2"/>
              <a:buNone/>
            </a:pPr>
            <a:r>
              <a:rPr lang="en-US" altLang="zh-CN" sz="1600">
                <a:solidFill>
                  <a:srgbClr val="0000FF"/>
                </a:solidFill>
              </a:rPr>
              <a:t>	             state[i] = EATING ;</a:t>
            </a:r>
          </a:p>
          <a:p>
            <a:pPr>
              <a:lnSpc>
                <a:spcPct val="80000"/>
              </a:lnSpc>
              <a:buFont typeface="Monotype Sorts" pitchFamily="2" charset="2"/>
              <a:buNone/>
            </a:pPr>
            <a:r>
              <a:rPr lang="en-US" altLang="zh-CN" sz="1600">
                <a:solidFill>
                  <a:srgbClr val="0000FF"/>
                </a:solidFill>
              </a:rPr>
              <a:t>		    self[i].signal () ;</a:t>
            </a:r>
          </a:p>
          <a:p>
            <a:pPr>
              <a:lnSpc>
                <a:spcPct val="80000"/>
              </a:lnSpc>
              <a:buFont typeface="Monotype Sorts" pitchFamily="2" charset="2"/>
              <a:buNone/>
            </a:pPr>
            <a:r>
              <a:rPr lang="en-US" altLang="zh-CN" sz="1600">
                <a:solidFill>
                  <a:srgbClr val="0000FF"/>
                </a:solidFill>
              </a:rPr>
              <a:t>	         }</a:t>
            </a:r>
          </a:p>
          <a:p>
            <a:pPr>
              <a:lnSpc>
                <a:spcPct val="80000"/>
              </a:lnSpc>
              <a:buFont typeface="Monotype Sorts" pitchFamily="2" charset="2"/>
              <a:buNone/>
            </a:pPr>
            <a:r>
              <a:rPr lang="en-US" altLang="zh-CN" sz="1600">
                <a:solidFill>
                  <a:srgbClr val="0000FF"/>
                </a:solidFill>
              </a:rPr>
              <a:t>	 }</a:t>
            </a:r>
          </a:p>
          <a:p>
            <a:pPr>
              <a:lnSpc>
                <a:spcPct val="80000"/>
              </a:lnSpc>
              <a:buFont typeface="Monotype Sorts" pitchFamily="2" charset="2"/>
              <a:buNone/>
            </a:pPr>
            <a:endParaRPr lang="en-US" altLang="zh-CN" sz="1600">
              <a:solidFill>
                <a:srgbClr val="0000FF"/>
              </a:solidFill>
            </a:endParaRPr>
          </a:p>
          <a:p>
            <a:pPr>
              <a:lnSpc>
                <a:spcPct val="80000"/>
              </a:lnSpc>
              <a:buFont typeface="Monotype Sorts" pitchFamily="2" charset="2"/>
              <a:buNone/>
            </a:pPr>
            <a:r>
              <a:rPr lang="en-US" altLang="zh-CN" sz="1600">
                <a:solidFill>
                  <a:srgbClr val="0000FF"/>
                </a:solidFill>
              </a:rPr>
              <a:t>       initialization_code() { </a:t>
            </a:r>
          </a:p>
          <a:p>
            <a:pPr>
              <a:lnSpc>
                <a:spcPct val="80000"/>
              </a:lnSpc>
              <a:buFont typeface="Monotype Sorts" pitchFamily="2" charset="2"/>
              <a:buNone/>
            </a:pPr>
            <a:r>
              <a:rPr lang="en-US" altLang="zh-CN" sz="1600">
                <a:solidFill>
                  <a:srgbClr val="0000FF"/>
                </a:solidFill>
              </a:rPr>
              <a:t>	       for (int i = 0; i &lt; 5; i++)</a:t>
            </a:r>
          </a:p>
          <a:p>
            <a:pPr>
              <a:lnSpc>
                <a:spcPct val="80000"/>
              </a:lnSpc>
              <a:buFont typeface="Monotype Sorts" pitchFamily="2" charset="2"/>
              <a:buNone/>
            </a:pPr>
            <a:r>
              <a:rPr lang="en-US" altLang="zh-CN" sz="1600">
                <a:solidFill>
                  <a:srgbClr val="0000FF"/>
                </a:solidFill>
              </a:rPr>
              <a:t>	       state[i] = THINKING;</a:t>
            </a:r>
          </a:p>
          <a:p>
            <a:pPr>
              <a:lnSpc>
                <a:spcPct val="80000"/>
              </a:lnSpc>
              <a:buFont typeface="Monotype Sorts" pitchFamily="2" charset="2"/>
              <a:buNone/>
            </a:pPr>
            <a:r>
              <a:rPr lang="en-US" altLang="zh-CN" sz="1600" i="1">
                <a:solidFill>
                  <a:srgbClr val="0000FF"/>
                </a:solidFill>
              </a:rPr>
              <a:t>	</a:t>
            </a:r>
            <a:r>
              <a:rPr lang="en-US" altLang="zh-CN" sz="1600">
                <a:solidFill>
                  <a:srgbClr val="0000FF"/>
                </a:solidFill>
              </a:rPr>
              <a:t>}</a:t>
            </a:r>
          </a:p>
          <a:p>
            <a:pPr>
              <a:lnSpc>
                <a:spcPct val="80000"/>
              </a:lnSpc>
              <a:buFont typeface="Monotype Sorts" pitchFamily="2" charset="2"/>
              <a:buNone/>
            </a:pPr>
            <a:r>
              <a:rPr lang="en-US" altLang="zh-CN" sz="1600">
                <a:solidFill>
                  <a:srgbClr val="0000FF"/>
                </a:solidFill>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25099130-D9F2-8847-A128-F4A1A312473E}"/>
              </a:ext>
            </a:extLst>
          </p:cNvPr>
          <p:cNvSpPr>
            <a:spLocks noGrp="1" noChangeArrowheads="1"/>
          </p:cNvSpPr>
          <p:nvPr>
            <p:ph type="title"/>
          </p:nvPr>
        </p:nvSpPr>
        <p:spPr>
          <a:xfrm>
            <a:off x="522288" y="144463"/>
            <a:ext cx="8429625" cy="638175"/>
          </a:xfrm>
        </p:spPr>
        <p:txBody>
          <a:bodyPr/>
          <a:lstStyle/>
          <a:p>
            <a:pPr>
              <a:defRPr/>
            </a:pPr>
            <a:r>
              <a:rPr lang="en-US" altLang="zh-CN" sz="2800">
                <a:effectLst>
                  <a:outerShdw blurRad="38100" dist="38100" dir="2700000" algn="tl">
                    <a:srgbClr val="C0C0C0"/>
                  </a:outerShdw>
                </a:effectLst>
              </a:rPr>
              <a:t>Solution to Dining Philosophers (cont)</a:t>
            </a:r>
          </a:p>
        </p:txBody>
      </p:sp>
      <p:sp>
        <p:nvSpPr>
          <p:cNvPr id="90115" name="Rectangle 3">
            <a:extLst>
              <a:ext uri="{FF2B5EF4-FFF2-40B4-BE49-F238E27FC236}">
                <a16:creationId xmlns:a16="http://schemas.microsoft.com/office/drawing/2014/main" id="{3E178ADC-5070-9C4D-81CD-11E35A9C29C9}"/>
              </a:ext>
            </a:extLst>
          </p:cNvPr>
          <p:cNvSpPr>
            <a:spLocks noGrp="1" noChangeArrowheads="1"/>
          </p:cNvSpPr>
          <p:nvPr>
            <p:ph type="body" idx="1"/>
          </p:nvPr>
        </p:nvSpPr>
        <p:spPr>
          <a:xfrm>
            <a:off x="827088" y="1279525"/>
            <a:ext cx="7805737" cy="5268913"/>
          </a:xfrm>
        </p:spPr>
        <p:txBody>
          <a:bodyPr/>
          <a:lstStyle/>
          <a:p>
            <a:pPr>
              <a:lnSpc>
                <a:spcPct val="80000"/>
              </a:lnSpc>
              <a:buFont typeface="Monotype Sorts" pitchFamily="2" charset="2"/>
              <a:buNone/>
            </a:pPr>
            <a:endParaRPr lang="zh-CN" altLang="en-US" sz="1600">
              <a:solidFill>
                <a:srgbClr val="0000FF"/>
              </a:solidFill>
            </a:endParaRPr>
          </a:p>
          <a:p>
            <a:pPr>
              <a:lnSpc>
                <a:spcPct val="80000"/>
              </a:lnSpc>
            </a:pPr>
            <a:r>
              <a:rPr lang="en-US" altLang="zh-CN"/>
              <a:t>Each philosopher </a:t>
            </a:r>
            <a:r>
              <a:rPr lang="en-US" altLang="zh-CN" i="1"/>
              <a:t>I </a:t>
            </a:r>
            <a:r>
              <a:rPr lang="en-US" altLang="zh-CN"/>
              <a:t>invokes the</a:t>
            </a:r>
            <a:r>
              <a:rPr lang="en-US" altLang="zh-CN" i="1"/>
              <a:t> </a:t>
            </a:r>
            <a:r>
              <a:rPr lang="en-US" altLang="zh-CN"/>
              <a:t>operations </a:t>
            </a:r>
            <a:r>
              <a:rPr lang="en-US" altLang="zh-CN">
                <a:solidFill>
                  <a:srgbClr val="0000FF"/>
                </a:solidFill>
              </a:rPr>
              <a:t>pickup()</a:t>
            </a:r>
          </a:p>
          <a:p>
            <a:pPr>
              <a:lnSpc>
                <a:spcPct val="80000"/>
              </a:lnSpc>
              <a:buFont typeface="Monotype Sorts" pitchFamily="2" charset="2"/>
              <a:buNone/>
            </a:pPr>
            <a:r>
              <a:rPr lang="en-US" altLang="zh-CN" i="1"/>
              <a:t>      </a:t>
            </a:r>
            <a:r>
              <a:rPr lang="en-US" altLang="zh-CN"/>
              <a:t>and </a:t>
            </a:r>
            <a:r>
              <a:rPr lang="en-US" altLang="zh-CN">
                <a:solidFill>
                  <a:srgbClr val="0000FF"/>
                </a:solidFill>
              </a:rPr>
              <a:t>putdown()</a:t>
            </a:r>
            <a:r>
              <a:rPr lang="en-US" altLang="zh-CN"/>
              <a:t> in the following sequence:</a:t>
            </a:r>
          </a:p>
          <a:p>
            <a:pPr>
              <a:lnSpc>
                <a:spcPct val="80000"/>
              </a:lnSpc>
              <a:buFont typeface="Monotype Sorts" pitchFamily="2" charset="2"/>
              <a:buNone/>
            </a:pPr>
            <a:endParaRPr lang="en-US" altLang="zh-CN"/>
          </a:p>
          <a:p>
            <a:pPr>
              <a:lnSpc>
                <a:spcPct val="80000"/>
              </a:lnSpc>
              <a:buFont typeface="Monotype Sorts" pitchFamily="2" charset="2"/>
              <a:buNone/>
            </a:pPr>
            <a:r>
              <a:rPr lang="en-US" altLang="zh-CN">
                <a:solidFill>
                  <a:srgbClr val="0000FF"/>
                </a:solidFill>
              </a:rPr>
              <a:t>              dp.pickup (i)</a:t>
            </a:r>
          </a:p>
          <a:p>
            <a:pPr>
              <a:lnSpc>
                <a:spcPct val="80000"/>
              </a:lnSpc>
              <a:buFont typeface="Monotype Sorts" pitchFamily="2" charset="2"/>
              <a:buNone/>
            </a:pPr>
            <a:endParaRPr lang="en-US" altLang="zh-CN">
              <a:solidFill>
                <a:srgbClr val="0000FF"/>
              </a:solidFill>
            </a:endParaRPr>
          </a:p>
          <a:p>
            <a:pPr>
              <a:lnSpc>
                <a:spcPct val="80000"/>
              </a:lnSpc>
              <a:buFont typeface="Monotype Sorts" pitchFamily="2" charset="2"/>
              <a:buNone/>
            </a:pPr>
            <a:r>
              <a:rPr lang="en-US" altLang="zh-CN">
                <a:solidFill>
                  <a:srgbClr val="0000FF"/>
                </a:solidFill>
              </a:rPr>
              <a:t>                   EAT</a:t>
            </a:r>
          </a:p>
          <a:p>
            <a:pPr>
              <a:lnSpc>
                <a:spcPct val="80000"/>
              </a:lnSpc>
              <a:buFont typeface="Monotype Sorts" pitchFamily="2" charset="2"/>
              <a:buNone/>
            </a:pPr>
            <a:endParaRPr lang="en-US" altLang="zh-CN">
              <a:solidFill>
                <a:srgbClr val="0000FF"/>
              </a:solidFill>
            </a:endParaRPr>
          </a:p>
          <a:p>
            <a:pPr>
              <a:lnSpc>
                <a:spcPct val="80000"/>
              </a:lnSpc>
              <a:buFont typeface="Monotype Sorts" pitchFamily="2" charset="2"/>
              <a:buNone/>
            </a:pPr>
            <a:r>
              <a:rPr lang="en-US" altLang="zh-CN">
                <a:solidFill>
                  <a:srgbClr val="0000FF"/>
                </a:solidFill>
              </a:rPr>
              <a:t>               dp.putdown (i)</a:t>
            </a:r>
          </a:p>
          <a:p>
            <a:pPr>
              <a:lnSpc>
                <a:spcPct val="80000"/>
              </a:lnSpc>
              <a:buFont typeface="Monotype Sorts" pitchFamily="2" charset="2"/>
              <a:buNone/>
            </a:pPr>
            <a:endParaRPr lang="en-US" altLang="zh-CN">
              <a:solidFill>
                <a:srgbClr val="0000FF"/>
              </a:solidFill>
            </a:endParaRPr>
          </a:p>
          <a:p>
            <a:pPr>
              <a:lnSpc>
                <a:spcPct val="80000"/>
              </a:lnSpc>
            </a:pPr>
            <a:r>
              <a:rPr lang="en-US" altLang="zh-CN"/>
              <a:t>When the left and right philosophers, </a:t>
            </a:r>
            <a:r>
              <a:rPr lang="en-US" altLang="zh-CN" b="1"/>
              <a:t>self[(i+4)%5]</a:t>
            </a:r>
            <a:r>
              <a:rPr lang="en-US" altLang="zh-CN"/>
              <a:t> and </a:t>
            </a:r>
            <a:r>
              <a:rPr lang="en-US" altLang="zh-CN" b="1"/>
              <a:t>self[(i+1)%5]</a:t>
            </a:r>
            <a:r>
              <a:rPr lang="en-US" altLang="zh-CN"/>
              <a:t> continue to eat, </a:t>
            </a:r>
            <a:r>
              <a:rPr lang="en-US" altLang="zh-CN" b="1"/>
              <a:t>self[i]</a:t>
            </a:r>
            <a:r>
              <a:rPr lang="en-US" altLang="zh-CN"/>
              <a:t> may </a:t>
            </a:r>
            <a:r>
              <a:rPr lang="en-US" altLang="zh-CN">
                <a:solidFill>
                  <a:srgbClr val="FF0000"/>
                </a:solidFill>
              </a:rPr>
              <a:t>starve</a:t>
            </a:r>
            <a:r>
              <a:rPr lang="en-US" altLang="zh-CN"/>
              <a:t>.</a:t>
            </a:r>
          </a:p>
          <a:p>
            <a:pPr>
              <a:lnSpc>
                <a:spcPct val="80000"/>
              </a:lnSpc>
              <a:buFont typeface="Monotype Sorts" pitchFamily="2" charset="2"/>
              <a:buNone/>
            </a:pPr>
            <a:r>
              <a:rPr lang="en-US" altLang="zh-CN" i="1">
                <a:solidFill>
                  <a:srgbClr val="0000FF"/>
                </a:solidFill>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3CDA0AFA-7169-154B-B426-248C67BDF176}"/>
              </a:ext>
            </a:extLst>
          </p:cNvPr>
          <p:cNvSpPr>
            <a:spLocks noGrp="1" noChangeArrowheads="1"/>
          </p:cNvSpPr>
          <p:nvPr>
            <p:ph type="title"/>
          </p:nvPr>
        </p:nvSpPr>
        <p:spPr>
          <a:xfrm>
            <a:off x="1038225" y="-9525"/>
            <a:ext cx="7715250" cy="844550"/>
          </a:xfrm>
        </p:spPr>
        <p:txBody>
          <a:bodyPr/>
          <a:lstStyle/>
          <a:p>
            <a:pPr>
              <a:defRPr/>
            </a:pPr>
            <a:r>
              <a:rPr lang="en-US" altLang="zh-CN" sz="2800">
                <a:effectLst>
                  <a:outerShdw blurRad="38100" dist="38100" dir="2700000" algn="tl">
                    <a:srgbClr val="C0C0C0"/>
                  </a:outerShdw>
                </a:effectLst>
              </a:rPr>
              <a:t>Monitor Implementation Using Semaphores</a:t>
            </a:r>
          </a:p>
        </p:txBody>
      </p:sp>
      <p:sp>
        <p:nvSpPr>
          <p:cNvPr id="92163" name="Rectangle 3">
            <a:extLst>
              <a:ext uri="{FF2B5EF4-FFF2-40B4-BE49-F238E27FC236}">
                <a16:creationId xmlns:a16="http://schemas.microsoft.com/office/drawing/2014/main" id="{B26F46D9-0BFA-1A40-9C47-0394E62FC42A}"/>
              </a:ext>
            </a:extLst>
          </p:cNvPr>
          <p:cNvSpPr>
            <a:spLocks noGrp="1" noChangeArrowheads="1"/>
          </p:cNvSpPr>
          <p:nvPr>
            <p:ph type="body" idx="1"/>
          </p:nvPr>
        </p:nvSpPr>
        <p:spPr>
          <a:xfrm>
            <a:off x="1052513" y="969963"/>
            <a:ext cx="7043737" cy="5572125"/>
          </a:xfrm>
        </p:spPr>
        <p:txBody>
          <a:bodyPr/>
          <a:lstStyle/>
          <a:p>
            <a:pPr>
              <a:lnSpc>
                <a:spcPct val="90000"/>
              </a:lnSpc>
              <a:tabLst>
                <a:tab pos="1890713" algn="l"/>
                <a:tab pos="2338388" algn="l"/>
                <a:tab pos="2511425" algn="l"/>
              </a:tabLst>
            </a:pPr>
            <a:r>
              <a:rPr lang="en-US" altLang="zh-CN" sz="1600"/>
              <a:t>Variables </a:t>
            </a:r>
          </a:p>
          <a:p>
            <a:pPr>
              <a:lnSpc>
                <a:spcPct val="90000"/>
              </a:lnSpc>
              <a:spcBef>
                <a:spcPct val="15000"/>
              </a:spcBef>
              <a:buFont typeface="Monotype Sorts" pitchFamily="2" charset="2"/>
              <a:buNone/>
              <a:tabLst>
                <a:tab pos="1890713" algn="l"/>
                <a:tab pos="2338388" algn="l"/>
                <a:tab pos="2511425" algn="l"/>
              </a:tabLst>
            </a:pPr>
            <a:r>
              <a:rPr lang="en-US" altLang="zh-CN"/>
              <a:t>		</a:t>
            </a:r>
            <a:r>
              <a:rPr lang="en-US" altLang="zh-CN" b="1">
                <a:solidFill>
                  <a:srgbClr val="0000FF"/>
                </a:solidFill>
              </a:rPr>
              <a:t>semaphore mutex;</a:t>
            </a:r>
            <a:r>
              <a:rPr lang="en-US" altLang="zh-CN">
                <a:solidFill>
                  <a:srgbClr val="0000FF"/>
                </a:solidFill>
              </a:rPr>
              <a:t>  </a:t>
            </a:r>
            <a:r>
              <a:rPr lang="en-US" altLang="zh-CN">
                <a:solidFill>
                  <a:srgbClr val="FF0000"/>
                </a:solidFill>
              </a:rPr>
              <a:t>// (initially  = 1), entry protection</a:t>
            </a:r>
          </a:p>
          <a:p>
            <a:pPr>
              <a:lnSpc>
                <a:spcPct val="90000"/>
              </a:lnSpc>
              <a:spcBef>
                <a:spcPct val="15000"/>
              </a:spcBef>
              <a:buFont typeface="Monotype Sorts" pitchFamily="2" charset="2"/>
              <a:buNone/>
              <a:tabLst>
                <a:tab pos="1890713" algn="l"/>
                <a:tab pos="2338388" algn="l"/>
                <a:tab pos="2511425" algn="l"/>
              </a:tabLst>
            </a:pPr>
            <a:r>
              <a:rPr lang="en-US" altLang="zh-CN">
                <a:solidFill>
                  <a:srgbClr val="0000FF"/>
                </a:solidFill>
              </a:rPr>
              <a:t>		</a:t>
            </a:r>
            <a:r>
              <a:rPr lang="en-US" altLang="zh-CN" b="1">
                <a:solidFill>
                  <a:srgbClr val="0000FF"/>
                </a:solidFill>
              </a:rPr>
              <a:t>semaphore next;</a:t>
            </a:r>
            <a:r>
              <a:rPr lang="en-US" altLang="zh-CN">
                <a:solidFill>
                  <a:srgbClr val="0000FF"/>
                </a:solidFill>
              </a:rPr>
              <a:t>     </a:t>
            </a:r>
            <a:r>
              <a:rPr lang="en-US" altLang="zh-CN">
                <a:solidFill>
                  <a:srgbClr val="FF0000"/>
                </a:solidFill>
              </a:rPr>
              <a:t>// (initially  = 0), signaling process may suspend themselves.</a:t>
            </a:r>
          </a:p>
          <a:p>
            <a:pPr>
              <a:lnSpc>
                <a:spcPct val="90000"/>
              </a:lnSpc>
              <a:spcBef>
                <a:spcPct val="15000"/>
              </a:spcBef>
              <a:buFont typeface="Monotype Sorts" pitchFamily="2" charset="2"/>
              <a:buNone/>
              <a:tabLst>
                <a:tab pos="1890713" algn="l"/>
                <a:tab pos="2338388" algn="l"/>
                <a:tab pos="2511425" algn="l"/>
              </a:tabLst>
            </a:pPr>
            <a:r>
              <a:rPr lang="en-US" altLang="zh-CN">
                <a:solidFill>
                  <a:srgbClr val="0000FF"/>
                </a:solidFill>
              </a:rPr>
              <a:t>		</a:t>
            </a:r>
            <a:r>
              <a:rPr lang="en-US" altLang="zh-CN" b="1">
                <a:solidFill>
                  <a:srgbClr val="0000FF"/>
                </a:solidFill>
              </a:rPr>
              <a:t>int next-count = 0;</a:t>
            </a:r>
            <a:br>
              <a:rPr lang="en-US" altLang="zh-CN" b="1">
                <a:solidFill>
                  <a:srgbClr val="0000FF"/>
                </a:solidFill>
              </a:rPr>
            </a:br>
            <a:endParaRPr lang="en-US" altLang="zh-CN" b="1">
              <a:solidFill>
                <a:srgbClr val="0000FF"/>
              </a:solidFill>
            </a:endParaRPr>
          </a:p>
          <a:p>
            <a:pPr>
              <a:lnSpc>
                <a:spcPct val="90000"/>
              </a:lnSpc>
              <a:tabLst>
                <a:tab pos="1890713" algn="l"/>
                <a:tab pos="2338388" algn="l"/>
                <a:tab pos="2511425" algn="l"/>
              </a:tabLst>
            </a:pPr>
            <a:r>
              <a:rPr lang="en-US" altLang="zh-CN" sz="1600"/>
              <a:t>Each procedure </a:t>
            </a:r>
            <a:r>
              <a:rPr lang="en-US" altLang="zh-CN" sz="1600" b="1" i="1"/>
              <a:t>F</a:t>
            </a:r>
            <a:r>
              <a:rPr lang="en-US" altLang="zh-CN" sz="1600"/>
              <a:t>  will be replaced by</a:t>
            </a:r>
          </a:p>
          <a:p>
            <a:pPr>
              <a:lnSpc>
                <a:spcPct val="90000"/>
              </a:lnSpc>
              <a:buFont typeface="Monotype Sorts" pitchFamily="2" charset="2"/>
              <a:buNone/>
              <a:tabLst>
                <a:tab pos="1890713" algn="l"/>
                <a:tab pos="2338388" algn="l"/>
                <a:tab pos="2511425" algn="l"/>
              </a:tabLst>
            </a:pPr>
            <a:r>
              <a:rPr lang="en-US" altLang="zh-CN" b="1"/>
              <a:t>		</a:t>
            </a:r>
            <a:r>
              <a:rPr lang="en-US" altLang="zh-CN" b="1">
                <a:solidFill>
                  <a:srgbClr val="0000FF"/>
                </a:solidFill>
              </a:rPr>
              <a:t>wait(mutex);</a:t>
            </a:r>
          </a:p>
          <a:p>
            <a:pPr>
              <a:lnSpc>
                <a:spcPct val="90000"/>
              </a:lnSpc>
              <a:spcBef>
                <a:spcPct val="15000"/>
              </a:spcBef>
              <a:buFont typeface="Monotype Sorts" pitchFamily="2" charset="2"/>
              <a:buNone/>
              <a:tabLst>
                <a:tab pos="1890713" algn="l"/>
                <a:tab pos="2338388" algn="l"/>
                <a:tab pos="2511425" algn="l"/>
              </a:tabLst>
            </a:pPr>
            <a:r>
              <a:rPr lang="en-US" altLang="zh-CN" b="1">
                <a:solidFill>
                  <a:srgbClr val="0000FF"/>
                </a:solidFill>
              </a:rPr>
              <a:t>		     …			 </a:t>
            </a:r>
          </a:p>
          <a:p>
            <a:pPr>
              <a:lnSpc>
                <a:spcPct val="90000"/>
              </a:lnSpc>
              <a:spcBef>
                <a:spcPct val="15000"/>
              </a:spcBef>
              <a:buFont typeface="Monotype Sorts" pitchFamily="2" charset="2"/>
              <a:buNone/>
              <a:tabLst>
                <a:tab pos="1890713" algn="l"/>
                <a:tab pos="2338388" algn="l"/>
                <a:tab pos="2511425" algn="l"/>
              </a:tabLst>
            </a:pPr>
            <a:r>
              <a:rPr lang="en-US" altLang="zh-CN" b="1">
                <a:solidFill>
                  <a:srgbClr val="0000FF"/>
                </a:solidFill>
              </a:rPr>
              <a:t>                                            body of </a:t>
            </a:r>
            <a:r>
              <a:rPr lang="en-US" altLang="zh-CN" b="1" i="1">
                <a:solidFill>
                  <a:srgbClr val="0000FF"/>
                </a:solidFill>
              </a:rPr>
              <a:t>F</a:t>
            </a:r>
            <a:r>
              <a:rPr lang="en-US" altLang="zh-CN" b="1">
                <a:solidFill>
                  <a:srgbClr val="0000FF"/>
                </a:solidFill>
              </a:rPr>
              <a:t>;</a:t>
            </a:r>
          </a:p>
          <a:p>
            <a:pPr>
              <a:lnSpc>
                <a:spcPct val="90000"/>
              </a:lnSpc>
              <a:spcBef>
                <a:spcPct val="15000"/>
              </a:spcBef>
              <a:buFont typeface="Monotype Sorts" pitchFamily="2" charset="2"/>
              <a:buNone/>
              <a:tabLst>
                <a:tab pos="1890713" algn="l"/>
                <a:tab pos="2338388" algn="l"/>
                <a:tab pos="2511425" algn="l"/>
              </a:tabLst>
            </a:pPr>
            <a:endParaRPr lang="en-US" altLang="zh-CN" b="1">
              <a:solidFill>
                <a:srgbClr val="0000FF"/>
              </a:solidFill>
            </a:endParaRPr>
          </a:p>
          <a:p>
            <a:pPr>
              <a:lnSpc>
                <a:spcPct val="90000"/>
              </a:lnSpc>
              <a:spcBef>
                <a:spcPct val="15000"/>
              </a:spcBef>
              <a:buFont typeface="Monotype Sorts" pitchFamily="2" charset="2"/>
              <a:buNone/>
              <a:tabLst>
                <a:tab pos="1890713" algn="l"/>
                <a:tab pos="2338388" algn="l"/>
                <a:tab pos="2511425" algn="l"/>
              </a:tabLst>
            </a:pPr>
            <a:r>
              <a:rPr lang="en-US" altLang="zh-CN" b="1">
                <a:solidFill>
                  <a:srgbClr val="0000FF"/>
                </a:solidFill>
              </a:rPr>
              <a:t>			 …</a:t>
            </a:r>
          </a:p>
          <a:p>
            <a:pPr>
              <a:lnSpc>
                <a:spcPct val="90000"/>
              </a:lnSpc>
              <a:spcBef>
                <a:spcPct val="15000"/>
              </a:spcBef>
              <a:buFont typeface="Monotype Sorts" pitchFamily="2" charset="2"/>
              <a:buNone/>
              <a:tabLst>
                <a:tab pos="1890713" algn="l"/>
                <a:tab pos="2338388" algn="l"/>
                <a:tab pos="2511425" algn="l"/>
              </a:tabLst>
            </a:pPr>
            <a:r>
              <a:rPr lang="en-US" altLang="zh-CN" b="1">
                <a:solidFill>
                  <a:srgbClr val="0000FF"/>
                </a:solidFill>
              </a:rPr>
              <a:t>		if (next-count &gt; 0)</a:t>
            </a:r>
          </a:p>
          <a:p>
            <a:pPr>
              <a:lnSpc>
                <a:spcPct val="90000"/>
              </a:lnSpc>
              <a:spcBef>
                <a:spcPct val="15000"/>
              </a:spcBef>
              <a:buFont typeface="Monotype Sorts" pitchFamily="2" charset="2"/>
              <a:buNone/>
              <a:tabLst>
                <a:tab pos="1890713" algn="l"/>
                <a:tab pos="2338388" algn="l"/>
                <a:tab pos="2511425" algn="l"/>
              </a:tabLst>
            </a:pPr>
            <a:r>
              <a:rPr lang="en-US" altLang="zh-CN" b="1">
                <a:solidFill>
                  <a:srgbClr val="0000FF"/>
                </a:solidFill>
              </a:rPr>
              <a:t>			signal(next)</a:t>
            </a:r>
          </a:p>
          <a:p>
            <a:pPr>
              <a:lnSpc>
                <a:spcPct val="90000"/>
              </a:lnSpc>
              <a:spcBef>
                <a:spcPct val="15000"/>
              </a:spcBef>
              <a:buFont typeface="Monotype Sorts" pitchFamily="2" charset="2"/>
              <a:buNone/>
              <a:tabLst>
                <a:tab pos="1890713" algn="l"/>
                <a:tab pos="2338388" algn="l"/>
                <a:tab pos="2511425" algn="l"/>
              </a:tabLst>
            </a:pPr>
            <a:r>
              <a:rPr lang="en-US" altLang="zh-CN" b="1">
                <a:solidFill>
                  <a:srgbClr val="0000FF"/>
                </a:solidFill>
              </a:rPr>
              <a:t>		else </a:t>
            </a:r>
          </a:p>
          <a:p>
            <a:pPr>
              <a:lnSpc>
                <a:spcPct val="90000"/>
              </a:lnSpc>
              <a:spcBef>
                <a:spcPct val="15000"/>
              </a:spcBef>
              <a:buFont typeface="Monotype Sorts" pitchFamily="2" charset="2"/>
              <a:buNone/>
              <a:tabLst>
                <a:tab pos="1890713" algn="l"/>
                <a:tab pos="2338388" algn="l"/>
                <a:tab pos="2511425" algn="l"/>
              </a:tabLst>
            </a:pPr>
            <a:r>
              <a:rPr lang="en-US" altLang="zh-CN" b="1">
                <a:solidFill>
                  <a:srgbClr val="0000FF"/>
                </a:solidFill>
              </a:rPr>
              <a:t>			signal(mutex);</a:t>
            </a:r>
            <a:br>
              <a:rPr lang="en-US" altLang="zh-CN" b="1">
                <a:solidFill>
                  <a:srgbClr val="0000FF"/>
                </a:solidFill>
              </a:rPr>
            </a:br>
            <a:endParaRPr lang="en-US" altLang="zh-CN" b="1">
              <a:solidFill>
                <a:srgbClr val="0000FF"/>
              </a:solidFill>
            </a:endParaRPr>
          </a:p>
          <a:p>
            <a:pPr>
              <a:lnSpc>
                <a:spcPct val="90000"/>
              </a:lnSpc>
              <a:tabLst>
                <a:tab pos="1890713" algn="l"/>
                <a:tab pos="2338388" algn="l"/>
                <a:tab pos="2511425" algn="l"/>
              </a:tabLst>
            </a:pPr>
            <a:r>
              <a:rPr lang="en-US" altLang="zh-CN" sz="1600"/>
              <a:t>Mutual exclusion within a monitor is ensured.</a:t>
            </a:r>
          </a:p>
        </p:txBody>
      </p:sp>
      <p:sp>
        <p:nvSpPr>
          <p:cNvPr id="293892" name="AutoShape 4">
            <a:extLst>
              <a:ext uri="{FF2B5EF4-FFF2-40B4-BE49-F238E27FC236}">
                <a16:creationId xmlns:a16="http://schemas.microsoft.com/office/drawing/2014/main" id="{E3B4331D-2DD5-AF46-9486-6587614D45AD}"/>
              </a:ext>
            </a:extLst>
          </p:cNvPr>
          <p:cNvSpPr>
            <a:spLocks noChangeArrowheads="1"/>
          </p:cNvSpPr>
          <p:nvPr/>
        </p:nvSpPr>
        <p:spPr bwMode="auto">
          <a:xfrm>
            <a:off x="5364163" y="2820988"/>
            <a:ext cx="3357562" cy="2535237"/>
          </a:xfrm>
          <a:prstGeom prst="wedgeRectCallout">
            <a:avLst>
              <a:gd name="adj1" fmla="val -62009"/>
              <a:gd name="adj2" fmla="val -77426"/>
            </a:avLst>
          </a:prstGeom>
          <a:solidFill>
            <a:schemeClr val="accent1"/>
          </a:solidFill>
          <a:ln w="9525">
            <a:solidFill>
              <a:schemeClr val="tx1"/>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sz="2000"/>
              <a:t>Since a signaling process must wait until the resumed process either leaves or waits, an additional semaphore “next” is introduced, on which the signaling process may suspend themselves.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3892"/>
                                        </p:tgtEl>
                                        <p:attrNameLst>
                                          <p:attrName>style.visibility</p:attrName>
                                        </p:attrNameLst>
                                      </p:cBhvr>
                                      <p:to>
                                        <p:strVal val="visible"/>
                                      </p:to>
                                    </p:set>
                                    <p:anim calcmode="lin" valueType="num">
                                      <p:cBhvr additive="base">
                                        <p:cTn id="7" dur="500" fill="hold"/>
                                        <p:tgtEl>
                                          <p:spTgt spid="293892"/>
                                        </p:tgtEl>
                                        <p:attrNameLst>
                                          <p:attrName>ppt_x</p:attrName>
                                        </p:attrNameLst>
                                      </p:cBhvr>
                                      <p:tavLst>
                                        <p:tav tm="0">
                                          <p:val>
                                            <p:strVal val="#ppt_x"/>
                                          </p:val>
                                        </p:tav>
                                        <p:tav tm="100000">
                                          <p:val>
                                            <p:strVal val="#ppt_x"/>
                                          </p:val>
                                        </p:tav>
                                      </p:tavLst>
                                    </p:anim>
                                    <p:anim calcmode="lin" valueType="num">
                                      <p:cBhvr additive="base">
                                        <p:cTn id="8" dur="500" fill="hold"/>
                                        <p:tgtEl>
                                          <p:spTgt spid="293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a:extLst>
              <a:ext uri="{FF2B5EF4-FFF2-40B4-BE49-F238E27FC236}">
                <a16:creationId xmlns:a16="http://schemas.microsoft.com/office/drawing/2014/main" id="{2A5A0E60-2EE9-0D4D-8EE7-07944DC5DFC6}"/>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Monitor Implementation</a:t>
            </a:r>
          </a:p>
        </p:txBody>
      </p:sp>
      <p:sp>
        <p:nvSpPr>
          <p:cNvPr id="94211" name="Rectangle 3">
            <a:extLst>
              <a:ext uri="{FF2B5EF4-FFF2-40B4-BE49-F238E27FC236}">
                <a16:creationId xmlns:a16="http://schemas.microsoft.com/office/drawing/2014/main" id="{53EB0028-B48C-E343-A38F-AE90213A3AAE}"/>
              </a:ext>
            </a:extLst>
          </p:cNvPr>
          <p:cNvSpPr>
            <a:spLocks noGrp="1" noChangeArrowheads="1"/>
          </p:cNvSpPr>
          <p:nvPr>
            <p:ph type="body" idx="1"/>
          </p:nvPr>
        </p:nvSpPr>
        <p:spPr/>
        <p:txBody>
          <a:bodyPr/>
          <a:lstStyle/>
          <a:p>
            <a:pPr>
              <a:lnSpc>
                <a:spcPct val="90000"/>
              </a:lnSpc>
              <a:spcBef>
                <a:spcPct val="15000"/>
              </a:spcBef>
              <a:tabLst>
                <a:tab pos="1833563" algn="l"/>
                <a:tab pos="2222500" algn="l"/>
              </a:tabLst>
            </a:pPr>
            <a:r>
              <a:rPr lang="en-US" altLang="zh-CN" sz="1600"/>
              <a:t>For each condition variable </a:t>
            </a:r>
            <a:r>
              <a:rPr lang="en-US" altLang="zh-CN" sz="1600" b="1" i="1"/>
              <a:t>x</a:t>
            </a:r>
            <a:r>
              <a:rPr lang="en-US" altLang="zh-CN" sz="1600"/>
              <a:t>, we  have:</a:t>
            </a:r>
          </a:p>
          <a:p>
            <a:pPr>
              <a:lnSpc>
                <a:spcPct val="90000"/>
              </a:lnSpc>
              <a:spcBef>
                <a:spcPct val="15000"/>
              </a:spcBef>
              <a:buFont typeface="Monotype Sorts" pitchFamily="2" charset="2"/>
              <a:buNone/>
              <a:tabLst>
                <a:tab pos="1833563" algn="l"/>
                <a:tab pos="2222500" algn="l"/>
              </a:tabLst>
            </a:pPr>
            <a:endParaRPr lang="en-US" altLang="zh-CN" sz="2000"/>
          </a:p>
          <a:p>
            <a:pPr>
              <a:lnSpc>
                <a:spcPct val="90000"/>
              </a:lnSpc>
              <a:spcBef>
                <a:spcPct val="15000"/>
              </a:spcBef>
              <a:buFont typeface="Monotype Sorts" pitchFamily="2" charset="2"/>
              <a:buNone/>
              <a:tabLst>
                <a:tab pos="1833563" algn="l"/>
                <a:tab pos="2222500" algn="l"/>
              </a:tabLst>
            </a:pPr>
            <a:r>
              <a:rPr lang="en-US" altLang="zh-CN" sz="2000"/>
              <a:t>		</a:t>
            </a:r>
            <a:r>
              <a:rPr lang="en-US" altLang="zh-CN" sz="2000">
                <a:solidFill>
                  <a:srgbClr val="0000FF"/>
                </a:solidFill>
              </a:rPr>
              <a:t>semaphore x-sem; // (initially  = 0)</a:t>
            </a:r>
          </a:p>
          <a:p>
            <a:pPr>
              <a:lnSpc>
                <a:spcPct val="90000"/>
              </a:lnSpc>
              <a:spcBef>
                <a:spcPct val="15000"/>
              </a:spcBef>
              <a:buFont typeface="Monotype Sorts" pitchFamily="2" charset="2"/>
              <a:buNone/>
              <a:tabLst>
                <a:tab pos="1833563" algn="l"/>
                <a:tab pos="2222500" algn="l"/>
              </a:tabLst>
            </a:pPr>
            <a:r>
              <a:rPr lang="en-US" altLang="zh-CN" sz="2000">
                <a:solidFill>
                  <a:srgbClr val="0000FF"/>
                </a:solidFill>
              </a:rPr>
              <a:t>		int x-count = 0;</a:t>
            </a:r>
            <a:br>
              <a:rPr lang="en-US" altLang="zh-CN" sz="2000">
                <a:solidFill>
                  <a:srgbClr val="0000FF"/>
                </a:solidFill>
              </a:rPr>
            </a:br>
            <a:endParaRPr lang="en-US" altLang="zh-CN" sz="2000">
              <a:solidFill>
                <a:srgbClr val="0000FF"/>
              </a:solidFill>
            </a:endParaRPr>
          </a:p>
          <a:p>
            <a:pPr>
              <a:lnSpc>
                <a:spcPct val="90000"/>
              </a:lnSpc>
              <a:spcBef>
                <a:spcPct val="15000"/>
              </a:spcBef>
              <a:tabLst>
                <a:tab pos="1833563" algn="l"/>
                <a:tab pos="2222500" algn="l"/>
              </a:tabLst>
            </a:pPr>
            <a:r>
              <a:rPr lang="en-US" altLang="zh-CN" sz="1600"/>
              <a:t>The operation </a:t>
            </a:r>
            <a:r>
              <a:rPr lang="en-US" altLang="zh-CN" sz="1600">
                <a:solidFill>
                  <a:srgbClr val="0000FF"/>
                </a:solidFill>
              </a:rPr>
              <a:t>x.wait</a:t>
            </a:r>
            <a:r>
              <a:rPr lang="en-US" altLang="zh-CN" sz="1600" b="1"/>
              <a:t> </a:t>
            </a:r>
            <a:r>
              <a:rPr lang="en-US" altLang="zh-CN" sz="1600"/>
              <a:t>can be implemented as:</a:t>
            </a:r>
          </a:p>
          <a:p>
            <a:pPr>
              <a:lnSpc>
                <a:spcPct val="90000"/>
              </a:lnSpc>
              <a:spcBef>
                <a:spcPct val="15000"/>
              </a:spcBef>
              <a:buFont typeface="Monotype Sorts" pitchFamily="2" charset="2"/>
              <a:buNone/>
              <a:tabLst>
                <a:tab pos="1833563" algn="l"/>
                <a:tab pos="2222500" algn="l"/>
              </a:tabLst>
            </a:pPr>
            <a:r>
              <a:rPr lang="en-US" altLang="zh-CN" sz="2000"/>
              <a:t>		</a:t>
            </a:r>
          </a:p>
          <a:p>
            <a:pPr>
              <a:lnSpc>
                <a:spcPct val="90000"/>
              </a:lnSpc>
              <a:spcBef>
                <a:spcPct val="15000"/>
              </a:spcBef>
              <a:buFont typeface="Monotype Sorts" pitchFamily="2" charset="2"/>
              <a:buNone/>
              <a:tabLst>
                <a:tab pos="1833563" algn="l"/>
                <a:tab pos="2222500" algn="l"/>
              </a:tabLst>
            </a:pPr>
            <a:r>
              <a:rPr lang="en-US" altLang="zh-CN" sz="2000"/>
              <a:t>		</a:t>
            </a:r>
            <a:r>
              <a:rPr lang="en-US" altLang="zh-CN" sz="2000">
                <a:solidFill>
                  <a:srgbClr val="0000FF"/>
                </a:solidFill>
              </a:rPr>
              <a:t>x-count++;</a:t>
            </a:r>
          </a:p>
          <a:p>
            <a:pPr>
              <a:lnSpc>
                <a:spcPct val="90000"/>
              </a:lnSpc>
              <a:spcBef>
                <a:spcPct val="15000"/>
              </a:spcBef>
              <a:buFont typeface="Monotype Sorts" pitchFamily="2" charset="2"/>
              <a:buNone/>
              <a:tabLst>
                <a:tab pos="1833563" algn="l"/>
                <a:tab pos="2222500" algn="l"/>
              </a:tabLst>
            </a:pPr>
            <a:r>
              <a:rPr lang="en-US" altLang="zh-CN" sz="2000">
                <a:solidFill>
                  <a:srgbClr val="0000FF"/>
                </a:solidFill>
              </a:rPr>
              <a:t>		if (next-count &gt; 0)</a:t>
            </a:r>
          </a:p>
          <a:p>
            <a:pPr>
              <a:lnSpc>
                <a:spcPct val="90000"/>
              </a:lnSpc>
              <a:spcBef>
                <a:spcPct val="15000"/>
              </a:spcBef>
              <a:buFont typeface="Monotype Sorts" pitchFamily="2" charset="2"/>
              <a:buNone/>
              <a:tabLst>
                <a:tab pos="1833563" algn="l"/>
                <a:tab pos="2222500" algn="l"/>
              </a:tabLst>
            </a:pPr>
            <a:r>
              <a:rPr lang="en-US" altLang="zh-CN" sz="2000">
                <a:solidFill>
                  <a:srgbClr val="0000FF"/>
                </a:solidFill>
              </a:rPr>
              <a:t>			signal(next);</a:t>
            </a:r>
          </a:p>
          <a:p>
            <a:pPr>
              <a:lnSpc>
                <a:spcPct val="90000"/>
              </a:lnSpc>
              <a:spcBef>
                <a:spcPct val="15000"/>
              </a:spcBef>
              <a:buFont typeface="Monotype Sorts" pitchFamily="2" charset="2"/>
              <a:buNone/>
              <a:tabLst>
                <a:tab pos="1833563" algn="l"/>
                <a:tab pos="2222500" algn="l"/>
              </a:tabLst>
            </a:pPr>
            <a:r>
              <a:rPr lang="en-US" altLang="zh-CN" sz="2000">
                <a:solidFill>
                  <a:srgbClr val="0000FF"/>
                </a:solidFill>
              </a:rPr>
              <a:t>		else</a:t>
            </a:r>
          </a:p>
          <a:p>
            <a:pPr>
              <a:lnSpc>
                <a:spcPct val="90000"/>
              </a:lnSpc>
              <a:spcBef>
                <a:spcPct val="15000"/>
              </a:spcBef>
              <a:buFont typeface="Monotype Sorts" pitchFamily="2" charset="2"/>
              <a:buNone/>
              <a:tabLst>
                <a:tab pos="1833563" algn="l"/>
                <a:tab pos="2222500" algn="l"/>
              </a:tabLst>
            </a:pPr>
            <a:r>
              <a:rPr lang="en-US" altLang="zh-CN" sz="2000">
                <a:solidFill>
                  <a:srgbClr val="0000FF"/>
                </a:solidFill>
              </a:rPr>
              <a:t>			signal(mutex);</a:t>
            </a:r>
          </a:p>
          <a:p>
            <a:pPr>
              <a:lnSpc>
                <a:spcPct val="90000"/>
              </a:lnSpc>
              <a:spcBef>
                <a:spcPct val="15000"/>
              </a:spcBef>
              <a:buFont typeface="Monotype Sorts" pitchFamily="2" charset="2"/>
              <a:buNone/>
              <a:tabLst>
                <a:tab pos="1833563" algn="l"/>
                <a:tab pos="2222500" algn="l"/>
              </a:tabLst>
            </a:pPr>
            <a:r>
              <a:rPr lang="en-US" altLang="zh-CN" sz="2000">
                <a:solidFill>
                  <a:srgbClr val="0000FF"/>
                </a:solidFill>
              </a:rPr>
              <a:t>		wait(x-sem);</a:t>
            </a:r>
          </a:p>
          <a:p>
            <a:pPr>
              <a:lnSpc>
                <a:spcPct val="90000"/>
              </a:lnSpc>
              <a:spcBef>
                <a:spcPct val="15000"/>
              </a:spcBef>
              <a:buFont typeface="Monotype Sorts" pitchFamily="2" charset="2"/>
              <a:buNone/>
              <a:tabLst>
                <a:tab pos="1833563" algn="l"/>
                <a:tab pos="2222500" algn="l"/>
              </a:tabLst>
            </a:pPr>
            <a:r>
              <a:rPr lang="en-US" altLang="zh-CN" sz="2000">
                <a:solidFill>
                  <a:srgbClr val="0000FF"/>
                </a:solidFill>
              </a:rPr>
              <a:t>		x-count--;</a:t>
            </a:r>
          </a:p>
          <a:p>
            <a:pPr>
              <a:lnSpc>
                <a:spcPct val="90000"/>
              </a:lnSpc>
              <a:spcBef>
                <a:spcPct val="15000"/>
              </a:spcBef>
              <a:buFont typeface="Monotype Sorts" pitchFamily="2" charset="2"/>
              <a:buNone/>
              <a:tabLst>
                <a:tab pos="1833563" algn="l"/>
                <a:tab pos="2222500" algn="l"/>
              </a:tabLst>
            </a:pPr>
            <a:r>
              <a:rPr lang="en-US" altLang="zh-CN" sz="1600" b="1"/>
              <a:t>		</a:t>
            </a:r>
          </a:p>
        </p:txBody>
      </p:sp>
      <p:sp>
        <p:nvSpPr>
          <p:cNvPr id="294916" name="AutoShape 4">
            <a:extLst>
              <a:ext uri="{FF2B5EF4-FFF2-40B4-BE49-F238E27FC236}">
                <a16:creationId xmlns:a16="http://schemas.microsoft.com/office/drawing/2014/main" id="{10FC67B5-EE56-2940-BB9D-9C1498067EEF}"/>
              </a:ext>
            </a:extLst>
          </p:cNvPr>
          <p:cNvSpPr>
            <a:spLocks noChangeArrowheads="1"/>
          </p:cNvSpPr>
          <p:nvPr/>
        </p:nvSpPr>
        <p:spPr bwMode="auto">
          <a:xfrm>
            <a:off x="5122863" y="4581525"/>
            <a:ext cx="3540125" cy="1279525"/>
          </a:xfrm>
          <a:prstGeom prst="wedgeRectCallout">
            <a:avLst>
              <a:gd name="adj1" fmla="val -59597"/>
              <a:gd name="adj2" fmla="val -32384"/>
            </a:avLst>
          </a:prstGeom>
          <a:solidFill>
            <a:srgbClr val="CCFFCC"/>
          </a:solidFill>
          <a:ln w="9525">
            <a:solidFill>
              <a:schemeClr val="tx1"/>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sz="2000"/>
              <a:t>No one else waiting in the monitor. I’m going to block. Allow someone else to enter the monitor now.</a:t>
            </a:r>
          </a:p>
        </p:txBody>
      </p:sp>
      <p:sp>
        <p:nvSpPr>
          <p:cNvPr id="294917" name="AutoShape 5">
            <a:extLst>
              <a:ext uri="{FF2B5EF4-FFF2-40B4-BE49-F238E27FC236}">
                <a16:creationId xmlns:a16="http://schemas.microsoft.com/office/drawing/2014/main" id="{C8ACEBAB-161C-A348-A6B6-93A6DB65BD8A}"/>
              </a:ext>
            </a:extLst>
          </p:cNvPr>
          <p:cNvSpPr>
            <a:spLocks noChangeArrowheads="1"/>
          </p:cNvSpPr>
          <p:nvPr/>
        </p:nvSpPr>
        <p:spPr bwMode="auto">
          <a:xfrm>
            <a:off x="5168900" y="3278188"/>
            <a:ext cx="3540125" cy="1085850"/>
          </a:xfrm>
          <a:prstGeom prst="wedgeRectCallout">
            <a:avLst>
              <a:gd name="adj1" fmla="val -64440"/>
              <a:gd name="adj2" fmla="val 33773"/>
            </a:avLst>
          </a:prstGeom>
          <a:solidFill>
            <a:schemeClr val="accent1"/>
          </a:solidFill>
          <a:ln w="9525">
            <a:solidFill>
              <a:schemeClr val="tx1"/>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sz="2000"/>
              <a:t>If someone has been waiting, wake her up because I’ll be entering the waiting state.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4917"/>
                                        </p:tgtEl>
                                        <p:attrNameLst>
                                          <p:attrName>style.visibility</p:attrName>
                                        </p:attrNameLst>
                                      </p:cBhvr>
                                      <p:to>
                                        <p:strVal val="visible"/>
                                      </p:to>
                                    </p:set>
                                    <p:anim calcmode="lin" valueType="num">
                                      <p:cBhvr additive="base">
                                        <p:cTn id="7" dur="500" fill="hold"/>
                                        <p:tgtEl>
                                          <p:spTgt spid="294917"/>
                                        </p:tgtEl>
                                        <p:attrNameLst>
                                          <p:attrName>ppt_x</p:attrName>
                                        </p:attrNameLst>
                                      </p:cBhvr>
                                      <p:tavLst>
                                        <p:tav tm="0">
                                          <p:val>
                                            <p:strVal val="#ppt_x"/>
                                          </p:val>
                                        </p:tav>
                                        <p:tav tm="100000">
                                          <p:val>
                                            <p:strVal val="#ppt_x"/>
                                          </p:val>
                                        </p:tav>
                                      </p:tavLst>
                                    </p:anim>
                                    <p:anim calcmode="lin" valueType="num">
                                      <p:cBhvr additive="base">
                                        <p:cTn id="8" dur="500" fill="hold"/>
                                        <p:tgtEl>
                                          <p:spTgt spid="2949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4916"/>
                                        </p:tgtEl>
                                        <p:attrNameLst>
                                          <p:attrName>style.visibility</p:attrName>
                                        </p:attrNameLst>
                                      </p:cBhvr>
                                      <p:to>
                                        <p:strVal val="visible"/>
                                      </p:to>
                                    </p:set>
                                    <p:anim calcmode="lin" valueType="num">
                                      <p:cBhvr additive="base">
                                        <p:cTn id="13" dur="500" fill="hold"/>
                                        <p:tgtEl>
                                          <p:spTgt spid="294916"/>
                                        </p:tgtEl>
                                        <p:attrNameLst>
                                          <p:attrName>ppt_x</p:attrName>
                                        </p:attrNameLst>
                                      </p:cBhvr>
                                      <p:tavLst>
                                        <p:tav tm="0">
                                          <p:val>
                                            <p:strVal val="#ppt_x"/>
                                          </p:val>
                                        </p:tav>
                                        <p:tav tm="100000">
                                          <p:val>
                                            <p:strVal val="#ppt_x"/>
                                          </p:val>
                                        </p:tav>
                                      </p:tavLst>
                                    </p:anim>
                                    <p:anim calcmode="lin" valueType="num">
                                      <p:cBhvr additive="base">
                                        <p:cTn id="14" dur="500" fill="hold"/>
                                        <p:tgtEl>
                                          <p:spTgt spid="294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animBg="1"/>
      <p:bldP spid="2949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7D43BD6A-EB2D-4C4E-B9A3-247AADFDC293}"/>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Monitor Implementation</a:t>
            </a:r>
          </a:p>
        </p:txBody>
      </p:sp>
      <p:sp>
        <p:nvSpPr>
          <p:cNvPr id="96259" name="Rectangle 3">
            <a:extLst>
              <a:ext uri="{FF2B5EF4-FFF2-40B4-BE49-F238E27FC236}">
                <a16:creationId xmlns:a16="http://schemas.microsoft.com/office/drawing/2014/main" id="{CF922252-85F3-A443-8EDD-97F5E341A74D}"/>
              </a:ext>
            </a:extLst>
          </p:cNvPr>
          <p:cNvSpPr>
            <a:spLocks noGrp="1" noChangeArrowheads="1"/>
          </p:cNvSpPr>
          <p:nvPr>
            <p:ph type="body" idx="1"/>
          </p:nvPr>
        </p:nvSpPr>
        <p:spPr/>
        <p:txBody>
          <a:bodyPr/>
          <a:lstStyle/>
          <a:p>
            <a:pPr>
              <a:tabLst>
                <a:tab pos="1371600" algn="l"/>
                <a:tab pos="1717675" algn="l"/>
                <a:tab pos="2338388" algn="l"/>
              </a:tabLst>
            </a:pPr>
            <a:r>
              <a:rPr lang="en-US" altLang="zh-CN"/>
              <a:t>The operation </a:t>
            </a:r>
            <a:r>
              <a:rPr lang="en-US" altLang="zh-CN">
                <a:solidFill>
                  <a:srgbClr val="0000FF"/>
                </a:solidFill>
              </a:rPr>
              <a:t>x.signal </a:t>
            </a:r>
            <a:r>
              <a:rPr lang="en-US" altLang="zh-CN"/>
              <a:t>can be implemented as:</a:t>
            </a:r>
            <a:br>
              <a:rPr lang="en-US" altLang="zh-CN"/>
            </a:br>
            <a:endParaRPr lang="en-US" altLang="zh-CN"/>
          </a:p>
          <a:p>
            <a:pPr>
              <a:spcBef>
                <a:spcPct val="15000"/>
              </a:spcBef>
              <a:buFont typeface="Monotype Sorts" pitchFamily="2" charset="2"/>
              <a:buNone/>
              <a:tabLst>
                <a:tab pos="1371600" algn="l"/>
                <a:tab pos="1717675" algn="l"/>
                <a:tab pos="2338388" algn="l"/>
              </a:tabLst>
            </a:pPr>
            <a:r>
              <a:rPr lang="en-US" altLang="zh-CN"/>
              <a:t>		</a:t>
            </a:r>
            <a:r>
              <a:rPr lang="en-US" altLang="zh-CN">
                <a:solidFill>
                  <a:srgbClr val="0000FF"/>
                </a:solidFill>
              </a:rPr>
              <a:t>if (x-count &gt; 0) {</a:t>
            </a:r>
          </a:p>
          <a:p>
            <a:pPr>
              <a:spcBef>
                <a:spcPct val="15000"/>
              </a:spcBef>
              <a:buFont typeface="Monotype Sorts" pitchFamily="2" charset="2"/>
              <a:buNone/>
              <a:tabLst>
                <a:tab pos="1371600" algn="l"/>
                <a:tab pos="1717675" algn="l"/>
                <a:tab pos="2338388" algn="l"/>
              </a:tabLst>
            </a:pPr>
            <a:r>
              <a:rPr lang="en-US" altLang="zh-CN">
                <a:solidFill>
                  <a:srgbClr val="0000FF"/>
                </a:solidFill>
              </a:rPr>
              <a:t>			next-count++;</a:t>
            </a:r>
          </a:p>
          <a:p>
            <a:pPr>
              <a:spcBef>
                <a:spcPct val="15000"/>
              </a:spcBef>
              <a:buFont typeface="Monotype Sorts" pitchFamily="2" charset="2"/>
              <a:buNone/>
              <a:tabLst>
                <a:tab pos="1371600" algn="l"/>
                <a:tab pos="1717675" algn="l"/>
                <a:tab pos="2338388" algn="l"/>
              </a:tabLst>
            </a:pPr>
            <a:r>
              <a:rPr lang="en-US" altLang="zh-CN">
                <a:solidFill>
                  <a:srgbClr val="0000FF"/>
                </a:solidFill>
              </a:rPr>
              <a:t>			signal(x-sem);</a:t>
            </a:r>
          </a:p>
          <a:p>
            <a:pPr>
              <a:spcBef>
                <a:spcPct val="15000"/>
              </a:spcBef>
              <a:buFont typeface="Monotype Sorts" pitchFamily="2" charset="2"/>
              <a:buNone/>
              <a:tabLst>
                <a:tab pos="1371600" algn="l"/>
                <a:tab pos="1717675" algn="l"/>
                <a:tab pos="2338388" algn="l"/>
              </a:tabLst>
            </a:pPr>
            <a:r>
              <a:rPr lang="en-US" altLang="zh-CN">
                <a:solidFill>
                  <a:srgbClr val="0000FF"/>
                </a:solidFill>
              </a:rPr>
              <a:t>			wait(next);</a:t>
            </a:r>
          </a:p>
          <a:p>
            <a:pPr>
              <a:spcBef>
                <a:spcPct val="15000"/>
              </a:spcBef>
              <a:buFont typeface="Monotype Sorts" pitchFamily="2" charset="2"/>
              <a:buNone/>
              <a:tabLst>
                <a:tab pos="1371600" algn="l"/>
                <a:tab pos="1717675" algn="l"/>
                <a:tab pos="2338388" algn="l"/>
              </a:tabLst>
            </a:pPr>
            <a:r>
              <a:rPr lang="en-US" altLang="zh-CN">
                <a:solidFill>
                  <a:srgbClr val="0000FF"/>
                </a:solidFill>
              </a:rPr>
              <a:t>			next-count--;</a:t>
            </a:r>
          </a:p>
          <a:p>
            <a:pPr>
              <a:spcBef>
                <a:spcPct val="15000"/>
              </a:spcBef>
              <a:buFont typeface="Monotype Sorts" pitchFamily="2" charset="2"/>
              <a:buNone/>
              <a:tabLst>
                <a:tab pos="1371600" algn="l"/>
                <a:tab pos="1717675" algn="l"/>
                <a:tab pos="2338388" algn="l"/>
              </a:tabLst>
            </a:pPr>
            <a:r>
              <a:rPr lang="en-US" altLang="zh-CN">
                <a:solidFill>
                  <a:srgbClr val="0000FF"/>
                </a:solidFill>
              </a:rPr>
              <a:t>		}</a:t>
            </a:r>
          </a:p>
          <a:p>
            <a:pPr>
              <a:spcBef>
                <a:spcPct val="15000"/>
              </a:spcBef>
              <a:buFont typeface="Monotype Sorts" pitchFamily="2" charset="2"/>
              <a:buNone/>
              <a:tabLst>
                <a:tab pos="1371600" algn="l"/>
                <a:tab pos="1717675" algn="l"/>
                <a:tab pos="2338388" algn="l"/>
              </a:tabLst>
            </a:pPr>
            <a:r>
              <a:rPr lang="en-US" altLang="zh-CN" b="1"/>
              <a:t>		</a:t>
            </a:r>
            <a:r>
              <a:rPr lang="en-US" altLang="zh-CN"/>
              <a:t>	</a:t>
            </a:r>
          </a:p>
        </p:txBody>
      </p:sp>
      <p:sp>
        <p:nvSpPr>
          <p:cNvPr id="96260" name="AutoShape 4">
            <a:extLst>
              <a:ext uri="{FF2B5EF4-FFF2-40B4-BE49-F238E27FC236}">
                <a16:creationId xmlns:a16="http://schemas.microsoft.com/office/drawing/2014/main" id="{26DD0C95-3DA8-484B-85B2-9B54C805CEFD}"/>
              </a:ext>
            </a:extLst>
          </p:cNvPr>
          <p:cNvSpPr>
            <a:spLocks noChangeArrowheads="1"/>
          </p:cNvSpPr>
          <p:nvPr/>
        </p:nvSpPr>
        <p:spPr bwMode="auto">
          <a:xfrm>
            <a:off x="5464175" y="2635250"/>
            <a:ext cx="2560638" cy="1044575"/>
          </a:xfrm>
          <a:prstGeom prst="wedgeRectCallout">
            <a:avLst>
              <a:gd name="adj1" fmla="val -96250"/>
              <a:gd name="adj2" fmla="val -44833"/>
            </a:avLst>
          </a:prstGeom>
          <a:solidFill>
            <a:schemeClr val="accent1"/>
          </a:solidFill>
          <a:ln w="9525">
            <a:solidFill>
              <a:schemeClr val="tx1"/>
            </a:solidFill>
            <a:miter lim="800000"/>
            <a:headEnd/>
            <a:tailEnd/>
          </a:ln>
        </p:spPr>
        <p:txBody>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This is the signaling process. It will wait on the “next” semaphore.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BAF196AC-F003-BF4A-99AE-43A1186423DE}"/>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Synchronization Examples</a:t>
            </a:r>
          </a:p>
        </p:txBody>
      </p:sp>
      <p:sp>
        <p:nvSpPr>
          <p:cNvPr id="98307" name="Rectangle 3">
            <a:extLst>
              <a:ext uri="{FF2B5EF4-FFF2-40B4-BE49-F238E27FC236}">
                <a16:creationId xmlns:a16="http://schemas.microsoft.com/office/drawing/2014/main" id="{3928A01E-F1D2-EF4C-B8A7-E1A2293CF117}"/>
              </a:ext>
            </a:extLst>
          </p:cNvPr>
          <p:cNvSpPr>
            <a:spLocks noGrp="1" noChangeArrowheads="1"/>
          </p:cNvSpPr>
          <p:nvPr>
            <p:ph type="body" idx="1"/>
          </p:nvPr>
        </p:nvSpPr>
        <p:spPr/>
        <p:txBody>
          <a:bodyPr/>
          <a:lstStyle/>
          <a:p>
            <a:r>
              <a:rPr lang="en-US" altLang="zh-CN"/>
              <a:t>Solaris</a:t>
            </a:r>
          </a:p>
          <a:p>
            <a:r>
              <a:rPr lang="en-US" altLang="zh-CN"/>
              <a:t>Windows XP</a:t>
            </a:r>
          </a:p>
          <a:p>
            <a:r>
              <a:rPr lang="en-US" altLang="zh-CN"/>
              <a:t>Linux</a:t>
            </a:r>
          </a:p>
          <a:p>
            <a:r>
              <a:rPr lang="en-US" altLang="zh-CN"/>
              <a:t>Pthreads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B11B8253-204F-4144-8BFC-A4C6F25D619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Solaris Synchronization</a:t>
            </a:r>
          </a:p>
        </p:txBody>
      </p:sp>
      <p:sp>
        <p:nvSpPr>
          <p:cNvPr id="100355" name="Rectangle 3">
            <a:extLst>
              <a:ext uri="{FF2B5EF4-FFF2-40B4-BE49-F238E27FC236}">
                <a16:creationId xmlns:a16="http://schemas.microsoft.com/office/drawing/2014/main" id="{E4716722-EE3D-294F-AA18-1832145A47EC}"/>
              </a:ext>
            </a:extLst>
          </p:cNvPr>
          <p:cNvSpPr>
            <a:spLocks noGrp="1" noChangeArrowheads="1"/>
          </p:cNvSpPr>
          <p:nvPr>
            <p:ph type="body" idx="1"/>
          </p:nvPr>
        </p:nvSpPr>
        <p:spPr/>
        <p:txBody>
          <a:bodyPr/>
          <a:lstStyle/>
          <a:p>
            <a:r>
              <a:rPr lang="en-US" altLang="zh-CN" sz="2000"/>
              <a:t>Implements a variety of locks to support multitasking, multithreading (including real-time threads), and multiprocessing</a:t>
            </a:r>
          </a:p>
          <a:p>
            <a:r>
              <a:rPr lang="en-US" altLang="zh-CN" sz="2000"/>
              <a:t>Uses </a:t>
            </a:r>
            <a:r>
              <a:rPr lang="en-US" altLang="zh-CN" sz="2000">
                <a:solidFill>
                  <a:schemeClr val="tx2"/>
                </a:solidFill>
              </a:rPr>
              <a:t>adaptive mutexes</a:t>
            </a:r>
            <a:r>
              <a:rPr lang="en-US" altLang="zh-CN" sz="2000"/>
              <a:t> for efficiency when protecting data from short code segments (page 218)</a:t>
            </a:r>
          </a:p>
          <a:p>
            <a:r>
              <a:rPr lang="en-US" altLang="zh-CN" sz="2000"/>
              <a:t>Uses </a:t>
            </a:r>
            <a:r>
              <a:rPr lang="en-US" altLang="zh-CN" sz="2000">
                <a:solidFill>
                  <a:schemeClr val="tx2"/>
                </a:solidFill>
              </a:rPr>
              <a:t>condition variables </a:t>
            </a:r>
            <a:r>
              <a:rPr lang="en-US" altLang="zh-CN" sz="2000"/>
              <a:t>and </a:t>
            </a:r>
            <a:r>
              <a:rPr lang="en-US" altLang="zh-CN" sz="2000">
                <a:solidFill>
                  <a:schemeClr val="tx2"/>
                </a:solidFill>
              </a:rPr>
              <a:t>readers-writers</a:t>
            </a:r>
            <a:r>
              <a:rPr lang="en-US" altLang="zh-CN" sz="2000"/>
              <a:t> locks when longer sections of code need access to data</a:t>
            </a:r>
          </a:p>
          <a:p>
            <a:r>
              <a:rPr lang="en-US" altLang="zh-CN" sz="2000"/>
              <a:t>Uses </a:t>
            </a:r>
            <a:r>
              <a:rPr lang="en-US" altLang="zh-CN" sz="2000">
                <a:solidFill>
                  <a:schemeClr val="tx2"/>
                </a:solidFill>
              </a:rPr>
              <a:t>turnstiles</a:t>
            </a:r>
            <a:r>
              <a:rPr lang="en-US" altLang="zh-CN" sz="2000"/>
              <a:t> to order the list of threads waiting to acquire either an adaptive mutex or reader-writer lock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8AA98BB6-190C-6141-9D0F-8A0BC244DB8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Consumer</a:t>
            </a:r>
          </a:p>
        </p:txBody>
      </p:sp>
      <p:sp>
        <p:nvSpPr>
          <p:cNvPr id="13315" name="Rectangle 3">
            <a:extLst>
              <a:ext uri="{FF2B5EF4-FFF2-40B4-BE49-F238E27FC236}">
                <a16:creationId xmlns:a16="http://schemas.microsoft.com/office/drawing/2014/main" id="{D4D23F20-8CD3-9747-AAF2-F405ECA77B5C}"/>
              </a:ext>
            </a:extLst>
          </p:cNvPr>
          <p:cNvSpPr>
            <a:spLocks noGrp="1" noChangeArrowheads="1"/>
          </p:cNvSpPr>
          <p:nvPr>
            <p:ph type="body" idx="1"/>
          </p:nvPr>
        </p:nvSpPr>
        <p:spPr>
          <a:xfrm>
            <a:off x="827088" y="1022350"/>
            <a:ext cx="6877050" cy="4860925"/>
          </a:xfrm>
        </p:spPr>
        <p:txBody>
          <a:bodyPr/>
          <a:lstStyle/>
          <a:p>
            <a:pPr>
              <a:buFont typeface="Monotype Sorts" pitchFamily="2" charset="2"/>
              <a:buNone/>
            </a:pPr>
            <a:endParaRPr lang="zh-CN" altLang="en-US" sz="2000"/>
          </a:p>
          <a:p>
            <a:pPr>
              <a:buFont typeface="Monotype Sorts" pitchFamily="2" charset="2"/>
              <a:buNone/>
            </a:pPr>
            <a:r>
              <a:rPr lang="zh-CN" altLang="en-US" sz="2000">
                <a:solidFill>
                  <a:srgbClr val="0000FF"/>
                </a:solidFill>
              </a:rPr>
              <a:t>    </a:t>
            </a:r>
            <a:r>
              <a:rPr lang="en-US" altLang="zh-CN">
                <a:solidFill>
                  <a:srgbClr val="0000FF"/>
                </a:solidFill>
              </a:rPr>
              <a:t>while (true)  {</a:t>
            </a:r>
          </a:p>
          <a:p>
            <a:pPr>
              <a:buFont typeface="Monotype Sorts" pitchFamily="2" charset="2"/>
              <a:buNone/>
            </a:pPr>
            <a:r>
              <a:rPr lang="en-US" altLang="zh-CN">
                <a:solidFill>
                  <a:srgbClr val="0000FF"/>
                </a:solidFill>
              </a:rPr>
              <a:t>		while (count == 0)</a:t>
            </a:r>
          </a:p>
          <a:p>
            <a:pPr>
              <a:buFont typeface="Monotype Sorts" pitchFamily="2" charset="2"/>
              <a:buNone/>
            </a:pPr>
            <a:r>
              <a:rPr lang="en-US" altLang="zh-CN">
                <a:solidFill>
                  <a:srgbClr val="0000FF"/>
                </a:solidFill>
              </a:rPr>
              <a:t>		        ; // do nothing</a:t>
            </a:r>
          </a:p>
          <a:p>
            <a:pPr>
              <a:buFont typeface="Monotype Sorts" pitchFamily="2" charset="2"/>
              <a:buNone/>
            </a:pPr>
            <a:r>
              <a:rPr lang="en-US" altLang="zh-CN">
                <a:solidFill>
                  <a:srgbClr val="0000FF"/>
                </a:solidFill>
              </a:rPr>
              <a:t>		nextConsumed =  buffer[out];</a:t>
            </a:r>
          </a:p>
          <a:p>
            <a:pPr>
              <a:buFont typeface="Monotype Sorts" pitchFamily="2" charset="2"/>
              <a:buNone/>
            </a:pPr>
            <a:r>
              <a:rPr lang="en-US" altLang="zh-CN">
                <a:solidFill>
                  <a:srgbClr val="0000FF"/>
                </a:solidFill>
              </a:rPr>
              <a:t>		out = (out + 1) % BUFFER_SIZE;</a:t>
            </a:r>
          </a:p>
          <a:p>
            <a:pPr>
              <a:buFont typeface="Monotype Sorts" pitchFamily="2" charset="2"/>
              <a:buNone/>
            </a:pPr>
            <a:r>
              <a:rPr lang="en-US" altLang="zh-CN">
                <a:solidFill>
                  <a:srgbClr val="0000FF"/>
                </a:solidFill>
              </a:rPr>
              <a:t>		count--;</a:t>
            </a:r>
          </a:p>
          <a:p>
            <a:pPr>
              <a:buFont typeface="Monotype Sorts" pitchFamily="2" charset="2"/>
              <a:buNone/>
            </a:pPr>
            <a:endParaRPr lang="en-US" altLang="zh-CN">
              <a:solidFill>
                <a:srgbClr val="0000FF"/>
              </a:solidFill>
            </a:endParaRPr>
          </a:p>
          <a:p>
            <a:pPr>
              <a:buFont typeface="Monotype Sorts" pitchFamily="2" charset="2"/>
              <a:buNone/>
            </a:pPr>
            <a:r>
              <a:rPr lang="en-US" altLang="zh-CN">
                <a:solidFill>
                  <a:srgbClr val="0000FF"/>
                </a:solidFill>
              </a:rPr>
              <a:t>		/*  consume the item in nextConsumed</a:t>
            </a:r>
          </a:p>
          <a:p>
            <a:pPr>
              <a:buFont typeface="Monotype Sorts" pitchFamily="2" charset="2"/>
              <a:buNone/>
            </a:pPr>
            <a:r>
              <a:rPr lang="en-US" altLang="zh-CN">
                <a:solidFill>
                  <a:srgbClr val="0000FF"/>
                </a:solidFill>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66D36C9E-B5DC-864A-B854-E700D4309C17}"/>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Windows XP Synchronization</a:t>
            </a:r>
          </a:p>
        </p:txBody>
      </p:sp>
      <p:sp>
        <p:nvSpPr>
          <p:cNvPr id="102403" name="Rectangle 3">
            <a:extLst>
              <a:ext uri="{FF2B5EF4-FFF2-40B4-BE49-F238E27FC236}">
                <a16:creationId xmlns:a16="http://schemas.microsoft.com/office/drawing/2014/main" id="{A41934CD-E895-5C4E-B141-9E051B6F904A}"/>
              </a:ext>
            </a:extLst>
          </p:cNvPr>
          <p:cNvSpPr>
            <a:spLocks noGrp="1" noChangeArrowheads="1"/>
          </p:cNvSpPr>
          <p:nvPr>
            <p:ph type="body" idx="1"/>
          </p:nvPr>
        </p:nvSpPr>
        <p:spPr/>
        <p:txBody>
          <a:bodyPr/>
          <a:lstStyle/>
          <a:p>
            <a:r>
              <a:rPr lang="en-US" altLang="zh-CN"/>
              <a:t>Uses </a:t>
            </a:r>
            <a:r>
              <a:rPr lang="en-US" altLang="zh-CN">
                <a:solidFill>
                  <a:srgbClr val="FF0000"/>
                </a:solidFill>
              </a:rPr>
              <a:t>interrupt masks</a:t>
            </a:r>
            <a:r>
              <a:rPr lang="en-US" altLang="zh-CN"/>
              <a:t> to protect access to global resources on uniprocessor systems</a:t>
            </a:r>
          </a:p>
          <a:p>
            <a:r>
              <a:rPr lang="en-US" altLang="zh-CN"/>
              <a:t>Uses </a:t>
            </a:r>
            <a:r>
              <a:rPr lang="en-US" altLang="zh-CN">
                <a:solidFill>
                  <a:schemeClr val="tx2"/>
                </a:solidFill>
              </a:rPr>
              <a:t>spinlocks</a:t>
            </a:r>
            <a:r>
              <a:rPr lang="en-US" altLang="zh-CN"/>
              <a:t> (busy-waiting semaphore) on multiprocessor systems</a:t>
            </a:r>
          </a:p>
          <a:p>
            <a:r>
              <a:rPr lang="en-US" altLang="zh-CN"/>
              <a:t>Also provides </a:t>
            </a:r>
            <a:r>
              <a:rPr lang="en-US" altLang="zh-CN">
                <a:solidFill>
                  <a:schemeClr val="tx2"/>
                </a:solidFill>
              </a:rPr>
              <a:t>dispatcher objects</a:t>
            </a:r>
            <a:r>
              <a:rPr lang="en-US" altLang="zh-CN"/>
              <a:t> which may act as either mutexes and semaphores</a:t>
            </a:r>
          </a:p>
          <a:p>
            <a:r>
              <a:rPr lang="en-US" altLang="zh-CN"/>
              <a:t>Dispatcher objects may also provide </a:t>
            </a:r>
            <a:r>
              <a:rPr lang="en-US" altLang="zh-CN">
                <a:solidFill>
                  <a:schemeClr val="tx2"/>
                </a:solidFill>
              </a:rPr>
              <a:t>events</a:t>
            </a:r>
            <a:endParaRPr lang="en-US" altLang="zh-CN"/>
          </a:p>
          <a:p>
            <a:pPr lvl="1"/>
            <a:r>
              <a:rPr lang="en-US" altLang="zh-CN"/>
              <a:t>An event acts much like a condition variable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37BCDE3D-69D9-9646-AD24-9E8557C6A2B7}"/>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Linux Synchronization</a:t>
            </a:r>
          </a:p>
        </p:txBody>
      </p:sp>
      <p:sp>
        <p:nvSpPr>
          <p:cNvPr id="104451" name="Rectangle 3">
            <a:extLst>
              <a:ext uri="{FF2B5EF4-FFF2-40B4-BE49-F238E27FC236}">
                <a16:creationId xmlns:a16="http://schemas.microsoft.com/office/drawing/2014/main" id="{5D6E3E82-06F2-1040-9CA1-D8AD83911057}"/>
              </a:ext>
            </a:extLst>
          </p:cNvPr>
          <p:cNvSpPr>
            <a:spLocks noGrp="1" noChangeArrowheads="1"/>
          </p:cNvSpPr>
          <p:nvPr>
            <p:ph type="body" idx="1"/>
          </p:nvPr>
        </p:nvSpPr>
        <p:spPr/>
        <p:txBody>
          <a:bodyPr/>
          <a:lstStyle/>
          <a:p>
            <a:r>
              <a:rPr lang="en-US" altLang="zh-CN"/>
              <a:t>Linux:</a:t>
            </a:r>
          </a:p>
          <a:p>
            <a:pPr lvl="1"/>
            <a:r>
              <a:rPr lang="en-US" altLang="zh-CN"/>
              <a:t>disables interrupts to implement short critical sections</a:t>
            </a:r>
          </a:p>
          <a:p>
            <a:endParaRPr lang="en-US" altLang="zh-CN"/>
          </a:p>
          <a:p>
            <a:r>
              <a:rPr lang="en-US" altLang="zh-CN"/>
              <a:t>Linux provides:</a:t>
            </a:r>
          </a:p>
          <a:p>
            <a:pPr lvl="1"/>
            <a:r>
              <a:rPr lang="en-US" altLang="zh-CN"/>
              <a:t>semaphores</a:t>
            </a:r>
          </a:p>
          <a:p>
            <a:pPr lvl="1"/>
            <a:r>
              <a:rPr lang="en-US" altLang="zh-CN"/>
              <a:t>spin locks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CD53B43C-8BE2-F74E-BDFF-1C5278470FDD}"/>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Pthreads Synchronization</a:t>
            </a:r>
          </a:p>
        </p:txBody>
      </p:sp>
      <p:sp>
        <p:nvSpPr>
          <p:cNvPr id="106499" name="Rectangle 3">
            <a:extLst>
              <a:ext uri="{FF2B5EF4-FFF2-40B4-BE49-F238E27FC236}">
                <a16:creationId xmlns:a16="http://schemas.microsoft.com/office/drawing/2014/main" id="{E20C58A7-4A3B-CA4A-B4B8-A14329C1F97E}"/>
              </a:ext>
            </a:extLst>
          </p:cNvPr>
          <p:cNvSpPr>
            <a:spLocks noGrp="1" noChangeArrowheads="1"/>
          </p:cNvSpPr>
          <p:nvPr>
            <p:ph type="body" sz="half" idx="1"/>
          </p:nvPr>
        </p:nvSpPr>
        <p:spPr>
          <a:xfrm>
            <a:off x="1050925" y="1427163"/>
            <a:ext cx="4948238" cy="4613275"/>
          </a:xfrm>
        </p:spPr>
        <p:txBody>
          <a:bodyPr/>
          <a:lstStyle/>
          <a:p>
            <a:r>
              <a:rPr lang="en-US" altLang="zh-CN"/>
              <a:t>Pthreads API is OS-independent</a:t>
            </a:r>
          </a:p>
          <a:p>
            <a:r>
              <a:rPr lang="en-US" altLang="zh-CN"/>
              <a:t>It provides:</a:t>
            </a:r>
          </a:p>
          <a:p>
            <a:pPr lvl="1"/>
            <a:r>
              <a:rPr lang="en-US" altLang="zh-CN"/>
              <a:t>mutex locks</a:t>
            </a:r>
          </a:p>
          <a:p>
            <a:pPr lvl="1"/>
            <a:r>
              <a:rPr lang="en-US" altLang="zh-CN"/>
              <a:t>condition variables</a:t>
            </a:r>
            <a:br>
              <a:rPr lang="en-US" altLang="zh-CN"/>
            </a:br>
            <a:endParaRPr lang="en-US" altLang="zh-CN"/>
          </a:p>
          <a:p>
            <a:r>
              <a:rPr lang="en-US" altLang="zh-CN"/>
              <a:t>Non-portable extensions include:</a:t>
            </a:r>
          </a:p>
          <a:p>
            <a:pPr lvl="1"/>
            <a:r>
              <a:rPr lang="en-US" altLang="zh-CN"/>
              <a:t>read-write locks</a:t>
            </a:r>
          </a:p>
          <a:p>
            <a:pPr lvl="1"/>
            <a:r>
              <a:rPr lang="en-US" altLang="zh-CN"/>
              <a:t>spin locks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a:extLst>
              <a:ext uri="{FF2B5EF4-FFF2-40B4-BE49-F238E27FC236}">
                <a16:creationId xmlns:a16="http://schemas.microsoft.com/office/drawing/2014/main" id="{C0629EF5-892D-B749-A140-267F20208CE4}"/>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Pthread mutex example</a:t>
            </a:r>
          </a:p>
        </p:txBody>
      </p:sp>
      <p:sp>
        <p:nvSpPr>
          <p:cNvPr id="108547" name="Rectangle 3">
            <a:extLst>
              <a:ext uri="{FF2B5EF4-FFF2-40B4-BE49-F238E27FC236}">
                <a16:creationId xmlns:a16="http://schemas.microsoft.com/office/drawing/2014/main" id="{741A0E35-F245-FF4C-ADB0-2A5B1DA29FD9}"/>
              </a:ext>
            </a:extLst>
          </p:cNvPr>
          <p:cNvSpPr>
            <a:spLocks noGrp="1" noChangeArrowheads="1"/>
          </p:cNvSpPr>
          <p:nvPr>
            <p:ph type="body" idx="1"/>
          </p:nvPr>
        </p:nvSpPr>
        <p:spPr/>
        <p:txBody>
          <a:bodyPr/>
          <a:lstStyle/>
          <a:p>
            <a:pPr>
              <a:lnSpc>
                <a:spcPct val="120000"/>
              </a:lnSpc>
            </a:pPr>
            <a:r>
              <a:rPr lang="en-US" altLang="zh-CN" sz="1600"/>
              <a:t>void reader_function ( void );</a:t>
            </a:r>
            <a:br>
              <a:rPr lang="en-US" altLang="zh-CN" sz="1600"/>
            </a:br>
            <a:r>
              <a:rPr lang="en-US" altLang="zh-CN" sz="1600"/>
              <a:t>void writer_function ( void ); </a:t>
            </a:r>
            <a:br>
              <a:rPr lang="en-US" altLang="zh-CN" sz="1600"/>
            </a:br>
            <a:br>
              <a:rPr lang="en-US" altLang="zh-CN" sz="1600"/>
            </a:br>
            <a:r>
              <a:rPr lang="en-US" altLang="zh-CN" sz="1600"/>
              <a:t>char buffer;</a:t>
            </a:r>
            <a:br>
              <a:rPr lang="en-US" altLang="zh-CN" sz="1600"/>
            </a:br>
            <a:r>
              <a:rPr lang="en-US" altLang="zh-CN" sz="1600"/>
              <a:t>int buffer_has_item=0;</a:t>
            </a:r>
            <a:br>
              <a:rPr lang="en-US" altLang="zh-CN" sz="1600"/>
            </a:br>
            <a:r>
              <a:rPr lang="en-US" altLang="zh-CN" sz="1600"/>
              <a:t>pthread_mutex_t mutex;</a:t>
            </a:r>
            <a:br>
              <a:rPr lang="en-US" altLang="zh-CN" sz="1600"/>
            </a:br>
            <a:r>
              <a:rPr lang="en-US" altLang="zh-CN" sz="1600"/>
              <a:t>struct timespec delay;</a:t>
            </a:r>
            <a:br>
              <a:rPr lang="en-US" altLang="zh-CN" sz="1600"/>
            </a:br>
            <a:r>
              <a:rPr lang="en-US" altLang="zh-CN" sz="1600"/>
              <a:t>void main ( void ){</a:t>
            </a:r>
            <a:br>
              <a:rPr lang="en-US" altLang="zh-CN" sz="1600"/>
            </a:br>
            <a:r>
              <a:rPr lang="zh-CN" altLang="en-US" sz="1600"/>
              <a:t>　</a:t>
            </a:r>
            <a:r>
              <a:rPr lang="en-US" altLang="zh-CN" sz="1600"/>
              <a:t>pthread_t reader;</a:t>
            </a:r>
            <a:br>
              <a:rPr lang="en-US" altLang="zh-CN" sz="1600"/>
            </a:br>
            <a:r>
              <a:rPr lang="zh-CN" altLang="en-US" sz="1600"/>
              <a:t>　</a:t>
            </a:r>
            <a:br>
              <a:rPr lang="en-US" altLang="zh-CN" sz="1600"/>
            </a:br>
            <a:r>
              <a:rPr lang="zh-CN" altLang="en-US" sz="1600"/>
              <a:t>　</a:t>
            </a:r>
            <a:r>
              <a:rPr lang="en-US" altLang="zh-CN" sz="1600"/>
              <a:t>delay.tv_sec = 2;</a:t>
            </a:r>
            <a:br>
              <a:rPr lang="en-US" altLang="zh-CN" sz="1600"/>
            </a:br>
            <a:r>
              <a:rPr lang="zh-CN" altLang="en-US" sz="1600"/>
              <a:t>　</a:t>
            </a:r>
            <a:r>
              <a:rPr lang="en-US" altLang="zh-CN" sz="1600"/>
              <a:t>delay.tv_nec = 0;</a:t>
            </a:r>
            <a:br>
              <a:rPr lang="en-US" altLang="zh-CN" sz="1600"/>
            </a:br>
            <a:r>
              <a:rPr lang="zh-CN" altLang="en-US" sz="1600"/>
              <a:t>　</a:t>
            </a:r>
            <a:br>
              <a:rPr lang="en-US" altLang="zh-CN" sz="1600"/>
            </a:br>
            <a:r>
              <a:rPr lang="zh-CN" altLang="en-US" sz="1600"/>
              <a:t>　</a:t>
            </a:r>
            <a:r>
              <a:rPr lang="en-US" altLang="zh-CN" sz="1600"/>
              <a:t>pthread_mutex_init (&amp;mutex,NULL);</a:t>
            </a:r>
            <a:br>
              <a:rPr lang="en-US" altLang="zh-CN" sz="1600"/>
            </a:br>
            <a:r>
              <a:rPr lang="zh-CN" altLang="en-US" sz="1600"/>
              <a:t>　</a:t>
            </a:r>
            <a:r>
              <a:rPr lang="en-US" altLang="zh-CN" sz="1600"/>
              <a:t>pthread_create(&amp;reader, pthread_attr_default, (void *)&amp;reader_function), NULL);</a:t>
            </a:r>
            <a:br>
              <a:rPr lang="en-US" altLang="zh-CN" sz="1600"/>
            </a:br>
            <a:r>
              <a:rPr lang="zh-CN" altLang="en-US" sz="1600"/>
              <a:t>　</a:t>
            </a:r>
            <a:r>
              <a:rPr lang="en-US" altLang="zh-CN" sz="1600"/>
              <a:t>writer_function( );</a:t>
            </a:r>
            <a:br>
              <a:rPr lang="en-US" altLang="zh-CN" sz="1600"/>
            </a:br>
            <a:r>
              <a:rPr lang="en-US" altLang="zh-CN" sz="1600"/>
              <a:t>}</a:t>
            </a:r>
            <a:br>
              <a:rPr lang="en-US" altLang="zh-CN" sz="1600"/>
            </a:br>
            <a:endParaRPr lang="zh-CN" altLang="en-US" sz="1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a:extLst>
              <a:ext uri="{FF2B5EF4-FFF2-40B4-BE49-F238E27FC236}">
                <a16:creationId xmlns:a16="http://schemas.microsoft.com/office/drawing/2014/main" id="{93FF0E26-5A36-C348-89C3-E79D1B5B75A3}"/>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The writer thread</a:t>
            </a:r>
          </a:p>
        </p:txBody>
      </p:sp>
      <p:sp>
        <p:nvSpPr>
          <p:cNvPr id="109571" name="Rectangle 3">
            <a:extLst>
              <a:ext uri="{FF2B5EF4-FFF2-40B4-BE49-F238E27FC236}">
                <a16:creationId xmlns:a16="http://schemas.microsoft.com/office/drawing/2014/main" id="{01DE0E06-129E-E948-91E3-9EC4CE68F1C8}"/>
              </a:ext>
            </a:extLst>
          </p:cNvPr>
          <p:cNvSpPr>
            <a:spLocks noGrp="1" noChangeArrowheads="1"/>
          </p:cNvSpPr>
          <p:nvPr>
            <p:ph type="body" idx="1"/>
          </p:nvPr>
        </p:nvSpPr>
        <p:spPr/>
        <p:txBody>
          <a:bodyPr/>
          <a:lstStyle/>
          <a:p>
            <a:r>
              <a:rPr lang="en-US" altLang="zh-CN"/>
              <a:t>void writer_function (void){</a:t>
            </a:r>
            <a:br>
              <a:rPr lang="en-US" altLang="zh-CN"/>
            </a:br>
            <a:r>
              <a:rPr lang="zh-CN" altLang="en-US"/>
              <a:t>　</a:t>
            </a:r>
            <a:r>
              <a:rPr lang="en-US" altLang="zh-CN"/>
              <a:t>while(1){</a:t>
            </a:r>
            <a:br>
              <a:rPr lang="en-US" altLang="zh-CN"/>
            </a:br>
            <a:r>
              <a:rPr lang="zh-CN" altLang="en-US"/>
              <a:t>　　</a:t>
            </a:r>
            <a:br>
              <a:rPr lang="en-US" altLang="zh-CN"/>
            </a:br>
            <a:r>
              <a:rPr lang="zh-CN" altLang="en-US"/>
              <a:t>　　</a:t>
            </a:r>
            <a:r>
              <a:rPr lang="en-US" altLang="zh-CN"/>
              <a:t>pthread_mutex_lock (&amp;mutex);</a:t>
            </a:r>
            <a:br>
              <a:rPr lang="en-US" altLang="zh-CN"/>
            </a:br>
            <a:r>
              <a:rPr lang="zh-CN" altLang="en-US"/>
              <a:t>　　</a:t>
            </a:r>
            <a:r>
              <a:rPr lang="en-US" altLang="zh-CN"/>
              <a:t>if (buffer_has_item==0){</a:t>
            </a:r>
            <a:br>
              <a:rPr lang="en-US" altLang="zh-CN"/>
            </a:br>
            <a:r>
              <a:rPr lang="zh-CN" altLang="en-US"/>
              <a:t>　　　</a:t>
            </a:r>
            <a:r>
              <a:rPr lang="en-US" altLang="zh-CN"/>
              <a:t>buffer=make_new_item( );</a:t>
            </a:r>
            <a:br>
              <a:rPr lang="en-US" altLang="zh-CN"/>
            </a:br>
            <a:r>
              <a:rPr lang="zh-CN" altLang="en-US"/>
              <a:t>　　　</a:t>
            </a:r>
            <a:r>
              <a:rPr lang="en-US" altLang="zh-CN"/>
              <a:t>buffer_has_item=1;</a:t>
            </a:r>
            <a:br>
              <a:rPr lang="en-US" altLang="zh-CN"/>
            </a:br>
            <a:r>
              <a:rPr lang="zh-CN" altLang="en-US"/>
              <a:t>　　</a:t>
            </a:r>
            <a:r>
              <a:rPr lang="en-US" altLang="zh-CN"/>
              <a:t>}</a:t>
            </a:r>
            <a:br>
              <a:rPr lang="en-US" altLang="zh-CN"/>
            </a:br>
            <a:r>
              <a:rPr lang="zh-CN" altLang="en-US"/>
              <a:t>　　</a:t>
            </a:r>
            <a:br>
              <a:rPr lang="en-US" altLang="zh-CN"/>
            </a:br>
            <a:r>
              <a:rPr lang="zh-CN" altLang="en-US"/>
              <a:t>　　</a:t>
            </a:r>
            <a:r>
              <a:rPr lang="en-US" altLang="zh-CN"/>
              <a:t>pthread_mutex_unlock(&amp;mutex);</a:t>
            </a:r>
            <a:br>
              <a:rPr lang="en-US" altLang="zh-CN"/>
            </a:br>
            <a:r>
              <a:rPr lang="zh-CN" altLang="en-US"/>
              <a:t>　　</a:t>
            </a:r>
            <a:r>
              <a:rPr lang="en-US" altLang="zh-CN"/>
              <a:t>pthread_delay_np(&amp;delay);</a:t>
            </a:r>
            <a:br>
              <a:rPr lang="en-US" altLang="zh-CN"/>
            </a:br>
            <a:r>
              <a:rPr lang="zh-CN" altLang="en-US"/>
              <a:t>　</a:t>
            </a:r>
            <a:r>
              <a:rPr lang="en-US" altLang="zh-CN"/>
              <a:t>}</a:t>
            </a:r>
            <a:br>
              <a:rPr lang="en-US" altLang="zh-CN"/>
            </a:br>
            <a:r>
              <a:rPr lang="en-US" altLang="zh-CN"/>
              <a:t>} </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a:extLst>
              <a:ext uri="{FF2B5EF4-FFF2-40B4-BE49-F238E27FC236}">
                <a16:creationId xmlns:a16="http://schemas.microsoft.com/office/drawing/2014/main" id="{4CC04DF5-A8D0-1340-AF2F-D668AC2FE74E}"/>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The reader thread</a:t>
            </a:r>
          </a:p>
        </p:txBody>
      </p:sp>
      <p:sp>
        <p:nvSpPr>
          <p:cNvPr id="110595" name="Rectangle 3">
            <a:extLst>
              <a:ext uri="{FF2B5EF4-FFF2-40B4-BE49-F238E27FC236}">
                <a16:creationId xmlns:a16="http://schemas.microsoft.com/office/drawing/2014/main" id="{B266018B-E86B-C94F-A3AF-1137742E4697}"/>
              </a:ext>
            </a:extLst>
          </p:cNvPr>
          <p:cNvSpPr>
            <a:spLocks noGrp="1" noChangeArrowheads="1"/>
          </p:cNvSpPr>
          <p:nvPr>
            <p:ph type="body" idx="1"/>
          </p:nvPr>
        </p:nvSpPr>
        <p:spPr/>
        <p:txBody>
          <a:bodyPr/>
          <a:lstStyle/>
          <a:p>
            <a:r>
              <a:rPr lang="en-US" altLang="zh-CN"/>
              <a:t>void reader_function(void){</a:t>
            </a:r>
            <a:br>
              <a:rPr lang="en-US" altLang="zh-CN"/>
            </a:br>
            <a:r>
              <a:rPr lang="zh-CN" altLang="en-US"/>
              <a:t>　</a:t>
            </a:r>
            <a:r>
              <a:rPr lang="en-US" altLang="zh-CN"/>
              <a:t>while(1){</a:t>
            </a:r>
            <a:br>
              <a:rPr lang="en-US" altLang="zh-CN"/>
            </a:br>
            <a:r>
              <a:rPr lang="zh-CN" altLang="en-US"/>
              <a:t>　　</a:t>
            </a:r>
            <a:r>
              <a:rPr lang="en-US" altLang="zh-CN"/>
              <a:t>pthread_mutex_lock(&amp;mutex);</a:t>
            </a:r>
            <a:br>
              <a:rPr lang="en-US" altLang="zh-CN"/>
            </a:br>
            <a:r>
              <a:rPr lang="zh-CN" altLang="en-US"/>
              <a:t>　　</a:t>
            </a:r>
            <a:r>
              <a:rPr lang="en-US" altLang="zh-CN"/>
              <a:t>if(buffer_has_item==1){</a:t>
            </a:r>
            <a:br>
              <a:rPr lang="en-US" altLang="zh-CN"/>
            </a:br>
            <a:r>
              <a:rPr lang="zh-CN" altLang="en-US"/>
              <a:t>　　　</a:t>
            </a:r>
            <a:r>
              <a:rPr lang="en-US" altLang="zh-CN"/>
              <a:t>consume_item(buffer);</a:t>
            </a:r>
            <a:br>
              <a:rPr lang="en-US" altLang="zh-CN"/>
            </a:br>
            <a:r>
              <a:rPr lang="zh-CN" altLang="en-US"/>
              <a:t>　　　</a:t>
            </a:r>
            <a:r>
              <a:rPr lang="en-US" altLang="zh-CN"/>
              <a:t>buffer_has_item=0;</a:t>
            </a:r>
            <a:br>
              <a:rPr lang="en-US" altLang="zh-CN"/>
            </a:br>
            <a:r>
              <a:rPr lang="zh-CN" altLang="en-US"/>
              <a:t>　　</a:t>
            </a:r>
            <a:r>
              <a:rPr lang="en-US" altLang="zh-CN"/>
              <a:t>}</a:t>
            </a:r>
            <a:br>
              <a:rPr lang="en-US" altLang="zh-CN"/>
            </a:br>
            <a:r>
              <a:rPr lang="zh-CN" altLang="en-US"/>
              <a:t>　　</a:t>
            </a:r>
            <a:r>
              <a:rPr lang="en-US" altLang="zh-CN"/>
              <a:t>pthread_mutex_unlock(&amp;mutex);</a:t>
            </a:r>
            <a:br>
              <a:rPr lang="en-US" altLang="zh-CN"/>
            </a:br>
            <a:r>
              <a:rPr lang="zh-CN" altLang="en-US"/>
              <a:t>　　</a:t>
            </a:r>
            <a:r>
              <a:rPr lang="en-US" altLang="zh-CN"/>
              <a:t>pthread_delay_np(&amp;delay);</a:t>
            </a:r>
            <a:br>
              <a:rPr lang="en-US" altLang="zh-CN"/>
            </a:br>
            <a:r>
              <a:rPr lang="zh-CN" altLang="en-US"/>
              <a:t>　</a:t>
            </a:r>
            <a:r>
              <a:rPr lang="en-US" altLang="zh-CN"/>
              <a:t>}</a:t>
            </a:r>
            <a:br>
              <a:rPr lang="en-US" altLang="zh-CN"/>
            </a:br>
            <a:r>
              <a:rPr lang="en-US" altLang="zh-CN"/>
              <a:t>} </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A5E578E2-68C8-CB46-A4F7-024A1B510F3C}"/>
              </a:ext>
            </a:extLst>
          </p:cNvPr>
          <p:cNvSpPr>
            <a:spLocks noGrp="1" noChangeArrowheads="1"/>
          </p:cNvSpPr>
          <p:nvPr>
            <p:ph type="title"/>
          </p:nvPr>
        </p:nvSpPr>
        <p:spPr/>
        <p:txBody>
          <a:bodyPr/>
          <a:lstStyle/>
          <a:p>
            <a:r>
              <a:rPr lang="en-US" altLang="zh-CN" sz="2400">
                <a:effectLst/>
              </a:rPr>
              <a:t>Using pthread_cond_wait() &amp; pthread_cond_signal()</a:t>
            </a:r>
            <a:endParaRPr lang="zh-CN" altLang="en-US" sz="2400">
              <a:effectLst/>
            </a:endParaRPr>
          </a:p>
        </p:txBody>
      </p:sp>
      <p:sp>
        <p:nvSpPr>
          <p:cNvPr id="111619" name="内容占位符 2">
            <a:extLst>
              <a:ext uri="{FF2B5EF4-FFF2-40B4-BE49-F238E27FC236}">
                <a16:creationId xmlns:a16="http://schemas.microsoft.com/office/drawing/2014/main" id="{303B76A6-ED77-1145-BDD0-66FFD09C6327}"/>
              </a:ext>
            </a:extLst>
          </p:cNvPr>
          <p:cNvSpPr>
            <a:spLocks noGrp="1" noChangeArrowheads="1"/>
          </p:cNvSpPr>
          <p:nvPr>
            <p:ph idx="1"/>
          </p:nvPr>
        </p:nvSpPr>
        <p:spPr>
          <a:xfrm>
            <a:off x="166688" y="1187450"/>
            <a:ext cx="7351712" cy="4483100"/>
          </a:xfrm>
        </p:spPr>
        <p:txBody>
          <a:bodyPr/>
          <a:lstStyle/>
          <a:p>
            <a:pPr marL="0" indent="0">
              <a:buFont typeface="Wingdings" panose="05000000000000000000" pitchFamily="2" charset="2"/>
              <a:buNone/>
            </a:pPr>
            <a:r>
              <a:rPr lang="en-US" altLang="zh-CN"/>
              <a:t>pthread_mutex_t count_lock;</a:t>
            </a:r>
          </a:p>
          <a:p>
            <a:pPr marL="0" indent="0">
              <a:buFont typeface="Wingdings" panose="05000000000000000000" pitchFamily="2" charset="2"/>
              <a:buNone/>
            </a:pPr>
            <a:r>
              <a:rPr lang="en-US" altLang="zh-CN"/>
              <a:t>pthread_cond_t count_nonzero;</a:t>
            </a:r>
          </a:p>
          <a:p>
            <a:pPr marL="0" indent="0">
              <a:buFont typeface="Wingdings" panose="05000000000000000000" pitchFamily="2" charset="2"/>
              <a:buNone/>
            </a:pPr>
            <a:r>
              <a:rPr lang="en-US" altLang="zh-CN"/>
              <a:t>unsigned count;</a:t>
            </a:r>
          </a:p>
          <a:p>
            <a:pPr marL="0" indent="0">
              <a:buFont typeface="Wingdings" panose="05000000000000000000" pitchFamily="2" charset="2"/>
              <a:buNone/>
            </a:pP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r>
              <a:rPr lang="en-US" altLang="zh-CN"/>
              <a:t>decrement_count()</a:t>
            </a:r>
          </a:p>
          <a:p>
            <a:pPr marL="0" indent="0">
              <a:buFont typeface="Wingdings" panose="05000000000000000000" pitchFamily="2" charset="2"/>
              <a:buNone/>
            </a:pPr>
            <a:r>
              <a:rPr lang="en-US" altLang="zh-CN"/>
              <a:t>{</a:t>
            </a:r>
          </a:p>
          <a:p>
            <a:pPr marL="0" indent="0">
              <a:buFont typeface="Wingdings" panose="05000000000000000000" pitchFamily="2" charset="2"/>
              <a:buNone/>
            </a:pPr>
            <a:r>
              <a:rPr lang="en-US" altLang="zh-CN"/>
              <a:t>    pthread_mutex_lock(&amp;count_lock);</a:t>
            </a:r>
          </a:p>
          <a:p>
            <a:pPr marL="0" indent="0">
              <a:buFont typeface="Wingdings" panose="05000000000000000000" pitchFamily="2" charset="2"/>
              <a:buNone/>
            </a:pPr>
            <a:r>
              <a:rPr lang="en-US" altLang="zh-CN"/>
              <a:t>    while (count == 0)</a:t>
            </a:r>
          </a:p>
          <a:p>
            <a:pPr marL="0" indent="0">
              <a:buFont typeface="Wingdings" panose="05000000000000000000" pitchFamily="2" charset="2"/>
              <a:buNone/>
            </a:pPr>
            <a:r>
              <a:rPr lang="en-US" altLang="zh-CN"/>
              <a:t>        pthread_cond_wait(&amp;count_nonzero, &amp;count_lock);</a:t>
            </a:r>
          </a:p>
          <a:p>
            <a:pPr marL="0" indent="0">
              <a:buFont typeface="Wingdings" panose="05000000000000000000" pitchFamily="2" charset="2"/>
              <a:buNone/>
            </a:pPr>
            <a:r>
              <a:rPr lang="en-US" altLang="zh-CN"/>
              <a:t>    count = count - 1;</a:t>
            </a:r>
          </a:p>
          <a:p>
            <a:pPr marL="0" indent="0">
              <a:buFont typeface="Wingdings" panose="05000000000000000000" pitchFamily="2" charset="2"/>
              <a:buNone/>
            </a:pPr>
            <a:r>
              <a:rPr lang="en-US" altLang="zh-CN"/>
              <a:t>    pthread_mutex_unlock(&amp;count_lock);</a:t>
            </a:r>
          </a:p>
          <a:p>
            <a:pPr marL="0" indent="0">
              <a:buFont typeface="Wingdings" panose="05000000000000000000" pitchFamily="2" charset="2"/>
              <a:buNone/>
            </a:pPr>
            <a:r>
              <a:rPr lang="en-US" altLang="zh-CN"/>
              <a:t>}</a:t>
            </a:r>
          </a:p>
          <a:p>
            <a:pPr marL="0" indent="0">
              <a:buFont typeface="Wingdings" panose="05000000000000000000" pitchFamily="2" charset="2"/>
              <a:buNone/>
            </a:pPr>
            <a:endParaRPr lang="en-US" altLang="zh-CN"/>
          </a:p>
        </p:txBody>
      </p:sp>
      <p:sp>
        <p:nvSpPr>
          <p:cNvPr id="111620" name="文本框 5">
            <a:extLst>
              <a:ext uri="{FF2B5EF4-FFF2-40B4-BE49-F238E27FC236}">
                <a16:creationId xmlns:a16="http://schemas.microsoft.com/office/drawing/2014/main" id="{227DC1D4-7EA0-6B49-9F0E-D4D042A152C9}"/>
              </a:ext>
            </a:extLst>
          </p:cNvPr>
          <p:cNvSpPr txBox="1">
            <a:spLocks noChangeArrowheads="1"/>
          </p:cNvSpPr>
          <p:nvPr/>
        </p:nvSpPr>
        <p:spPr bwMode="auto">
          <a:xfrm>
            <a:off x="4441825" y="1187450"/>
            <a:ext cx="49561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2" charset="0"/>
                <a:ea typeface="宋体" panose="02010600030101010101" pitchFamily="2" charset="-122"/>
              </a:defRPr>
            </a:lvl1pPr>
            <a:lvl2pPr marL="742950" indent="-285750">
              <a:defRPr>
                <a:solidFill>
                  <a:schemeClr val="tx1"/>
                </a:solidFill>
                <a:latin typeface="Helvetica" pitchFamily="2" charset="0"/>
                <a:ea typeface="宋体" panose="02010600030101010101" pitchFamily="2" charset="-122"/>
              </a:defRPr>
            </a:lvl2pPr>
            <a:lvl3pPr marL="1143000" indent="-228600">
              <a:defRPr>
                <a:solidFill>
                  <a:schemeClr val="tx1"/>
                </a:solidFill>
                <a:latin typeface="Helvetica" pitchFamily="2" charset="0"/>
                <a:ea typeface="宋体" panose="02010600030101010101" pitchFamily="2" charset="-122"/>
              </a:defRPr>
            </a:lvl3pPr>
            <a:lvl4pPr marL="1600200" indent="-228600">
              <a:defRPr>
                <a:solidFill>
                  <a:schemeClr val="tx1"/>
                </a:solidFill>
                <a:latin typeface="Helvetica" pitchFamily="2" charset="0"/>
                <a:ea typeface="宋体" panose="02010600030101010101" pitchFamily="2" charset="-122"/>
              </a:defRPr>
            </a:lvl4pPr>
            <a:lvl5pPr marL="2057400" indent="-228600">
              <a:defRPr>
                <a:solidFill>
                  <a:schemeClr val="tx1"/>
                </a:solidFill>
                <a:latin typeface="Helvetica" pitchFamily="2"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r>
              <a:rPr lang="en-US" altLang="zh-CN"/>
              <a:t>increment_count()</a:t>
            </a:r>
          </a:p>
          <a:p>
            <a:r>
              <a:rPr lang="en-US" altLang="zh-CN"/>
              <a:t>{</a:t>
            </a:r>
          </a:p>
          <a:p>
            <a:r>
              <a:rPr lang="en-US" altLang="zh-CN"/>
              <a:t>    pthread_mutex_lock(&amp;count_lock);</a:t>
            </a:r>
          </a:p>
          <a:p>
            <a:r>
              <a:rPr lang="en-US" altLang="zh-CN"/>
              <a:t>    if (count == 0)</a:t>
            </a:r>
          </a:p>
          <a:p>
            <a:r>
              <a:rPr lang="en-US" altLang="zh-CN"/>
              <a:t>        pthread_cond_signal(&amp;count_nonzero);</a:t>
            </a:r>
          </a:p>
          <a:p>
            <a:r>
              <a:rPr lang="en-US" altLang="zh-CN"/>
              <a:t>    count = count + 1;</a:t>
            </a:r>
          </a:p>
          <a:p>
            <a:r>
              <a:rPr lang="en-US" altLang="zh-CN"/>
              <a:t>    pthread_mutex_unlock(&amp;count_lock);</a:t>
            </a:r>
          </a:p>
          <a:p>
            <a:r>
              <a:rPr lang="en-US" altLang="zh-CN"/>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1D58B9E1-331E-224D-94BD-95A46EF9BAF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Atomic Transactions</a:t>
            </a:r>
          </a:p>
        </p:txBody>
      </p:sp>
      <p:sp>
        <p:nvSpPr>
          <p:cNvPr id="112643" name="Rectangle 3">
            <a:extLst>
              <a:ext uri="{FF2B5EF4-FFF2-40B4-BE49-F238E27FC236}">
                <a16:creationId xmlns:a16="http://schemas.microsoft.com/office/drawing/2014/main" id="{EA77FC31-201B-0744-AF37-48189D23DFC1}"/>
              </a:ext>
            </a:extLst>
          </p:cNvPr>
          <p:cNvSpPr>
            <a:spLocks noGrp="1" noChangeArrowheads="1"/>
          </p:cNvSpPr>
          <p:nvPr>
            <p:ph type="body" idx="1"/>
          </p:nvPr>
        </p:nvSpPr>
        <p:spPr>
          <a:xfrm>
            <a:off x="923925" y="1071563"/>
            <a:ext cx="7297738" cy="4935537"/>
          </a:xfrm>
        </p:spPr>
        <p:txBody>
          <a:bodyPr/>
          <a:lstStyle/>
          <a:p>
            <a:pPr>
              <a:buFont typeface="Monotype Sorts" pitchFamily="2" charset="2"/>
              <a:buNone/>
            </a:pPr>
            <a:endParaRPr lang="zh-CN" altLang="en-US" sz="2000" b="1"/>
          </a:p>
          <a:p>
            <a:r>
              <a:rPr lang="en-US" altLang="zh-CN"/>
              <a:t>System Model</a:t>
            </a:r>
          </a:p>
          <a:p>
            <a:r>
              <a:rPr lang="en-US" altLang="zh-CN"/>
              <a:t>Log-based Recovery</a:t>
            </a:r>
          </a:p>
          <a:p>
            <a:r>
              <a:rPr lang="en-US" altLang="zh-CN"/>
              <a:t>Checkpoints</a:t>
            </a:r>
          </a:p>
          <a:p>
            <a:r>
              <a:rPr lang="en-US" altLang="zh-CN"/>
              <a:t>Concurrent Atomic Transactions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A9AE9C0D-094D-7B4D-A5BC-3E27542E4BBC}"/>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System Model</a:t>
            </a:r>
          </a:p>
        </p:txBody>
      </p:sp>
      <p:sp>
        <p:nvSpPr>
          <p:cNvPr id="114691" name="Rectangle 3">
            <a:extLst>
              <a:ext uri="{FF2B5EF4-FFF2-40B4-BE49-F238E27FC236}">
                <a16:creationId xmlns:a16="http://schemas.microsoft.com/office/drawing/2014/main" id="{1F4E6634-722C-A64C-AFCB-221E8D2C15CA}"/>
              </a:ext>
            </a:extLst>
          </p:cNvPr>
          <p:cNvSpPr>
            <a:spLocks noGrp="1" noChangeArrowheads="1"/>
          </p:cNvSpPr>
          <p:nvPr>
            <p:ph type="body" idx="1"/>
          </p:nvPr>
        </p:nvSpPr>
        <p:spPr>
          <a:xfrm>
            <a:off x="650875" y="1398588"/>
            <a:ext cx="7442200" cy="4687887"/>
          </a:xfrm>
        </p:spPr>
        <p:txBody>
          <a:bodyPr/>
          <a:lstStyle/>
          <a:p>
            <a:r>
              <a:rPr lang="en-US" altLang="zh-CN"/>
              <a:t>Assures that operations happen as a single logical unit of work, in its entirety, or not at all</a:t>
            </a:r>
          </a:p>
          <a:p>
            <a:r>
              <a:rPr lang="en-US" altLang="zh-CN"/>
              <a:t>Related to field of database systems</a:t>
            </a:r>
          </a:p>
          <a:p>
            <a:r>
              <a:rPr lang="en-US" altLang="zh-CN"/>
              <a:t>Challenge is assuring atomicity  despite computer system failures</a:t>
            </a:r>
          </a:p>
          <a:p>
            <a:r>
              <a:rPr lang="en-US" altLang="zh-CN">
                <a:solidFill>
                  <a:schemeClr val="tx2"/>
                </a:solidFill>
              </a:rPr>
              <a:t>Transaction</a:t>
            </a:r>
            <a:r>
              <a:rPr lang="en-US" altLang="zh-CN"/>
              <a:t> - collection of instructions or operations that performs single logical function</a:t>
            </a:r>
          </a:p>
          <a:p>
            <a:pPr lvl="1"/>
            <a:r>
              <a:rPr lang="en-US" altLang="zh-CN"/>
              <a:t>Here we are concerned with changes to stable storage – disk</a:t>
            </a:r>
          </a:p>
          <a:p>
            <a:pPr lvl="1"/>
            <a:r>
              <a:rPr lang="en-US" altLang="zh-CN"/>
              <a:t>Transaction is series of </a:t>
            </a:r>
            <a:r>
              <a:rPr lang="en-US" altLang="zh-CN">
                <a:solidFill>
                  <a:srgbClr val="0000FF"/>
                </a:solidFill>
              </a:rPr>
              <a:t>read</a:t>
            </a:r>
            <a:r>
              <a:rPr lang="en-US" altLang="zh-CN"/>
              <a:t> and </a:t>
            </a:r>
            <a:r>
              <a:rPr lang="en-US" altLang="zh-CN">
                <a:solidFill>
                  <a:srgbClr val="0000FF"/>
                </a:solidFill>
              </a:rPr>
              <a:t>write</a:t>
            </a:r>
            <a:r>
              <a:rPr lang="en-US" altLang="zh-CN"/>
              <a:t> operations</a:t>
            </a:r>
          </a:p>
          <a:p>
            <a:pPr lvl="1"/>
            <a:r>
              <a:rPr lang="en-US" altLang="zh-CN"/>
              <a:t>Terminated by </a:t>
            </a:r>
            <a:r>
              <a:rPr lang="en-US" altLang="zh-CN">
                <a:solidFill>
                  <a:srgbClr val="0000FF"/>
                </a:solidFill>
              </a:rPr>
              <a:t>commit</a:t>
            </a:r>
            <a:r>
              <a:rPr lang="en-US" altLang="zh-CN"/>
              <a:t>  (transaction successful) or </a:t>
            </a:r>
            <a:r>
              <a:rPr lang="en-US" altLang="zh-CN">
                <a:solidFill>
                  <a:srgbClr val="0000FF"/>
                </a:solidFill>
              </a:rPr>
              <a:t>abort</a:t>
            </a:r>
            <a:r>
              <a:rPr lang="en-US" altLang="zh-CN"/>
              <a:t> (transaction failed) operation</a:t>
            </a:r>
          </a:p>
          <a:p>
            <a:pPr lvl="1"/>
            <a:r>
              <a:rPr lang="en-US" altLang="zh-CN"/>
              <a:t>Aborted transaction must be </a:t>
            </a:r>
            <a:r>
              <a:rPr lang="en-US" altLang="zh-CN" b="1">
                <a:solidFill>
                  <a:schemeClr val="tx2"/>
                </a:solidFill>
              </a:rPr>
              <a:t>rolled back</a:t>
            </a:r>
            <a:r>
              <a:rPr lang="en-US" altLang="zh-CN"/>
              <a:t> to undo any changes it performed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E52B385A-8425-F247-AA25-A93412BC90CF}"/>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Types of Storage Media</a:t>
            </a:r>
          </a:p>
        </p:txBody>
      </p:sp>
      <p:sp>
        <p:nvSpPr>
          <p:cNvPr id="116739" name="Rectangle 3">
            <a:extLst>
              <a:ext uri="{FF2B5EF4-FFF2-40B4-BE49-F238E27FC236}">
                <a16:creationId xmlns:a16="http://schemas.microsoft.com/office/drawing/2014/main" id="{B21E0305-E509-5349-BBF6-420E0E97431D}"/>
              </a:ext>
            </a:extLst>
          </p:cNvPr>
          <p:cNvSpPr>
            <a:spLocks noGrp="1" noChangeArrowheads="1"/>
          </p:cNvSpPr>
          <p:nvPr>
            <p:ph type="body" idx="1"/>
          </p:nvPr>
        </p:nvSpPr>
        <p:spPr>
          <a:xfrm>
            <a:off x="754063" y="1428750"/>
            <a:ext cx="7848600" cy="3019425"/>
          </a:xfrm>
        </p:spPr>
        <p:txBody>
          <a:bodyPr/>
          <a:lstStyle/>
          <a:p>
            <a:r>
              <a:rPr lang="en-US" altLang="zh-CN"/>
              <a:t>Volatile storage – information stored here does not survive system crashes</a:t>
            </a:r>
          </a:p>
          <a:p>
            <a:pPr lvl="1"/>
            <a:r>
              <a:rPr lang="en-US" altLang="zh-CN"/>
              <a:t>Example:  main memory, cache</a:t>
            </a:r>
          </a:p>
          <a:p>
            <a:r>
              <a:rPr lang="en-US" altLang="zh-CN"/>
              <a:t>Nonvolatile storage – Information usually survives crashes</a:t>
            </a:r>
          </a:p>
          <a:p>
            <a:pPr lvl="1"/>
            <a:r>
              <a:rPr lang="en-US" altLang="zh-CN"/>
              <a:t>Example:  disk and tape</a:t>
            </a:r>
          </a:p>
          <a:p>
            <a:r>
              <a:rPr lang="en-US" altLang="zh-CN"/>
              <a:t>Stable storage – Information never lost</a:t>
            </a:r>
          </a:p>
          <a:p>
            <a:pPr lvl="1"/>
            <a:r>
              <a:rPr lang="en-US" altLang="zh-CN"/>
              <a:t>Not actually possible, so approximated via replication or RAID to devices with independent failure modes</a:t>
            </a:r>
          </a:p>
        </p:txBody>
      </p:sp>
      <p:sp>
        <p:nvSpPr>
          <p:cNvPr id="116740" name="Text Box 4">
            <a:extLst>
              <a:ext uri="{FF2B5EF4-FFF2-40B4-BE49-F238E27FC236}">
                <a16:creationId xmlns:a16="http://schemas.microsoft.com/office/drawing/2014/main" id="{A456CEB9-9445-A04C-B943-46954E465524}"/>
              </a:ext>
            </a:extLst>
          </p:cNvPr>
          <p:cNvSpPr txBox="1">
            <a:spLocks noChangeArrowheads="1"/>
          </p:cNvSpPr>
          <p:nvPr/>
        </p:nvSpPr>
        <p:spPr bwMode="auto">
          <a:xfrm>
            <a:off x="739775" y="4305300"/>
            <a:ext cx="79533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buFont typeface="Monotype Sorts" pitchFamily="2" charset="2"/>
              <a:buNone/>
            </a:pPr>
            <a:r>
              <a:rPr lang="en-US" altLang="zh-CN" sz="2000"/>
              <a:t>Goal is to assure transaction atomicity where failures cause loss of information on volatile storage</a:t>
            </a:r>
          </a:p>
          <a:p>
            <a:pPr>
              <a:spcBef>
                <a:spcPct val="50000"/>
              </a:spcBef>
              <a:buClrTx/>
              <a:buSzTx/>
              <a:buFontTx/>
              <a:buNone/>
            </a:pPr>
            <a:endParaRPr kumimoji="0"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1026">
            <a:extLst>
              <a:ext uri="{FF2B5EF4-FFF2-40B4-BE49-F238E27FC236}">
                <a16:creationId xmlns:a16="http://schemas.microsoft.com/office/drawing/2014/main" id="{B10FEA70-F8AF-614C-9C45-19588DD4120F}"/>
              </a:ext>
            </a:extLst>
          </p:cNvPr>
          <p:cNvSpPr>
            <a:spLocks noGrp="1" noChangeArrowheads="1"/>
          </p:cNvSpPr>
          <p:nvPr>
            <p:ph type="title"/>
          </p:nvPr>
        </p:nvSpPr>
        <p:spPr/>
        <p:txBody>
          <a:bodyPr/>
          <a:lstStyle/>
          <a:p>
            <a:r>
              <a:rPr lang="en-US" altLang="zh-CN">
                <a:effectLst>
                  <a:outerShdw blurRad="38100" dist="38100" dir="2700000" algn="tl">
                    <a:srgbClr val="C0C0C0"/>
                  </a:outerShdw>
                </a:effectLst>
              </a:rPr>
              <a:t>Race Condition </a:t>
            </a:r>
            <a:r>
              <a:rPr lang="zh-CN" altLang="en-US">
                <a:effectLst>
                  <a:outerShdw blurRad="38100" dist="38100" dir="2700000" algn="tl">
                    <a:srgbClr val="C0C0C0"/>
                  </a:outerShdw>
                </a:effectLst>
              </a:rPr>
              <a:t>（竞态条件）</a:t>
            </a:r>
            <a:endParaRPr lang="en-US" altLang="zh-CN">
              <a:effectLst>
                <a:outerShdw blurRad="38100" dist="38100" dir="2700000" algn="tl">
                  <a:srgbClr val="C0C0C0"/>
                </a:outerShdw>
              </a:effectLst>
            </a:endParaRPr>
          </a:p>
        </p:txBody>
      </p:sp>
      <p:sp>
        <p:nvSpPr>
          <p:cNvPr id="15363" name="Rectangle 1027">
            <a:extLst>
              <a:ext uri="{FF2B5EF4-FFF2-40B4-BE49-F238E27FC236}">
                <a16:creationId xmlns:a16="http://schemas.microsoft.com/office/drawing/2014/main" id="{7B9E13C0-DD2E-7D4E-9F81-48C59F42CFFC}"/>
              </a:ext>
            </a:extLst>
          </p:cNvPr>
          <p:cNvSpPr>
            <a:spLocks noGrp="1" noChangeArrowheads="1"/>
          </p:cNvSpPr>
          <p:nvPr>
            <p:ph type="body" idx="1"/>
          </p:nvPr>
        </p:nvSpPr>
        <p:spPr>
          <a:xfrm>
            <a:off x="827088" y="1279525"/>
            <a:ext cx="8067675" cy="4818063"/>
          </a:xfrm>
        </p:spPr>
        <p:txBody>
          <a:bodyPr/>
          <a:lstStyle/>
          <a:p>
            <a:pPr>
              <a:lnSpc>
                <a:spcPct val="90000"/>
              </a:lnSpc>
            </a:pPr>
            <a:r>
              <a:rPr lang="en-US" altLang="zh-CN" sz="1600">
                <a:solidFill>
                  <a:srgbClr val="0000FF"/>
                </a:solidFill>
              </a:rPr>
              <a:t>count++</a:t>
            </a:r>
            <a:r>
              <a:rPr lang="en-US" altLang="zh-CN" sz="1600"/>
              <a:t> could be implemented as</a:t>
            </a:r>
            <a:br>
              <a:rPr lang="en-US" altLang="zh-CN" sz="1600"/>
            </a:br>
            <a:br>
              <a:rPr lang="en-US" altLang="zh-CN" sz="1600"/>
            </a:br>
            <a:r>
              <a:rPr lang="en-US" altLang="zh-CN" sz="1600"/>
              <a:t>     </a:t>
            </a:r>
            <a:r>
              <a:rPr lang="en-US" altLang="zh-CN" sz="1600">
                <a:solidFill>
                  <a:srgbClr val="0000FF"/>
                </a:solidFill>
              </a:rPr>
              <a:t>register1 = count</a:t>
            </a:r>
            <a:br>
              <a:rPr lang="en-US" altLang="zh-CN" sz="1600">
                <a:solidFill>
                  <a:srgbClr val="0000FF"/>
                </a:solidFill>
              </a:rPr>
            </a:br>
            <a:r>
              <a:rPr lang="en-US" altLang="zh-CN" sz="1600">
                <a:solidFill>
                  <a:srgbClr val="0000FF"/>
                </a:solidFill>
              </a:rPr>
              <a:t>     register1 = register1 + 1</a:t>
            </a:r>
            <a:br>
              <a:rPr lang="en-US" altLang="zh-CN" sz="1600">
                <a:solidFill>
                  <a:srgbClr val="0000FF"/>
                </a:solidFill>
              </a:rPr>
            </a:br>
            <a:r>
              <a:rPr lang="en-US" altLang="zh-CN" sz="1600">
                <a:solidFill>
                  <a:srgbClr val="0000FF"/>
                </a:solidFill>
              </a:rPr>
              <a:t>     count = register1</a:t>
            </a:r>
          </a:p>
          <a:p>
            <a:pPr>
              <a:lnSpc>
                <a:spcPct val="90000"/>
              </a:lnSpc>
            </a:pPr>
            <a:r>
              <a:rPr lang="en-US" altLang="zh-CN" sz="1600">
                <a:solidFill>
                  <a:schemeClr val="tx2"/>
                </a:solidFill>
              </a:rPr>
              <a:t>count--</a:t>
            </a:r>
            <a:r>
              <a:rPr lang="en-US" altLang="zh-CN" sz="1600"/>
              <a:t> could be implemented as</a:t>
            </a:r>
            <a:br>
              <a:rPr lang="en-US" altLang="zh-CN" sz="1600"/>
            </a:br>
            <a:br>
              <a:rPr lang="en-US" altLang="zh-CN" sz="1600"/>
            </a:br>
            <a:r>
              <a:rPr lang="en-US" altLang="zh-CN" sz="1600"/>
              <a:t>     </a:t>
            </a:r>
            <a:r>
              <a:rPr lang="en-US" altLang="zh-CN" sz="1600">
                <a:solidFill>
                  <a:schemeClr val="tx2"/>
                </a:solidFill>
              </a:rPr>
              <a:t>register2 = count</a:t>
            </a:r>
            <a:br>
              <a:rPr lang="en-US" altLang="zh-CN" sz="1600">
                <a:solidFill>
                  <a:schemeClr val="tx2"/>
                </a:solidFill>
              </a:rPr>
            </a:br>
            <a:r>
              <a:rPr lang="en-US" altLang="zh-CN" sz="1600">
                <a:solidFill>
                  <a:schemeClr val="tx2"/>
                </a:solidFill>
              </a:rPr>
              <a:t>     register2 = register2 - 1</a:t>
            </a:r>
            <a:br>
              <a:rPr lang="en-US" altLang="zh-CN" sz="1600">
                <a:solidFill>
                  <a:schemeClr val="tx2"/>
                </a:solidFill>
              </a:rPr>
            </a:br>
            <a:r>
              <a:rPr lang="en-US" altLang="zh-CN" sz="1600">
                <a:solidFill>
                  <a:schemeClr val="tx2"/>
                </a:solidFill>
              </a:rPr>
              <a:t>     count = register2</a:t>
            </a:r>
          </a:p>
          <a:p>
            <a:pPr>
              <a:lnSpc>
                <a:spcPct val="90000"/>
              </a:lnSpc>
            </a:pPr>
            <a:r>
              <a:rPr lang="en-US" altLang="zh-CN" sz="1600"/>
              <a:t>Consider this execution interleaving with “count = 5” initially:</a:t>
            </a:r>
          </a:p>
          <a:p>
            <a:pPr lvl="1">
              <a:lnSpc>
                <a:spcPct val="90000"/>
              </a:lnSpc>
              <a:buFont typeface="Monotype Sorts" pitchFamily="2" charset="2"/>
              <a:buNone/>
            </a:pPr>
            <a:r>
              <a:rPr lang="en-US" altLang="zh-CN" sz="1600"/>
              <a:t>	</a:t>
            </a:r>
            <a:r>
              <a:rPr lang="en-US" altLang="zh-CN"/>
              <a:t>S0: producer execute </a:t>
            </a:r>
            <a:r>
              <a:rPr lang="en-US" altLang="zh-CN">
                <a:solidFill>
                  <a:srgbClr val="0000FF"/>
                </a:solidFill>
              </a:rPr>
              <a:t>register1 = count</a:t>
            </a:r>
            <a:r>
              <a:rPr lang="en-US" altLang="zh-CN"/>
              <a:t>   {register1 = 5}</a:t>
            </a:r>
            <a:br>
              <a:rPr lang="en-US" altLang="zh-CN"/>
            </a:br>
            <a:r>
              <a:rPr lang="en-US" altLang="zh-CN"/>
              <a:t>S1: producer execute </a:t>
            </a:r>
            <a:r>
              <a:rPr lang="en-US" altLang="zh-CN">
                <a:solidFill>
                  <a:srgbClr val="0000FF"/>
                </a:solidFill>
              </a:rPr>
              <a:t>register1 = register1 + 1  </a:t>
            </a:r>
            <a:r>
              <a:rPr lang="en-US" altLang="zh-CN"/>
              <a:t> {register1 = 6} </a:t>
            </a:r>
            <a:br>
              <a:rPr lang="en-US" altLang="zh-CN"/>
            </a:br>
            <a:r>
              <a:rPr lang="en-US" altLang="zh-CN"/>
              <a:t>S2: consumer execute </a:t>
            </a:r>
            <a:r>
              <a:rPr lang="en-US" altLang="zh-CN">
                <a:solidFill>
                  <a:schemeClr val="tx2"/>
                </a:solidFill>
              </a:rPr>
              <a:t>register2 = count</a:t>
            </a:r>
            <a:r>
              <a:rPr lang="en-US" altLang="zh-CN"/>
              <a:t>   {register2 = 5} </a:t>
            </a:r>
            <a:br>
              <a:rPr lang="en-US" altLang="zh-CN"/>
            </a:br>
            <a:r>
              <a:rPr lang="en-US" altLang="zh-CN"/>
              <a:t>S3: consumer execute </a:t>
            </a:r>
            <a:r>
              <a:rPr lang="en-US" altLang="zh-CN">
                <a:solidFill>
                  <a:schemeClr val="tx2"/>
                </a:solidFill>
              </a:rPr>
              <a:t>register2 = register2 - 1</a:t>
            </a:r>
            <a:r>
              <a:rPr lang="en-US" altLang="zh-CN"/>
              <a:t>   {register2 = 4} </a:t>
            </a:r>
            <a:br>
              <a:rPr lang="en-US" altLang="zh-CN"/>
            </a:br>
            <a:r>
              <a:rPr lang="en-US" altLang="zh-CN"/>
              <a:t>S4: producer execute </a:t>
            </a:r>
            <a:r>
              <a:rPr lang="en-US" altLang="zh-CN">
                <a:solidFill>
                  <a:srgbClr val="0000FF"/>
                </a:solidFill>
              </a:rPr>
              <a:t>count = register1</a:t>
            </a:r>
            <a:r>
              <a:rPr lang="en-US" altLang="zh-CN"/>
              <a:t>   {count = 6 } </a:t>
            </a:r>
            <a:br>
              <a:rPr lang="en-US" altLang="zh-CN"/>
            </a:br>
            <a:r>
              <a:rPr lang="en-US" altLang="zh-CN"/>
              <a:t>S5: consumer execute </a:t>
            </a:r>
            <a:r>
              <a:rPr lang="en-US" altLang="zh-CN">
                <a:solidFill>
                  <a:schemeClr val="tx2"/>
                </a:solidFill>
              </a:rPr>
              <a:t>count = register2</a:t>
            </a:r>
            <a:r>
              <a:rPr lang="en-US" altLang="zh-CN"/>
              <a:t>   {count = 4}</a:t>
            </a:r>
          </a:p>
          <a:p>
            <a:pPr lvl="1">
              <a:lnSpc>
                <a:spcPct val="90000"/>
              </a:lnSpc>
              <a:buFont typeface="Monotype Sorts" pitchFamily="2" charset="2"/>
              <a:buNone/>
            </a:pP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9CE49A13-0E33-5046-976E-62BC2A0DC390}"/>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Log-Based Recovery</a:t>
            </a:r>
          </a:p>
        </p:txBody>
      </p:sp>
      <p:sp>
        <p:nvSpPr>
          <p:cNvPr id="118787" name="Rectangle 3">
            <a:extLst>
              <a:ext uri="{FF2B5EF4-FFF2-40B4-BE49-F238E27FC236}">
                <a16:creationId xmlns:a16="http://schemas.microsoft.com/office/drawing/2014/main" id="{18EEC3FF-8C12-8D4F-92E4-235C96693D3B}"/>
              </a:ext>
            </a:extLst>
          </p:cNvPr>
          <p:cNvSpPr>
            <a:spLocks noGrp="1" noChangeArrowheads="1"/>
          </p:cNvSpPr>
          <p:nvPr>
            <p:ph type="body" idx="1"/>
          </p:nvPr>
        </p:nvSpPr>
        <p:spPr/>
        <p:txBody>
          <a:bodyPr/>
          <a:lstStyle/>
          <a:p>
            <a:r>
              <a:rPr lang="en-US" altLang="zh-CN"/>
              <a:t>Record to stable storage information about all modifications by a transaction</a:t>
            </a:r>
          </a:p>
          <a:p>
            <a:r>
              <a:rPr lang="en-US" altLang="zh-CN"/>
              <a:t>Most common is </a:t>
            </a:r>
            <a:r>
              <a:rPr lang="en-US" altLang="zh-CN">
                <a:solidFill>
                  <a:schemeClr val="tx2"/>
                </a:solidFill>
              </a:rPr>
              <a:t>write-ahead logging</a:t>
            </a:r>
          </a:p>
          <a:p>
            <a:pPr lvl="1"/>
            <a:r>
              <a:rPr lang="en-US" altLang="zh-CN"/>
              <a:t>Log on stable storage, each log record describes single transaction write operation, including</a:t>
            </a:r>
          </a:p>
          <a:p>
            <a:pPr lvl="2"/>
            <a:r>
              <a:rPr lang="en-US" altLang="zh-CN"/>
              <a:t>Transaction name</a:t>
            </a:r>
          </a:p>
          <a:p>
            <a:pPr lvl="2"/>
            <a:r>
              <a:rPr lang="en-US" altLang="zh-CN"/>
              <a:t>Data item name</a:t>
            </a:r>
          </a:p>
          <a:p>
            <a:pPr lvl="2"/>
            <a:r>
              <a:rPr lang="en-US" altLang="zh-CN"/>
              <a:t>Old value</a:t>
            </a:r>
          </a:p>
          <a:p>
            <a:pPr lvl="2"/>
            <a:r>
              <a:rPr lang="en-US" altLang="zh-CN"/>
              <a:t>New value</a:t>
            </a:r>
          </a:p>
          <a:p>
            <a:pPr lvl="1"/>
            <a:r>
              <a:rPr lang="en-US" altLang="zh-CN"/>
              <a:t>&lt;T</a:t>
            </a:r>
            <a:r>
              <a:rPr lang="en-US" altLang="zh-CN" baseline="-25000"/>
              <a:t>i</a:t>
            </a:r>
            <a:r>
              <a:rPr lang="en-US" altLang="zh-CN"/>
              <a:t> starts&gt; written to log when transaction T</a:t>
            </a:r>
            <a:r>
              <a:rPr lang="en-US" altLang="zh-CN" baseline="-25000"/>
              <a:t>i</a:t>
            </a:r>
            <a:r>
              <a:rPr lang="en-US" altLang="zh-CN"/>
              <a:t> starts</a:t>
            </a:r>
          </a:p>
          <a:p>
            <a:pPr lvl="1"/>
            <a:r>
              <a:rPr lang="en-US" altLang="zh-CN"/>
              <a:t>&lt;T</a:t>
            </a:r>
            <a:r>
              <a:rPr lang="en-US" altLang="zh-CN" baseline="-25000"/>
              <a:t>i </a:t>
            </a:r>
            <a:r>
              <a:rPr lang="en-US" altLang="zh-CN"/>
              <a:t>commits&gt; written when T</a:t>
            </a:r>
            <a:r>
              <a:rPr lang="en-US" altLang="zh-CN" baseline="-25000"/>
              <a:t>i</a:t>
            </a:r>
            <a:r>
              <a:rPr lang="en-US" altLang="zh-CN"/>
              <a:t> commits</a:t>
            </a:r>
          </a:p>
          <a:p>
            <a:r>
              <a:rPr lang="en-US" altLang="zh-CN" sz="2000"/>
              <a:t>Log entry must reach stable storage before operation on data occurs</a:t>
            </a:r>
          </a:p>
          <a:p>
            <a:pPr lvl="2"/>
            <a:endParaRPr lang="en-US" altLang="zh-CN" sz="2000"/>
          </a:p>
          <a:p>
            <a:pPr lvl="2"/>
            <a:endParaRPr lang="en-US" altLang="zh-CN" sz="2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45CB1824-8304-7C4B-9E67-4E319C20BB5D}"/>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Log-Based Recovery Algorithm</a:t>
            </a:r>
          </a:p>
        </p:txBody>
      </p:sp>
      <p:sp>
        <p:nvSpPr>
          <p:cNvPr id="120835" name="Rectangle 3">
            <a:extLst>
              <a:ext uri="{FF2B5EF4-FFF2-40B4-BE49-F238E27FC236}">
                <a16:creationId xmlns:a16="http://schemas.microsoft.com/office/drawing/2014/main" id="{7B3C53FD-C55E-E24A-A057-ECD51A52010C}"/>
              </a:ext>
            </a:extLst>
          </p:cNvPr>
          <p:cNvSpPr>
            <a:spLocks noGrp="1" noChangeArrowheads="1"/>
          </p:cNvSpPr>
          <p:nvPr>
            <p:ph type="body" idx="1"/>
          </p:nvPr>
        </p:nvSpPr>
        <p:spPr/>
        <p:txBody>
          <a:bodyPr/>
          <a:lstStyle/>
          <a:p>
            <a:r>
              <a:rPr lang="en-US" altLang="zh-CN"/>
              <a:t>Using the log, system can handle any volatile memory errors</a:t>
            </a:r>
          </a:p>
          <a:p>
            <a:pPr lvl="1"/>
            <a:r>
              <a:rPr lang="en-US" altLang="zh-CN">
                <a:solidFill>
                  <a:srgbClr val="0000FF"/>
                </a:solidFill>
              </a:rPr>
              <a:t>Undo(T</a:t>
            </a:r>
            <a:r>
              <a:rPr lang="en-US" altLang="zh-CN" baseline="-25000">
                <a:solidFill>
                  <a:srgbClr val="0000FF"/>
                </a:solidFill>
              </a:rPr>
              <a:t>i</a:t>
            </a:r>
            <a:r>
              <a:rPr lang="en-US" altLang="zh-CN">
                <a:solidFill>
                  <a:srgbClr val="0000FF"/>
                </a:solidFill>
              </a:rPr>
              <a:t>)</a:t>
            </a:r>
            <a:r>
              <a:rPr lang="en-US" altLang="zh-CN"/>
              <a:t> restores value of all data updated by T</a:t>
            </a:r>
            <a:r>
              <a:rPr lang="en-US" altLang="zh-CN" baseline="-25000"/>
              <a:t>i</a:t>
            </a:r>
          </a:p>
          <a:p>
            <a:pPr lvl="1"/>
            <a:r>
              <a:rPr lang="en-US" altLang="zh-CN">
                <a:solidFill>
                  <a:srgbClr val="0000FF"/>
                </a:solidFill>
              </a:rPr>
              <a:t>Redo(T</a:t>
            </a:r>
            <a:r>
              <a:rPr lang="en-US" altLang="zh-CN" baseline="-25000">
                <a:solidFill>
                  <a:srgbClr val="0000FF"/>
                </a:solidFill>
              </a:rPr>
              <a:t>i</a:t>
            </a:r>
            <a:r>
              <a:rPr lang="en-US" altLang="zh-CN">
                <a:solidFill>
                  <a:srgbClr val="0000FF"/>
                </a:solidFill>
              </a:rPr>
              <a:t>)</a:t>
            </a:r>
            <a:r>
              <a:rPr lang="en-US" altLang="zh-CN"/>
              <a:t> sets values of all data in transaction T</a:t>
            </a:r>
            <a:r>
              <a:rPr lang="en-US" altLang="zh-CN" baseline="-25000"/>
              <a:t>i</a:t>
            </a:r>
            <a:r>
              <a:rPr lang="en-US" altLang="zh-CN"/>
              <a:t> to new values</a:t>
            </a:r>
          </a:p>
          <a:p>
            <a:r>
              <a:rPr lang="en-US" altLang="zh-CN"/>
              <a:t>Undo(T</a:t>
            </a:r>
            <a:r>
              <a:rPr lang="en-US" altLang="zh-CN" baseline="-25000"/>
              <a:t>i</a:t>
            </a:r>
            <a:r>
              <a:rPr lang="en-US" altLang="zh-CN"/>
              <a:t>) and redo(T</a:t>
            </a:r>
            <a:r>
              <a:rPr lang="en-US" altLang="zh-CN" baseline="-25000"/>
              <a:t>i</a:t>
            </a:r>
            <a:r>
              <a:rPr lang="en-US" altLang="zh-CN"/>
              <a:t>) must be </a:t>
            </a:r>
            <a:r>
              <a:rPr lang="en-US" altLang="zh-CN">
                <a:solidFill>
                  <a:srgbClr val="FF0000"/>
                </a:solidFill>
              </a:rPr>
              <a:t>idempotent</a:t>
            </a:r>
          </a:p>
          <a:p>
            <a:pPr lvl="1"/>
            <a:r>
              <a:rPr lang="en-US" altLang="zh-CN"/>
              <a:t>Multiple executions must have the same result as one execution</a:t>
            </a:r>
          </a:p>
          <a:p>
            <a:r>
              <a:rPr lang="en-US" altLang="zh-CN"/>
              <a:t>If system fails, restore state of all updated data via log</a:t>
            </a:r>
          </a:p>
          <a:p>
            <a:pPr lvl="1"/>
            <a:r>
              <a:rPr lang="en-US" altLang="zh-CN"/>
              <a:t>If log contains &lt;T</a:t>
            </a:r>
            <a:r>
              <a:rPr lang="en-US" altLang="zh-CN" baseline="-25000"/>
              <a:t>i</a:t>
            </a:r>
            <a:r>
              <a:rPr lang="en-US" altLang="zh-CN"/>
              <a:t> starts&gt; without &lt;T</a:t>
            </a:r>
            <a:r>
              <a:rPr lang="en-US" altLang="zh-CN" baseline="-25000"/>
              <a:t>i</a:t>
            </a:r>
            <a:r>
              <a:rPr lang="en-US" altLang="zh-CN"/>
              <a:t> commits&gt;, </a:t>
            </a:r>
            <a:r>
              <a:rPr lang="en-US" altLang="zh-CN">
                <a:solidFill>
                  <a:schemeClr val="tx2"/>
                </a:solidFill>
              </a:rPr>
              <a:t>undo(T</a:t>
            </a:r>
            <a:r>
              <a:rPr lang="en-US" altLang="zh-CN" baseline="-25000">
                <a:solidFill>
                  <a:schemeClr val="tx2"/>
                </a:solidFill>
              </a:rPr>
              <a:t>i</a:t>
            </a:r>
            <a:r>
              <a:rPr lang="en-US" altLang="zh-CN">
                <a:solidFill>
                  <a:schemeClr val="tx2"/>
                </a:solidFill>
              </a:rPr>
              <a:t>)</a:t>
            </a:r>
          </a:p>
          <a:p>
            <a:pPr lvl="1"/>
            <a:r>
              <a:rPr lang="en-US" altLang="zh-CN"/>
              <a:t>If log contains &lt;T</a:t>
            </a:r>
            <a:r>
              <a:rPr lang="en-US" altLang="zh-CN" baseline="-25000"/>
              <a:t>i</a:t>
            </a:r>
            <a:r>
              <a:rPr lang="en-US" altLang="zh-CN"/>
              <a:t> starts&gt; and &lt;T</a:t>
            </a:r>
            <a:r>
              <a:rPr lang="en-US" altLang="zh-CN" baseline="-25000"/>
              <a:t>i</a:t>
            </a:r>
            <a:r>
              <a:rPr lang="en-US" altLang="zh-CN"/>
              <a:t> commits&gt;, </a:t>
            </a:r>
            <a:r>
              <a:rPr lang="en-US" altLang="zh-CN">
                <a:solidFill>
                  <a:schemeClr val="tx2"/>
                </a:solidFill>
              </a:rPr>
              <a:t>redo(T</a:t>
            </a:r>
            <a:r>
              <a:rPr lang="en-US" altLang="zh-CN" baseline="-25000">
                <a:solidFill>
                  <a:schemeClr val="tx2"/>
                </a:solidFill>
              </a:rPr>
              <a:t>i</a:t>
            </a:r>
            <a:r>
              <a:rPr lang="en-US" altLang="zh-CN">
                <a:solidFill>
                  <a:schemeClr val="tx2"/>
                </a:solidFill>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D493149B-FE59-004F-8C11-EE827C0BA540}"/>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Checkpoints</a:t>
            </a:r>
          </a:p>
        </p:txBody>
      </p:sp>
      <p:sp>
        <p:nvSpPr>
          <p:cNvPr id="122883" name="Rectangle 3">
            <a:extLst>
              <a:ext uri="{FF2B5EF4-FFF2-40B4-BE49-F238E27FC236}">
                <a16:creationId xmlns:a16="http://schemas.microsoft.com/office/drawing/2014/main" id="{472ADB0E-01CD-C743-BFC3-AB17E92A5A1B}"/>
              </a:ext>
            </a:extLst>
          </p:cNvPr>
          <p:cNvSpPr>
            <a:spLocks noGrp="1" noChangeArrowheads="1"/>
          </p:cNvSpPr>
          <p:nvPr>
            <p:ph type="body" idx="1"/>
          </p:nvPr>
        </p:nvSpPr>
        <p:spPr/>
        <p:txBody>
          <a:bodyPr/>
          <a:lstStyle/>
          <a:p>
            <a:pPr marL="381000" indent="-381000" defTabSz="465138"/>
            <a:r>
              <a:rPr lang="en-US" altLang="zh-CN"/>
              <a:t>Log could become long, and recovery could take long</a:t>
            </a:r>
          </a:p>
          <a:p>
            <a:pPr marL="381000" indent="-381000" defTabSz="465138"/>
            <a:r>
              <a:rPr lang="en-US" altLang="zh-CN"/>
              <a:t>Checkpoints shorten log and recovery time.</a:t>
            </a:r>
          </a:p>
          <a:p>
            <a:pPr marL="381000" indent="-381000" defTabSz="465138"/>
            <a:r>
              <a:rPr lang="en-US" altLang="zh-CN"/>
              <a:t>Checkpoint scheme:</a:t>
            </a:r>
          </a:p>
          <a:p>
            <a:pPr marL="800100" lvl="1" indent="-342900" defTabSz="465138">
              <a:buFont typeface="Monotype Sorts" pitchFamily="2" charset="2"/>
              <a:buAutoNum type="arabicPeriod"/>
            </a:pPr>
            <a:r>
              <a:rPr lang="en-US" altLang="zh-CN"/>
              <a:t>Output all log records currently in volatile storage to stable storage</a:t>
            </a:r>
          </a:p>
          <a:p>
            <a:pPr marL="800100" lvl="1" indent="-342900" defTabSz="465138">
              <a:buFont typeface="Monotype Sorts" pitchFamily="2" charset="2"/>
              <a:buAutoNum type="arabicPeriod"/>
            </a:pPr>
            <a:r>
              <a:rPr lang="en-US" altLang="zh-CN"/>
              <a:t>Output all modified data from volatile to stable storage</a:t>
            </a:r>
          </a:p>
          <a:p>
            <a:pPr marL="800100" lvl="1" indent="-342900" defTabSz="465138">
              <a:buFont typeface="Monotype Sorts" pitchFamily="2" charset="2"/>
              <a:buAutoNum type="arabicPeriod"/>
            </a:pPr>
            <a:r>
              <a:rPr lang="en-US" altLang="zh-CN"/>
              <a:t>Output a log record &lt;checkpoint&gt; to the log on stable storage</a:t>
            </a:r>
          </a:p>
          <a:p>
            <a:pPr marL="381000" indent="-381000" defTabSz="465138"/>
            <a:r>
              <a:rPr lang="en-US" altLang="zh-CN"/>
              <a:t>Now recovery only includes Ti, such that Ti started executing before the most recent checkpoint, and all transactions after Ti. All other transactions already on stable storage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38CC3987-9A23-794A-B2AB-C6E6DF6833A9}"/>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Concurrent Transactions</a:t>
            </a:r>
          </a:p>
        </p:txBody>
      </p:sp>
      <p:sp>
        <p:nvSpPr>
          <p:cNvPr id="124931" name="Rectangle 3">
            <a:extLst>
              <a:ext uri="{FF2B5EF4-FFF2-40B4-BE49-F238E27FC236}">
                <a16:creationId xmlns:a16="http://schemas.microsoft.com/office/drawing/2014/main" id="{1A3AD872-47CF-8847-88A9-7DEF1F2ECA20}"/>
              </a:ext>
            </a:extLst>
          </p:cNvPr>
          <p:cNvSpPr>
            <a:spLocks noGrp="1" noChangeArrowheads="1"/>
          </p:cNvSpPr>
          <p:nvPr>
            <p:ph type="body" idx="1"/>
          </p:nvPr>
        </p:nvSpPr>
        <p:spPr/>
        <p:txBody>
          <a:bodyPr/>
          <a:lstStyle/>
          <a:p>
            <a:r>
              <a:rPr lang="en-US" altLang="zh-CN"/>
              <a:t>Must be equivalent to serial execution – </a:t>
            </a:r>
            <a:r>
              <a:rPr lang="en-US" altLang="zh-CN">
                <a:solidFill>
                  <a:schemeClr val="tx2"/>
                </a:solidFill>
              </a:rPr>
              <a:t>serializability</a:t>
            </a:r>
          </a:p>
          <a:p>
            <a:r>
              <a:rPr lang="en-US" altLang="zh-CN"/>
              <a:t>Could perform all transactions in critical section</a:t>
            </a:r>
          </a:p>
          <a:p>
            <a:pPr lvl="1"/>
            <a:r>
              <a:rPr lang="en-US" altLang="zh-CN"/>
              <a:t>Inefficient, too restrictive</a:t>
            </a:r>
          </a:p>
          <a:p>
            <a:r>
              <a:rPr lang="en-US" altLang="zh-CN">
                <a:solidFill>
                  <a:schemeClr val="tx2"/>
                </a:solidFill>
              </a:rPr>
              <a:t>Concurrency-control algorithms</a:t>
            </a:r>
            <a:r>
              <a:rPr lang="en-US" altLang="zh-CN"/>
              <a:t> provide serializability</a:t>
            </a:r>
          </a:p>
          <a:p>
            <a:pPr>
              <a:buFont typeface="Monotype Sorts" pitchFamily="2" charset="2"/>
              <a:buNone/>
            </a:pP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6AB69841-FD1C-AA4F-8FE4-B461841BB44C}"/>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Serializability</a:t>
            </a:r>
          </a:p>
        </p:txBody>
      </p:sp>
      <p:sp>
        <p:nvSpPr>
          <p:cNvPr id="126979" name="Rectangle 3">
            <a:extLst>
              <a:ext uri="{FF2B5EF4-FFF2-40B4-BE49-F238E27FC236}">
                <a16:creationId xmlns:a16="http://schemas.microsoft.com/office/drawing/2014/main" id="{C8F589B0-293D-2D4B-AED9-B62E793377DD}"/>
              </a:ext>
            </a:extLst>
          </p:cNvPr>
          <p:cNvSpPr>
            <a:spLocks noGrp="1" noChangeArrowheads="1"/>
          </p:cNvSpPr>
          <p:nvPr>
            <p:ph type="body" idx="1"/>
          </p:nvPr>
        </p:nvSpPr>
        <p:spPr/>
        <p:txBody>
          <a:bodyPr/>
          <a:lstStyle/>
          <a:p>
            <a:r>
              <a:rPr lang="en-US" altLang="zh-CN"/>
              <a:t>Consider two data items A and B</a:t>
            </a:r>
          </a:p>
          <a:p>
            <a:r>
              <a:rPr lang="en-US" altLang="zh-CN"/>
              <a:t>Consider Transactions T</a:t>
            </a:r>
            <a:r>
              <a:rPr lang="en-US" altLang="zh-CN" baseline="-25000"/>
              <a:t>0 </a:t>
            </a:r>
            <a:r>
              <a:rPr lang="en-US" altLang="zh-CN"/>
              <a:t>and T</a:t>
            </a:r>
            <a:r>
              <a:rPr lang="en-US" altLang="zh-CN" baseline="-25000"/>
              <a:t>1</a:t>
            </a:r>
          </a:p>
          <a:p>
            <a:r>
              <a:rPr lang="en-US" altLang="zh-CN"/>
              <a:t>Execute T</a:t>
            </a:r>
            <a:r>
              <a:rPr lang="en-US" altLang="zh-CN" baseline="-25000"/>
              <a:t>0</a:t>
            </a:r>
            <a:r>
              <a:rPr lang="en-US" altLang="zh-CN"/>
              <a:t>, T</a:t>
            </a:r>
            <a:r>
              <a:rPr lang="en-US" altLang="zh-CN" baseline="-25000"/>
              <a:t>1</a:t>
            </a:r>
            <a:r>
              <a:rPr lang="en-US" altLang="zh-CN"/>
              <a:t> atomically</a:t>
            </a:r>
          </a:p>
          <a:p>
            <a:r>
              <a:rPr lang="en-US" altLang="zh-CN"/>
              <a:t>Execution sequence called </a:t>
            </a:r>
            <a:r>
              <a:rPr lang="en-US" altLang="zh-CN">
                <a:solidFill>
                  <a:schemeClr val="tx2"/>
                </a:solidFill>
              </a:rPr>
              <a:t>schedule</a:t>
            </a:r>
          </a:p>
          <a:p>
            <a:r>
              <a:rPr lang="en-US" altLang="zh-CN"/>
              <a:t>Atomically executed transaction order called </a:t>
            </a:r>
            <a:r>
              <a:rPr lang="en-US" altLang="zh-CN">
                <a:solidFill>
                  <a:schemeClr val="tx2"/>
                </a:solidFill>
              </a:rPr>
              <a:t>serial schedule</a:t>
            </a:r>
          </a:p>
          <a:p>
            <a:r>
              <a:rPr lang="en-US" altLang="zh-CN"/>
              <a:t>For N transactions, there are N! valid serial schedules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0D3C04C0-F317-6844-ADA3-68FD4F8ECA36}"/>
              </a:ext>
            </a:extLst>
          </p:cNvPr>
          <p:cNvSpPr>
            <a:spLocks noGrp="1" noChangeArrowheads="1"/>
          </p:cNvSpPr>
          <p:nvPr>
            <p:ph type="title"/>
          </p:nvPr>
        </p:nvSpPr>
        <p:spPr>
          <a:xfrm>
            <a:off x="715963" y="0"/>
            <a:ext cx="8077200" cy="884238"/>
          </a:xfrm>
        </p:spPr>
        <p:txBody>
          <a:bodyPr/>
          <a:lstStyle/>
          <a:p>
            <a:pPr>
              <a:defRPr/>
            </a:pPr>
            <a:r>
              <a:rPr lang="en-US" altLang="zh-CN">
                <a:effectLst>
                  <a:outerShdw blurRad="38100" dist="38100" dir="2700000" algn="tl">
                    <a:srgbClr val="C0C0C0"/>
                  </a:outerShdw>
                </a:effectLst>
              </a:rPr>
              <a:t>Schedule 1: T</a:t>
            </a:r>
            <a:r>
              <a:rPr lang="en-US" altLang="zh-CN" baseline="-25000">
                <a:effectLst>
                  <a:outerShdw blurRad="38100" dist="38100" dir="2700000" algn="tl">
                    <a:srgbClr val="C0C0C0"/>
                  </a:outerShdw>
                </a:effectLst>
              </a:rPr>
              <a:t>0</a:t>
            </a:r>
            <a:r>
              <a:rPr lang="en-US" altLang="zh-CN">
                <a:effectLst>
                  <a:outerShdw blurRad="38100" dist="38100" dir="2700000" algn="tl">
                    <a:srgbClr val="C0C0C0"/>
                  </a:outerShdw>
                </a:effectLst>
              </a:rPr>
              <a:t> then T</a:t>
            </a:r>
            <a:r>
              <a:rPr lang="en-US" altLang="zh-CN" baseline="-25000">
                <a:effectLst>
                  <a:outerShdw blurRad="38100" dist="38100" dir="2700000" algn="tl">
                    <a:srgbClr val="C0C0C0"/>
                  </a:outerShdw>
                </a:effectLst>
              </a:rPr>
              <a:t>1</a:t>
            </a:r>
          </a:p>
        </p:txBody>
      </p:sp>
      <p:pic>
        <p:nvPicPr>
          <p:cNvPr id="129027" name="Picture 3">
            <a:extLst>
              <a:ext uri="{FF2B5EF4-FFF2-40B4-BE49-F238E27FC236}">
                <a16:creationId xmlns:a16="http://schemas.microsoft.com/office/drawing/2014/main" id="{35C6A929-8001-1B4C-A475-7D9076DE3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115" t="2287" r="19363" b="2287"/>
          <a:stretch>
            <a:fillRect/>
          </a:stretch>
        </p:blipFill>
        <p:spPr bwMode="auto">
          <a:xfrm>
            <a:off x="2859088" y="1820863"/>
            <a:ext cx="3365500" cy="39147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91A91FE7-44F1-9C4C-A0CF-F09DF80FBD89}"/>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Nonserial Schedule</a:t>
            </a:r>
          </a:p>
        </p:txBody>
      </p:sp>
      <p:sp>
        <p:nvSpPr>
          <p:cNvPr id="131075" name="Rectangle 3">
            <a:extLst>
              <a:ext uri="{FF2B5EF4-FFF2-40B4-BE49-F238E27FC236}">
                <a16:creationId xmlns:a16="http://schemas.microsoft.com/office/drawing/2014/main" id="{E3C9A226-7DF5-4F4A-9A59-A258DDB1ED8B}"/>
              </a:ext>
            </a:extLst>
          </p:cNvPr>
          <p:cNvSpPr>
            <a:spLocks noGrp="1" noChangeArrowheads="1"/>
          </p:cNvSpPr>
          <p:nvPr>
            <p:ph type="body" idx="1"/>
          </p:nvPr>
        </p:nvSpPr>
        <p:spPr/>
        <p:txBody>
          <a:bodyPr/>
          <a:lstStyle/>
          <a:p>
            <a:r>
              <a:rPr lang="en-US" altLang="zh-CN">
                <a:solidFill>
                  <a:schemeClr val="tx2"/>
                </a:solidFill>
              </a:rPr>
              <a:t>Nonserial schedule</a:t>
            </a:r>
            <a:r>
              <a:rPr lang="en-US" altLang="zh-CN"/>
              <a:t> allows overlapped execute</a:t>
            </a:r>
          </a:p>
          <a:p>
            <a:pPr lvl="1"/>
            <a:r>
              <a:rPr lang="en-US" altLang="zh-CN"/>
              <a:t>Resulting execution not necessarily incorrect</a:t>
            </a:r>
          </a:p>
          <a:p>
            <a:r>
              <a:rPr lang="en-US" altLang="zh-CN"/>
              <a:t>Consider schedule S, operations O</a:t>
            </a:r>
            <a:r>
              <a:rPr lang="en-US" altLang="zh-CN" baseline="-25000"/>
              <a:t>i</a:t>
            </a:r>
            <a:r>
              <a:rPr lang="en-US" altLang="zh-CN"/>
              <a:t>, O</a:t>
            </a:r>
            <a:r>
              <a:rPr lang="en-US" altLang="zh-CN" baseline="-25000"/>
              <a:t>j</a:t>
            </a:r>
          </a:p>
          <a:p>
            <a:pPr lvl="1"/>
            <a:r>
              <a:rPr lang="en-US" altLang="zh-CN">
                <a:solidFill>
                  <a:schemeClr val="tx2"/>
                </a:solidFill>
              </a:rPr>
              <a:t>Conflict</a:t>
            </a:r>
            <a:r>
              <a:rPr lang="en-US" altLang="zh-CN"/>
              <a:t> if access same data item, with at least one write</a:t>
            </a:r>
          </a:p>
          <a:p>
            <a:r>
              <a:rPr lang="en-US" altLang="zh-CN"/>
              <a:t>If O</a:t>
            </a:r>
            <a:r>
              <a:rPr lang="en-US" altLang="zh-CN" baseline="-25000"/>
              <a:t>i</a:t>
            </a:r>
            <a:r>
              <a:rPr lang="en-US" altLang="zh-CN"/>
              <a:t>, O</a:t>
            </a:r>
            <a:r>
              <a:rPr lang="en-US" altLang="zh-CN" baseline="-25000"/>
              <a:t>j</a:t>
            </a:r>
            <a:r>
              <a:rPr lang="en-US" altLang="zh-CN"/>
              <a:t> consecutive and operations of different transactions &amp; O</a:t>
            </a:r>
            <a:r>
              <a:rPr lang="en-US" altLang="zh-CN" baseline="-25000"/>
              <a:t>i</a:t>
            </a:r>
            <a:r>
              <a:rPr lang="en-US" altLang="zh-CN"/>
              <a:t> and O</a:t>
            </a:r>
            <a:r>
              <a:rPr lang="en-US" altLang="zh-CN" baseline="-25000"/>
              <a:t>j</a:t>
            </a:r>
            <a:r>
              <a:rPr lang="en-US" altLang="zh-CN"/>
              <a:t> don’t conflict</a:t>
            </a:r>
          </a:p>
          <a:p>
            <a:pPr lvl="1"/>
            <a:r>
              <a:rPr lang="en-US" altLang="zh-CN"/>
              <a:t>Then S’ with swapped order O</a:t>
            </a:r>
            <a:r>
              <a:rPr lang="en-US" altLang="zh-CN" baseline="-25000"/>
              <a:t>j</a:t>
            </a:r>
            <a:r>
              <a:rPr lang="en-US" altLang="zh-CN"/>
              <a:t> O</a:t>
            </a:r>
            <a:r>
              <a:rPr lang="en-US" altLang="zh-CN" baseline="-25000"/>
              <a:t>i </a:t>
            </a:r>
            <a:r>
              <a:rPr lang="en-US" altLang="zh-CN"/>
              <a:t>equivalent to S</a:t>
            </a:r>
          </a:p>
          <a:p>
            <a:r>
              <a:rPr lang="en-US" altLang="zh-CN"/>
              <a:t>If S can become S’ (a serial schedule) via swapping nonconflicting operations</a:t>
            </a:r>
          </a:p>
          <a:p>
            <a:pPr lvl="1"/>
            <a:r>
              <a:rPr lang="en-US" altLang="zh-CN"/>
              <a:t>S is </a:t>
            </a:r>
            <a:r>
              <a:rPr lang="en-US" altLang="zh-CN">
                <a:solidFill>
                  <a:schemeClr val="tx2"/>
                </a:solidFill>
              </a:rPr>
              <a:t>conflict serializable</a:t>
            </a:r>
          </a:p>
          <a:p>
            <a:pPr lvl="2"/>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A205EED7-EBF8-F241-8976-1AFD63421949}"/>
              </a:ext>
            </a:extLst>
          </p:cNvPr>
          <p:cNvSpPr>
            <a:spLocks noGrp="1" noChangeArrowheads="1"/>
          </p:cNvSpPr>
          <p:nvPr>
            <p:ph type="title"/>
          </p:nvPr>
        </p:nvSpPr>
        <p:spPr>
          <a:xfrm>
            <a:off x="958850" y="85725"/>
            <a:ext cx="8077200" cy="609600"/>
          </a:xfrm>
        </p:spPr>
        <p:txBody>
          <a:bodyPr/>
          <a:lstStyle/>
          <a:p>
            <a:pPr>
              <a:defRPr/>
            </a:pPr>
            <a:r>
              <a:rPr lang="en-US" altLang="zh-CN" sz="2800">
                <a:effectLst>
                  <a:outerShdw blurRad="38100" dist="38100" dir="2700000" algn="tl">
                    <a:srgbClr val="C0C0C0"/>
                  </a:outerShdw>
                </a:effectLst>
              </a:rPr>
              <a:t>Schedule 2: Concurrent Serializable Schedule</a:t>
            </a:r>
          </a:p>
        </p:txBody>
      </p:sp>
      <p:pic>
        <p:nvPicPr>
          <p:cNvPr id="133123" name="Picture 3">
            <a:extLst>
              <a:ext uri="{FF2B5EF4-FFF2-40B4-BE49-F238E27FC236}">
                <a16:creationId xmlns:a16="http://schemas.microsoft.com/office/drawing/2014/main" id="{B20F1302-4380-AA4E-9B55-FBDCB9395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951" t="3987" r="19218" b="4343"/>
          <a:stretch>
            <a:fillRect/>
          </a:stretch>
        </p:blipFill>
        <p:spPr bwMode="auto">
          <a:xfrm>
            <a:off x="2627313" y="1611313"/>
            <a:ext cx="3635375" cy="40433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FC71C432-BA53-5C4B-8409-E2121B9EE383}"/>
              </a:ext>
            </a:extLst>
          </p:cNvPr>
          <p:cNvSpPr>
            <a:spLocks noGrp="1" noChangeArrowheads="1"/>
          </p:cNvSpPr>
          <p:nvPr>
            <p:ph type="title"/>
          </p:nvPr>
        </p:nvSpPr>
        <p:spPr/>
        <p:txBody>
          <a:bodyPr/>
          <a:lstStyle/>
          <a:p>
            <a:pPr>
              <a:defRPr/>
            </a:pPr>
            <a:r>
              <a:rPr lang="en-US" altLang="zh-CN" sz="2800">
                <a:effectLst>
                  <a:outerShdw blurRad="38100" dist="38100" dir="2700000" algn="tl">
                    <a:srgbClr val="C0C0C0"/>
                  </a:outerShdw>
                </a:effectLst>
              </a:rPr>
              <a:t>Locking</a:t>
            </a:r>
            <a:r>
              <a:rPr lang="en-US" altLang="zh-CN">
                <a:solidFill>
                  <a:schemeClr val="tx2"/>
                </a:solidFill>
                <a:effectLst>
                  <a:outerShdw blurRad="38100" dist="38100" dir="2700000" algn="tl">
                    <a:srgbClr val="C0C0C0"/>
                  </a:outerShdw>
                </a:effectLst>
              </a:rPr>
              <a:t> </a:t>
            </a:r>
            <a:r>
              <a:rPr lang="en-US" altLang="zh-CN" sz="2800">
                <a:effectLst>
                  <a:outerShdw blurRad="38100" dist="38100" dir="2700000" algn="tl">
                    <a:srgbClr val="C0C0C0"/>
                  </a:outerShdw>
                </a:effectLst>
              </a:rPr>
              <a:t>Protocol</a:t>
            </a:r>
          </a:p>
        </p:txBody>
      </p:sp>
      <p:sp>
        <p:nvSpPr>
          <p:cNvPr id="135171" name="Rectangle 3">
            <a:extLst>
              <a:ext uri="{FF2B5EF4-FFF2-40B4-BE49-F238E27FC236}">
                <a16:creationId xmlns:a16="http://schemas.microsoft.com/office/drawing/2014/main" id="{F9E2CAA6-F184-D345-84D9-328773F88871}"/>
              </a:ext>
            </a:extLst>
          </p:cNvPr>
          <p:cNvSpPr>
            <a:spLocks noGrp="1" noChangeArrowheads="1"/>
          </p:cNvSpPr>
          <p:nvPr>
            <p:ph type="body" idx="1"/>
          </p:nvPr>
        </p:nvSpPr>
        <p:spPr/>
        <p:txBody>
          <a:bodyPr/>
          <a:lstStyle/>
          <a:p>
            <a:r>
              <a:rPr lang="en-US" altLang="zh-CN"/>
              <a:t>Ensure serializability by associating lock with each data item</a:t>
            </a:r>
          </a:p>
          <a:p>
            <a:pPr lvl="1"/>
            <a:r>
              <a:rPr lang="en-US" altLang="zh-CN"/>
              <a:t>Follow locking protocol for access control</a:t>
            </a:r>
          </a:p>
          <a:p>
            <a:r>
              <a:rPr lang="en-US" altLang="zh-CN"/>
              <a:t>Locks</a:t>
            </a:r>
          </a:p>
          <a:p>
            <a:pPr lvl="1"/>
            <a:r>
              <a:rPr lang="en-US" altLang="zh-CN">
                <a:solidFill>
                  <a:schemeClr val="tx2"/>
                </a:solidFill>
              </a:rPr>
              <a:t>Shared</a:t>
            </a:r>
            <a:r>
              <a:rPr lang="en-US" altLang="zh-CN"/>
              <a:t> – T</a:t>
            </a:r>
            <a:r>
              <a:rPr lang="en-US" altLang="zh-CN" baseline="-25000"/>
              <a:t>i</a:t>
            </a:r>
            <a:r>
              <a:rPr lang="en-US" altLang="zh-CN"/>
              <a:t> has shared-mode lock (S) on item Q, T</a:t>
            </a:r>
            <a:r>
              <a:rPr lang="en-US" altLang="zh-CN" baseline="-25000"/>
              <a:t>i</a:t>
            </a:r>
            <a:r>
              <a:rPr lang="en-US" altLang="zh-CN"/>
              <a:t> can read Q but not write Q</a:t>
            </a:r>
          </a:p>
          <a:p>
            <a:pPr lvl="1"/>
            <a:r>
              <a:rPr lang="en-US" altLang="zh-CN">
                <a:solidFill>
                  <a:schemeClr val="tx2"/>
                </a:solidFill>
              </a:rPr>
              <a:t>Exclusive</a:t>
            </a:r>
            <a:r>
              <a:rPr lang="en-US" altLang="zh-CN"/>
              <a:t> – Ti has exclusive-mode lock (X) on Q, T</a:t>
            </a:r>
            <a:r>
              <a:rPr lang="en-US" altLang="zh-CN" baseline="-25000"/>
              <a:t>i</a:t>
            </a:r>
            <a:r>
              <a:rPr lang="en-US" altLang="zh-CN"/>
              <a:t> can read and write Q</a:t>
            </a:r>
          </a:p>
          <a:p>
            <a:r>
              <a:rPr lang="en-US" altLang="zh-CN"/>
              <a:t>Require every transaction on item Q acquire appropriate lock</a:t>
            </a:r>
          </a:p>
          <a:p>
            <a:r>
              <a:rPr lang="en-US" altLang="zh-CN"/>
              <a:t>If lock already held, new request may have to wait</a:t>
            </a:r>
          </a:p>
          <a:p>
            <a:pPr lvl="1"/>
            <a:r>
              <a:rPr lang="en-US" altLang="zh-CN"/>
              <a:t>Similar to readers-writers algorithm</a:t>
            </a:r>
          </a:p>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78F3A81C-C675-6B48-9864-40B1ED0A64AB}"/>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Two-phase Locking Protocol</a:t>
            </a:r>
          </a:p>
        </p:txBody>
      </p:sp>
      <p:sp>
        <p:nvSpPr>
          <p:cNvPr id="137219" name="Rectangle 3">
            <a:extLst>
              <a:ext uri="{FF2B5EF4-FFF2-40B4-BE49-F238E27FC236}">
                <a16:creationId xmlns:a16="http://schemas.microsoft.com/office/drawing/2014/main" id="{A9295D38-C4B6-8C4D-B2CE-566D969468B6}"/>
              </a:ext>
            </a:extLst>
          </p:cNvPr>
          <p:cNvSpPr>
            <a:spLocks noGrp="1" noChangeArrowheads="1"/>
          </p:cNvSpPr>
          <p:nvPr>
            <p:ph type="body" idx="1"/>
          </p:nvPr>
        </p:nvSpPr>
        <p:spPr/>
        <p:txBody>
          <a:bodyPr/>
          <a:lstStyle/>
          <a:p>
            <a:r>
              <a:rPr lang="en-US" altLang="zh-CN"/>
              <a:t>Generally ensures conflict serializability</a:t>
            </a:r>
          </a:p>
          <a:p>
            <a:r>
              <a:rPr lang="en-US" altLang="zh-CN"/>
              <a:t>Each transaction issues lock and unlock requests in two phases</a:t>
            </a:r>
          </a:p>
          <a:p>
            <a:pPr lvl="1"/>
            <a:r>
              <a:rPr lang="en-US" altLang="zh-CN"/>
              <a:t>Growing – obtaining locks</a:t>
            </a:r>
          </a:p>
          <a:p>
            <a:pPr lvl="1"/>
            <a:r>
              <a:rPr lang="en-US" altLang="zh-CN"/>
              <a:t>Shrinking – releasing locks</a:t>
            </a:r>
          </a:p>
          <a:p>
            <a:r>
              <a:rPr lang="en-US" altLang="zh-CN"/>
              <a:t>Does not prevent deadlock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0DB2E84E-4938-B74A-A50C-54BEC826BACC}"/>
              </a:ext>
            </a:extLst>
          </p:cNvPr>
          <p:cNvSpPr>
            <a:spLocks noGrp="1" noChangeArrowheads="1"/>
          </p:cNvSpPr>
          <p:nvPr>
            <p:ph type="title"/>
          </p:nvPr>
        </p:nvSpPr>
        <p:spPr/>
        <p:txBody>
          <a:bodyPr/>
          <a:lstStyle/>
          <a:p>
            <a:r>
              <a:rPr lang="en-US" altLang="zh-CN">
                <a:effectLst/>
              </a:rPr>
              <a:t>A practical definition of Race Condition</a:t>
            </a:r>
            <a:endParaRPr lang="zh-CN" altLang="en-US">
              <a:effectLst/>
            </a:endParaRPr>
          </a:p>
        </p:txBody>
      </p:sp>
      <p:sp>
        <p:nvSpPr>
          <p:cNvPr id="17411" name="内容占位符 2">
            <a:extLst>
              <a:ext uri="{FF2B5EF4-FFF2-40B4-BE49-F238E27FC236}">
                <a16:creationId xmlns:a16="http://schemas.microsoft.com/office/drawing/2014/main" id="{8FA5E09C-2D7A-FF40-88EB-42ECF85EABE1}"/>
              </a:ext>
            </a:extLst>
          </p:cNvPr>
          <p:cNvSpPr>
            <a:spLocks noGrp="1" noChangeArrowheads="1"/>
          </p:cNvSpPr>
          <p:nvPr>
            <p:ph idx="1"/>
          </p:nvPr>
        </p:nvSpPr>
        <p:spPr/>
        <p:txBody>
          <a:bodyPr/>
          <a:lstStyle/>
          <a:p>
            <a:r>
              <a:rPr lang="en-US" altLang="zh-CN" sz="2000"/>
              <a:t>“A race condition is a situation in which a memory location is accessed concurrently, and at least one access is a write.”</a:t>
            </a:r>
          </a:p>
          <a:p>
            <a:endParaRPr lang="en-US" altLang="zh-CN" sz="2000"/>
          </a:p>
          <a:p>
            <a:r>
              <a:rPr lang="en-US" altLang="zh-CN" sz="2000"/>
              <a:t>Additional Readings: Section 6.1 of “xv6: a simple, Unix-like teaching operating system”</a:t>
            </a:r>
            <a:endParaRPr lang="zh-CN" altLang="en-US" sz="20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49D74A34-1726-544A-9F2C-E1A1A9A24750}"/>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Timestamp-based Protocols</a:t>
            </a:r>
          </a:p>
        </p:txBody>
      </p:sp>
      <p:sp>
        <p:nvSpPr>
          <p:cNvPr id="139267" name="Rectangle 3">
            <a:extLst>
              <a:ext uri="{FF2B5EF4-FFF2-40B4-BE49-F238E27FC236}">
                <a16:creationId xmlns:a16="http://schemas.microsoft.com/office/drawing/2014/main" id="{EE0BD629-F927-D04B-AC6D-41E635DB8930}"/>
              </a:ext>
            </a:extLst>
          </p:cNvPr>
          <p:cNvSpPr>
            <a:spLocks noGrp="1" noChangeArrowheads="1"/>
          </p:cNvSpPr>
          <p:nvPr>
            <p:ph type="body" idx="1"/>
          </p:nvPr>
        </p:nvSpPr>
        <p:spPr/>
        <p:txBody>
          <a:bodyPr/>
          <a:lstStyle/>
          <a:p>
            <a:r>
              <a:rPr lang="en-US" altLang="zh-CN"/>
              <a:t>Select order among transactions in advance – </a:t>
            </a:r>
            <a:r>
              <a:rPr lang="en-US" altLang="zh-CN">
                <a:solidFill>
                  <a:schemeClr val="tx2"/>
                </a:solidFill>
              </a:rPr>
              <a:t>timestamp-ordering</a:t>
            </a:r>
          </a:p>
          <a:p>
            <a:r>
              <a:rPr lang="en-US" altLang="zh-CN"/>
              <a:t>Transaction T</a:t>
            </a:r>
            <a:r>
              <a:rPr lang="en-US" altLang="zh-CN" baseline="-25000"/>
              <a:t>i </a:t>
            </a:r>
            <a:r>
              <a:rPr lang="en-US" altLang="zh-CN"/>
              <a:t>associated with timestamp TS(T</a:t>
            </a:r>
            <a:r>
              <a:rPr lang="en-US" altLang="zh-CN" baseline="-25000"/>
              <a:t>i</a:t>
            </a:r>
            <a:r>
              <a:rPr lang="en-US" altLang="zh-CN"/>
              <a:t>) before T</a:t>
            </a:r>
            <a:r>
              <a:rPr lang="en-US" altLang="zh-CN" baseline="-25000"/>
              <a:t>i</a:t>
            </a:r>
            <a:r>
              <a:rPr lang="en-US" altLang="zh-CN"/>
              <a:t> starts</a:t>
            </a:r>
          </a:p>
          <a:p>
            <a:pPr lvl="1"/>
            <a:r>
              <a:rPr lang="en-US" altLang="zh-CN"/>
              <a:t>TS(T</a:t>
            </a:r>
            <a:r>
              <a:rPr lang="en-US" altLang="zh-CN" baseline="-25000"/>
              <a:t>i</a:t>
            </a:r>
            <a:r>
              <a:rPr lang="en-US" altLang="zh-CN"/>
              <a:t>) &lt; TS(T</a:t>
            </a:r>
            <a:r>
              <a:rPr lang="en-US" altLang="zh-CN" baseline="-25000"/>
              <a:t>j</a:t>
            </a:r>
            <a:r>
              <a:rPr lang="en-US" altLang="zh-CN"/>
              <a:t>) if Ti entered system before T</a:t>
            </a:r>
            <a:r>
              <a:rPr lang="en-US" altLang="zh-CN" baseline="-25000"/>
              <a:t>j</a:t>
            </a:r>
          </a:p>
          <a:p>
            <a:pPr lvl="1"/>
            <a:r>
              <a:rPr lang="en-US" altLang="zh-CN"/>
              <a:t>TS can be generated from system clock or as logical counter incremented at each entry of transaction</a:t>
            </a:r>
          </a:p>
          <a:p>
            <a:r>
              <a:rPr lang="en-US" altLang="zh-CN"/>
              <a:t>Timestamps determine serializability order</a:t>
            </a:r>
          </a:p>
          <a:p>
            <a:pPr lvl="1"/>
            <a:r>
              <a:rPr lang="en-US" altLang="zh-CN"/>
              <a:t>If TS(T</a:t>
            </a:r>
            <a:r>
              <a:rPr lang="en-US" altLang="zh-CN" baseline="-25000"/>
              <a:t>i</a:t>
            </a:r>
            <a:r>
              <a:rPr lang="en-US" altLang="zh-CN"/>
              <a:t>) &lt; TS(T</a:t>
            </a:r>
            <a:r>
              <a:rPr lang="en-US" altLang="zh-CN" baseline="-25000"/>
              <a:t>j</a:t>
            </a:r>
            <a:r>
              <a:rPr lang="en-US" altLang="zh-CN"/>
              <a:t>), system must ensure produced schedule equivalent to serial schedule where T</a:t>
            </a:r>
            <a:r>
              <a:rPr lang="en-US" altLang="zh-CN" baseline="-25000"/>
              <a:t>i</a:t>
            </a:r>
            <a:r>
              <a:rPr lang="en-US" altLang="zh-CN"/>
              <a:t> appears before T</a:t>
            </a:r>
            <a:r>
              <a:rPr lang="en-US" altLang="zh-CN" baseline="-25000"/>
              <a:t>j</a:t>
            </a:r>
          </a:p>
          <a:p>
            <a:pPr>
              <a:buFont typeface="Monotype Sorts" pitchFamily="2" charset="2"/>
              <a:buNone/>
            </a:pPr>
            <a:endParaRPr lang="en-US" altLang="zh-CN"/>
          </a:p>
          <a:p>
            <a:pPr lvl="1"/>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69FBBECC-075C-9A44-A778-36CE8C1B615E}"/>
              </a:ext>
            </a:extLst>
          </p:cNvPr>
          <p:cNvSpPr>
            <a:spLocks noGrp="1" noChangeArrowheads="1"/>
          </p:cNvSpPr>
          <p:nvPr>
            <p:ph type="title"/>
          </p:nvPr>
        </p:nvSpPr>
        <p:spPr/>
        <p:txBody>
          <a:bodyPr/>
          <a:lstStyle/>
          <a:p>
            <a:pPr>
              <a:defRPr/>
            </a:pPr>
            <a:r>
              <a:rPr lang="en-US" altLang="zh-CN" sz="2800">
                <a:effectLst>
                  <a:outerShdw blurRad="38100" dist="38100" dir="2700000" algn="tl">
                    <a:srgbClr val="C0C0C0"/>
                  </a:outerShdw>
                </a:effectLst>
              </a:rPr>
              <a:t>Timestamp-based Protocol Implementation</a:t>
            </a:r>
          </a:p>
        </p:txBody>
      </p:sp>
      <p:sp>
        <p:nvSpPr>
          <p:cNvPr id="141315" name="Rectangle 3">
            <a:extLst>
              <a:ext uri="{FF2B5EF4-FFF2-40B4-BE49-F238E27FC236}">
                <a16:creationId xmlns:a16="http://schemas.microsoft.com/office/drawing/2014/main" id="{4F5C46E3-597D-2147-B8DA-6FABAEBEB042}"/>
              </a:ext>
            </a:extLst>
          </p:cNvPr>
          <p:cNvSpPr>
            <a:spLocks noGrp="1" noChangeArrowheads="1"/>
          </p:cNvSpPr>
          <p:nvPr>
            <p:ph type="body" idx="1"/>
          </p:nvPr>
        </p:nvSpPr>
        <p:spPr/>
        <p:txBody>
          <a:bodyPr/>
          <a:lstStyle/>
          <a:p>
            <a:pPr>
              <a:lnSpc>
                <a:spcPct val="90000"/>
              </a:lnSpc>
            </a:pPr>
            <a:r>
              <a:rPr lang="en-US" altLang="zh-CN"/>
              <a:t>Data item Q gets two timestamps</a:t>
            </a:r>
          </a:p>
          <a:p>
            <a:pPr lvl="1">
              <a:lnSpc>
                <a:spcPct val="90000"/>
              </a:lnSpc>
            </a:pPr>
            <a:r>
              <a:rPr lang="en-US" altLang="zh-CN"/>
              <a:t>W-timestamp(Q) – largest timestamp of any transaction that executed write(Q) successfully</a:t>
            </a:r>
          </a:p>
          <a:p>
            <a:pPr lvl="1">
              <a:lnSpc>
                <a:spcPct val="90000"/>
              </a:lnSpc>
            </a:pPr>
            <a:r>
              <a:rPr lang="en-US" altLang="zh-CN"/>
              <a:t>R-timestamp(Q) – largest timestamp of successful read(Q)</a:t>
            </a:r>
          </a:p>
          <a:p>
            <a:pPr lvl="1">
              <a:lnSpc>
                <a:spcPct val="90000"/>
              </a:lnSpc>
            </a:pPr>
            <a:r>
              <a:rPr lang="en-US" altLang="zh-CN"/>
              <a:t>Updated whenever read(Q) or write(Q) executed</a:t>
            </a:r>
          </a:p>
          <a:p>
            <a:pPr>
              <a:lnSpc>
                <a:spcPct val="90000"/>
              </a:lnSpc>
            </a:pPr>
            <a:r>
              <a:rPr lang="en-US" altLang="zh-CN">
                <a:solidFill>
                  <a:schemeClr val="tx2"/>
                </a:solidFill>
              </a:rPr>
              <a:t>Timestamp-ordering protocol </a:t>
            </a:r>
            <a:r>
              <a:rPr lang="en-US" altLang="zh-CN"/>
              <a:t>assures any conflicting </a:t>
            </a:r>
            <a:r>
              <a:rPr lang="en-US" altLang="zh-CN">
                <a:solidFill>
                  <a:srgbClr val="0000FF"/>
                </a:solidFill>
              </a:rPr>
              <a:t>read</a:t>
            </a:r>
            <a:r>
              <a:rPr lang="en-US" altLang="zh-CN"/>
              <a:t> and </a:t>
            </a:r>
            <a:r>
              <a:rPr lang="en-US" altLang="zh-CN">
                <a:solidFill>
                  <a:srgbClr val="0000FF"/>
                </a:solidFill>
              </a:rPr>
              <a:t>write</a:t>
            </a:r>
            <a:r>
              <a:rPr lang="en-US" altLang="zh-CN"/>
              <a:t> executed in timestamp order</a:t>
            </a:r>
          </a:p>
          <a:p>
            <a:pPr>
              <a:lnSpc>
                <a:spcPct val="90000"/>
              </a:lnSpc>
            </a:pPr>
            <a:r>
              <a:rPr lang="en-US" altLang="zh-CN"/>
              <a:t>Suppose Ti executes </a:t>
            </a:r>
            <a:r>
              <a:rPr lang="en-US" altLang="zh-CN">
                <a:solidFill>
                  <a:srgbClr val="0000FF"/>
                </a:solidFill>
              </a:rPr>
              <a:t>read(Q)</a:t>
            </a:r>
          </a:p>
          <a:p>
            <a:pPr lvl="1">
              <a:lnSpc>
                <a:spcPct val="90000"/>
              </a:lnSpc>
            </a:pPr>
            <a:r>
              <a:rPr lang="en-US" altLang="zh-CN"/>
              <a:t>If TS(T</a:t>
            </a:r>
            <a:r>
              <a:rPr lang="en-US" altLang="zh-CN" baseline="-25000"/>
              <a:t>i</a:t>
            </a:r>
            <a:r>
              <a:rPr lang="en-US" altLang="zh-CN"/>
              <a:t>) &lt; W-timestamp(Q), Ti needs to read value of Q that was already overwritten</a:t>
            </a:r>
          </a:p>
          <a:p>
            <a:pPr lvl="2">
              <a:lnSpc>
                <a:spcPct val="90000"/>
              </a:lnSpc>
            </a:pPr>
            <a:r>
              <a:rPr lang="en-US" altLang="zh-CN">
                <a:solidFill>
                  <a:srgbClr val="0000FF"/>
                </a:solidFill>
              </a:rPr>
              <a:t>read</a:t>
            </a:r>
            <a:r>
              <a:rPr lang="en-US" altLang="zh-CN"/>
              <a:t> operation rejected and T</a:t>
            </a:r>
            <a:r>
              <a:rPr lang="en-US" altLang="zh-CN" baseline="-25000"/>
              <a:t>i</a:t>
            </a:r>
            <a:r>
              <a:rPr lang="en-US" altLang="zh-CN"/>
              <a:t> rolled back</a:t>
            </a:r>
          </a:p>
          <a:p>
            <a:pPr lvl="1">
              <a:lnSpc>
                <a:spcPct val="90000"/>
              </a:lnSpc>
            </a:pPr>
            <a:r>
              <a:rPr lang="en-US" altLang="zh-CN"/>
              <a:t>If TS(T</a:t>
            </a:r>
            <a:r>
              <a:rPr lang="en-US" altLang="zh-CN" baseline="-25000"/>
              <a:t>i</a:t>
            </a:r>
            <a:r>
              <a:rPr lang="en-US" altLang="zh-CN"/>
              <a:t>) ≥ W-timestamp(Q)</a:t>
            </a:r>
          </a:p>
          <a:p>
            <a:pPr lvl="2">
              <a:lnSpc>
                <a:spcPct val="90000"/>
              </a:lnSpc>
            </a:pPr>
            <a:r>
              <a:rPr lang="en-US" altLang="zh-CN">
                <a:solidFill>
                  <a:srgbClr val="0000FF"/>
                </a:solidFill>
              </a:rPr>
              <a:t>read</a:t>
            </a:r>
            <a:r>
              <a:rPr lang="en-US" altLang="zh-CN"/>
              <a:t> executed, R-timestamp(Q) set to max(R-timestamp(Q), TS(T</a:t>
            </a:r>
            <a:r>
              <a:rPr lang="en-US" altLang="zh-CN" baseline="-25000"/>
              <a:t>i</a:t>
            </a:r>
            <a:r>
              <a:rPr lang="en-US" altLang="zh-CN"/>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7345E994-C92A-1640-8AEF-CD4A3B3D7A20}"/>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Timestamp-ordering Protocol</a:t>
            </a:r>
          </a:p>
        </p:txBody>
      </p:sp>
      <p:sp>
        <p:nvSpPr>
          <p:cNvPr id="143363" name="Rectangle 3">
            <a:extLst>
              <a:ext uri="{FF2B5EF4-FFF2-40B4-BE49-F238E27FC236}">
                <a16:creationId xmlns:a16="http://schemas.microsoft.com/office/drawing/2014/main" id="{0A4352BF-5745-B445-A290-4A145F80AE5C}"/>
              </a:ext>
            </a:extLst>
          </p:cNvPr>
          <p:cNvSpPr>
            <a:spLocks noGrp="1" noChangeArrowheads="1"/>
          </p:cNvSpPr>
          <p:nvPr>
            <p:ph type="body" idx="1"/>
          </p:nvPr>
        </p:nvSpPr>
        <p:spPr/>
        <p:txBody>
          <a:bodyPr/>
          <a:lstStyle/>
          <a:p>
            <a:r>
              <a:rPr lang="en-US" altLang="zh-CN"/>
              <a:t>Suppose Ti executes </a:t>
            </a:r>
            <a:r>
              <a:rPr lang="en-US" altLang="zh-CN">
                <a:solidFill>
                  <a:srgbClr val="0000FF"/>
                </a:solidFill>
              </a:rPr>
              <a:t>write(Q)</a:t>
            </a:r>
          </a:p>
          <a:p>
            <a:pPr lvl="1"/>
            <a:r>
              <a:rPr lang="en-US" altLang="zh-CN"/>
              <a:t>If TS(T</a:t>
            </a:r>
            <a:r>
              <a:rPr lang="en-US" altLang="zh-CN" baseline="-25000"/>
              <a:t>i</a:t>
            </a:r>
            <a:r>
              <a:rPr lang="en-US" altLang="zh-CN"/>
              <a:t>) &lt; R-timestamp(Q), value Q produced by T</a:t>
            </a:r>
            <a:r>
              <a:rPr lang="en-US" altLang="zh-CN" baseline="-25000"/>
              <a:t>i</a:t>
            </a:r>
            <a:r>
              <a:rPr lang="en-US" altLang="zh-CN"/>
              <a:t> was needed previously and T</a:t>
            </a:r>
            <a:r>
              <a:rPr lang="en-US" altLang="zh-CN" baseline="-25000"/>
              <a:t>i</a:t>
            </a:r>
            <a:r>
              <a:rPr lang="en-US" altLang="zh-CN"/>
              <a:t> assumed it would never be produced</a:t>
            </a:r>
          </a:p>
          <a:p>
            <a:pPr lvl="2"/>
            <a:r>
              <a:rPr lang="en-US" altLang="zh-CN">
                <a:solidFill>
                  <a:srgbClr val="0000FF"/>
                </a:solidFill>
              </a:rPr>
              <a:t>Write</a:t>
            </a:r>
            <a:r>
              <a:rPr lang="en-US" altLang="zh-CN"/>
              <a:t> operation rejected, T</a:t>
            </a:r>
            <a:r>
              <a:rPr lang="en-US" altLang="zh-CN" baseline="-25000"/>
              <a:t>i</a:t>
            </a:r>
            <a:r>
              <a:rPr lang="en-US" altLang="zh-CN"/>
              <a:t> rolled back</a:t>
            </a:r>
          </a:p>
          <a:p>
            <a:pPr lvl="1"/>
            <a:r>
              <a:rPr lang="en-US" altLang="zh-CN"/>
              <a:t>If TS(T</a:t>
            </a:r>
            <a:r>
              <a:rPr lang="en-US" altLang="zh-CN" baseline="-25000"/>
              <a:t>i</a:t>
            </a:r>
            <a:r>
              <a:rPr lang="en-US" altLang="zh-CN"/>
              <a:t>) &lt; W-tiimestamp(Q), T</a:t>
            </a:r>
            <a:r>
              <a:rPr lang="en-US" altLang="zh-CN" baseline="-25000"/>
              <a:t>i</a:t>
            </a:r>
            <a:r>
              <a:rPr lang="en-US" altLang="zh-CN"/>
              <a:t> attempting to write obsolete value of Q</a:t>
            </a:r>
          </a:p>
          <a:p>
            <a:pPr lvl="2"/>
            <a:r>
              <a:rPr lang="en-US" altLang="zh-CN">
                <a:solidFill>
                  <a:srgbClr val="0000FF"/>
                </a:solidFill>
              </a:rPr>
              <a:t>Write</a:t>
            </a:r>
            <a:r>
              <a:rPr lang="en-US" altLang="zh-CN"/>
              <a:t> operation rejected and T</a:t>
            </a:r>
            <a:r>
              <a:rPr lang="en-US" altLang="zh-CN" baseline="-25000"/>
              <a:t>i</a:t>
            </a:r>
            <a:r>
              <a:rPr lang="en-US" altLang="zh-CN"/>
              <a:t> rolled back</a:t>
            </a:r>
          </a:p>
          <a:p>
            <a:pPr lvl="1"/>
            <a:r>
              <a:rPr lang="en-US" altLang="zh-CN"/>
              <a:t>Otherwise, </a:t>
            </a:r>
            <a:r>
              <a:rPr lang="en-US" altLang="zh-CN">
                <a:solidFill>
                  <a:srgbClr val="0000FF"/>
                </a:solidFill>
              </a:rPr>
              <a:t>write</a:t>
            </a:r>
            <a:r>
              <a:rPr lang="en-US" altLang="zh-CN"/>
              <a:t> executed</a:t>
            </a:r>
          </a:p>
          <a:p>
            <a:r>
              <a:rPr lang="en-US" altLang="zh-CN"/>
              <a:t>Any rolled back transaction T</a:t>
            </a:r>
            <a:r>
              <a:rPr lang="en-US" altLang="zh-CN" baseline="-25000"/>
              <a:t>i</a:t>
            </a:r>
            <a:r>
              <a:rPr lang="en-US" altLang="zh-CN"/>
              <a:t> is assigned new timestamp and restarted</a:t>
            </a:r>
          </a:p>
          <a:p>
            <a:r>
              <a:rPr lang="en-US" altLang="zh-CN"/>
              <a:t>Algorithm ensures conflict serializability and freedom from deadlock</a:t>
            </a:r>
          </a:p>
          <a:p>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57A6F91F-CD5A-7F49-9EE6-C4727F4CDD01}"/>
              </a:ext>
            </a:extLst>
          </p:cNvPr>
          <p:cNvSpPr>
            <a:spLocks noGrp="1" noChangeArrowheads="1"/>
          </p:cNvSpPr>
          <p:nvPr>
            <p:ph type="title"/>
          </p:nvPr>
        </p:nvSpPr>
        <p:spPr>
          <a:xfrm>
            <a:off x="885825" y="215900"/>
            <a:ext cx="8077200" cy="609600"/>
          </a:xfrm>
        </p:spPr>
        <p:txBody>
          <a:bodyPr/>
          <a:lstStyle/>
          <a:p>
            <a:pPr>
              <a:defRPr/>
            </a:pP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Schedule Possible Under Timestamp Protocol</a:t>
            </a:r>
          </a:p>
        </p:txBody>
      </p:sp>
      <p:pic>
        <p:nvPicPr>
          <p:cNvPr id="145411" name="Picture 3">
            <a:extLst>
              <a:ext uri="{FF2B5EF4-FFF2-40B4-BE49-F238E27FC236}">
                <a16:creationId xmlns:a16="http://schemas.microsoft.com/office/drawing/2014/main" id="{D0D29595-51D7-3346-94A3-153EEE5F9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501" t="4010" r="11266" b="6343"/>
          <a:stretch>
            <a:fillRect/>
          </a:stretch>
        </p:blipFill>
        <p:spPr bwMode="auto">
          <a:xfrm>
            <a:off x="2259013" y="1933575"/>
            <a:ext cx="4170362" cy="35845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EC11BFBC-F742-7C41-84A9-05D5FDBA609D}"/>
              </a:ext>
            </a:extLst>
          </p:cNvPr>
          <p:cNvSpPr>
            <a:spLocks noGrp="1" noChangeArrowheads="1"/>
          </p:cNvSpPr>
          <p:nvPr>
            <p:ph type="ctrTitle"/>
          </p:nvPr>
        </p:nvSpPr>
        <p:spPr/>
        <p:txBody>
          <a:bodyPr/>
          <a:lstStyle/>
          <a:p>
            <a:pPr>
              <a:defRPr/>
            </a:pPr>
            <a:r>
              <a:rPr lang="en-US" altLang="zh-CN">
                <a:effectLst>
                  <a:outerShdw blurRad="38100" dist="38100" dir="2700000" algn="tl">
                    <a:srgbClr val="C0C0C0"/>
                  </a:outerShdw>
                </a:effectLst>
              </a:rPr>
              <a:t>End of Chapter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F0947E26-8F39-6D4E-9A55-06A430B4CBDE}"/>
              </a:ext>
            </a:extLst>
          </p:cNvPr>
          <p:cNvSpPr>
            <a:spLocks noChangeArrowheads="1"/>
          </p:cNvSpPr>
          <p:nvPr/>
        </p:nvSpPr>
        <p:spPr bwMode="auto">
          <a:xfrm>
            <a:off x="1809750" y="2379663"/>
            <a:ext cx="2235200" cy="334962"/>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18435" name="Rectangle 5">
            <a:extLst>
              <a:ext uri="{FF2B5EF4-FFF2-40B4-BE49-F238E27FC236}">
                <a16:creationId xmlns:a16="http://schemas.microsoft.com/office/drawing/2014/main" id="{3E3E7F24-3E03-8445-8810-DC9C7C8AA008}"/>
              </a:ext>
            </a:extLst>
          </p:cNvPr>
          <p:cNvSpPr>
            <a:spLocks noChangeArrowheads="1"/>
          </p:cNvSpPr>
          <p:nvPr/>
        </p:nvSpPr>
        <p:spPr bwMode="auto">
          <a:xfrm>
            <a:off x="1793875" y="3149600"/>
            <a:ext cx="2235200" cy="334963"/>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18436" name="Rectangle 3">
            <a:extLst>
              <a:ext uri="{FF2B5EF4-FFF2-40B4-BE49-F238E27FC236}">
                <a16:creationId xmlns:a16="http://schemas.microsoft.com/office/drawing/2014/main" id="{28A9FFFF-5E09-BB47-A495-848E6C946E2D}"/>
              </a:ext>
            </a:extLst>
          </p:cNvPr>
          <p:cNvSpPr>
            <a:spLocks noGrp="1" noChangeArrowheads="1"/>
          </p:cNvSpPr>
          <p:nvPr>
            <p:ph type="body" idx="1"/>
          </p:nvPr>
        </p:nvSpPr>
        <p:spPr/>
        <p:txBody>
          <a:bodyPr/>
          <a:lstStyle/>
          <a:p>
            <a:r>
              <a:rPr lang="en-US" altLang="zh-CN"/>
              <a:t>To design a protocol that the processes can use to cooperate</a:t>
            </a:r>
          </a:p>
          <a:p>
            <a:endParaRPr lang="en-US" altLang="zh-CN"/>
          </a:p>
          <a:p>
            <a:pPr lvl="1">
              <a:buFont typeface="Monotype Sorts" pitchFamily="2" charset="2"/>
              <a:buNone/>
            </a:pPr>
            <a:r>
              <a:rPr lang="en-US" altLang="zh-CN">
                <a:latin typeface="Courier New" panose="02070309020205020404" pitchFamily="49" charset="0"/>
              </a:rPr>
              <a:t>Do {</a:t>
            </a:r>
          </a:p>
          <a:p>
            <a:pPr lvl="3">
              <a:buFontTx/>
              <a:buNone/>
            </a:pPr>
            <a:r>
              <a:rPr lang="en-US" altLang="zh-CN" b="1">
                <a:latin typeface="Courier New" panose="02070309020205020404" pitchFamily="49" charset="0"/>
              </a:rPr>
              <a:t>Entry section</a:t>
            </a:r>
          </a:p>
          <a:p>
            <a:pPr lvl="3">
              <a:buFontTx/>
              <a:buNone/>
            </a:pPr>
            <a:r>
              <a:rPr lang="en-US" altLang="zh-CN"/>
              <a:t>Critical section</a:t>
            </a:r>
          </a:p>
          <a:p>
            <a:pPr lvl="3">
              <a:buFontTx/>
              <a:buNone/>
            </a:pPr>
            <a:r>
              <a:rPr lang="en-US" altLang="zh-CN" b="1">
                <a:latin typeface="Courier New" panose="02070309020205020404" pitchFamily="49" charset="0"/>
              </a:rPr>
              <a:t>Exit section</a:t>
            </a:r>
          </a:p>
          <a:p>
            <a:pPr lvl="3">
              <a:buFontTx/>
              <a:buNone/>
            </a:pPr>
            <a:r>
              <a:rPr lang="en-US" altLang="zh-CN"/>
              <a:t>Remainder section</a:t>
            </a:r>
          </a:p>
          <a:p>
            <a:pPr lvl="1">
              <a:buFont typeface="Monotype Sorts" pitchFamily="2" charset="2"/>
              <a:buNone/>
            </a:pPr>
            <a:r>
              <a:rPr lang="en-US" altLang="zh-CN">
                <a:latin typeface="Courier New" panose="02070309020205020404" pitchFamily="49" charset="0"/>
              </a:rPr>
              <a:t>}while(TRUE);</a:t>
            </a:r>
          </a:p>
          <a:p>
            <a:pPr lvl="1">
              <a:buFont typeface="Monotype Sorts" pitchFamily="2" charset="2"/>
              <a:buNone/>
            </a:pPr>
            <a:endParaRPr lang="en-US" altLang="zh-CN"/>
          </a:p>
          <a:p>
            <a:pPr lvl="1">
              <a:buFont typeface="Monotype Sorts" pitchFamily="2" charset="2"/>
              <a:buNone/>
            </a:pPr>
            <a:r>
              <a:rPr lang="en-US" altLang="zh-CN"/>
              <a:t>General structure of a typical process Pj</a:t>
            </a:r>
          </a:p>
          <a:p>
            <a:endParaRPr lang="en-US" altLang="zh-CN"/>
          </a:p>
          <a:p>
            <a:r>
              <a:rPr lang="en-US" altLang="zh-CN"/>
              <a:t>Q: critical section problems in OS kernel</a:t>
            </a:r>
          </a:p>
        </p:txBody>
      </p:sp>
      <p:sp>
        <p:nvSpPr>
          <p:cNvPr id="390146" name="Rectangle 2">
            <a:extLst>
              <a:ext uri="{FF2B5EF4-FFF2-40B4-BE49-F238E27FC236}">
                <a16:creationId xmlns:a16="http://schemas.microsoft.com/office/drawing/2014/main" id="{5837FBD1-2959-7143-89E9-B16F630652DF}"/>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Critical-section problem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0755DA6-F1F0-DF4E-BDCB-BDBE7184A8D1}"/>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rPr>
              <a:t>Solution to Critical-Section Problem</a:t>
            </a:r>
          </a:p>
        </p:txBody>
      </p:sp>
      <p:sp>
        <p:nvSpPr>
          <p:cNvPr id="19459" name="Rectangle 3">
            <a:extLst>
              <a:ext uri="{FF2B5EF4-FFF2-40B4-BE49-F238E27FC236}">
                <a16:creationId xmlns:a16="http://schemas.microsoft.com/office/drawing/2014/main" id="{5E516820-F6DE-A14A-90AC-FD78C992C346}"/>
              </a:ext>
            </a:extLst>
          </p:cNvPr>
          <p:cNvSpPr>
            <a:spLocks noGrp="1" noChangeArrowheads="1"/>
          </p:cNvSpPr>
          <p:nvPr>
            <p:ph type="body" idx="1"/>
          </p:nvPr>
        </p:nvSpPr>
        <p:spPr>
          <a:xfrm>
            <a:off x="827088" y="1279525"/>
            <a:ext cx="7208837" cy="4483100"/>
          </a:xfrm>
        </p:spPr>
        <p:txBody>
          <a:bodyPr/>
          <a:lstStyle/>
          <a:p>
            <a:pPr>
              <a:buFont typeface="Monotype Sorts" pitchFamily="2" charset="2"/>
              <a:buNone/>
            </a:pPr>
            <a:r>
              <a:rPr lang="en-US" altLang="zh-CN"/>
              <a:t>1.	</a:t>
            </a:r>
            <a:r>
              <a:rPr lang="en-US" altLang="zh-CN">
                <a:solidFill>
                  <a:schemeClr val="tx2"/>
                </a:solidFill>
              </a:rPr>
              <a:t>Mutual Exclusion</a:t>
            </a:r>
            <a:r>
              <a:rPr lang="en-US" altLang="zh-CN"/>
              <a:t> - If process </a:t>
            </a:r>
            <a:r>
              <a:rPr lang="en-US" altLang="zh-CN">
                <a:solidFill>
                  <a:srgbClr val="0000FF"/>
                </a:solidFill>
              </a:rPr>
              <a:t>P</a:t>
            </a:r>
            <a:r>
              <a:rPr lang="en-US" altLang="zh-CN" baseline="-25000">
                <a:solidFill>
                  <a:srgbClr val="0000FF"/>
                </a:solidFill>
              </a:rPr>
              <a:t>i</a:t>
            </a:r>
            <a:r>
              <a:rPr lang="en-US" altLang="zh-CN"/>
              <a:t> is executing in its critical section, then no other processes can be executing in their critical sections</a:t>
            </a:r>
          </a:p>
          <a:p>
            <a:pPr>
              <a:buFont typeface="Monotype Sorts" pitchFamily="2" charset="2"/>
              <a:buNone/>
            </a:pPr>
            <a:r>
              <a:rPr lang="en-US" altLang="zh-CN"/>
              <a:t>2.	</a:t>
            </a:r>
            <a:r>
              <a:rPr lang="en-US" altLang="zh-CN">
                <a:solidFill>
                  <a:schemeClr val="tx2"/>
                </a:solidFill>
              </a:rPr>
              <a:t>Progress</a:t>
            </a:r>
            <a:r>
              <a:rPr lang="en-US" altLang="zh-CN"/>
              <a:t> -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2" charset="2"/>
              <a:buNone/>
            </a:pPr>
            <a:r>
              <a:rPr lang="en-US" altLang="zh-CN"/>
              <a:t>3.	</a:t>
            </a:r>
            <a:r>
              <a:rPr lang="en-US" altLang="zh-CN">
                <a:solidFill>
                  <a:schemeClr val="tx2"/>
                </a:solidFill>
              </a:rPr>
              <a:t>Bounded Waiting</a:t>
            </a:r>
            <a:r>
              <a:rPr lang="en-US" altLang="zh-CN"/>
              <a:t> -  A bound must exist on the number of times that other processes are allowed to enter their critical sections after a process has made a request to enter its critical section and before that request is granted</a:t>
            </a:r>
          </a:p>
          <a:p>
            <a:pPr lvl="1">
              <a:buSzPct val="125000"/>
              <a:buFont typeface="Wingdings 2" pitchFamily="2" charset="2"/>
              <a:buChar char=""/>
            </a:pPr>
            <a:r>
              <a:rPr lang="en-US" altLang="zh-CN"/>
              <a:t>Assume that each process executes at a nonzero speed </a:t>
            </a:r>
          </a:p>
          <a:p>
            <a:pPr lvl="1">
              <a:buSzPct val="125000"/>
              <a:buFont typeface="Wingdings 2" pitchFamily="2" charset="2"/>
              <a:buChar char=""/>
            </a:pPr>
            <a:r>
              <a:rPr lang="en-US" altLang="zh-CN"/>
              <a:t>No assumption concerning relative speed of the </a:t>
            </a:r>
            <a:r>
              <a:rPr lang="en-US" altLang="zh-CN">
                <a:solidFill>
                  <a:srgbClr val="0000FF"/>
                </a:solidFill>
              </a:rPr>
              <a:t>N</a:t>
            </a:r>
            <a:r>
              <a:rPr lang="en-US" altLang="zh-CN"/>
              <a:t> processes</a:t>
            </a:r>
          </a:p>
        </p:txBody>
      </p:sp>
    </p:spTree>
  </p:cSld>
  <p:clrMapOvr>
    <a:masterClrMapping/>
  </p:clrMapOvr>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宋体"/>
        <a:cs typeface=""/>
      </a:majorFont>
      <a:minorFont>
        <a:latin typeface="Helvetica"/>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Helvetica" charset="0"/>
            <a:ea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Helvetica" charset="0"/>
            <a:ea typeface="宋体"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27854</TotalTime>
  <Words>5271</Words>
  <Application>Microsoft Macintosh PowerPoint</Application>
  <PresentationFormat>全屏显示(4:3)</PresentationFormat>
  <Paragraphs>796</Paragraphs>
  <Slides>74</Slides>
  <Notes>67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74</vt:i4>
      </vt:variant>
    </vt:vector>
  </HeadingPairs>
  <TitlesOfParts>
    <vt:vector size="85" baseType="lpstr">
      <vt:lpstr>宋体</vt:lpstr>
      <vt:lpstr>Book Antiqua</vt:lpstr>
      <vt:lpstr>Courier New</vt:lpstr>
      <vt:lpstr>Helvetica</vt:lpstr>
      <vt:lpstr>Lato</vt:lpstr>
      <vt:lpstr>Monotype Sorts</vt:lpstr>
      <vt:lpstr>Times New Roman</vt:lpstr>
      <vt:lpstr>Webdings</vt:lpstr>
      <vt:lpstr>Wingdings</vt:lpstr>
      <vt:lpstr>Wingdings 2</vt:lpstr>
      <vt:lpstr>os-w-java</vt:lpstr>
      <vt:lpstr>Chapter 6:  Process Synchronization</vt:lpstr>
      <vt:lpstr>Chapter 6: Process Synchronization</vt:lpstr>
      <vt:lpstr>Background</vt:lpstr>
      <vt:lpstr>Producer </vt:lpstr>
      <vt:lpstr>Consumer</vt:lpstr>
      <vt:lpstr>Race Condition （竞态条件）</vt:lpstr>
      <vt:lpstr>A practical definition of Race Condition</vt:lpstr>
      <vt:lpstr>Critical-section problem</vt:lpstr>
      <vt:lpstr>Solution to Critical-Section Problem</vt:lpstr>
      <vt:lpstr>Algorithm 1</vt:lpstr>
      <vt:lpstr>Algorithm 2 </vt:lpstr>
      <vt:lpstr>Algorithm 3 </vt:lpstr>
      <vt:lpstr>Peterson’s Solution</vt:lpstr>
      <vt:lpstr>The Algorithm for Process Pi</vt:lpstr>
      <vt:lpstr>The Respective Algorithm for Process Pj</vt:lpstr>
      <vt:lpstr>Synchronization Hardware</vt:lpstr>
      <vt:lpstr>TestAndSet Instruction </vt:lpstr>
      <vt:lpstr>Solution using TestAndSet</vt:lpstr>
      <vt:lpstr>Swap  Instruction</vt:lpstr>
      <vt:lpstr>Solution using Swap</vt:lpstr>
      <vt:lpstr>Semaphore</vt:lpstr>
      <vt:lpstr>Usage as General Synchronization Tool</vt:lpstr>
      <vt:lpstr>Usage as General Synchronization Tool(2)</vt:lpstr>
      <vt:lpstr>Semaphore Implementation</vt:lpstr>
      <vt:lpstr>Semaphore Implementation with no Busy waiting </vt:lpstr>
      <vt:lpstr>Semaphore Implementation with no Busy waiting (Cont.)</vt:lpstr>
      <vt:lpstr>Deadlock and Starvation</vt:lpstr>
      <vt:lpstr>Classical Problems of Synchronization</vt:lpstr>
      <vt:lpstr>Bounded-Buffer Problem</vt:lpstr>
      <vt:lpstr>Bounded Buffer Problem (Cont.)</vt:lpstr>
      <vt:lpstr>Bounded Buffer Problem (Cont.)</vt:lpstr>
      <vt:lpstr>Readers-Writers Problem</vt:lpstr>
      <vt:lpstr>Readers-Writers Problem (Cont.)</vt:lpstr>
      <vt:lpstr>Readers-Writers Problem (Cont.)</vt:lpstr>
      <vt:lpstr>Dining-Philosophers Problem</vt:lpstr>
      <vt:lpstr>Dining-Philosophers Problem (Cont.)</vt:lpstr>
      <vt:lpstr>Problems with Semaphores</vt:lpstr>
      <vt:lpstr>Monitors</vt:lpstr>
      <vt:lpstr>Schematic view of a Monitor</vt:lpstr>
      <vt:lpstr>Condition Variables</vt:lpstr>
      <vt:lpstr> Monitor with Condition Variables</vt:lpstr>
      <vt:lpstr>Solution to Dining Philosophers</vt:lpstr>
      <vt:lpstr>Solution to Dining Philosophers (cont)</vt:lpstr>
      <vt:lpstr>Solution to Dining Philosophers (cont)</vt:lpstr>
      <vt:lpstr>Monitor Implementation Using Semaphores</vt:lpstr>
      <vt:lpstr>Monitor Implementation</vt:lpstr>
      <vt:lpstr>Monitor Implementation</vt:lpstr>
      <vt:lpstr>Synchronization Examples</vt:lpstr>
      <vt:lpstr>Solaris Synchronization</vt:lpstr>
      <vt:lpstr>Windows XP Synchronization</vt:lpstr>
      <vt:lpstr>Linux Synchronization</vt:lpstr>
      <vt:lpstr>Pthreads Synchronization</vt:lpstr>
      <vt:lpstr>Pthread mutex example</vt:lpstr>
      <vt:lpstr>The writer thread</vt:lpstr>
      <vt:lpstr>The reader thread</vt:lpstr>
      <vt:lpstr>Using pthread_cond_wait() &amp; pthread_cond_signal()</vt:lpstr>
      <vt:lpstr>Atomic Transactions</vt:lpstr>
      <vt:lpstr>System Model</vt:lpstr>
      <vt:lpstr>Types of Storage Media</vt:lpstr>
      <vt:lpstr>Log-Based Recovery</vt:lpstr>
      <vt:lpstr>Log-Based Recovery Algorithm</vt:lpstr>
      <vt:lpstr>Checkpoints</vt:lpstr>
      <vt:lpstr>Concurrent Transactions</vt:lpstr>
      <vt:lpstr>Serializability</vt:lpstr>
      <vt:lpstr>Schedule 1: T0 then T1</vt:lpstr>
      <vt:lpstr>Nonserial Schedule</vt:lpstr>
      <vt:lpstr>Schedule 2: Concurrent Serializable Schedule</vt:lpstr>
      <vt:lpstr>Locking Protocol</vt:lpstr>
      <vt:lpstr>Two-phase Locking Protocol</vt:lpstr>
      <vt:lpstr>Timestamp-based Protocols</vt:lpstr>
      <vt:lpstr>Timestamp-based Protocol Implementation</vt:lpstr>
      <vt:lpstr>Timestamp-ordering Protocol</vt:lpstr>
      <vt:lpstr> Schedule Possible Under Timestamp Protocol</vt:lpstr>
      <vt:lpstr>End of Chapter 6</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LidanShou</cp:lastModifiedBy>
  <cp:revision>367</cp:revision>
  <dcterms:created xsi:type="dcterms:W3CDTF">2004-10-07T18:29:30Z</dcterms:created>
  <dcterms:modified xsi:type="dcterms:W3CDTF">2023-09-18T08:35:51Z</dcterms:modified>
</cp:coreProperties>
</file>