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9"/>
  </p:notesMasterIdLst>
  <p:sldIdLst>
    <p:sldId id="313" r:id="rId2"/>
    <p:sldId id="264" r:id="rId3"/>
    <p:sldId id="310" r:id="rId4"/>
    <p:sldId id="265" r:id="rId5"/>
    <p:sldId id="266" r:id="rId6"/>
    <p:sldId id="319" r:id="rId7"/>
    <p:sldId id="320" r:id="rId8"/>
    <p:sldId id="267" r:id="rId9"/>
    <p:sldId id="268" r:id="rId10"/>
    <p:sldId id="269" r:id="rId11"/>
    <p:sldId id="270" r:id="rId12"/>
    <p:sldId id="271" r:id="rId13"/>
    <p:sldId id="256" r:id="rId14"/>
    <p:sldId id="272" r:id="rId15"/>
    <p:sldId id="273" r:id="rId16"/>
    <p:sldId id="274" r:id="rId17"/>
    <p:sldId id="275" r:id="rId18"/>
    <p:sldId id="276" r:id="rId19"/>
    <p:sldId id="277" r:id="rId20"/>
    <p:sldId id="278" r:id="rId21"/>
    <p:sldId id="279" r:id="rId22"/>
    <p:sldId id="308" r:id="rId23"/>
    <p:sldId id="280" r:id="rId24"/>
    <p:sldId id="316" r:id="rId25"/>
    <p:sldId id="260" r:id="rId26"/>
    <p:sldId id="317" r:id="rId27"/>
    <p:sldId id="315" r:id="rId28"/>
    <p:sldId id="281" r:id="rId29"/>
    <p:sldId id="282" r:id="rId30"/>
    <p:sldId id="283" r:id="rId31"/>
    <p:sldId id="284" r:id="rId32"/>
    <p:sldId id="285" r:id="rId33"/>
    <p:sldId id="286" r:id="rId34"/>
    <p:sldId id="287" r:id="rId35"/>
    <p:sldId id="288" r:id="rId36"/>
    <p:sldId id="289" r:id="rId37"/>
    <p:sldId id="262" r:id="rId38"/>
    <p:sldId id="290" r:id="rId39"/>
    <p:sldId id="291" r:id="rId40"/>
    <p:sldId id="292" r:id="rId41"/>
    <p:sldId id="293" r:id="rId42"/>
    <p:sldId id="294" r:id="rId43"/>
    <p:sldId id="295" r:id="rId44"/>
    <p:sldId id="296" r:id="rId45"/>
    <p:sldId id="297" r:id="rId46"/>
    <p:sldId id="314" r:id="rId47"/>
    <p:sldId id="321"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3FCFF"/>
    <a:srgbClr val="E8FAFF"/>
    <a:srgbClr val="F6FAFF"/>
    <a:srgbClr val="D7F2FF"/>
    <a:srgbClr val="B4CEFB"/>
    <a:srgbClr val="FFFFFF"/>
    <a:srgbClr val="99CC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5" autoAdjust="0"/>
    <p:restoredTop sz="90272"/>
  </p:normalViewPr>
  <p:slideViewPr>
    <p:cSldViewPr snapToGrid="0">
      <p:cViewPr varScale="1">
        <p:scale>
          <a:sx n="115" d="100"/>
          <a:sy n="115" d="100"/>
        </p:scale>
        <p:origin x="2200" y="192"/>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宋体" charset="0"/>
                <a:cs typeface="宋体" charset="0"/>
              </a:defRPr>
            </a:lvl1pPr>
          </a:lstStyle>
          <a:p>
            <a:pPr>
              <a:defRPr/>
            </a:pPr>
            <a:endParaRPr lang="zh-CN" altLang="en-US"/>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宋体" charset="0"/>
                <a:cs typeface="宋体"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宋体" charset="0"/>
                <a:cs typeface="宋体" charset="0"/>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563CDFA-F47C-4998-845B-A9C54A9D9002}" type="slidenum">
              <a:rPr lang="zh-CN" altLang="en-US"/>
              <a:pPr/>
              <a:t>‹#›</a:t>
            </a:fld>
            <a:endParaRPr lang="en-US" altLang="zh-CN"/>
          </a:p>
        </p:txBody>
      </p:sp>
    </p:spTree>
    <p:extLst>
      <p:ext uri="{BB962C8B-B14F-4D97-AF65-F5344CB8AC3E}">
        <p14:creationId xmlns:p14="http://schemas.microsoft.com/office/powerpoint/2010/main" val="16094241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charset="0"/>
        <a:cs typeface="宋体" charset="0"/>
      </a:defRPr>
    </a:lvl1pPr>
    <a:lvl2pPr marL="457200" algn="l" rtl="0" fontAlgn="base">
      <a:spcBef>
        <a:spcPct val="30000"/>
      </a:spcBef>
      <a:spcAft>
        <a:spcPct val="0"/>
      </a:spcAft>
      <a:defRPr kumimoji="1" sz="1200" kern="1200">
        <a:solidFill>
          <a:schemeClr val="tx1"/>
        </a:solidFill>
        <a:latin typeface="Times New Roman" charset="0"/>
        <a:ea typeface="宋体" charset="0"/>
        <a:cs typeface="+mn-cs"/>
      </a:defRPr>
    </a:lvl2pPr>
    <a:lvl3pPr marL="914400" algn="l" rtl="0" fontAlgn="base">
      <a:spcBef>
        <a:spcPct val="30000"/>
      </a:spcBef>
      <a:spcAft>
        <a:spcPct val="0"/>
      </a:spcAft>
      <a:defRPr kumimoji="1" sz="1200" kern="1200">
        <a:solidFill>
          <a:schemeClr val="tx1"/>
        </a:solidFill>
        <a:latin typeface="Times New Roman" charset="0"/>
        <a:ea typeface="宋体" charset="0"/>
        <a:cs typeface="+mn-cs"/>
      </a:defRPr>
    </a:lvl3pPr>
    <a:lvl4pPr marL="1371600" algn="l" rtl="0" fontAlgn="base">
      <a:spcBef>
        <a:spcPct val="30000"/>
      </a:spcBef>
      <a:spcAft>
        <a:spcPct val="0"/>
      </a:spcAft>
      <a:defRPr kumimoji="1" sz="1200" kern="1200">
        <a:solidFill>
          <a:schemeClr val="tx1"/>
        </a:solidFill>
        <a:latin typeface="Times New Roman" charset="0"/>
        <a:ea typeface="宋体" charset="0"/>
        <a:cs typeface="+mn-cs"/>
      </a:defRPr>
    </a:lvl4pPr>
    <a:lvl5pPr marL="1828800" algn="l" rtl="0" fontAlgn="base">
      <a:spcBef>
        <a:spcPct val="30000"/>
      </a:spcBef>
      <a:spcAft>
        <a:spcPct val="0"/>
      </a:spcAft>
      <a:defRPr kumimoji="1" sz="1200" kern="1200">
        <a:solidFill>
          <a:schemeClr val="tx1"/>
        </a:solidFill>
        <a:latin typeface="Times New Roman"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F5352B6-0306-6E44-9426-6DE3B0D0E7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F15F45C-78BA-D149-BDA0-90A09FB3ACE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6147" name="Rectangle 2">
            <a:extLst>
              <a:ext uri="{FF2B5EF4-FFF2-40B4-BE49-F238E27FC236}">
                <a16:creationId xmlns:a16="http://schemas.microsoft.com/office/drawing/2014/main" id="{7B53291F-BC4A-134C-9D75-6D02A935E90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C34A877F-474E-1547-A067-E900A9A5E7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4D73207-C6A0-9440-A6B7-81F02EDEA9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DA493FD-D0A4-C740-9CF8-24F5474FA2B9}" type="slidenum">
              <a:rPr lang="zh-CN" altLang="en-US">
                <a:latin typeface="Times New Roman" panose="02020603050405020304" pitchFamily="18" charset="0"/>
              </a:rPr>
              <a:pPr/>
              <a:t>12</a:t>
            </a:fld>
            <a:endParaRPr lang="en-US" altLang="zh-CN">
              <a:latin typeface="Times New Roman" panose="02020603050405020304" pitchFamily="18" charset="0"/>
            </a:endParaRPr>
          </a:p>
        </p:txBody>
      </p:sp>
      <p:sp>
        <p:nvSpPr>
          <p:cNvPr id="26627" name="Rectangle 2">
            <a:extLst>
              <a:ext uri="{FF2B5EF4-FFF2-40B4-BE49-F238E27FC236}">
                <a16:creationId xmlns:a16="http://schemas.microsoft.com/office/drawing/2014/main" id="{C821BE3E-F152-C14C-9348-EB4BFEF17AC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B5DA4E0-C914-AC43-B9E2-7C464AB0BE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1DC9C18-C6FE-4041-A0A3-7C03C96AA4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2085DA3-57E3-7B42-9D47-349719404E64}" type="slidenum">
              <a:rPr lang="zh-CN" altLang="en-US">
                <a:latin typeface="Times New Roman" panose="02020603050405020304" pitchFamily="18" charset="0"/>
              </a:rPr>
              <a:pPr/>
              <a:t>13</a:t>
            </a:fld>
            <a:endParaRPr lang="en-US" altLang="zh-CN">
              <a:latin typeface="Times New Roman" panose="02020603050405020304" pitchFamily="18" charset="0"/>
            </a:endParaRPr>
          </a:p>
        </p:txBody>
      </p:sp>
      <p:sp>
        <p:nvSpPr>
          <p:cNvPr id="28675" name="Rectangle 2">
            <a:extLst>
              <a:ext uri="{FF2B5EF4-FFF2-40B4-BE49-F238E27FC236}">
                <a16:creationId xmlns:a16="http://schemas.microsoft.com/office/drawing/2014/main" id="{A825AD19-A3BB-4B48-97E3-CBB92BB0C74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79D21F48-8CE7-A948-963A-FA84292457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B7FBCC7-2A8B-8A44-9736-7D89667583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75815D0-6D33-8847-B6F8-0653E79B14E5}"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30723" name="Rectangle 2">
            <a:extLst>
              <a:ext uri="{FF2B5EF4-FFF2-40B4-BE49-F238E27FC236}">
                <a16:creationId xmlns:a16="http://schemas.microsoft.com/office/drawing/2014/main" id="{566397FC-0C8D-F34E-A6EA-83260627E3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1A4036C-9976-AB43-86DB-81CFA1AA9C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FB7FFDB-46A3-EB43-9F9A-1BB231E3BD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CBBBEFB-B015-A948-BFA1-DB0A749B8581}" type="slidenum">
              <a:rPr lang="zh-CN" altLang="en-US">
                <a:latin typeface="Times New Roman" panose="02020603050405020304" pitchFamily="18" charset="0"/>
              </a:rPr>
              <a:pPr/>
              <a:t>15</a:t>
            </a:fld>
            <a:endParaRPr lang="en-US" altLang="zh-CN">
              <a:latin typeface="Times New Roman" panose="02020603050405020304" pitchFamily="18" charset="0"/>
            </a:endParaRPr>
          </a:p>
        </p:txBody>
      </p:sp>
      <p:sp>
        <p:nvSpPr>
          <p:cNvPr id="32771" name="Rectangle 2">
            <a:extLst>
              <a:ext uri="{FF2B5EF4-FFF2-40B4-BE49-F238E27FC236}">
                <a16:creationId xmlns:a16="http://schemas.microsoft.com/office/drawing/2014/main" id="{FCFF4FEB-A050-A644-83D5-3967851E42B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B209118-D31B-E546-BC8B-1C1F3DE2D1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A5F94A2-38D9-D94F-92B6-9FF25F0987F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2DB720C8-00AF-B547-998A-ECC61A76CEC9}" type="slidenum">
              <a:rPr lang="zh-CN" altLang="en-US">
                <a:latin typeface="Times New Roman" panose="02020603050405020304" pitchFamily="18" charset="0"/>
              </a:rPr>
              <a:pPr/>
              <a:t>16</a:t>
            </a:fld>
            <a:endParaRPr lang="en-US" altLang="zh-CN">
              <a:latin typeface="Times New Roman" panose="02020603050405020304" pitchFamily="18" charset="0"/>
            </a:endParaRPr>
          </a:p>
        </p:txBody>
      </p:sp>
      <p:sp>
        <p:nvSpPr>
          <p:cNvPr id="34819" name="Rectangle 2">
            <a:extLst>
              <a:ext uri="{FF2B5EF4-FFF2-40B4-BE49-F238E27FC236}">
                <a16:creationId xmlns:a16="http://schemas.microsoft.com/office/drawing/2014/main" id="{84393FB4-9DD4-EF45-8052-DECF303245F6}"/>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326239C7-DD6A-884E-9EE0-74B167193F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D6E9171-8048-C445-A66D-D577166451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CF754EE-C10E-304F-AE79-DBBCFEC64099}" type="slidenum">
              <a:rPr lang="zh-CN" altLang="en-US">
                <a:latin typeface="Times New Roman" panose="02020603050405020304" pitchFamily="18" charset="0"/>
              </a:rPr>
              <a:pPr/>
              <a:t>17</a:t>
            </a:fld>
            <a:endParaRPr lang="en-US" altLang="zh-CN">
              <a:latin typeface="Times New Roman" panose="02020603050405020304" pitchFamily="18" charset="0"/>
            </a:endParaRPr>
          </a:p>
        </p:txBody>
      </p:sp>
      <p:sp>
        <p:nvSpPr>
          <p:cNvPr id="36867" name="Rectangle 2">
            <a:extLst>
              <a:ext uri="{FF2B5EF4-FFF2-40B4-BE49-F238E27FC236}">
                <a16:creationId xmlns:a16="http://schemas.microsoft.com/office/drawing/2014/main" id="{3B14CBF6-FAB6-4A4B-96CA-BA878F18E7F0}"/>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0FE2075-5B25-9748-971A-BDDA63B1EB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AE288ED-B95A-FA43-9D1D-08561EBF8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F4FC318-523D-464B-B044-3A74C0960A74}" type="slidenum">
              <a:rPr lang="zh-CN" altLang="en-US">
                <a:latin typeface="Times New Roman" panose="02020603050405020304" pitchFamily="18" charset="0"/>
              </a:rPr>
              <a:pPr/>
              <a:t>18</a:t>
            </a:fld>
            <a:endParaRPr lang="en-US" altLang="zh-CN">
              <a:latin typeface="Times New Roman" panose="02020603050405020304" pitchFamily="18" charset="0"/>
            </a:endParaRPr>
          </a:p>
        </p:txBody>
      </p:sp>
      <p:sp>
        <p:nvSpPr>
          <p:cNvPr id="38915" name="Rectangle 2">
            <a:extLst>
              <a:ext uri="{FF2B5EF4-FFF2-40B4-BE49-F238E27FC236}">
                <a16:creationId xmlns:a16="http://schemas.microsoft.com/office/drawing/2014/main" id="{BF8B5BFF-D675-8D4D-A1D4-FBA300DCE78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54870E80-4DEB-4E4A-B550-F0899CB362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825A0AF4-1EE2-6A45-93F2-1E7574C9BC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5210932D-E43C-6D4A-B26C-C110654C2378}" type="slidenum">
              <a:rPr lang="zh-CN" altLang="en-US">
                <a:latin typeface="Times New Roman" panose="02020603050405020304" pitchFamily="18" charset="0"/>
              </a:rPr>
              <a:pPr/>
              <a:t>19</a:t>
            </a:fld>
            <a:endParaRPr lang="en-US" altLang="zh-CN">
              <a:latin typeface="Times New Roman" panose="02020603050405020304" pitchFamily="18" charset="0"/>
            </a:endParaRPr>
          </a:p>
        </p:txBody>
      </p:sp>
      <p:sp>
        <p:nvSpPr>
          <p:cNvPr id="40963" name="Rectangle 2">
            <a:extLst>
              <a:ext uri="{FF2B5EF4-FFF2-40B4-BE49-F238E27FC236}">
                <a16:creationId xmlns:a16="http://schemas.microsoft.com/office/drawing/2014/main" id="{67330CFF-1EF8-0D48-8B00-4FE427CAB876}"/>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AB09582-586D-2B4E-8A74-91845E175A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79BA0B-7F3B-F741-91E6-49B6D5DD01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D656F99-C94B-6243-969A-A1CA73CF1EF6}" type="slidenum">
              <a:rPr lang="zh-CN" altLang="en-US">
                <a:latin typeface="Times New Roman" panose="02020603050405020304" pitchFamily="18" charset="0"/>
              </a:rPr>
              <a:pPr/>
              <a:t>20</a:t>
            </a:fld>
            <a:endParaRPr lang="en-US" altLang="zh-CN">
              <a:latin typeface="Times New Roman" panose="02020603050405020304" pitchFamily="18" charset="0"/>
            </a:endParaRPr>
          </a:p>
        </p:txBody>
      </p:sp>
      <p:sp>
        <p:nvSpPr>
          <p:cNvPr id="43011" name="Rectangle 2">
            <a:extLst>
              <a:ext uri="{FF2B5EF4-FFF2-40B4-BE49-F238E27FC236}">
                <a16:creationId xmlns:a16="http://schemas.microsoft.com/office/drawing/2014/main" id="{FFF6EBC8-D9DA-CD4A-826E-1D04ED64867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1C2DCDD-707E-2C4B-9011-873BDDD34B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F59505E-11F7-2942-A404-1BB5743784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5E98FE58-3CF8-5B44-BBF8-8DAACD743B73}" type="slidenum">
              <a:rPr lang="zh-CN" altLang="en-US">
                <a:latin typeface="Times New Roman" panose="02020603050405020304" pitchFamily="18" charset="0"/>
              </a:rPr>
              <a:pPr/>
              <a:t>21</a:t>
            </a:fld>
            <a:endParaRPr lang="en-US" altLang="zh-CN">
              <a:latin typeface="Times New Roman" panose="02020603050405020304" pitchFamily="18" charset="0"/>
            </a:endParaRPr>
          </a:p>
        </p:txBody>
      </p:sp>
      <p:sp>
        <p:nvSpPr>
          <p:cNvPr id="45059" name="Rectangle 2">
            <a:extLst>
              <a:ext uri="{FF2B5EF4-FFF2-40B4-BE49-F238E27FC236}">
                <a16:creationId xmlns:a16="http://schemas.microsoft.com/office/drawing/2014/main" id="{C9B24C9F-D980-2247-AC11-6D3588E382F1}"/>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441034D5-ABC1-1148-B066-CA1C74FE70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F361837-925E-1347-95F8-B179279AD9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88F1A66-B345-724B-BDD8-0A260C754BF6}" type="slidenum">
              <a:rPr lang="zh-CN" altLang="en-US">
                <a:latin typeface="Times New Roman" panose="02020603050405020304" pitchFamily="18" charset="0"/>
              </a:rPr>
              <a:pPr/>
              <a:t>2</a:t>
            </a:fld>
            <a:endParaRPr lang="en-US" altLang="zh-CN">
              <a:latin typeface="Times New Roman" panose="02020603050405020304" pitchFamily="18" charset="0"/>
            </a:endParaRPr>
          </a:p>
        </p:txBody>
      </p:sp>
      <p:sp>
        <p:nvSpPr>
          <p:cNvPr id="8195" name="Rectangle 2">
            <a:extLst>
              <a:ext uri="{FF2B5EF4-FFF2-40B4-BE49-F238E27FC236}">
                <a16:creationId xmlns:a16="http://schemas.microsoft.com/office/drawing/2014/main" id="{7A41D018-E103-C74A-BBCF-C08AD72DCC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06E7FD0-E0C9-E142-B682-AF89CC56C0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8269979-9373-6842-8FF8-736557C054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3C508111-1986-B345-A21E-C1C647103782}" type="slidenum">
              <a:rPr lang="zh-CN" altLang="en-US">
                <a:latin typeface="Times New Roman" panose="02020603050405020304" pitchFamily="18" charset="0"/>
              </a:rPr>
              <a:pPr/>
              <a:t>22</a:t>
            </a:fld>
            <a:endParaRPr lang="en-US" altLang="zh-CN">
              <a:latin typeface="Times New Roman" panose="02020603050405020304" pitchFamily="18" charset="0"/>
            </a:endParaRPr>
          </a:p>
        </p:txBody>
      </p:sp>
      <p:sp>
        <p:nvSpPr>
          <p:cNvPr id="47107" name="Rectangle 2">
            <a:extLst>
              <a:ext uri="{FF2B5EF4-FFF2-40B4-BE49-F238E27FC236}">
                <a16:creationId xmlns:a16="http://schemas.microsoft.com/office/drawing/2014/main" id="{F520F2A3-C6D9-9B46-9D33-829C0101AE3D}"/>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461BAAE-A26C-0844-B1D0-E895EA8F2B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62FB2F7-6764-5547-BA4A-C8068ABFD46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7B209DFF-C57B-2341-BC86-F78BE5C116DB}" type="slidenum">
              <a:rPr lang="zh-CN" altLang="en-US">
                <a:latin typeface="Times New Roman" panose="02020603050405020304" pitchFamily="18" charset="0"/>
              </a:rPr>
              <a:pPr/>
              <a:t>23</a:t>
            </a:fld>
            <a:endParaRPr lang="en-US" altLang="zh-CN">
              <a:latin typeface="Times New Roman" panose="02020603050405020304" pitchFamily="18" charset="0"/>
            </a:endParaRPr>
          </a:p>
        </p:txBody>
      </p:sp>
      <p:sp>
        <p:nvSpPr>
          <p:cNvPr id="49155" name="Rectangle 2">
            <a:extLst>
              <a:ext uri="{FF2B5EF4-FFF2-40B4-BE49-F238E27FC236}">
                <a16:creationId xmlns:a16="http://schemas.microsoft.com/office/drawing/2014/main" id="{C318F4EE-2926-9E4E-BC6E-A8FA961685A7}"/>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3DE7890C-C84D-4347-A1E1-C1953E606D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D11C547-8E5F-D949-8235-6CBE0FB1EF0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42AB274-954B-5744-A358-E414BAAFB8EF}" type="slidenum">
              <a:rPr lang="zh-CN" altLang="en-US">
                <a:latin typeface="Times New Roman" panose="02020603050405020304" pitchFamily="18" charset="0"/>
              </a:rPr>
              <a:pPr/>
              <a:t>24</a:t>
            </a:fld>
            <a:endParaRPr lang="en-US" altLang="zh-CN">
              <a:latin typeface="Times New Roman" panose="02020603050405020304" pitchFamily="18" charset="0"/>
            </a:endParaRPr>
          </a:p>
        </p:txBody>
      </p:sp>
      <p:sp>
        <p:nvSpPr>
          <p:cNvPr id="51203" name="Rectangle 2">
            <a:extLst>
              <a:ext uri="{FF2B5EF4-FFF2-40B4-BE49-F238E27FC236}">
                <a16:creationId xmlns:a16="http://schemas.microsoft.com/office/drawing/2014/main" id="{1437B217-4B38-E44C-8AEB-B648797B71D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8FB9305-ACE0-C745-9FC5-A7D99960F1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D199BF8-580B-8441-8BB0-42CFDA9F56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80C5847-8727-7F43-8623-7CBF5E22E741}" type="slidenum">
              <a:rPr lang="zh-CN" altLang="en-US">
                <a:latin typeface="Times New Roman" panose="02020603050405020304" pitchFamily="18" charset="0"/>
              </a:rPr>
              <a:pPr/>
              <a:t>25</a:t>
            </a:fld>
            <a:endParaRPr lang="en-US" altLang="zh-CN">
              <a:latin typeface="Times New Roman" panose="02020603050405020304" pitchFamily="18" charset="0"/>
            </a:endParaRPr>
          </a:p>
        </p:txBody>
      </p:sp>
      <p:sp>
        <p:nvSpPr>
          <p:cNvPr id="53251" name="Rectangle 2">
            <a:extLst>
              <a:ext uri="{FF2B5EF4-FFF2-40B4-BE49-F238E27FC236}">
                <a16:creationId xmlns:a16="http://schemas.microsoft.com/office/drawing/2014/main" id="{9C332BB4-EFD8-BA46-A3B1-9DC2CDD2DEFE}"/>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83BFF96-61AA-3840-B46B-727982E7F9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A45EFDA-88C9-5647-95DA-D34878E187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625E30A-5952-264B-9BD4-DBFE2C54165C}" type="slidenum">
              <a:rPr lang="zh-CN" altLang="en-US">
                <a:latin typeface="Times New Roman" panose="02020603050405020304" pitchFamily="18" charset="0"/>
              </a:rPr>
              <a:pPr/>
              <a:t>26</a:t>
            </a:fld>
            <a:endParaRPr lang="en-US" altLang="zh-CN">
              <a:latin typeface="Times New Roman" panose="02020603050405020304" pitchFamily="18" charset="0"/>
            </a:endParaRPr>
          </a:p>
        </p:txBody>
      </p:sp>
      <p:sp>
        <p:nvSpPr>
          <p:cNvPr id="55299" name="Rectangle 2">
            <a:extLst>
              <a:ext uri="{FF2B5EF4-FFF2-40B4-BE49-F238E27FC236}">
                <a16:creationId xmlns:a16="http://schemas.microsoft.com/office/drawing/2014/main" id="{4AD3AF46-AA55-8840-ACDC-0A9CA4AC0357}"/>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EA585DA-A0A4-734F-816D-CCE26FBEAA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1622F288-3877-964B-9FBB-0D4A3E04A7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54EA3B9-86B4-2249-844A-3782DF918040}" type="slidenum">
              <a:rPr lang="zh-CN" altLang="en-US">
                <a:latin typeface="Times New Roman" panose="02020603050405020304" pitchFamily="18" charset="0"/>
              </a:rPr>
              <a:pPr/>
              <a:t>27</a:t>
            </a:fld>
            <a:endParaRPr lang="en-US" altLang="zh-CN">
              <a:latin typeface="Times New Roman" panose="02020603050405020304" pitchFamily="18" charset="0"/>
            </a:endParaRPr>
          </a:p>
        </p:txBody>
      </p:sp>
      <p:sp>
        <p:nvSpPr>
          <p:cNvPr id="57347" name="Rectangle 2">
            <a:extLst>
              <a:ext uri="{FF2B5EF4-FFF2-40B4-BE49-F238E27FC236}">
                <a16:creationId xmlns:a16="http://schemas.microsoft.com/office/drawing/2014/main" id="{6B089815-A414-1D45-80EE-9F7955E14239}"/>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4516D11-FC67-DB4B-920A-B53E533762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09F4AD9-D3F5-5A4B-BFBF-8C31109AFA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D74F71C-A4C4-5940-81BF-1EA8600B1812}" type="slidenum">
              <a:rPr lang="zh-CN" altLang="en-US">
                <a:latin typeface="Times New Roman" panose="02020603050405020304" pitchFamily="18" charset="0"/>
              </a:rPr>
              <a:pPr/>
              <a:t>28</a:t>
            </a:fld>
            <a:endParaRPr lang="en-US" altLang="zh-CN">
              <a:latin typeface="Times New Roman" panose="02020603050405020304" pitchFamily="18" charset="0"/>
            </a:endParaRPr>
          </a:p>
        </p:txBody>
      </p:sp>
      <p:sp>
        <p:nvSpPr>
          <p:cNvPr id="59395" name="Rectangle 2">
            <a:extLst>
              <a:ext uri="{FF2B5EF4-FFF2-40B4-BE49-F238E27FC236}">
                <a16:creationId xmlns:a16="http://schemas.microsoft.com/office/drawing/2014/main" id="{E70D8F7C-68BA-3249-82B3-3737ED99B081}"/>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B47E0A3-9A2D-7D4F-BF6F-BE58988ADB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FB48A1C-150F-4442-B3DD-2DFC1A31D0A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AA61D7D-277D-4848-B0BE-30E17EDE5708}" type="slidenum">
              <a:rPr lang="zh-CN" altLang="en-US">
                <a:latin typeface="Times New Roman" panose="02020603050405020304" pitchFamily="18" charset="0"/>
              </a:rPr>
              <a:pPr/>
              <a:t>29</a:t>
            </a:fld>
            <a:endParaRPr lang="en-US" altLang="zh-CN">
              <a:latin typeface="Times New Roman" panose="02020603050405020304" pitchFamily="18" charset="0"/>
            </a:endParaRPr>
          </a:p>
        </p:txBody>
      </p:sp>
      <p:sp>
        <p:nvSpPr>
          <p:cNvPr id="61443" name="Rectangle 2">
            <a:extLst>
              <a:ext uri="{FF2B5EF4-FFF2-40B4-BE49-F238E27FC236}">
                <a16:creationId xmlns:a16="http://schemas.microsoft.com/office/drawing/2014/main" id="{012859A1-4E7A-974A-93A1-F34B6917DD9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B70AB007-09EA-B749-B3BB-5DEEA61DEE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471BA42-BB1E-774D-A6FB-D5213FDCAFA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72A88C5B-CA8B-F947-B2AD-EB8670D75B75}" type="slidenum">
              <a:rPr lang="zh-CN" altLang="en-US">
                <a:latin typeface="Times New Roman" panose="02020603050405020304" pitchFamily="18" charset="0"/>
              </a:rPr>
              <a:pPr/>
              <a:t>30</a:t>
            </a:fld>
            <a:endParaRPr lang="en-US" altLang="zh-CN">
              <a:latin typeface="Times New Roman" panose="02020603050405020304" pitchFamily="18" charset="0"/>
            </a:endParaRPr>
          </a:p>
        </p:txBody>
      </p:sp>
      <p:sp>
        <p:nvSpPr>
          <p:cNvPr id="63491" name="Rectangle 2">
            <a:extLst>
              <a:ext uri="{FF2B5EF4-FFF2-40B4-BE49-F238E27FC236}">
                <a16:creationId xmlns:a16="http://schemas.microsoft.com/office/drawing/2014/main" id="{114156C2-6958-2242-9B37-D5C253C409A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5FB81449-DD53-1344-B124-CD7BE63A401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1FF6B04-2A18-C647-8BB3-2ADFA199AC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6F189F5-D77D-BB4B-8828-067E22275E5A}" type="slidenum">
              <a:rPr lang="zh-CN" altLang="en-US">
                <a:latin typeface="Times New Roman" panose="02020603050405020304" pitchFamily="18" charset="0"/>
              </a:rPr>
              <a:pPr/>
              <a:t>31</a:t>
            </a:fld>
            <a:endParaRPr lang="en-US" altLang="zh-CN">
              <a:latin typeface="Times New Roman" panose="02020603050405020304" pitchFamily="18" charset="0"/>
            </a:endParaRPr>
          </a:p>
        </p:txBody>
      </p:sp>
      <p:sp>
        <p:nvSpPr>
          <p:cNvPr id="65539" name="Rectangle 2">
            <a:extLst>
              <a:ext uri="{FF2B5EF4-FFF2-40B4-BE49-F238E27FC236}">
                <a16:creationId xmlns:a16="http://schemas.microsoft.com/office/drawing/2014/main" id="{8EE1C039-1F2E-A04C-8268-2C4C348EA99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48E4FE9-E57D-6842-830C-45720C40EA3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2025495-A3DF-D147-9D41-FDA2BDC74EB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EA9C38C-E666-5240-B52D-D4E63466468D}" type="slidenum">
              <a:rPr lang="zh-CN" altLang="en-US">
                <a:latin typeface="Times New Roman" panose="02020603050405020304" pitchFamily="18" charset="0"/>
              </a:rPr>
              <a:pPr/>
              <a:t>3</a:t>
            </a:fld>
            <a:endParaRPr lang="en-US" altLang="zh-CN">
              <a:latin typeface="Times New Roman" panose="02020603050405020304" pitchFamily="18" charset="0"/>
            </a:endParaRPr>
          </a:p>
        </p:txBody>
      </p:sp>
      <p:sp>
        <p:nvSpPr>
          <p:cNvPr id="10243" name="Rectangle 2">
            <a:extLst>
              <a:ext uri="{FF2B5EF4-FFF2-40B4-BE49-F238E27FC236}">
                <a16:creationId xmlns:a16="http://schemas.microsoft.com/office/drawing/2014/main" id="{6EBB853A-7AD8-E840-B53F-8841B0F223F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92E03D8C-B4DF-884E-A0A7-FF3C741838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64E8EB8-FFAC-C242-86CD-291E62528DF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ECFFB1B-E390-C344-993B-1AE82E4D3238}" type="slidenum">
              <a:rPr lang="zh-CN" altLang="en-US">
                <a:latin typeface="Times New Roman" panose="02020603050405020304" pitchFamily="18" charset="0"/>
              </a:rPr>
              <a:pPr/>
              <a:t>32</a:t>
            </a:fld>
            <a:endParaRPr lang="en-US" altLang="zh-CN">
              <a:latin typeface="Times New Roman" panose="02020603050405020304" pitchFamily="18" charset="0"/>
            </a:endParaRPr>
          </a:p>
        </p:txBody>
      </p:sp>
      <p:sp>
        <p:nvSpPr>
          <p:cNvPr id="67587" name="Rectangle 2">
            <a:extLst>
              <a:ext uri="{FF2B5EF4-FFF2-40B4-BE49-F238E27FC236}">
                <a16:creationId xmlns:a16="http://schemas.microsoft.com/office/drawing/2014/main" id="{C6651A89-00AC-B449-838E-C2436477242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9F64E4F-7DFE-3B43-AB24-C36DB7D1C15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FAFC7CE-86DD-3243-9770-CD328CD83E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CD625FC-25F7-CB4F-B6B4-7EA9A96B5030}" type="slidenum">
              <a:rPr lang="zh-CN" altLang="en-US">
                <a:latin typeface="Times New Roman" panose="02020603050405020304" pitchFamily="18" charset="0"/>
              </a:rPr>
              <a:pPr/>
              <a:t>33</a:t>
            </a:fld>
            <a:endParaRPr lang="en-US" altLang="zh-CN">
              <a:latin typeface="Times New Roman" panose="02020603050405020304" pitchFamily="18" charset="0"/>
            </a:endParaRPr>
          </a:p>
        </p:txBody>
      </p:sp>
      <p:sp>
        <p:nvSpPr>
          <p:cNvPr id="69635" name="Rectangle 2">
            <a:extLst>
              <a:ext uri="{FF2B5EF4-FFF2-40B4-BE49-F238E27FC236}">
                <a16:creationId xmlns:a16="http://schemas.microsoft.com/office/drawing/2014/main" id="{F1695E15-3B1D-0542-BB74-581BCD930645}"/>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BF6C1A7C-2635-0947-B053-1C696F2ABF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5660410-9EBC-6D47-99FD-4F55D52BED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28C88B7-3B6C-9D40-A050-57ABFECC0065}" type="slidenum">
              <a:rPr lang="zh-CN" altLang="en-US">
                <a:latin typeface="Times New Roman" panose="02020603050405020304" pitchFamily="18" charset="0"/>
              </a:rPr>
              <a:pPr/>
              <a:t>34</a:t>
            </a:fld>
            <a:endParaRPr lang="en-US" altLang="zh-CN">
              <a:latin typeface="Times New Roman" panose="02020603050405020304" pitchFamily="18" charset="0"/>
            </a:endParaRPr>
          </a:p>
        </p:txBody>
      </p:sp>
      <p:sp>
        <p:nvSpPr>
          <p:cNvPr id="71683" name="Rectangle 2">
            <a:extLst>
              <a:ext uri="{FF2B5EF4-FFF2-40B4-BE49-F238E27FC236}">
                <a16:creationId xmlns:a16="http://schemas.microsoft.com/office/drawing/2014/main" id="{DEBB1D2C-0B9E-1542-AD72-65E879B8188B}"/>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1764FA1-4C2C-6349-9BFF-65BB84EE50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A58A6F4-BA47-974B-9AAF-E72DCD04F93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5211661-3A62-4149-B8AB-A413BF7AA95D}" type="slidenum">
              <a:rPr lang="zh-CN" altLang="en-US">
                <a:latin typeface="Times New Roman" panose="02020603050405020304" pitchFamily="18" charset="0"/>
              </a:rPr>
              <a:pPr/>
              <a:t>35</a:t>
            </a:fld>
            <a:endParaRPr lang="en-US" altLang="zh-CN">
              <a:latin typeface="Times New Roman" panose="02020603050405020304" pitchFamily="18" charset="0"/>
            </a:endParaRPr>
          </a:p>
        </p:txBody>
      </p:sp>
      <p:sp>
        <p:nvSpPr>
          <p:cNvPr id="73731" name="Rectangle 2">
            <a:extLst>
              <a:ext uri="{FF2B5EF4-FFF2-40B4-BE49-F238E27FC236}">
                <a16:creationId xmlns:a16="http://schemas.microsoft.com/office/drawing/2014/main" id="{FCB4FA17-41B5-394E-B008-CD0E57CA63E3}"/>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583683D4-48E7-C245-BE3C-D7E971EFE3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2941B9B-682A-874B-99D5-A9311AEC0BD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565C224-0A8D-C242-8F1F-F9C87C812EC4}" type="slidenum">
              <a:rPr lang="zh-CN" altLang="en-US">
                <a:latin typeface="Times New Roman" panose="02020603050405020304" pitchFamily="18" charset="0"/>
              </a:rPr>
              <a:pPr/>
              <a:t>36</a:t>
            </a:fld>
            <a:endParaRPr lang="en-US" altLang="zh-CN">
              <a:latin typeface="Times New Roman" panose="02020603050405020304" pitchFamily="18" charset="0"/>
            </a:endParaRPr>
          </a:p>
        </p:txBody>
      </p:sp>
      <p:sp>
        <p:nvSpPr>
          <p:cNvPr id="75779" name="Rectangle 2">
            <a:extLst>
              <a:ext uri="{FF2B5EF4-FFF2-40B4-BE49-F238E27FC236}">
                <a16:creationId xmlns:a16="http://schemas.microsoft.com/office/drawing/2014/main" id="{37CFDA40-57CB-A34F-A301-709FF0F7BF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01A97864-471D-A143-86CB-1817BF0CDA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833B17F-6082-914C-95DB-23E4051697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5B41C33-CB71-EF43-9C46-AED01EF5192D}" type="slidenum">
              <a:rPr lang="zh-CN" altLang="en-US">
                <a:latin typeface="Times New Roman" panose="02020603050405020304" pitchFamily="18" charset="0"/>
              </a:rPr>
              <a:pPr/>
              <a:t>37</a:t>
            </a:fld>
            <a:endParaRPr lang="en-US" altLang="zh-CN">
              <a:latin typeface="Times New Roman" panose="02020603050405020304" pitchFamily="18" charset="0"/>
            </a:endParaRPr>
          </a:p>
        </p:txBody>
      </p:sp>
      <p:sp>
        <p:nvSpPr>
          <p:cNvPr id="77827" name="Rectangle 2">
            <a:extLst>
              <a:ext uri="{FF2B5EF4-FFF2-40B4-BE49-F238E27FC236}">
                <a16:creationId xmlns:a16="http://schemas.microsoft.com/office/drawing/2014/main" id="{3BFAC98B-AD30-3D48-BB97-7DF359655A5A}"/>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5EF68D8-2DA9-2F49-9566-0A371F9921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445F5E8-EB64-CC4F-8ECE-DE84C96EC9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96C58F8B-40C3-9A40-BE49-C736A36157F0}" type="slidenum">
              <a:rPr lang="zh-CN" altLang="en-US">
                <a:latin typeface="Times New Roman" panose="02020603050405020304" pitchFamily="18" charset="0"/>
              </a:rPr>
              <a:pPr/>
              <a:t>38</a:t>
            </a:fld>
            <a:endParaRPr lang="en-US" altLang="zh-CN">
              <a:latin typeface="Times New Roman" panose="02020603050405020304" pitchFamily="18" charset="0"/>
            </a:endParaRPr>
          </a:p>
        </p:txBody>
      </p:sp>
      <p:sp>
        <p:nvSpPr>
          <p:cNvPr id="79875" name="Rectangle 2">
            <a:extLst>
              <a:ext uri="{FF2B5EF4-FFF2-40B4-BE49-F238E27FC236}">
                <a16:creationId xmlns:a16="http://schemas.microsoft.com/office/drawing/2014/main" id="{8649A52B-2545-FD46-86FA-9BB8F60EDD77}"/>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0706C875-31A9-BF4E-A66C-10B68954C7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B0593AA-166C-DD4D-BCAC-12790B498F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08BEBF0-EC8C-4C43-A872-D4F116DB9F58}" type="slidenum">
              <a:rPr lang="zh-CN" altLang="en-US">
                <a:latin typeface="Times New Roman" panose="02020603050405020304" pitchFamily="18" charset="0"/>
              </a:rPr>
              <a:pPr/>
              <a:t>39</a:t>
            </a:fld>
            <a:endParaRPr lang="en-US" altLang="zh-CN">
              <a:latin typeface="Times New Roman" panose="02020603050405020304" pitchFamily="18" charset="0"/>
            </a:endParaRPr>
          </a:p>
        </p:txBody>
      </p:sp>
      <p:sp>
        <p:nvSpPr>
          <p:cNvPr id="81923" name="Rectangle 2">
            <a:extLst>
              <a:ext uri="{FF2B5EF4-FFF2-40B4-BE49-F238E27FC236}">
                <a16:creationId xmlns:a16="http://schemas.microsoft.com/office/drawing/2014/main" id="{B77CE588-A766-5B49-9C92-BC9EA905288F}"/>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D7DD6330-1D9C-E745-961A-D408C3ED0C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E375244-A8E3-204A-9EFD-9DD458314B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7F01B04-F22E-484C-AB94-6B39F66F8011}" type="slidenum">
              <a:rPr lang="zh-CN" altLang="en-US">
                <a:latin typeface="Times New Roman" panose="02020603050405020304" pitchFamily="18" charset="0"/>
              </a:rPr>
              <a:pPr/>
              <a:t>40</a:t>
            </a:fld>
            <a:endParaRPr lang="en-US" altLang="zh-CN">
              <a:latin typeface="Times New Roman" panose="02020603050405020304" pitchFamily="18" charset="0"/>
            </a:endParaRPr>
          </a:p>
        </p:txBody>
      </p:sp>
      <p:sp>
        <p:nvSpPr>
          <p:cNvPr id="83971" name="Rectangle 2">
            <a:extLst>
              <a:ext uri="{FF2B5EF4-FFF2-40B4-BE49-F238E27FC236}">
                <a16:creationId xmlns:a16="http://schemas.microsoft.com/office/drawing/2014/main" id="{6AAF1146-BC2D-914D-B3FC-30155EE25E19}"/>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2FDCBCA6-DF78-F049-A210-E43F0F7AC2F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44423D1-B470-8346-9D5A-DB2EE9395B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1A08D8BC-4880-114B-9887-70F81AD4B8F2}" type="slidenum">
              <a:rPr lang="zh-CN" altLang="en-US">
                <a:latin typeface="Times New Roman" panose="02020603050405020304" pitchFamily="18" charset="0"/>
              </a:rPr>
              <a:pPr/>
              <a:t>41</a:t>
            </a:fld>
            <a:endParaRPr lang="en-US" altLang="zh-CN">
              <a:latin typeface="Times New Roman" panose="02020603050405020304" pitchFamily="18" charset="0"/>
            </a:endParaRPr>
          </a:p>
        </p:txBody>
      </p:sp>
      <p:sp>
        <p:nvSpPr>
          <p:cNvPr id="86019" name="Rectangle 2">
            <a:extLst>
              <a:ext uri="{FF2B5EF4-FFF2-40B4-BE49-F238E27FC236}">
                <a16:creationId xmlns:a16="http://schemas.microsoft.com/office/drawing/2014/main" id="{2AA5FA86-31A2-3E4B-A062-F066C863F61D}"/>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814138E-8381-D348-9701-8277AA6228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780A5CC-DE27-4247-B646-A93B7EB7A4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B46D8F3-37F8-554F-9FEC-35037447FEF2}" type="slidenum">
              <a:rPr lang="zh-CN" altLang="en-US">
                <a:latin typeface="Times New Roman" panose="02020603050405020304" pitchFamily="18" charset="0"/>
              </a:rPr>
              <a:pPr/>
              <a:t>4</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4ED819EE-1A75-824C-9D81-C89BEDA09A4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024CC0E-2FEB-5A46-98F1-395A549628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4245110-021E-3247-9622-44A5576574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EEC3BB6-EC42-E241-994C-91AC04C41754}" type="slidenum">
              <a:rPr lang="zh-CN" altLang="en-US">
                <a:latin typeface="Times New Roman" panose="02020603050405020304" pitchFamily="18" charset="0"/>
              </a:rPr>
              <a:pPr/>
              <a:t>42</a:t>
            </a:fld>
            <a:endParaRPr lang="en-US" altLang="zh-CN">
              <a:latin typeface="Times New Roman" panose="02020603050405020304" pitchFamily="18" charset="0"/>
            </a:endParaRPr>
          </a:p>
        </p:txBody>
      </p:sp>
      <p:sp>
        <p:nvSpPr>
          <p:cNvPr id="88067" name="Rectangle 2">
            <a:extLst>
              <a:ext uri="{FF2B5EF4-FFF2-40B4-BE49-F238E27FC236}">
                <a16:creationId xmlns:a16="http://schemas.microsoft.com/office/drawing/2014/main" id="{22F21503-0374-174B-AF19-2D32A633A86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82DE08A1-56D3-3A4C-9F70-847F6DEBDC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B866271-1AEB-7942-B26D-A1C2D0D9E9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3DA62485-7700-E747-A7A4-CBA6EB0FE6E3}" type="slidenum">
              <a:rPr lang="zh-CN" altLang="en-US">
                <a:latin typeface="Times New Roman" panose="02020603050405020304" pitchFamily="18" charset="0"/>
              </a:rPr>
              <a:pPr/>
              <a:t>43</a:t>
            </a:fld>
            <a:endParaRPr lang="en-US" altLang="zh-CN">
              <a:latin typeface="Times New Roman" panose="02020603050405020304" pitchFamily="18" charset="0"/>
            </a:endParaRPr>
          </a:p>
        </p:txBody>
      </p:sp>
      <p:sp>
        <p:nvSpPr>
          <p:cNvPr id="90115" name="Rectangle 2">
            <a:extLst>
              <a:ext uri="{FF2B5EF4-FFF2-40B4-BE49-F238E27FC236}">
                <a16:creationId xmlns:a16="http://schemas.microsoft.com/office/drawing/2014/main" id="{A5E18DA5-3540-2A46-B0EC-0AA71FAD4749}"/>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1C2CF006-5D8F-2B41-B403-B40B486C41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AF53EBC-981E-9C42-95D2-F59BD757DD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7984466C-6BDB-4B4C-AA44-71FC795D9731}" type="slidenum">
              <a:rPr lang="zh-CN" altLang="en-US">
                <a:latin typeface="Times New Roman" panose="02020603050405020304" pitchFamily="18" charset="0"/>
              </a:rPr>
              <a:pPr/>
              <a:t>44</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57BA75C3-E6F3-C64D-8491-66DDAAD647D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AEEDE335-EB2C-4F45-B5B4-E6ADF69E78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0CA8533-2C86-D64C-81C8-CF49186A15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E7DE6A9-5ABE-8D44-9818-DB0CF80B8508}" type="slidenum">
              <a:rPr lang="zh-CN" altLang="en-US">
                <a:latin typeface="Times New Roman" panose="02020603050405020304" pitchFamily="18" charset="0"/>
              </a:rPr>
              <a:pPr/>
              <a:t>45</a:t>
            </a:fld>
            <a:endParaRPr lang="en-US" altLang="zh-CN">
              <a:latin typeface="Times New Roman" panose="02020603050405020304" pitchFamily="18" charset="0"/>
            </a:endParaRPr>
          </a:p>
        </p:txBody>
      </p:sp>
      <p:sp>
        <p:nvSpPr>
          <p:cNvPr id="94211" name="Rectangle 2">
            <a:extLst>
              <a:ext uri="{FF2B5EF4-FFF2-40B4-BE49-F238E27FC236}">
                <a16:creationId xmlns:a16="http://schemas.microsoft.com/office/drawing/2014/main" id="{EB316925-5377-064C-A109-72CA1EEFEB7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659347D2-FFD8-7D40-93EB-8830EEDDBF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4438BAC-0BBA-6D48-BDF9-63D5530B2A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2C2E311-72EF-C949-8B74-1CF709872A2A}" type="slidenum">
              <a:rPr lang="zh-CN" altLang="en-US">
                <a:latin typeface="Times New Roman" panose="02020603050405020304" pitchFamily="18" charset="0"/>
              </a:rPr>
              <a:pPr/>
              <a:t>46</a:t>
            </a:fld>
            <a:endParaRPr lang="en-US" altLang="zh-CN">
              <a:latin typeface="Times New Roman" panose="02020603050405020304" pitchFamily="18" charset="0"/>
            </a:endParaRPr>
          </a:p>
        </p:txBody>
      </p:sp>
      <p:sp>
        <p:nvSpPr>
          <p:cNvPr id="96259" name="Rectangle 2">
            <a:extLst>
              <a:ext uri="{FF2B5EF4-FFF2-40B4-BE49-F238E27FC236}">
                <a16:creationId xmlns:a16="http://schemas.microsoft.com/office/drawing/2014/main" id="{AD4AC3D5-AD0B-F641-B119-C1FE2B620AC6}"/>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AF8E4EE-1605-F84F-ACB2-DB202BA443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A5E60A8-9BB3-3748-8E12-31A5BFD7F3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3A5EEC4-56A1-1445-8DBD-760391534037}" type="slidenum">
              <a:rPr lang="zh-CN" altLang="en-US">
                <a:latin typeface="Times New Roman" panose="02020603050405020304" pitchFamily="18" charset="0"/>
              </a:rPr>
              <a:pPr/>
              <a:t>47</a:t>
            </a:fld>
            <a:endParaRPr lang="en-US" altLang="zh-CN">
              <a:latin typeface="Times New Roman" panose="02020603050405020304" pitchFamily="18" charset="0"/>
            </a:endParaRPr>
          </a:p>
        </p:txBody>
      </p:sp>
      <p:sp>
        <p:nvSpPr>
          <p:cNvPr id="98307" name="Rectangle 2">
            <a:extLst>
              <a:ext uri="{FF2B5EF4-FFF2-40B4-BE49-F238E27FC236}">
                <a16:creationId xmlns:a16="http://schemas.microsoft.com/office/drawing/2014/main" id="{01E554B1-6BC5-C243-B86A-2653D4A0C774}"/>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96E3F361-9A9C-644B-8198-ED82666515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10D62AE-F556-804A-8EBF-A4E4221961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C8D5889-F19A-304C-BAF5-DFB58746BCB4}" type="slidenum">
              <a:rPr lang="zh-CN" altLang="en-US">
                <a:latin typeface="Times New Roman" panose="02020603050405020304" pitchFamily="18" charset="0"/>
              </a:rPr>
              <a:pPr/>
              <a:t>5</a:t>
            </a:fld>
            <a:endParaRPr lang="en-US" altLang="zh-CN">
              <a:latin typeface="Times New Roman" panose="02020603050405020304" pitchFamily="18" charset="0"/>
            </a:endParaRPr>
          </a:p>
        </p:txBody>
      </p:sp>
      <p:sp>
        <p:nvSpPr>
          <p:cNvPr id="14339" name="Rectangle 2">
            <a:extLst>
              <a:ext uri="{FF2B5EF4-FFF2-40B4-BE49-F238E27FC236}">
                <a16:creationId xmlns:a16="http://schemas.microsoft.com/office/drawing/2014/main" id="{14CBE711-AA83-4742-8C55-F29E75F5EB1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4D46FAA6-389F-0443-92FE-8DD92F20C9F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503541D-1956-584D-9410-2920352FC4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1F75875-2E44-D14D-8E1E-E62E80F0C66E}"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18435" name="Rectangle 2">
            <a:extLst>
              <a:ext uri="{FF2B5EF4-FFF2-40B4-BE49-F238E27FC236}">
                <a16:creationId xmlns:a16="http://schemas.microsoft.com/office/drawing/2014/main" id="{56EAFB33-BEF0-9D4A-B54F-32980507FD6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407CE50C-5844-1847-AA7E-DA789297FB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8AADD63-716A-0140-9A9A-4A952E2363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EE12B90-659F-C741-86DE-9E684FCDAD66}" type="slidenum">
              <a:rPr lang="zh-CN" altLang="en-US">
                <a:latin typeface="Times New Roman" panose="02020603050405020304" pitchFamily="18" charset="0"/>
              </a:rPr>
              <a:pPr/>
              <a:t>9</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8A731DA5-605D-5047-9AC7-EC405C3E78C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C1DD4F9-2984-7841-A877-D0A817512DB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0F0C7AA-9147-2D4A-ACF9-DA8F49E021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6176F6E-A470-8947-842B-B1646897BF8E}" type="slidenum">
              <a:rPr lang="zh-CN" altLang="en-US">
                <a:latin typeface="Times New Roman" panose="02020603050405020304" pitchFamily="18" charset="0"/>
              </a:rPr>
              <a:pPr/>
              <a:t>10</a:t>
            </a:fld>
            <a:endParaRPr lang="en-US" altLang="zh-CN">
              <a:latin typeface="Times New Roman" panose="02020603050405020304" pitchFamily="18" charset="0"/>
            </a:endParaRPr>
          </a:p>
        </p:txBody>
      </p:sp>
      <p:sp>
        <p:nvSpPr>
          <p:cNvPr id="22531" name="Rectangle 2">
            <a:extLst>
              <a:ext uri="{FF2B5EF4-FFF2-40B4-BE49-F238E27FC236}">
                <a16:creationId xmlns:a16="http://schemas.microsoft.com/office/drawing/2014/main" id="{DB6CA3CE-210E-5B42-981D-B01448316B45}"/>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A5F57C20-E41C-0443-8DF0-94F4B7AFCF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E90C925-04FA-1741-8002-AD877CC2CF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90C0EF9-FDA0-F548-97E6-A993FF53864C}" type="slidenum">
              <a:rPr lang="zh-CN" altLang="en-US">
                <a:latin typeface="Times New Roman" panose="02020603050405020304" pitchFamily="18" charset="0"/>
              </a:rPr>
              <a:pPr/>
              <a:t>11</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6152575F-2A0D-634E-A642-D0C40ED650D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C6E749E-651F-8E44-AA68-E3518FC79D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8131"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pPr lvl="0"/>
            <a:r>
              <a:rPr lang="en-US" altLang="zh-CN" noProof="0"/>
              <a:t>Click to edit Master subtitle style</a:t>
            </a:r>
          </a:p>
        </p:txBody>
      </p:sp>
      <p:sp>
        <p:nvSpPr>
          <p:cNvPr id="6" name="Rectangle 5"/>
          <p:cNvSpPr>
            <a:spLocks noGrp="1" noChangeArrowheads="1"/>
          </p:cNvSpPr>
          <p:nvPr>
            <p:ph type="dt" sz="half" idx="10"/>
          </p:nvPr>
        </p:nvSpPr>
        <p:spPr bwMode="auto">
          <a:xfrm>
            <a:off x="685800" y="6248400"/>
            <a:ext cx="1905000" cy="4572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charset="0"/>
                <a:ea typeface="宋体" charset="0"/>
                <a:cs typeface="宋体" charset="0"/>
              </a:defRPr>
            </a:lvl1pPr>
          </a:lstStyle>
          <a:p>
            <a:pPr>
              <a:defRPr/>
            </a:pPr>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charset="0"/>
                <a:ea typeface="宋体" charset="0"/>
                <a:cs typeface="宋体" charset="0"/>
              </a:defRPr>
            </a:lvl1pPr>
          </a:lstStyle>
          <a:p>
            <a:pPr>
              <a:defRPr/>
            </a:pPr>
            <a:endParaRPr lang="en-US" altLang="zh-CN"/>
          </a:p>
        </p:txBody>
      </p:sp>
    </p:spTree>
    <p:extLst>
      <p:ext uri="{BB962C8B-B14F-4D97-AF65-F5344CB8AC3E}">
        <p14:creationId xmlns:p14="http://schemas.microsoft.com/office/powerpoint/2010/main" val="301857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2624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558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panose="05000000000000000000" pitchFamily="2" charset="2"/>
              <a:buChar char="l"/>
              <a:defRPr/>
            </a:lvl1pPr>
            <a:lvl2pPr marL="742950" indent="-285750">
              <a:buFont typeface="Wingdings" panose="05000000000000000000" pitchFamily="2" charset="2"/>
              <a:buChar char="n"/>
              <a:defRPr/>
            </a:lvl2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7958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902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marL="342900" indent="-342900">
              <a:buFont typeface="Wingdings" panose="05000000000000000000" pitchFamily="2" charset="2"/>
              <a:buChar char="l"/>
              <a:defRPr sz="2800"/>
            </a:lvl1pPr>
            <a:lvl2pPr marL="742950" indent="-285750">
              <a:buFont typeface="Wingdings" panose="05000000000000000000" pitchFamily="2" charset="2"/>
              <a:buChar char="n"/>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4578350" y="1282700"/>
            <a:ext cx="3600450" cy="4483100"/>
          </a:xfrm>
        </p:spPr>
        <p:txBody>
          <a:bodyPr/>
          <a:lstStyle>
            <a:lvl1pPr marL="342900" indent="-342900">
              <a:buFont typeface="Wingdings" panose="05000000000000000000" pitchFamily="2" charset="2"/>
              <a:buChar char="l"/>
              <a:defRPr sz="2800"/>
            </a:lvl1pPr>
            <a:lvl2pPr marL="742950" indent="-285750">
              <a:buFont typeface="Wingdings" panose="05000000000000000000" pitchFamily="2" charset="2"/>
              <a:buChar char="n"/>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3528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490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993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7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109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5280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algn="l" rtl="0" eaLnBrk="0" fontAlgn="base" hangingPunct="0">
              <a:spcBef>
                <a:spcPct val="35000"/>
              </a:spcBef>
              <a:spcAft>
                <a:spcPct val="0"/>
              </a:spcAft>
              <a:buClr>
                <a:srgbClr val="993300"/>
              </a:buClr>
              <a:buSzPct val="90000"/>
              <a:buFont typeface="Wingdings" panose="05000000000000000000" pitchFamily="2" charset="2"/>
              <a:buChar char="l"/>
            </a:pPr>
            <a:r>
              <a:rPr lang="en-US" altLang="zh-CN" dirty="0"/>
              <a:t>Click to edit Master text styles</a:t>
            </a:r>
          </a:p>
          <a:p>
            <a:pPr marL="742950" lvl="1" indent="-285750" algn="l" rtl="0" eaLnBrk="0" fontAlgn="base" hangingPunct="0">
              <a:spcBef>
                <a:spcPct val="35000"/>
              </a:spcBef>
              <a:spcAft>
                <a:spcPct val="0"/>
              </a:spcAft>
              <a:buClr>
                <a:srgbClr val="CC6600"/>
              </a:buClr>
              <a:buSzPct val="80000"/>
              <a:buFont typeface="Wingdings" panose="05000000000000000000" pitchFamily="2" charset="2"/>
              <a:buChar char="n"/>
            </a:pPr>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7107" name="Text Box 3"/>
          <p:cNvSpPr txBox="1">
            <a:spLocks noChangeArrowheads="1"/>
          </p:cNvSpPr>
          <p:nvPr/>
        </p:nvSpPr>
        <p:spPr bwMode="auto">
          <a:xfrm>
            <a:off x="4265671" y="6613525"/>
            <a:ext cx="447559"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ctr">
              <a:spcBef>
                <a:spcPct val="50000"/>
              </a:spcBef>
            </a:pPr>
            <a:r>
              <a:rPr kumimoji="0" lang="en-US" altLang="zh-CN" sz="1000" b="1" dirty="0">
                <a:solidFill>
                  <a:srgbClr val="993300"/>
                </a:solidFill>
              </a:rPr>
              <a:t>7.</a:t>
            </a:r>
            <a:fld id="{08F5AFFF-5BB8-4371-9B01-E7687D906F2D}" type="slidenum">
              <a:rPr kumimoji="0" lang="en-US" altLang="zh-CN" sz="1000" b="1" smtClean="0">
                <a:solidFill>
                  <a:srgbClr val="993300"/>
                </a:solidFill>
              </a:rPr>
              <a:pPr algn="ctr">
                <a:spcBef>
                  <a:spcPct val="50000"/>
                </a:spcBef>
              </a:pPr>
              <a:t>‹#›</a:t>
            </a:fld>
            <a:endParaRPr kumimoji="0" lang="en-US" altLang="zh-CN" sz="1000" b="1" dirty="0">
              <a:solidFill>
                <a:srgbClr val="993300"/>
              </a:solidFill>
            </a:endParaRPr>
          </a:p>
        </p:txBody>
      </p:sp>
      <p:sp>
        <p:nvSpPr>
          <p:cNvPr id="47108" name="Rectangle 4"/>
          <p:cNvSpPr>
            <a:spLocks noGrp="1" noChangeArrowheads="1"/>
          </p:cNvSpPr>
          <p:nvPr>
            <p:ph type="title"/>
          </p:nvPr>
        </p:nvSpPr>
        <p:spPr bwMode="auto">
          <a:xfrm>
            <a:off x="685800" y="228600"/>
            <a:ext cx="8077200" cy="60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p:cNvSpPr>
            <a:spLocks/>
          </p:cNvSpPr>
          <p:nvPr/>
        </p:nvSpPr>
        <p:spPr bwMode="auto">
          <a:xfrm rot="8361210" flipV="1">
            <a:off x="1609725" y="4962525"/>
            <a:ext cx="9525" cy="1588"/>
          </a:xfrm>
          <a:custGeom>
            <a:avLst/>
            <a:gdLst>
              <a:gd name="T0" fmla="*/ 4536281 w 20"/>
              <a:gd name="T1" fmla="*/ 630436 h 4"/>
              <a:gd name="T2" fmla="*/ 0 w 20"/>
              <a:gd name="T3" fmla="*/ 0 h 4"/>
              <a:gd name="T4" fmla="*/ 3629025 w 20"/>
              <a:gd name="T5" fmla="*/ 0 h 4"/>
              <a:gd name="T6" fmla="*/ 4536281 w 20"/>
              <a:gd name="T7" fmla="*/ 63043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1889720 w 12"/>
              <a:gd name="T1" fmla="*/ 629642 h 4"/>
              <a:gd name="T2" fmla="*/ 0 w 12"/>
              <a:gd name="T3" fmla="*/ 0 h 4"/>
              <a:gd name="T4" fmla="*/ 1889720 w 12"/>
              <a:gd name="T5" fmla="*/ 0 h 4"/>
              <a:gd name="T6" fmla="*/ 1889720 w 12"/>
              <a:gd name="T7" fmla="*/ 62964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3062359 w 12"/>
              <a:gd name="T1" fmla="*/ 7560469 h 12"/>
              <a:gd name="T2" fmla="*/ 0 w 12"/>
              <a:gd name="T3" fmla="*/ 6300788 h 12"/>
              <a:gd name="T4" fmla="*/ 5249664 w 12"/>
              <a:gd name="T5" fmla="*/ 0 h 12"/>
              <a:gd name="T6" fmla="*/ 3062359 w 12"/>
              <a:gd name="T7" fmla="*/ 7560469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2" name="Text Box 8"/>
          <p:cNvSpPr txBox="1">
            <a:spLocks noChangeArrowheads="1"/>
          </p:cNvSpPr>
          <p:nvPr/>
        </p:nvSpPr>
        <p:spPr bwMode="auto">
          <a:xfrm>
            <a:off x="6489700" y="6586379"/>
            <a:ext cx="265430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r">
              <a:spcBef>
                <a:spcPct val="50000"/>
              </a:spcBef>
            </a:pPr>
            <a:r>
              <a:rPr kumimoji="0" lang="en-US" altLang="zh-CN" sz="1000" b="1" dirty="0">
                <a:solidFill>
                  <a:srgbClr val="993300"/>
                </a:solidFill>
              </a:rPr>
              <a:t>@ZJU</a:t>
            </a:r>
          </a:p>
        </p:txBody>
      </p:sp>
      <p:sp>
        <p:nvSpPr>
          <p:cNvPr id="47113" name="Text Box 9"/>
          <p:cNvSpPr txBox="1">
            <a:spLocks noChangeArrowheads="1"/>
          </p:cNvSpPr>
          <p:nvPr/>
        </p:nvSpPr>
        <p:spPr bwMode="auto">
          <a:xfrm>
            <a:off x="0" y="6613525"/>
            <a:ext cx="1348446"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spcBef>
                <a:spcPct val="50000"/>
              </a:spcBef>
            </a:pPr>
            <a:r>
              <a:rPr kumimoji="0" lang="en-US" altLang="zh-CN" sz="1000" b="1" dirty="0">
                <a:solidFill>
                  <a:srgbClr val="993300"/>
                </a:solidFill>
              </a:rPr>
              <a:t>Operating Systems</a:t>
            </a:r>
          </a:p>
        </p:txBody>
      </p:sp>
      <p:sp>
        <p:nvSpPr>
          <p:cNvPr id="1034" name="Freeform 10"/>
          <p:cNvSpPr>
            <a:spLocks/>
          </p:cNvSpPr>
          <p:nvPr/>
        </p:nvSpPr>
        <p:spPr bwMode="auto">
          <a:xfrm>
            <a:off x="-1658938" y="1109663"/>
            <a:ext cx="4763" cy="1587"/>
          </a:xfrm>
          <a:custGeom>
            <a:avLst/>
            <a:gdLst>
              <a:gd name="T0" fmla="*/ 1745090 w 13"/>
              <a:gd name="T1" fmla="*/ 0 h 1587"/>
              <a:gd name="T2" fmla="*/ 0 w 13"/>
              <a:gd name="T3" fmla="*/ 0 h 1587"/>
              <a:gd name="T4" fmla="*/ 939777 w 13"/>
              <a:gd name="T5" fmla="*/ 0 h 1587"/>
              <a:gd name="T6" fmla="*/ 1745090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p:cNvSpPr>
            <a:spLocks/>
          </p:cNvSpPr>
          <p:nvPr/>
        </p:nvSpPr>
        <p:spPr bwMode="auto">
          <a:xfrm>
            <a:off x="-898525" y="1169988"/>
            <a:ext cx="3175" cy="1587"/>
          </a:xfrm>
          <a:custGeom>
            <a:avLst/>
            <a:gdLst>
              <a:gd name="T0" fmla="*/ 0 w 10"/>
              <a:gd name="T1" fmla="*/ 0 h 1587"/>
              <a:gd name="T2" fmla="*/ 1008063 w 10"/>
              <a:gd name="T3" fmla="*/ 0 h 1587"/>
              <a:gd name="T4" fmla="*/ 604838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endParaRPr kumimoji="0" lang="zh-CN" altLang="en-US" sz="1800"/>
          </a:p>
        </p:txBody>
      </p:sp>
      <p:sp>
        <p:nvSpPr>
          <p:cNvPr id="1037" name="Freeform 13"/>
          <p:cNvSpPr>
            <a:spLocks/>
          </p:cNvSpPr>
          <p:nvPr/>
        </p:nvSpPr>
        <p:spPr bwMode="auto">
          <a:xfrm>
            <a:off x="-1466850" y="889000"/>
            <a:ext cx="6350" cy="1588"/>
          </a:xfrm>
          <a:custGeom>
            <a:avLst/>
            <a:gdLst>
              <a:gd name="T0" fmla="*/ 0 w 18"/>
              <a:gd name="T1" fmla="*/ 360249 h 7"/>
              <a:gd name="T2" fmla="*/ 1493308 w 18"/>
              <a:gd name="T3" fmla="*/ 0 h 7"/>
              <a:gd name="T4" fmla="*/ 2240139 w 18"/>
              <a:gd name="T5" fmla="*/ 0 h 7"/>
              <a:gd name="T6" fmla="*/ 0 w 18"/>
              <a:gd name="T7" fmla="*/ 36024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p:nvSpPr>
        <p:spPr bwMode="auto">
          <a:xfrm>
            <a:off x="-1639888" y="1144588"/>
            <a:ext cx="1588" cy="6350"/>
          </a:xfrm>
          <a:custGeom>
            <a:avLst/>
            <a:gdLst>
              <a:gd name="T0" fmla="*/ 0 w 6"/>
              <a:gd name="T1" fmla="*/ 2520156 h 16"/>
              <a:gd name="T2" fmla="*/ 420291 w 6"/>
              <a:gd name="T3" fmla="*/ 0 h 16"/>
              <a:gd name="T4" fmla="*/ 210145 w 6"/>
              <a:gd name="T5" fmla="*/ 2047478 h 16"/>
              <a:gd name="T6" fmla="*/ 0 w 6"/>
              <a:gd name="T7" fmla="*/ 252015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p:nvSpPr>
        <p:spPr bwMode="auto">
          <a:xfrm>
            <a:off x="-1247775" y="1146175"/>
            <a:ext cx="4762" cy="7938"/>
          </a:xfrm>
          <a:custGeom>
            <a:avLst/>
            <a:gdLst>
              <a:gd name="T0" fmla="*/ 1499164 w 11"/>
              <a:gd name="T1" fmla="*/ 3150592 h 20"/>
              <a:gd name="T2" fmla="*/ 0 w 11"/>
              <a:gd name="T3" fmla="*/ 0 h 20"/>
              <a:gd name="T4" fmla="*/ 2061513 w 11"/>
              <a:gd name="T5" fmla="*/ 2520315 h 20"/>
              <a:gd name="T6" fmla="*/ 1499164 w 11"/>
              <a:gd name="T7" fmla="*/ 315059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p:nvSpPr>
        <p:spPr bwMode="auto">
          <a:xfrm>
            <a:off x="-1101725" y="1228725"/>
            <a:ext cx="1587" cy="6350"/>
          </a:xfrm>
          <a:custGeom>
            <a:avLst/>
            <a:gdLst>
              <a:gd name="T0" fmla="*/ 0 w 7"/>
              <a:gd name="T1" fmla="*/ 2880179 h 14"/>
              <a:gd name="T2" fmla="*/ 359796 w 7"/>
              <a:gd name="T3" fmla="*/ 0 h 14"/>
              <a:gd name="T4" fmla="*/ 359796 w 7"/>
              <a:gd name="T5" fmla="*/ 1440089 h 14"/>
              <a:gd name="T6" fmla="*/ 0 w 7"/>
              <a:gd name="T7" fmla="*/ 2880179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p:nvSpPr>
        <p:spPr bwMode="auto">
          <a:xfrm>
            <a:off x="-1303338" y="1270000"/>
            <a:ext cx="12700" cy="1588"/>
          </a:xfrm>
          <a:custGeom>
            <a:avLst/>
            <a:gdLst>
              <a:gd name="T0" fmla="*/ 0 w 30"/>
              <a:gd name="T1" fmla="*/ 840581 h 3"/>
              <a:gd name="T2" fmla="*/ 2688167 w 30"/>
              <a:gd name="T3" fmla="*/ 0 h 3"/>
              <a:gd name="T4" fmla="*/ 5376333 w 30"/>
              <a:gd name="T5" fmla="*/ 0 h 3"/>
              <a:gd name="T6" fmla="*/ 0 w 30"/>
              <a:gd name="T7" fmla="*/ 840581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p:nvSpPr>
        <p:spPr bwMode="auto">
          <a:xfrm>
            <a:off x="1176338" y="885825"/>
            <a:ext cx="4762" cy="9525"/>
          </a:xfrm>
          <a:custGeom>
            <a:avLst/>
            <a:gdLst>
              <a:gd name="T0" fmla="*/ 0 w 9"/>
              <a:gd name="T1" fmla="*/ 3780234 h 24"/>
              <a:gd name="T2" fmla="*/ 2519627 w 9"/>
              <a:gd name="T3" fmla="*/ 0 h 24"/>
              <a:gd name="T4" fmla="*/ 1679928 w 9"/>
              <a:gd name="T5" fmla="*/ 2677716 h 24"/>
              <a:gd name="T6" fmla="*/ 0 w 9"/>
              <a:gd name="T7" fmla="*/ 378023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宋体" charset="0"/>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lang="en-US" altLang="zh-CN" dirty="0">
          <a:solidFill>
            <a:schemeClr val="tx1"/>
          </a:solidFill>
          <a:latin typeface="+mn-lt"/>
          <a:ea typeface="+mn-ea"/>
          <a:cs typeface="宋体"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lang="en-US" altLang="zh-CN" dirty="0">
          <a:solidFill>
            <a:schemeClr val="tx1"/>
          </a:solidFill>
          <a:latin typeface="+mn-lt"/>
          <a:ea typeface="+mn-ea"/>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n-ea"/>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C57717F-C893-3F43-80C5-B14CA32B8243}"/>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rPr>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5F9B94E-C20E-E74A-82CB-850D44AD6D4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Resource-Allocation Graph</a:t>
            </a:r>
          </a:p>
        </p:txBody>
      </p:sp>
      <p:sp>
        <p:nvSpPr>
          <p:cNvPr id="21507" name="Rectangle 3">
            <a:extLst>
              <a:ext uri="{FF2B5EF4-FFF2-40B4-BE49-F238E27FC236}">
                <a16:creationId xmlns:a16="http://schemas.microsoft.com/office/drawing/2014/main" id="{6B87D333-F214-8A42-831E-6E7517A5C79C}"/>
              </a:ext>
            </a:extLst>
          </p:cNvPr>
          <p:cNvSpPr>
            <a:spLocks noGrp="1" noChangeArrowheads="1"/>
          </p:cNvSpPr>
          <p:nvPr>
            <p:ph type="body" idx="1"/>
          </p:nvPr>
        </p:nvSpPr>
        <p:spPr>
          <a:xfrm>
            <a:off x="1165225" y="1852613"/>
            <a:ext cx="6584950" cy="2687637"/>
          </a:xfrm>
        </p:spPr>
        <p:txBody>
          <a:bodyPr/>
          <a:lstStyle/>
          <a:p>
            <a:r>
              <a:rPr lang="en-US" altLang="zh-CN"/>
              <a:t>V is partitioned into two types:</a:t>
            </a:r>
          </a:p>
          <a:p>
            <a:pPr lvl="1"/>
            <a:r>
              <a:rPr lang="en-US" altLang="zh-CN" i="1"/>
              <a:t>P</a:t>
            </a:r>
            <a:r>
              <a:rPr lang="en-US" altLang="zh-CN"/>
              <a:t> = {</a:t>
            </a:r>
            <a:r>
              <a:rPr lang="en-US" altLang="zh-CN" i="1"/>
              <a:t>P</a:t>
            </a:r>
            <a:r>
              <a:rPr lang="en-US" altLang="zh-CN" baseline="-25000"/>
              <a:t>1</a:t>
            </a:r>
            <a:r>
              <a:rPr lang="en-US" altLang="zh-CN"/>
              <a:t>, </a:t>
            </a:r>
            <a:r>
              <a:rPr lang="en-US" altLang="zh-CN" i="1"/>
              <a:t>P</a:t>
            </a:r>
            <a:r>
              <a:rPr lang="en-US" altLang="zh-CN" baseline="-25000"/>
              <a:t>2</a:t>
            </a:r>
            <a:r>
              <a:rPr lang="en-US" altLang="zh-CN"/>
              <a:t>, …, </a:t>
            </a:r>
            <a:r>
              <a:rPr lang="en-US" altLang="zh-CN" i="1"/>
              <a:t>P</a:t>
            </a:r>
            <a:r>
              <a:rPr lang="en-US" altLang="zh-CN" i="1" baseline="-25000"/>
              <a:t>n</a:t>
            </a:r>
            <a:r>
              <a:rPr lang="en-US" altLang="zh-CN"/>
              <a:t>}, the set consisting of all the processes in the system.</a:t>
            </a:r>
            <a:br>
              <a:rPr lang="en-US" altLang="zh-CN"/>
            </a:br>
            <a:endParaRPr lang="en-US" altLang="zh-CN"/>
          </a:p>
          <a:p>
            <a:pPr lvl="1"/>
            <a:r>
              <a:rPr lang="en-US" altLang="zh-CN" i="1"/>
              <a:t>R</a:t>
            </a:r>
            <a:r>
              <a:rPr lang="en-US" altLang="zh-CN"/>
              <a:t> = {</a:t>
            </a:r>
            <a:r>
              <a:rPr lang="en-US" altLang="zh-CN" i="1"/>
              <a:t>R</a:t>
            </a:r>
            <a:r>
              <a:rPr lang="en-US" altLang="zh-CN" baseline="-25000"/>
              <a:t>1</a:t>
            </a:r>
            <a:r>
              <a:rPr lang="en-US" altLang="zh-CN"/>
              <a:t>, </a:t>
            </a:r>
            <a:r>
              <a:rPr lang="en-US" altLang="zh-CN" i="1"/>
              <a:t>R</a:t>
            </a:r>
            <a:r>
              <a:rPr lang="en-US" altLang="zh-CN" baseline="-25000"/>
              <a:t>2</a:t>
            </a:r>
            <a:r>
              <a:rPr lang="en-US" altLang="zh-CN"/>
              <a:t>, …, </a:t>
            </a:r>
            <a:r>
              <a:rPr lang="en-US" altLang="zh-CN" i="1"/>
              <a:t>R</a:t>
            </a:r>
            <a:r>
              <a:rPr lang="en-US" altLang="zh-CN" i="1" baseline="-25000"/>
              <a:t>m</a:t>
            </a:r>
            <a:r>
              <a:rPr lang="en-US" altLang="zh-CN"/>
              <a:t>}, the set consisting of all resource types in the system.</a:t>
            </a:r>
          </a:p>
          <a:p>
            <a:r>
              <a:rPr lang="en-US" altLang="zh-CN"/>
              <a:t>request edge – directed edge </a:t>
            </a:r>
            <a:r>
              <a:rPr lang="en-US" altLang="zh-CN" i="1"/>
              <a:t>P</a:t>
            </a:r>
            <a:r>
              <a:rPr lang="en-US" altLang="zh-CN" baseline="-25000"/>
              <a:t>1 </a:t>
            </a:r>
            <a:r>
              <a:rPr lang="en-US" altLang="zh-CN">
                <a:sym typeface="Symbol" pitchFamily="2" charset="2"/>
              </a:rPr>
              <a:t> </a:t>
            </a:r>
            <a:r>
              <a:rPr lang="en-US" altLang="zh-CN" i="1">
                <a:sym typeface="Symbol" pitchFamily="2" charset="2"/>
              </a:rPr>
              <a:t>R</a:t>
            </a:r>
            <a:r>
              <a:rPr lang="en-US" altLang="zh-CN" i="1" baseline="-25000">
                <a:sym typeface="Symbol" pitchFamily="2" charset="2"/>
              </a:rPr>
              <a:t>j</a:t>
            </a:r>
            <a:endParaRPr lang="en-US" altLang="zh-CN" i="1">
              <a:sym typeface="Symbol" pitchFamily="2" charset="2"/>
            </a:endParaRPr>
          </a:p>
          <a:p>
            <a:r>
              <a:rPr lang="en-US" altLang="zh-CN">
                <a:sym typeface="Symbol" pitchFamily="2" charset="2"/>
              </a:rPr>
              <a:t>assignment edge </a:t>
            </a:r>
            <a:r>
              <a:rPr lang="en-US" altLang="zh-CN"/>
              <a:t>– directed edge </a:t>
            </a:r>
            <a:r>
              <a:rPr lang="en-US" altLang="zh-CN" i="1"/>
              <a:t>R</a:t>
            </a:r>
            <a:r>
              <a:rPr lang="en-US" altLang="zh-CN" i="1" baseline="-25000"/>
              <a:t>j</a:t>
            </a:r>
            <a:r>
              <a:rPr lang="en-US" altLang="zh-CN" i="1"/>
              <a:t> </a:t>
            </a:r>
            <a:r>
              <a:rPr lang="en-US" altLang="zh-CN">
                <a:sym typeface="Symbol" pitchFamily="2" charset="2"/>
              </a:rPr>
              <a:t> </a:t>
            </a:r>
            <a:r>
              <a:rPr lang="en-US" altLang="zh-CN" i="1">
                <a:sym typeface="Symbol" pitchFamily="2" charset="2"/>
              </a:rPr>
              <a:t>P</a:t>
            </a:r>
            <a:r>
              <a:rPr lang="en-US" altLang="zh-CN" i="1" baseline="-25000">
                <a:sym typeface="Symbol" pitchFamily="2" charset="2"/>
              </a:rPr>
              <a:t>i</a:t>
            </a:r>
            <a:endParaRPr lang="en-US" altLang="zh-CN">
              <a:sym typeface="Symbol" pitchFamily="2" charset="2"/>
            </a:endParaRPr>
          </a:p>
        </p:txBody>
      </p:sp>
      <p:sp>
        <p:nvSpPr>
          <p:cNvPr id="21508" name="Text Box 4">
            <a:extLst>
              <a:ext uri="{FF2B5EF4-FFF2-40B4-BE49-F238E27FC236}">
                <a16:creationId xmlns:a16="http://schemas.microsoft.com/office/drawing/2014/main" id="{9ED3F69E-9DB2-4C4E-A25F-BAC9A76F382E}"/>
              </a:ext>
            </a:extLst>
          </p:cNvPr>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2000"/>
              <a:t>A set of vertices </a:t>
            </a:r>
            <a:r>
              <a:rPr kumimoji="0" lang="en-US" altLang="zh-CN" sz="2000" i="1"/>
              <a:t>V</a:t>
            </a:r>
            <a:r>
              <a:rPr kumimoji="0" lang="en-US" altLang="zh-CN" sz="2000"/>
              <a:t> and a set of edges </a:t>
            </a:r>
            <a:r>
              <a:rPr kumimoji="0" lang="en-US" altLang="zh-CN" sz="2000" i="1"/>
              <a:t>E</a:t>
            </a:r>
            <a:r>
              <a:rPr kumimoji="0" lang="en-US" altLang="zh-CN" sz="20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6F83DFF-A3CD-6F45-B011-CD11DD7CE77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Resource-Allocation Graph (Cont.)</a:t>
            </a:r>
          </a:p>
        </p:txBody>
      </p:sp>
      <p:sp>
        <p:nvSpPr>
          <p:cNvPr id="23555" name="Rectangle 3">
            <a:extLst>
              <a:ext uri="{FF2B5EF4-FFF2-40B4-BE49-F238E27FC236}">
                <a16:creationId xmlns:a16="http://schemas.microsoft.com/office/drawing/2014/main" id="{ED7CF3EB-87C3-EE44-A14E-BFBF12A45A86}"/>
              </a:ext>
            </a:extLst>
          </p:cNvPr>
          <p:cNvSpPr>
            <a:spLocks noGrp="1" noChangeArrowheads="1"/>
          </p:cNvSpPr>
          <p:nvPr>
            <p:ph type="body" idx="1"/>
          </p:nvPr>
        </p:nvSpPr>
        <p:spPr/>
        <p:txBody>
          <a:bodyPr/>
          <a:lstStyle/>
          <a:p>
            <a:r>
              <a:rPr lang="en-US" altLang="zh-CN"/>
              <a:t>Process</a:t>
            </a:r>
            <a:br>
              <a:rPr lang="en-US" altLang="zh-CN"/>
            </a:br>
            <a:br>
              <a:rPr lang="en-US" altLang="zh-CN"/>
            </a:br>
            <a:br>
              <a:rPr lang="en-US" altLang="zh-CN"/>
            </a:br>
            <a:endParaRPr lang="en-US" altLang="zh-CN"/>
          </a:p>
          <a:p>
            <a:r>
              <a:rPr lang="en-US" altLang="zh-CN"/>
              <a:t>Resource Type with 4 instances</a:t>
            </a:r>
          </a:p>
          <a:p>
            <a:pPr>
              <a:buFont typeface="Monotype Sorts" pitchFamily="2" charset="2"/>
              <a:buNone/>
            </a:pPr>
            <a:endParaRPr lang="en-US" altLang="zh-CN"/>
          </a:p>
          <a:p>
            <a:endParaRPr lang="en-US" altLang="zh-CN"/>
          </a:p>
          <a:p>
            <a:r>
              <a:rPr lang="en-US" altLang="zh-CN" i="1"/>
              <a:t>P</a:t>
            </a:r>
            <a:r>
              <a:rPr lang="en-US" altLang="zh-CN" i="1" baseline="-25000"/>
              <a:t>i</a:t>
            </a:r>
            <a:r>
              <a:rPr lang="en-US" altLang="zh-CN" i="1"/>
              <a:t> </a:t>
            </a:r>
            <a:r>
              <a:rPr lang="en-US" altLang="zh-CN"/>
              <a:t>requests instance of </a:t>
            </a:r>
            <a:r>
              <a:rPr lang="en-US" altLang="zh-CN" i="1"/>
              <a:t>R</a:t>
            </a:r>
            <a:r>
              <a:rPr lang="en-US" altLang="zh-CN" i="1" baseline="-25000"/>
              <a:t>j</a:t>
            </a:r>
            <a:endParaRPr lang="en-US" altLang="zh-CN"/>
          </a:p>
          <a:p>
            <a:endParaRPr lang="en-US" altLang="zh-CN"/>
          </a:p>
          <a:p>
            <a:pPr>
              <a:buFont typeface="Monotype Sorts" pitchFamily="2" charset="2"/>
              <a:buNone/>
            </a:pPr>
            <a:endParaRPr lang="en-US" altLang="zh-CN"/>
          </a:p>
          <a:p>
            <a:r>
              <a:rPr lang="en-US" altLang="zh-CN" i="1"/>
              <a:t>P</a:t>
            </a:r>
            <a:r>
              <a:rPr lang="en-US" altLang="zh-CN" i="1" baseline="-25000"/>
              <a:t>i</a:t>
            </a:r>
            <a:r>
              <a:rPr lang="en-US" altLang="zh-CN"/>
              <a:t> is holding an instance of </a:t>
            </a:r>
            <a:r>
              <a:rPr lang="en-US" altLang="zh-CN" i="1"/>
              <a:t>R</a:t>
            </a:r>
            <a:r>
              <a:rPr lang="en-US" altLang="zh-CN" i="1" baseline="-25000"/>
              <a:t>j</a:t>
            </a:r>
            <a:endParaRPr lang="en-US" altLang="zh-CN" i="1"/>
          </a:p>
        </p:txBody>
      </p:sp>
      <p:sp>
        <p:nvSpPr>
          <p:cNvPr id="23556" name="Oval 4">
            <a:extLst>
              <a:ext uri="{FF2B5EF4-FFF2-40B4-BE49-F238E27FC236}">
                <a16:creationId xmlns:a16="http://schemas.microsoft.com/office/drawing/2014/main" id="{F4BED5A4-08BE-994C-AB0A-9FCDA216D64F}"/>
              </a:ext>
            </a:extLst>
          </p:cNvPr>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57" name="Oval 5">
            <a:extLst>
              <a:ext uri="{FF2B5EF4-FFF2-40B4-BE49-F238E27FC236}">
                <a16:creationId xmlns:a16="http://schemas.microsoft.com/office/drawing/2014/main" id="{92D72AB8-29DD-DE47-B882-4673AF5E80E4}"/>
              </a:ext>
            </a:extLst>
          </p:cNvPr>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i="1"/>
              <a:t>P</a:t>
            </a:r>
            <a:r>
              <a:rPr kumimoji="0" lang="en-US" altLang="zh-CN" i="1" baseline="-25000"/>
              <a:t>i</a:t>
            </a:r>
            <a:endParaRPr kumimoji="0" lang="en-US" altLang="zh-CN"/>
          </a:p>
        </p:txBody>
      </p:sp>
      <p:sp>
        <p:nvSpPr>
          <p:cNvPr id="23558" name="Oval 6">
            <a:extLst>
              <a:ext uri="{FF2B5EF4-FFF2-40B4-BE49-F238E27FC236}">
                <a16:creationId xmlns:a16="http://schemas.microsoft.com/office/drawing/2014/main" id="{332856A4-B784-9C4C-A39E-4687DCB60D79}"/>
              </a:ext>
            </a:extLst>
          </p:cNvPr>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i="1"/>
              <a:t>P</a:t>
            </a:r>
            <a:r>
              <a:rPr kumimoji="0" lang="en-US" altLang="zh-CN" i="1" baseline="-25000"/>
              <a:t>i</a:t>
            </a:r>
            <a:endParaRPr kumimoji="0" lang="en-US" altLang="zh-CN" i="1"/>
          </a:p>
        </p:txBody>
      </p:sp>
      <p:grpSp>
        <p:nvGrpSpPr>
          <p:cNvPr id="23559" name="Group 12">
            <a:extLst>
              <a:ext uri="{FF2B5EF4-FFF2-40B4-BE49-F238E27FC236}">
                <a16:creationId xmlns:a16="http://schemas.microsoft.com/office/drawing/2014/main" id="{917BE5CA-D419-6C4B-B318-47CA6839E78A}"/>
              </a:ext>
            </a:extLst>
          </p:cNvPr>
          <p:cNvGrpSpPr>
            <a:grpSpLocks/>
          </p:cNvGrpSpPr>
          <p:nvPr/>
        </p:nvGrpSpPr>
        <p:grpSpPr bwMode="auto">
          <a:xfrm>
            <a:off x="4232275" y="3121025"/>
            <a:ext cx="438150" cy="419100"/>
            <a:chOff x="2666" y="1966"/>
            <a:chExt cx="276" cy="264"/>
          </a:xfrm>
        </p:grpSpPr>
        <p:sp>
          <p:nvSpPr>
            <p:cNvPr id="23576" name="Rectangle 7">
              <a:extLst>
                <a:ext uri="{FF2B5EF4-FFF2-40B4-BE49-F238E27FC236}">
                  <a16:creationId xmlns:a16="http://schemas.microsoft.com/office/drawing/2014/main" id="{AF430B28-331E-754A-AD83-1E0AA4D9E25B}"/>
                </a:ext>
              </a:extLst>
            </p:cNvPr>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7" name="Rectangle 8">
              <a:extLst>
                <a:ext uri="{FF2B5EF4-FFF2-40B4-BE49-F238E27FC236}">
                  <a16:creationId xmlns:a16="http://schemas.microsoft.com/office/drawing/2014/main" id="{48E4EA87-BE48-A949-8BA0-73B66CAEBB5E}"/>
                </a:ext>
              </a:extLst>
            </p:cNvPr>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8" name="Rectangle 9">
              <a:extLst>
                <a:ext uri="{FF2B5EF4-FFF2-40B4-BE49-F238E27FC236}">
                  <a16:creationId xmlns:a16="http://schemas.microsoft.com/office/drawing/2014/main" id="{4839E877-A0F1-E743-8233-115237AD4676}"/>
                </a:ext>
              </a:extLst>
            </p:cNvPr>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9" name="Rectangle 10">
              <a:extLst>
                <a:ext uri="{FF2B5EF4-FFF2-40B4-BE49-F238E27FC236}">
                  <a16:creationId xmlns:a16="http://schemas.microsoft.com/office/drawing/2014/main" id="{C2A2B94C-3C2F-4042-A826-87B77E45C67F}"/>
                </a:ext>
              </a:extLst>
            </p:cNvPr>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80" name="Rectangle 11">
              <a:extLst>
                <a:ext uri="{FF2B5EF4-FFF2-40B4-BE49-F238E27FC236}">
                  <a16:creationId xmlns:a16="http://schemas.microsoft.com/office/drawing/2014/main" id="{F11CECD3-6F99-3349-B8D0-A8FD1C2EC88E}"/>
                </a:ext>
              </a:extLst>
            </p:cNvPr>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grpSp>
        <p:nvGrpSpPr>
          <p:cNvPr id="23560" name="Group 13">
            <a:extLst>
              <a:ext uri="{FF2B5EF4-FFF2-40B4-BE49-F238E27FC236}">
                <a16:creationId xmlns:a16="http://schemas.microsoft.com/office/drawing/2014/main" id="{8BF2E770-6C2D-CF41-9507-9CCE69962EEB}"/>
              </a:ext>
            </a:extLst>
          </p:cNvPr>
          <p:cNvGrpSpPr>
            <a:grpSpLocks/>
          </p:cNvGrpSpPr>
          <p:nvPr/>
        </p:nvGrpSpPr>
        <p:grpSpPr bwMode="auto">
          <a:xfrm>
            <a:off x="4692650" y="4168775"/>
            <a:ext cx="438150" cy="419100"/>
            <a:chOff x="2666" y="1966"/>
            <a:chExt cx="276" cy="264"/>
          </a:xfrm>
        </p:grpSpPr>
        <p:sp>
          <p:nvSpPr>
            <p:cNvPr id="23571" name="Rectangle 14">
              <a:extLst>
                <a:ext uri="{FF2B5EF4-FFF2-40B4-BE49-F238E27FC236}">
                  <a16:creationId xmlns:a16="http://schemas.microsoft.com/office/drawing/2014/main" id="{E4EE617F-B831-7A41-9D38-CF395110B3DF}"/>
                </a:ext>
              </a:extLst>
            </p:cNvPr>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2" name="Rectangle 15">
              <a:extLst>
                <a:ext uri="{FF2B5EF4-FFF2-40B4-BE49-F238E27FC236}">
                  <a16:creationId xmlns:a16="http://schemas.microsoft.com/office/drawing/2014/main" id="{694F2159-CC17-9D48-91AF-E83E8BB061BB}"/>
                </a:ext>
              </a:extLst>
            </p:cNvPr>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3" name="Rectangle 16">
              <a:extLst>
                <a:ext uri="{FF2B5EF4-FFF2-40B4-BE49-F238E27FC236}">
                  <a16:creationId xmlns:a16="http://schemas.microsoft.com/office/drawing/2014/main" id="{EEF39FBC-1CC6-9243-910F-3C8BFC1D399F}"/>
                </a:ext>
              </a:extLst>
            </p:cNvPr>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4" name="Rectangle 17">
              <a:extLst>
                <a:ext uri="{FF2B5EF4-FFF2-40B4-BE49-F238E27FC236}">
                  <a16:creationId xmlns:a16="http://schemas.microsoft.com/office/drawing/2014/main" id="{1D925ED4-8A4C-9742-8D5A-7D21031AA85A}"/>
                </a:ext>
              </a:extLst>
            </p:cNvPr>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5" name="Rectangle 18">
              <a:extLst>
                <a:ext uri="{FF2B5EF4-FFF2-40B4-BE49-F238E27FC236}">
                  <a16:creationId xmlns:a16="http://schemas.microsoft.com/office/drawing/2014/main" id="{2FF511D5-527A-8742-A207-FF2FD31E0EA1}"/>
                </a:ext>
              </a:extLst>
            </p:cNvPr>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sp>
        <p:nvSpPr>
          <p:cNvPr id="23561" name="Line 19">
            <a:extLst>
              <a:ext uri="{FF2B5EF4-FFF2-40B4-BE49-F238E27FC236}">
                <a16:creationId xmlns:a16="http://schemas.microsoft.com/office/drawing/2014/main" id="{8F11BC21-AFAF-004A-8900-ACDB20ADF124}"/>
              </a:ext>
            </a:extLst>
          </p:cNvPr>
          <p:cNvSpPr>
            <a:spLocks noChangeShapeType="1"/>
          </p:cNvSpPr>
          <p:nvPr/>
        </p:nvSpPr>
        <p:spPr bwMode="auto">
          <a:xfrm>
            <a:off x="4365625" y="43719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Text Box 20">
            <a:extLst>
              <a:ext uri="{FF2B5EF4-FFF2-40B4-BE49-F238E27FC236}">
                <a16:creationId xmlns:a16="http://schemas.microsoft.com/office/drawing/2014/main" id="{54ED6ECF-EF1D-094B-821D-C1D4017547AB}"/>
              </a:ext>
            </a:extLst>
          </p:cNvPr>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1400" i="1"/>
              <a:t>R</a:t>
            </a:r>
            <a:r>
              <a:rPr kumimoji="0" lang="en-US" altLang="zh-CN" sz="1400" i="1" baseline="-25000"/>
              <a:t>j</a:t>
            </a:r>
            <a:endParaRPr kumimoji="0" lang="en-US" altLang="zh-CN" sz="1400" i="1"/>
          </a:p>
        </p:txBody>
      </p:sp>
      <p:grpSp>
        <p:nvGrpSpPr>
          <p:cNvPr id="23563" name="Group 21">
            <a:extLst>
              <a:ext uri="{FF2B5EF4-FFF2-40B4-BE49-F238E27FC236}">
                <a16:creationId xmlns:a16="http://schemas.microsoft.com/office/drawing/2014/main" id="{32DC350F-FCAC-1F43-9390-766A69894F41}"/>
              </a:ext>
            </a:extLst>
          </p:cNvPr>
          <p:cNvGrpSpPr>
            <a:grpSpLocks/>
          </p:cNvGrpSpPr>
          <p:nvPr/>
        </p:nvGrpSpPr>
        <p:grpSpPr bwMode="auto">
          <a:xfrm>
            <a:off x="4451350" y="5626100"/>
            <a:ext cx="438150" cy="419100"/>
            <a:chOff x="2666" y="1966"/>
            <a:chExt cx="276" cy="264"/>
          </a:xfrm>
        </p:grpSpPr>
        <p:sp>
          <p:nvSpPr>
            <p:cNvPr id="23566" name="Rectangle 22">
              <a:extLst>
                <a:ext uri="{FF2B5EF4-FFF2-40B4-BE49-F238E27FC236}">
                  <a16:creationId xmlns:a16="http://schemas.microsoft.com/office/drawing/2014/main" id="{438E46DD-903B-D243-8F25-16014CEEA9B5}"/>
                </a:ext>
              </a:extLst>
            </p:cNvPr>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67" name="Rectangle 23">
              <a:extLst>
                <a:ext uri="{FF2B5EF4-FFF2-40B4-BE49-F238E27FC236}">
                  <a16:creationId xmlns:a16="http://schemas.microsoft.com/office/drawing/2014/main" id="{CF8071B7-FC3C-2249-B2C1-9A233269BA15}"/>
                </a:ext>
              </a:extLst>
            </p:cNvPr>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68" name="Rectangle 24">
              <a:extLst>
                <a:ext uri="{FF2B5EF4-FFF2-40B4-BE49-F238E27FC236}">
                  <a16:creationId xmlns:a16="http://schemas.microsoft.com/office/drawing/2014/main" id="{EA587ED2-F4A4-BF42-95DE-322F837CC204}"/>
                </a:ext>
              </a:extLst>
            </p:cNvPr>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69" name="Rectangle 25">
              <a:extLst>
                <a:ext uri="{FF2B5EF4-FFF2-40B4-BE49-F238E27FC236}">
                  <a16:creationId xmlns:a16="http://schemas.microsoft.com/office/drawing/2014/main" id="{F14B2D70-E484-494D-9FA4-43E74393F120}"/>
                </a:ext>
              </a:extLst>
            </p:cNvPr>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23570" name="Rectangle 26">
              <a:extLst>
                <a:ext uri="{FF2B5EF4-FFF2-40B4-BE49-F238E27FC236}">
                  <a16:creationId xmlns:a16="http://schemas.microsoft.com/office/drawing/2014/main" id="{7DD81716-1958-9841-A076-FB2A09327DB0}"/>
                </a:ext>
              </a:extLst>
            </p:cNvPr>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sp>
        <p:nvSpPr>
          <p:cNvPr id="23564" name="Line 27">
            <a:extLst>
              <a:ext uri="{FF2B5EF4-FFF2-40B4-BE49-F238E27FC236}">
                <a16:creationId xmlns:a16="http://schemas.microsoft.com/office/drawing/2014/main" id="{7B9F5AC9-145D-AD4F-88CF-D81D12DD0993}"/>
              </a:ext>
            </a:extLst>
          </p:cNvPr>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28">
            <a:extLst>
              <a:ext uri="{FF2B5EF4-FFF2-40B4-BE49-F238E27FC236}">
                <a16:creationId xmlns:a16="http://schemas.microsoft.com/office/drawing/2014/main" id="{32FA4E20-A618-B149-BDEC-DB15895A719E}"/>
              </a:ext>
            </a:extLst>
          </p:cNvPr>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1400" i="1"/>
              <a:t>R</a:t>
            </a:r>
            <a:r>
              <a:rPr kumimoji="0" lang="en-US" altLang="zh-CN" sz="1400" i="1" baseline="-25000"/>
              <a:t>j</a:t>
            </a:r>
            <a:endParaRPr kumimoji="0" lang="en-US" altLang="zh-CN" sz="14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3F6DBD9A-4F49-1B42-9A92-949CA9093561}"/>
              </a:ext>
            </a:extLst>
          </p:cNvPr>
          <p:cNvSpPr>
            <a:spLocks noGrp="1" noChangeArrowheads="1"/>
          </p:cNvSpPr>
          <p:nvPr>
            <p:ph type="title"/>
          </p:nvPr>
        </p:nvSpPr>
        <p:spPr>
          <a:xfrm>
            <a:off x="690563" y="319088"/>
            <a:ext cx="8267700" cy="512762"/>
          </a:xfrm>
        </p:spPr>
        <p:txBody>
          <a:bodyPr/>
          <a:lstStyle/>
          <a:p>
            <a:pPr>
              <a:defRPr/>
            </a:pPr>
            <a:r>
              <a:rPr lang="en-US" altLang="zh-CN">
                <a:effectLst>
                  <a:outerShdw blurRad="38100" dist="38100" dir="2700000" algn="tl">
                    <a:srgbClr val="C0C0C0"/>
                  </a:outerShdw>
                </a:effectLst>
              </a:rPr>
              <a:t>Example of a Resource Allocation Graph</a:t>
            </a:r>
          </a:p>
        </p:txBody>
      </p:sp>
      <p:pic>
        <p:nvPicPr>
          <p:cNvPr id="25603" name="Picture 1032">
            <a:extLst>
              <a:ext uri="{FF2B5EF4-FFF2-40B4-BE49-F238E27FC236}">
                <a16:creationId xmlns:a16="http://schemas.microsoft.com/office/drawing/2014/main" id="{53F73075-DB9F-0B4E-9A6B-2A61B7C9A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3146425" y="2000250"/>
            <a:ext cx="2609850"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17061B8-380F-2747-9D60-83B65A3FD384}"/>
              </a:ext>
            </a:extLst>
          </p:cNvPr>
          <p:cNvSpPr>
            <a:spLocks noGrp="1" noChangeArrowheads="1"/>
          </p:cNvSpPr>
          <p:nvPr>
            <p:ph type="title"/>
          </p:nvPr>
        </p:nvSpPr>
        <p:spPr>
          <a:xfrm>
            <a:off x="463550" y="384175"/>
            <a:ext cx="8728075" cy="469900"/>
          </a:xfrm>
        </p:spPr>
        <p:txBody>
          <a:bodyPr/>
          <a:lstStyle/>
          <a:p>
            <a:pPr>
              <a:defRPr/>
            </a:pPr>
            <a:r>
              <a:rPr lang="en-US" altLang="zh-CN" sz="2800">
                <a:effectLst>
                  <a:outerShdw blurRad="38100" dist="38100" dir="2700000" algn="tl">
                    <a:srgbClr val="C0C0C0"/>
                  </a:outerShdw>
                </a:effectLst>
              </a:rPr>
              <a:t>Resource Allocation Graph With A Deadlock</a:t>
            </a:r>
          </a:p>
        </p:txBody>
      </p:sp>
      <p:pic>
        <p:nvPicPr>
          <p:cNvPr id="27651" name="Picture 6">
            <a:extLst>
              <a:ext uri="{FF2B5EF4-FFF2-40B4-BE49-F238E27FC236}">
                <a16:creationId xmlns:a16="http://schemas.microsoft.com/office/drawing/2014/main" id="{374CEF3D-331D-124A-9962-D3B2E6194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067" t="934" r="25284" b="1547"/>
          <a:stretch>
            <a:fillRect/>
          </a:stretch>
        </p:blipFill>
        <p:spPr bwMode="auto">
          <a:xfrm>
            <a:off x="3105150" y="1833563"/>
            <a:ext cx="2755900" cy="40592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F56C7D3-EC9C-6D4F-8099-DB300D7B1325}"/>
              </a:ext>
            </a:extLst>
          </p:cNvPr>
          <p:cNvSpPr>
            <a:spLocks noGrp="1" noChangeArrowheads="1"/>
          </p:cNvSpPr>
          <p:nvPr>
            <p:ph type="title"/>
          </p:nvPr>
        </p:nvSpPr>
        <p:spPr>
          <a:xfrm>
            <a:off x="638175" y="323850"/>
            <a:ext cx="8226425" cy="457200"/>
          </a:xfrm>
        </p:spPr>
        <p:txBody>
          <a:bodyPr/>
          <a:lstStyle/>
          <a:p>
            <a:pPr>
              <a:defRPr/>
            </a:pPr>
            <a:r>
              <a:rPr lang="en-US" altLang="zh-CN">
                <a:effectLst>
                  <a:outerShdw blurRad="38100" dist="38100" dir="2700000" algn="tl">
                    <a:srgbClr val="C0C0C0"/>
                  </a:outerShdw>
                </a:effectLst>
              </a:rPr>
              <a:t>Graph With A Cycle But No Deadlock</a:t>
            </a:r>
          </a:p>
        </p:txBody>
      </p:sp>
      <p:pic>
        <p:nvPicPr>
          <p:cNvPr id="29699" name="Picture 5">
            <a:extLst>
              <a:ext uri="{FF2B5EF4-FFF2-40B4-BE49-F238E27FC236}">
                <a16:creationId xmlns:a16="http://schemas.microsoft.com/office/drawing/2014/main" id="{CDD66BD9-435C-424D-975D-5330AC956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47" t="906" r="21393" b="906"/>
          <a:stretch>
            <a:fillRect/>
          </a:stretch>
        </p:blipFill>
        <p:spPr bwMode="auto">
          <a:xfrm>
            <a:off x="2843213" y="1890713"/>
            <a:ext cx="3246437" cy="41576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8A5B16F-38DF-5446-B6ED-E942D58291C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Basic Facts</a:t>
            </a:r>
          </a:p>
        </p:txBody>
      </p:sp>
      <p:sp>
        <p:nvSpPr>
          <p:cNvPr id="31747" name="Rectangle 3">
            <a:extLst>
              <a:ext uri="{FF2B5EF4-FFF2-40B4-BE49-F238E27FC236}">
                <a16:creationId xmlns:a16="http://schemas.microsoft.com/office/drawing/2014/main" id="{2384634E-F574-A04C-8F2B-98E2B0D01F5F}"/>
              </a:ext>
            </a:extLst>
          </p:cNvPr>
          <p:cNvSpPr>
            <a:spLocks noGrp="1" noChangeArrowheads="1"/>
          </p:cNvSpPr>
          <p:nvPr>
            <p:ph type="body" idx="1"/>
          </p:nvPr>
        </p:nvSpPr>
        <p:spPr>
          <a:xfrm>
            <a:off x="827088" y="1454150"/>
            <a:ext cx="6353175" cy="4400550"/>
          </a:xfrm>
        </p:spPr>
        <p:txBody>
          <a:bodyPr/>
          <a:lstStyle/>
          <a:p>
            <a:r>
              <a:rPr lang="en-US" altLang="zh-CN"/>
              <a:t>If graph contains no cycles </a:t>
            </a:r>
            <a:r>
              <a:rPr lang="en-US" altLang="zh-CN">
                <a:sym typeface="Symbol" pitchFamily="2" charset="2"/>
              </a:rPr>
              <a:t> no deadlock.</a:t>
            </a:r>
            <a:br>
              <a:rPr lang="en-US" altLang="zh-CN">
                <a:sym typeface="Symbol" pitchFamily="2" charset="2"/>
              </a:rPr>
            </a:br>
            <a:endParaRPr lang="en-US" altLang="zh-CN">
              <a:sym typeface="Symbol" pitchFamily="2" charset="2"/>
            </a:endParaRPr>
          </a:p>
          <a:p>
            <a:r>
              <a:rPr lang="en-US" altLang="zh-CN">
                <a:sym typeface="Symbol" pitchFamily="2" charset="2"/>
              </a:rPr>
              <a:t>If graph contains a cycle </a:t>
            </a:r>
          </a:p>
          <a:p>
            <a:pPr lvl="1"/>
            <a:r>
              <a:rPr lang="en-US" altLang="zh-CN">
                <a:sym typeface="Symbol" pitchFamily="2" charset="2"/>
              </a:rPr>
              <a:t>if only one instance per resource type, then deadlock.</a:t>
            </a:r>
          </a:p>
          <a:p>
            <a:pPr lvl="1"/>
            <a:r>
              <a:rPr lang="en-US" altLang="zh-CN">
                <a:sym typeface="Symbol" pitchFamily="2" charset="2"/>
              </a:rPr>
              <a:t>if several instances per resource type, possibility of deadlock.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18B21F7-96FA-4D4E-812B-9D5E4A2B3AC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Methods for Handling Deadlocks</a:t>
            </a:r>
          </a:p>
        </p:txBody>
      </p:sp>
      <p:sp>
        <p:nvSpPr>
          <p:cNvPr id="33795" name="Rectangle 3">
            <a:extLst>
              <a:ext uri="{FF2B5EF4-FFF2-40B4-BE49-F238E27FC236}">
                <a16:creationId xmlns:a16="http://schemas.microsoft.com/office/drawing/2014/main" id="{F3C74A42-4AE6-B34E-ACA7-D009A9CDBBEB}"/>
              </a:ext>
            </a:extLst>
          </p:cNvPr>
          <p:cNvSpPr>
            <a:spLocks noGrp="1" noChangeArrowheads="1"/>
          </p:cNvSpPr>
          <p:nvPr>
            <p:ph type="body" idx="1"/>
          </p:nvPr>
        </p:nvSpPr>
        <p:spPr>
          <a:xfrm>
            <a:off x="827088" y="1531938"/>
            <a:ext cx="6591300" cy="3262312"/>
          </a:xfrm>
        </p:spPr>
        <p:txBody>
          <a:bodyPr/>
          <a:lstStyle/>
          <a:p>
            <a:r>
              <a:rPr lang="en-US" altLang="zh-CN" sz="2000"/>
              <a:t>Ensure that the system will </a:t>
            </a:r>
            <a:r>
              <a:rPr lang="en-US" altLang="zh-CN" sz="2000" i="1">
                <a:solidFill>
                  <a:srgbClr val="FF0066"/>
                </a:solidFill>
              </a:rPr>
              <a:t>never</a:t>
            </a:r>
            <a:r>
              <a:rPr lang="en-US" altLang="zh-CN" sz="2000"/>
              <a:t> enter a deadlock state.</a:t>
            </a:r>
            <a:br>
              <a:rPr lang="en-US" altLang="zh-CN" sz="2000"/>
            </a:br>
            <a:endParaRPr lang="en-US" altLang="zh-CN" sz="2000"/>
          </a:p>
          <a:p>
            <a:r>
              <a:rPr lang="en-US" altLang="zh-CN" sz="2000"/>
              <a:t>Allow the system to enter a deadlock state and then recover.</a:t>
            </a:r>
            <a:br>
              <a:rPr lang="en-US" altLang="zh-CN" sz="2000"/>
            </a:br>
            <a:endParaRPr lang="en-US" altLang="zh-CN" sz="2000"/>
          </a:p>
          <a:p>
            <a:r>
              <a:rPr lang="en-US" altLang="zh-CN" sz="2000"/>
              <a:t>Ignore the problem and pretend that deadlocks never occur in the system; used by most operating systems, including UNIX.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91D077F4-8FDE-614D-B479-1E7A2DE13A8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Deadlock Prevention</a:t>
            </a:r>
          </a:p>
        </p:txBody>
      </p:sp>
      <p:sp>
        <p:nvSpPr>
          <p:cNvPr id="35843" name="Rectangle 1027">
            <a:extLst>
              <a:ext uri="{FF2B5EF4-FFF2-40B4-BE49-F238E27FC236}">
                <a16:creationId xmlns:a16="http://schemas.microsoft.com/office/drawing/2014/main" id="{9CEFB4D1-D6B4-6D4D-98AD-6A1EE4100BFA}"/>
              </a:ext>
            </a:extLst>
          </p:cNvPr>
          <p:cNvSpPr>
            <a:spLocks noGrp="1" noChangeArrowheads="1"/>
          </p:cNvSpPr>
          <p:nvPr>
            <p:ph type="body" idx="1"/>
          </p:nvPr>
        </p:nvSpPr>
        <p:spPr>
          <a:xfrm>
            <a:off x="1143000" y="1912938"/>
            <a:ext cx="6584950" cy="3781425"/>
          </a:xfrm>
        </p:spPr>
        <p:txBody>
          <a:bodyPr/>
          <a:lstStyle/>
          <a:p>
            <a:pPr>
              <a:lnSpc>
                <a:spcPct val="90000"/>
              </a:lnSpc>
            </a:pPr>
            <a:r>
              <a:rPr lang="en-US" altLang="zh-CN" b="1"/>
              <a:t>Mutual Exclusion</a:t>
            </a:r>
            <a:r>
              <a:rPr lang="en-US" altLang="zh-CN"/>
              <a:t> – not required for sharable resources; must hold for nonsharable resources.</a:t>
            </a:r>
            <a:br>
              <a:rPr lang="en-US" altLang="zh-CN"/>
            </a:br>
            <a:endParaRPr lang="en-US" altLang="zh-CN"/>
          </a:p>
          <a:p>
            <a:pPr>
              <a:lnSpc>
                <a:spcPct val="90000"/>
              </a:lnSpc>
            </a:pPr>
            <a:r>
              <a:rPr lang="en-US" altLang="zh-CN" b="1"/>
              <a:t>Hold and Wait</a:t>
            </a:r>
            <a:r>
              <a:rPr lang="en-US" altLang="zh-CN"/>
              <a:t> – must guarantee that whenever a process requests a resource, it does not hold any other resources.</a:t>
            </a:r>
          </a:p>
          <a:p>
            <a:pPr lvl="1">
              <a:lnSpc>
                <a:spcPct val="90000"/>
              </a:lnSpc>
            </a:pPr>
            <a:r>
              <a:rPr lang="en-US" altLang="zh-CN"/>
              <a:t>Require process to request and be allocated all its resources before it begins execution, or allow process to request resources only when the process has none </a:t>
            </a:r>
            <a:r>
              <a:rPr lang="en-US" altLang="zh-CN">
                <a:solidFill>
                  <a:srgbClr val="FF0000"/>
                </a:solidFill>
              </a:rPr>
              <a:t>(release all current resources before requesting any additional ones).</a:t>
            </a:r>
          </a:p>
          <a:p>
            <a:pPr lvl="1">
              <a:lnSpc>
                <a:spcPct val="90000"/>
              </a:lnSpc>
            </a:pPr>
            <a:r>
              <a:rPr lang="en-US" altLang="zh-CN"/>
              <a:t>Low resource utilization; starvation possible. (</a:t>
            </a:r>
            <a:r>
              <a:rPr lang="en-US" altLang="zh-CN" i="1"/>
              <a:t>example</a:t>
            </a:r>
            <a:r>
              <a:rPr lang="en-US" altLang="zh-CN"/>
              <a:t>: copy data from DVD drive to a disk file, sorts the file, then prints the results to a printer.)</a:t>
            </a:r>
          </a:p>
        </p:txBody>
      </p:sp>
      <p:sp>
        <p:nvSpPr>
          <p:cNvPr id="35844" name="Text Box 1028">
            <a:extLst>
              <a:ext uri="{FF2B5EF4-FFF2-40B4-BE49-F238E27FC236}">
                <a16:creationId xmlns:a16="http://schemas.microsoft.com/office/drawing/2014/main" id="{C5F8262D-624A-3F43-B433-4DACEBB8E44C}"/>
              </a:ext>
            </a:extLst>
          </p:cNvPr>
          <p:cNvSpPr txBox="1">
            <a:spLocks noChangeArrowheads="1"/>
          </p:cNvSpPr>
          <p:nvPr/>
        </p:nvSpPr>
        <p:spPr bwMode="auto">
          <a:xfrm>
            <a:off x="819150" y="1400175"/>
            <a:ext cx="427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Restrain the ways request can be made.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2D26A0EE-51DE-AF49-B5CD-E1044632A10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Deadlock Prevention (Cont.)</a:t>
            </a:r>
          </a:p>
        </p:txBody>
      </p:sp>
      <p:sp>
        <p:nvSpPr>
          <p:cNvPr id="37891" name="Rectangle 1027">
            <a:extLst>
              <a:ext uri="{FF2B5EF4-FFF2-40B4-BE49-F238E27FC236}">
                <a16:creationId xmlns:a16="http://schemas.microsoft.com/office/drawing/2014/main" id="{7D0BA75E-C6AE-E446-8F35-2BEC8E2AF7C9}"/>
              </a:ext>
            </a:extLst>
          </p:cNvPr>
          <p:cNvSpPr>
            <a:spLocks noGrp="1" noChangeArrowheads="1"/>
          </p:cNvSpPr>
          <p:nvPr>
            <p:ph type="body" idx="1"/>
          </p:nvPr>
        </p:nvSpPr>
        <p:spPr>
          <a:xfrm>
            <a:off x="827088" y="1282700"/>
            <a:ext cx="6824662" cy="4400550"/>
          </a:xfrm>
        </p:spPr>
        <p:txBody>
          <a:bodyPr/>
          <a:lstStyle/>
          <a:p>
            <a:r>
              <a:rPr lang="en-US" altLang="zh-CN" b="1"/>
              <a:t>No Preemption</a:t>
            </a:r>
            <a:r>
              <a:rPr lang="en-US" altLang="zh-CN"/>
              <a:t> –</a:t>
            </a:r>
          </a:p>
          <a:p>
            <a:pPr lvl="1"/>
            <a:r>
              <a:rPr lang="en-US" altLang="zh-CN"/>
              <a:t>If a process that is holding some resources requests another resource that cannot be immediately allocated to it, then all resources currently being held are released.</a:t>
            </a:r>
          </a:p>
          <a:p>
            <a:pPr lvl="1"/>
            <a:r>
              <a:rPr lang="en-US" altLang="zh-CN"/>
              <a:t>Preempted resources are added to the list of resources for which the process is waiting.</a:t>
            </a:r>
          </a:p>
          <a:p>
            <a:pPr lvl="1"/>
            <a:r>
              <a:rPr lang="en-US" altLang="zh-CN"/>
              <a:t>Process will be restarted only when it can regain its old resources, as well as the new ones that it is requesting.</a:t>
            </a:r>
            <a:br>
              <a:rPr lang="en-US" altLang="zh-CN"/>
            </a:br>
            <a:endParaRPr lang="en-US" altLang="zh-CN"/>
          </a:p>
          <a:p>
            <a:r>
              <a:rPr lang="en-US" altLang="zh-CN" b="1"/>
              <a:t>Circular Wait</a:t>
            </a:r>
            <a:r>
              <a:rPr lang="en-US" altLang="zh-CN"/>
              <a:t> – impose a </a:t>
            </a:r>
            <a:r>
              <a:rPr lang="en-US" altLang="zh-CN">
                <a:solidFill>
                  <a:srgbClr val="FF0000"/>
                </a:solidFill>
              </a:rPr>
              <a:t>total ordering</a:t>
            </a:r>
            <a:r>
              <a:rPr lang="en-US" altLang="zh-CN"/>
              <a:t> of all resource types, and require that each process requests resources in an increasing order of enumeration. (page 255)</a:t>
            </a:r>
          </a:p>
          <a:p>
            <a:pPr lvl="1"/>
            <a:r>
              <a:rPr lang="en-US" altLang="zh-CN"/>
              <a:t>F(tape drive)=1</a:t>
            </a:r>
          </a:p>
          <a:p>
            <a:pPr lvl="1"/>
            <a:r>
              <a:rPr lang="en-US" altLang="zh-CN"/>
              <a:t>F(disk drive)=5</a:t>
            </a:r>
          </a:p>
          <a:p>
            <a:pPr lvl="1"/>
            <a:r>
              <a:rPr lang="en-US" altLang="zh-CN"/>
              <a:t>F(printer)=12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351C5EE-A186-964F-8F20-1D55C36E3D4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Deadlock Avoidance</a:t>
            </a:r>
          </a:p>
        </p:txBody>
      </p:sp>
      <p:sp>
        <p:nvSpPr>
          <p:cNvPr id="39939" name="Rectangle 3">
            <a:extLst>
              <a:ext uri="{FF2B5EF4-FFF2-40B4-BE49-F238E27FC236}">
                <a16:creationId xmlns:a16="http://schemas.microsoft.com/office/drawing/2014/main" id="{C0EDF2F5-508B-8744-B7CC-899024B0746F}"/>
              </a:ext>
            </a:extLst>
          </p:cNvPr>
          <p:cNvSpPr>
            <a:spLocks noGrp="1" noChangeArrowheads="1"/>
          </p:cNvSpPr>
          <p:nvPr>
            <p:ph type="body" idx="1"/>
          </p:nvPr>
        </p:nvSpPr>
        <p:spPr>
          <a:xfrm>
            <a:off x="1112838" y="2038350"/>
            <a:ext cx="6584950" cy="3783013"/>
          </a:xfrm>
        </p:spPr>
        <p:txBody>
          <a:bodyPr/>
          <a:lstStyle/>
          <a:p>
            <a:r>
              <a:rPr lang="en-US" altLang="zh-CN"/>
              <a:t>Simplest and most useful model requires that each process declares the </a:t>
            </a:r>
            <a:r>
              <a:rPr lang="en-US" altLang="zh-CN" i="1">
                <a:solidFill>
                  <a:srgbClr val="FF0000"/>
                </a:solidFill>
              </a:rPr>
              <a:t>maximum number</a:t>
            </a:r>
            <a:r>
              <a:rPr lang="en-US" altLang="zh-CN"/>
              <a:t> of resources of each type that it may need.</a:t>
            </a:r>
            <a:br>
              <a:rPr lang="en-US" altLang="zh-CN"/>
            </a:br>
            <a:endParaRPr lang="en-US" altLang="zh-CN"/>
          </a:p>
          <a:p>
            <a:r>
              <a:rPr lang="en-US" altLang="zh-CN"/>
              <a:t>The deadlock-avoidance algorithm </a:t>
            </a:r>
            <a:r>
              <a:rPr lang="en-US" altLang="zh-CN">
                <a:solidFill>
                  <a:srgbClr val="FF0000"/>
                </a:solidFill>
              </a:rPr>
              <a:t>dynamically</a:t>
            </a:r>
            <a:r>
              <a:rPr lang="en-US" altLang="zh-CN"/>
              <a:t> examines the resource-allocation state to ensure that there can never be a circular-wait condition.</a:t>
            </a:r>
            <a:br>
              <a:rPr lang="en-US" altLang="zh-CN"/>
            </a:br>
            <a:endParaRPr lang="en-US" altLang="zh-CN"/>
          </a:p>
          <a:p>
            <a:r>
              <a:rPr lang="en-US" altLang="zh-CN"/>
              <a:t>Resource-allocation </a:t>
            </a:r>
            <a:r>
              <a:rPr lang="en-US" altLang="zh-CN" i="1">
                <a:solidFill>
                  <a:srgbClr val="FF0000"/>
                </a:solidFill>
              </a:rPr>
              <a:t>state</a:t>
            </a:r>
            <a:r>
              <a:rPr lang="en-US" altLang="zh-CN"/>
              <a:t> is defined by the number of available and allocated resources, and the maximum demands of the processes.</a:t>
            </a:r>
          </a:p>
        </p:txBody>
      </p:sp>
      <p:sp>
        <p:nvSpPr>
          <p:cNvPr id="39940" name="Text Box 4">
            <a:extLst>
              <a:ext uri="{FF2B5EF4-FFF2-40B4-BE49-F238E27FC236}">
                <a16:creationId xmlns:a16="http://schemas.microsoft.com/office/drawing/2014/main" id="{6E490692-CAA2-304D-B4F0-E8E9A2778E36}"/>
              </a:ext>
            </a:extLst>
          </p:cNvPr>
          <p:cNvSpPr txBox="1">
            <a:spLocks noChangeArrowheads="1"/>
          </p:cNvSpPr>
          <p:nvPr/>
        </p:nvSpPr>
        <p:spPr bwMode="auto">
          <a:xfrm>
            <a:off x="822325" y="1241425"/>
            <a:ext cx="755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50000"/>
              </a:spcBef>
              <a:buClrTx/>
              <a:buSzTx/>
              <a:buFontTx/>
              <a:buNone/>
            </a:pPr>
            <a:r>
              <a:rPr kumimoji="0" lang="en-US" altLang="zh-CN" sz="2000"/>
              <a:t>Requires that the system has some additional </a:t>
            </a:r>
            <a:r>
              <a:rPr kumimoji="0" lang="en-US" altLang="zh-CN" sz="2000" i="1">
                <a:solidFill>
                  <a:srgbClr val="FF0000"/>
                </a:solidFill>
              </a:rPr>
              <a:t>a priori</a:t>
            </a:r>
            <a:r>
              <a:rPr kumimoji="0" lang="en-US" altLang="zh-CN" sz="2000" i="1"/>
              <a:t> </a:t>
            </a:r>
            <a:r>
              <a:rPr kumimoji="0" lang="en-US" altLang="zh-CN" sz="2000"/>
              <a:t>information </a:t>
            </a:r>
            <a:br>
              <a:rPr kumimoji="0" lang="en-US" altLang="zh-CN" sz="2000"/>
            </a:br>
            <a:r>
              <a:rPr kumimoji="0" lang="en-US" altLang="zh-CN" sz="2000"/>
              <a:t>available.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FB548D7-3B26-8B4B-B399-5BEA0FA4563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Chapter 7:  Deadlocks</a:t>
            </a:r>
          </a:p>
        </p:txBody>
      </p:sp>
      <p:sp>
        <p:nvSpPr>
          <p:cNvPr id="7171" name="Rectangle 3">
            <a:extLst>
              <a:ext uri="{FF2B5EF4-FFF2-40B4-BE49-F238E27FC236}">
                <a16:creationId xmlns:a16="http://schemas.microsoft.com/office/drawing/2014/main" id="{FBBD4602-58E4-0541-80D1-8A50B84BE3A4}"/>
              </a:ext>
            </a:extLst>
          </p:cNvPr>
          <p:cNvSpPr>
            <a:spLocks noGrp="1" noChangeArrowheads="1"/>
          </p:cNvSpPr>
          <p:nvPr>
            <p:ph type="body" idx="1"/>
          </p:nvPr>
        </p:nvSpPr>
        <p:spPr/>
        <p:txBody>
          <a:bodyPr/>
          <a:lstStyle/>
          <a:p>
            <a:pPr>
              <a:buSzPct val="85000"/>
            </a:pPr>
            <a:r>
              <a:rPr lang="en-US" altLang="zh-CN"/>
              <a:t>The Deadlock Problem</a:t>
            </a:r>
          </a:p>
          <a:p>
            <a:pPr>
              <a:buSzPct val="85000"/>
            </a:pPr>
            <a:r>
              <a:rPr lang="en-US" altLang="zh-CN"/>
              <a:t>System Model</a:t>
            </a:r>
          </a:p>
          <a:p>
            <a:pPr>
              <a:buSzPct val="85000"/>
            </a:pPr>
            <a:r>
              <a:rPr lang="en-US" altLang="zh-CN"/>
              <a:t>Deadlock Characterization</a:t>
            </a:r>
          </a:p>
          <a:p>
            <a:pPr>
              <a:buSzPct val="85000"/>
            </a:pPr>
            <a:r>
              <a:rPr lang="en-US" altLang="zh-CN"/>
              <a:t>Methods for Handling Deadlocks</a:t>
            </a:r>
          </a:p>
          <a:p>
            <a:r>
              <a:rPr lang="en-US" altLang="zh-CN"/>
              <a:t>Deadlock Prevention (</a:t>
            </a:r>
            <a:r>
              <a:rPr lang="zh-CN" altLang="en-US"/>
              <a:t>预防</a:t>
            </a:r>
            <a:r>
              <a:rPr lang="en-US" altLang="zh-CN"/>
              <a:t>)</a:t>
            </a:r>
          </a:p>
          <a:p>
            <a:pPr>
              <a:buSzPct val="85000"/>
            </a:pPr>
            <a:r>
              <a:rPr lang="en-US" altLang="zh-CN"/>
              <a:t>Deadlock Avoidance (</a:t>
            </a:r>
            <a:r>
              <a:rPr lang="zh-CN" altLang="en-US"/>
              <a:t>避免</a:t>
            </a:r>
            <a:r>
              <a:rPr lang="en-US" altLang="zh-CN"/>
              <a:t>)</a:t>
            </a:r>
            <a:endParaRPr lang="zh-CN" altLang="en-US"/>
          </a:p>
          <a:p>
            <a:pPr>
              <a:buSzPct val="85000"/>
            </a:pPr>
            <a:r>
              <a:rPr lang="en-US" altLang="zh-CN"/>
              <a:t>Deadlock Detection </a:t>
            </a:r>
          </a:p>
          <a:p>
            <a:pPr>
              <a:buSzPct val="85000"/>
            </a:pPr>
            <a:r>
              <a:rPr lang="en-US" altLang="zh-CN"/>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1CBC50E-3CDD-884D-8C93-A74E2A5EF61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Safe State</a:t>
            </a:r>
          </a:p>
        </p:txBody>
      </p:sp>
      <p:sp>
        <p:nvSpPr>
          <p:cNvPr id="41987" name="Rectangle 3">
            <a:extLst>
              <a:ext uri="{FF2B5EF4-FFF2-40B4-BE49-F238E27FC236}">
                <a16:creationId xmlns:a16="http://schemas.microsoft.com/office/drawing/2014/main" id="{C604FAFE-2F37-6F41-A49C-C3A1093E2B54}"/>
              </a:ext>
            </a:extLst>
          </p:cNvPr>
          <p:cNvSpPr>
            <a:spLocks noGrp="1" noChangeArrowheads="1"/>
          </p:cNvSpPr>
          <p:nvPr>
            <p:ph type="body" idx="1"/>
          </p:nvPr>
        </p:nvSpPr>
        <p:spPr>
          <a:xfrm>
            <a:off x="855663" y="1306513"/>
            <a:ext cx="7161212" cy="4638675"/>
          </a:xfrm>
        </p:spPr>
        <p:txBody>
          <a:bodyPr/>
          <a:lstStyle/>
          <a:p>
            <a:r>
              <a:rPr lang="en-US" altLang="zh-CN"/>
              <a:t>When a process requests an available resource, system must decide if immediate allocation leaves the system in a safe state.</a:t>
            </a:r>
            <a:br>
              <a:rPr lang="en-US" altLang="zh-CN"/>
            </a:br>
            <a:endParaRPr lang="en-US" altLang="zh-CN"/>
          </a:p>
          <a:p>
            <a:r>
              <a:rPr lang="en-US" altLang="zh-CN"/>
              <a:t>System is in </a:t>
            </a:r>
            <a:r>
              <a:rPr lang="en-US" altLang="zh-CN">
                <a:solidFill>
                  <a:srgbClr val="FF0066"/>
                </a:solidFill>
              </a:rPr>
              <a:t>safe state</a:t>
            </a:r>
            <a:r>
              <a:rPr lang="en-US" altLang="zh-CN"/>
              <a:t> if there </a:t>
            </a:r>
            <a:r>
              <a:rPr lang="en-US" altLang="zh-CN" i="1"/>
              <a:t>exists</a:t>
            </a:r>
            <a:r>
              <a:rPr lang="en-US" altLang="zh-CN"/>
              <a:t> a sequence &lt;</a:t>
            </a:r>
            <a:r>
              <a:rPr lang="en-US" altLang="zh-CN" i="1"/>
              <a:t>P</a:t>
            </a:r>
            <a:r>
              <a:rPr lang="en-US" altLang="zh-CN" i="1" baseline="-25000"/>
              <a:t>1</a:t>
            </a:r>
            <a:r>
              <a:rPr lang="en-US" altLang="zh-CN" i="1"/>
              <a:t>, P</a:t>
            </a:r>
            <a:r>
              <a:rPr lang="en-US" altLang="zh-CN" i="1" baseline="-25000"/>
              <a:t>2</a:t>
            </a:r>
            <a:r>
              <a:rPr lang="en-US" altLang="zh-CN" i="1"/>
              <a:t>, …, P</a:t>
            </a:r>
            <a:r>
              <a:rPr lang="en-US" altLang="zh-CN" i="1" baseline="-25000"/>
              <a:t>n</a:t>
            </a:r>
            <a:r>
              <a:rPr lang="en-US" altLang="zh-CN"/>
              <a:t>&gt; of ALL the  processes such that  for each P</a:t>
            </a:r>
            <a:r>
              <a:rPr lang="en-US" altLang="zh-CN" baseline="-25000"/>
              <a:t>i</a:t>
            </a:r>
            <a:r>
              <a:rPr lang="en-US" altLang="zh-CN"/>
              <a:t>, the resources that P</a:t>
            </a:r>
            <a:r>
              <a:rPr lang="en-US" altLang="zh-CN" baseline="-25000"/>
              <a:t>i </a:t>
            </a:r>
            <a:r>
              <a:rPr lang="en-US" altLang="zh-CN"/>
              <a:t>can still request can be satisfied by currently available resources + resources held by all the </a:t>
            </a:r>
            <a:r>
              <a:rPr lang="en-US" altLang="zh-CN" i="1"/>
              <a:t>P</a:t>
            </a:r>
            <a:r>
              <a:rPr lang="en-US" altLang="zh-CN" i="1" baseline="-25000"/>
              <a:t>j</a:t>
            </a:r>
            <a:r>
              <a:rPr lang="en-US" altLang="zh-CN"/>
              <a:t>, with</a:t>
            </a:r>
            <a:r>
              <a:rPr lang="en-US" altLang="zh-CN" i="1"/>
              <a:t> j </a:t>
            </a:r>
            <a:r>
              <a:rPr lang="en-US" altLang="zh-CN"/>
              <a:t>&lt; </a:t>
            </a:r>
            <a:r>
              <a:rPr lang="en-US" altLang="zh-CN" i="1"/>
              <a:t>i</a:t>
            </a:r>
            <a:r>
              <a:rPr lang="en-US" altLang="zh-CN"/>
              <a:t>.</a:t>
            </a:r>
          </a:p>
          <a:p>
            <a:r>
              <a:rPr lang="en-US" altLang="zh-CN"/>
              <a:t>That is:</a:t>
            </a:r>
          </a:p>
          <a:p>
            <a:pPr lvl="1"/>
            <a:r>
              <a:rPr lang="en-US" altLang="zh-CN"/>
              <a:t>If P</a:t>
            </a:r>
            <a:r>
              <a:rPr lang="en-US" altLang="zh-CN" baseline="-25000"/>
              <a:t>i</a:t>
            </a:r>
            <a:r>
              <a:rPr lang="en-US" altLang="zh-CN"/>
              <a:t> resource needs are not immediately available, then </a:t>
            </a:r>
            <a:r>
              <a:rPr lang="en-US" altLang="zh-CN" i="1"/>
              <a:t>P</a:t>
            </a:r>
            <a:r>
              <a:rPr lang="en-US" altLang="zh-CN" i="1" baseline="-25000"/>
              <a:t>i</a:t>
            </a:r>
            <a:r>
              <a:rPr lang="en-US" altLang="zh-CN"/>
              <a:t> can wait until all </a:t>
            </a:r>
            <a:r>
              <a:rPr lang="en-US" altLang="zh-CN" i="1"/>
              <a:t>P</a:t>
            </a:r>
            <a:r>
              <a:rPr lang="en-US" altLang="zh-CN" i="1" baseline="-25000"/>
              <a:t>j</a:t>
            </a:r>
            <a:r>
              <a:rPr lang="en-US" altLang="zh-CN" i="1"/>
              <a:t> </a:t>
            </a:r>
            <a:r>
              <a:rPr lang="en-US" altLang="zh-CN"/>
              <a:t>have finished.</a:t>
            </a:r>
          </a:p>
          <a:p>
            <a:pPr lvl="1"/>
            <a:r>
              <a:rPr lang="en-US" altLang="zh-CN"/>
              <a:t>When </a:t>
            </a:r>
            <a:r>
              <a:rPr lang="en-US" altLang="zh-CN" i="1"/>
              <a:t>P</a:t>
            </a:r>
            <a:r>
              <a:rPr lang="en-US" altLang="zh-CN" i="1" baseline="-25000"/>
              <a:t>j</a:t>
            </a:r>
            <a:r>
              <a:rPr lang="en-US" altLang="zh-CN"/>
              <a:t> is finished, </a:t>
            </a:r>
            <a:r>
              <a:rPr lang="en-US" altLang="zh-CN" i="1"/>
              <a:t>P</a:t>
            </a:r>
            <a:r>
              <a:rPr lang="en-US" altLang="zh-CN" i="1" baseline="-25000"/>
              <a:t>i</a:t>
            </a:r>
            <a:r>
              <a:rPr lang="en-US" altLang="zh-CN"/>
              <a:t> can obtain needed resources, execute, return allocated resources, and terminate. </a:t>
            </a:r>
          </a:p>
          <a:p>
            <a:pPr lvl="1"/>
            <a:r>
              <a:rPr lang="en-US" altLang="zh-CN"/>
              <a:t>When </a:t>
            </a:r>
            <a:r>
              <a:rPr lang="en-US" altLang="zh-CN" i="1"/>
              <a:t>P</a:t>
            </a:r>
            <a:r>
              <a:rPr lang="en-US" altLang="zh-CN" i="1" baseline="-25000"/>
              <a:t>i</a:t>
            </a:r>
            <a:r>
              <a:rPr lang="en-US" altLang="zh-CN"/>
              <a:t> terminates, </a:t>
            </a:r>
            <a:r>
              <a:rPr lang="en-US" altLang="zh-CN" i="1"/>
              <a:t>P</a:t>
            </a:r>
            <a:r>
              <a:rPr lang="en-US" altLang="zh-CN" i="1" baseline="-25000"/>
              <a:t>i </a:t>
            </a:r>
            <a:r>
              <a:rPr lang="en-US" altLang="zh-CN" baseline="-25000"/>
              <a:t>+1</a:t>
            </a:r>
            <a:r>
              <a:rPr lang="en-US" altLang="zh-CN"/>
              <a:t> can obtain its needed resources, and so 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ABC9054-4370-EC4F-8088-F510B3CC461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Basic Facts</a:t>
            </a:r>
          </a:p>
        </p:txBody>
      </p:sp>
      <p:sp>
        <p:nvSpPr>
          <p:cNvPr id="44035" name="Rectangle 3">
            <a:extLst>
              <a:ext uri="{FF2B5EF4-FFF2-40B4-BE49-F238E27FC236}">
                <a16:creationId xmlns:a16="http://schemas.microsoft.com/office/drawing/2014/main" id="{D049CD07-60B9-494F-8D3F-593D40E7A227}"/>
              </a:ext>
            </a:extLst>
          </p:cNvPr>
          <p:cNvSpPr>
            <a:spLocks noGrp="1" noChangeArrowheads="1"/>
          </p:cNvSpPr>
          <p:nvPr>
            <p:ph type="body" idx="1"/>
          </p:nvPr>
        </p:nvSpPr>
        <p:spPr>
          <a:xfrm>
            <a:off x="827088" y="1411288"/>
            <a:ext cx="6311900" cy="4414837"/>
          </a:xfrm>
        </p:spPr>
        <p:txBody>
          <a:bodyPr/>
          <a:lstStyle/>
          <a:p>
            <a:r>
              <a:rPr lang="en-US" altLang="zh-CN"/>
              <a:t>If a system is in safe state </a:t>
            </a:r>
            <a:r>
              <a:rPr lang="en-US" altLang="zh-CN">
                <a:sym typeface="Symbol" pitchFamily="2" charset="2"/>
              </a:rPr>
              <a:t> no deadlocks.</a:t>
            </a:r>
            <a:br>
              <a:rPr lang="en-US" altLang="zh-CN">
                <a:sym typeface="Symbol" pitchFamily="2" charset="2"/>
              </a:rPr>
            </a:br>
            <a:endParaRPr lang="en-US" altLang="zh-CN">
              <a:sym typeface="Symbol" pitchFamily="2" charset="2"/>
            </a:endParaRPr>
          </a:p>
          <a:p>
            <a:r>
              <a:rPr lang="en-US" altLang="zh-CN">
                <a:sym typeface="Symbol" pitchFamily="2" charset="2"/>
              </a:rPr>
              <a:t>If a system is in unsafe state  possibility of deadlock.</a:t>
            </a:r>
            <a:br>
              <a:rPr lang="en-US" altLang="zh-CN">
                <a:sym typeface="Symbol" pitchFamily="2" charset="2"/>
              </a:rPr>
            </a:br>
            <a:endParaRPr lang="en-US" altLang="zh-CN">
              <a:sym typeface="Symbol" pitchFamily="2" charset="2"/>
            </a:endParaRPr>
          </a:p>
          <a:p>
            <a:r>
              <a:rPr lang="en-US" altLang="zh-CN">
                <a:sym typeface="Symbol" pitchFamily="2" charset="2"/>
              </a:rPr>
              <a:t>Avoidance  ensure that a system will never enter an unsafe state.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4EFD0F6-46C9-D840-9409-EB9B90BAF6C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Safe, Unsafe , Deadlock State </a:t>
            </a:r>
          </a:p>
        </p:txBody>
      </p:sp>
      <p:pic>
        <p:nvPicPr>
          <p:cNvPr id="46083" name="Picture 4">
            <a:extLst>
              <a:ext uri="{FF2B5EF4-FFF2-40B4-BE49-F238E27FC236}">
                <a16:creationId xmlns:a16="http://schemas.microsoft.com/office/drawing/2014/main" id="{260847DF-0B6D-7946-BDE7-7FF6642D9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282825" y="1716088"/>
            <a:ext cx="4391025" cy="4348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8AFBE9-2BAA-2B4F-8DE1-0FFBCEADDAF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Avoidance algorithms</a:t>
            </a:r>
          </a:p>
        </p:txBody>
      </p:sp>
      <p:sp>
        <p:nvSpPr>
          <p:cNvPr id="48131" name="Rectangle 3">
            <a:extLst>
              <a:ext uri="{FF2B5EF4-FFF2-40B4-BE49-F238E27FC236}">
                <a16:creationId xmlns:a16="http://schemas.microsoft.com/office/drawing/2014/main" id="{DBA9F9E6-0E6F-9D4F-A08F-66559D94CA55}"/>
              </a:ext>
            </a:extLst>
          </p:cNvPr>
          <p:cNvSpPr>
            <a:spLocks noGrp="1" noChangeArrowheads="1"/>
          </p:cNvSpPr>
          <p:nvPr>
            <p:ph type="body" idx="1"/>
          </p:nvPr>
        </p:nvSpPr>
        <p:spPr>
          <a:xfrm>
            <a:off x="827088" y="1439863"/>
            <a:ext cx="6659562" cy="4483100"/>
          </a:xfrm>
        </p:spPr>
        <p:txBody>
          <a:bodyPr/>
          <a:lstStyle/>
          <a:p>
            <a:r>
              <a:rPr lang="en-US" altLang="zh-CN">
                <a:solidFill>
                  <a:srgbClr val="FF0000"/>
                </a:solidFill>
              </a:rPr>
              <a:t>Single instance of a resource type</a:t>
            </a:r>
            <a:r>
              <a:rPr lang="en-US" altLang="zh-CN"/>
              <a:t>.  Use a resource-allocation graph</a:t>
            </a:r>
          </a:p>
          <a:p>
            <a:endParaRPr lang="en-US" altLang="zh-CN"/>
          </a:p>
          <a:p>
            <a:r>
              <a:rPr lang="en-US" altLang="zh-CN">
                <a:solidFill>
                  <a:srgbClr val="FF0000"/>
                </a:solidFill>
              </a:rPr>
              <a:t>Multiple instances of a resource type</a:t>
            </a:r>
            <a:r>
              <a:rPr lang="en-US" altLang="zh-CN"/>
              <a:t>.  Use the banker’s 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0F6C0F6-8230-2D4E-B635-72DD4297B82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Resource-Allocation Graph Scheme</a:t>
            </a:r>
          </a:p>
        </p:txBody>
      </p:sp>
      <p:sp>
        <p:nvSpPr>
          <p:cNvPr id="50179" name="Rectangle 3">
            <a:extLst>
              <a:ext uri="{FF2B5EF4-FFF2-40B4-BE49-F238E27FC236}">
                <a16:creationId xmlns:a16="http://schemas.microsoft.com/office/drawing/2014/main" id="{E6C67362-AAE3-7249-AFE4-614FE0A81911}"/>
              </a:ext>
            </a:extLst>
          </p:cNvPr>
          <p:cNvSpPr>
            <a:spLocks noGrp="1" noChangeArrowheads="1"/>
          </p:cNvSpPr>
          <p:nvPr>
            <p:ph type="body" idx="1"/>
          </p:nvPr>
        </p:nvSpPr>
        <p:spPr>
          <a:xfrm>
            <a:off x="827088" y="1439863"/>
            <a:ext cx="6659562" cy="4483100"/>
          </a:xfrm>
        </p:spPr>
        <p:txBody>
          <a:bodyPr/>
          <a:lstStyle/>
          <a:p>
            <a:r>
              <a:rPr lang="en-US" altLang="zh-CN" i="1"/>
              <a:t>Claim edge</a:t>
            </a:r>
            <a:r>
              <a:rPr lang="en-US" altLang="zh-CN"/>
              <a:t> </a:t>
            </a:r>
            <a:r>
              <a:rPr lang="en-US" altLang="zh-CN" i="1"/>
              <a:t>P</a:t>
            </a:r>
            <a:r>
              <a:rPr lang="en-US" altLang="zh-CN" i="1" baseline="-25000"/>
              <a:t>i</a:t>
            </a:r>
            <a:r>
              <a:rPr lang="en-US" altLang="zh-CN"/>
              <a:t> </a:t>
            </a:r>
            <a:r>
              <a:rPr lang="en-US" altLang="zh-CN">
                <a:sym typeface="Symbol" pitchFamily="2" charset="2"/>
              </a:rPr>
              <a:t> </a:t>
            </a:r>
            <a:r>
              <a:rPr lang="en-US" altLang="zh-CN" i="1">
                <a:sym typeface="Symbol" pitchFamily="2" charset="2"/>
              </a:rPr>
              <a:t>R</a:t>
            </a:r>
            <a:r>
              <a:rPr lang="en-US" altLang="zh-CN" i="1" baseline="-25000">
                <a:sym typeface="Symbol" pitchFamily="2" charset="2"/>
              </a:rPr>
              <a:t>j</a:t>
            </a:r>
            <a:r>
              <a:rPr lang="en-US" altLang="zh-CN">
                <a:sym typeface="Symbol" pitchFamily="2" charset="2"/>
              </a:rPr>
              <a:t> indicated that process </a:t>
            </a:r>
            <a:r>
              <a:rPr lang="en-US" altLang="zh-CN" i="1">
                <a:sym typeface="Symbol" pitchFamily="2" charset="2"/>
              </a:rPr>
              <a:t>P</a:t>
            </a:r>
            <a:r>
              <a:rPr lang="en-US" altLang="zh-CN" i="1" baseline="-25000">
                <a:sym typeface="Symbol" pitchFamily="2" charset="2"/>
              </a:rPr>
              <a:t>j</a:t>
            </a:r>
            <a:r>
              <a:rPr lang="en-US" altLang="zh-CN">
                <a:sym typeface="Symbol" pitchFamily="2" charset="2"/>
              </a:rPr>
              <a:t> may request resource </a:t>
            </a:r>
            <a:r>
              <a:rPr lang="en-US" altLang="zh-CN" i="1">
                <a:sym typeface="Symbol" pitchFamily="2" charset="2"/>
              </a:rPr>
              <a:t>R</a:t>
            </a:r>
            <a:r>
              <a:rPr lang="en-US" altLang="zh-CN" i="1" baseline="-25000">
                <a:sym typeface="Symbol" pitchFamily="2" charset="2"/>
              </a:rPr>
              <a:t>j</a:t>
            </a:r>
            <a:r>
              <a:rPr lang="en-US" altLang="zh-CN">
                <a:sym typeface="Symbol" pitchFamily="2" charset="2"/>
              </a:rPr>
              <a:t>; represented by a dashed line.</a:t>
            </a:r>
            <a:br>
              <a:rPr lang="en-US" altLang="zh-CN">
                <a:sym typeface="Symbol" pitchFamily="2" charset="2"/>
              </a:rPr>
            </a:br>
            <a:endParaRPr lang="en-US" altLang="zh-CN">
              <a:sym typeface="Symbol" pitchFamily="2" charset="2"/>
            </a:endParaRPr>
          </a:p>
          <a:p>
            <a:r>
              <a:rPr lang="en-US" altLang="zh-CN">
                <a:solidFill>
                  <a:srgbClr val="FF0000"/>
                </a:solidFill>
                <a:sym typeface="Symbol" pitchFamily="2" charset="2"/>
              </a:rPr>
              <a:t>Claim edge</a:t>
            </a:r>
            <a:r>
              <a:rPr lang="en-US" altLang="zh-CN">
                <a:sym typeface="Symbol" pitchFamily="2" charset="2"/>
              </a:rPr>
              <a:t> converts to </a:t>
            </a:r>
            <a:r>
              <a:rPr lang="en-US" altLang="zh-CN">
                <a:solidFill>
                  <a:srgbClr val="FF0000"/>
                </a:solidFill>
                <a:sym typeface="Symbol" pitchFamily="2" charset="2"/>
              </a:rPr>
              <a:t>request edge</a:t>
            </a:r>
            <a:r>
              <a:rPr lang="en-US" altLang="zh-CN">
                <a:sym typeface="Symbol" pitchFamily="2" charset="2"/>
              </a:rPr>
              <a:t> when a process requests a resource.</a:t>
            </a:r>
            <a:br>
              <a:rPr lang="en-US" altLang="zh-CN">
                <a:sym typeface="Symbol" pitchFamily="2" charset="2"/>
              </a:rPr>
            </a:br>
            <a:endParaRPr lang="en-US" altLang="zh-CN">
              <a:sym typeface="Symbol" pitchFamily="2" charset="2"/>
            </a:endParaRPr>
          </a:p>
          <a:p>
            <a:r>
              <a:rPr lang="en-US" altLang="zh-CN">
                <a:solidFill>
                  <a:srgbClr val="FF0000"/>
                </a:solidFill>
                <a:sym typeface="Symbol" pitchFamily="2" charset="2"/>
              </a:rPr>
              <a:t>Request edge</a:t>
            </a:r>
            <a:r>
              <a:rPr lang="en-US" altLang="zh-CN">
                <a:sym typeface="Symbol" pitchFamily="2" charset="2"/>
              </a:rPr>
              <a:t> converted to an </a:t>
            </a:r>
            <a:r>
              <a:rPr lang="en-US" altLang="zh-CN">
                <a:solidFill>
                  <a:srgbClr val="FF0000"/>
                </a:solidFill>
                <a:sym typeface="Symbol" pitchFamily="2" charset="2"/>
              </a:rPr>
              <a:t>assignment edge</a:t>
            </a:r>
            <a:r>
              <a:rPr lang="en-US" altLang="zh-CN">
                <a:sym typeface="Symbol" pitchFamily="2" charset="2"/>
              </a:rPr>
              <a:t> when the  resource is allocated to the process.</a:t>
            </a:r>
          </a:p>
          <a:p>
            <a:pPr>
              <a:buFont typeface="Monotype Sorts" pitchFamily="2" charset="2"/>
              <a:buNone/>
            </a:pPr>
            <a:endParaRPr lang="en-US" altLang="zh-CN">
              <a:sym typeface="Symbol" pitchFamily="2" charset="2"/>
            </a:endParaRPr>
          </a:p>
          <a:p>
            <a:r>
              <a:rPr lang="en-US" altLang="zh-CN">
                <a:sym typeface="Symbol" pitchFamily="2" charset="2"/>
              </a:rPr>
              <a:t>When a resource is released by a process, </a:t>
            </a:r>
            <a:r>
              <a:rPr lang="en-US" altLang="zh-CN">
                <a:solidFill>
                  <a:srgbClr val="FF0000"/>
                </a:solidFill>
                <a:sym typeface="Symbol" pitchFamily="2" charset="2"/>
              </a:rPr>
              <a:t>assignment edge</a:t>
            </a:r>
            <a:r>
              <a:rPr lang="en-US" altLang="zh-CN">
                <a:sym typeface="Symbol" pitchFamily="2" charset="2"/>
              </a:rPr>
              <a:t> reconverts to a </a:t>
            </a:r>
            <a:r>
              <a:rPr lang="en-US" altLang="zh-CN">
                <a:solidFill>
                  <a:srgbClr val="FF0000"/>
                </a:solidFill>
                <a:sym typeface="Symbol" pitchFamily="2" charset="2"/>
              </a:rPr>
              <a:t>claim edge</a:t>
            </a:r>
            <a:r>
              <a:rPr lang="en-US" altLang="zh-CN">
                <a:sym typeface="Symbol" pitchFamily="2" charset="2"/>
              </a:rPr>
              <a:t>.</a:t>
            </a:r>
            <a:br>
              <a:rPr lang="en-US" altLang="zh-CN">
                <a:sym typeface="Symbol" pitchFamily="2" charset="2"/>
              </a:rPr>
            </a:br>
            <a:endParaRPr lang="en-US" altLang="zh-CN">
              <a:sym typeface="Symbol" pitchFamily="2" charset="2"/>
            </a:endParaRPr>
          </a:p>
          <a:p>
            <a:r>
              <a:rPr lang="en-US" altLang="zh-CN">
                <a:sym typeface="Symbol" pitchFamily="2" charset="2"/>
              </a:rPr>
              <a:t>Resources must be claimed </a:t>
            </a:r>
            <a:r>
              <a:rPr lang="en-US" altLang="zh-CN" i="1">
                <a:solidFill>
                  <a:srgbClr val="FF0000"/>
                </a:solidFill>
                <a:sym typeface="Symbol" pitchFamily="2" charset="2"/>
              </a:rPr>
              <a:t>a priori</a:t>
            </a:r>
            <a:r>
              <a:rPr lang="en-US" altLang="zh-CN">
                <a:sym typeface="Symbol" pitchFamily="2" charset="2"/>
              </a:rPr>
              <a:t> in the system.</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92C50AD-4B20-CD4D-A0FD-D8D840D2A1F6}"/>
              </a:ext>
            </a:extLst>
          </p:cNvPr>
          <p:cNvSpPr>
            <a:spLocks noGrp="1" noChangeArrowheads="1"/>
          </p:cNvSpPr>
          <p:nvPr>
            <p:ph type="title"/>
          </p:nvPr>
        </p:nvSpPr>
        <p:spPr>
          <a:xfrm>
            <a:off x="741363" y="404813"/>
            <a:ext cx="8224837" cy="457200"/>
          </a:xfrm>
        </p:spPr>
        <p:txBody>
          <a:bodyPr/>
          <a:lstStyle/>
          <a:p>
            <a:pPr>
              <a:defRPr/>
            </a:pPr>
            <a:r>
              <a:rPr lang="en-US" altLang="zh-CN">
                <a:effectLst>
                  <a:outerShdw blurRad="38100" dist="38100" dir="2700000" algn="tl">
                    <a:srgbClr val="C0C0C0"/>
                  </a:outerShdw>
                </a:effectLst>
              </a:rPr>
              <a:t>Resource-Allocation Graph</a:t>
            </a:r>
          </a:p>
        </p:txBody>
      </p:sp>
      <p:pic>
        <p:nvPicPr>
          <p:cNvPr id="52227" name="Picture 6">
            <a:extLst>
              <a:ext uri="{FF2B5EF4-FFF2-40B4-BE49-F238E27FC236}">
                <a16:creationId xmlns:a16="http://schemas.microsoft.com/office/drawing/2014/main" id="{5CFA25CC-961C-454E-8EF1-7EAF4821A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803" t="607" r="13803" b="2141"/>
          <a:stretch>
            <a:fillRect/>
          </a:stretch>
        </p:blipFill>
        <p:spPr bwMode="auto">
          <a:xfrm>
            <a:off x="2635250" y="2185988"/>
            <a:ext cx="3663950" cy="3716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E3D5FD2-8630-E540-93F6-391336B725FA}"/>
              </a:ext>
            </a:extLst>
          </p:cNvPr>
          <p:cNvSpPr>
            <a:spLocks noGrp="1" noChangeArrowheads="1"/>
          </p:cNvSpPr>
          <p:nvPr>
            <p:ph type="title"/>
          </p:nvPr>
        </p:nvSpPr>
        <p:spPr>
          <a:xfrm>
            <a:off x="900113" y="258763"/>
            <a:ext cx="8243887" cy="457200"/>
          </a:xfrm>
        </p:spPr>
        <p:txBody>
          <a:bodyPr/>
          <a:lstStyle/>
          <a:p>
            <a:pPr>
              <a:defRPr/>
            </a:pPr>
            <a:r>
              <a:rPr lang="en-US" altLang="zh-CN" sz="2800">
                <a:effectLst>
                  <a:outerShdw blurRad="38100" dist="38100" dir="2700000" algn="tl">
                    <a:srgbClr val="C0C0C0"/>
                  </a:outerShdw>
                </a:effectLst>
              </a:rPr>
              <a:t>Unsafe State In Resource-Allocation Graph</a:t>
            </a:r>
          </a:p>
        </p:txBody>
      </p:sp>
      <p:pic>
        <p:nvPicPr>
          <p:cNvPr id="54275" name="Picture 3">
            <a:extLst>
              <a:ext uri="{FF2B5EF4-FFF2-40B4-BE49-F238E27FC236}">
                <a16:creationId xmlns:a16="http://schemas.microsoft.com/office/drawing/2014/main" id="{2E1596AC-3EBF-0242-B63A-F05EB8742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2416175" y="1219200"/>
            <a:ext cx="4259263" cy="4289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4276" name="Text Box 4">
            <a:extLst>
              <a:ext uri="{FF2B5EF4-FFF2-40B4-BE49-F238E27FC236}">
                <a16:creationId xmlns:a16="http://schemas.microsoft.com/office/drawing/2014/main" id="{44C57B7E-EC48-9540-859A-A9A27AFC7C15}"/>
              </a:ext>
            </a:extLst>
          </p:cNvPr>
          <p:cNvSpPr txBox="1">
            <a:spLocks noChangeArrowheads="1"/>
          </p:cNvSpPr>
          <p:nvPr/>
        </p:nvSpPr>
        <p:spPr bwMode="auto">
          <a:xfrm>
            <a:off x="974725" y="5740400"/>
            <a:ext cx="475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a:t>If P1 requests R2, then a deadlock will occur.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2350B50-E8CD-4A46-82F9-9634DFA7971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Resource-Allocation Graph Algorithm</a:t>
            </a:r>
          </a:p>
        </p:txBody>
      </p:sp>
      <p:sp>
        <p:nvSpPr>
          <p:cNvPr id="56323" name="Rectangle 3">
            <a:extLst>
              <a:ext uri="{FF2B5EF4-FFF2-40B4-BE49-F238E27FC236}">
                <a16:creationId xmlns:a16="http://schemas.microsoft.com/office/drawing/2014/main" id="{640A274F-93DD-4940-8187-AE6695E4ADAA}"/>
              </a:ext>
            </a:extLst>
          </p:cNvPr>
          <p:cNvSpPr>
            <a:spLocks noGrp="1" noChangeArrowheads="1"/>
          </p:cNvSpPr>
          <p:nvPr>
            <p:ph type="body" idx="1"/>
          </p:nvPr>
        </p:nvSpPr>
        <p:spPr>
          <a:xfrm>
            <a:off x="827088" y="1439863"/>
            <a:ext cx="5997575" cy="4257675"/>
          </a:xfrm>
        </p:spPr>
        <p:txBody>
          <a:bodyPr/>
          <a:lstStyle/>
          <a:p>
            <a:r>
              <a:rPr lang="en-US" altLang="zh-CN"/>
              <a:t>Suppose that process</a:t>
            </a:r>
            <a:r>
              <a:rPr lang="en-US" altLang="zh-CN" i="1"/>
              <a:t> P</a:t>
            </a:r>
            <a:r>
              <a:rPr lang="en-US" altLang="zh-CN" i="1" baseline="-25000"/>
              <a:t>i</a:t>
            </a:r>
            <a:r>
              <a:rPr lang="en-US" altLang="zh-CN"/>
              <a:t> requests a resource </a:t>
            </a:r>
            <a:r>
              <a:rPr lang="en-US" altLang="zh-CN" i="1">
                <a:sym typeface="Symbol" pitchFamily="2" charset="2"/>
              </a:rPr>
              <a:t>R</a:t>
            </a:r>
            <a:r>
              <a:rPr lang="en-US" altLang="zh-CN" i="1" baseline="-25000">
                <a:sym typeface="Symbol" pitchFamily="2" charset="2"/>
              </a:rPr>
              <a:t>j</a:t>
            </a:r>
          </a:p>
          <a:p>
            <a:endParaRPr lang="en-US" altLang="zh-CN" i="1" baseline="-25000">
              <a:sym typeface="Symbol" pitchFamily="2" charset="2"/>
            </a:endParaRPr>
          </a:p>
          <a:p>
            <a:r>
              <a:rPr lang="en-US" altLang="zh-CN">
                <a:sym typeface="Symbol" pitchFamily="2" charset="2"/>
              </a:rPr>
              <a:t>The request can be granted only if converting the request edge to an assignment edge does not result in the formation of a cycle in the resource allocation graph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5CB8499-38F9-8148-B4CA-9643141BFEB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Banker’s Algorithm</a:t>
            </a:r>
          </a:p>
        </p:txBody>
      </p:sp>
      <p:sp>
        <p:nvSpPr>
          <p:cNvPr id="58371" name="Rectangle 3">
            <a:extLst>
              <a:ext uri="{FF2B5EF4-FFF2-40B4-BE49-F238E27FC236}">
                <a16:creationId xmlns:a16="http://schemas.microsoft.com/office/drawing/2014/main" id="{984A6225-A0D5-624F-BEF1-36D00791F118}"/>
              </a:ext>
            </a:extLst>
          </p:cNvPr>
          <p:cNvSpPr>
            <a:spLocks noGrp="1" noChangeArrowheads="1"/>
          </p:cNvSpPr>
          <p:nvPr>
            <p:ph type="body" idx="1"/>
          </p:nvPr>
        </p:nvSpPr>
        <p:spPr>
          <a:xfrm>
            <a:off x="827088" y="1397000"/>
            <a:ext cx="6534150" cy="4441825"/>
          </a:xfrm>
        </p:spPr>
        <p:txBody>
          <a:bodyPr/>
          <a:lstStyle/>
          <a:p>
            <a:pPr>
              <a:buFont typeface="Monotype Sorts" pitchFamily="2" charset="2"/>
              <a:buNone/>
            </a:pPr>
            <a:r>
              <a:rPr lang="en-US" altLang="zh-CN" sz="2000"/>
              <a:t>Assumptions</a:t>
            </a:r>
          </a:p>
          <a:p>
            <a:r>
              <a:rPr lang="en-US" altLang="zh-CN"/>
              <a:t>Multiple instances.</a:t>
            </a:r>
            <a:br>
              <a:rPr lang="en-US" altLang="zh-CN"/>
            </a:br>
            <a:endParaRPr lang="en-US" altLang="zh-CN"/>
          </a:p>
          <a:p>
            <a:r>
              <a:rPr lang="en-US" altLang="zh-CN"/>
              <a:t>Each process must a priori claim maximum use.</a:t>
            </a:r>
            <a:br>
              <a:rPr lang="en-US" altLang="zh-CN"/>
            </a:br>
            <a:endParaRPr lang="en-US" altLang="zh-CN"/>
          </a:p>
          <a:p>
            <a:r>
              <a:rPr lang="en-US" altLang="zh-CN"/>
              <a:t>When a process requests a resource it may have to wait.  </a:t>
            </a:r>
            <a:br>
              <a:rPr lang="en-US" altLang="zh-CN"/>
            </a:br>
            <a:endParaRPr lang="en-US" altLang="zh-CN"/>
          </a:p>
          <a:p>
            <a:r>
              <a:rPr lang="en-US" altLang="zh-CN"/>
              <a:t>When a process gets all its resources it must return them in a finite amount of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E6C45FD-1EFD-404F-AAE3-9574118B0138}"/>
              </a:ext>
            </a:extLst>
          </p:cNvPr>
          <p:cNvSpPr>
            <a:spLocks noGrp="1" noChangeArrowheads="1"/>
          </p:cNvSpPr>
          <p:nvPr>
            <p:ph type="title"/>
          </p:nvPr>
        </p:nvSpPr>
        <p:spPr>
          <a:xfrm>
            <a:off x="1047750" y="412750"/>
            <a:ext cx="7591425" cy="457200"/>
          </a:xfrm>
        </p:spPr>
        <p:txBody>
          <a:bodyPr/>
          <a:lstStyle/>
          <a:p>
            <a:pPr>
              <a:defRPr/>
            </a:pPr>
            <a:r>
              <a:rPr lang="en-US" altLang="zh-CN" sz="2800">
                <a:effectLst>
                  <a:outerShdw blurRad="38100" dist="38100" dir="2700000" algn="tl">
                    <a:srgbClr val="C0C0C0"/>
                  </a:outerShdw>
                </a:effectLst>
              </a:rPr>
              <a:t>Data Structures for the Banker’s Algorithm </a:t>
            </a:r>
          </a:p>
        </p:txBody>
      </p:sp>
      <p:sp>
        <p:nvSpPr>
          <p:cNvPr id="60419" name="Rectangle 3">
            <a:extLst>
              <a:ext uri="{FF2B5EF4-FFF2-40B4-BE49-F238E27FC236}">
                <a16:creationId xmlns:a16="http://schemas.microsoft.com/office/drawing/2014/main" id="{255FF3D8-0C84-C045-9649-26413954F926}"/>
              </a:ext>
            </a:extLst>
          </p:cNvPr>
          <p:cNvSpPr>
            <a:spLocks noGrp="1" noChangeArrowheads="1"/>
          </p:cNvSpPr>
          <p:nvPr>
            <p:ph type="body" idx="1"/>
          </p:nvPr>
        </p:nvSpPr>
        <p:spPr>
          <a:xfrm>
            <a:off x="1171575" y="1885950"/>
            <a:ext cx="6584950" cy="3783013"/>
          </a:xfrm>
        </p:spPr>
        <p:txBody>
          <a:bodyPr/>
          <a:lstStyle/>
          <a:p>
            <a:r>
              <a:rPr lang="en-US" altLang="zh-CN" b="1" i="1">
                <a:solidFill>
                  <a:srgbClr val="FF0000"/>
                </a:solidFill>
              </a:rPr>
              <a:t>Available</a:t>
            </a:r>
            <a:r>
              <a:rPr lang="en-US" altLang="zh-CN" i="1"/>
              <a:t>:</a:t>
            </a:r>
            <a:r>
              <a:rPr lang="en-US" altLang="zh-CN"/>
              <a:t>  Vector of length </a:t>
            </a:r>
            <a:r>
              <a:rPr lang="en-US" altLang="zh-CN" i="1"/>
              <a:t>m</a:t>
            </a:r>
            <a:r>
              <a:rPr lang="en-US" altLang="zh-CN"/>
              <a:t>. If available [</a:t>
            </a:r>
            <a:r>
              <a:rPr lang="en-US" altLang="zh-CN" i="1"/>
              <a:t>j</a:t>
            </a:r>
            <a:r>
              <a:rPr lang="en-US" altLang="zh-CN"/>
              <a:t>] = </a:t>
            </a:r>
            <a:r>
              <a:rPr lang="en-US" altLang="zh-CN" i="1"/>
              <a:t>k</a:t>
            </a:r>
            <a:r>
              <a:rPr lang="en-US" altLang="zh-CN"/>
              <a:t>, there are</a:t>
            </a:r>
            <a:r>
              <a:rPr lang="en-US" altLang="zh-CN" i="1"/>
              <a:t> k</a:t>
            </a:r>
            <a:r>
              <a:rPr lang="en-US" altLang="zh-CN"/>
              <a:t> instances of resource type </a:t>
            </a:r>
            <a:r>
              <a:rPr lang="en-US" altLang="zh-CN" i="1"/>
              <a:t>R</a:t>
            </a:r>
            <a:r>
              <a:rPr lang="en-US" altLang="zh-CN" i="1" baseline="-25000"/>
              <a:t>j</a:t>
            </a:r>
            <a:r>
              <a:rPr lang="en-US" altLang="zh-CN" baseline="-25000"/>
              <a:t>  </a:t>
            </a:r>
            <a:r>
              <a:rPr lang="en-US" altLang="zh-CN"/>
              <a:t>available.</a:t>
            </a:r>
          </a:p>
          <a:p>
            <a:r>
              <a:rPr lang="en-US" altLang="zh-CN" b="1" i="1">
                <a:solidFill>
                  <a:srgbClr val="FF0000"/>
                </a:solidFill>
              </a:rPr>
              <a:t>Max</a:t>
            </a:r>
            <a:r>
              <a:rPr lang="en-US" altLang="zh-CN" i="1"/>
              <a:t>: n x m</a:t>
            </a:r>
            <a:r>
              <a:rPr lang="en-US" altLang="zh-CN"/>
              <a:t> matrix.  If </a:t>
            </a:r>
            <a:r>
              <a:rPr lang="en-US" altLang="zh-CN" i="1"/>
              <a:t>Max </a:t>
            </a:r>
            <a:r>
              <a:rPr lang="en-US" altLang="zh-CN"/>
              <a:t>[</a:t>
            </a:r>
            <a:r>
              <a:rPr lang="en-US" altLang="zh-CN" i="1"/>
              <a:t>i,j</a:t>
            </a:r>
            <a:r>
              <a:rPr lang="en-US" altLang="zh-CN"/>
              <a:t>] = </a:t>
            </a:r>
            <a:r>
              <a:rPr lang="en-US" altLang="zh-CN" i="1"/>
              <a:t>k</a:t>
            </a:r>
            <a:r>
              <a:rPr lang="en-US" altLang="zh-CN"/>
              <a:t>, then process </a:t>
            </a:r>
            <a:r>
              <a:rPr lang="en-US" altLang="zh-CN" i="1"/>
              <a:t>P</a:t>
            </a:r>
            <a:r>
              <a:rPr lang="en-US" altLang="zh-CN" i="1" baseline="-25000"/>
              <a:t>i</a:t>
            </a:r>
            <a:r>
              <a:rPr lang="en-US" altLang="zh-CN" i="1"/>
              <a:t> </a:t>
            </a:r>
            <a:r>
              <a:rPr lang="en-US" altLang="zh-CN"/>
              <a:t>may request at most</a:t>
            </a:r>
            <a:r>
              <a:rPr lang="en-US" altLang="zh-CN" i="1"/>
              <a:t> k </a:t>
            </a:r>
            <a:r>
              <a:rPr lang="en-US" altLang="zh-CN"/>
              <a:t>instances of resource type </a:t>
            </a:r>
            <a:r>
              <a:rPr lang="en-US" altLang="zh-CN" i="1"/>
              <a:t>R</a:t>
            </a:r>
            <a:r>
              <a:rPr lang="en-US" altLang="zh-CN" i="1" baseline="-25000"/>
              <a:t>j</a:t>
            </a:r>
            <a:r>
              <a:rPr lang="en-US" altLang="zh-CN"/>
              <a:t>.</a:t>
            </a:r>
          </a:p>
          <a:p>
            <a:r>
              <a:rPr lang="en-US" altLang="zh-CN" b="1" i="1">
                <a:solidFill>
                  <a:srgbClr val="FF0000"/>
                </a:solidFill>
              </a:rPr>
              <a:t>Allocation</a:t>
            </a:r>
            <a:r>
              <a:rPr lang="en-US" altLang="zh-CN" i="1"/>
              <a:t>:  n </a:t>
            </a:r>
            <a:r>
              <a:rPr lang="en-US" altLang="zh-CN"/>
              <a:t>x</a:t>
            </a:r>
            <a:r>
              <a:rPr lang="en-US" altLang="zh-CN" i="1"/>
              <a:t> m</a:t>
            </a:r>
            <a:r>
              <a:rPr lang="en-US" altLang="zh-CN"/>
              <a:t> matrix.  If Allocation[</a:t>
            </a:r>
            <a:r>
              <a:rPr lang="en-US" altLang="zh-CN" i="1"/>
              <a:t>i,j</a:t>
            </a:r>
            <a:r>
              <a:rPr lang="en-US" altLang="zh-CN"/>
              <a:t>] = </a:t>
            </a:r>
            <a:r>
              <a:rPr lang="en-US" altLang="zh-CN" i="1"/>
              <a:t>k</a:t>
            </a:r>
            <a:r>
              <a:rPr lang="en-US" altLang="zh-CN"/>
              <a:t> then</a:t>
            </a:r>
            <a:r>
              <a:rPr lang="en-US" altLang="zh-CN" i="1"/>
              <a:t> P</a:t>
            </a:r>
            <a:r>
              <a:rPr lang="en-US" altLang="zh-CN" i="1" baseline="-25000"/>
              <a:t>i</a:t>
            </a:r>
            <a:r>
              <a:rPr lang="en-US" altLang="zh-CN"/>
              <a:t> is currently allocated </a:t>
            </a:r>
            <a:r>
              <a:rPr lang="en-US" altLang="zh-CN" i="1"/>
              <a:t>k</a:t>
            </a:r>
            <a:r>
              <a:rPr lang="en-US" altLang="zh-CN"/>
              <a:t> instances of </a:t>
            </a:r>
            <a:r>
              <a:rPr lang="en-US" altLang="zh-CN" i="1"/>
              <a:t>R</a:t>
            </a:r>
            <a:r>
              <a:rPr lang="en-US" altLang="zh-CN" i="1" baseline="-25000"/>
              <a:t>j.</a:t>
            </a:r>
            <a:endParaRPr lang="en-US" altLang="zh-CN" baseline="-25000"/>
          </a:p>
          <a:p>
            <a:r>
              <a:rPr lang="en-US" altLang="zh-CN" b="1" i="1">
                <a:solidFill>
                  <a:srgbClr val="FF0000"/>
                </a:solidFill>
              </a:rPr>
              <a:t>Need</a:t>
            </a:r>
            <a:r>
              <a:rPr lang="en-US" altLang="zh-CN" i="1"/>
              <a:t>:  n </a:t>
            </a:r>
            <a:r>
              <a:rPr lang="en-US" altLang="zh-CN"/>
              <a:t>x</a:t>
            </a:r>
            <a:r>
              <a:rPr lang="en-US" altLang="zh-CN" i="1"/>
              <a:t> m</a:t>
            </a:r>
            <a:r>
              <a:rPr lang="en-US" altLang="zh-CN"/>
              <a:t> matrix. If </a:t>
            </a:r>
            <a:r>
              <a:rPr lang="en-US" altLang="zh-CN" i="1"/>
              <a:t>Need</a:t>
            </a:r>
            <a:r>
              <a:rPr lang="en-US" altLang="zh-CN"/>
              <a:t>[</a:t>
            </a:r>
            <a:r>
              <a:rPr lang="en-US" altLang="zh-CN" i="1"/>
              <a:t>i,j</a:t>
            </a:r>
            <a:r>
              <a:rPr lang="en-US" altLang="zh-CN"/>
              <a:t>] =</a:t>
            </a:r>
            <a:r>
              <a:rPr lang="en-US" altLang="zh-CN" i="1"/>
              <a:t> k</a:t>
            </a:r>
            <a:r>
              <a:rPr lang="en-US" altLang="zh-CN"/>
              <a:t>, then</a:t>
            </a:r>
            <a:r>
              <a:rPr lang="en-US" altLang="zh-CN" i="1"/>
              <a:t> P</a:t>
            </a:r>
            <a:r>
              <a:rPr lang="en-US" altLang="zh-CN" i="1" baseline="-25000"/>
              <a:t>i</a:t>
            </a:r>
            <a:r>
              <a:rPr lang="en-US" altLang="zh-CN"/>
              <a:t> may need </a:t>
            </a:r>
            <a:r>
              <a:rPr lang="en-US" altLang="zh-CN" i="1"/>
              <a:t>k</a:t>
            </a:r>
            <a:r>
              <a:rPr lang="en-US" altLang="zh-CN"/>
              <a:t> more instances of </a:t>
            </a:r>
            <a:r>
              <a:rPr lang="en-US" altLang="zh-CN" i="1"/>
              <a:t>R</a:t>
            </a:r>
            <a:r>
              <a:rPr lang="en-US" altLang="zh-CN" i="1" baseline="-25000"/>
              <a:t>j</a:t>
            </a:r>
            <a:r>
              <a:rPr lang="en-US" altLang="zh-CN" baseline="-25000"/>
              <a:t> </a:t>
            </a:r>
            <a:r>
              <a:rPr lang="en-US" altLang="zh-CN"/>
              <a:t>to complete its task.</a:t>
            </a:r>
          </a:p>
          <a:p>
            <a:pPr lvl="2">
              <a:buFont typeface="Webdings" pitchFamily="2" charset="2"/>
              <a:buNone/>
            </a:pPr>
            <a:br>
              <a:rPr lang="en-US" altLang="zh-CN"/>
            </a:br>
            <a:r>
              <a:rPr lang="en-US" altLang="zh-CN" i="1"/>
              <a:t>Need</a:t>
            </a:r>
            <a:r>
              <a:rPr lang="en-US" altLang="zh-CN"/>
              <a:t> [</a:t>
            </a:r>
            <a:r>
              <a:rPr lang="en-US" altLang="zh-CN" i="1"/>
              <a:t>i,j]</a:t>
            </a:r>
            <a:r>
              <a:rPr lang="en-US" altLang="zh-CN"/>
              <a:t> = </a:t>
            </a:r>
            <a:r>
              <a:rPr lang="en-US" altLang="zh-CN" i="1"/>
              <a:t>Max</a:t>
            </a:r>
            <a:r>
              <a:rPr lang="en-US" altLang="zh-CN"/>
              <a:t>[</a:t>
            </a:r>
            <a:r>
              <a:rPr lang="en-US" altLang="zh-CN" i="1"/>
              <a:t>i,j</a:t>
            </a:r>
            <a:r>
              <a:rPr lang="en-US" altLang="zh-CN"/>
              <a:t>] – </a:t>
            </a:r>
            <a:r>
              <a:rPr lang="en-US" altLang="zh-CN" i="1"/>
              <a:t>Allocation</a:t>
            </a:r>
            <a:r>
              <a:rPr lang="en-US" altLang="zh-CN"/>
              <a:t> [</a:t>
            </a:r>
            <a:r>
              <a:rPr lang="en-US" altLang="zh-CN" i="1"/>
              <a:t>i,j</a:t>
            </a:r>
            <a:r>
              <a:rPr lang="en-US" altLang="zh-CN"/>
              <a:t>].</a:t>
            </a:r>
          </a:p>
        </p:txBody>
      </p:sp>
      <p:sp>
        <p:nvSpPr>
          <p:cNvPr id="60420" name="Text Box 4">
            <a:extLst>
              <a:ext uri="{FF2B5EF4-FFF2-40B4-BE49-F238E27FC236}">
                <a16:creationId xmlns:a16="http://schemas.microsoft.com/office/drawing/2014/main" id="{35F5774A-59C4-F146-A08A-1C48988AAB82}"/>
              </a:ext>
            </a:extLst>
          </p:cNvPr>
          <p:cNvSpPr txBox="1">
            <a:spLocks noChangeArrowheads="1"/>
          </p:cNvSpPr>
          <p:nvPr/>
        </p:nvSpPr>
        <p:spPr bwMode="auto">
          <a:xfrm>
            <a:off x="809625" y="1408113"/>
            <a:ext cx="693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50000"/>
              </a:spcBef>
              <a:buClrTx/>
              <a:buSzTx/>
              <a:buFontTx/>
              <a:buNone/>
            </a:pPr>
            <a:r>
              <a:rPr kumimoji="0" lang="en-US" altLang="zh-CN"/>
              <a:t>Let </a:t>
            </a:r>
            <a:r>
              <a:rPr kumimoji="0" lang="en-US" altLang="zh-CN" i="1"/>
              <a:t>n</a:t>
            </a:r>
            <a:r>
              <a:rPr kumimoji="0" lang="en-US" altLang="zh-CN"/>
              <a:t> = number of processes, and </a:t>
            </a:r>
            <a:r>
              <a:rPr kumimoji="0" lang="en-US" altLang="zh-CN" i="1"/>
              <a:t>m </a:t>
            </a:r>
            <a:r>
              <a:rPr kumimoji="0" lang="en-US" altLang="zh-CN"/>
              <a:t>= number of resources types.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FFAC724-0CA0-D444-AE1F-57BD4805446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Chapter Objectives</a:t>
            </a:r>
          </a:p>
        </p:txBody>
      </p:sp>
      <p:sp>
        <p:nvSpPr>
          <p:cNvPr id="9219" name="Rectangle 3">
            <a:extLst>
              <a:ext uri="{FF2B5EF4-FFF2-40B4-BE49-F238E27FC236}">
                <a16:creationId xmlns:a16="http://schemas.microsoft.com/office/drawing/2014/main" id="{869589BE-2CCC-8449-BEA8-9E9E5F0428D4}"/>
              </a:ext>
            </a:extLst>
          </p:cNvPr>
          <p:cNvSpPr>
            <a:spLocks noGrp="1" noChangeArrowheads="1"/>
          </p:cNvSpPr>
          <p:nvPr>
            <p:ph type="body" idx="1"/>
          </p:nvPr>
        </p:nvSpPr>
        <p:spPr>
          <a:xfrm>
            <a:off x="827088" y="1282700"/>
            <a:ext cx="6256337" cy="4452938"/>
          </a:xfrm>
        </p:spPr>
        <p:txBody>
          <a:bodyPr/>
          <a:lstStyle/>
          <a:p>
            <a:r>
              <a:rPr lang="en-US" altLang="zh-CN"/>
              <a:t>To develop a description of deadlocks, which prevent sets of concurrent processes from completing their tasks</a:t>
            </a:r>
          </a:p>
          <a:p>
            <a:r>
              <a:rPr lang="en-US" altLang="zh-CN"/>
              <a:t>To present a number of different methods for preventing or avoiding deadlocks in a computer system.</a:t>
            </a:r>
          </a:p>
          <a:p>
            <a:pPr>
              <a:buSzPct val="85000"/>
              <a:buFont typeface="Monotype Sorts" pitchFamily="2" charset="2"/>
              <a:buNone/>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80467B8-1FFB-7442-BF9B-D2E803EDC58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Safety Algorithm</a:t>
            </a:r>
          </a:p>
        </p:txBody>
      </p:sp>
      <p:sp>
        <p:nvSpPr>
          <p:cNvPr id="62467" name="Rectangle 3">
            <a:extLst>
              <a:ext uri="{FF2B5EF4-FFF2-40B4-BE49-F238E27FC236}">
                <a16:creationId xmlns:a16="http://schemas.microsoft.com/office/drawing/2014/main" id="{E9AC4334-08B1-DB43-B04C-0DEDEF88C711}"/>
              </a:ext>
            </a:extLst>
          </p:cNvPr>
          <p:cNvSpPr>
            <a:spLocks noGrp="1" noChangeArrowheads="1"/>
          </p:cNvSpPr>
          <p:nvPr>
            <p:ph type="body" idx="1"/>
          </p:nvPr>
        </p:nvSpPr>
        <p:spPr>
          <a:xfrm>
            <a:off x="833438" y="1331913"/>
            <a:ext cx="6584950" cy="3783012"/>
          </a:xfrm>
        </p:spPr>
        <p:txBody>
          <a:bodyPr/>
          <a:lstStyle/>
          <a:p>
            <a:pPr>
              <a:lnSpc>
                <a:spcPct val="90000"/>
              </a:lnSpc>
              <a:buFont typeface="Monotype Sorts" pitchFamily="2" charset="2"/>
              <a:buNone/>
            </a:pPr>
            <a:r>
              <a:rPr lang="en-US" altLang="zh-CN"/>
              <a:t>1.	Let </a:t>
            </a:r>
            <a:r>
              <a:rPr lang="en-US" altLang="zh-CN" b="1" i="1">
                <a:solidFill>
                  <a:srgbClr val="FF0000"/>
                </a:solidFill>
              </a:rPr>
              <a:t>Work</a:t>
            </a:r>
            <a:r>
              <a:rPr lang="en-US" altLang="zh-CN" i="1"/>
              <a:t> </a:t>
            </a:r>
            <a:r>
              <a:rPr lang="en-US" altLang="zh-CN"/>
              <a:t>and </a:t>
            </a:r>
            <a:r>
              <a:rPr lang="en-US" altLang="zh-CN" b="1" i="1">
                <a:solidFill>
                  <a:srgbClr val="FF0000"/>
                </a:solidFill>
              </a:rPr>
              <a:t>Finish</a:t>
            </a:r>
            <a:r>
              <a:rPr lang="en-US" altLang="zh-CN"/>
              <a:t> be vectors of length</a:t>
            </a:r>
            <a:r>
              <a:rPr lang="en-US" altLang="zh-CN" i="1"/>
              <a:t> m</a:t>
            </a:r>
            <a:r>
              <a:rPr lang="en-US" altLang="zh-CN"/>
              <a:t> and</a:t>
            </a:r>
            <a:r>
              <a:rPr lang="en-US" altLang="zh-CN" i="1"/>
              <a:t> n</a:t>
            </a:r>
            <a:r>
              <a:rPr lang="en-US" altLang="zh-CN"/>
              <a:t>, respectively.  Initialize:</a:t>
            </a:r>
          </a:p>
          <a:p>
            <a:pPr lvl="3">
              <a:lnSpc>
                <a:spcPct val="90000"/>
              </a:lnSpc>
              <a:buFontTx/>
              <a:buNone/>
            </a:pPr>
            <a:r>
              <a:rPr lang="en-US" altLang="zh-CN" i="1"/>
              <a:t>Work </a:t>
            </a:r>
            <a:r>
              <a:rPr lang="en-US" altLang="zh-CN"/>
              <a:t>= </a:t>
            </a:r>
            <a:r>
              <a:rPr lang="en-US" altLang="zh-CN" i="1"/>
              <a:t>Available</a:t>
            </a:r>
          </a:p>
          <a:p>
            <a:pPr lvl="3">
              <a:lnSpc>
                <a:spcPct val="90000"/>
              </a:lnSpc>
              <a:buFontTx/>
              <a:buNone/>
            </a:pPr>
            <a:r>
              <a:rPr lang="en-US" altLang="zh-CN" i="1"/>
              <a:t>Finish </a:t>
            </a:r>
            <a:r>
              <a:rPr lang="en-US" altLang="zh-CN"/>
              <a:t>[</a:t>
            </a:r>
            <a:r>
              <a:rPr lang="en-US" altLang="zh-CN" i="1"/>
              <a:t>i</a:t>
            </a:r>
            <a:r>
              <a:rPr lang="en-US" altLang="zh-CN"/>
              <a:t>] =</a:t>
            </a:r>
            <a:r>
              <a:rPr lang="en-US" altLang="zh-CN" i="1"/>
              <a:t> false </a:t>
            </a:r>
            <a:r>
              <a:rPr lang="en-US" altLang="zh-CN"/>
              <a:t>for</a:t>
            </a:r>
            <a:r>
              <a:rPr lang="en-US" altLang="zh-CN" i="1"/>
              <a:t> i</a:t>
            </a:r>
            <a:r>
              <a:rPr lang="en-US" altLang="zh-CN"/>
              <a:t> = 0, 1, …, </a:t>
            </a:r>
            <a:r>
              <a:rPr lang="en-US" altLang="zh-CN" i="1"/>
              <a:t>n- </a:t>
            </a:r>
            <a:r>
              <a:rPr lang="en-US" altLang="zh-CN"/>
              <a:t>1</a:t>
            </a:r>
            <a:r>
              <a:rPr lang="en-US" altLang="zh-CN" i="1"/>
              <a:t>.</a:t>
            </a:r>
            <a:endParaRPr lang="en-US" altLang="zh-CN"/>
          </a:p>
          <a:p>
            <a:pPr>
              <a:lnSpc>
                <a:spcPct val="90000"/>
              </a:lnSpc>
              <a:buFont typeface="Monotype Sorts" pitchFamily="2" charset="2"/>
              <a:buNone/>
            </a:pPr>
            <a:r>
              <a:rPr lang="en-US" altLang="zh-CN"/>
              <a:t>2.	Find an </a:t>
            </a:r>
            <a:r>
              <a:rPr lang="en-US" altLang="zh-CN" i="1"/>
              <a:t>i </a:t>
            </a:r>
            <a:r>
              <a:rPr lang="en-US" altLang="zh-CN"/>
              <a:t>such that both: </a:t>
            </a:r>
          </a:p>
          <a:p>
            <a:pPr lvl="1">
              <a:lnSpc>
                <a:spcPct val="90000"/>
              </a:lnSpc>
              <a:buFont typeface="Monotype Sorts" pitchFamily="2" charset="2"/>
              <a:buNone/>
            </a:pPr>
            <a:r>
              <a:rPr lang="en-US" altLang="zh-CN"/>
              <a:t>(a) </a:t>
            </a:r>
            <a:r>
              <a:rPr lang="en-US" altLang="zh-CN" i="1"/>
              <a:t>Finish</a:t>
            </a:r>
            <a:r>
              <a:rPr lang="en-US" altLang="zh-CN"/>
              <a:t> [</a:t>
            </a:r>
            <a:r>
              <a:rPr lang="en-US" altLang="zh-CN" i="1"/>
              <a:t>i</a:t>
            </a:r>
            <a:r>
              <a:rPr lang="en-US" altLang="zh-CN"/>
              <a:t>] = </a:t>
            </a:r>
            <a:r>
              <a:rPr lang="en-US" altLang="zh-CN" i="1"/>
              <a:t>false</a:t>
            </a:r>
            <a:endParaRPr lang="en-US" altLang="zh-CN"/>
          </a:p>
          <a:p>
            <a:pPr lvl="1">
              <a:lnSpc>
                <a:spcPct val="90000"/>
              </a:lnSpc>
              <a:buFont typeface="Monotype Sorts" pitchFamily="2" charset="2"/>
              <a:buNone/>
            </a:pPr>
            <a:r>
              <a:rPr lang="en-US" altLang="zh-CN"/>
              <a:t>(b) </a:t>
            </a:r>
            <a:r>
              <a:rPr lang="en-US" altLang="zh-CN" i="1"/>
              <a:t>Need</a:t>
            </a:r>
            <a:r>
              <a:rPr lang="en-US" altLang="zh-CN" i="1" baseline="-25000"/>
              <a:t>i</a:t>
            </a:r>
            <a:r>
              <a:rPr lang="en-US" altLang="zh-CN"/>
              <a:t> </a:t>
            </a:r>
            <a:r>
              <a:rPr lang="en-US" altLang="zh-CN">
                <a:sym typeface="Symbol" pitchFamily="2" charset="2"/>
              </a:rPr>
              <a:t> </a:t>
            </a:r>
            <a:r>
              <a:rPr lang="en-US" altLang="zh-CN" i="1">
                <a:sym typeface="Symbol" pitchFamily="2" charset="2"/>
              </a:rPr>
              <a:t>Work</a:t>
            </a:r>
          </a:p>
          <a:p>
            <a:pPr lvl="1">
              <a:lnSpc>
                <a:spcPct val="90000"/>
              </a:lnSpc>
              <a:buFont typeface="Monotype Sorts" pitchFamily="2" charset="2"/>
              <a:buNone/>
            </a:pPr>
            <a:r>
              <a:rPr lang="en-US" altLang="zh-CN">
                <a:sym typeface="Symbol" pitchFamily="2" charset="2"/>
              </a:rPr>
              <a:t>If no such </a:t>
            </a:r>
            <a:r>
              <a:rPr lang="en-US" altLang="zh-CN" i="1">
                <a:sym typeface="Symbol" pitchFamily="2" charset="2"/>
              </a:rPr>
              <a:t>i </a:t>
            </a:r>
            <a:r>
              <a:rPr lang="en-US" altLang="zh-CN">
                <a:sym typeface="Symbol" pitchFamily="2" charset="2"/>
              </a:rPr>
              <a:t>exists, go to step 4.</a:t>
            </a:r>
          </a:p>
          <a:p>
            <a:pPr>
              <a:lnSpc>
                <a:spcPct val="90000"/>
              </a:lnSpc>
              <a:buFont typeface="Monotype Sorts" pitchFamily="2" charset="2"/>
              <a:buNone/>
            </a:pPr>
            <a:r>
              <a:rPr lang="en-US" altLang="zh-CN"/>
              <a:t>3.	</a:t>
            </a:r>
            <a:r>
              <a:rPr lang="en-US" altLang="zh-CN" i="1"/>
              <a:t>Work</a:t>
            </a:r>
            <a:r>
              <a:rPr lang="en-US" altLang="zh-CN"/>
              <a:t> = </a:t>
            </a:r>
            <a:r>
              <a:rPr lang="en-US" altLang="zh-CN" i="1"/>
              <a:t>Work </a:t>
            </a:r>
            <a:r>
              <a:rPr lang="en-US" altLang="zh-CN"/>
              <a:t>+ </a:t>
            </a:r>
            <a:r>
              <a:rPr lang="en-US" altLang="zh-CN" i="1"/>
              <a:t>Allocation</a:t>
            </a:r>
            <a:r>
              <a:rPr lang="en-US" altLang="zh-CN" i="1" baseline="-25000"/>
              <a:t>i</a:t>
            </a:r>
            <a:br>
              <a:rPr lang="en-US" altLang="zh-CN"/>
            </a:br>
            <a:r>
              <a:rPr lang="en-US" altLang="zh-CN" i="1"/>
              <a:t>Finish</a:t>
            </a:r>
            <a:r>
              <a:rPr lang="en-US" altLang="zh-CN"/>
              <a:t>[</a:t>
            </a:r>
            <a:r>
              <a:rPr lang="en-US" altLang="zh-CN" i="1"/>
              <a:t>i</a:t>
            </a:r>
            <a:r>
              <a:rPr lang="en-US" altLang="zh-CN"/>
              <a:t>] =</a:t>
            </a:r>
            <a:r>
              <a:rPr lang="en-US" altLang="zh-CN" i="1"/>
              <a:t> true</a:t>
            </a:r>
            <a:br>
              <a:rPr lang="en-US" altLang="zh-CN"/>
            </a:br>
            <a:r>
              <a:rPr lang="en-US" altLang="zh-CN"/>
              <a:t>go to step 2.</a:t>
            </a:r>
          </a:p>
          <a:p>
            <a:pPr>
              <a:lnSpc>
                <a:spcPct val="90000"/>
              </a:lnSpc>
              <a:buFont typeface="Monotype Sorts" pitchFamily="2" charset="2"/>
              <a:buNone/>
            </a:pPr>
            <a:r>
              <a:rPr lang="en-US" altLang="zh-CN"/>
              <a:t>4.	If </a:t>
            </a:r>
            <a:r>
              <a:rPr lang="en-US" altLang="zh-CN" i="1"/>
              <a:t>Finish</a:t>
            </a:r>
            <a:r>
              <a:rPr lang="en-US" altLang="zh-CN"/>
              <a:t> [</a:t>
            </a:r>
            <a:r>
              <a:rPr lang="en-US" altLang="zh-CN" i="1"/>
              <a:t>i</a:t>
            </a:r>
            <a:r>
              <a:rPr lang="en-US" altLang="zh-CN"/>
              <a:t>] == true for all </a:t>
            </a:r>
            <a:r>
              <a:rPr lang="en-US" altLang="zh-CN" i="1"/>
              <a:t>i</a:t>
            </a:r>
            <a:r>
              <a:rPr lang="en-US" altLang="zh-CN"/>
              <a:t>, then the system is in a safe state.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66202A8-C1F6-D744-9069-BE29D561385A}"/>
              </a:ext>
            </a:extLst>
          </p:cNvPr>
          <p:cNvSpPr>
            <a:spLocks noGrp="1" noChangeArrowheads="1"/>
          </p:cNvSpPr>
          <p:nvPr>
            <p:ph type="title"/>
          </p:nvPr>
        </p:nvSpPr>
        <p:spPr>
          <a:xfrm>
            <a:off x="1030288" y="271463"/>
            <a:ext cx="7924800" cy="457200"/>
          </a:xfrm>
        </p:spPr>
        <p:txBody>
          <a:bodyPr/>
          <a:lstStyle/>
          <a:p>
            <a:pPr>
              <a:defRPr/>
            </a:pPr>
            <a:r>
              <a:rPr lang="en-US" altLang="zh-CN" sz="2800"/>
              <a:t>Resource-Request Algorithm for Process </a:t>
            </a:r>
            <a:r>
              <a:rPr lang="en-US" altLang="zh-CN" sz="2800" i="1"/>
              <a:t>P</a:t>
            </a:r>
            <a:r>
              <a:rPr lang="en-US" altLang="zh-CN" sz="2800" i="1" baseline="-25000"/>
              <a:t>i</a:t>
            </a:r>
            <a:endParaRPr lang="en-US" altLang="zh-CN" sz="2800"/>
          </a:p>
        </p:txBody>
      </p:sp>
      <p:sp>
        <p:nvSpPr>
          <p:cNvPr id="64515" name="Rectangle 3">
            <a:extLst>
              <a:ext uri="{FF2B5EF4-FFF2-40B4-BE49-F238E27FC236}">
                <a16:creationId xmlns:a16="http://schemas.microsoft.com/office/drawing/2014/main" id="{5B2B9341-6249-144D-A2A7-53AFE3159DE2}"/>
              </a:ext>
            </a:extLst>
          </p:cNvPr>
          <p:cNvSpPr>
            <a:spLocks noGrp="1" noChangeArrowheads="1"/>
          </p:cNvSpPr>
          <p:nvPr>
            <p:ph type="body" idx="1"/>
          </p:nvPr>
        </p:nvSpPr>
        <p:spPr>
          <a:xfrm>
            <a:off x="822325" y="1271588"/>
            <a:ext cx="7029450" cy="4686300"/>
          </a:xfrm>
        </p:spPr>
        <p:txBody>
          <a:bodyPr/>
          <a:lstStyle/>
          <a:p>
            <a:pPr>
              <a:lnSpc>
                <a:spcPct val="90000"/>
              </a:lnSpc>
              <a:buFont typeface="Monotype Sorts" pitchFamily="2" charset="2"/>
              <a:buNone/>
            </a:pPr>
            <a:r>
              <a:rPr lang="zh-CN" altLang="en-US" i="1"/>
              <a:t>      </a:t>
            </a:r>
            <a:r>
              <a:rPr lang="en-US" altLang="zh-CN" i="1"/>
              <a:t>Request</a:t>
            </a:r>
            <a:r>
              <a:rPr lang="en-US" altLang="zh-CN"/>
              <a:t> = request vector for process </a:t>
            </a:r>
            <a:r>
              <a:rPr lang="en-US" altLang="zh-CN" i="1"/>
              <a:t>P</a:t>
            </a:r>
            <a:r>
              <a:rPr lang="en-US" altLang="zh-CN" i="1" baseline="-25000"/>
              <a:t>i</a:t>
            </a:r>
            <a:r>
              <a:rPr lang="en-US" altLang="zh-CN"/>
              <a:t>.  If </a:t>
            </a:r>
            <a:r>
              <a:rPr lang="en-US" altLang="zh-CN" i="1"/>
              <a:t>Request</a:t>
            </a:r>
            <a:r>
              <a:rPr lang="en-US" altLang="zh-CN" i="1" baseline="-25000"/>
              <a:t>i</a:t>
            </a:r>
            <a:r>
              <a:rPr lang="en-US" altLang="zh-CN" baseline="-25000"/>
              <a:t> </a:t>
            </a:r>
            <a:r>
              <a:rPr lang="en-US" altLang="zh-CN"/>
              <a:t>[</a:t>
            </a:r>
            <a:r>
              <a:rPr lang="en-US" altLang="zh-CN" i="1"/>
              <a:t>j</a:t>
            </a:r>
            <a:r>
              <a:rPr lang="en-US" altLang="zh-CN"/>
              <a:t>] = </a:t>
            </a:r>
            <a:r>
              <a:rPr lang="en-US" altLang="zh-CN" i="1"/>
              <a:t>k</a:t>
            </a:r>
            <a:r>
              <a:rPr lang="en-US" altLang="zh-CN"/>
              <a:t> then process </a:t>
            </a:r>
            <a:r>
              <a:rPr lang="en-US" altLang="zh-CN" i="1"/>
              <a:t>P</a:t>
            </a:r>
            <a:r>
              <a:rPr lang="en-US" altLang="zh-CN" i="1" baseline="-25000"/>
              <a:t>i</a:t>
            </a:r>
            <a:r>
              <a:rPr lang="en-US" altLang="zh-CN"/>
              <a:t> wants </a:t>
            </a:r>
            <a:r>
              <a:rPr lang="en-US" altLang="zh-CN" i="1"/>
              <a:t>k</a:t>
            </a:r>
            <a:r>
              <a:rPr lang="en-US" altLang="zh-CN"/>
              <a:t> instances of resource type </a:t>
            </a:r>
            <a:r>
              <a:rPr lang="en-US" altLang="zh-CN" i="1"/>
              <a:t>R</a:t>
            </a:r>
            <a:r>
              <a:rPr lang="en-US" altLang="zh-CN" i="1" baseline="-25000"/>
              <a:t>j</a:t>
            </a:r>
            <a:r>
              <a:rPr lang="en-US" altLang="zh-CN" baseline="-25000"/>
              <a:t>.</a:t>
            </a:r>
          </a:p>
          <a:p>
            <a:pPr lvl="1">
              <a:lnSpc>
                <a:spcPct val="90000"/>
              </a:lnSpc>
              <a:buFont typeface="Monotype Sorts" pitchFamily="2" charset="2"/>
              <a:buNone/>
            </a:pPr>
            <a:r>
              <a:rPr lang="en-US" altLang="zh-CN"/>
              <a:t>1.	If </a:t>
            </a:r>
            <a:r>
              <a:rPr lang="en-US" altLang="zh-CN" i="1"/>
              <a:t>Request</a:t>
            </a:r>
            <a:r>
              <a:rPr lang="en-US" altLang="zh-CN" i="1" baseline="-25000"/>
              <a:t>i</a:t>
            </a:r>
            <a:r>
              <a:rPr lang="en-US" altLang="zh-CN" i="1"/>
              <a:t> </a:t>
            </a:r>
            <a:r>
              <a:rPr lang="en-US" altLang="zh-CN">
                <a:sym typeface="Symbol" pitchFamily="2" charset="2"/>
              </a:rPr>
              <a:t> </a:t>
            </a:r>
            <a:r>
              <a:rPr lang="en-US" altLang="zh-CN" i="1">
                <a:sym typeface="Symbol" pitchFamily="2" charset="2"/>
              </a:rPr>
              <a:t>Need</a:t>
            </a:r>
            <a:r>
              <a:rPr lang="en-US" altLang="zh-CN" i="1" baseline="-25000">
                <a:sym typeface="Symbol" pitchFamily="2" charset="2"/>
              </a:rPr>
              <a:t>i</a:t>
            </a:r>
            <a:r>
              <a:rPr lang="en-US" altLang="zh-CN" i="1">
                <a:sym typeface="Symbol" pitchFamily="2" charset="2"/>
              </a:rPr>
              <a:t> </a:t>
            </a:r>
            <a:r>
              <a:rPr lang="en-US" altLang="zh-CN">
                <a:sym typeface="Symbol" pitchFamily="2" charset="2"/>
              </a:rPr>
              <a:t>go to step 2.  Otherwise, raise error condition, since process has exceeded its maximum claim.</a:t>
            </a:r>
          </a:p>
          <a:p>
            <a:pPr lvl="1">
              <a:lnSpc>
                <a:spcPct val="90000"/>
              </a:lnSpc>
              <a:buFont typeface="Monotype Sorts" pitchFamily="2" charset="2"/>
              <a:buNone/>
            </a:pPr>
            <a:r>
              <a:rPr lang="en-US" altLang="zh-CN">
                <a:sym typeface="Symbol" pitchFamily="2" charset="2"/>
              </a:rPr>
              <a:t>2.	If </a:t>
            </a:r>
            <a:r>
              <a:rPr lang="en-US" altLang="zh-CN" i="1"/>
              <a:t>Request</a:t>
            </a:r>
            <a:r>
              <a:rPr lang="en-US" altLang="zh-CN" i="1" baseline="-25000"/>
              <a:t>i</a:t>
            </a:r>
            <a:r>
              <a:rPr lang="en-US" altLang="zh-CN"/>
              <a:t> </a:t>
            </a:r>
            <a:r>
              <a:rPr lang="en-US" altLang="zh-CN">
                <a:sym typeface="Symbol" pitchFamily="2" charset="2"/>
              </a:rPr>
              <a:t> </a:t>
            </a:r>
            <a:r>
              <a:rPr lang="en-US" altLang="zh-CN" i="1">
                <a:sym typeface="Symbol" pitchFamily="2" charset="2"/>
              </a:rPr>
              <a:t>Available</a:t>
            </a:r>
            <a:r>
              <a:rPr lang="en-US" altLang="zh-CN">
                <a:sym typeface="Symbol" pitchFamily="2" charset="2"/>
              </a:rPr>
              <a:t>, go to step 3.  Otherwise </a:t>
            </a:r>
            <a:r>
              <a:rPr lang="en-US" altLang="zh-CN" i="1">
                <a:sym typeface="Symbol" pitchFamily="2" charset="2"/>
              </a:rPr>
              <a:t>P</a:t>
            </a:r>
            <a:r>
              <a:rPr lang="en-US" altLang="zh-CN" i="1" baseline="-25000">
                <a:sym typeface="Symbol" pitchFamily="2" charset="2"/>
              </a:rPr>
              <a:t>i</a:t>
            </a:r>
            <a:r>
              <a:rPr lang="en-US" altLang="zh-CN">
                <a:sym typeface="Symbol" pitchFamily="2" charset="2"/>
              </a:rPr>
              <a:t>  must wait, since resources are not available.</a:t>
            </a:r>
          </a:p>
          <a:p>
            <a:pPr lvl="1">
              <a:lnSpc>
                <a:spcPct val="90000"/>
              </a:lnSpc>
              <a:buFont typeface="Monotype Sorts" pitchFamily="2" charset="2"/>
              <a:buNone/>
            </a:pPr>
            <a:r>
              <a:rPr lang="en-US" altLang="zh-CN">
                <a:sym typeface="Symbol" pitchFamily="2" charset="2"/>
              </a:rPr>
              <a:t>3.	Pretend to allocate requested resources to </a:t>
            </a:r>
            <a:r>
              <a:rPr lang="en-US" altLang="zh-CN" i="1">
                <a:sym typeface="Symbol" pitchFamily="2" charset="2"/>
              </a:rPr>
              <a:t>P</a:t>
            </a:r>
            <a:r>
              <a:rPr lang="en-US" altLang="zh-CN" i="1" baseline="-25000">
                <a:sym typeface="Symbol" pitchFamily="2" charset="2"/>
              </a:rPr>
              <a:t>i</a:t>
            </a:r>
            <a:r>
              <a:rPr lang="en-US" altLang="zh-CN">
                <a:sym typeface="Symbol" pitchFamily="2" charset="2"/>
              </a:rPr>
              <a:t> by modifying the state as follows:</a:t>
            </a:r>
          </a:p>
          <a:p>
            <a:pPr lvl="3">
              <a:lnSpc>
                <a:spcPct val="90000"/>
              </a:lnSpc>
              <a:buFontTx/>
              <a:buNone/>
            </a:pPr>
            <a:r>
              <a:rPr lang="en-US" altLang="zh-CN">
                <a:sym typeface="Symbol" pitchFamily="2" charset="2"/>
              </a:rPr>
              <a:t>		</a:t>
            </a:r>
            <a:r>
              <a:rPr lang="en-US" altLang="zh-CN" i="1">
                <a:sym typeface="Symbol" pitchFamily="2" charset="2"/>
              </a:rPr>
              <a:t>Available</a:t>
            </a:r>
            <a:r>
              <a:rPr lang="en-US" altLang="zh-CN">
                <a:sym typeface="Symbol" pitchFamily="2" charset="2"/>
              </a:rPr>
              <a:t> = </a:t>
            </a:r>
            <a:r>
              <a:rPr lang="en-US" altLang="zh-CN" i="1">
                <a:sym typeface="Symbol" pitchFamily="2" charset="2"/>
              </a:rPr>
              <a:t>Available  </a:t>
            </a:r>
            <a:r>
              <a:rPr lang="en-US" altLang="zh-CN">
                <a:sym typeface="Symbol" pitchFamily="2" charset="2"/>
              </a:rPr>
              <a:t>–</a:t>
            </a:r>
            <a:r>
              <a:rPr lang="en-US" altLang="zh-CN" i="1">
                <a:sym typeface="Symbol" pitchFamily="2" charset="2"/>
              </a:rPr>
              <a:t> Request;</a:t>
            </a:r>
          </a:p>
          <a:p>
            <a:pPr lvl="3">
              <a:lnSpc>
                <a:spcPct val="90000"/>
              </a:lnSpc>
              <a:buFontTx/>
              <a:buNone/>
            </a:pPr>
            <a:r>
              <a:rPr lang="en-US" altLang="zh-CN">
                <a:sym typeface="Symbol" pitchFamily="2" charset="2"/>
              </a:rPr>
              <a:t>		</a:t>
            </a:r>
            <a:r>
              <a:rPr lang="en-US" altLang="zh-CN" i="1">
                <a:sym typeface="Symbol" pitchFamily="2" charset="2"/>
              </a:rPr>
              <a:t>Allocation</a:t>
            </a:r>
            <a:r>
              <a:rPr lang="en-US" altLang="zh-CN" i="1" baseline="-25000">
                <a:sym typeface="Symbol" pitchFamily="2" charset="2"/>
              </a:rPr>
              <a:t>i</a:t>
            </a:r>
            <a:r>
              <a:rPr lang="en-US" altLang="zh-CN" baseline="-25000">
                <a:sym typeface="Symbol" pitchFamily="2" charset="2"/>
              </a:rPr>
              <a:t> </a:t>
            </a:r>
            <a:r>
              <a:rPr lang="en-US" altLang="zh-CN">
                <a:sym typeface="Symbol" pitchFamily="2" charset="2"/>
              </a:rPr>
              <a:t>= </a:t>
            </a:r>
            <a:r>
              <a:rPr lang="en-US" altLang="zh-CN" i="1">
                <a:sym typeface="Symbol" pitchFamily="2" charset="2"/>
              </a:rPr>
              <a:t>Allocation</a:t>
            </a:r>
            <a:r>
              <a:rPr lang="en-US" altLang="zh-CN" i="1" baseline="-25000">
                <a:sym typeface="Symbol" pitchFamily="2" charset="2"/>
              </a:rPr>
              <a:t>i</a:t>
            </a:r>
            <a:r>
              <a:rPr lang="en-US" altLang="zh-CN">
                <a:sym typeface="Symbol" pitchFamily="2" charset="2"/>
              </a:rPr>
              <a:t> + </a:t>
            </a:r>
            <a:r>
              <a:rPr lang="en-US" altLang="zh-CN" i="1">
                <a:sym typeface="Symbol" pitchFamily="2" charset="2"/>
              </a:rPr>
              <a:t>Request</a:t>
            </a:r>
            <a:r>
              <a:rPr lang="en-US" altLang="zh-CN" i="1" baseline="-25000">
                <a:sym typeface="Symbol" pitchFamily="2" charset="2"/>
              </a:rPr>
              <a:t>i</a:t>
            </a:r>
            <a:r>
              <a:rPr lang="en-US" altLang="zh-CN">
                <a:sym typeface="Symbol" pitchFamily="2" charset="2"/>
              </a:rPr>
              <a:t>;</a:t>
            </a:r>
          </a:p>
          <a:p>
            <a:pPr lvl="3">
              <a:lnSpc>
                <a:spcPct val="90000"/>
              </a:lnSpc>
              <a:buFontTx/>
              <a:buNone/>
            </a:pPr>
            <a:r>
              <a:rPr lang="en-US" altLang="zh-CN">
                <a:sym typeface="Symbol" pitchFamily="2" charset="2"/>
              </a:rPr>
              <a:t>		</a:t>
            </a:r>
            <a:r>
              <a:rPr lang="en-US" altLang="zh-CN" i="1">
                <a:sym typeface="Symbol" pitchFamily="2" charset="2"/>
              </a:rPr>
              <a:t>Need</a:t>
            </a:r>
            <a:r>
              <a:rPr lang="en-US" altLang="zh-CN" i="1" baseline="-25000">
                <a:sym typeface="Symbol" pitchFamily="2" charset="2"/>
              </a:rPr>
              <a:t>i</a:t>
            </a:r>
            <a:r>
              <a:rPr lang="en-US" altLang="zh-CN" i="1">
                <a:sym typeface="Symbol" pitchFamily="2" charset="2"/>
              </a:rPr>
              <a:t> </a:t>
            </a:r>
            <a:r>
              <a:rPr lang="en-US" altLang="zh-CN">
                <a:sym typeface="Symbol" pitchFamily="2" charset="2"/>
              </a:rPr>
              <a:t>=</a:t>
            </a:r>
            <a:r>
              <a:rPr lang="en-US" altLang="zh-CN" i="1">
                <a:sym typeface="Symbol" pitchFamily="2" charset="2"/>
              </a:rPr>
              <a:t> Need</a:t>
            </a:r>
            <a:r>
              <a:rPr lang="en-US" altLang="zh-CN" i="1" baseline="-25000">
                <a:sym typeface="Symbol" pitchFamily="2" charset="2"/>
              </a:rPr>
              <a:t>i</a:t>
            </a:r>
            <a:r>
              <a:rPr lang="en-US" altLang="zh-CN">
                <a:sym typeface="Symbol" pitchFamily="2" charset="2"/>
              </a:rPr>
              <a:t> – </a:t>
            </a:r>
            <a:r>
              <a:rPr lang="en-US" altLang="zh-CN" i="1">
                <a:sym typeface="Symbol" pitchFamily="2" charset="2"/>
              </a:rPr>
              <a:t>Request</a:t>
            </a:r>
            <a:r>
              <a:rPr lang="en-US" altLang="zh-CN" i="1" baseline="-25000">
                <a:sym typeface="Symbol" pitchFamily="2" charset="2"/>
              </a:rPr>
              <a:t>i</a:t>
            </a:r>
            <a:r>
              <a:rPr lang="en-US" altLang="zh-CN" i="1">
                <a:sym typeface="Symbol" pitchFamily="2" charset="2"/>
              </a:rPr>
              <a:t>;</a:t>
            </a:r>
          </a:p>
          <a:p>
            <a:pPr lvl="2">
              <a:lnSpc>
                <a:spcPct val="90000"/>
              </a:lnSpc>
              <a:buClr>
                <a:srgbClr val="CC6600"/>
              </a:buClr>
              <a:buSzPct val="80000"/>
              <a:buFont typeface="Monotype Sorts" pitchFamily="2" charset="2"/>
              <a:buChar char="l"/>
            </a:pPr>
            <a:r>
              <a:rPr lang="en-US" altLang="zh-CN" i="1">
                <a:sym typeface="Symbol" pitchFamily="2" charset="2"/>
              </a:rPr>
              <a:t>If safe  the resources are allocated to Pi. </a:t>
            </a:r>
          </a:p>
          <a:p>
            <a:pPr lvl="2">
              <a:lnSpc>
                <a:spcPct val="90000"/>
              </a:lnSpc>
              <a:buClr>
                <a:srgbClr val="CC6600"/>
              </a:buClr>
              <a:buSzPct val="80000"/>
              <a:buFont typeface="Monotype Sorts" pitchFamily="2" charset="2"/>
              <a:buChar char="l"/>
            </a:pPr>
            <a:r>
              <a:rPr lang="en-US" altLang="zh-CN" i="1">
                <a:sym typeface="Symbol" pitchFamily="2" charset="2"/>
              </a:rPr>
              <a:t>If unsafe  Pi must wait, and the old resource-allocation state is restored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78C20D3-A7CF-9446-926B-AB918E1DE66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Example of Banker’s Algorithm</a:t>
            </a:r>
          </a:p>
        </p:txBody>
      </p:sp>
      <p:sp>
        <p:nvSpPr>
          <p:cNvPr id="66563" name="Rectangle 3">
            <a:extLst>
              <a:ext uri="{FF2B5EF4-FFF2-40B4-BE49-F238E27FC236}">
                <a16:creationId xmlns:a16="http://schemas.microsoft.com/office/drawing/2014/main" id="{46AAC229-CF0C-4E4A-8C13-B36D1C43ADB2}"/>
              </a:ext>
            </a:extLst>
          </p:cNvPr>
          <p:cNvSpPr>
            <a:spLocks noGrp="1" noChangeArrowheads="1"/>
          </p:cNvSpPr>
          <p:nvPr>
            <p:ph type="body" idx="1"/>
          </p:nvPr>
        </p:nvSpPr>
        <p:spPr>
          <a:xfrm>
            <a:off x="827088" y="1368425"/>
            <a:ext cx="7923212" cy="4540250"/>
          </a:xfrm>
        </p:spPr>
        <p:txBody>
          <a:bodyPr/>
          <a:lstStyle/>
          <a:p>
            <a:pPr>
              <a:tabLst>
                <a:tab pos="1371600" algn="l"/>
                <a:tab pos="2395538" algn="ctr"/>
                <a:tab pos="3594100" algn="ctr"/>
                <a:tab pos="4805363" algn="ctr"/>
              </a:tabLst>
            </a:pPr>
            <a:r>
              <a:rPr lang="en-US" altLang="zh-CN"/>
              <a:t>5 processes </a:t>
            </a:r>
            <a:r>
              <a:rPr lang="en-US" altLang="zh-CN" i="1"/>
              <a:t>P</a:t>
            </a:r>
            <a:r>
              <a:rPr lang="en-US" altLang="zh-CN" baseline="-25000"/>
              <a:t>0  </a:t>
            </a:r>
            <a:r>
              <a:rPr lang="en-US" altLang="zh-CN"/>
              <a:t>through </a:t>
            </a:r>
            <a:r>
              <a:rPr lang="en-US" altLang="zh-CN" i="1"/>
              <a:t>P</a:t>
            </a:r>
            <a:r>
              <a:rPr lang="en-US" altLang="zh-CN" baseline="-25000"/>
              <a:t>4</a:t>
            </a:r>
            <a:r>
              <a:rPr lang="en-US" altLang="zh-CN"/>
              <a:t>; </a:t>
            </a:r>
          </a:p>
          <a:p>
            <a:pPr>
              <a:buFont typeface="Monotype Sorts" pitchFamily="2" charset="2"/>
              <a:buNone/>
              <a:tabLst>
                <a:tab pos="1371600" algn="l"/>
                <a:tab pos="2395538" algn="ctr"/>
                <a:tab pos="3594100" algn="ctr"/>
                <a:tab pos="4805363" algn="ctr"/>
              </a:tabLst>
            </a:pPr>
            <a:r>
              <a:rPr lang="en-US" altLang="zh-CN"/>
              <a:t>      3 resource types:</a:t>
            </a:r>
          </a:p>
          <a:p>
            <a:pPr>
              <a:buFont typeface="Monotype Sorts" pitchFamily="2" charset="2"/>
              <a:buNone/>
              <a:tabLst>
                <a:tab pos="1371600" algn="l"/>
                <a:tab pos="2395538" algn="ctr"/>
                <a:tab pos="3594100" algn="ctr"/>
                <a:tab pos="4805363" algn="ctr"/>
              </a:tabLst>
            </a:pPr>
            <a:r>
              <a:rPr lang="en-US" altLang="zh-CN"/>
              <a:t>              </a:t>
            </a:r>
            <a:r>
              <a:rPr lang="en-US" altLang="zh-CN" i="1"/>
              <a:t>A</a:t>
            </a:r>
            <a:r>
              <a:rPr lang="en-US" altLang="zh-CN"/>
              <a:t> (10 instances),  </a:t>
            </a:r>
            <a:r>
              <a:rPr lang="en-US" altLang="zh-CN" i="1"/>
              <a:t>B</a:t>
            </a:r>
            <a:r>
              <a:rPr lang="en-US" altLang="zh-CN"/>
              <a:t> (5 instances), and </a:t>
            </a:r>
            <a:r>
              <a:rPr lang="en-US" altLang="zh-CN" i="1"/>
              <a:t>C</a:t>
            </a:r>
            <a:r>
              <a:rPr lang="en-US" altLang="zh-CN"/>
              <a:t> (7 instances).</a:t>
            </a:r>
          </a:p>
          <a:p>
            <a:pPr>
              <a:tabLst>
                <a:tab pos="1371600" algn="l"/>
                <a:tab pos="2395538" algn="ctr"/>
                <a:tab pos="3594100" algn="ctr"/>
                <a:tab pos="4805363" algn="ctr"/>
              </a:tabLst>
            </a:pPr>
            <a:r>
              <a:rPr lang="en-US" altLang="zh-CN"/>
              <a:t>Snapshot at time </a:t>
            </a:r>
            <a:r>
              <a:rPr lang="en-US" altLang="zh-CN" i="1"/>
              <a:t>T</a:t>
            </a:r>
            <a:r>
              <a:rPr lang="en-US" altLang="zh-CN" baseline="-25000"/>
              <a:t>0</a:t>
            </a:r>
            <a:r>
              <a:rPr lang="en-US" altLang="zh-CN"/>
              <a:t>:</a:t>
            </a:r>
          </a:p>
          <a:p>
            <a:pPr>
              <a:buFont typeface="Monotype Sorts" pitchFamily="2" charset="2"/>
              <a:buNone/>
              <a:tabLst>
                <a:tab pos="1371600" algn="l"/>
                <a:tab pos="2395538" algn="ctr"/>
                <a:tab pos="3594100" algn="ctr"/>
                <a:tab pos="4805363" algn="ctr"/>
              </a:tabLst>
            </a:pPr>
            <a:r>
              <a:rPr lang="en-US" altLang="zh-CN"/>
              <a:t>			</a:t>
            </a:r>
            <a:r>
              <a:rPr lang="en-US" altLang="zh-CN" i="1" u="sng"/>
              <a:t>Allocation</a:t>
            </a:r>
            <a:r>
              <a:rPr lang="en-US" altLang="zh-CN" i="1"/>
              <a:t>	</a:t>
            </a:r>
            <a:r>
              <a:rPr lang="en-US" altLang="zh-CN" i="1" u="sng"/>
              <a:t>Max</a:t>
            </a:r>
            <a:r>
              <a:rPr lang="en-US" altLang="zh-CN" i="1"/>
              <a:t>	</a:t>
            </a:r>
            <a:r>
              <a:rPr lang="en-US" altLang="zh-CN" i="1" u="sng"/>
              <a:t>Available</a:t>
            </a:r>
            <a:endParaRPr lang="en-US" altLang="zh-CN" i="1"/>
          </a:p>
          <a:p>
            <a:pPr>
              <a:buFont typeface="Monotype Sorts" pitchFamily="2" charset="2"/>
              <a:buNone/>
              <a:tabLst>
                <a:tab pos="1371600" algn="l"/>
                <a:tab pos="2395538" algn="ctr"/>
                <a:tab pos="3594100" algn="ctr"/>
                <a:tab pos="4805363" algn="ctr"/>
              </a:tabLst>
            </a:pPr>
            <a:r>
              <a:rPr lang="en-US" altLang="zh-CN" i="1"/>
              <a:t>			A B C	A B C 	A B C</a:t>
            </a:r>
          </a:p>
          <a:p>
            <a:pPr>
              <a:buFont typeface="Monotype Sorts" pitchFamily="2" charset="2"/>
              <a:buNone/>
              <a:tabLst>
                <a:tab pos="1371600" algn="l"/>
                <a:tab pos="2395538" algn="ctr"/>
                <a:tab pos="3594100" algn="ctr"/>
                <a:tab pos="4805363" algn="ctr"/>
              </a:tabLst>
            </a:pPr>
            <a:r>
              <a:rPr lang="en-US" altLang="zh-CN"/>
              <a:t>		</a:t>
            </a:r>
            <a:r>
              <a:rPr lang="en-US" altLang="zh-CN" i="1"/>
              <a:t>P</a:t>
            </a:r>
            <a:r>
              <a:rPr lang="en-US" altLang="zh-CN" baseline="-25000"/>
              <a:t>0	</a:t>
            </a:r>
            <a:r>
              <a:rPr lang="en-US" altLang="zh-CN"/>
              <a:t>0 1 0	7 5 3 	3 3 2</a:t>
            </a:r>
          </a:p>
          <a:p>
            <a:pPr>
              <a:buFont typeface="Monotype Sorts" pitchFamily="2" charset="2"/>
              <a:buNone/>
              <a:tabLst>
                <a:tab pos="1371600" algn="l"/>
                <a:tab pos="2395538" algn="ctr"/>
                <a:tab pos="3594100" algn="ctr"/>
                <a:tab pos="4805363" algn="ctr"/>
              </a:tabLst>
            </a:pPr>
            <a:r>
              <a:rPr lang="en-US" altLang="zh-CN"/>
              <a:t>		 </a:t>
            </a:r>
            <a:r>
              <a:rPr lang="en-US" altLang="zh-CN" i="1"/>
              <a:t>P</a:t>
            </a:r>
            <a:r>
              <a:rPr lang="en-US" altLang="zh-CN" baseline="-25000"/>
              <a:t>1	</a:t>
            </a:r>
            <a:r>
              <a:rPr lang="en-US" altLang="zh-CN"/>
              <a:t>2 0 0 	3 2 2  </a:t>
            </a:r>
          </a:p>
          <a:p>
            <a:pPr>
              <a:buFont typeface="Monotype Sorts" pitchFamily="2" charset="2"/>
              <a:buNone/>
              <a:tabLst>
                <a:tab pos="1371600" algn="l"/>
                <a:tab pos="2395538" algn="ctr"/>
                <a:tab pos="3594100" algn="ctr"/>
                <a:tab pos="4805363" algn="ctr"/>
              </a:tabLst>
            </a:pPr>
            <a:r>
              <a:rPr lang="en-US" altLang="zh-CN"/>
              <a:t>		 </a:t>
            </a:r>
            <a:r>
              <a:rPr lang="en-US" altLang="zh-CN" i="1"/>
              <a:t>P</a:t>
            </a:r>
            <a:r>
              <a:rPr lang="en-US" altLang="zh-CN" baseline="-25000"/>
              <a:t>2</a:t>
            </a:r>
            <a:r>
              <a:rPr lang="en-US" altLang="zh-CN"/>
              <a:t>	3 0 2 	9 0 2</a:t>
            </a:r>
          </a:p>
          <a:p>
            <a:pPr>
              <a:buFont typeface="Monotype Sorts" pitchFamily="2" charset="2"/>
              <a:buNone/>
              <a:tabLst>
                <a:tab pos="1371600" algn="l"/>
                <a:tab pos="2395538" algn="ctr"/>
                <a:tab pos="3594100" algn="ctr"/>
                <a:tab pos="4805363" algn="ctr"/>
              </a:tabLst>
            </a:pPr>
            <a:r>
              <a:rPr lang="en-US" altLang="zh-CN"/>
              <a:t>		 </a:t>
            </a:r>
            <a:r>
              <a:rPr lang="en-US" altLang="zh-CN" i="1"/>
              <a:t>P</a:t>
            </a:r>
            <a:r>
              <a:rPr lang="en-US" altLang="zh-CN" baseline="-25000"/>
              <a:t>3</a:t>
            </a:r>
            <a:r>
              <a:rPr lang="en-US" altLang="zh-CN"/>
              <a:t>	2 1 1 	2 2 2</a:t>
            </a:r>
          </a:p>
          <a:p>
            <a:pPr>
              <a:buFont typeface="Monotype Sorts" pitchFamily="2" charset="2"/>
              <a:buNone/>
              <a:tabLst>
                <a:tab pos="1371600" algn="l"/>
                <a:tab pos="2395538" algn="ctr"/>
                <a:tab pos="3594100" algn="ctr"/>
                <a:tab pos="4805363" algn="ctr"/>
              </a:tabLst>
            </a:pPr>
            <a:r>
              <a:rPr lang="en-US" altLang="zh-CN"/>
              <a:t>		 </a:t>
            </a:r>
            <a:r>
              <a:rPr lang="en-US" altLang="zh-CN" i="1"/>
              <a:t>P</a:t>
            </a:r>
            <a:r>
              <a:rPr lang="en-US" altLang="zh-CN" baseline="-25000"/>
              <a:t>4</a:t>
            </a:r>
            <a:r>
              <a:rPr lang="en-US" altLang="zh-CN"/>
              <a:t>	0 0 2	4 3 3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CAB55A0-0A08-DF4E-8805-6CFC2B3340E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Example (Cont.)</a:t>
            </a:r>
          </a:p>
        </p:txBody>
      </p:sp>
      <p:sp>
        <p:nvSpPr>
          <p:cNvPr id="68611" name="Rectangle 3">
            <a:extLst>
              <a:ext uri="{FF2B5EF4-FFF2-40B4-BE49-F238E27FC236}">
                <a16:creationId xmlns:a16="http://schemas.microsoft.com/office/drawing/2014/main" id="{D6A2F484-2D7D-584A-B34F-978273855D71}"/>
              </a:ext>
            </a:extLst>
          </p:cNvPr>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altLang="zh-CN"/>
              <a:t>The content of the matrix </a:t>
            </a:r>
            <a:r>
              <a:rPr lang="en-US" altLang="zh-CN" i="1"/>
              <a:t>Need</a:t>
            </a:r>
            <a:r>
              <a:rPr lang="en-US" altLang="zh-CN"/>
              <a:t> is defined to be </a:t>
            </a:r>
            <a:r>
              <a:rPr lang="en-US" altLang="zh-CN" i="1"/>
              <a:t>Max</a:t>
            </a:r>
            <a:r>
              <a:rPr lang="en-US" altLang="zh-CN"/>
              <a:t> – </a:t>
            </a:r>
            <a:r>
              <a:rPr lang="en-US" altLang="zh-CN" i="1"/>
              <a:t>Allocation</a:t>
            </a:r>
            <a:r>
              <a:rPr lang="en-US" altLang="zh-CN"/>
              <a:t>.</a:t>
            </a:r>
          </a:p>
          <a:p>
            <a:pPr>
              <a:buFont typeface="Monotype Sorts" pitchFamily="2" charset="2"/>
              <a:buNone/>
              <a:tabLst>
                <a:tab pos="2452688" algn="l"/>
                <a:tab pos="3492500" algn="ctr"/>
              </a:tabLst>
            </a:pPr>
            <a:endParaRPr lang="en-US" altLang="zh-CN"/>
          </a:p>
          <a:p>
            <a:pPr>
              <a:buFont typeface="Monotype Sorts" pitchFamily="2" charset="2"/>
              <a:buNone/>
              <a:tabLst>
                <a:tab pos="2452688" algn="l"/>
                <a:tab pos="3492500" algn="ctr"/>
              </a:tabLst>
            </a:pPr>
            <a:r>
              <a:rPr lang="en-US" altLang="zh-CN"/>
              <a:t>			</a:t>
            </a:r>
            <a:r>
              <a:rPr lang="en-US" altLang="zh-CN" i="1" u="sng"/>
              <a:t>Need</a:t>
            </a:r>
            <a:endParaRPr lang="en-US" altLang="zh-CN" u="sng"/>
          </a:p>
          <a:p>
            <a:pPr>
              <a:buFont typeface="Monotype Sorts" pitchFamily="2" charset="2"/>
              <a:buNone/>
              <a:tabLst>
                <a:tab pos="2452688" algn="l"/>
                <a:tab pos="3492500" algn="ctr"/>
              </a:tabLst>
            </a:pPr>
            <a:r>
              <a:rPr lang="en-US" altLang="zh-CN"/>
              <a:t>			</a:t>
            </a:r>
            <a:r>
              <a:rPr lang="en-US" altLang="zh-CN" i="1"/>
              <a:t>A B C</a:t>
            </a:r>
          </a:p>
          <a:p>
            <a:pPr>
              <a:buFont typeface="Monotype Sorts" pitchFamily="2" charset="2"/>
              <a:buNone/>
              <a:tabLst>
                <a:tab pos="2452688" algn="l"/>
                <a:tab pos="3492500" algn="ctr"/>
              </a:tabLst>
            </a:pPr>
            <a:r>
              <a:rPr lang="en-US" altLang="zh-CN"/>
              <a:t>		 </a:t>
            </a:r>
            <a:r>
              <a:rPr lang="en-US" altLang="zh-CN" i="1"/>
              <a:t>P</a:t>
            </a:r>
            <a:r>
              <a:rPr lang="en-US" altLang="zh-CN" baseline="-25000"/>
              <a:t>0	</a:t>
            </a:r>
            <a:r>
              <a:rPr lang="en-US" altLang="zh-CN"/>
              <a:t>7 4 3 </a:t>
            </a:r>
          </a:p>
          <a:p>
            <a:pPr>
              <a:buFont typeface="Monotype Sorts" pitchFamily="2" charset="2"/>
              <a:buNone/>
              <a:tabLst>
                <a:tab pos="2452688" algn="l"/>
                <a:tab pos="3492500" algn="ctr"/>
              </a:tabLst>
            </a:pPr>
            <a:r>
              <a:rPr lang="en-US" altLang="zh-CN"/>
              <a:t>		 </a:t>
            </a:r>
            <a:r>
              <a:rPr lang="en-US" altLang="zh-CN" i="1"/>
              <a:t>P</a:t>
            </a:r>
            <a:r>
              <a:rPr lang="en-US" altLang="zh-CN" baseline="-25000"/>
              <a:t>1	</a:t>
            </a:r>
            <a:r>
              <a:rPr lang="en-US" altLang="zh-CN"/>
              <a:t>1 2 2 </a:t>
            </a:r>
          </a:p>
          <a:p>
            <a:pPr>
              <a:buFont typeface="Monotype Sorts" pitchFamily="2" charset="2"/>
              <a:buNone/>
              <a:tabLst>
                <a:tab pos="2452688" algn="l"/>
                <a:tab pos="3492500" algn="ctr"/>
              </a:tabLst>
            </a:pPr>
            <a:r>
              <a:rPr lang="en-US" altLang="zh-CN"/>
              <a:t>		 </a:t>
            </a:r>
            <a:r>
              <a:rPr lang="en-US" altLang="zh-CN" i="1"/>
              <a:t>P</a:t>
            </a:r>
            <a:r>
              <a:rPr lang="en-US" altLang="zh-CN" baseline="-25000"/>
              <a:t>2</a:t>
            </a:r>
            <a:r>
              <a:rPr lang="en-US" altLang="zh-CN"/>
              <a:t>	6 0 0 </a:t>
            </a:r>
          </a:p>
          <a:p>
            <a:pPr>
              <a:buFont typeface="Monotype Sorts" pitchFamily="2" charset="2"/>
              <a:buNone/>
              <a:tabLst>
                <a:tab pos="2452688" algn="l"/>
                <a:tab pos="3492500" algn="ctr"/>
              </a:tabLst>
            </a:pPr>
            <a:r>
              <a:rPr lang="en-US" altLang="zh-CN"/>
              <a:t>		 </a:t>
            </a:r>
            <a:r>
              <a:rPr lang="en-US" altLang="zh-CN" i="1"/>
              <a:t>P</a:t>
            </a:r>
            <a:r>
              <a:rPr lang="en-US" altLang="zh-CN" baseline="-25000"/>
              <a:t>3</a:t>
            </a:r>
            <a:r>
              <a:rPr lang="en-US" altLang="zh-CN"/>
              <a:t>	0 1 1</a:t>
            </a:r>
          </a:p>
          <a:p>
            <a:pPr>
              <a:buFont typeface="Monotype Sorts" pitchFamily="2" charset="2"/>
              <a:buNone/>
              <a:tabLst>
                <a:tab pos="2452688" algn="l"/>
                <a:tab pos="3492500" algn="ctr"/>
              </a:tabLst>
            </a:pPr>
            <a:r>
              <a:rPr lang="en-US" altLang="zh-CN"/>
              <a:t>		 </a:t>
            </a:r>
            <a:r>
              <a:rPr lang="en-US" altLang="zh-CN" i="1"/>
              <a:t>P</a:t>
            </a:r>
            <a:r>
              <a:rPr lang="en-US" altLang="zh-CN" baseline="-25000"/>
              <a:t>4</a:t>
            </a:r>
            <a:r>
              <a:rPr lang="en-US" altLang="zh-CN"/>
              <a:t>	4 3 1 </a:t>
            </a:r>
            <a:br>
              <a:rPr lang="en-US" altLang="zh-CN"/>
            </a:br>
            <a:endParaRPr lang="en-US" altLang="zh-CN"/>
          </a:p>
          <a:p>
            <a:pPr>
              <a:tabLst>
                <a:tab pos="2452688" algn="l"/>
                <a:tab pos="3492500" algn="ctr"/>
              </a:tabLst>
            </a:pPr>
            <a:r>
              <a:rPr lang="en-US" altLang="zh-CN"/>
              <a:t>The system is in a safe state since the sequence &lt; </a:t>
            </a:r>
            <a:r>
              <a:rPr lang="en-US" altLang="zh-CN" i="1"/>
              <a:t>P</a:t>
            </a:r>
            <a:r>
              <a:rPr lang="en-US" altLang="zh-CN" baseline="-25000"/>
              <a:t>1</a:t>
            </a:r>
            <a:r>
              <a:rPr lang="en-US" altLang="zh-CN"/>
              <a:t>, </a:t>
            </a:r>
            <a:r>
              <a:rPr lang="en-US" altLang="zh-CN" i="1"/>
              <a:t>P</a:t>
            </a:r>
            <a:r>
              <a:rPr lang="en-US" altLang="zh-CN" baseline="-25000"/>
              <a:t>3</a:t>
            </a:r>
            <a:r>
              <a:rPr lang="en-US" altLang="zh-CN"/>
              <a:t>, </a:t>
            </a:r>
            <a:r>
              <a:rPr lang="en-US" altLang="zh-CN" i="1"/>
              <a:t>P</a:t>
            </a:r>
            <a:r>
              <a:rPr lang="en-US" altLang="zh-CN" baseline="-25000"/>
              <a:t>4</a:t>
            </a:r>
            <a:r>
              <a:rPr lang="en-US" altLang="zh-CN"/>
              <a:t>, </a:t>
            </a:r>
            <a:r>
              <a:rPr lang="en-US" altLang="zh-CN" i="1"/>
              <a:t>P</a:t>
            </a:r>
            <a:r>
              <a:rPr lang="en-US" altLang="zh-CN" baseline="-25000"/>
              <a:t>2</a:t>
            </a:r>
            <a:r>
              <a:rPr lang="en-US" altLang="zh-CN"/>
              <a:t>, </a:t>
            </a:r>
            <a:r>
              <a:rPr lang="en-US" altLang="zh-CN" i="1"/>
              <a:t>P</a:t>
            </a:r>
            <a:r>
              <a:rPr lang="en-US" altLang="zh-CN" baseline="-25000"/>
              <a:t>0</a:t>
            </a:r>
            <a:r>
              <a:rPr lang="en-US" altLang="zh-CN"/>
              <a:t>&gt; satisfies safety criteria. </a:t>
            </a:r>
            <a:endParaRPr lang="en-US" altLang="zh-CN" baseline="-25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2CD78FB-8832-7A4F-B06D-D1FB3D0CE75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Example:  </a:t>
            </a:r>
            <a:r>
              <a:rPr lang="en-US" altLang="zh-CN" i="1">
                <a:effectLst>
                  <a:outerShdw blurRad="38100" dist="38100" dir="2700000" algn="tl">
                    <a:srgbClr val="C0C0C0"/>
                  </a:outerShdw>
                </a:effectLst>
              </a:rPr>
              <a:t>P</a:t>
            </a:r>
            <a:r>
              <a:rPr lang="en-US" altLang="zh-CN" baseline="-25000">
                <a:effectLst>
                  <a:outerShdw blurRad="38100" dist="38100" dir="2700000" algn="tl">
                    <a:srgbClr val="C0C0C0"/>
                  </a:outerShdw>
                </a:effectLst>
              </a:rPr>
              <a:t>1</a:t>
            </a:r>
            <a:r>
              <a:rPr lang="en-US" altLang="zh-CN">
                <a:effectLst>
                  <a:outerShdw blurRad="38100" dist="38100" dir="2700000" algn="tl">
                    <a:srgbClr val="C0C0C0"/>
                  </a:outerShdw>
                </a:effectLst>
              </a:rPr>
              <a:t> Requests (1,0,2)</a:t>
            </a:r>
          </a:p>
        </p:txBody>
      </p:sp>
      <p:sp>
        <p:nvSpPr>
          <p:cNvPr id="69634" name="Rectangle 3">
            <a:extLst>
              <a:ext uri="{FF2B5EF4-FFF2-40B4-BE49-F238E27FC236}">
                <a16:creationId xmlns:a16="http://schemas.microsoft.com/office/drawing/2014/main" id="{45A66F76-688C-9E41-8848-6A19E7E31ECE}"/>
              </a:ext>
            </a:extLst>
          </p:cNvPr>
          <p:cNvSpPr>
            <a:spLocks noGrp="1" noChangeArrowheads="1"/>
          </p:cNvSpPr>
          <p:nvPr>
            <p:ph type="body" idx="1"/>
          </p:nvPr>
        </p:nvSpPr>
        <p:spPr>
          <a:xfrm>
            <a:off x="833438" y="1292225"/>
            <a:ext cx="7766050" cy="4724400"/>
          </a:xfrm>
        </p:spPr>
        <p:txBody>
          <a:bodyPr/>
          <a:lstStyle/>
          <a:p>
            <a:pPr>
              <a:buFont typeface="Monotype Sorts" charset="0"/>
              <a:buChar char="n"/>
              <a:tabLst>
                <a:tab pos="1544638" algn="l"/>
                <a:tab pos="2452688" algn="ctr"/>
                <a:tab pos="3767138" algn="ctr"/>
                <a:tab pos="5022850" algn="ctr"/>
              </a:tabLst>
              <a:defRPr/>
            </a:pPr>
            <a:r>
              <a:rPr lang="en-US" altLang="zh-CN" dirty="0"/>
              <a:t>Check that Request </a:t>
            </a:r>
            <a:r>
              <a:rPr lang="en-US" altLang="zh-CN" dirty="0">
                <a:sym typeface="Symbol" charset="0"/>
              </a:rPr>
              <a:t> Available (that is, (1,0,2)  (3,3,2)  true</a:t>
            </a:r>
            <a:r>
              <a:rPr lang="en-US" altLang="zh-CN" i="1" dirty="0">
                <a:sym typeface="Symbol" charset="0"/>
              </a:rPr>
              <a:t>.</a:t>
            </a:r>
          </a:p>
          <a:p>
            <a:pPr>
              <a:buFont typeface="Monotype Sorts" charset="0"/>
              <a:buNone/>
              <a:tabLst>
                <a:tab pos="1544638" algn="l"/>
                <a:tab pos="2452688" algn="ctr"/>
                <a:tab pos="3767138" algn="ctr"/>
                <a:tab pos="5022850" algn="ctr"/>
              </a:tabLst>
              <a:defRPr/>
            </a:pPr>
            <a:r>
              <a:rPr lang="en-US" altLang="zh-CN" i="1" dirty="0"/>
              <a:t>			</a:t>
            </a:r>
            <a:r>
              <a:rPr lang="en-US" altLang="zh-CN" i="1" u="sng" dirty="0"/>
              <a:t>Allocation</a:t>
            </a:r>
            <a:r>
              <a:rPr lang="en-US" altLang="zh-CN" i="1" dirty="0"/>
              <a:t>	</a:t>
            </a:r>
            <a:r>
              <a:rPr lang="en-US" altLang="zh-CN" i="1" u="sng" dirty="0"/>
              <a:t>Need</a:t>
            </a:r>
            <a:r>
              <a:rPr lang="en-US" altLang="zh-CN" i="1" dirty="0"/>
              <a:t>	</a:t>
            </a:r>
            <a:r>
              <a:rPr lang="en-US" altLang="zh-CN" i="1" u="sng" dirty="0"/>
              <a:t>Available</a:t>
            </a:r>
            <a:endParaRPr lang="en-US" altLang="zh-CN" i="1" dirty="0"/>
          </a:p>
          <a:p>
            <a:pPr>
              <a:buFont typeface="Monotype Sorts" charset="0"/>
              <a:buNone/>
              <a:tabLst>
                <a:tab pos="1544638" algn="l"/>
                <a:tab pos="2452688" algn="ctr"/>
                <a:tab pos="3767138" algn="ctr"/>
                <a:tab pos="5022850" algn="ctr"/>
              </a:tabLst>
              <a:defRPr/>
            </a:pPr>
            <a:r>
              <a:rPr lang="en-US" altLang="zh-CN" i="1" dirty="0"/>
              <a:t>			A B C	A B C	A B C </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0</a:t>
            </a:r>
            <a:r>
              <a:rPr lang="en-US" altLang="zh-CN" dirty="0"/>
              <a:t>	0 1 0 	7 4 3 	2 3 0</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1</a:t>
            </a:r>
            <a:r>
              <a:rPr lang="en-US" altLang="zh-CN" dirty="0"/>
              <a:t>	3 0 2	0 2 0 	</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2</a:t>
            </a:r>
            <a:r>
              <a:rPr lang="en-US" altLang="zh-CN" dirty="0"/>
              <a:t>	3 0 1 	6 0 0 </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3</a:t>
            </a:r>
            <a:r>
              <a:rPr lang="en-US" altLang="zh-CN" dirty="0"/>
              <a:t>	2 1 1 	0 1 1</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4</a:t>
            </a:r>
            <a:r>
              <a:rPr lang="en-US" altLang="zh-CN" dirty="0"/>
              <a:t>	0 0 2 	4 3 1 </a:t>
            </a:r>
          </a:p>
          <a:p>
            <a:pPr>
              <a:buFont typeface="Monotype Sorts" charset="0"/>
              <a:buChar char="n"/>
              <a:tabLst>
                <a:tab pos="1544638" algn="l"/>
                <a:tab pos="2452688" algn="ctr"/>
                <a:tab pos="3767138" algn="ctr"/>
                <a:tab pos="5022850" algn="ctr"/>
              </a:tabLst>
              <a:defRPr/>
            </a:pPr>
            <a:r>
              <a:rPr lang="en-US" altLang="zh-CN" dirty="0"/>
              <a:t>Executing safety algorithm shows that sequence &lt; </a:t>
            </a:r>
            <a:r>
              <a:rPr lang="en-US" altLang="zh-CN" i="1" dirty="0"/>
              <a:t>P</a:t>
            </a:r>
            <a:r>
              <a:rPr lang="en-US" altLang="zh-CN" baseline="-25000" dirty="0"/>
              <a:t>1</a:t>
            </a:r>
            <a:r>
              <a:rPr lang="en-US" altLang="zh-CN" dirty="0"/>
              <a:t>, </a:t>
            </a:r>
            <a:r>
              <a:rPr lang="en-US" altLang="zh-CN" i="1" dirty="0"/>
              <a:t>P</a:t>
            </a:r>
            <a:r>
              <a:rPr lang="en-US" altLang="zh-CN" baseline="-25000" dirty="0"/>
              <a:t>3</a:t>
            </a:r>
            <a:r>
              <a:rPr lang="en-US" altLang="zh-CN" dirty="0"/>
              <a:t>, </a:t>
            </a:r>
            <a:r>
              <a:rPr lang="en-US" altLang="zh-CN" i="1" dirty="0"/>
              <a:t>P</a:t>
            </a:r>
            <a:r>
              <a:rPr lang="en-US" altLang="zh-CN" baseline="-25000" dirty="0"/>
              <a:t>4</a:t>
            </a:r>
            <a:r>
              <a:rPr lang="en-US" altLang="zh-CN" dirty="0"/>
              <a:t>, </a:t>
            </a:r>
            <a:r>
              <a:rPr lang="en-US" altLang="zh-CN" i="1" dirty="0"/>
              <a:t>P</a:t>
            </a:r>
            <a:r>
              <a:rPr lang="en-US" altLang="zh-CN" baseline="-25000" dirty="0"/>
              <a:t>0</a:t>
            </a:r>
            <a:r>
              <a:rPr lang="en-US" altLang="zh-CN" dirty="0"/>
              <a:t>, </a:t>
            </a:r>
            <a:r>
              <a:rPr lang="en-US" altLang="zh-CN" i="1" dirty="0"/>
              <a:t>P</a:t>
            </a:r>
            <a:r>
              <a:rPr lang="en-US" altLang="zh-CN" baseline="-25000" dirty="0"/>
              <a:t>2</a:t>
            </a:r>
            <a:r>
              <a:rPr lang="en-US" altLang="zh-CN" dirty="0"/>
              <a:t>&gt; satisfies safety requirement. </a:t>
            </a:r>
          </a:p>
          <a:p>
            <a:pPr marL="0" indent="0">
              <a:buFont typeface="Monotype Sorts" charset="0"/>
              <a:buNone/>
              <a:tabLst>
                <a:tab pos="1544638" algn="l"/>
                <a:tab pos="2452688" algn="ctr"/>
                <a:tab pos="3767138" algn="ctr"/>
                <a:tab pos="5022850" algn="ctr"/>
              </a:tabLst>
              <a:defRPr/>
            </a:pPr>
            <a:r>
              <a:rPr lang="en-US" altLang="zh-CN" sz="2400" dirty="0"/>
              <a:t>At this new state:</a:t>
            </a:r>
          </a:p>
          <a:p>
            <a:pPr>
              <a:buFont typeface="Monotype Sorts" charset="0"/>
              <a:buChar char="n"/>
              <a:tabLst>
                <a:tab pos="1544638" algn="l"/>
                <a:tab pos="2452688" algn="ctr"/>
                <a:tab pos="3767138" algn="ctr"/>
                <a:tab pos="5022850" algn="ctr"/>
              </a:tabLst>
              <a:defRPr/>
            </a:pPr>
            <a:r>
              <a:rPr lang="en-US" altLang="zh-CN" dirty="0"/>
              <a:t>Can request for (3,3,0) by </a:t>
            </a:r>
            <a:r>
              <a:rPr lang="en-US" altLang="zh-CN" i="1" dirty="0"/>
              <a:t>P</a:t>
            </a:r>
            <a:r>
              <a:rPr lang="en-US" altLang="zh-CN" baseline="-25000" dirty="0"/>
              <a:t>4</a:t>
            </a:r>
            <a:r>
              <a:rPr lang="en-US" altLang="zh-CN" dirty="0"/>
              <a:t> be granted?</a:t>
            </a:r>
          </a:p>
          <a:p>
            <a:pPr>
              <a:buFont typeface="Monotype Sorts" charset="0"/>
              <a:buChar char="n"/>
              <a:tabLst>
                <a:tab pos="1544638" algn="l"/>
                <a:tab pos="2452688" algn="ctr"/>
                <a:tab pos="3767138" algn="ctr"/>
                <a:tab pos="5022850" algn="ctr"/>
              </a:tabLst>
              <a:defRPr/>
            </a:pPr>
            <a:r>
              <a:rPr lang="en-US" altLang="zh-CN" dirty="0"/>
              <a:t>Can request for (0,2,0) by </a:t>
            </a:r>
            <a:r>
              <a:rPr lang="en-US" altLang="zh-CN" i="1" dirty="0"/>
              <a:t>P</a:t>
            </a:r>
            <a:r>
              <a:rPr lang="en-US" altLang="zh-CN" baseline="-25000" dirty="0"/>
              <a:t>0</a:t>
            </a:r>
            <a:r>
              <a:rPr lang="en-US" altLang="zh-CN" dirty="0"/>
              <a:t> be granted?</a:t>
            </a:r>
          </a:p>
          <a:p>
            <a:pPr>
              <a:buFont typeface="Monotype Sorts" charset="0"/>
              <a:buNone/>
              <a:tabLst>
                <a:tab pos="1544638" algn="l"/>
                <a:tab pos="2452688" algn="ctr"/>
                <a:tab pos="3767138" algn="ctr"/>
                <a:tab pos="5022850" algn="ctr"/>
              </a:tabLst>
              <a:defRPr/>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D3D7800-C1F1-5143-AD7A-F3C26B51A31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Deadlock Detection</a:t>
            </a:r>
          </a:p>
        </p:txBody>
      </p:sp>
      <p:sp>
        <p:nvSpPr>
          <p:cNvPr id="72707" name="Rectangle 3">
            <a:extLst>
              <a:ext uri="{FF2B5EF4-FFF2-40B4-BE49-F238E27FC236}">
                <a16:creationId xmlns:a16="http://schemas.microsoft.com/office/drawing/2014/main" id="{A2850C89-6DC0-BB43-ACE6-A5B26A3A3C97}"/>
              </a:ext>
            </a:extLst>
          </p:cNvPr>
          <p:cNvSpPr>
            <a:spLocks noGrp="1" noChangeArrowheads="1"/>
          </p:cNvSpPr>
          <p:nvPr>
            <p:ph type="body" idx="1"/>
          </p:nvPr>
        </p:nvSpPr>
        <p:spPr/>
        <p:txBody>
          <a:bodyPr/>
          <a:lstStyle/>
          <a:p>
            <a:r>
              <a:rPr lang="en-US" altLang="zh-CN"/>
              <a:t>Allow system to enter deadlock state </a:t>
            </a:r>
            <a:br>
              <a:rPr lang="en-US" altLang="zh-CN"/>
            </a:br>
            <a:endParaRPr lang="en-US" altLang="zh-CN"/>
          </a:p>
          <a:p>
            <a:r>
              <a:rPr lang="en-US" altLang="zh-CN"/>
              <a:t>Detection algorithm</a:t>
            </a:r>
            <a:br>
              <a:rPr lang="en-US" altLang="zh-CN"/>
            </a:br>
            <a:endParaRPr lang="en-US" altLang="zh-CN"/>
          </a:p>
          <a:p>
            <a:r>
              <a:rPr lang="en-US" altLang="zh-CN"/>
              <a:t>Recovery scheme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4C33D13-F898-7E49-9C3A-036DC103F1B9}"/>
              </a:ext>
            </a:extLst>
          </p:cNvPr>
          <p:cNvSpPr>
            <a:spLocks noGrp="1" noChangeArrowheads="1"/>
          </p:cNvSpPr>
          <p:nvPr>
            <p:ph type="title"/>
          </p:nvPr>
        </p:nvSpPr>
        <p:spPr>
          <a:xfrm>
            <a:off x="1047750" y="0"/>
            <a:ext cx="7772400" cy="844550"/>
          </a:xfrm>
        </p:spPr>
        <p:txBody>
          <a:bodyPr/>
          <a:lstStyle/>
          <a:p>
            <a:pPr>
              <a:defRPr/>
            </a:pPr>
            <a:r>
              <a:rPr lang="en-US" altLang="zh-CN">
                <a:effectLst>
                  <a:outerShdw blurRad="38100" dist="38100" dir="2700000" algn="tl">
                    <a:srgbClr val="C0C0C0"/>
                  </a:outerShdw>
                </a:effectLst>
              </a:rPr>
              <a:t>Single Instance of Each Resource Type</a:t>
            </a:r>
          </a:p>
        </p:txBody>
      </p:sp>
      <p:sp>
        <p:nvSpPr>
          <p:cNvPr id="74755" name="Rectangle 3">
            <a:extLst>
              <a:ext uri="{FF2B5EF4-FFF2-40B4-BE49-F238E27FC236}">
                <a16:creationId xmlns:a16="http://schemas.microsoft.com/office/drawing/2014/main" id="{33C66625-5BC2-9E40-BA76-1DE03D745E75}"/>
              </a:ext>
            </a:extLst>
          </p:cNvPr>
          <p:cNvSpPr>
            <a:spLocks noGrp="1" noChangeArrowheads="1"/>
          </p:cNvSpPr>
          <p:nvPr>
            <p:ph type="body" idx="1"/>
          </p:nvPr>
        </p:nvSpPr>
        <p:spPr>
          <a:xfrm>
            <a:off x="827088" y="1425575"/>
            <a:ext cx="6562725" cy="4511675"/>
          </a:xfrm>
        </p:spPr>
        <p:txBody>
          <a:bodyPr/>
          <a:lstStyle/>
          <a:p>
            <a:r>
              <a:rPr lang="en-US" altLang="zh-CN"/>
              <a:t>Maintain </a:t>
            </a:r>
            <a:r>
              <a:rPr lang="en-US" altLang="zh-CN" i="1"/>
              <a:t>wait-for</a:t>
            </a:r>
            <a:r>
              <a:rPr lang="en-US" altLang="zh-CN"/>
              <a:t> graph</a:t>
            </a:r>
          </a:p>
          <a:p>
            <a:pPr lvl="1"/>
            <a:r>
              <a:rPr lang="en-US" altLang="zh-CN"/>
              <a:t>Nodes are processes.</a:t>
            </a:r>
          </a:p>
          <a:p>
            <a:pPr lvl="1"/>
            <a:r>
              <a:rPr lang="en-US" altLang="zh-CN" i="1"/>
              <a:t>P</a:t>
            </a:r>
            <a:r>
              <a:rPr lang="en-US" altLang="zh-CN" i="1" baseline="-25000"/>
              <a:t>i</a:t>
            </a:r>
            <a:r>
              <a:rPr lang="en-US" altLang="zh-CN"/>
              <a:t> </a:t>
            </a:r>
            <a:r>
              <a:rPr lang="en-US" altLang="zh-CN">
                <a:sym typeface="Symbol" pitchFamily="2" charset="2"/>
              </a:rPr>
              <a:t> </a:t>
            </a:r>
            <a:r>
              <a:rPr lang="en-US" altLang="zh-CN" i="1">
                <a:sym typeface="Symbol" pitchFamily="2" charset="2"/>
              </a:rPr>
              <a:t>P</a:t>
            </a:r>
            <a:r>
              <a:rPr lang="en-US" altLang="zh-CN" i="1" baseline="-25000">
                <a:sym typeface="Symbol" pitchFamily="2" charset="2"/>
              </a:rPr>
              <a:t>j   </a:t>
            </a:r>
            <a:r>
              <a:rPr lang="en-US" altLang="zh-CN">
                <a:sym typeface="Symbol" pitchFamily="2" charset="2"/>
              </a:rPr>
              <a:t>if </a:t>
            </a:r>
            <a:r>
              <a:rPr lang="en-US" altLang="zh-CN" i="1">
                <a:sym typeface="Symbol" pitchFamily="2" charset="2"/>
              </a:rPr>
              <a:t>P</a:t>
            </a:r>
            <a:r>
              <a:rPr lang="en-US" altLang="zh-CN" i="1" baseline="-25000">
                <a:sym typeface="Symbol" pitchFamily="2" charset="2"/>
              </a:rPr>
              <a:t>i</a:t>
            </a:r>
            <a:r>
              <a:rPr lang="en-US" altLang="zh-CN" i="1">
                <a:sym typeface="Symbol" pitchFamily="2" charset="2"/>
              </a:rPr>
              <a:t> </a:t>
            </a:r>
            <a:r>
              <a:rPr lang="en-US" altLang="zh-CN">
                <a:sym typeface="Symbol" pitchFamily="2" charset="2"/>
              </a:rPr>
              <a:t>is waiting for</a:t>
            </a:r>
            <a:r>
              <a:rPr lang="en-US" altLang="zh-CN" i="1">
                <a:sym typeface="Symbol" pitchFamily="2" charset="2"/>
              </a:rPr>
              <a:t> P</a:t>
            </a:r>
            <a:r>
              <a:rPr lang="en-US" altLang="zh-CN" i="1" baseline="-25000">
                <a:sym typeface="Symbol" pitchFamily="2" charset="2"/>
              </a:rPr>
              <a:t>j</a:t>
            </a:r>
            <a:r>
              <a:rPr lang="en-US" altLang="zh-CN" i="1">
                <a:sym typeface="Symbol" pitchFamily="2" charset="2"/>
              </a:rPr>
              <a:t>.</a:t>
            </a:r>
            <a:br>
              <a:rPr lang="en-US" altLang="zh-CN" i="1">
                <a:sym typeface="Symbol" pitchFamily="2" charset="2"/>
              </a:rPr>
            </a:br>
            <a:endParaRPr lang="en-US" altLang="zh-CN" i="1">
              <a:sym typeface="Symbol" pitchFamily="2" charset="2"/>
            </a:endParaRPr>
          </a:p>
          <a:p>
            <a:r>
              <a:rPr lang="en-US" altLang="zh-CN">
                <a:solidFill>
                  <a:srgbClr val="FF0000"/>
                </a:solidFill>
              </a:rPr>
              <a:t>Periodically</a:t>
            </a:r>
            <a:r>
              <a:rPr lang="en-US" altLang="zh-CN"/>
              <a:t> invoke an algorithm that searches for a cycle in the graph. If there is a cycle, there exists a deadlock.</a:t>
            </a:r>
          </a:p>
          <a:p>
            <a:pPr>
              <a:buFont typeface="Monotype Sorts" pitchFamily="2" charset="2"/>
              <a:buNone/>
            </a:pPr>
            <a:endParaRPr lang="en-US" altLang="zh-CN"/>
          </a:p>
          <a:p>
            <a:r>
              <a:rPr lang="en-US" altLang="zh-CN"/>
              <a:t>An algorithm to detect a cycle in a graph requires an order of</a:t>
            </a:r>
            <a:r>
              <a:rPr lang="en-US" altLang="zh-CN" i="1"/>
              <a:t> n</a:t>
            </a:r>
            <a:r>
              <a:rPr lang="en-US" altLang="zh-CN" baseline="30000"/>
              <a:t>2</a:t>
            </a:r>
            <a:r>
              <a:rPr lang="en-US" altLang="zh-CN"/>
              <a:t> operations, where </a:t>
            </a:r>
            <a:r>
              <a:rPr lang="en-US" altLang="zh-CN" i="1"/>
              <a:t>n</a:t>
            </a:r>
            <a:r>
              <a:rPr lang="en-US" altLang="zh-CN"/>
              <a:t> is the number of vertices in the graph.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5A08AA-4DA9-FB4D-A55C-1C835EA5B3DA}"/>
              </a:ext>
            </a:extLst>
          </p:cNvPr>
          <p:cNvSpPr>
            <a:spLocks noGrp="1" noChangeArrowheads="1"/>
          </p:cNvSpPr>
          <p:nvPr>
            <p:ph type="title"/>
          </p:nvPr>
        </p:nvSpPr>
        <p:spPr>
          <a:xfrm>
            <a:off x="1131888" y="123825"/>
            <a:ext cx="7285037" cy="457200"/>
          </a:xfrm>
        </p:spPr>
        <p:txBody>
          <a:bodyPr/>
          <a:lstStyle/>
          <a:p>
            <a:pPr>
              <a:defRPr/>
            </a:pPr>
            <a:r>
              <a:rPr lang="en-US" altLang="zh-CN" sz="2400">
                <a:effectLst>
                  <a:outerShdw blurRad="38100" dist="38100" dir="2700000" algn="tl">
                    <a:srgbClr val="C0C0C0"/>
                  </a:outerShdw>
                </a:effectLst>
              </a:rPr>
              <a:t>Resource-Allocation Graph and Wait-for Graph</a:t>
            </a:r>
          </a:p>
        </p:txBody>
      </p:sp>
      <p:sp>
        <p:nvSpPr>
          <p:cNvPr id="76803" name="Text Box 5">
            <a:extLst>
              <a:ext uri="{FF2B5EF4-FFF2-40B4-BE49-F238E27FC236}">
                <a16:creationId xmlns:a16="http://schemas.microsoft.com/office/drawing/2014/main" id="{83B6845B-8960-B04B-AF5C-3BA3F338CCF0}"/>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Resource-Allocation Graph</a:t>
            </a:r>
          </a:p>
        </p:txBody>
      </p:sp>
      <p:sp>
        <p:nvSpPr>
          <p:cNvPr id="76804" name="Text Box 6">
            <a:extLst>
              <a:ext uri="{FF2B5EF4-FFF2-40B4-BE49-F238E27FC236}">
                <a16:creationId xmlns:a16="http://schemas.microsoft.com/office/drawing/2014/main" id="{4208F455-7F09-804F-B7A1-01C560E5A5BB}"/>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Corresponding wait-for graph</a:t>
            </a:r>
          </a:p>
        </p:txBody>
      </p:sp>
      <p:pic>
        <p:nvPicPr>
          <p:cNvPr id="76805" name="Picture 8">
            <a:extLst>
              <a:ext uri="{FF2B5EF4-FFF2-40B4-BE49-F238E27FC236}">
                <a16:creationId xmlns:a16="http://schemas.microsoft.com/office/drawing/2014/main" id="{C27485C9-C7F1-D44E-98BE-17A0D014B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F8C5E51-C4C5-914A-8299-57A40CCD1ADF}"/>
              </a:ext>
            </a:extLst>
          </p:cNvPr>
          <p:cNvSpPr>
            <a:spLocks noGrp="1" noChangeArrowheads="1"/>
          </p:cNvSpPr>
          <p:nvPr>
            <p:ph type="title"/>
          </p:nvPr>
        </p:nvSpPr>
        <p:spPr>
          <a:xfrm>
            <a:off x="1171575" y="-85725"/>
            <a:ext cx="7772400" cy="844550"/>
          </a:xfrm>
        </p:spPr>
        <p:txBody>
          <a:bodyPr/>
          <a:lstStyle/>
          <a:p>
            <a:pPr>
              <a:defRPr/>
            </a:pPr>
            <a:r>
              <a:rPr lang="en-US" altLang="zh-CN">
                <a:effectLst>
                  <a:outerShdw blurRad="38100" dist="38100" dir="2700000" algn="tl">
                    <a:srgbClr val="C0C0C0"/>
                  </a:outerShdw>
                </a:effectLst>
              </a:rPr>
              <a:t>Several Instances of a Resource Type</a:t>
            </a:r>
          </a:p>
        </p:txBody>
      </p:sp>
      <p:sp>
        <p:nvSpPr>
          <p:cNvPr id="78851" name="Rectangle 3">
            <a:extLst>
              <a:ext uri="{FF2B5EF4-FFF2-40B4-BE49-F238E27FC236}">
                <a16:creationId xmlns:a16="http://schemas.microsoft.com/office/drawing/2014/main" id="{32071CCB-83B2-2644-AA21-C8C0FB1C1796}"/>
              </a:ext>
            </a:extLst>
          </p:cNvPr>
          <p:cNvSpPr>
            <a:spLocks noGrp="1" noChangeArrowheads="1"/>
          </p:cNvSpPr>
          <p:nvPr>
            <p:ph type="body" idx="1"/>
          </p:nvPr>
        </p:nvSpPr>
        <p:spPr>
          <a:xfrm>
            <a:off x="852488" y="1392238"/>
            <a:ext cx="6784975" cy="3811587"/>
          </a:xfrm>
        </p:spPr>
        <p:txBody>
          <a:bodyPr/>
          <a:lstStyle/>
          <a:p>
            <a:r>
              <a:rPr lang="en-US" altLang="zh-CN" b="1" i="1">
                <a:solidFill>
                  <a:srgbClr val="FF0000"/>
                </a:solidFill>
              </a:rPr>
              <a:t>Available</a:t>
            </a:r>
            <a:r>
              <a:rPr lang="en-US" altLang="zh-CN" i="1"/>
              <a:t>:</a:t>
            </a:r>
            <a:r>
              <a:rPr lang="en-US" altLang="zh-CN"/>
              <a:t>  A vector of length </a:t>
            </a:r>
            <a:r>
              <a:rPr lang="en-US" altLang="zh-CN" i="1"/>
              <a:t>m</a:t>
            </a:r>
            <a:r>
              <a:rPr lang="en-US" altLang="zh-CN"/>
              <a:t> indicates the number of available resources of each type.</a:t>
            </a:r>
            <a:br>
              <a:rPr lang="en-US" altLang="zh-CN"/>
            </a:br>
            <a:endParaRPr lang="en-US" altLang="zh-CN"/>
          </a:p>
          <a:p>
            <a:r>
              <a:rPr lang="en-US" altLang="zh-CN" b="1" i="1">
                <a:solidFill>
                  <a:srgbClr val="FF0000"/>
                </a:solidFill>
              </a:rPr>
              <a:t>Allocation</a:t>
            </a:r>
            <a:r>
              <a:rPr lang="en-US" altLang="zh-CN" i="1"/>
              <a:t>:</a:t>
            </a:r>
            <a:r>
              <a:rPr lang="en-US" altLang="zh-CN"/>
              <a:t>  An </a:t>
            </a:r>
            <a:r>
              <a:rPr lang="en-US" altLang="zh-CN" i="1"/>
              <a:t>n </a:t>
            </a:r>
            <a:r>
              <a:rPr lang="en-US" altLang="zh-CN"/>
              <a:t>x</a:t>
            </a:r>
            <a:r>
              <a:rPr lang="en-US" altLang="zh-CN" i="1"/>
              <a:t> m</a:t>
            </a:r>
            <a:r>
              <a:rPr lang="en-US" altLang="zh-CN"/>
              <a:t> matrix defines the number of resources of each type currently allocated to each process.</a:t>
            </a:r>
            <a:br>
              <a:rPr lang="en-US" altLang="zh-CN"/>
            </a:br>
            <a:endParaRPr lang="en-US" altLang="zh-CN"/>
          </a:p>
          <a:p>
            <a:r>
              <a:rPr lang="en-US" altLang="zh-CN" b="1" i="1">
                <a:solidFill>
                  <a:srgbClr val="FF0000"/>
                </a:solidFill>
              </a:rPr>
              <a:t>Request</a:t>
            </a:r>
            <a:r>
              <a:rPr lang="en-US" altLang="zh-CN" i="1"/>
              <a:t>:</a:t>
            </a:r>
            <a:r>
              <a:rPr lang="en-US" altLang="zh-CN"/>
              <a:t>  An </a:t>
            </a:r>
            <a:r>
              <a:rPr lang="en-US" altLang="zh-CN" i="1"/>
              <a:t>n </a:t>
            </a:r>
            <a:r>
              <a:rPr lang="en-US" altLang="zh-CN"/>
              <a:t>x</a:t>
            </a:r>
            <a:r>
              <a:rPr lang="en-US" altLang="zh-CN" i="1"/>
              <a:t> m</a:t>
            </a:r>
            <a:r>
              <a:rPr lang="en-US" altLang="zh-CN"/>
              <a:t> matrix indicates the current request  of each process.  If </a:t>
            </a:r>
            <a:r>
              <a:rPr lang="en-US" altLang="zh-CN" i="1"/>
              <a:t>Request </a:t>
            </a:r>
            <a:r>
              <a:rPr lang="en-US" altLang="zh-CN"/>
              <a:t>[</a:t>
            </a:r>
            <a:r>
              <a:rPr lang="en-US" altLang="zh-CN" i="1"/>
              <a:t>i</a:t>
            </a:r>
            <a:r>
              <a:rPr lang="en-US" altLang="zh-CN" i="1" baseline="-25000"/>
              <a:t>j</a:t>
            </a:r>
            <a:r>
              <a:rPr lang="en-US" altLang="zh-CN"/>
              <a:t>] = </a:t>
            </a:r>
            <a:r>
              <a:rPr lang="en-US" altLang="zh-CN" i="1"/>
              <a:t>k</a:t>
            </a:r>
            <a:r>
              <a:rPr lang="en-US" altLang="zh-CN"/>
              <a:t>, then process</a:t>
            </a:r>
            <a:r>
              <a:rPr lang="en-US" altLang="zh-CN" i="1"/>
              <a:t> P</a:t>
            </a:r>
            <a:r>
              <a:rPr lang="en-US" altLang="zh-CN" i="1" baseline="-25000"/>
              <a:t>i</a:t>
            </a:r>
            <a:r>
              <a:rPr lang="en-US" altLang="zh-CN"/>
              <a:t> is requesting</a:t>
            </a:r>
            <a:r>
              <a:rPr lang="en-US" altLang="zh-CN" i="1"/>
              <a:t> k</a:t>
            </a:r>
            <a:r>
              <a:rPr lang="en-US" altLang="zh-CN"/>
              <a:t> more instances of resource type. </a:t>
            </a:r>
            <a:r>
              <a:rPr lang="en-US" altLang="zh-CN" i="1"/>
              <a:t>R</a:t>
            </a:r>
            <a:r>
              <a:rPr lang="en-US" altLang="zh-CN" i="1" baseline="-25000"/>
              <a:t>j</a:t>
            </a:r>
            <a:r>
              <a:rPr lang="en-US" altLang="zh-CN"/>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3482511-409C-4A4D-AE4B-53B5B90ACA4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Detection Algorithm</a:t>
            </a:r>
          </a:p>
        </p:txBody>
      </p:sp>
      <p:sp>
        <p:nvSpPr>
          <p:cNvPr id="80899" name="Rectangle 3">
            <a:extLst>
              <a:ext uri="{FF2B5EF4-FFF2-40B4-BE49-F238E27FC236}">
                <a16:creationId xmlns:a16="http://schemas.microsoft.com/office/drawing/2014/main" id="{30084118-E124-8744-8BA9-203E2209B426}"/>
              </a:ext>
            </a:extLst>
          </p:cNvPr>
          <p:cNvSpPr>
            <a:spLocks noGrp="1" noChangeArrowheads="1"/>
          </p:cNvSpPr>
          <p:nvPr>
            <p:ph type="body" idx="1"/>
          </p:nvPr>
        </p:nvSpPr>
        <p:spPr/>
        <p:txBody>
          <a:bodyPr/>
          <a:lstStyle/>
          <a:p>
            <a:pPr>
              <a:buFont typeface="Monotype Sorts" pitchFamily="2" charset="2"/>
              <a:buNone/>
            </a:pPr>
            <a:r>
              <a:rPr lang="en-US" altLang="zh-CN"/>
              <a:t>1.	Let </a:t>
            </a:r>
            <a:r>
              <a:rPr lang="en-US" altLang="zh-CN" i="1"/>
              <a:t>Work</a:t>
            </a:r>
            <a:r>
              <a:rPr lang="en-US" altLang="zh-CN"/>
              <a:t> and </a:t>
            </a:r>
            <a:r>
              <a:rPr lang="en-US" altLang="zh-CN" i="1"/>
              <a:t>Finish</a:t>
            </a:r>
            <a:r>
              <a:rPr lang="en-US" altLang="zh-CN"/>
              <a:t> be vectors of length </a:t>
            </a:r>
            <a:r>
              <a:rPr lang="en-US" altLang="zh-CN" i="1"/>
              <a:t>m</a:t>
            </a:r>
            <a:r>
              <a:rPr lang="en-US" altLang="zh-CN"/>
              <a:t> and </a:t>
            </a:r>
            <a:r>
              <a:rPr lang="en-US" altLang="zh-CN" i="1"/>
              <a:t>n</a:t>
            </a:r>
            <a:r>
              <a:rPr lang="en-US" altLang="zh-CN"/>
              <a:t>, respectively Initialize:</a:t>
            </a:r>
          </a:p>
          <a:p>
            <a:pPr marL="850900" lvl="1" indent="-393700">
              <a:buFont typeface="Monotype Sorts" pitchFamily="2" charset="2"/>
              <a:buNone/>
            </a:pPr>
            <a:r>
              <a:rPr lang="en-US" altLang="zh-CN"/>
              <a:t>(a) </a:t>
            </a:r>
            <a:r>
              <a:rPr lang="en-US" altLang="zh-CN" i="1"/>
              <a:t>Work</a:t>
            </a:r>
            <a:r>
              <a:rPr lang="en-US" altLang="zh-CN"/>
              <a:t> = </a:t>
            </a:r>
            <a:r>
              <a:rPr lang="en-US" altLang="zh-CN" i="1"/>
              <a:t>Available</a:t>
            </a:r>
            <a:endParaRPr lang="en-US" altLang="zh-CN"/>
          </a:p>
          <a:p>
            <a:pPr marL="850900" lvl="1" indent="-393700">
              <a:buFont typeface="Monotype Sorts" pitchFamily="2" charset="2"/>
              <a:buNone/>
            </a:pPr>
            <a:r>
              <a:rPr lang="en-US" altLang="zh-CN"/>
              <a:t>(b)	For </a:t>
            </a:r>
            <a:r>
              <a:rPr lang="en-US" altLang="zh-CN" i="1"/>
              <a:t>i</a:t>
            </a:r>
            <a:r>
              <a:rPr lang="en-US" altLang="zh-CN"/>
              <a:t> = 1,2, …,</a:t>
            </a:r>
            <a:r>
              <a:rPr lang="en-US" altLang="zh-CN" i="1"/>
              <a:t> n</a:t>
            </a:r>
            <a:r>
              <a:rPr lang="en-US" altLang="zh-CN"/>
              <a:t>, if </a:t>
            </a:r>
            <a:r>
              <a:rPr lang="en-US" altLang="zh-CN" i="1"/>
              <a:t>Allocation</a:t>
            </a:r>
            <a:r>
              <a:rPr lang="en-US" altLang="zh-CN" i="1" baseline="-25000"/>
              <a:t>i</a:t>
            </a:r>
            <a:r>
              <a:rPr lang="en-US" altLang="zh-CN"/>
              <a:t> </a:t>
            </a:r>
            <a:r>
              <a:rPr lang="en-US" altLang="zh-CN">
                <a:sym typeface="Symbol" pitchFamily="2" charset="2"/>
              </a:rPr>
              <a:t> 0, then </a:t>
            </a:r>
            <a:br>
              <a:rPr lang="en-US" altLang="zh-CN">
                <a:sym typeface="Symbol" pitchFamily="2" charset="2"/>
              </a:rPr>
            </a:br>
            <a:r>
              <a:rPr lang="en-US" altLang="zh-CN" i="1">
                <a:sym typeface="Symbol" pitchFamily="2" charset="2"/>
              </a:rPr>
              <a:t>Finish</a:t>
            </a:r>
            <a:r>
              <a:rPr lang="en-US" altLang="zh-CN">
                <a:sym typeface="Symbol" pitchFamily="2" charset="2"/>
              </a:rPr>
              <a:t>[i] = false;otherwise, </a:t>
            </a:r>
            <a:r>
              <a:rPr lang="en-US" altLang="zh-CN" i="1">
                <a:sym typeface="Symbol" pitchFamily="2" charset="2"/>
              </a:rPr>
              <a:t>Finish</a:t>
            </a:r>
            <a:r>
              <a:rPr lang="en-US" altLang="zh-CN">
                <a:sym typeface="Symbol" pitchFamily="2" charset="2"/>
              </a:rPr>
              <a:t>[i] = </a:t>
            </a:r>
            <a:r>
              <a:rPr lang="en-US" altLang="zh-CN" i="1">
                <a:sym typeface="Symbol" pitchFamily="2" charset="2"/>
              </a:rPr>
              <a:t>true</a:t>
            </a:r>
            <a:r>
              <a:rPr lang="en-US" altLang="zh-CN">
                <a:sym typeface="Symbol" pitchFamily="2" charset="2"/>
              </a:rPr>
              <a:t>.</a:t>
            </a:r>
          </a:p>
          <a:p>
            <a:pPr>
              <a:buFont typeface="Monotype Sorts" pitchFamily="2" charset="2"/>
              <a:buNone/>
            </a:pPr>
            <a:r>
              <a:rPr lang="en-US" altLang="zh-CN"/>
              <a:t>2.	Find an index </a:t>
            </a:r>
            <a:r>
              <a:rPr lang="en-US" altLang="zh-CN" i="1"/>
              <a:t>i </a:t>
            </a:r>
            <a:r>
              <a:rPr lang="en-US" altLang="zh-CN"/>
              <a:t>such that both:</a:t>
            </a:r>
          </a:p>
          <a:p>
            <a:pPr marL="850900" lvl="1" indent="-393700">
              <a:buFont typeface="Monotype Sorts" pitchFamily="2" charset="2"/>
              <a:buNone/>
            </a:pPr>
            <a:r>
              <a:rPr lang="en-US" altLang="zh-CN"/>
              <a:t>(a)	</a:t>
            </a:r>
            <a:r>
              <a:rPr lang="en-US" altLang="zh-CN" i="1"/>
              <a:t>Finish</a:t>
            </a:r>
            <a:r>
              <a:rPr lang="en-US" altLang="zh-CN"/>
              <a:t>[i] == </a:t>
            </a:r>
            <a:r>
              <a:rPr lang="en-US" altLang="zh-CN" i="1"/>
              <a:t>false</a:t>
            </a:r>
            <a:endParaRPr lang="en-US" altLang="zh-CN"/>
          </a:p>
          <a:p>
            <a:pPr marL="850900" lvl="1" indent="-393700">
              <a:buFont typeface="Monotype Sorts" pitchFamily="2" charset="2"/>
              <a:buNone/>
            </a:pPr>
            <a:r>
              <a:rPr lang="en-US" altLang="zh-CN"/>
              <a:t>(b)	</a:t>
            </a:r>
            <a:r>
              <a:rPr lang="en-US" altLang="zh-CN" i="1"/>
              <a:t>Request</a:t>
            </a:r>
            <a:r>
              <a:rPr lang="en-US" altLang="zh-CN" i="1" baseline="-25000"/>
              <a:t>i</a:t>
            </a:r>
            <a:r>
              <a:rPr lang="en-US" altLang="zh-CN"/>
              <a:t> </a:t>
            </a:r>
            <a:r>
              <a:rPr lang="en-US" altLang="zh-CN">
                <a:sym typeface="Symbol" pitchFamily="2" charset="2"/>
              </a:rPr>
              <a:t> </a:t>
            </a:r>
            <a:r>
              <a:rPr lang="en-US" altLang="zh-CN" i="1">
                <a:sym typeface="Symbol" pitchFamily="2" charset="2"/>
              </a:rPr>
              <a:t>Work</a:t>
            </a:r>
            <a:br>
              <a:rPr lang="en-US" altLang="zh-CN" i="1">
                <a:sym typeface="Symbol" pitchFamily="2" charset="2"/>
              </a:rPr>
            </a:br>
            <a:endParaRPr lang="en-US" altLang="zh-CN">
              <a:sym typeface="Symbol" pitchFamily="2" charset="2"/>
            </a:endParaRPr>
          </a:p>
          <a:p>
            <a:pPr marL="850900" lvl="1" indent="-393700">
              <a:buFont typeface="Monotype Sorts" pitchFamily="2" charset="2"/>
              <a:buNone/>
            </a:pPr>
            <a:r>
              <a:rPr lang="en-US" altLang="zh-CN">
                <a:sym typeface="Symbol" pitchFamily="2" charset="2"/>
              </a:rPr>
              <a:t>If no such </a:t>
            </a:r>
            <a:r>
              <a:rPr lang="en-US" altLang="zh-CN" i="1">
                <a:sym typeface="Symbol" pitchFamily="2" charset="2"/>
              </a:rPr>
              <a:t>i</a:t>
            </a:r>
            <a:r>
              <a:rPr lang="en-US" altLang="zh-CN">
                <a:sym typeface="Symbol" pitchFamily="2" charset="2"/>
              </a:rPr>
              <a:t> exists, go to step 4.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9571EAE-F441-C641-81CC-934BC62E7DC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The Deadlock Problem</a:t>
            </a:r>
          </a:p>
        </p:txBody>
      </p:sp>
      <p:sp>
        <p:nvSpPr>
          <p:cNvPr id="11267" name="Rectangle 3">
            <a:extLst>
              <a:ext uri="{FF2B5EF4-FFF2-40B4-BE49-F238E27FC236}">
                <a16:creationId xmlns:a16="http://schemas.microsoft.com/office/drawing/2014/main" id="{F0A4A52E-B072-2A4E-89C3-EC4F55ED4F36}"/>
              </a:ext>
            </a:extLst>
          </p:cNvPr>
          <p:cNvSpPr>
            <a:spLocks noGrp="1" noChangeArrowheads="1"/>
          </p:cNvSpPr>
          <p:nvPr>
            <p:ph type="body" idx="1"/>
          </p:nvPr>
        </p:nvSpPr>
        <p:spPr>
          <a:xfrm>
            <a:off x="827088" y="1282700"/>
            <a:ext cx="6929437" cy="4398963"/>
          </a:xfrm>
        </p:spPr>
        <p:txBody>
          <a:bodyPr/>
          <a:lstStyle/>
          <a:p>
            <a:r>
              <a:rPr lang="en-US" altLang="zh-CN"/>
              <a:t>A set of blocked processes each holding a resource and waiting to acquire a resource held by another process in the set.</a:t>
            </a:r>
          </a:p>
          <a:p>
            <a:pPr>
              <a:buSzPct val="85000"/>
            </a:pPr>
            <a:r>
              <a:rPr lang="en-US" altLang="zh-CN"/>
              <a:t>Example </a:t>
            </a:r>
          </a:p>
          <a:p>
            <a:pPr lvl="1"/>
            <a:r>
              <a:rPr lang="en-US" altLang="zh-CN"/>
              <a:t>System has 2 disk drives.</a:t>
            </a:r>
          </a:p>
          <a:p>
            <a:pPr lvl="1"/>
            <a:r>
              <a:rPr lang="en-US" altLang="zh-CN" i="1"/>
              <a:t>P</a:t>
            </a:r>
            <a:r>
              <a:rPr lang="en-US" altLang="zh-CN" baseline="-25000"/>
              <a:t>1</a:t>
            </a:r>
            <a:r>
              <a:rPr lang="en-US" altLang="zh-CN"/>
              <a:t> and </a:t>
            </a:r>
            <a:r>
              <a:rPr lang="en-US" altLang="zh-CN" i="1"/>
              <a:t>P</a:t>
            </a:r>
            <a:r>
              <a:rPr lang="en-US" altLang="zh-CN" baseline="-25000"/>
              <a:t>2</a:t>
            </a:r>
            <a:r>
              <a:rPr lang="en-US" altLang="zh-CN"/>
              <a:t> each hold one disk drive and each needs another one.</a:t>
            </a:r>
          </a:p>
          <a:p>
            <a:pPr>
              <a:buSzPct val="85000"/>
            </a:pPr>
            <a:r>
              <a:rPr lang="en-US" altLang="zh-CN"/>
              <a:t>Example </a:t>
            </a:r>
          </a:p>
          <a:p>
            <a:pPr lvl="1"/>
            <a:r>
              <a:rPr lang="en-US" altLang="zh-CN"/>
              <a:t>semaphores </a:t>
            </a:r>
            <a:r>
              <a:rPr lang="en-US" altLang="zh-CN" i="1"/>
              <a:t>A</a:t>
            </a:r>
            <a:r>
              <a:rPr lang="en-US" altLang="zh-CN"/>
              <a:t> and</a:t>
            </a:r>
            <a:r>
              <a:rPr lang="en-US" altLang="zh-CN" i="1"/>
              <a:t> B</a:t>
            </a:r>
            <a:r>
              <a:rPr lang="en-US" altLang="zh-CN"/>
              <a:t>, initialized to 1</a:t>
            </a:r>
            <a:endParaRPr lang="en-US" altLang="zh-CN" sz="2800"/>
          </a:p>
          <a:p>
            <a:pPr lvl="4">
              <a:buFontTx/>
              <a:buNone/>
            </a:pPr>
            <a:r>
              <a:rPr lang="en-US" altLang="zh-CN" sz="2800"/>
              <a:t>    </a:t>
            </a:r>
            <a:r>
              <a:rPr lang="en-US" altLang="zh-CN" i="1"/>
              <a:t>P</a:t>
            </a:r>
            <a:r>
              <a:rPr lang="en-US" altLang="zh-CN" baseline="-25000"/>
              <a:t>0</a:t>
            </a:r>
            <a:r>
              <a:rPr lang="en-US" altLang="zh-CN"/>
              <a:t>		   </a:t>
            </a:r>
            <a:r>
              <a:rPr lang="en-US" altLang="zh-CN" i="1"/>
              <a:t>P</a:t>
            </a:r>
            <a:r>
              <a:rPr lang="en-US" altLang="zh-CN" baseline="-25000"/>
              <a:t>1</a:t>
            </a:r>
            <a:endParaRPr lang="en-US" altLang="zh-CN"/>
          </a:p>
          <a:p>
            <a:pPr lvl="4">
              <a:buFontTx/>
              <a:buNone/>
            </a:pPr>
            <a:r>
              <a:rPr lang="en-US" altLang="zh-CN">
                <a:solidFill>
                  <a:srgbClr val="0000FF"/>
                </a:solidFill>
              </a:rPr>
              <a:t>wait (A);		wait(B)</a:t>
            </a:r>
          </a:p>
          <a:p>
            <a:pPr lvl="4">
              <a:buFontTx/>
              <a:buNone/>
            </a:pPr>
            <a:r>
              <a:rPr lang="en-US" altLang="zh-CN">
                <a:solidFill>
                  <a:srgbClr val="0000FF"/>
                </a:solidFill>
              </a:rPr>
              <a:t>wait (B);		wait(A)</a:t>
            </a:r>
          </a:p>
          <a:p>
            <a:pPr lvl="1"/>
            <a:endParaRPr lang="en-US" altLang="zh-CN">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D6009BD-5442-754D-87D4-8EEF9919824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Detection Algorithm (Cont.)</a:t>
            </a:r>
          </a:p>
        </p:txBody>
      </p:sp>
      <p:sp>
        <p:nvSpPr>
          <p:cNvPr id="82947" name="Rectangle 3">
            <a:extLst>
              <a:ext uri="{FF2B5EF4-FFF2-40B4-BE49-F238E27FC236}">
                <a16:creationId xmlns:a16="http://schemas.microsoft.com/office/drawing/2014/main" id="{1D2AC25C-6FB2-B449-A48F-9C05FD82F94A}"/>
              </a:ext>
            </a:extLst>
          </p:cNvPr>
          <p:cNvSpPr>
            <a:spLocks noGrp="1" noChangeArrowheads="1"/>
          </p:cNvSpPr>
          <p:nvPr>
            <p:ph type="body" idx="1"/>
          </p:nvPr>
        </p:nvSpPr>
        <p:spPr>
          <a:xfrm>
            <a:off x="827088" y="1497013"/>
            <a:ext cx="7351712" cy="2271712"/>
          </a:xfrm>
        </p:spPr>
        <p:txBody>
          <a:bodyPr/>
          <a:lstStyle/>
          <a:p>
            <a:pPr>
              <a:lnSpc>
                <a:spcPct val="90000"/>
              </a:lnSpc>
              <a:buFont typeface="Monotype Sorts" pitchFamily="2" charset="2"/>
              <a:buNone/>
            </a:pPr>
            <a:r>
              <a:rPr lang="en-US" altLang="zh-CN"/>
              <a:t>3.	</a:t>
            </a:r>
            <a:r>
              <a:rPr lang="en-US" altLang="zh-CN" i="1"/>
              <a:t>Work</a:t>
            </a:r>
            <a:r>
              <a:rPr lang="en-US" altLang="zh-CN"/>
              <a:t> = </a:t>
            </a:r>
            <a:r>
              <a:rPr lang="en-US" altLang="zh-CN" i="1"/>
              <a:t>Work</a:t>
            </a:r>
            <a:r>
              <a:rPr lang="en-US" altLang="zh-CN"/>
              <a:t> + </a:t>
            </a:r>
            <a:r>
              <a:rPr lang="en-US" altLang="zh-CN" i="1"/>
              <a:t>Allocation</a:t>
            </a:r>
            <a:r>
              <a:rPr lang="en-US" altLang="zh-CN" i="1" baseline="-25000"/>
              <a:t>i</a:t>
            </a:r>
            <a:br>
              <a:rPr lang="en-US" altLang="zh-CN"/>
            </a:br>
            <a:r>
              <a:rPr lang="en-US" altLang="zh-CN" i="1"/>
              <a:t>Finish</a:t>
            </a:r>
            <a:r>
              <a:rPr lang="en-US" altLang="zh-CN"/>
              <a:t>[</a:t>
            </a:r>
            <a:r>
              <a:rPr lang="en-US" altLang="zh-CN" i="1"/>
              <a:t>i</a:t>
            </a:r>
            <a:r>
              <a:rPr lang="en-US" altLang="zh-CN"/>
              <a:t>] = </a:t>
            </a:r>
            <a:r>
              <a:rPr lang="en-US" altLang="zh-CN" i="1"/>
              <a:t>true</a:t>
            </a:r>
            <a:br>
              <a:rPr lang="en-US" altLang="zh-CN"/>
            </a:br>
            <a:r>
              <a:rPr lang="en-US" altLang="zh-CN"/>
              <a:t>go to step 2.</a:t>
            </a:r>
            <a:br>
              <a:rPr lang="en-US" altLang="zh-CN"/>
            </a:br>
            <a:endParaRPr lang="en-US" altLang="zh-CN"/>
          </a:p>
          <a:p>
            <a:pPr>
              <a:lnSpc>
                <a:spcPct val="90000"/>
              </a:lnSpc>
              <a:buFont typeface="Monotype Sorts" pitchFamily="2" charset="2"/>
              <a:buNone/>
            </a:pPr>
            <a:r>
              <a:rPr lang="en-US" altLang="zh-CN"/>
              <a:t>4.	If </a:t>
            </a:r>
            <a:r>
              <a:rPr lang="en-US" altLang="zh-CN" i="1"/>
              <a:t>Finish</a:t>
            </a:r>
            <a:r>
              <a:rPr lang="en-US" altLang="zh-CN"/>
              <a:t>[</a:t>
            </a:r>
            <a:r>
              <a:rPr lang="en-US" altLang="zh-CN" i="1"/>
              <a:t>i</a:t>
            </a:r>
            <a:r>
              <a:rPr lang="en-US" altLang="zh-CN"/>
              <a:t>] == false, for some </a:t>
            </a:r>
            <a:r>
              <a:rPr lang="en-US" altLang="zh-CN" i="1"/>
              <a:t>i</a:t>
            </a:r>
            <a:r>
              <a:rPr lang="en-US" altLang="zh-CN"/>
              <a:t>, 1 </a:t>
            </a:r>
            <a:r>
              <a:rPr lang="en-US" altLang="zh-CN">
                <a:sym typeface="Symbol" pitchFamily="2" charset="2"/>
              </a:rPr>
              <a:t> </a:t>
            </a:r>
            <a:r>
              <a:rPr lang="en-US" altLang="zh-CN" i="1">
                <a:sym typeface="Symbol" pitchFamily="2" charset="2"/>
              </a:rPr>
              <a:t>i</a:t>
            </a:r>
            <a:r>
              <a:rPr lang="en-US" altLang="zh-CN">
                <a:sym typeface="Symbol" pitchFamily="2" charset="2"/>
              </a:rPr>
              <a:t>   </a:t>
            </a:r>
            <a:r>
              <a:rPr lang="en-US" altLang="zh-CN" i="1">
                <a:sym typeface="Symbol" pitchFamily="2" charset="2"/>
              </a:rPr>
              <a:t>n</a:t>
            </a:r>
            <a:r>
              <a:rPr lang="en-US" altLang="zh-CN">
                <a:sym typeface="Symbol" pitchFamily="2" charset="2"/>
              </a:rPr>
              <a:t>, then the system is in deadlock state. Moreover, if </a:t>
            </a:r>
            <a:r>
              <a:rPr lang="en-US" altLang="zh-CN" i="1">
                <a:sym typeface="Symbol" pitchFamily="2" charset="2"/>
              </a:rPr>
              <a:t>Finish</a:t>
            </a:r>
            <a:r>
              <a:rPr lang="en-US" altLang="zh-CN">
                <a:sym typeface="Symbol" pitchFamily="2" charset="2"/>
              </a:rPr>
              <a:t>[</a:t>
            </a:r>
            <a:r>
              <a:rPr lang="en-US" altLang="zh-CN" i="1">
                <a:sym typeface="Symbol" pitchFamily="2" charset="2"/>
              </a:rPr>
              <a:t>i</a:t>
            </a:r>
            <a:r>
              <a:rPr lang="en-US" altLang="zh-CN">
                <a:sym typeface="Symbol" pitchFamily="2" charset="2"/>
              </a:rPr>
              <a:t>] == </a:t>
            </a:r>
            <a:r>
              <a:rPr lang="en-US" altLang="zh-CN" i="1">
                <a:sym typeface="Symbol" pitchFamily="2" charset="2"/>
              </a:rPr>
              <a:t>false</a:t>
            </a:r>
            <a:r>
              <a:rPr lang="en-US" altLang="zh-CN">
                <a:sym typeface="Symbol" pitchFamily="2" charset="2"/>
              </a:rPr>
              <a:t>, then </a:t>
            </a:r>
            <a:r>
              <a:rPr lang="en-US" altLang="zh-CN" i="1">
                <a:sym typeface="Symbol" pitchFamily="2" charset="2"/>
              </a:rPr>
              <a:t>P</a:t>
            </a:r>
            <a:r>
              <a:rPr lang="en-US" altLang="zh-CN" i="1" baseline="-25000">
                <a:sym typeface="Symbol" pitchFamily="2" charset="2"/>
              </a:rPr>
              <a:t>i</a:t>
            </a:r>
            <a:r>
              <a:rPr lang="en-US" altLang="zh-CN">
                <a:sym typeface="Symbol" pitchFamily="2" charset="2"/>
              </a:rPr>
              <a:t> is deadlocked.</a:t>
            </a:r>
          </a:p>
          <a:p>
            <a:pPr>
              <a:lnSpc>
                <a:spcPct val="90000"/>
              </a:lnSpc>
              <a:buFont typeface="Monotype Sorts" pitchFamily="2" charset="2"/>
              <a:buNone/>
            </a:pPr>
            <a:r>
              <a:rPr lang="en-US" altLang="zh-CN">
                <a:sym typeface="Symbol" pitchFamily="2" charset="2"/>
              </a:rPr>
              <a:t>	</a:t>
            </a:r>
            <a:endParaRPr lang="en-US" altLang="zh-CN"/>
          </a:p>
        </p:txBody>
      </p:sp>
      <p:sp>
        <p:nvSpPr>
          <p:cNvPr id="82948" name="Text Box 4">
            <a:extLst>
              <a:ext uri="{FF2B5EF4-FFF2-40B4-BE49-F238E27FC236}">
                <a16:creationId xmlns:a16="http://schemas.microsoft.com/office/drawing/2014/main" id="{4784185E-20C6-B049-B266-A7862E3E29F7}"/>
              </a:ext>
            </a:extLst>
          </p:cNvPr>
          <p:cNvSpPr txBox="1">
            <a:spLocks noChangeArrowheads="1"/>
          </p:cNvSpPr>
          <p:nvPr/>
        </p:nvSpPr>
        <p:spPr bwMode="auto">
          <a:xfrm>
            <a:off x="852488" y="3892550"/>
            <a:ext cx="76946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b="1">
                <a:sym typeface="Symbol" pitchFamily="2" charset="2"/>
              </a:rPr>
              <a:t>Algorithm requires an order of O(</a:t>
            </a:r>
            <a:r>
              <a:rPr kumimoji="0" lang="en-US" altLang="zh-CN" b="1" i="1">
                <a:sym typeface="Symbol" pitchFamily="2" charset="2"/>
              </a:rPr>
              <a:t>m </a:t>
            </a:r>
            <a:r>
              <a:rPr kumimoji="0" lang="en-US" altLang="zh-CN" b="1">
                <a:sym typeface="Symbol" pitchFamily="2" charset="2"/>
              </a:rPr>
              <a:t>x</a:t>
            </a:r>
            <a:r>
              <a:rPr kumimoji="0" lang="en-US" altLang="zh-CN" b="1" i="1">
                <a:sym typeface="Symbol" pitchFamily="2" charset="2"/>
              </a:rPr>
              <a:t> n</a:t>
            </a:r>
            <a:r>
              <a:rPr kumimoji="0" lang="en-US" altLang="zh-CN" b="1" baseline="30000">
                <a:sym typeface="Symbol" pitchFamily="2" charset="2"/>
              </a:rPr>
              <a:t>2</a:t>
            </a:r>
            <a:r>
              <a:rPr kumimoji="0" lang="en-US" altLang="zh-CN" b="1" i="1">
                <a:sym typeface="Symbol" pitchFamily="2" charset="2"/>
              </a:rPr>
              <a:t>)</a:t>
            </a:r>
            <a:r>
              <a:rPr kumimoji="0" lang="en-US" altLang="zh-CN" b="1">
                <a:sym typeface="Symbol" pitchFamily="2" charset="2"/>
              </a:rPr>
              <a:t> operations to detect whether the system is in deadlocked state</a:t>
            </a:r>
            <a:r>
              <a:rPr kumimoji="0" lang="en-US" altLang="zh-CN">
                <a:sym typeface="Symbol" pitchFamily="2" charset="2"/>
              </a:rPr>
              <a:t>. </a:t>
            </a:r>
            <a:endParaRPr kumimoji="0" lang="en-US" altLang="zh-CN"/>
          </a:p>
          <a:p>
            <a:pPr>
              <a:spcBef>
                <a:spcPct val="50000"/>
              </a:spcBef>
              <a:buClrTx/>
              <a:buSzTx/>
              <a:buFontTx/>
              <a:buNone/>
            </a:pPr>
            <a:endParaRPr kumimoji="0"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354C365-5DCC-294D-8429-17427182F56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Example of Detection Algorithm</a:t>
            </a:r>
          </a:p>
        </p:txBody>
      </p:sp>
      <p:sp>
        <p:nvSpPr>
          <p:cNvPr id="84995" name="Rectangle 3">
            <a:extLst>
              <a:ext uri="{FF2B5EF4-FFF2-40B4-BE49-F238E27FC236}">
                <a16:creationId xmlns:a16="http://schemas.microsoft.com/office/drawing/2014/main" id="{9D20A268-E70A-1641-843F-0621E3C652F3}"/>
              </a:ext>
            </a:extLst>
          </p:cNvPr>
          <p:cNvSpPr>
            <a:spLocks noGrp="1" noChangeArrowheads="1"/>
          </p:cNvSpPr>
          <p:nvPr>
            <p:ph type="body" idx="1"/>
          </p:nvPr>
        </p:nvSpPr>
        <p:spPr/>
        <p:txBody>
          <a:bodyPr/>
          <a:lstStyle/>
          <a:p>
            <a:pPr>
              <a:tabLst>
                <a:tab pos="1428750" algn="l"/>
                <a:tab pos="2338388" algn="ctr"/>
                <a:tab pos="3594100" algn="ctr"/>
                <a:tab pos="4921250" algn="ctr"/>
              </a:tabLst>
            </a:pPr>
            <a:r>
              <a:rPr lang="en-US" altLang="zh-CN"/>
              <a:t>Five processes </a:t>
            </a:r>
            <a:r>
              <a:rPr lang="en-US" altLang="zh-CN" i="1"/>
              <a:t>P</a:t>
            </a:r>
            <a:r>
              <a:rPr lang="en-US" altLang="zh-CN" baseline="-25000"/>
              <a:t>0</a:t>
            </a:r>
            <a:r>
              <a:rPr lang="en-US" altLang="zh-CN"/>
              <a:t> through </a:t>
            </a:r>
            <a:r>
              <a:rPr lang="en-US" altLang="zh-CN" i="1"/>
              <a:t>P</a:t>
            </a:r>
            <a:r>
              <a:rPr lang="en-US" altLang="zh-CN" baseline="-25000"/>
              <a:t>4</a:t>
            </a:r>
            <a:r>
              <a:rPr lang="en-US" altLang="zh-CN"/>
              <a:t>;</a:t>
            </a:r>
            <a:r>
              <a:rPr lang="en-US" altLang="zh-CN" baseline="-25000"/>
              <a:t> </a:t>
            </a:r>
            <a:r>
              <a:rPr lang="en-US" altLang="zh-CN"/>
              <a:t>three resource types </a:t>
            </a:r>
            <a:br>
              <a:rPr lang="en-US" altLang="zh-CN"/>
            </a:br>
            <a:r>
              <a:rPr lang="en-US" altLang="zh-CN"/>
              <a:t>A (7 instances), </a:t>
            </a:r>
            <a:r>
              <a:rPr lang="en-US" altLang="zh-CN" i="1"/>
              <a:t>B </a:t>
            </a:r>
            <a:r>
              <a:rPr lang="en-US" altLang="zh-CN"/>
              <a:t>(2 instances), and </a:t>
            </a:r>
            <a:r>
              <a:rPr lang="en-US" altLang="zh-CN" i="1"/>
              <a:t>C</a:t>
            </a:r>
            <a:r>
              <a:rPr lang="en-US" altLang="zh-CN"/>
              <a:t> (6 instances).</a:t>
            </a:r>
          </a:p>
          <a:p>
            <a:pPr>
              <a:tabLst>
                <a:tab pos="1428750" algn="l"/>
                <a:tab pos="2338388" algn="ctr"/>
                <a:tab pos="3594100" algn="ctr"/>
                <a:tab pos="4921250" algn="ctr"/>
              </a:tabLst>
            </a:pPr>
            <a:r>
              <a:rPr lang="en-US" altLang="zh-CN"/>
              <a:t>Snapshot at time </a:t>
            </a:r>
            <a:r>
              <a:rPr lang="en-US" altLang="zh-CN" i="1"/>
              <a:t>T</a:t>
            </a:r>
            <a:r>
              <a:rPr lang="en-US" altLang="zh-CN" baseline="-25000"/>
              <a:t>0</a:t>
            </a:r>
            <a:r>
              <a:rPr lang="en-US" altLang="zh-CN"/>
              <a:t>:</a:t>
            </a:r>
          </a:p>
          <a:p>
            <a:pPr>
              <a:buFont typeface="Monotype Sorts" pitchFamily="2" charset="2"/>
              <a:buNone/>
              <a:tabLst>
                <a:tab pos="1428750" algn="l"/>
                <a:tab pos="2338388" algn="ctr"/>
                <a:tab pos="3594100" algn="ctr"/>
                <a:tab pos="4921250" algn="ctr"/>
              </a:tabLst>
            </a:pPr>
            <a:r>
              <a:rPr lang="en-US" altLang="zh-CN"/>
              <a:t>			 </a:t>
            </a:r>
            <a:r>
              <a:rPr lang="en-US" altLang="zh-CN" i="1" u="sng"/>
              <a:t>Allocation</a:t>
            </a:r>
            <a:r>
              <a:rPr lang="en-US" altLang="zh-CN" i="1"/>
              <a:t>	</a:t>
            </a:r>
            <a:r>
              <a:rPr lang="en-US" altLang="zh-CN" i="1" u="sng"/>
              <a:t>Request</a:t>
            </a:r>
            <a:r>
              <a:rPr lang="en-US" altLang="zh-CN" i="1"/>
              <a:t>	</a:t>
            </a:r>
            <a:r>
              <a:rPr lang="en-US" altLang="zh-CN" i="1" u="sng"/>
              <a:t>Available</a:t>
            </a:r>
          </a:p>
          <a:p>
            <a:pPr>
              <a:buFont typeface="Monotype Sorts" pitchFamily="2" charset="2"/>
              <a:buNone/>
              <a:tabLst>
                <a:tab pos="1428750" algn="l"/>
                <a:tab pos="2338388" algn="ctr"/>
                <a:tab pos="3594100" algn="ctr"/>
                <a:tab pos="4921250" algn="ctr"/>
              </a:tabLst>
            </a:pPr>
            <a:r>
              <a:rPr lang="en-US" altLang="zh-CN"/>
              <a:t>			</a:t>
            </a:r>
            <a:r>
              <a:rPr lang="en-US" altLang="zh-CN" i="1"/>
              <a:t>A B C 	A B C 	A B C</a:t>
            </a:r>
          </a:p>
          <a:p>
            <a:pPr>
              <a:buFont typeface="Monotype Sorts" pitchFamily="2" charset="2"/>
              <a:buNone/>
              <a:tabLst>
                <a:tab pos="1428750" algn="l"/>
                <a:tab pos="2338388" algn="ctr"/>
                <a:tab pos="3594100" algn="ctr"/>
                <a:tab pos="4921250" algn="ctr"/>
              </a:tabLst>
            </a:pPr>
            <a:r>
              <a:rPr lang="en-US" altLang="zh-CN"/>
              <a:t>		</a:t>
            </a:r>
            <a:r>
              <a:rPr lang="en-US" altLang="zh-CN" i="1"/>
              <a:t>P</a:t>
            </a:r>
            <a:r>
              <a:rPr lang="en-US" altLang="zh-CN" baseline="-25000"/>
              <a:t>0</a:t>
            </a:r>
            <a:r>
              <a:rPr lang="en-US" altLang="zh-CN"/>
              <a:t>	0 1 0 	0 0 0 	0 0 0</a:t>
            </a:r>
          </a:p>
          <a:p>
            <a:pPr>
              <a:buFont typeface="Monotype Sorts" pitchFamily="2" charset="2"/>
              <a:buNone/>
              <a:tabLst>
                <a:tab pos="1428750" algn="l"/>
                <a:tab pos="2338388" algn="ctr"/>
                <a:tab pos="3594100" algn="ctr"/>
                <a:tab pos="4921250" algn="ctr"/>
              </a:tabLst>
            </a:pPr>
            <a:r>
              <a:rPr lang="en-US" altLang="zh-CN"/>
              <a:t>		</a:t>
            </a:r>
            <a:r>
              <a:rPr lang="en-US" altLang="zh-CN" i="1"/>
              <a:t>P</a:t>
            </a:r>
            <a:r>
              <a:rPr lang="en-US" altLang="zh-CN" baseline="-25000"/>
              <a:t>1</a:t>
            </a:r>
            <a:r>
              <a:rPr lang="en-US" altLang="zh-CN"/>
              <a:t>	2 0 0 	2 0 2</a:t>
            </a:r>
          </a:p>
          <a:p>
            <a:pPr>
              <a:buFont typeface="Monotype Sorts" pitchFamily="2" charset="2"/>
              <a:buNone/>
              <a:tabLst>
                <a:tab pos="1428750" algn="l"/>
                <a:tab pos="2338388" algn="ctr"/>
                <a:tab pos="3594100" algn="ctr"/>
                <a:tab pos="4921250" algn="ctr"/>
              </a:tabLst>
            </a:pPr>
            <a:r>
              <a:rPr lang="en-US" altLang="zh-CN"/>
              <a:t>		</a:t>
            </a:r>
            <a:r>
              <a:rPr lang="en-US" altLang="zh-CN" i="1"/>
              <a:t>P</a:t>
            </a:r>
            <a:r>
              <a:rPr lang="en-US" altLang="zh-CN" baseline="-25000"/>
              <a:t>2</a:t>
            </a:r>
            <a:r>
              <a:rPr lang="en-US" altLang="zh-CN"/>
              <a:t>	3 0 3	0 0 0 </a:t>
            </a:r>
          </a:p>
          <a:p>
            <a:pPr>
              <a:buFont typeface="Monotype Sorts" pitchFamily="2" charset="2"/>
              <a:buNone/>
              <a:tabLst>
                <a:tab pos="1428750" algn="l"/>
                <a:tab pos="2338388" algn="ctr"/>
                <a:tab pos="3594100" algn="ctr"/>
                <a:tab pos="4921250" algn="ctr"/>
              </a:tabLst>
            </a:pPr>
            <a:r>
              <a:rPr lang="en-US" altLang="zh-CN"/>
              <a:t>		</a:t>
            </a:r>
            <a:r>
              <a:rPr lang="en-US" altLang="zh-CN" i="1"/>
              <a:t>P</a:t>
            </a:r>
            <a:r>
              <a:rPr lang="en-US" altLang="zh-CN" baseline="-25000"/>
              <a:t>3</a:t>
            </a:r>
            <a:r>
              <a:rPr lang="en-US" altLang="zh-CN"/>
              <a:t>	2 1 1 	1 0 0 </a:t>
            </a:r>
          </a:p>
          <a:p>
            <a:pPr>
              <a:buFont typeface="Monotype Sorts" pitchFamily="2" charset="2"/>
              <a:buNone/>
              <a:tabLst>
                <a:tab pos="1428750" algn="l"/>
                <a:tab pos="2338388" algn="ctr"/>
                <a:tab pos="3594100" algn="ctr"/>
                <a:tab pos="4921250" algn="ctr"/>
              </a:tabLst>
            </a:pPr>
            <a:r>
              <a:rPr lang="en-US" altLang="zh-CN"/>
              <a:t>		</a:t>
            </a:r>
            <a:r>
              <a:rPr lang="en-US" altLang="zh-CN" i="1"/>
              <a:t>P</a:t>
            </a:r>
            <a:r>
              <a:rPr lang="en-US" altLang="zh-CN" baseline="-25000"/>
              <a:t>4</a:t>
            </a:r>
            <a:r>
              <a:rPr lang="en-US" altLang="zh-CN"/>
              <a:t>	0 0 2 	0 0 2</a:t>
            </a:r>
          </a:p>
          <a:p>
            <a:pPr>
              <a:tabLst>
                <a:tab pos="1428750" algn="l"/>
                <a:tab pos="2338388" algn="ctr"/>
                <a:tab pos="3594100" algn="ctr"/>
                <a:tab pos="4921250" algn="ctr"/>
              </a:tabLst>
            </a:pPr>
            <a:r>
              <a:rPr lang="en-US" altLang="zh-CN"/>
              <a:t>Sequence &lt;</a:t>
            </a:r>
            <a:r>
              <a:rPr lang="en-US" altLang="zh-CN" i="1"/>
              <a:t>P</a:t>
            </a:r>
            <a:r>
              <a:rPr lang="en-US" altLang="zh-CN" baseline="-25000"/>
              <a:t>0</a:t>
            </a:r>
            <a:r>
              <a:rPr lang="en-US" altLang="zh-CN"/>
              <a:t>, </a:t>
            </a:r>
            <a:r>
              <a:rPr lang="en-US" altLang="zh-CN" i="1"/>
              <a:t>P</a:t>
            </a:r>
            <a:r>
              <a:rPr lang="en-US" altLang="zh-CN" baseline="-25000"/>
              <a:t>2</a:t>
            </a:r>
            <a:r>
              <a:rPr lang="en-US" altLang="zh-CN"/>
              <a:t>, </a:t>
            </a:r>
            <a:r>
              <a:rPr lang="en-US" altLang="zh-CN" i="1"/>
              <a:t>P</a:t>
            </a:r>
            <a:r>
              <a:rPr lang="en-US" altLang="zh-CN" baseline="-25000"/>
              <a:t>3</a:t>
            </a:r>
            <a:r>
              <a:rPr lang="en-US" altLang="zh-CN"/>
              <a:t>, </a:t>
            </a:r>
            <a:r>
              <a:rPr lang="en-US" altLang="zh-CN" i="1"/>
              <a:t>P</a:t>
            </a:r>
            <a:r>
              <a:rPr lang="en-US" altLang="zh-CN" baseline="-25000"/>
              <a:t>1</a:t>
            </a:r>
            <a:r>
              <a:rPr lang="en-US" altLang="zh-CN"/>
              <a:t>, </a:t>
            </a:r>
            <a:r>
              <a:rPr lang="en-US" altLang="zh-CN" i="1"/>
              <a:t>P</a:t>
            </a:r>
            <a:r>
              <a:rPr lang="en-US" altLang="zh-CN" baseline="-25000"/>
              <a:t>4</a:t>
            </a:r>
            <a:r>
              <a:rPr lang="en-US" altLang="zh-CN"/>
              <a:t>&gt; will result in </a:t>
            </a:r>
            <a:r>
              <a:rPr lang="en-US" altLang="zh-CN" i="1"/>
              <a:t>Finish</a:t>
            </a:r>
            <a:r>
              <a:rPr lang="en-US" altLang="zh-CN"/>
              <a:t>[</a:t>
            </a:r>
            <a:r>
              <a:rPr lang="en-US" altLang="zh-CN" i="1"/>
              <a:t>i</a:t>
            </a:r>
            <a:r>
              <a:rPr lang="en-US" altLang="zh-CN"/>
              <a:t>] = true for all </a:t>
            </a:r>
            <a:r>
              <a:rPr lang="en-US" altLang="zh-CN" i="1"/>
              <a:t>i</a:t>
            </a:r>
            <a:r>
              <a:rPr lang="en-US" altLang="zh-CN"/>
              <a:t>. </a:t>
            </a:r>
          </a:p>
          <a:p>
            <a:pPr>
              <a:buFont typeface="Monotype Sorts" pitchFamily="2" charset="2"/>
              <a:buNone/>
              <a:tabLst>
                <a:tab pos="1428750" algn="l"/>
                <a:tab pos="2338388" algn="ctr"/>
                <a:tab pos="3594100" algn="ctr"/>
                <a:tab pos="4921250" algn="ctr"/>
              </a:tabLst>
            </a:pP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F772A44-C563-1744-AC72-098006EE0E2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Example (Cont.)</a:t>
            </a:r>
          </a:p>
        </p:txBody>
      </p:sp>
      <p:sp>
        <p:nvSpPr>
          <p:cNvPr id="87043" name="Rectangle 3">
            <a:extLst>
              <a:ext uri="{FF2B5EF4-FFF2-40B4-BE49-F238E27FC236}">
                <a16:creationId xmlns:a16="http://schemas.microsoft.com/office/drawing/2014/main" id="{7A5B8A5B-7E89-DC46-A3BF-66DC26435A41}"/>
              </a:ext>
            </a:extLst>
          </p:cNvPr>
          <p:cNvSpPr>
            <a:spLocks noGrp="1" noChangeArrowheads="1"/>
          </p:cNvSpPr>
          <p:nvPr>
            <p:ph type="body" idx="1"/>
          </p:nvPr>
        </p:nvSpPr>
        <p:spPr/>
        <p:txBody>
          <a:bodyPr/>
          <a:lstStyle/>
          <a:p>
            <a:pPr>
              <a:tabLst>
                <a:tab pos="2800350" algn="l"/>
                <a:tab pos="3708400" algn="ctr"/>
              </a:tabLst>
            </a:pPr>
            <a:r>
              <a:rPr lang="en-US" altLang="zh-CN" i="1"/>
              <a:t>P</a:t>
            </a:r>
            <a:r>
              <a:rPr lang="en-US" altLang="zh-CN" baseline="-25000"/>
              <a:t>2</a:t>
            </a:r>
            <a:r>
              <a:rPr lang="en-US" altLang="zh-CN"/>
              <a:t> requests an additional instance of type</a:t>
            </a:r>
            <a:r>
              <a:rPr lang="en-US" altLang="zh-CN" i="1"/>
              <a:t> C</a:t>
            </a:r>
            <a:r>
              <a:rPr lang="en-US" altLang="zh-CN"/>
              <a:t>.</a:t>
            </a:r>
          </a:p>
          <a:p>
            <a:pPr>
              <a:buFont typeface="Monotype Sorts" pitchFamily="2" charset="2"/>
              <a:buNone/>
              <a:tabLst>
                <a:tab pos="2800350" algn="l"/>
                <a:tab pos="3708400" algn="ctr"/>
              </a:tabLst>
            </a:pPr>
            <a:r>
              <a:rPr lang="en-US" altLang="zh-CN"/>
              <a:t>			</a:t>
            </a:r>
            <a:r>
              <a:rPr lang="en-US" altLang="zh-CN" i="1" u="sng"/>
              <a:t>Request</a:t>
            </a:r>
            <a:endParaRPr lang="en-US" altLang="zh-CN" i="1"/>
          </a:p>
          <a:p>
            <a:pPr>
              <a:buFont typeface="Monotype Sorts" pitchFamily="2" charset="2"/>
              <a:buNone/>
              <a:tabLst>
                <a:tab pos="2800350" algn="l"/>
                <a:tab pos="3708400" algn="ctr"/>
              </a:tabLst>
            </a:pPr>
            <a:r>
              <a:rPr lang="en-US" altLang="zh-CN" i="1"/>
              <a:t>			A B C</a:t>
            </a:r>
          </a:p>
          <a:p>
            <a:pPr>
              <a:buFont typeface="Monotype Sorts" pitchFamily="2" charset="2"/>
              <a:buNone/>
              <a:tabLst>
                <a:tab pos="2800350" algn="l"/>
                <a:tab pos="3708400" algn="ctr"/>
              </a:tabLst>
            </a:pPr>
            <a:r>
              <a:rPr lang="en-US" altLang="zh-CN"/>
              <a:t>		 </a:t>
            </a:r>
            <a:r>
              <a:rPr lang="en-US" altLang="zh-CN" i="1"/>
              <a:t>P</a:t>
            </a:r>
            <a:r>
              <a:rPr lang="en-US" altLang="zh-CN" baseline="-25000"/>
              <a:t>0</a:t>
            </a:r>
            <a:r>
              <a:rPr lang="en-US" altLang="zh-CN"/>
              <a:t>	0 0 0</a:t>
            </a:r>
          </a:p>
          <a:p>
            <a:pPr>
              <a:buFont typeface="Monotype Sorts" pitchFamily="2" charset="2"/>
              <a:buNone/>
              <a:tabLst>
                <a:tab pos="2800350" algn="l"/>
                <a:tab pos="3708400" algn="ctr"/>
              </a:tabLst>
            </a:pPr>
            <a:r>
              <a:rPr lang="en-US" altLang="zh-CN"/>
              <a:t>		 </a:t>
            </a:r>
            <a:r>
              <a:rPr lang="en-US" altLang="zh-CN" i="1"/>
              <a:t>P</a:t>
            </a:r>
            <a:r>
              <a:rPr lang="en-US" altLang="zh-CN" baseline="-25000"/>
              <a:t>1</a:t>
            </a:r>
            <a:r>
              <a:rPr lang="en-US" altLang="zh-CN"/>
              <a:t>	2 0 2</a:t>
            </a:r>
          </a:p>
          <a:p>
            <a:pPr>
              <a:buFont typeface="Monotype Sorts" pitchFamily="2" charset="2"/>
              <a:buNone/>
              <a:tabLst>
                <a:tab pos="2800350" algn="l"/>
                <a:tab pos="3708400" algn="ctr"/>
              </a:tabLst>
            </a:pPr>
            <a:r>
              <a:rPr lang="en-US" altLang="zh-CN"/>
              <a:t>		</a:t>
            </a:r>
            <a:r>
              <a:rPr lang="en-US" altLang="zh-CN" i="1"/>
              <a:t>P</a:t>
            </a:r>
            <a:r>
              <a:rPr lang="en-US" altLang="zh-CN" baseline="-25000"/>
              <a:t>2</a:t>
            </a:r>
            <a:r>
              <a:rPr lang="en-US" altLang="zh-CN"/>
              <a:t>	0 0 1</a:t>
            </a:r>
          </a:p>
          <a:p>
            <a:pPr>
              <a:buFont typeface="Monotype Sorts" pitchFamily="2" charset="2"/>
              <a:buNone/>
              <a:tabLst>
                <a:tab pos="2800350" algn="l"/>
                <a:tab pos="3708400" algn="ctr"/>
              </a:tabLst>
            </a:pPr>
            <a:r>
              <a:rPr lang="en-US" altLang="zh-CN"/>
              <a:t>		</a:t>
            </a:r>
            <a:r>
              <a:rPr lang="en-US" altLang="zh-CN" i="1"/>
              <a:t>P</a:t>
            </a:r>
            <a:r>
              <a:rPr lang="en-US" altLang="zh-CN" baseline="-25000"/>
              <a:t>3</a:t>
            </a:r>
            <a:r>
              <a:rPr lang="en-US" altLang="zh-CN"/>
              <a:t>	1 0 0 </a:t>
            </a:r>
          </a:p>
          <a:p>
            <a:pPr>
              <a:buFont typeface="Monotype Sorts" pitchFamily="2" charset="2"/>
              <a:buNone/>
              <a:tabLst>
                <a:tab pos="2800350" algn="l"/>
                <a:tab pos="3708400" algn="ctr"/>
              </a:tabLst>
            </a:pPr>
            <a:r>
              <a:rPr lang="en-US" altLang="zh-CN"/>
              <a:t>		</a:t>
            </a:r>
            <a:r>
              <a:rPr lang="en-US" altLang="zh-CN" i="1"/>
              <a:t>P</a:t>
            </a:r>
            <a:r>
              <a:rPr lang="en-US" altLang="zh-CN" baseline="-25000"/>
              <a:t>4</a:t>
            </a:r>
            <a:r>
              <a:rPr lang="en-US" altLang="zh-CN"/>
              <a:t>	0 0 2</a:t>
            </a:r>
          </a:p>
          <a:p>
            <a:pPr>
              <a:tabLst>
                <a:tab pos="2800350" algn="l"/>
                <a:tab pos="3708400" algn="ctr"/>
              </a:tabLst>
            </a:pPr>
            <a:r>
              <a:rPr lang="en-US" altLang="zh-CN"/>
              <a:t>State of system?</a:t>
            </a:r>
          </a:p>
          <a:p>
            <a:pPr lvl="1">
              <a:tabLst>
                <a:tab pos="2800350" algn="l"/>
                <a:tab pos="3708400" algn="ctr"/>
              </a:tabLst>
            </a:pPr>
            <a:r>
              <a:rPr lang="en-US" altLang="zh-CN"/>
              <a:t>Can reclaim resources held by process </a:t>
            </a:r>
            <a:r>
              <a:rPr lang="en-US" altLang="zh-CN" i="1"/>
              <a:t>P</a:t>
            </a:r>
            <a:r>
              <a:rPr lang="en-US" altLang="zh-CN" baseline="-25000"/>
              <a:t>0</a:t>
            </a:r>
            <a:r>
              <a:rPr lang="en-US" altLang="zh-CN"/>
              <a:t>, but insufficient resources to fulfill other processes; requests.</a:t>
            </a:r>
          </a:p>
          <a:p>
            <a:pPr lvl="1">
              <a:tabLst>
                <a:tab pos="2800350" algn="l"/>
                <a:tab pos="3708400" algn="ctr"/>
              </a:tabLst>
            </a:pPr>
            <a:r>
              <a:rPr lang="en-US" altLang="zh-CN"/>
              <a:t>Deadlock exists, consisting of processes </a:t>
            </a:r>
            <a:r>
              <a:rPr lang="en-US" altLang="zh-CN" i="1"/>
              <a:t>P</a:t>
            </a:r>
            <a:r>
              <a:rPr lang="en-US" altLang="zh-CN" baseline="-25000"/>
              <a:t>1</a:t>
            </a:r>
            <a:r>
              <a:rPr lang="en-US" altLang="zh-CN"/>
              <a:t>, </a:t>
            </a:r>
            <a:r>
              <a:rPr lang="en-US" altLang="zh-CN" baseline="-25000"/>
              <a:t> </a:t>
            </a:r>
            <a:r>
              <a:rPr lang="en-US" altLang="zh-CN" i="1"/>
              <a:t>P</a:t>
            </a:r>
            <a:r>
              <a:rPr lang="en-US" altLang="zh-CN" baseline="-25000"/>
              <a:t>2</a:t>
            </a:r>
            <a:r>
              <a:rPr lang="en-US" altLang="zh-CN"/>
              <a:t>, </a:t>
            </a:r>
            <a:r>
              <a:rPr lang="en-US" altLang="zh-CN" i="1"/>
              <a:t>P</a:t>
            </a:r>
            <a:r>
              <a:rPr lang="en-US" altLang="zh-CN" baseline="-25000"/>
              <a:t>3</a:t>
            </a:r>
            <a:r>
              <a:rPr lang="en-US" altLang="zh-CN"/>
              <a:t>, and </a:t>
            </a:r>
            <a:r>
              <a:rPr lang="en-US" altLang="zh-CN" i="1"/>
              <a:t>P</a:t>
            </a:r>
            <a:r>
              <a:rPr lang="en-US" altLang="zh-CN" baseline="-25000"/>
              <a:t>4</a:t>
            </a:r>
            <a:r>
              <a:rPr lang="en-US" altLang="zh-CN"/>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AF7FCE1-86A9-5A44-8921-4B6721001A7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Detection-Algorithm Usage</a:t>
            </a:r>
          </a:p>
        </p:txBody>
      </p:sp>
      <p:sp>
        <p:nvSpPr>
          <p:cNvPr id="89091" name="Rectangle 3">
            <a:extLst>
              <a:ext uri="{FF2B5EF4-FFF2-40B4-BE49-F238E27FC236}">
                <a16:creationId xmlns:a16="http://schemas.microsoft.com/office/drawing/2014/main" id="{F3313DFD-4E22-C644-943C-270E5F39E430}"/>
              </a:ext>
            </a:extLst>
          </p:cNvPr>
          <p:cNvSpPr>
            <a:spLocks noGrp="1" noChangeArrowheads="1"/>
          </p:cNvSpPr>
          <p:nvPr>
            <p:ph type="body" idx="1"/>
          </p:nvPr>
        </p:nvSpPr>
        <p:spPr/>
        <p:txBody>
          <a:bodyPr/>
          <a:lstStyle/>
          <a:p>
            <a:r>
              <a:rPr lang="en-US" altLang="zh-CN"/>
              <a:t>When, and how often, to invoke depends on:</a:t>
            </a:r>
          </a:p>
          <a:p>
            <a:pPr lvl="1"/>
            <a:r>
              <a:rPr lang="en-US" altLang="zh-CN"/>
              <a:t>How often a deadlock is likely to occur?</a:t>
            </a:r>
          </a:p>
          <a:p>
            <a:pPr lvl="1"/>
            <a:r>
              <a:rPr lang="en-US" altLang="zh-CN"/>
              <a:t>How many processes will need to be rolled back?</a:t>
            </a:r>
          </a:p>
          <a:p>
            <a:pPr lvl="2"/>
            <a:r>
              <a:rPr lang="en-US" altLang="zh-CN"/>
              <a:t>one for each disjoint cycle</a:t>
            </a:r>
            <a:br>
              <a:rPr lang="en-US" altLang="zh-CN"/>
            </a:br>
            <a:endParaRPr lang="en-US" altLang="zh-CN"/>
          </a:p>
          <a:p>
            <a:r>
              <a:rPr lang="en-US" altLang="zh-CN"/>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2754088-6E93-1647-B9E3-E8B6F1D13CEC}"/>
              </a:ext>
            </a:extLst>
          </p:cNvPr>
          <p:cNvSpPr>
            <a:spLocks noGrp="1" noChangeArrowheads="1"/>
          </p:cNvSpPr>
          <p:nvPr>
            <p:ph type="title"/>
          </p:nvPr>
        </p:nvSpPr>
        <p:spPr>
          <a:xfrm>
            <a:off x="504825" y="350838"/>
            <a:ext cx="8763000" cy="457200"/>
          </a:xfrm>
        </p:spPr>
        <p:txBody>
          <a:bodyPr/>
          <a:lstStyle/>
          <a:p>
            <a:pPr>
              <a:defRPr/>
            </a:pPr>
            <a:br>
              <a:rPr lang="zh-CN" altLang="en-US" sz="2700">
                <a:effectLst>
                  <a:outerShdw blurRad="38100" dist="38100" dir="2700000" algn="tl">
                    <a:srgbClr val="C0C0C0"/>
                  </a:outerShdw>
                </a:effectLst>
              </a:rPr>
            </a:br>
            <a:r>
              <a:rPr lang="en-US" altLang="zh-CN" sz="2700">
                <a:effectLst>
                  <a:outerShdw blurRad="38100" dist="38100" dir="2700000" algn="tl">
                    <a:srgbClr val="C0C0C0"/>
                  </a:outerShdw>
                </a:effectLst>
              </a:rPr>
              <a:t>Recovery from Deadlock:  Process Termination</a:t>
            </a:r>
          </a:p>
        </p:txBody>
      </p:sp>
      <p:sp>
        <p:nvSpPr>
          <p:cNvPr id="91139" name="Rectangle 3">
            <a:extLst>
              <a:ext uri="{FF2B5EF4-FFF2-40B4-BE49-F238E27FC236}">
                <a16:creationId xmlns:a16="http://schemas.microsoft.com/office/drawing/2014/main" id="{F59BA713-479F-DA48-9B50-E15A1B2A1DE3}"/>
              </a:ext>
            </a:extLst>
          </p:cNvPr>
          <p:cNvSpPr>
            <a:spLocks noGrp="1" noChangeArrowheads="1"/>
          </p:cNvSpPr>
          <p:nvPr>
            <p:ph type="body" idx="1"/>
          </p:nvPr>
        </p:nvSpPr>
        <p:spPr/>
        <p:txBody>
          <a:bodyPr/>
          <a:lstStyle/>
          <a:p>
            <a:r>
              <a:rPr lang="en-US" altLang="zh-CN"/>
              <a:t>Abort </a:t>
            </a:r>
            <a:r>
              <a:rPr lang="en-US" altLang="zh-CN">
                <a:solidFill>
                  <a:srgbClr val="FF0066"/>
                </a:solidFill>
              </a:rPr>
              <a:t>all</a:t>
            </a:r>
            <a:r>
              <a:rPr lang="en-US" altLang="zh-CN"/>
              <a:t> deadlocked processes.</a:t>
            </a:r>
            <a:br>
              <a:rPr lang="en-US" altLang="zh-CN"/>
            </a:br>
            <a:endParaRPr lang="en-US" altLang="zh-CN"/>
          </a:p>
          <a:p>
            <a:r>
              <a:rPr lang="en-US" altLang="zh-CN"/>
              <a:t>Abort </a:t>
            </a:r>
            <a:r>
              <a:rPr lang="en-US" altLang="zh-CN">
                <a:solidFill>
                  <a:srgbClr val="FF0066"/>
                </a:solidFill>
              </a:rPr>
              <a:t>one</a:t>
            </a:r>
            <a:r>
              <a:rPr lang="en-US" altLang="zh-CN"/>
              <a:t> process at a time until the deadlock cycle is eliminated.</a:t>
            </a:r>
            <a:br>
              <a:rPr lang="en-US" altLang="zh-CN"/>
            </a:br>
            <a:endParaRPr lang="en-US" altLang="zh-CN"/>
          </a:p>
          <a:p>
            <a:r>
              <a:rPr lang="en-US" altLang="zh-CN"/>
              <a:t>In which order should we choose to abort?</a:t>
            </a:r>
          </a:p>
          <a:p>
            <a:pPr lvl="1"/>
            <a:r>
              <a:rPr lang="en-US" altLang="zh-CN"/>
              <a:t>Priority of the process.</a:t>
            </a:r>
          </a:p>
          <a:p>
            <a:pPr lvl="1"/>
            <a:r>
              <a:rPr lang="en-US" altLang="zh-CN"/>
              <a:t>How long process has computed, and how much longer to completion.</a:t>
            </a:r>
          </a:p>
          <a:p>
            <a:pPr lvl="1"/>
            <a:r>
              <a:rPr lang="en-US" altLang="zh-CN"/>
              <a:t>Resources the process has used.</a:t>
            </a:r>
          </a:p>
          <a:p>
            <a:pPr lvl="1"/>
            <a:r>
              <a:rPr lang="en-US" altLang="zh-CN"/>
              <a:t>Resources process needs to complete.</a:t>
            </a:r>
          </a:p>
          <a:p>
            <a:pPr lvl="1"/>
            <a:r>
              <a:rPr lang="en-US" altLang="zh-CN"/>
              <a:t>How many processes will need to be terminated. </a:t>
            </a:r>
          </a:p>
          <a:p>
            <a:pPr lvl="1"/>
            <a:r>
              <a:rPr lang="en-US" altLang="zh-CN"/>
              <a:t>Is process interactive or batch?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CDFD5A0-95B4-3943-9CC5-D342C2696A1E}"/>
              </a:ext>
            </a:extLst>
          </p:cNvPr>
          <p:cNvSpPr>
            <a:spLocks noGrp="1" noChangeArrowheads="1"/>
          </p:cNvSpPr>
          <p:nvPr>
            <p:ph type="title"/>
          </p:nvPr>
        </p:nvSpPr>
        <p:spPr>
          <a:xfrm>
            <a:off x="852488" y="312738"/>
            <a:ext cx="8020050" cy="457200"/>
          </a:xfrm>
        </p:spPr>
        <p:txBody>
          <a:bodyPr/>
          <a:lstStyle/>
          <a:p>
            <a:pPr>
              <a:defRPr/>
            </a:pPr>
            <a:r>
              <a:rPr lang="en-US" altLang="zh-CN" sz="2700">
                <a:effectLst>
                  <a:outerShdw blurRad="38100" dist="38100" dir="2700000" algn="tl">
                    <a:srgbClr val="C0C0C0"/>
                  </a:outerShdw>
                </a:effectLst>
              </a:rPr>
              <a:t>Recovery from Deadlock: Resource Preemption</a:t>
            </a:r>
          </a:p>
        </p:txBody>
      </p:sp>
      <p:sp>
        <p:nvSpPr>
          <p:cNvPr id="93187" name="Rectangle 3">
            <a:extLst>
              <a:ext uri="{FF2B5EF4-FFF2-40B4-BE49-F238E27FC236}">
                <a16:creationId xmlns:a16="http://schemas.microsoft.com/office/drawing/2014/main" id="{B1C34B98-012C-DD4F-ABA6-33685786056D}"/>
              </a:ext>
            </a:extLst>
          </p:cNvPr>
          <p:cNvSpPr>
            <a:spLocks noGrp="1" noChangeArrowheads="1"/>
          </p:cNvSpPr>
          <p:nvPr>
            <p:ph type="body" idx="1"/>
          </p:nvPr>
        </p:nvSpPr>
        <p:spPr>
          <a:xfrm>
            <a:off x="827088" y="1482725"/>
            <a:ext cx="7351712" cy="4483100"/>
          </a:xfrm>
        </p:spPr>
        <p:txBody>
          <a:bodyPr/>
          <a:lstStyle/>
          <a:p>
            <a:r>
              <a:rPr lang="en-US" altLang="zh-CN"/>
              <a:t>Selecting a victim – minimize cost.</a:t>
            </a:r>
            <a:br>
              <a:rPr lang="en-US" altLang="zh-CN"/>
            </a:br>
            <a:endParaRPr lang="en-US" altLang="zh-CN"/>
          </a:p>
          <a:p>
            <a:r>
              <a:rPr lang="en-US" altLang="zh-CN"/>
              <a:t>Rollback – return to some safe state, restart process for that state.</a:t>
            </a:r>
            <a:br>
              <a:rPr lang="en-US" altLang="zh-CN"/>
            </a:br>
            <a:endParaRPr lang="en-US" altLang="zh-CN"/>
          </a:p>
          <a:p>
            <a:r>
              <a:rPr lang="en-US" altLang="zh-CN"/>
              <a:t>Starvation –  same process may always be picked as victim, include number of rollback in cost factor.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3A44CB9-3CF7-BA43-AF2E-3B68605BA3CB}"/>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rPr>
              <a:t>End of Chapter 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2D9B2F7-555B-7E40-9835-8E176D6074C3}"/>
              </a:ext>
            </a:extLst>
          </p:cNvPr>
          <p:cNvSpPr>
            <a:spLocks noGrp="1" noChangeArrowheads="1"/>
          </p:cNvSpPr>
          <p:nvPr>
            <p:ph type="title"/>
          </p:nvPr>
        </p:nvSpPr>
        <p:spPr>
          <a:xfrm>
            <a:off x="677863" y="468313"/>
            <a:ext cx="8077200" cy="609600"/>
          </a:xfrm>
        </p:spPr>
        <p:txBody>
          <a:bodyPr/>
          <a:lstStyle/>
          <a:p>
            <a:pPr>
              <a:defRPr/>
            </a:pPr>
            <a:r>
              <a:rPr lang="en-US" altLang="zh-CN" dirty="0">
                <a:effectLst>
                  <a:outerShdw blurRad="38100" dist="38100" dir="2700000" algn="tl">
                    <a:srgbClr val="C0C0C0"/>
                  </a:outerShdw>
                </a:effectLst>
              </a:rPr>
              <a:t>Can the requests be granted?</a:t>
            </a:r>
          </a:p>
        </p:txBody>
      </p:sp>
      <p:sp>
        <p:nvSpPr>
          <p:cNvPr id="69634" name="Rectangle 3">
            <a:extLst>
              <a:ext uri="{FF2B5EF4-FFF2-40B4-BE49-F238E27FC236}">
                <a16:creationId xmlns:a16="http://schemas.microsoft.com/office/drawing/2014/main" id="{0E102A17-0DD4-4545-97FE-E48E4B96E3CA}"/>
              </a:ext>
            </a:extLst>
          </p:cNvPr>
          <p:cNvSpPr>
            <a:spLocks noGrp="1" noChangeArrowheads="1"/>
          </p:cNvSpPr>
          <p:nvPr>
            <p:ph type="body" idx="1"/>
          </p:nvPr>
        </p:nvSpPr>
        <p:spPr>
          <a:xfrm>
            <a:off x="833438" y="1292225"/>
            <a:ext cx="7766050" cy="4724400"/>
          </a:xfrm>
        </p:spPr>
        <p:txBody>
          <a:bodyPr/>
          <a:lstStyle/>
          <a:p>
            <a:pPr>
              <a:buFont typeface="Monotype Sorts" charset="0"/>
              <a:buNone/>
              <a:tabLst>
                <a:tab pos="1544638" algn="l"/>
                <a:tab pos="2452688" algn="ctr"/>
                <a:tab pos="3767138" algn="ctr"/>
                <a:tab pos="5022850" algn="ctr"/>
              </a:tabLst>
              <a:defRPr/>
            </a:pPr>
            <a:r>
              <a:rPr lang="en-US" altLang="zh-CN" i="1" dirty="0"/>
              <a:t>			</a:t>
            </a:r>
            <a:r>
              <a:rPr lang="en-US" altLang="zh-CN" i="1" u="sng" dirty="0"/>
              <a:t>Allocation</a:t>
            </a:r>
            <a:r>
              <a:rPr lang="en-US" altLang="zh-CN" i="1" dirty="0"/>
              <a:t>	</a:t>
            </a:r>
            <a:r>
              <a:rPr lang="en-US" altLang="zh-CN" i="1" u="sng" dirty="0"/>
              <a:t>Need</a:t>
            </a:r>
            <a:r>
              <a:rPr lang="en-US" altLang="zh-CN" i="1" dirty="0"/>
              <a:t>	</a:t>
            </a:r>
            <a:r>
              <a:rPr lang="en-US" altLang="zh-CN" i="1" u="sng" dirty="0"/>
              <a:t>Available</a:t>
            </a:r>
            <a:endParaRPr lang="en-US" altLang="zh-CN" i="1" dirty="0"/>
          </a:p>
          <a:p>
            <a:pPr>
              <a:buFont typeface="Monotype Sorts" charset="0"/>
              <a:buNone/>
              <a:tabLst>
                <a:tab pos="1544638" algn="l"/>
                <a:tab pos="2452688" algn="ctr"/>
                <a:tab pos="3767138" algn="ctr"/>
                <a:tab pos="5022850" algn="ctr"/>
              </a:tabLst>
              <a:defRPr/>
            </a:pPr>
            <a:r>
              <a:rPr lang="en-US" altLang="zh-CN" i="1" dirty="0"/>
              <a:t>			A B C	A B C	A B C </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0</a:t>
            </a:r>
            <a:r>
              <a:rPr lang="en-US" altLang="zh-CN" dirty="0"/>
              <a:t>	0 1 0 	7 4 3 	2 4 1</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1</a:t>
            </a:r>
            <a:r>
              <a:rPr lang="en-US" altLang="zh-CN" dirty="0"/>
              <a:t>	3 0 2	0 2 0 	</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2</a:t>
            </a:r>
            <a:r>
              <a:rPr lang="en-US" altLang="zh-CN" dirty="0"/>
              <a:t>	3 0 1 	6 0 0 </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3</a:t>
            </a:r>
            <a:r>
              <a:rPr lang="en-US" altLang="zh-CN" dirty="0"/>
              <a:t>	2 1 1 	0 1 1</a:t>
            </a:r>
          </a:p>
          <a:p>
            <a:pPr>
              <a:buFont typeface="Monotype Sorts" charset="0"/>
              <a:buNone/>
              <a:tabLst>
                <a:tab pos="1544638" algn="l"/>
                <a:tab pos="2452688" algn="ctr"/>
                <a:tab pos="3767138" algn="ctr"/>
                <a:tab pos="5022850" algn="ctr"/>
              </a:tabLst>
              <a:defRPr/>
            </a:pPr>
            <a:r>
              <a:rPr lang="en-US" altLang="zh-CN" dirty="0"/>
              <a:t>		</a:t>
            </a:r>
            <a:r>
              <a:rPr lang="en-US" altLang="zh-CN" i="1" dirty="0"/>
              <a:t>P</a:t>
            </a:r>
            <a:r>
              <a:rPr lang="en-US" altLang="zh-CN" baseline="-25000" dirty="0"/>
              <a:t>4</a:t>
            </a:r>
            <a:r>
              <a:rPr lang="en-US" altLang="zh-CN" dirty="0"/>
              <a:t>	2 0 2 	4 3 0 </a:t>
            </a:r>
          </a:p>
          <a:p>
            <a:pPr marL="0" indent="0">
              <a:buFont typeface="Monotype Sorts" charset="0"/>
              <a:buNone/>
              <a:tabLst>
                <a:tab pos="1544638" algn="l"/>
                <a:tab pos="2452688" algn="ctr"/>
                <a:tab pos="3767138" algn="ctr"/>
                <a:tab pos="5022850" algn="ctr"/>
              </a:tabLst>
              <a:defRPr/>
            </a:pPr>
            <a:endParaRPr lang="en-US" altLang="zh-CN" sz="2400" dirty="0"/>
          </a:p>
          <a:p>
            <a:pPr>
              <a:buFont typeface="Monotype Sorts" charset="0"/>
              <a:buChar char="n"/>
              <a:tabLst>
                <a:tab pos="1544638" algn="l"/>
                <a:tab pos="2452688" algn="ctr"/>
                <a:tab pos="3767138" algn="ctr"/>
                <a:tab pos="5022850" algn="ctr"/>
              </a:tabLst>
              <a:defRPr/>
            </a:pPr>
            <a:r>
              <a:rPr lang="en-US" altLang="zh-CN" dirty="0"/>
              <a:t>Q1: Can request for (0,2,0) by </a:t>
            </a:r>
            <a:r>
              <a:rPr lang="en-US" altLang="zh-CN" i="1" dirty="0"/>
              <a:t>P</a:t>
            </a:r>
            <a:r>
              <a:rPr lang="en-US" altLang="zh-CN" baseline="-25000" dirty="0"/>
              <a:t>0</a:t>
            </a:r>
            <a:r>
              <a:rPr lang="en-US" altLang="zh-CN" dirty="0"/>
              <a:t> be granted?</a:t>
            </a:r>
          </a:p>
          <a:p>
            <a:pPr>
              <a:buFont typeface="Monotype Sorts" charset="0"/>
              <a:buChar char="n"/>
              <a:tabLst>
                <a:tab pos="1544638" algn="l"/>
                <a:tab pos="2452688" algn="ctr"/>
                <a:tab pos="3767138" algn="ctr"/>
                <a:tab pos="5022850" algn="ctr"/>
              </a:tabLst>
              <a:defRPr/>
            </a:pPr>
            <a:r>
              <a:rPr lang="en-US" altLang="zh-CN" dirty="0"/>
              <a:t>Q2: Can request for (2,3,0) by </a:t>
            </a:r>
            <a:r>
              <a:rPr lang="en-US" altLang="zh-CN" i="1" dirty="0"/>
              <a:t>P</a:t>
            </a:r>
            <a:r>
              <a:rPr lang="en-US" altLang="zh-CN" baseline="-25000" dirty="0"/>
              <a:t>4</a:t>
            </a:r>
            <a:r>
              <a:rPr lang="en-US" altLang="zh-CN" dirty="0"/>
              <a:t> be granted?</a:t>
            </a:r>
          </a:p>
          <a:p>
            <a:pPr>
              <a:buFont typeface="Monotype Sorts" charset="0"/>
              <a:buChar char="n"/>
              <a:tabLst>
                <a:tab pos="1544638" algn="l"/>
                <a:tab pos="2452688" algn="ctr"/>
                <a:tab pos="3767138" algn="ctr"/>
                <a:tab pos="5022850" algn="ctr"/>
              </a:tabLst>
              <a:defRPr/>
            </a:pPr>
            <a:endParaRPr lang="en-US" altLang="zh-CN" dirty="0"/>
          </a:p>
          <a:p>
            <a:pPr>
              <a:buFont typeface="Monotype Sorts" charset="0"/>
              <a:buNone/>
              <a:tabLst>
                <a:tab pos="1544638" algn="l"/>
                <a:tab pos="2452688" algn="ctr"/>
                <a:tab pos="3767138" algn="ctr"/>
                <a:tab pos="5022850" algn="ctr"/>
              </a:tabLst>
              <a:defRPr/>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4F994BB-6278-3B40-BB2B-944EB99AE98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Bridge Crossing Example</a:t>
            </a:r>
          </a:p>
        </p:txBody>
      </p:sp>
      <p:sp>
        <p:nvSpPr>
          <p:cNvPr id="13315" name="Rectangle 3">
            <a:extLst>
              <a:ext uri="{FF2B5EF4-FFF2-40B4-BE49-F238E27FC236}">
                <a16:creationId xmlns:a16="http://schemas.microsoft.com/office/drawing/2014/main" id="{8A6EC576-E9AE-D447-84AE-CE3985CB63B1}"/>
              </a:ext>
            </a:extLst>
          </p:cNvPr>
          <p:cNvSpPr>
            <a:spLocks noGrp="1" noChangeArrowheads="1"/>
          </p:cNvSpPr>
          <p:nvPr>
            <p:ph type="body" idx="1"/>
          </p:nvPr>
        </p:nvSpPr>
        <p:spPr>
          <a:xfrm>
            <a:off x="1382713" y="3341688"/>
            <a:ext cx="6584950" cy="2590800"/>
          </a:xfrm>
        </p:spPr>
        <p:txBody>
          <a:bodyPr/>
          <a:lstStyle/>
          <a:p>
            <a:r>
              <a:rPr lang="en-US" altLang="zh-CN"/>
              <a:t>Traffic only in one direction.</a:t>
            </a:r>
          </a:p>
          <a:p>
            <a:r>
              <a:rPr lang="en-US" altLang="zh-CN"/>
              <a:t>Each section of a bridge can be viewed as a resource.</a:t>
            </a:r>
          </a:p>
          <a:p>
            <a:r>
              <a:rPr lang="en-US" altLang="zh-CN"/>
              <a:t>If a deadlock occurs, it can be resolved if one car backs up (preempt resources and rollback).</a:t>
            </a:r>
          </a:p>
          <a:p>
            <a:r>
              <a:rPr lang="en-US" altLang="zh-CN"/>
              <a:t>Several cars may have to be backed up if a deadlock occurs.</a:t>
            </a:r>
          </a:p>
          <a:p>
            <a:r>
              <a:rPr lang="en-US" altLang="zh-CN"/>
              <a:t>Starvation is possible.</a:t>
            </a:r>
          </a:p>
        </p:txBody>
      </p:sp>
      <p:grpSp>
        <p:nvGrpSpPr>
          <p:cNvPr id="13316" name="Group 35">
            <a:extLst>
              <a:ext uri="{FF2B5EF4-FFF2-40B4-BE49-F238E27FC236}">
                <a16:creationId xmlns:a16="http://schemas.microsoft.com/office/drawing/2014/main" id="{545E9CEC-F695-8447-B446-E552782300C0}"/>
              </a:ext>
            </a:extLst>
          </p:cNvPr>
          <p:cNvGrpSpPr>
            <a:grpSpLocks/>
          </p:cNvGrpSpPr>
          <p:nvPr/>
        </p:nvGrpSpPr>
        <p:grpSpPr bwMode="auto">
          <a:xfrm>
            <a:off x="1266825" y="1600200"/>
            <a:ext cx="6276975" cy="1371600"/>
            <a:chOff x="798" y="1008"/>
            <a:chExt cx="3954" cy="864"/>
          </a:xfrm>
        </p:grpSpPr>
        <p:grpSp>
          <p:nvGrpSpPr>
            <p:cNvPr id="13317" name="Group 11">
              <a:extLst>
                <a:ext uri="{FF2B5EF4-FFF2-40B4-BE49-F238E27FC236}">
                  <a16:creationId xmlns:a16="http://schemas.microsoft.com/office/drawing/2014/main" id="{2725EB29-E7B9-4148-ACE5-B795EB688FDE}"/>
                </a:ext>
              </a:extLst>
            </p:cNvPr>
            <p:cNvGrpSpPr>
              <a:grpSpLocks/>
            </p:cNvGrpSpPr>
            <p:nvPr/>
          </p:nvGrpSpPr>
          <p:grpSpPr bwMode="auto">
            <a:xfrm>
              <a:off x="816" y="1008"/>
              <a:ext cx="3936" cy="240"/>
              <a:chOff x="672" y="1008"/>
              <a:chExt cx="3936" cy="240"/>
            </a:xfrm>
          </p:grpSpPr>
          <p:sp>
            <p:nvSpPr>
              <p:cNvPr id="13341" name="Line 6">
                <a:extLst>
                  <a:ext uri="{FF2B5EF4-FFF2-40B4-BE49-F238E27FC236}">
                    <a16:creationId xmlns:a16="http://schemas.microsoft.com/office/drawing/2014/main" id="{95B97ED8-40F3-C146-88DB-C1D2BF0054EE}"/>
                  </a:ext>
                </a:extLst>
              </p:cNvPr>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2" name="Line 7">
                <a:extLst>
                  <a:ext uri="{FF2B5EF4-FFF2-40B4-BE49-F238E27FC236}">
                    <a16:creationId xmlns:a16="http://schemas.microsoft.com/office/drawing/2014/main" id="{ECC35FB9-17A3-2044-B88F-FDA41A29FFAD}"/>
                  </a:ext>
                </a:extLst>
              </p:cNvPr>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Line 8">
                <a:extLst>
                  <a:ext uri="{FF2B5EF4-FFF2-40B4-BE49-F238E27FC236}">
                    <a16:creationId xmlns:a16="http://schemas.microsoft.com/office/drawing/2014/main" id="{A2418234-F1AE-ED49-B5BE-C6F0B8B1B2C5}"/>
                  </a:ext>
                </a:extLst>
              </p:cNvPr>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4" name="Line 9">
                <a:extLst>
                  <a:ext uri="{FF2B5EF4-FFF2-40B4-BE49-F238E27FC236}">
                    <a16:creationId xmlns:a16="http://schemas.microsoft.com/office/drawing/2014/main" id="{2D0B6809-CD98-F249-B3F5-03725432C4C8}"/>
                  </a:ext>
                </a:extLst>
              </p:cNvPr>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Line 10">
                <a:extLst>
                  <a:ext uri="{FF2B5EF4-FFF2-40B4-BE49-F238E27FC236}">
                    <a16:creationId xmlns:a16="http://schemas.microsoft.com/office/drawing/2014/main" id="{78493062-0C60-E941-A0ED-8288FB1CC259}"/>
                  </a:ext>
                </a:extLst>
              </p:cNvPr>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18" name="Group 12">
              <a:extLst>
                <a:ext uri="{FF2B5EF4-FFF2-40B4-BE49-F238E27FC236}">
                  <a16:creationId xmlns:a16="http://schemas.microsoft.com/office/drawing/2014/main" id="{B1592D6E-D9B4-764E-8EC6-43B007457191}"/>
                </a:ext>
              </a:extLst>
            </p:cNvPr>
            <p:cNvGrpSpPr>
              <a:grpSpLocks/>
            </p:cNvGrpSpPr>
            <p:nvPr/>
          </p:nvGrpSpPr>
          <p:grpSpPr bwMode="auto">
            <a:xfrm flipV="1">
              <a:off x="816" y="1632"/>
              <a:ext cx="3936" cy="240"/>
              <a:chOff x="672" y="1008"/>
              <a:chExt cx="3936" cy="240"/>
            </a:xfrm>
          </p:grpSpPr>
          <p:sp>
            <p:nvSpPr>
              <p:cNvPr id="13336" name="Line 13">
                <a:extLst>
                  <a:ext uri="{FF2B5EF4-FFF2-40B4-BE49-F238E27FC236}">
                    <a16:creationId xmlns:a16="http://schemas.microsoft.com/office/drawing/2014/main" id="{4810F87E-3C40-8A46-BAE5-D40741DD9BD5}"/>
                  </a:ext>
                </a:extLst>
              </p:cNvPr>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7" name="Line 14">
                <a:extLst>
                  <a:ext uri="{FF2B5EF4-FFF2-40B4-BE49-F238E27FC236}">
                    <a16:creationId xmlns:a16="http://schemas.microsoft.com/office/drawing/2014/main" id="{4BBDC8E8-511D-6C43-8900-EE0008F67403}"/>
                  </a:ext>
                </a:extLst>
              </p:cNvPr>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8" name="Line 15">
                <a:extLst>
                  <a:ext uri="{FF2B5EF4-FFF2-40B4-BE49-F238E27FC236}">
                    <a16:creationId xmlns:a16="http://schemas.microsoft.com/office/drawing/2014/main" id="{D526C8BA-56C3-7B4F-B818-3FCE3DFD2DD4}"/>
                  </a:ext>
                </a:extLst>
              </p:cNvPr>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Line 16">
                <a:extLst>
                  <a:ext uri="{FF2B5EF4-FFF2-40B4-BE49-F238E27FC236}">
                    <a16:creationId xmlns:a16="http://schemas.microsoft.com/office/drawing/2014/main" id="{B15BB392-BCAA-884A-ADFB-C5F749D45072}"/>
                  </a:ext>
                </a:extLst>
              </p:cNvPr>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Line 17">
                <a:extLst>
                  <a:ext uri="{FF2B5EF4-FFF2-40B4-BE49-F238E27FC236}">
                    <a16:creationId xmlns:a16="http://schemas.microsoft.com/office/drawing/2014/main" id="{C16D8C25-3308-3347-9341-C7BECE08ADDF}"/>
                  </a:ext>
                </a:extLst>
              </p:cNvPr>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19" name="Group 22">
              <a:extLst>
                <a:ext uri="{FF2B5EF4-FFF2-40B4-BE49-F238E27FC236}">
                  <a16:creationId xmlns:a16="http://schemas.microsoft.com/office/drawing/2014/main" id="{FEEA7ADF-76E2-7D49-9117-119BEC044C88}"/>
                </a:ext>
              </a:extLst>
            </p:cNvPr>
            <p:cNvGrpSpPr>
              <a:grpSpLocks/>
            </p:cNvGrpSpPr>
            <p:nvPr/>
          </p:nvGrpSpPr>
          <p:grpSpPr bwMode="auto">
            <a:xfrm>
              <a:off x="1512" y="1614"/>
              <a:ext cx="288" cy="162"/>
              <a:chOff x="1056" y="1614"/>
              <a:chExt cx="288" cy="162"/>
            </a:xfrm>
          </p:grpSpPr>
          <p:sp>
            <p:nvSpPr>
              <p:cNvPr id="13334" name="Rectangle 18">
                <a:extLst>
                  <a:ext uri="{FF2B5EF4-FFF2-40B4-BE49-F238E27FC236}">
                    <a16:creationId xmlns:a16="http://schemas.microsoft.com/office/drawing/2014/main" id="{1C5EF715-67CC-9D4B-9486-E6FAB66B0221}"/>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3335" name="Rectangle 19">
                <a:extLst>
                  <a:ext uri="{FF2B5EF4-FFF2-40B4-BE49-F238E27FC236}">
                    <a16:creationId xmlns:a16="http://schemas.microsoft.com/office/drawing/2014/main" id="{712389B8-E552-0643-80E5-442EEA649A1D}"/>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sp>
          <p:nvSpPr>
            <p:cNvPr id="13320" name="Line 20">
              <a:extLst>
                <a:ext uri="{FF2B5EF4-FFF2-40B4-BE49-F238E27FC236}">
                  <a16:creationId xmlns:a16="http://schemas.microsoft.com/office/drawing/2014/main" id="{0F54CEFE-2A1E-E04E-A66D-4E016791C33A}"/>
                </a:ext>
              </a:extLst>
            </p:cNvPr>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1" name="Line 21">
              <a:extLst>
                <a:ext uri="{FF2B5EF4-FFF2-40B4-BE49-F238E27FC236}">
                  <a16:creationId xmlns:a16="http://schemas.microsoft.com/office/drawing/2014/main" id="{1F2D2E0B-C859-6F4D-A02F-8E06D0E2FFCF}"/>
                </a:ext>
              </a:extLst>
            </p:cNvPr>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22" name="Group 23">
              <a:extLst>
                <a:ext uri="{FF2B5EF4-FFF2-40B4-BE49-F238E27FC236}">
                  <a16:creationId xmlns:a16="http://schemas.microsoft.com/office/drawing/2014/main" id="{1AAB791F-CEED-9440-B225-663AF5BE830B}"/>
                </a:ext>
              </a:extLst>
            </p:cNvPr>
            <p:cNvGrpSpPr>
              <a:grpSpLocks/>
            </p:cNvGrpSpPr>
            <p:nvPr/>
          </p:nvGrpSpPr>
          <p:grpSpPr bwMode="auto">
            <a:xfrm>
              <a:off x="2382" y="1344"/>
              <a:ext cx="288" cy="162"/>
              <a:chOff x="1056" y="1614"/>
              <a:chExt cx="288" cy="162"/>
            </a:xfrm>
          </p:grpSpPr>
          <p:sp>
            <p:nvSpPr>
              <p:cNvPr id="13332" name="Rectangle 24">
                <a:extLst>
                  <a:ext uri="{FF2B5EF4-FFF2-40B4-BE49-F238E27FC236}">
                    <a16:creationId xmlns:a16="http://schemas.microsoft.com/office/drawing/2014/main" id="{AACA5306-DFC7-D949-A2DF-77EC75FF5C2D}"/>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3333" name="Rectangle 25">
                <a:extLst>
                  <a:ext uri="{FF2B5EF4-FFF2-40B4-BE49-F238E27FC236}">
                    <a16:creationId xmlns:a16="http://schemas.microsoft.com/office/drawing/2014/main" id="{A056CB03-DDD3-7843-9451-9E04DF96D3AB}"/>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grpSp>
          <p:nvGrpSpPr>
            <p:cNvPr id="13323" name="Group 26">
              <a:extLst>
                <a:ext uri="{FF2B5EF4-FFF2-40B4-BE49-F238E27FC236}">
                  <a16:creationId xmlns:a16="http://schemas.microsoft.com/office/drawing/2014/main" id="{71A364B0-95B6-604F-97A4-785A420F3B0F}"/>
                </a:ext>
              </a:extLst>
            </p:cNvPr>
            <p:cNvGrpSpPr>
              <a:grpSpLocks/>
            </p:cNvGrpSpPr>
            <p:nvPr/>
          </p:nvGrpSpPr>
          <p:grpSpPr bwMode="auto">
            <a:xfrm flipH="1">
              <a:off x="2838" y="1344"/>
              <a:ext cx="288" cy="162"/>
              <a:chOff x="1056" y="1614"/>
              <a:chExt cx="288" cy="162"/>
            </a:xfrm>
          </p:grpSpPr>
          <p:sp>
            <p:nvSpPr>
              <p:cNvPr id="13330" name="Rectangle 27">
                <a:extLst>
                  <a:ext uri="{FF2B5EF4-FFF2-40B4-BE49-F238E27FC236}">
                    <a16:creationId xmlns:a16="http://schemas.microsoft.com/office/drawing/2014/main" id="{F854E543-3732-F349-A963-D3982EF71EBA}"/>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3331" name="Rectangle 28">
                <a:extLst>
                  <a:ext uri="{FF2B5EF4-FFF2-40B4-BE49-F238E27FC236}">
                    <a16:creationId xmlns:a16="http://schemas.microsoft.com/office/drawing/2014/main" id="{04278059-EC2B-E347-AD8F-30622E0E74D8}"/>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grpSp>
          <p:nvGrpSpPr>
            <p:cNvPr id="13324" name="Group 29">
              <a:extLst>
                <a:ext uri="{FF2B5EF4-FFF2-40B4-BE49-F238E27FC236}">
                  <a16:creationId xmlns:a16="http://schemas.microsoft.com/office/drawing/2014/main" id="{3F48F7C4-CD33-BF4A-A20F-A3D1EFA7DC90}"/>
                </a:ext>
              </a:extLst>
            </p:cNvPr>
            <p:cNvGrpSpPr>
              <a:grpSpLocks/>
            </p:cNvGrpSpPr>
            <p:nvPr/>
          </p:nvGrpSpPr>
          <p:grpSpPr bwMode="auto">
            <a:xfrm flipH="1">
              <a:off x="3822" y="1140"/>
              <a:ext cx="288" cy="162"/>
              <a:chOff x="1056" y="1614"/>
              <a:chExt cx="288" cy="162"/>
            </a:xfrm>
          </p:grpSpPr>
          <p:sp>
            <p:nvSpPr>
              <p:cNvPr id="13328" name="Rectangle 30">
                <a:extLst>
                  <a:ext uri="{FF2B5EF4-FFF2-40B4-BE49-F238E27FC236}">
                    <a16:creationId xmlns:a16="http://schemas.microsoft.com/office/drawing/2014/main" id="{CF3BFC2A-9F74-DA4B-A992-7336724E86FB}"/>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3329" name="Rectangle 31">
                <a:extLst>
                  <a:ext uri="{FF2B5EF4-FFF2-40B4-BE49-F238E27FC236}">
                    <a16:creationId xmlns:a16="http://schemas.microsoft.com/office/drawing/2014/main" id="{4C76C8E5-A630-C74B-95F4-9DE8A273DEA3}"/>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grpSp>
          <p:nvGrpSpPr>
            <p:cNvPr id="13325" name="Group 32">
              <a:extLst>
                <a:ext uri="{FF2B5EF4-FFF2-40B4-BE49-F238E27FC236}">
                  <a16:creationId xmlns:a16="http://schemas.microsoft.com/office/drawing/2014/main" id="{DA35901A-8058-234B-8509-5638483C89AA}"/>
                </a:ext>
              </a:extLst>
            </p:cNvPr>
            <p:cNvGrpSpPr>
              <a:grpSpLocks/>
            </p:cNvGrpSpPr>
            <p:nvPr/>
          </p:nvGrpSpPr>
          <p:grpSpPr bwMode="auto">
            <a:xfrm flipH="1">
              <a:off x="4248" y="1140"/>
              <a:ext cx="288" cy="162"/>
              <a:chOff x="1056" y="1614"/>
              <a:chExt cx="288" cy="162"/>
            </a:xfrm>
          </p:grpSpPr>
          <p:sp>
            <p:nvSpPr>
              <p:cNvPr id="13326" name="Rectangle 33">
                <a:extLst>
                  <a:ext uri="{FF2B5EF4-FFF2-40B4-BE49-F238E27FC236}">
                    <a16:creationId xmlns:a16="http://schemas.microsoft.com/office/drawing/2014/main" id="{553628CB-180F-AA44-8666-8B6F91AA939A}"/>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3327" name="Rectangle 34">
                <a:extLst>
                  <a:ext uri="{FF2B5EF4-FFF2-40B4-BE49-F238E27FC236}">
                    <a16:creationId xmlns:a16="http://schemas.microsoft.com/office/drawing/2014/main" id="{30173D77-1290-9F49-A965-3EA42B7D783C}"/>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2EA3BB39-7F0A-D342-B437-F8331DF7BC1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What happens at a four-way intersection</a:t>
            </a:r>
          </a:p>
        </p:txBody>
      </p:sp>
      <p:sp>
        <p:nvSpPr>
          <p:cNvPr id="15363" name="Rectangle 3">
            <a:extLst>
              <a:ext uri="{FF2B5EF4-FFF2-40B4-BE49-F238E27FC236}">
                <a16:creationId xmlns:a16="http://schemas.microsoft.com/office/drawing/2014/main" id="{3CA0F44D-672A-B548-9BAE-6418CB1DF0E6}"/>
              </a:ext>
            </a:extLst>
          </p:cNvPr>
          <p:cNvSpPr>
            <a:spLocks noGrp="1" noChangeArrowheads="1"/>
          </p:cNvSpPr>
          <p:nvPr>
            <p:ph type="body" idx="1"/>
          </p:nvPr>
        </p:nvSpPr>
        <p:spPr/>
        <p:txBody>
          <a:bodyPr/>
          <a:lstStyle/>
          <a:p>
            <a:r>
              <a:rPr lang="en-US" altLang="zh-CN" b="1"/>
              <a:t>Excerpt from “California Driving: Road Rules &amp; Driving Laws”</a:t>
            </a:r>
          </a:p>
          <a:p>
            <a:r>
              <a:rPr lang="en-US" altLang="zh-CN" sz="2000" b="1"/>
              <a:t>“Four-way stop signs</a:t>
            </a:r>
            <a:r>
              <a:rPr lang="en-US" altLang="zh-CN" sz="2000"/>
              <a:t> — many four-way intersections have stop signs on all sides of the intersection. This sounds like a recipe for deadlock, but the rules for who gives way to whom are pretty easy. In general, you take turns to go through the intersection in the order at which you got to the edge of the intersection. If two or more of you got there at the same time, the ordering is clock-wise (i.e. the driver to your right goes first). This scheme isn't fool-proof (I still don't know what you're supposed to do when four cars get there at exactly the same time...) so keep a tight watch. “</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7CD1A-0F74-E74D-9E08-7A0BDF536802}"/>
              </a:ext>
            </a:extLst>
          </p:cNvPr>
          <p:cNvSpPr>
            <a:spLocks noGrp="1"/>
          </p:cNvSpPr>
          <p:nvPr>
            <p:ph type="title"/>
          </p:nvPr>
        </p:nvSpPr>
        <p:spPr/>
        <p:txBody>
          <a:bodyPr/>
          <a:lstStyle/>
          <a:p>
            <a:pPr>
              <a:defRPr/>
            </a:pPr>
            <a:endParaRPr lang="zh-CN" altLang="en-US" dirty="0"/>
          </a:p>
        </p:txBody>
      </p:sp>
      <p:sp>
        <p:nvSpPr>
          <p:cNvPr id="16387" name="内容占位符 2">
            <a:extLst>
              <a:ext uri="{FF2B5EF4-FFF2-40B4-BE49-F238E27FC236}">
                <a16:creationId xmlns:a16="http://schemas.microsoft.com/office/drawing/2014/main" id="{BD7EE8DE-5080-7644-B5FB-2BC590D9277E}"/>
              </a:ext>
            </a:extLst>
          </p:cNvPr>
          <p:cNvSpPr>
            <a:spLocks noGrp="1" noChangeArrowheads="1"/>
          </p:cNvSpPr>
          <p:nvPr>
            <p:ph idx="1"/>
          </p:nvPr>
        </p:nvSpPr>
        <p:spPr/>
        <p:txBody>
          <a:bodyPr/>
          <a:lstStyle/>
          <a:p>
            <a:endParaRPr lang="zh-CN" altLang="en-US"/>
          </a:p>
        </p:txBody>
      </p:sp>
      <p:pic>
        <p:nvPicPr>
          <p:cNvPr id="16388" name="图片 3">
            <a:extLst>
              <a:ext uri="{FF2B5EF4-FFF2-40B4-BE49-F238E27FC236}">
                <a16:creationId xmlns:a16="http://schemas.microsoft.com/office/drawing/2014/main" id="{FF024C88-D3E4-A84E-8A6B-AF3646BE75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1154113"/>
            <a:ext cx="67691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0A524D2-D450-D246-A139-E629C1D96E5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System Model</a:t>
            </a:r>
          </a:p>
        </p:txBody>
      </p:sp>
      <p:sp>
        <p:nvSpPr>
          <p:cNvPr id="17411" name="Rectangle 3">
            <a:extLst>
              <a:ext uri="{FF2B5EF4-FFF2-40B4-BE49-F238E27FC236}">
                <a16:creationId xmlns:a16="http://schemas.microsoft.com/office/drawing/2014/main" id="{7B10C3EF-0A76-5E40-814B-DAD8D1E7CF3B}"/>
              </a:ext>
            </a:extLst>
          </p:cNvPr>
          <p:cNvSpPr>
            <a:spLocks noGrp="1" noChangeArrowheads="1"/>
          </p:cNvSpPr>
          <p:nvPr>
            <p:ph type="body" idx="1"/>
          </p:nvPr>
        </p:nvSpPr>
        <p:spPr>
          <a:xfrm>
            <a:off x="827088" y="1425575"/>
            <a:ext cx="7351712" cy="4483100"/>
          </a:xfrm>
        </p:spPr>
        <p:txBody>
          <a:bodyPr/>
          <a:lstStyle/>
          <a:p>
            <a:r>
              <a:rPr lang="en-US" altLang="zh-CN"/>
              <a:t>Resource types </a:t>
            </a:r>
            <a:r>
              <a:rPr lang="en-US" altLang="zh-CN" i="1"/>
              <a:t>R</a:t>
            </a:r>
            <a:r>
              <a:rPr lang="en-US" altLang="zh-CN" baseline="-25000"/>
              <a:t>1</a:t>
            </a:r>
            <a:r>
              <a:rPr lang="en-US" altLang="zh-CN"/>
              <a:t>, </a:t>
            </a:r>
            <a:r>
              <a:rPr lang="en-US" altLang="zh-CN" i="1"/>
              <a:t>R</a:t>
            </a:r>
            <a:r>
              <a:rPr lang="en-US" altLang="zh-CN" baseline="-25000"/>
              <a:t>2</a:t>
            </a:r>
            <a:r>
              <a:rPr lang="en-US" altLang="zh-CN"/>
              <a:t>, . . ., </a:t>
            </a:r>
            <a:r>
              <a:rPr lang="en-US" altLang="zh-CN" i="1"/>
              <a:t>R</a:t>
            </a:r>
            <a:r>
              <a:rPr lang="en-US" altLang="zh-CN" baseline="-25000"/>
              <a:t>m</a:t>
            </a:r>
          </a:p>
          <a:p>
            <a:pPr lvl="2">
              <a:buFont typeface="Webdings" pitchFamily="2" charset="2"/>
              <a:buNone/>
            </a:pPr>
            <a:r>
              <a:rPr lang="en-US" altLang="zh-CN" i="1"/>
              <a:t>CPU cycles, memory space, I/O devices</a:t>
            </a:r>
          </a:p>
          <a:p>
            <a:r>
              <a:rPr lang="en-US" altLang="zh-CN"/>
              <a:t>Each resource type </a:t>
            </a:r>
            <a:r>
              <a:rPr lang="en-US" altLang="zh-CN" i="1"/>
              <a:t>R</a:t>
            </a:r>
            <a:r>
              <a:rPr lang="en-US" altLang="zh-CN" baseline="-25000"/>
              <a:t>i</a:t>
            </a:r>
            <a:r>
              <a:rPr lang="en-US" altLang="zh-CN"/>
              <a:t> has </a:t>
            </a:r>
            <a:r>
              <a:rPr lang="en-US" altLang="zh-CN" i="1"/>
              <a:t>W</a:t>
            </a:r>
            <a:r>
              <a:rPr lang="en-US" altLang="zh-CN" baseline="-25000"/>
              <a:t>i</a:t>
            </a:r>
            <a:r>
              <a:rPr lang="en-US" altLang="zh-CN"/>
              <a:t> instances.</a:t>
            </a:r>
          </a:p>
          <a:p>
            <a:r>
              <a:rPr lang="en-US" altLang="zh-CN"/>
              <a:t>Each process utilizes a resource as follows:</a:t>
            </a:r>
          </a:p>
          <a:p>
            <a:pPr lvl="1"/>
            <a:r>
              <a:rPr lang="en-US" altLang="zh-CN"/>
              <a:t>request </a:t>
            </a:r>
          </a:p>
          <a:p>
            <a:pPr lvl="1"/>
            <a:r>
              <a:rPr lang="en-US" altLang="zh-CN"/>
              <a:t>use </a:t>
            </a:r>
          </a:p>
          <a:p>
            <a:pPr lvl="1"/>
            <a:r>
              <a:rPr lang="en-US" altLang="zh-CN"/>
              <a:t>release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9951268-370B-A34D-B048-02870344D9D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Deadlock Characterization</a:t>
            </a:r>
          </a:p>
        </p:txBody>
      </p:sp>
      <p:sp>
        <p:nvSpPr>
          <p:cNvPr id="19459" name="Rectangle 3">
            <a:extLst>
              <a:ext uri="{FF2B5EF4-FFF2-40B4-BE49-F238E27FC236}">
                <a16:creationId xmlns:a16="http://schemas.microsoft.com/office/drawing/2014/main" id="{E2D682F1-DA23-C74A-AE0D-1FFD1BA47B3B}"/>
              </a:ext>
            </a:extLst>
          </p:cNvPr>
          <p:cNvSpPr>
            <a:spLocks noGrp="1" noChangeArrowheads="1"/>
          </p:cNvSpPr>
          <p:nvPr>
            <p:ph type="body" idx="1"/>
          </p:nvPr>
        </p:nvSpPr>
        <p:spPr>
          <a:xfrm>
            <a:off x="1295400" y="1803400"/>
            <a:ext cx="6669088" cy="4017963"/>
          </a:xfrm>
        </p:spPr>
        <p:txBody>
          <a:bodyPr/>
          <a:lstStyle/>
          <a:p>
            <a:pPr>
              <a:lnSpc>
                <a:spcPct val="90000"/>
              </a:lnSpc>
            </a:pPr>
            <a:r>
              <a:rPr lang="en-US" altLang="zh-CN" b="1"/>
              <a:t>Mutual exclusion:</a:t>
            </a:r>
            <a:r>
              <a:rPr lang="en-US" altLang="zh-CN"/>
              <a:t>  only one process at a time can use a resource.</a:t>
            </a:r>
          </a:p>
          <a:p>
            <a:pPr>
              <a:lnSpc>
                <a:spcPct val="90000"/>
              </a:lnSpc>
            </a:pPr>
            <a:r>
              <a:rPr lang="en-US" altLang="zh-CN" b="1"/>
              <a:t>Hold and wait:</a:t>
            </a:r>
            <a:r>
              <a:rPr lang="en-US" altLang="zh-CN"/>
              <a:t>  a process holding at least one resource is waiting to acquire additional resources held by other processes.</a:t>
            </a:r>
          </a:p>
          <a:p>
            <a:pPr>
              <a:lnSpc>
                <a:spcPct val="90000"/>
              </a:lnSpc>
            </a:pPr>
            <a:r>
              <a:rPr lang="en-US" altLang="zh-CN" b="1"/>
              <a:t>No preemption:</a:t>
            </a:r>
            <a:r>
              <a:rPr lang="en-US" altLang="zh-CN"/>
              <a:t>  a resource can be released only voluntarily by the process holding it, after that process has completed its task.</a:t>
            </a:r>
          </a:p>
          <a:p>
            <a:pPr>
              <a:lnSpc>
                <a:spcPct val="90000"/>
              </a:lnSpc>
            </a:pPr>
            <a:r>
              <a:rPr lang="en-US" altLang="zh-CN" b="1"/>
              <a:t>Circular wait:</a:t>
            </a:r>
            <a:r>
              <a:rPr lang="en-US" altLang="zh-CN"/>
              <a:t>  there exists a set {</a:t>
            </a:r>
            <a:r>
              <a:rPr lang="en-US" altLang="zh-CN" i="1"/>
              <a:t>P</a:t>
            </a:r>
            <a:r>
              <a:rPr lang="en-US" altLang="zh-CN" baseline="-25000"/>
              <a:t>0</a:t>
            </a:r>
            <a:r>
              <a:rPr lang="en-US" altLang="zh-CN"/>
              <a:t>, </a:t>
            </a:r>
            <a:r>
              <a:rPr lang="en-US" altLang="zh-CN" i="1"/>
              <a:t>P</a:t>
            </a:r>
            <a:r>
              <a:rPr lang="en-US" altLang="zh-CN" baseline="-25000"/>
              <a:t>1</a:t>
            </a:r>
            <a:r>
              <a:rPr lang="en-US" altLang="zh-CN"/>
              <a:t>, …, </a:t>
            </a:r>
            <a:r>
              <a:rPr lang="en-US" altLang="zh-CN" i="1"/>
              <a:t>P</a:t>
            </a:r>
            <a:r>
              <a:rPr lang="en-US" altLang="zh-CN" baseline="-25000"/>
              <a:t>n</a:t>
            </a:r>
            <a:r>
              <a:rPr lang="en-US" altLang="zh-CN"/>
              <a:t>} of waiting processes such that </a:t>
            </a:r>
            <a:r>
              <a:rPr lang="en-US" altLang="zh-CN" i="1"/>
              <a:t>P</a:t>
            </a:r>
            <a:r>
              <a:rPr lang="en-US" altLang="zh-CN" baseline="-25000"/>
              <a:t>0 </a:t>
            </a:r>
            <a:r>
              <a:rPr lang="en-US" altLang="zh-CN"/>
              <a:t>is waiting for a resource that is held by </a:t>
            </a:r>
            <a:r>
              <a:rPr lang="en-US" altLang="zh-CN" i="1"/>
              <a:t>P</a:t>
            </a:r>
            <a:r>
              <a:rPr lang="en-US" altLang="zh-CN" baseline="-25000"/>
              <a:t>1</a:t>
            </a:r>
            <a:r>
              <a:rPr lang="en-US" altLang="zh-CN"/>
              <a:t>, </a:t>
            </a:r>
            <a:r>
              <a:rPr lang="en-US" altLang="zh-CN" i="1"/>
              <a:t>P</a:t>
            </a:r>
            <a:r>
              <a:rPr lang="en-US" altLang="zh-CN" baseline="-25000"/>
              <a:t>1</a:t>
            </a:r>
            <a:r>
              <a:rPr lang="en-US" altLang="zh-CN"/>
              <a:t> is waiting for a resource that is held by </a:t>
            </a:r>
          </a:p>
          <a:p>
            <a:pPr>
              <a:lnSpc>
                <a:spcPct val="90000"/>
              </a:lnSpc>
              <a:buFont typeface="Monotype Sorts" pitchFamily="2" charset="2"/>
              <a:buNone/>
            </a:pPr>
            <a:r>
              <a:rPr lang="en-US" altLang="zh-CN" i="1"/>
              <a:t>	P</a:t>
            </a:r>
            <a:r>
              <a:rPr lang="en-US" altLang="zh-CN" baseline="-25000"/>
              <a:t>2</a:t>
            </a:r>
            <a:r>
              <a:rPr lang="en-US" altLang="zh-CN"/>
              <a:t>, …, </a:t>
            </a:r>
            <a:r>
              <a:rPr lang="en-US" altLang="zh-CN" i="1"/>
              <a:t>P</a:t>
            </a:r>
            <a:r>
              <a:rPr lang="en-US" altLang="zh-CN" i="1" baseline="-25000"/>
              <a:t>n</a:t>
            </a:r>
            <a:r>
              <a:rPr lang="en-US" altLang="zh-CN" baseline="-25000"/>
              <a:t>–1</a:t>
            </a:r>
            <a:r>
              <a:rPr lang="en-US" altLang="zh-CN"/>
              <a:t> is waiting for a resource that is held by </a:t>
            </a:r>
            <a:br>
              <a:rPr lang="en-US" altLang="zh-CN"/>
            </a:br>
            <a:r>
              <a:rPr lang="en-US" altLang="zh-CN" i="1"/>
              <a:t>P</a:t>
            </a:r>
            <a:r>
              <a:rPr lang="en-US" altLang="zh-CN" baseline="-25000"/>
              <a:t>n</a:t>
            </a:r>
            <a:r>
              <a:rPr lang="en-US" altLang="zh-CN"/>
              <a:t>, and </a:t>
            </a:r>
            <a:r>
              <a:rPr lang="en-US" altLang="zh-CN" i="1"/>
              <a:t>P</a:t>
            </a:r>
            <a:r>
              <a:rPr lang="en-US" altLang="zh-CN" baseline="-25000"/>
              <a:t>n</a:t>
            </a:r>
            <a:r>
              <a:rPr lang="en-US" altLang="zh-CN"/>
              <a:t> is waiting for a resource that is held by </a:t>
            </a:r>
            <a:r>
              <a:rPr lang="en-US" altLang="zh-CN" i="1"/>
              <a:t>P</a:t>
            </a:r>
            <a:r>
              <a:rPr lang="en-US" altLang="zh-CN" baseline="-25000"/>
              <a:t>0</a:t>
            </a:r>
            <a:r>
              <a:rPr lang="en-US" altLang="zh-CN"/>
              <a:t>.</a:t>
            </a:r>
          </a:p>
          <a:p>
            <a:pPr>
              <a:lnSpc>
                <a:spcPct val="90000"/>
              </a:lnSpc>
            </a:pPr>
            <a:endParaRPr lang="zh-CN" altLang="en-US"/>
          </a:p>
        </p:txBody>
      </p:sp>
      <p:sp>
        <p:nvSpPr>
          <p:cNvPr id="19460" name="Text Box 5">
            <a:extLst>
              <a:ext uri="{FF2B5EF4-FFF2-40B4-BE49-F238E27FC236}">
                <a16:creationId xmlns:a16="http://schemas.microsoft.com/office/drawing/2014/main" id="{D0CF7290-8C70-A340-81AC-2FE2E59CD08B}"/>
              </a:ext>
            </a:extLst>
          </p:cNvPr>
          <p:cNvSpPr txBox="1">
            <a:spLocks noChangeArrowheads="1"/>
          </p:cNvSpPr>
          <p:nvPr/>
        </p:nvSpPr>
        <p:spPr bwMode="auto">
          <a:xfrm>
            <a:off x="869950" y="1303338"/>
            <a:ext cx="6634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Wingding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2000"/>
              <a:t>Deadlock can arise if four conditions hold </a:t>
            </a:r>
            <a:r>
              <a:rPr kumimoji="0" lang="en-US" altLang="zh-CN" sz="2000">
                <a:solidFill>
                  <a:srgbClr val="FF0000"/>
                </a:solidFill>
              </a:rPr>
              <a:t>simultaneously</a:t>
            </a:r>
            <a:r>
              <a:rPr kumimoji="0" lang="en-US" altLang="zh-CN" sz="2000"/>
              <a:t>.</a:t>
            </a: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宋体"/>
        <a:cs typeface=""/>
      </a:majorFont>
      <a:minorFont>
        <a:latin typeface="Helvetic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ea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ea typeface="宋体"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27855</TotalTime>
  <Words>3259</Words>
  <Application>Microsoft Macintosh PowerPoint</Application>
  <PresentationFormat>全屏显示(4:3)</PresentationFormat>
  <Paragraphs>329</Paragraphs>
  <Slides>47</Slides>
  <Notes>45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Arial</vt:lpstr>
      <vt:lpstr>Helvetica</vt:lpstr>
      <vt:lpstr>Monotype Sorts</vt:lpstr>
      <vt:lpstr>Times New Roman</vt:lpstr>
      <vt:lpstr>Webdings</vt:lpstr>
      <vt:lpstr>Wingdings</vt:lpstr>
      <vt:lpstr>os-w-java</vt:lpstr>
      <vt:lpstr>Chapter 7:  Deadlocks</vt:lpstr>
      <vt:lpstr>Chapter 7:  Deadlocks</vt:lpstr>
      <vt:lpstr>Chapter Objectives</vt:lpstr>
      <vt:lpstr>The Deadlock Problem</vt:lpstr>
      <vt:lpstr>Bridge Crossing Example</vt:lpstr>
      <vt:lpstr>What happens at a four-way intersection</vt:lpstr>
      <vt:lpstr>PowerPoint 演示文稿</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Requests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 Recovery from Deadlock:  Process Termination</vt:lpstr>
      <vt:lpstr>Recovery from Deadlock: Resource Preemption</vt:lpstr>
      <vt:lpstr>End of Chapter 7</vt:lpstr>
      <vt:lpstr>Can the requests be granted?</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LidanShou</cp:lastModifiedBy>
  <cp:revision>367</cp:revision>
  <dcterms:created xsi:type="dcterms:W3CDTF">2004-10-07T18:29:30Z</dcterms:created>
  <dcterms:modified xsi:type="dcterms:W3CDTF">2023-09-18T08:40:15Z</dcterms:modified>
</cp:coreProperties>
</file>