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5"/>
  </p:notesMasterIdLst>
  <p:sldIdLst>
    <p:sldId id="356" r:id="rId2"/>
    <p:sldId id="274" r:id="rId3"/>
    <p:sldId id="369" r:id="rId4"/>
    <p:sldId id="275" r:id="rId5"/>
    <p:sldId id="378" r:id="rId6"/>
    <p:sldId id="354" r:id="rId7"/>
    <p:sldId id="381" r:id="rId8"/>
    <p:sldId id="352" r:id="rId9"/>
    <p:sldId id="276" r:id="rId10"/>
    <p:sldId id="379" r:id="rId11"/>
    <p:sldId id="277" r:id="rId12"/>
    <p:sldId id="380" r:id="rId13"/>
    <p:sldId id="278" r:id="rId14"/>
    <p:sldId id="367" r:id="rId15"/>
    <p:sldId id="323" r:id="rId16"/>
    <p:sldId id="384" r:id="rId17"/>
    <p:sldId id="280" r:id="rId18"/>
    <p:sldId id="281" r:id="rId19"/>
    <p:sldId id="324" r:id="rId20"/>
    <p:sldId id="385" r:id="rId21"/>
    <p:sldId id="370" r:id="rId22"/>
    <p:sldId id="371" r:id="rId23"/>
    <p:sldId id="368" r:id="rId24"/>
    <p:sldId id="282" r:id="rId25"/>
    <p:sldId id="329" r:id="rId26"/>
    <p:sldId id="328" r:id="rId27"/>
    <p:sldId id="330" r:id="rId28"/>
    <p:sldId id="283" r:id="rId29"/>
    <p:sldId id="331" r:id="rId30"/>
    <p:sldId id="284" r:id="rId31"/>
    <p:sldId id="332" r:id="rId32"/>
    <p:sldId id="333" r:id="rId33"/>
    <p:sldId id="285" r:id="rId34"/>
    <p:sldId id="386" r:id="rId35"/>
    <p:sldId id="286" r:id="rId36"/>
    <p:sldId id="335" r:id="rId37"/>
    <p:sldId id="287" r:id="rId38"/>
    <p:sldId id="336" r:id="rId39"/>
    <p:sldId id="288" r:id="rId40"/>
    <p:sldId id="337" r:id="rId41"/>
    <p:sldId id="289" r:id="rId42"/>
    <p:sldId id="290" r:id="rId43"/>
    <p:sldId id="291" r:id="rId44"/>
    <p:sldId id="292" r:id="rId45"/>
    <p:sldId id="293" r:id="rId46"/>
    <p:sldId id="294" r:id="rId47"/>
    <p:sldId id="295" r:id="rId48"/>
    <p:sldId id="365" r:id="rId49"/>
    <p:sldId id="338" r:id="rId50"/>
    <p:sldId id="383" r:id="rId51"/>
    <p:sldId id="296" r:id="rId52"/>
    <p:sldId id="339" r:id="rId53"/>
    <p:sldId id="297" r:id="rId54"/>
    <p:sldId id="298" r:id="rId55"/>
    <p:sldId id="326" r:id="rId56"/>
    <p:sldId id="327" r:id="rId57"/>
    <p:sldId id="375" r:id="rId58"/>
    <p:sldId id="372" r:id="rId59"/>
    <p:sldId id="373" r:id="rId60"/>
    <p:sldId id="374" r:id="rId61"/>
    <p:sldId id="376" r:id="rId62"/>
    <p:sldId id="377" r:id="rId63"/>
    <p:sldId id="299" r:id="rId64"/>
    <p:sldId id="366" r:id="rId65"/>
    <p:sldId id="340" r:id="rId66"/>
    <p:sldId id="300" r:id="rId67"/>
    <p:sldId id="343" r:id="rId68"/>
    <p:sldId id="342" r:id="rId69"/>
    <p:sldId id="344" r:id="rId70"/>
    <p:sldId id="345" r:id="rId71"/>
    <p:sldId id="346" r:id="rId72"/>
    <p:sldId id="318" r:id="rId73"/>
    <p:sldId id="363" r:id="rId7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3FCFF"/>
    <a:srgbClr val="E8FAFF"/>
    <a:srgbClr val="F6FAFF"/>
    <a:srgbClr val="D7F2FF"/>
    <a:srgbClr val="B4CEFB"/>
    <a:srgbClr val="FFFFFF"/>
    <a:srgbClr val="99CC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5" autoAdjust="0"/>
    <p:restoredTop sz="90272"/>
  </p:normalViewPr>
  <p:slideViewPr>
    <p:cSldViewPr snapToGrid="0">
      <p:cViewPr varScale="1">
        <p:scale>
          <a:sx n="115" d="100"/>
          <a:sy n="115" d="100"/>
        </p:scale>
        <p:origin x="2200" y="192"/>
      </p:cViewPr>
      <p:guideLst>
        <p:guide orient="horz" pos="789"/>
        <p:guide pos="48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zh-CN" altLang="en-US"/>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charset="0"/>
                <a:cs typeface="宋体"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charset="0"/>
                <a:cs typeface="宋体" charset="0"/>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563CDFA-F47C-4998-845B-A9C54A9D9002}" type="slidenum">
              <a:rPr lang="zh-CN" altLang="en-US"/>
              <a:pPr/>
              <a:t>‹#›</a:t>
            </a:fld>
            <a:endParaRPr lang="en-US" altLang="zh-CN"/>
          </a:p>
        </p:txBody>
      </p:sp>
    </p:spTree>
    <p:extLst>
      <p:ext uri="{BB962C8B-B14F-4D97-AF65-F5344CB8AC3E}">
        <p14:creationId xmlns:p14="http://schemas.microsoft.com/office/powerpoint/2010/main" val="16094241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charset="0"/>
        <a:cs typeface="宋体" charset="0"/>
      </a:defRPr>
    </a:lvl1pPr>
    <a:lvl2pPr marL="457200" algn="l" rtl="0" fontAlgn="base">
      <a:spcBef>
        <a:spcPct val="30000"/>
      </a:spcBef>
      <a:spcAft>
        <a:spcPct val="0"/>
      </a:spcAft>
      <a:defRPr kumimoji="1" sz="1200" kern="1200">
        <a:solidFill>
          <a:schemeClr val="tx1"/>
        </a:solidFill>
        <a:latin typeface="Times New Roman" charset="0"/>
        <a:ea typeface="宋体" charset="0"/>
        <a:cs typeface="+mn-cs"/>
      </a:defRPr>
    </a:lvl2pPr>
    <a:lvl3pPr marL="914400" algn="l" rtl="0" fontAlgn="base">
      <a:spcBef>
        <a:spcPct val="30000"/>
      </a:spcBef>
      <a:spcAft>
        <a:spcPct val="0"/>
      </a:spcAft>
      <a:defRPr kumimoji="1" sz="1200" kern="1200">
        <a:solidFill>
          <a:schemeClr val="tx1"/>
        </a:solidFill>
        <a:latin typeface="Times New Roman" charset="0"/>
        <a:ea typeface="宋体" charset="0"/>
        <a:cs typeface="+mn-cs"/>
      </a:defRPr>
    </a:lvl3pPr>
    <a:lvl4pPr marL="1371600" algn="l" rtl="0" fontAlgn="base">
      <a:spcBef>
        <a:spcPct val="30000"/>
      </a:spcBef>
      <a:spcAft>
        <a:spcPct val="0"/>
      </a:spcAft>
      <a:defRPr kumimoji="1" sz="1200" kern="1200">
        <a:solidFill>
          <a:schemeClr val="tx1"/>
        </a:solidFill>
        <a:latin typeface="Times New Roman" charset="0"/>
        <a:ea typeface="宋体" charset="0"/>
        <a:cs typeface="+mn-cs"/>
      </a:defRPr>
    </a:lvl4pPr>
    <a:lvl5pPr marL="1828800" algn="l" rtl="0" fontAlgn="base">
      <a:spcBef>
        <a:spcPct val="30000"/>
      </a:spcBef>
      <a:spcAft>
        <a:spcPct val="0"/>
      </a:spcAft>
      <a:defRPr kumimoji="1" sz="1200" kern="1200">
        <a:solidFill>
          <a:schemeClr val="tx1"/>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423FD7D-AE7F-824F-B309-CF792BFC5566}"/>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C6AB82B4-66B4-9545-9E33-923C3F2B36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196" name="灯片编号占位符 3">
            <a:extLst>
              <a:ext uri="{FF2B5EF4-FFF2-40B4-BE49-F238E27FC236}">
                <a16:creationId xmlns:a16="http://schemas.microsoft.com/office/drawing/2014/main" id="{29CF978E-2BC4-1F4E-BD20-C618428BF6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7D2712A-1163-C549-8C54-1C174FD9CD46}" type="slidenum">
              <a:rPr lang="zh-CN" altLang="en-US">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9E7DD6F4-B4E4-0241-BF1F-59083DDAB4C4}"/>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EC60D35E-2540-B747-AA62-05320F7BB24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Size of process: size of  the virtual memory for each process s_i</a:t>
            </a:r>
            <a:endParaRPr lang="zh-CN" altLang="en-US">
              <a:latin typeface="Times New Roman" panose="02020603050405020304" pitchFamily="18" charset="0"/>
              <a:ea typeface="宋体" panose="02010600030101010101" pitchFamily="2" charset="-122"/>
            </a:endParaRPr>
          </a:p>
        </p:txBody>
      </p:sp>
      <p:sp>
        <p:nvSpPr>
          <p:cNvPr id="58372" name="灯片编号占位符 3">
            <a:extLst>
              <a:ext uri="{FF2B5EF4-FFF2-40B4-BE49-F238E27FC236}">
                <a16:creationId xmlns:a16="http://schemas.microsoft.com/office/drawing/2014/main" id="{9F477D2E-A53B-844E-AEE0-4E719EE1B9E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1DD0122A-233F-C040-93FB-C2ED02219EF1}" type="slidenum">
              <a:rPr lang="zh-CN" altLang="en-US">
                <a:latin typeface="Times New Roman" panose="02020603050405020304" pitchFamily="18" charset="0"/>
              </a:rPr>
              <a:pPr/>
              <a:t>43</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8AD38259-1051-744B-B0FA-9E1425E400B3}"/>
              </a:ext>
            </a:extLst>
          </p:cNvPr>
          <p:cNvSpPr>
            <a:spLocks noGrp="1" noRot="1" noChangeAspect="1" noChangeArrowheads="1" noTextEdit="1"/>
          </p:cNvSpPr>
          <p:nvPr>
            <p:ph type="sldImg"/>
          </p:nvPr>
        </p:nvSpPr>
        <p:spPr>
          <a:ln/>
        </p:spPr>
      </p:sp>
      <p:sp>
        <p:nvSpPr>
          <p:cNvPr id="74755" name="备注占位符 2">
            <a:extLst>
              <a:ext uri="{FF2B5EF4-FFF2-40B4-BE49-F238E27FC236}">
                <a16:creationId xmlns:a16="http://schemas.microsoft.com/office/drawing/2014/main" id="{E9D96F86-69EB-3243-A8F0-A6ECB9AEA5E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For</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example,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embedded</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OS</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may</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not</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use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paging</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for</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the</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kernel</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code.</a:t>
            </a:r>
            <a:endParaRPr lang="zh-CN" altLang="en-US">
              <a:latin typeface="Times New Roman" panose="02020603050405020304" pitchFamily="18" charset="0"/>
              <a:ea typeface="宋体" panose="02010600030101010101" pitchFamily="2" charset="-122"/>
            </a:endParaRPr>
          </a:p>
          <a:p>
            <a:endParaRPr lang="en-US" altLang="zh-CN">
              <a:latin typeface="Times New Roman" panose="02020603050405020304" pitchFamily="18" charset="0"/>
              <a:ea typeface="宋体" panose="02010600030101010101" pitchFamily="2" charset="-122"/>
            </a:endParaRPr>
          </a:p>
          <a:p>
            <a:r>
              <a:rPr lang="en-US" altLang="zh-CN">
                <a:latin typeface="Times New Roman" panose="02020603050405020304" pitchFamily="18" charset="0"/>
                <a:ea typeface="宋体" panose="02010600030101010101" pitchFamily="2" charset="-122"/>
              </a:rPr>
              <a:t>Stackoverflow:</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NT kernels and device drivers use virtual memory for data structures and objects that can be safely paged out to storage. For example, a driver can request virtual memory as a usermode program does. </a:t>
            </a:r>
          </a:p>
          <a:p>
            <a:r>
              <a:rPr lang="en-US" altLang="zh-CN">
                <a:latin typeface="Times New Roman" panose="02020603050405020304" pitchFamily="18" charset="0"/>
                <a:ea typeface="宋体" panose="02010600030101010101" pitchFamily="2" charset="-122"/>
              </a:rPr>
              <a:t>However, the kernel has data and code that: 1) must be kept always in memory for efficiency reasons 2) must be kept in memory because a </a:t>
            </a:r>
            <a:r>
              <a:rPr lang="en-US" altLang="zh-CN" i="1">
                <a:latin typeface="Times New Roman" panose="02020603050405020304" pitchFamily="18" charset="0"/>
                <a:ea typeface="宋体" panose="02010600030101010101" pitchFamily="2" charset="-122"/>
              </a:rPr>
              <a:t>page fault cannot be serviced</a:t>
            </a:r>
            <a:r>
              <a:rPr lang="en-US" altLang="zh-CN">
                <a:latin typeface="Times New Roman" panose="02020603050405020304" pitchFamily="18" charset="0"/>
                <a:ea typeface="宋体" panose="02010600030101010101" pitchFamily="2" charset="-122"/>
              </a:rPr>
              <a:t>. A typical example is entering ISRs (interrupt service routine) (such as the page fault handling code itself). Code and data of this type is kept on physical memory always, and it's called nonpaged pool on NT kernels.</a:t>
            </a:r>
          </a:p>
          <a:p>
            <a:r>
              <a:rPr lang="en-US" altLang="zh-CN">
                <a:latin typeface="Times New Roman" panose="02020603050405020304" pitchFamily="18" charset="0"/>
                <a:ea typeface="宋体" panose="02010600030101010101" pitchFamily="2" charset="-122"/>
              </a:rPr>
              <a:t>The latter does not means that nonpaged memory addresses are referenced directly. They are always translated to physical addresses (and viceversa) by the kernel memory manager. </a:t>
            </a:r>
          </a:p>
          <a:p>
            <a:r>
              <a:rPr lang="en-US" altLang="zh-CN">
                <a:latin typeface="Times New Roman" panose="02020603050405020304" pitchFamily="18" charset="0"/>
                <a:ea typeface="宋体" panose="02010600030101010101" pitchFamily="2" charset="-122"/>
              </a:rPr>
              <a:t>I think (i listen for corrections) the only physical addresses used without virtual mapping is the first 1MB when the system boots up (in WinNT, the NTLDR / NTDETECT.COM phase until protected mode is activated).</a:t>
            </a:r>
          </a:p>
          <a:p>
            <a:endParaRPr lang="zh-CN" altLang="en-US">
              <a:latin typeface="Times New Roman" panose="02020603050405020304" pitchFamily="18" charset="0"/>
              <a:ea typeface="宋体" panose="02010600030101010101" pitchFamily="2" charset="-122"/>
            </a:endParaRPr>
          </a:p>
        </p:txBody>
      </p:sp>
      <p:sp>
        <p:nvSpPr>
          <p:cNvPr id="74756" name="幻灯片编号占位符 3">
            <a:extLst>
              <a:ext uri="{FF2B5EF4-FFF2-40B4-BE49-F238E27FC236}">
                <a16:creationId xmlns:a16="http://schemas.microsoft.com/office/drawing/2014/main" id="{C69F1570-5715-2E4B-AD8E-D07AAEA78B3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588D27F-13FE-F249-8C33-475181258245}" type="slidenum">
              <a:rPr lang="zh-CN" altLang="en-US">
                <a:latin typeface="Times New Roman" panose="02020603050405020304" pitchFamily="18" charset="0"/>
              </a:rPr>
              <a:pPr/>
              <a:t>58</a:t>
            </a:fld>
            <a:endParaRPr lang="en-US"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58C3CB53-9AE7-A54F-BBB9-DC48F7F12BBE}"/>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AECF3390-9322-4544-8DA8-F4325AEDE3D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6804" name="幻灯片编号占位符 3">
            <a:extLst>
              <a:ext uri="{FF2B5EF4-FFF2-40B4-BE49-F238E27FC236}">
                <a16:creationId xmlns:a16="http://schemas.microsoft.com/office/drawing/2014/main" id="{052F49EA-CDEC-5E40-A305-B1AACF2DD98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CCF8E00-3ACE-4C4F-90E4-E0ED6FD1A7D6}" type="slidenum">
              <a:rPr lang="zh-CN" altLang="en-US">
                <a:latin typeface="Times New Roman" panose="02020603050405020304" pitchFamily="18" charset="0"/>
              </a:rPr>
              <a:pPr/>
              <a:t>59</a:t>
            </a:fld>
            <a:endParaRPr lang="en-US"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1B6CE802-4E98-0A46-9F3D-AEBABD2F7BAC}"/>
              </a:ext>
            </a:extLst>
          </p:cNvPr>
          <p:cNvSpPr>
            <a:spLocks noGrp="1" noRot="1" noChangeAspect="1" noChangeArrowheads="1" noTextEdit="1"/>
          </p:cNvSpPr>
          <p:nvPr>
            <p:ph type="sldImg"/>
          </p:nvPr>
        </p:nvSpPr>
        <p:spPr>
          <a:ln/>
        </p:spPr>
      </p:sp>
      <p:sp>
        <p:nvSpPr>
          <p:cNvPr id="79875" name="备注占位符 2">
            <a:extLst>
              <a:ext uri="{FF2B5EF4-FFF2-40B4-BE49-F238E27FC236}">
                <a16:creationId xmlns:a16="http://schemas.microsoft.com/office/drawing/2014/main" id="{1DFEBA08-FBEE-8C44-96AD-92A725711B2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Good</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for</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small</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data</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structures.</a:t>
            </a:r>
            <a:endParaRPr lang="zh-CN" altLang="en-US">
              <a:latin typeface="Times New Roman" panose="02020603050405020304" pitchFamily="18" charset="0"/>
              <a:ea typeface="宋体" panose="02010600030101010101" pitchFamily="2" charset="-122"/>
            </a:endParaRPr>
          </a:p>
        </p:txBody>
      </p:sp>
      <p:sp>
        <p:nvSpPr>
          <p:cNvPr id="79876" name="幻灯片编号占位符 3">
            <a:extLst>
              <a:ext uri="{FF2B5EF4-FFF2-40B4-BE49-F238E27FC236}">
                <a16:creationId xmlns:a16="http://schemas.microsoft.com/office/drawing/2014/main" id="{174B6AC0-E634-0B4D-8EED-39D9B324EAD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591B655D-2229-6C40-A511-AF149F7138EB}" type="slidenum">
              <a:rPr lang="zh-CN" altLang="en-US">
                <a:latin typeface="Times New Roman" panose="02020603050405020304" pitchFamily="18" charset="0"/>
              </a:rPr>
              <a:pPr/>
              <a:t>61</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77AAB879-207D-A44B-BE74-82E65B234E97}"/>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id="{748AF533-B7B9-354A-B1DA-F31315E06B9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82948" name="幻灯片编号占位符 3">
            <a:extLst>
              <a:ext uri="{FF2B5EF4-FFF2-40B4-BE49-F238E27FC236}">
                <a16:creationId xmlns:a16="http://schemas.microsoft.com/office/drawing/2014/main" id="{F5069378-5C23-9F4B-96CC-7F090EC97BC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AA52280F-7DE7-1D49-8E64-32834F83AC00}" type="slidenum">
              <a:rPr lang="zh-CN" altLang="en-US">
                <a:latin typeface="Times New Roman" panose="02020603050405020304" pitchFamily="18" charset="0"/>
              </a:rPr>
              <a:pPr/>
              <a:t>63</a:t>
            </a:fld>
            <a:endParaRPr lang="en-US"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B053485-3D54-9C47-81DD-A48379504986}"/>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73F2BFB2-80A8-2F46-BC77-4C9E9A83D0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0484" name="灯片编号占位符 3">
            <a:extLst>
              <a:ext uri="{FF2B5EF4-FFF2-40B4-BE49-F238E27FC236}">
                <a16:creationId xmlns:a16="http://schemas.microsoft.com/office/drawing/2014/main" id="{2CE98313-98B4-5547-87C5-F3590E98B7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2C4084F-6C94-7744-A90E-9C135E031160}"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757746C3-17C8-284B-9A1C-5FF3597BA0C2}"/>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B55046BC-F269-7E48-A1D9-D7BDC1A422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(2)Trap to the operating system.</a:t>
            </a:r>
          </a:p>
          <a:p>
            <a:r>
              <a:rPr lang="en-US" altLang="zh-CN">
                <a:latin typeface="Times New Roman" panose="02020603050405020304" pitchFamily="18" charset="0"/>
                <a:ea typeface="宋体" panose="02010600030101010101" pitchFamily="2" charset="-122"/>
              </a:rPr>
              <a:t>Save the registers and process state.</a:t>
            </a:r>
          </a:p>
          <a:p>
            <a:r>
              <a:rPr lang="en-US" altLang="zh-CN">
                <a:latin typeface="Times New Roman" panose="02020603050405020304" pitchFamily="18" charset="0"/>
                <a:ea typeface="宋体" panose="02010600030101010101" pitchFamily="2" charset="-122"/>
              </a:rPr>
              <a:t>Determine that the interrupt was a page fault.</a:t>
            </a:r>
          </a:p>
          <a:p>
            <a:r>
              <a:rPr lang="en-US" altLang="zh-CN">
                <a:latin typeface="Times New Roman" panose="02020603050405020304" pitchFamily="18" charset="0"/>
                <a:ea typeface="宋体" panose="02010600030101010101" pitchFamily="2" charset="-122"/>
              </a:rPr>
              <a:t>(3) Check that the page reference was legal, and determine the location of the page in secondary storage.</a:t>
            </a:r>
          </a:p>
          <a:p>
            <a:r>
              <a:rPr lang="en-US" altLang="zh-CN">
                <a:latin typeface="Times New Roman" panose="02020603050405020304" pitchFamily="18" charset="0"/>
                <a:ea typeface="宋体" panose="02010600030101010101" pitchFamily="2" charset="-122"/>
              </a:rPr>
              <a:t>(4) Issue a read from the storage to a free frame:</a:t>
            </a:r>
          </a:p>
          <a:p>
            <a:pPr lvl="1"/>
            <a:r>
              <a:rPr lang="en-US" altLang="zh-CN">
                <a:latin typeface="Times New Roman" panose="02020603050405020304" pitchFamily="18" charset="0"/>
                <a:ea typeface="宋体" panose="02010600030101010101" pitchFamily="2" charset="-122"/>
              </a:rPr>
              <a:t>Wait in a queue until the read request is serviced.</a:t>
            </a:r>
          </a:p>
          <a:p>
            <a:pPr lvl="1"/>
            <a:r>
              <a:rPr lang="en-US" altLang="zh-CN">
                <a:latin typeface="Times New Roman" panose="02020603050405020304" pitchFamily="18" charset="0"/>
                <a:ea typeface="宋体" panose="02010600030101010101" pitchFamily="2" charset="-122"/>
              </a:rPr>
              <a:t>Wait for the device seek and/or latency time.</a:t>
            </a:r>
          </a:p>
          <a:p>
            <a:pPr lvl="1"/>
            <a:r>
              <a:rPr lang="en-US" altLang="zh-CN">
                <a:latin typeface="Times New Roman" panose="02020603050405020304" pitchFamily="18" charset="0"/>
                <a:ea typeface="宋体" panose="02010600030101010101" pitchFamily="2" charset="-122"/>
              </a:rPr>
              <a:t>Begin the transfer of the page to a free frame.</a:t>
            </a:r>
          </a:p>
          <a:p>
            <a:r>
              <a:rPr lang="en-US" altLang="zh-CN">
                <a:latin typeface="Times New Roman" panose="02020603050405020304" pitchFamily="18" charset="0"/>
                <a:ea typeface="宋体" panose="02010600030101010101" pitchFamily="2" charset="-122"/>
              </a:rPr>
              <a:t>While waiting, allocate the CPU core to some other process.</a:t>
            </a:r>
          </a:p>
          <a:p>
            <a:r>
              <a:rPr lang="en-US" altLang="zh-CN">
                <a:latin typeface="Times New Roman" panose="02020603050405020304" pitchFamily="18" charset="0"/>
                <a:ea typeface="宋体" panose="02010600030101010101" pitchFamily="2" charset="-122"/>
              </a:rPr>
              <a:t>Receive an interrupt from the storage I/O subsystem (I/O completed).</a:t>
            </a:r>
          </a:p>
          <a:p>
            <a:r>
              <a:rPr lang="en-US" altLang="zh-CN">
                <a:latin typeface="Times New Roman" panose="02020603050405020304" pitchFamily="18" charset="0"/>
                <a:ea typeface="宋体" panose="02010600030101010101" pitchFamily="2" charset="-122"/>
              </a:rPr>
              <a:t>Save the registers and process state for the other process (if step 6 is executed).</a:t>
            </a:r>
          </a:p>
          <a:p>
            <a:r>
              <a:rPr lang="en-US" altLang="zh-CN">
                <a:latin typeface="Times New Roman" panose="02020603050405020304" pitchFamily="18" charset="0"/>
                <a:ea typeface="宋体" panose="02010600030101010101" pitchFamily="2" charset="-122"/>
              </a:rPr>
              <a:t>Determine that the interrupt was from the secondary storage device.</a:t>
            </a:r>
          </a:p>
          <a:p>
            <a:r>
              <a:rPr lang="en-US" altLang="zh-CN">
                <a:latin typeface="Times New Roman" panose="02020603050405020304" pitchFamily="18" charset="0"/>
                <a:ea typeface="宋体" panose="02010600030101010101" pitchFamily="2" charset="-122"/>
              </a:rPr>
              <a:t>(5) Correct the page table and other tables to show that the desired page is</a:t>
            </a:r>
          </a:p>
          <a:p>
            <a:r>
              <a:rPr lang="en-US" altLang="zh-CN">
                <a:latin typeface="Times New Roman" panose="02020603050405020304" pitchFamily="18" charset="0"/>
                <a:ea typeface="宋体" panose="02010600030101010101" pitchFamily="2" charset="-122"/>
              </a:rPr>
              <a:t>now in memory.</a:t>
            </a:r>
          </a:p>
          <a:p>
            <a:r>
              <a:rPr lang="en-US" altLang="zh-CN">
                <a:latin typeface="Times New Roman" panose="02020603050405020304" pitchFamily="18" charset="0"/>
                <a:ea typeface="宋体" panose="02010600030101010101" pitchFamily="2" charset="-122"/>
              </a:rPr>
              <a:t>Wait for the CPU core to be allocated to this process again.</a:t>
            </a:r>
          </a:p>
          <a:p>
            <a:r>
              <a:rPr lang="en-US" altLang="zh-CN">
                <a:latin typeface="Times New Roman" panose="02020603050405020304" pitchFamily="18" charset="0"/>
                <a:ea typeface="宋体" panose="02010600030101010101" pitchFamily="2" charset="-122"/>
              </a:rPr>
              <a:t>(6) Restore the registers, process state, and new page table, and then resume the interrupted instruction.</a:t>
            </a:r>
          </a:p>
          <a:p>
            <a:endParaRPr lang="zh-CN" altLang="en-US">
              <a:latin typeface="Times New Roman" panose="02020603050405020304" pitchFamily="18" charset="0"/>
              <a:ea typeface="宋体" panose="02010600030101010101" pitchFamily="2" charset="-122"/>
            </a:endParaRPr>
          </a:p>
        </p:txBody>
      </p:sp>
      <p:sp>
        <p:nvSpPr>
          <p:cNvPr id="22532" name="灯片编号占位符 3">
            <a:extLst>
              <a:ext uri="{FF2B5EF4-FFF2-40B4-BE49-F238E27FC236}">
                <a16:creationId xmlns:a16="http://schemas.microsoft.com/office/drawing/2014/main" id="{5CCE4279-888D-714F-AC0D-1C07BDD833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BC66DE38-7F75-0B4A-8608-957A4A6B24AD}" type="slidenum">
              <a:rPr lang="zh-CN" altLang="en-US">
                <a:latin typeface="Times New Roman" panose="02020603050405020304" pitchFamily="18" charset="0"/>
              </a:rPr>
              <a:pPr/>
              <a:t>15</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42D5C60C-BF8C-4A46-A0D1-9D7D9C8ADD5B}"/>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39317535-8D35-EF43-AF74-2E42EEE3FB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ea typeface="宋体" panose="02010600030101010101" pitchFamily="2" charset="-122"/>
              </a:rPr>
              <a:t>对比和第</a:t>
            </a:r>
            <a:r>
              <a:rPr lang="en-US" altLang="zh-CN">
                <a:latin typeface="Times New Roman" panose="02020603050405020304" pitchFamily="18" charset="0"/>
                <a:ea typeface="宋体" panose="02010600030101010101" pitchFamily="2" charset="-122"/>
              </a:rPr>
              <a:t>8</a:t>
            </a:r>
            <a:r>
              <a:rPr lang="zh-CN" altLang="en-US">
                <a:latin typeface="Times New Roman" panose="02020603050405020304" pitchFamily="18" charset="0"/>
                <a:ea typeface="宋体" panose="02010600030101010101" pitchFamily="2" charset="-122"/>
              </a:rPr>
              <a:t>章的</a:t>
            </a:r>
            <a:r>
              <a:rPr lang="en-US" altLang="zh-CN">
                <a:latin typeface="Times New Roman" panose="02020603050405020304" pitchFamily="18" charset="0"/>
                <a:ea typeface="宋体" panose="02010600030101010101" pitchFamily="2" charset="-122"/>
              </a:rPr>
              <a:t>EAT</a:t>
            </a:r>
            <a:r>
              <a:rPr lang="zh-CN" altLang="en-US">
                <a:latin typeface="Times New Roman" panose="02020603050405020304" pitchFamily="18" charset="0"/>
                <a:ea typeface="宋体" panose="02010600030101010101" pitchFamily="2" charset="-122"/>
              </a:rPr>
              <a:t>的不同：这里在</a:t>
            </a:r>
            <a:r>
              <a:rPr lang="en-US" altLang="zh-CN">
                <a:latin typeface="Times New Roman" panose="02020603050405020304" pitchFamily="18" charset="0"/>
                <a:ea typeface="宋体" panose="02010600030101010101" pitchFamily="2" charset="-122"/>
              </a:rPr>
              <a:t>Pfault</a:t>
            </a:r>
            <a:r>
              <a:rPr lang="zh-CN" altLang="en-US">
                <a:latin typeface="Times New Roman" panose="02020603050405020304" pitchFamily="18" charset="0"/>
                <a:ea typeface="宋体" panose="02010600030101010101" pitchFamily="2" charset="-122"/>
              </a:rPr>
              <a:t>结束后，将会重启</a:t>
            </a:r>
            <a:r>
              <a:rPr lang="en-US" altLang="zh-CN">
                <a:latin typeface="Times New Roman" panose="02020603050405020304" pitchFamily="18" charset="0"/>
                <a:ea typeface="宋体" panose="02010600030101010101" pitchFamily="2" charset="-122"/>
              </a:rPr>
              <a:t>memory access</a:t>
            </a:r>
            <a:r>
              <a:rPr lang="zh-CN" altLang="en-US">
                <a:latin typeface="Times New Roman" panose="02020603050405020304" pitchFamily="18" charset="0"/>
                <a:ea typeface="宋体" panose="02010600030101010101" pitchFamily="2" charset="-122"/>
              </a:rPr>
              <a:t>指令，故下一次重启的访存就不算在本次的</a:t>
            </a:r>
            <a:r>
              <a:rPr lang="en-US" altLang="zh-CN">
                <a:latin typeface="Times New Roman" panose="02020603050405020304" pitchFamily="18" charset="0"/>
                <a:ea typeface="宋体" panose="02010600030101010101" pitchFamily="2" charset="-122"/>
              </a:rPr>
              <a:t>EAT</a:t>
            </a:r>
            <a:r>
              <a:rPr lang="zh-CN" altLang="en-US">
                <a:latin typeface="Times New Roman" panose="02020603050405020304" pitchFamily="18" charset="0"/>
                <a:ea typeface="宋体" panose="02010600030101010101" pitchFamily="2" charset="-122"/>
              </a:rPr>
              <a:t>里面了。</a:t>
            </a:r>
          </a:p>
        </p:txBody>
      </p:sp>
      <p:sp>
        <p:nvSpPr>
          <p:cNvPr id="25604" name="灯片编号占位符 3">
            <a:extLst>
              <a:ext uri="{FF2B5EF4-FFF2-40B4-BE49-F238E27FC236}">
                <a16:creationId xmlns:a16="http://schemas.microsoft.com/office/drawing/2014/main" id="{C9E9B5F6-F950-F04D-977C-FEACA3BCBE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9BF4CD67-FE5D-004D-B312-6334F996F67D}" type="slidenum">
              <a:rPr lang="zh-CN" altLang="en-US">
                <a:latin typeface="Times New Roman" panose="02020603050405020304" pitchFamily="18" charset="0"/>
              </a:rPr>
              <a:pPr/>
              <a:t>17</a:t>
            </a:fld>
            <a:endParaRPr lang="en-US"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FFA54F35-F391-AE46-BCE7-16D827E0A0BE}"/>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0EEBC769-5D2E-ED4F-8C6F-97F09C33DCD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The ? Indicates the need for page replacement</a:t>
            </a:r>
            <a:endParaRPr lang="zh-CN" altLang="en-US">
              <a:latin typeface="Times New Roman" panose="02020603050405020304" pitchFamily="18" charset="0"/>
              <a:ea typeface="宋体" panose="02010600030101010101" pitchFamily="2" charset="-122"/>
            </a:endParaRPr>
          </a:p>
        </p:txBody>
      </p:sp>
      <p:sp>
        <p:nvSpPr>
          <p:cNvPr id="34820" name="灯片编号占位符 3">
            <a:extLst>
              <a:ext uri="{FF2B5EF4-FFF2-40B4-BE49-F238E27FC236}">
                <a16:creationId xmlns:a16="http://schemas.microsoft.com/office/drawing/2014/main" id="{72788DA8-B14A-7E4A-87BC-BA84A0222B7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FA40B114-A3D8-C94E-903A-D2AC0D539ADC}" type="slidenum">
              <a:rPr lang="zh-CN" altLang="en-US">
                <a:latin typeface="Times New Roman" panose="02020603050405020304" pitchFamily="18" charset="0"/>
              </a:rPr>
              <a:pPr/>
              <a:t>25</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54285AD5-21D1-4D4D-91B8-B481B246A6FE}"/>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0EA7E47D-24A3-B947-8794-65EB83D42AE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Figure shows page being replaced by another page in the same process.</a:t>
            </a:r>
            <a:endParaRPr lang="zh-CN" altLang="en-US">
              <a:latin typeface="Times New Roman" panose="02020603050405020304" pitchFamily="18" charset="0"/>
              <a:ea typeface="宋体" panose="02010600030101010101" pitchFamily="2" charset="-122"/>
            </a:endParaRPr>
          </a:p>
        </p:txBody>
      </p:sp>
      <p:sp>
        <p:nvSpPr>
          <p:cNvPr id="37892" name="灯片编号占位符 3">
            <a:extLst>
              <a:ext uri="{FF2B5EF4-FFF2-40B4-BE49-F238E27FC236}">
                <a16:creationId xmlns:a16="http://schemas.microsoft.com/office/drawing/2014/main" id="{E0D752B4-F71B-984D-8D5B-830111EFA51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EEF3A354-74A0-E649-96FE-81FDC1911A62}" type="slidenum">
              <a:rPr lang="zh-CN" altLang="en-US">
                <a:latin typeface="Times New Roman" panose="02020603050405020304" pitchFamily="18" charset="0"/>
              </a:rPr>
              <a:pPr/>
              <a:t>27</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A0370F6-C4BE-2849-8B3D-C81B4A9DADF6}"/>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40E8167D-70AC-1645-8CE6-4EB2D41F03B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100 bytes per page</a:t>
            </a:r>
            <a:endParaRPr lang="zh-CN" altLang="en-US">
              <a:latin typeface="Times New Roman" panose="02020603050405020304" pitchFamily="18" charset="0"/>
              <a:ea typeface="宋体" panose="02010600030101010101" pitchFamily="2" charset="-122"/>
            </a:endParaRPr>
          </a:p>
        </p:txBody>
      </p:sp>
      <p:sp>
        <p:nvSpPr>
          <p:cNvPr id="39940" name="灯片编号占位符 3">
            <a:extLst>
              <a:ext uri="{FF2B5EF4-FFF2-40B4-BE49-F238E27FC236}">
                <a16:creationId xmlns:a16="http://schemas.microsoft.com/office/drawing/2014/main" id="{792316A3-89BF-444F-BF67-B2620FEBE2C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6734C313-889E-8243-8077-C7572E229924}" type="slidenum">
              <a:rPr lang="zh-CN" altLang="en-US">
                <a:latin typeface="Times New Roman" panose="02020603050405020304" pitchFamily="18" charset="0"/>
              </a:rPr>
              <a:pPr/>
              <a:t>28</a:t>
            </a:fld>
            <a:endParaRPr lang="en-US"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BA13BF1-3458-3C42-80BB-C4414056D8BB}"/>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8CCDAACC-03FA-4F4E-A1F8-E78FF274E3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LFU: Heat-based replacement. If a page is hot initially and then cold, we should periodically reduce the counter.</a:t>
            </a:r>
            <a:endParaRPr lang="zh-CN" altLang="en-US">
              <a:latin typeface="Times New Roman" panose="02020603050405020304" pitchFamily="18" charset="0"/>
              <a:ea typeface="宋体" panose="02010600030101010101" pitchFamily="2" charset="-122"/>
            </a:endParaRPr>
          </a:p>
        </p:txBody>
      </p:sp>
      <p:sp>
        <p:nvSpPr>
          <p:cNvPr id="54276" name="灯片编号占位符 3">
            <a:extLst>
              <a:ext uri="{FF2B5EF4-FFF2-40B4-BE49-F238E27FC236}">
                <a16:creationId xmlns:a16="http://schemas.microsoft.com/office/drawing/2014/main" id="{0DBBC5CD-0306-7E44-B9E6-3BEC7FCC49F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05479D66-3433-384F-873A-4A5D40B6B705}" type="slidenum">
              <a:rPr lang="zh-CN" altLang="en-US">
                <a:latin typeface="Times New Roman" panose="02020603050405020304" pitchFamily="18" charset="0"/>
              </a:rPr>
              <a:pPr/>
              <a:t>41</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3E435538-9D00-F04F-913B-ADE8BC8DF793}"/>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50A817AC-A9FD-F141-92C1-BB541271F2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2 pages to handle from: indirect references.</a:t>
            </a:r>
            <a:endParaRPr lang="zh-CN" altLang="en-US">
              <a:latin typeface="Times New Roman" panose="02020603050405020304" pitchFamily="18" charset="0"/>
              <a:ea typeface="宋体" panose="02010600030101010101" pitchFamily="2" charset="-122"/>
            </a:endParaRPr>
          </a:p>
        </p:txBody>
      </p:sp>
      <p:sp>
        <p:nvSpPr>
          <p:cNvPr id="56324" name="灯片编号占位符 3">
            <a:extLst>
              <a:ext uri="{FF2B5EF4-FFF2-40B4-BE49-F238E27FC236}">
                <a16:creationId xmlns:a16="http://schemas.microsoft.com/office/drawing/2014/main" id="{9A99B683-3E0B-DA47-B9EC-FDB37B8947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itchFamily="2" charset="0"/>
                <a:ea typeface="宋体" panose="02010600030101010101" pitchFamily="2" charset="-122"/>
              </a:defRPr>
            </a:lvl1pPr>
            <a:lvl2pPr marL="742950" indent="-285750" defTabSz="966788">
              <a:defRPr>
                <a:solidFill>
                  <a:schemeClr val="tx1"/>
                </a:solidFill>
                <a:latin typeface="Helvetica" pitchFamily="2" charset="0"/>
                <a:ea typeface="宋体" panose="02010600030101010101" pitchFamily="2" charset="-122"/>
              </a:defRPr>
            </a:lvl2pPr>
            <a:lvl3pPr marL="1143000" indent="-228600" defTabSz="966788">
              <a:defRPr>
                <a:solidFill>
                  <a:schemeClr val="tx1"/>
                </a:solidFill>
                <a:latin typeface="Helvetica" pitchFamily="2" charset="0"/>
                <a:ea typeface="宋体" panose="02010600030101010101" pitchFamily="2" charset="-122"/>
              </a:defRPr>
            </a:lvl3pPr>
            <a:lvl4pPr marL="1600200" indent="-228600" defTabSz="966788">
              <a:defRPr>
                <a:solidFill>
                  <a:schemeClr val="tx1"/>
                </a:solidFill>
                <a:latin typeface="Helvetica" pitchFamily="2" charset="0"/>
                <a:ea typeface="宋体" panose="02010600030101010101" pitchFamily="2" charset="-122"/>
              </a:defRPr>
            </a:lvl4pPr>
            <a:lvl5pPr marL="2057400" indent="-228600" defTabSz="966788">
              <a:defRPr>
                <a:solidFill>
                  <a:schemeClr val="tx1"/>
                </a:solidFill>
                <a:latin typeface="Helvetica" pitchFamily="2" charset="0"/>
                <a:ea typeface="宋体" panose="02010600030101010101" pitchFamily="2" charset="-122"/>
              </a:defRPr>
            </a:lvl5pPr>
            <a:lvl6pPr marL="25146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6pPr>
            <a:lvl7pPr marL="29718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7pPr>
            <a:lvl8pPr marL="34290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8pPr>
            <a:lvl9pPr marL="3886200" indent="-228600" defTabSz="966788" eaLnBrk="0" fontAlgn="base" hangingPunct="0">
              <a:spcBef>
                <a:spcPct val="0"/>
              </a:spcBef>
              <a:spcAft>
                <a:spcPct val="0"/>
              </a:spcAft>
              <a:defRPr>
                <a:solidFill>
                  <a:schemeClr val="tx1"/>
                </a:solidFill>
                <a:latin typeface="Helvetica" pitchFamily="2" charset="0"/>
                <a:ea typeface="宋体" panose="02010600030101010101" pitchFamily="2" charset="-122"/>
              </a:defRPr>
            </a:lvl9pPr>
          </a:lstStyle>
          <a:p>
            <a:fld id="{492FB9E3-C5F3-B64C-B87D-57AA4866A9B7}" type="slidenum">
              <a:rPr lang="zh-CN" altLang="en-US">
                <a:latin typeface="Times New Roman" panose="02020603050405020304" pitchFamily="18" charset="0"/>
              </a:rPr>
              <a:pPr/>
              <a:t>42</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813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pPr lvl="0"/>
            <a:r>
              <a:rPr lang="en-US" altLang="zh-CN" noProof="0"/>
              <a:t>Click to edit Master subtitle style</a:t>
            </a:r>
          </a:p>
        </p:txBody>
      </p:sp>
      <p:sp>
        <p:nvSpPr>
          <p:cNvPr id="6" name="Rectangle 5"/>
          <p:cNvSpPr>
            <a:spLocks noGrp="1" noChangeArrowheads="1"/>
          </p:cNvSpPr>
          <p:nvPr>
            <p:ph type="dt" sz="half" idx="10"/>
          </p:nvPr>
        </p:nvSpPr>
        <p:spPr bwMode="auto">
          <a:xfrm>
            <a:off x="685800" y="6248400"/>
            <a:ext cx="1905000" cy="4572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ea typeface="宋体" charset="0"/>
                <a:cs typeface="宋体" charset="0"/>
              </a:defRPr>
            </a:lvl1pPr>
          </a:lstStyle>
          <a:p>
            <a:pPr>
              <a:defRPr/>
            </a:pPr>
            <a:endParaRPr lang="en-US" altLang="zh-CN"/>
          </a:p>
        </p:txBody>
      </p:sp>
    </p:spTree>
    <p:extLst>
      <p:ext uri="{BB962C8B-B14F-4D97-AF65-F5344CB8AC3E}">
        <p14:creationId xmlns:p14="http://schemas.microsoft.com/office/powerpoint/2010/main" val="301857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2624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558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marL="742950" indent="-285750">
              <a:buFont typeface="Wingdings" panose="05000000000000000000" pitchFamily="2" charset="2"/>
              <a:buChar char="n"/>
              <a:defRPr/>
            </a:lvl2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7958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902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4578350" y="1282700"/>
            <a:ext cx="3600450" cy="4483100"/>
          </a:xfrm>
        </p:spPr>
        <p:txBody>
          <a:bodyPr/>
          <a:lstStyle>
            <a:lvl1pPr marL="342900" indent="-342900">
              <a:buFont typeface="Wingdings" panose="05000000000000000000" pitchFamily="2" charset="2"/>
              <a:buChar char="l"/>
              <a:defRPr sz="2800"/>
            </a:lvl1pPr>
            <a:lvl2pPr marL="742950" indent="-285750">
              <a:buFont typeface="Wingdings" panose="05000000000000000000" pitchFamily="2" charset="2"/>
              <a:buChar char="n"/>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3528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490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993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7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109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5280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algn="l" rtl="0" eaLnBrk="0" fontAlgn="base" hangingPunct="0">
              <a:spcBef>
                <a:spcPct val="35000"/>
              </a:spcBef>
              <a:spcAft>
                <a:spcPct val="0"/>
              </a:spcAft>
              <a:buClr>
                <a:srgbClr val="993300"/>
              </a:buClr>
              <a:buSzPct val="90000"/>
              <a:buFont typeface="Wingdings" panose="05000000000000000000" pitchFamily="2" charset="2"/>
              <a:buChar char="l"/>
            </a:pPr>
            <a:r>
              <a:rPr lang="en-US" altLang="zh-CN" dirty="0"/>
              <a:t>Click to edit Master text styles</a:t>
            </a:r>
          </a:p>
          <a:p>
            <a:pPr marL="742950" lvl="1" indent="-285750" algn="l" rtl="0" eaLnBrk="0" fontAlgn="base" hangingPunct="0">
              <a:spcBef>
                <a:spcPct val="35000"/>
              </a:spcBef>
              <a:spcAft>
                <a:spcPct val="0"/>
              </a:spcAft>
              <a:buClr>
                <a:srgbClr val="CC6600"/>
              </a:buClr>
              <a:buSzPct val="80000"/>
              <a:buFont typeface="Wingdings" panose="05000000000000000000" pitchFamily="2" charset="2"/>
              <a:buChar char="n"/>
            </a:pPr>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7107" name="Text Box 3"/>
          <p:cNvSpPr txBox="1">
            <a:spLocks noChangeArrowheads="1"/>
          </p:cNvSpPr>
          <p:nvPr/>
        </p:nvSpPr>
        <p:spPr bwMode="auto">
          <a:xfrm>
            <a:off x="4265671" y="6613525"/>
            <a:ext cx="447559"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ctr">
              <a:spcBef>
                <a:spcPct val="50000"/>
              </a:spcBef>
            </a:pPr>
            <a:r>
              <a:rPr kumimoji="0" lang="en-US" altLang="zh-CN" sz="1000" b="1" dirty="0">
                <a:solidFill>
                  <a:srgbClr val="993300"/>
                </a:solidFill>
              </a:rPr>
              <a:t>9.</a:t>
            </a:r>
            <a:fld id="{08F5AFFF-5BB8-4371-9B01-E7687D906F2D}" type="slidenum">
              <a:rPr kumimoji="0" lang="en-US" altLang="zh-CN" sz="1000" b="1" smtClean="0">
                <a:solidFill>
                  <a:srgbClr val="993300"/>
                </a:solidFill>
              </a:rPr>
              <a:pPr algn="ctr">
                <a:spcBef>
                  <a:spcPct val="50000"/>
                </a:spcBef>
              </a:pPr>
              <a:t>‹#›</a:t>
            </a:fld>
            <a:endParaRPr kumimoji="0" lang="en-US" altLang="zh-CN" sz="1000" b="1" dirty="0">
              <a:solidFill>
                <a:srgbClr val="993300"/>
              </a:solidFill>
            </a:endParaRPr>
          </a:p>
        </p:txBody>
      </p:sp>
      <p:sp>
        <p:nvSpPr>
          <p:cNvPr id="47108" name="Rectangle 4"/>
          <p:cNvSpPr>
            <a:spLocks noGrp="1" noChangeArrowheads="1"/>
          </p:cNvSpPr>
          <p:nvPr>
            <p:ph type="title"/>
          </p:nvPr>
        </p:nvSpPr>
        <p:spPr bwMode="auto">
          <a:xfrm>
            <a:off x="685800" y="228600"/>
            <a:ext cx="8077200" cy="60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4536281 w 20"/>
              <a:gd name="T1" fmla="*/ 630436 h 4"/>
              <a:gd name="T2" fmla="*/ 0 w 20"/>
              <a:gd name="T3" fmla="*/ 0 h 4"/>
              <a:gd name="T4" fmla="*/ 3629025 w 20"/>
              <a:gd name="T5" fmla="*/ 0 h 4"/>
              <a:gd name="T6" fmla="*/ 4536281 w 20"/>
              <a:gd name="T7" fmla="*/ 63043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1889720 w 12"/>
              <a:gd name="T1" fmla="*/ 629642 h 4"/>
              <a:gd name="T2" fmla="*/ 0 w 12"/>
              <a:gd name="T3" fmla="*/ 0 h 4"/>
              <a:gd name="T4" fmla="*/ 1889720 w 12"/>
              <a:gd name="T5" fmla="*/ 0 h 4"/>
              <a:gd name="T6" fmla="*/ 1889720 w 12"/>
              <a:gd name="T7" fmla="*/ 62964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3062359 w 12"/>
              <a:gd name="T1" fmla="*/ 7560469 h 12"/>
              <a:gd name="T2" fmla="*/ 0 w 12"/>
              <a:gd name="T3" fmla="*/ 6300788 h 12"/>
              <a:gd name="T4" fmla="*/ 5249664 w 12"/>
              <a:gd name="T5" fmla="*/ 0 h 12"/>
              <a:gd name="T6" fmla="*/ 3062359 w 12"/>
              <a:gd name="T7" fmla="*/ 756046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2" name="Text Box 8"/>
          <p:cNvSpPr txBox="1">
            <a:spLocks noChangeArrowheads="1"/>
          </p:cNvSpPr>
          <p:nvPr/>
        </p:nvSpPr>
        <p:spPr bwMode="auto">
          <a:xfrm>
            <a:off x="6489700" y="6586379"/>
            <a:ext cx="265430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lgn="r">
              <a:spcBef>
                <a:spcPct val="50000"/>
              </a:spcBef>
            </a:pPr>
            <a:r>
              <a:rPr kumimoji="0" lang="en-US" altLang="zh-CN" sz="1000" b="1" dirty="0">
                <a:solidFill>
                  <a:srgbClr val="993300"/>
                </a:solidFill>
              </a:rPr>
              <a:t>@ZJU</a:t>
            </a:r>
          </a:p>
        </p:txBody>
      </p:sp>
      <p:sp>
        <p:nvSpPr>
          <p:cNvPr id="47113" name="Text Box 9"/>
          <p:cNvSpPr txBox="1">
            <a:spLocks noChangeArrowheads="1"/>
          </p:cNvSpPr>
          <p:nvPr/>
        </p:nvSpPr>
        <p:spPr bwMode="auto">
          <a:xfrm>
            <a:off x="0" y="6613525"/>
            <a:ext cx="1348446"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pPr>
              <a:spcBef>
                <a:spcPct val="50000"/>
              </a:spcBef>
            </a:pPr>
            <a:r>
              <a:rPr kumimoji="0" lang="en-US" altLang="zh-CN" sz="1000" b="1" dirty="0">
                <a:solidFill>
                  <a:srgbClr val="993300"/>
                </a:solidFill>
              </a:rPr>
              <a:t>Operating Systems</a:t>
            </a:r>
          </a:p>
        </p:txBody>
      </p:sp>
      <p:sp>
        <p:nvSpPr>
          <p:cNvPr id="1034" name="Freeform 10"/>
          <p:cNvSpPr>
            <a:spLocks/>
          </p:cNvSpPr>
          <p:nvPr/>
        </p:nvSpPr>
        <p:spPr bwMode="auto">
          <a:xfrm>
            <a:off x="-1658938" y="1109663"/>
            <a:ext cx="4763" cy="1587"/>
          </a:xfrm>
          <a:custGeom>
            <a:avLst/>
            <a:gdLst>
              <a:gd name="T0" fmla="*/ 1745090 w 13"/>
              <a:gd name="T1" fmla="*/ 0 h 1587"/>
              <a:gd name="T2" fmla="*/ 0 w 13"/>
              <a:gd name="T3" fmla="*/ 0 h 1587"/>
              <a:gd name="T4" fmla="*/ 939777 w 13"/>
              <a:gd name="T5" fmla="*/ 0 h 1587"/>
              <a:gd name="T6" fmla="*/ 1745090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1008063 w 10"/>
              <a:gd name="T3" fmla="*/ 0 h 1587"/>
              <a:gd name="T4" fmla="*/ 604838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Helvetica" panose="020B0604020202020204" pitchFamily="34" charset="0"/>
                <a:ea typeface="宋体" panose="02010600030101010101" pitchFamily="2" charset="-122"/>
              </a:defRPr>
            </a:lvl1pPr>
            <a:lvl2pPr marL="742950" indent="-285750">
              <a:defRPr kumimoji="1" sz="2400">
                <a:solidFill>
                  <a:schemeClr val="tx1"/>
                </a:solidFill>
                <a:latin typeface="Helvetica" panose="020B0604020202020204" pitchFamily="34" charset="0"/>
                <a:ea typeface="宋体" panose="02010600030101010101" pitchFamily="2" charset="-122"/>
              </a:defRPr>
            </a:lvl2pPr>
            <a:lvl3pPr marL="1143000" indent="-228600">
              <a:defRPr kumimoji="1" sz="2400">
                <a:solidFill>
                  <a:schemeClr val="tx1"/>
                </a:solidFill>
                <a:latin typeface="Helvetica" panose="020B0604020202020204" pitchFamily="34" charset="0"/>
                <a:ea typeface="宋体" panose="02010600030101010101" pitchFamily="2" charset="-122"/>
              </a:defRPr>
            </a:lvl3pPr>
            <a:lvl4pPr marL="1600200" indent="-228600">
              <a:defRPr kumimoji="1" sz="2400">
                <a:solidFill>
                  <a:schemeClr val="tx1"/>
                </a:solidFill>
                <a:latin typeface="Helvetica" panose="020B0604020202020204" pitchFamily="34" charset="0"/>
                <a:ea typeface="宋体" panose="02010600030101010101" pitchFamily="2" charset="-122"/>
              </a:defRPr>
            </a:lvl4pPr>
            <a:lvl5pPr marL="2057400" indent="-228600">
              <a:defRPr kumimoji="1" sz="24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Helvetica" panose="020B0604020202020204" pitchFamily="34" charset="0"/>
                <a:ea typeface="宋体" panose="02010600030101010101" pitchFamily="2" charset="-122"/>
              </a:defRPr>
            </a:lvl9pPr>
          </a:lstStyle>
          <a:p>
            <a:endParaRPr kumimoji="0" lang="zh-CN" altLang="en-US" sz="1800"/>
          </a:p>
        </p:txBody>
      </p:sp>
      <p:sp>
        <p:nvSpPr>
          <p:cNvPr id="1037" name="Freeform 13"/>
          <p:cNvSpPr>
            <a:spLocks/>
          </p:cNvSpPr>
          <p:nvPr/>
        </p:nvSpPr>
        <p:spPr bwMode="auto">
          <a:xfrm>
            <a:off x="-1466850" y="889000"/>
            <a:ext cx="6350" cy="1588"/>
          </a:xfrm>
          <a:custGeom>
            <a:avLst/>
            <a:gdLst>
              <a:gd name="T0" fmla="*/ 0 w 18"/>
              <a:gd name="T1" fmla="*/ 360249 h 7"/>
              <a:gd name="T2" fmla="*/ 1493308 w 18"/>
              <a:gd name="T3" fmla="*/ 0 h 7"/>
              <a:gd name="T4" fmla="*/ 2240139 w 18"/>
              <a:gd name="T5" fmla="*/ 0 h 7"/>
              <a:gd name="T6" fmla="*/ 0 w 18"/>
              <a:gd name="T7" fmla="*/ 36024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520156 h 16"/>
              <a:gd name="T2" fmla="*/ 420291 w 6"/>
              <a:gd name="T3" fmla="*/ 0 h 16"/>
              <a:gd name="T4" fmla="*/ 210145 w 6"/>
              <a:gd name="T5" fmla="*/ 2047478 h 16"/>
              <a:gd name="T6" fmla="*/ 0 w 6"/>
              <a:gd name="T7" fmla="*/ 252015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1499164 w 11"/>
              <a:gd name="T1" fmla="*/ 3150592 h 20"/>
              <a:gd name="T2" fmla="*/ 0 w 11"/>
              <a:gd name="T3" fmla="*/ 0 h 20"/>
              <a:gd name="T4" fmla="*/ 2061513 w 11"/>
              <a:gd name="T5" fmla="*/ 2520315 h 20"/>
              <a:gd name="T6" fmla="*/ 1499164 w 11"/>
              <a:gd name="T7" fmla="*/ 3150592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880179 h 14"/>
              <a:gd name="T2" fmla="*/ 359796 w 7"/>
              <a:gd name="T3" fmla="*/ 0 h 14"/>
              <a:gd name="T4" fmla="*/ 359796 w 7"/>
              <a:gd name="T5" fmla="*/ 1440089 h 14"/>
              <a:gd name="T6" fmla="*/ 0 w 7"/>
              <a:gd name="T7" fmla="*/ 2880179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840581 h 3"/>
              <a:gd name="T2" fmla="*/ 2688167 w 30"/>
              <a:gd name="T3" fmla="*/ 0 h 3"/>
              <a:gd name="T4" fmla="*/ 5376333 w 30"/>
              <a:gd name="T5" fmla="*/ 0 h 3"/>
              <a:gd name="T6" fmla="*/ 0 w 30"/>
              <a:gd name="T7" fmla="*/ 840581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3780234 h 24"/>
              <a:gd name="T2" fmla="*/ 2519627 w 9"/>
              <a:gd name="T3" fmla="*/ 0 h 24"/>
              <a:gd name="T4" fmla="*/ 1679928 w 9"/>
              <a:gd name="T5" fmla="*/ 2677716 h 24"/>
              <a:gd name="T6" fmla="*/ 0 w 9"/>
              <a:gd name="T7" fmla="*/ 3780234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宋体" charset="0"/>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cs typeface="宋体"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charset="0"/>
          <a:ea typeface="宋体"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lang="en-US" altLang="zh-CN" dirty="0">
          <a:solidFill>
            <a:schemeClr val="tx1"/>
          </a:solidFill>
          <a:latin typeface="+mn-lt"/>
          <a:ea typeface="+mn-ea"/>
          <a:cs typeface="宋体" charset="0"/>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lang="en-US" altLang="zh-CN" dirty="0">
          <a:solidFill>
            <a:schemeClr val="tx1"/>
          </a:solidFill>
          <a:latin typeface="+mn-lt"/>
          <a:ea typeface="+mn-ea"/>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n-ea"/>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n-ea"/>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6050F002-C06E-DA4A-9D4B-EA1E48A40205}"/>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rPr>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3E39A461-763B-484F-B42E-71B54D473990}"/>
              </a:ext>
            </a:extLst>
          </p:cNvPr>
          <p:cNvSpPr>
            <a:spLocks noGrp="1" noChangeArrowheads="1"/>
          </p:cNvSpPr>
          <p:nvPr>
            <p:ph type="title"/>
          </p:nvPr>
        </p:nvSpPr>
        <p:spPr>
          <a:xfrm>
            <a:off x="693738" y="0"/>
            <a:ext cx="8350250" cy="844550"/>
          </a:xfrm>
        </p:spPr>
        <p:txBody>
          <a:bodyPr/>
          <a:lstStyle/>
          <a:p>
            <a:pPr>
              <a:defRPr/>
            </a:pPr>
            <a:r>
              <a:rPr lang="en-US" altLang="zh-CN" sz="2400">
                <a:effectLst>
                  <a:outerShdw blurRad="38100" dist="38100" dir="2700000" algn="tl">
                    <a:srgbClr val="C0C0C0"/>
                  </a:outerShdw>
                </a:effectLst>
              </a:rPr>
              <a:t>Transfer of a Paged Memory to </a:t>
            </a:r>
            <a:r>
              <a:rPr lang="en-US" altLang="zh-CN" sz="2400">
                <a:solidFill>
                  <a:srgbClr val="FF0000"/>
                </a:solidFill>
                <a:effectLst>
                  <a:outerShdw blurRad="38100" dist="38100" dir="2700000" algn="tl">
                    <a:srgbClr val="C0C0C0"/>
                  </a:outerShdw>
                </a:effectLst>
              </a:rPr>
              <a:t>Contiguous</a:t>
            </a:r>
            <a:r>
              <a:rPr lang="en-US" altLang="zh-CN" sz="2400">
                <a:effectLst>
                  <a:outerShdw blurRad="38100" dist="38100" dir="2700000" algn="tl">
                    <a:srgbClr val="C0C0C0"/>
                  </a:outerShdw>
                </a:effectLst>
              </a:rPr>
              <a:t> Disk Space</a:t>
            </a:r>
          </a:p>
        </p:txBody>
      </p:sp>
      <p:pic>
        <p:nvPicPr>
          <p:cNvPr id="15363" name="Picture 3">
            <a:extLst>
              <a:ext uri="{FF2B5EF4-FFF2-40B4-BE49-F238E27FC236}">
                <a16:creationId xmlns:a16="http://schemas.microsoft.com/office/drawing/2014/main" id="{12CBD823-8B9B-5842-B4AE-5E8A0A6F9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54" t="706" r="9933" b="1413"/>
          <a:stretch>
            <a:fillRect/>
          </a:stretch>
        </p:blipFill>
        <p:spPr bwMode="auto">
          <a:xfrm>
            <a:off x="2620963" y="1600200"/>
            <a:ext cx="4575175"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C3D9561-9C7A-454D-8855-37A753F1C1A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Valid-Invalid Bit</a:t>
            </a:r>
          </a:p>
        </p:txBody>
      </p:sp>
      <p:sp>
        <p:nvSpPr>
          <p:cNvPr id="16387" name="Rectangle 3">
            <a:extLst>
              <a:ext uri="{FF2B5EF4-FFF2-40B4-BE49-F238E27FC236}">
                <a16:creationId xmlns:a16="http://schemas.microsoft.com/office/drawing/2014/main" id="{5DF94CA6-8B7D-7848-B8AC-0781E0086089}"/>
              </a:ext>
            </a:extLst>
          </p:cNvPr>
          <p:cNvSpPr>
            <a:spLocks noGrp="1" noChangeArrowheads="1"/>
          </p:cNvSpPr>
          <p:nvPr>
            <p:ph type="body" idx="1"/>
          </p:nvPr>
        </p:nvSpPr>
        <p:spPr>
          <a:xfrm>
            <a:off x="841375" y="1143000"/>
            <a:ext cx="7245350" cy="5715000"/>
          </a:xfrm>
        </p:spPr>
        <p:txBody>
          <a:bodyPr/>
          <a:lstStyle/>
          <a:p>
            <a:pPr>
              <a:lnSpc>
                <a:spcPct val="90000"/>
              </a:lnSpc>
            </a:pPr>
            <a:r>
              <a:rPr lang="en-US" altLang="zh-CN" sz="1600"/>
              <a:t>With each page table entry a valid–invalid bit is associated</a:t>
            </a:r>
            <a:br>
              <a:rPr lang="en-US" altLang="zh-CN" sz="1600"/>
            </a:br>
            <a:r>
              <a:rPr lang="en-US" altLang="zh-CN" sz="1600"/>
              <a:t>(</a:t>
            </a:r>
            <a:r>
              <a:rPr lang="en-US" altLang="zh-CN" sz="1600" b="1">
                <a:solidFill>
                  <a:srgbClr val="FF0000"/>
                </a:solidFill>
                <a:latin typeface="Book Antiqua" panose="02040602050305030304" pitchFamily="18" charset="0"/>
              </a:rPr>
              <a:t>v</a:t>
            </a:r>
            <a:r>
              <a:rPr lang="en-US" altLang="zh-CN" sz="1600">
                <a:latin typeface="Book Antiqua" panose="02040602050305030304" pitchFamily="18" charset="0"/>
              </a:rPr>
              <a:t> </a:t>
            </a:r>
            <a:r>
              <a:rPr lang="en-US" altLang="zh-CN" sz="1600">
                <a:sym typeface="Symbol" pitchFamily="2" charset="2"/>
              </a:rPr>
              <a:t> in-memory</a:t>
            </a:r>
            <a:r>
              <a:rPr lang="en-US" altLang="zh-CN" sz="1600">
                <a:latin typeface="Book Antiqua" panose="02040602050305030304" pitchFamily="18" charset="0"/>
                <a:sym typeface="Symbol" pitchFamily="2" charset="2"/>
              </a:rPr>
              <a:t>,</a:t>
            </a:r>
            <a:r>
              <a:rPr lang="en-US" altLang="zh-CN" sz="1600">
                <a:solidFill>
                  <a:srgbClr val="FF0000"/>
                </a:solidFill>
                <a:latin typeface="Book Antiqua" panose="02040602050305030304" pitchFamily="18" charset="0"/>
                <a:sym typeface="Symbol" pitchFamily="2" charset="2"/>
              </a:rPr>
              <a:t> </a:t>
            </a:r>
            <a:r>
              <a:rPr lang="en-US" altLang="zh-CN" sz="1600" b="1">
                <a:solidFill>
                  <a:srgbClr val="FF0000"/>
                </a:solidFill>
                <a:latin typeface="Book Antiqua" panose="02040602050305030304" pitchFamily="18" charset="0"/>
                <a:sym typeface="Symbol" pitchFamily="2" charset="2"/>
              </a:rPr>
              <a:t>i</a:t>
            </a:r>
            <a:r>
              <a:rPr lang="en-US" altLang="zh-CN" sz="1600">
                <a:latin typeface="Book Antiqua" panose="02040602050305030304" pitchFamily="18" charset="0"/>
                <a:sym typeface="Symbol" pitchFamily="2" charset="2"/>
              </a:rPr>
              <a:t> </a:t>
            </a:r>
            <a:r>
              <a:rPr lang="en-US" altLang="zh-CN" sz="1600">
                <a:sym typeface="Symbol" pitchFamily="2" charset="2"/>
              </a:rPr>
              <a:t> not-in-memory)</a:t>
            </a:r>
          </a:p>
          <a:p>
            <a:pPr>
              <a:lnSpc>
                <a:spcPct val="90000"/>
              </a:lnSpc>
            </a:pPr>
            <a:r>
              <a:rPr lang="en-US" altLang="zh-CN" sz="1600">
                <a:sym typeface="Symbol" pitchFamily="2" charset="2"/>
              </a:rPr>
              <a:t>Initially valid–invalid bit is set to</a:t>
            </a:r>
            <a:r>
              <a:rPr lang="en-US" altLang="zh-CN" sz="1600" b="1">
                <a:solidFill>
                  <a:srgbClr val="FF0000"/>
                </a:solidFill>
                <a:sym typeface="Symbol" pitchFamily="2" charset="2"/>
              </a:rPr>
              <a:t> i </a:t>
            </a:r>
            <a:r>
              <a:rPr lang="en-US" altLang="zh-CN" sz="1600">
                <a:sym typeface="Symbol" pitchFamily="2" charset="2"/>
              </a:rPr>
              <a:t>on all entries</a:t>
            </a:r>
          </a:p>
          <a:p>
            <a:pPr>
              <a:lnSpc>
                <a:spcPct val="90000"/>
              </a:lnSpc>
            </a:pPr>
            <a:r>
              <a:rPr lang="en-US" altLang="zh-CN" sz="1600">
                <a:sym typeface="Symbol" pitchFamily="2" charset="2"/>
              </a:rPr>
              <a:t>Example of a page table snapshot:</a:t>
            </a: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endParaRPr lang="en-US" altLang="zh-CN" sz="1600">
              <a:sym typeface="Symbol" pitchFamily="2" charset="2"/>
            </a:endParaRPr>
          </a:p>
          <a:p>
            <a:pPr>
              <a:lnSpc>
                <a:spcPct val="90000"/>
              </a:lnSpc>
            </a:pPr>
            <a:r>
              <a:rPr lang="en-US" altLang="zh-CN" sz="1600">
                <a:sym typeface="Symbol" pitchFamily="2" charset="2"/>
              </a:rPr>
              <a:t>During address translation, if valid–invalid bit in page table entry</a:t>
            </a:r>
          </a:p>
          <a:p>
            <a:pPr>
              <a:lnSpc>
                <a:spcPct val="90000"/>
              </a:lnSpc>
              <a:buFont typeface="Monotype Sorts" pitchFamily="2" charset="2"/>
              <a:buNone/>
            </a:pPr>
            <a:r>
              <a:rPr lang="en-US" altLang="zh-CN" sz="1600">
                <a:sym typeface="Symbol" pitchFamily="2" charset="2"/>
              </a:rPr>
              <a:t>      is</a:t>
            </a:r>
            <a:r>
              <a:rPr lang="en-US" altLang="zh-CN" sz="1600" b="1">
                <a:solidFill>
                  <a:srgbClr val="FF0000"/>
                </a:solidFill>
                <a:sym typeface="Symbol" pitchFamily="2" charset="2"/>
              </a:rPr>
              <a:t> </a:t>
            </a:r>
            <a:r>
              <a:rPr lang="en-US" altLang="zh-CN" b="1">
                <a:solidFill>
                  <a:srgbClr val="FF0000"/>
                </a:solidFill>
                <a:latin typeface="Book Antiqua" panose="02040602050305030304" pitchFamily="18" charset="0"/>
                <a:sym typeface="Symbol" pitchFamily="2" charset="2"/>
              </a:rPr>
              <a:t>i</a:t>
            </a:r>
            <a:r>
              <a:rPr lang="en-US" altLang="zh-CN" b="1">
                <a:latin typeface="Book Antiqua" panose="02040602050305030304" pitchFamily="18" charset="0"/>
                <a:sym typeface="Symbol" pitchFamily="2" charset="2"/>
              </a:rPr>
              <a:t> </a:t>
            </a:r>
            <a:r>
              <a:rPr lang="en-US" altLang="zh-CN">
                <a:sym typeface="Symbol" pitchFamily="2" charset="2"/>
              </a:rPr>
              <a:t> </a:t>
            </a:r>
            <a:r>
              <a:rPr lang="en-US" altLang="zh-CN">
                <a:solidFill>
                  <a:srgbClr val="FF0000"/>
                </a:solidFill>
                <a:sym typeface="Symbol" pitchFamily="2" charset="2"/>
              </a:rPr>
              <a:t>page fault</a:t>
            </a:r>
            <a:r>
              <a:rPr lang="en-US" altLang="zh-CN">
                <a:sym typeface="Symbol" pitchFamily="2" charset="2"/>
              </a:rPr>
              <a:t> </a:t>
            </a:r>
            <a:r>
              <a:rPr lang="en-US" altLang="zh-CN" sz="1600">
                <a:sym typeface="Symbol" pitchFamily="2" charset="2"/>
              </a:rPr>
              <a:t>(a trap to the OS)</a:t>
            </a:r>
          </a:p>
        </p:txBody>
      </p:sp>
      <p:sp>
        <p:nvSpPr>
          <p:cNvPr id="16388" name="Rectangle 4">
            <a:extLst>
              <a:ext uri="{FF2B5EF4-FFF2-40B4-BE49-F238E27FC236}">
                <a16:creationId xmlns:a16="http://schemas.microsoft.com/office/drawing/2014/main" id="{BA7D3040-123C-C544-9725-907ABE5E0DCB}"/>
              </a:ext>
            </a:extLst>
          </p:cNvPr>
          <p:cNvSpPr>
            <a:spLocks noChangeArrowheads="1"/>
          </p:cNvSpPr>
          <p:nvPr/>
        </p:nvSpPr>
        <p:spPr bwMode="auto">
          <a:xfrm>
            <a:off x="3073400" y="2763838"/>
            <a:ext cx="1878013"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6389" name="Line 5">
            <a:extLst>
              <a:ext uri="{FF2B5EF4-FFF2-40B4-BE49-F238E27FC236}">
                <a16:creationId xmlns:a16="http://schemas.microsoft.com/office/drawing/2014/main" id="{4727FEDA-039F-A841-BEC4-A9D5583B4D74}"/>
              </a:ext>
            </a:extLst>
          </p:cNvPr>
          <p:cNvSpPr>
            <a:spLocks noChangeShapeType="1"/>
          </p:cNvSpPr>
          <p:nvPr/>
        </p:nvSpPr>
        <p:spPr bwMode="auto">
          <a:xfrm>
            <a:off x="3024188" y="3048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0" name="Line 6">
            <a:extLst>
              <a:ext uri="{FF2B5EF4-FFF2-40B4-BE49-F238E27FC236}">
                <a16:creationId xmlns:a16="http://schemas.microsoft.com/office/drawing/2014/main" id="{A62F7E7C-D0B2-B84A-9AAE-83CBE0D4688D}"/>
              </a:ext>
            </a:extLst>
          </p:cNvPr>
          <p:cNvSpPr>
            <a:spLocks noChangeShapeType="1"/>
          </p:cNvSpPr>
          <p:nvPr/>
        </p:nvSpPr>
        <p:spPr bwMode="auto">
          <a:xfrm>
            <a:off x="3024188" y="33528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7">
            <a:extLst>
              <a:ext uri="{FF2B5EF4-FFF2-40B4-BE49-F238E27FC236}">
                <a16:creationId xmlns:a16="http://schemas.microsoft.com/office/drawing/2014/main" id="{4A838E83-90DE-BA4A-90F6-F940976EFD37}"/>
              </a:ext>
            </a:extLst>
          </p:cNvPr>
          <p:cNvSpPr>
            <a:spLocks noChangeShapeType="1"/>
          </p:cNvSpPr>
          <p:nvPr/>
        </p:nvSpPr>
        <p:spPr bwMode="auto">
          <a:xfrm>
            <a:off x="3024188" y="3657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8">
            <a:extLst>
              <a:ext uri="{FF2B5EF4-FFF2-40B4-BE49-F238E27FC236}">
                <a16:creationId xmlns:a16="http://schemas.microsoft.com/office/drawing/2014/main" id="{8134CBB1-CEA7-D642-B2A3-B6F7D2E4B118}"/>
              </a:ext>
            </a:extLst>
          </p:cNvPr>
          <p:cNvSpPr>
            <a:spLocks noChangeShapeType="1"/>
          </p:cNvSpPr>
          <p:nvPr/>
        </p:nvSpPr>
        <p:spPr bwMode="auto">
          <a:xfrm>
            <a:off x="3024188" y="3962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10">
            <a:extLst>
              <a:ext uri="{FF2B5EF4-FFF2-40B4-BE49-F238E27FC236}">
                <a16:creationId xmlns:a16="http://schemas.microsoft.com/office/drawing/2014/main" id="{2B3950F9-80AF-0748-AEF1-74F046C23EC7}"/>
              </a:ext>
            </a:extLst>
          </p:cNvPr>
          <p:cNvSpPr>
            <a:spLocks noChangeShapeType="1"/>
          </p:cNvSpPr>
          <p:nvPr/>
        </p:nvSpPr>
        <p:spPr bwMode="auto">
          <a:xfrm>
            <a:off x="3024188" y="42672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Line 11">
            <a:extLst>
              <a:ext uri="{FF2B5EF4-FFF2-40B4-BE49-F238E27FC236}">
                <a16:creationId xmlns:a16="http://schemas.microsoft.com/office/drawing/2014/main" id="{791D6ED0-2C4A-7946-963F-F5460A19D4BD}"/>
              </a:ext>
            </a:extLst>
          </p:cNvPr>
          <p:cNvSpPr>
            <a:spLocks noChangeShapeType="1"/>
          </p:cNvSpPr>
          <p:nvPr/>
        </p:nvSpPr>
        <p:spPr bwMode="auto">
          <a:xfrm>
            <a:off x="3024188" y="48244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Line 12">
            <a:extLst>
              <a:ext uri="{FF2B5EF4-FFF2-40B4-BE49-F238E27FC236}">
                <a16:creationId xmlns:a16="http://schemas.microsoft.com/office/drawing/2014/main" id="{E3794FC5-67D1-3745-A06B-EE95864B808B}"/>
              </a:ext>
            </a:extLst>
          </p:cNvPr>
          <p:cNvSpPr>
            <a:spLocks noChangeShapeType="1"/>
          </p:cNvSpPr>
          <p:nvPr/>
        </p:nvSpPr>
        <p:spPr bwMode="auto">
          <a:xfrm>
            <a:off x="3024188" y="51054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3">
            <a:extLst>
              <a:ext uri="{FF2B5EF4-FFF2-40B4-BE49-F238E27FC236}">
                <a16:creationId xmlns:a16="http://schemas.microsoft.com/office/drawing/2014/main" id="{12F3EBB8-2481-1D49-8DF6-8838AD312AA1}"/>
              </a:ext>
            </a:extLst>
          </p:cNvPr>
          <p:cNvSpPr>
            <a:spLocks noChangeShapeType="1"/>
          </p:cNvSpPr>
          <p:nvPr/>
        </p:nvSpPr>
        <p:spPr bwMode="auto">
          <a:xfrm>
            <a:off x="4471988" y="24384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Text Box 14">
            <a:extLst>
              <a:ext uri="{FF2B5EF4-FFF2-40B4-BE49-F238E27FC236}">
                <a16:creationId xmlns:a16="http://schemas.microsoft.com/office/drawing/2014/main" id="{4D54106F-4632-7C43-BD7B-A66A523D4A54}"/>
              </a:ext>
            </a:extLst>
          </p:cNvPr>
          <p:cNvSpPr txBox="1">
            <a:spLocks noChangeArrowheads="1"/>
          </p:cNvSpPr>
          <p:nvPr/>
        </p:nvSpPr>
        <p:spPr bwMode="auto">
          <a:xfrm>
            <a:off x="4546600" y="271303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v</a:t>
            </a:r>
          </a:p>
        </p:txBody>
      </p:sp>
      <p:sp>
        <p:nvSpPr>
          <p:cNvPr id="16398" name="Text Box 15">
            <a:extLst>
              <a:ext uri="{FF2B5EF4-FFF2-40B4-BE49-F238E27FC236}">
                <a16:creationId xmlns:a16="http://schemas.microsoft.com/office/drawing/2014/main" id="{11E9F587-1CA3-7140-9964-E3B51236DFD4}"/>
              </a:ext>
            </a:extLst>
          </p:cNvPr>
          <p:cNvSpPr txBox="1">
            <a:spLocks noChangeArrowheads="1"/>
          </p:cNvSpPr>
          <p:nvPr/>
        </p:nvSpPr>
        <p:spPr bwMode="auto">
          <a:xfrm>
            <a:off x="4548188" y="30130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v</a:t>
            </a:r>
          </a:p>
        </p:txBody>
      </p:sp>
      <p:sp>
        <p:nvSpPr>
          <p:cNvPr id="16399" name="Text Box 16">
            <a:extLst>
              <a:ext uri="{FF2B5EF4-FFF2-40B4-BE49-F238E27FC236}">
                <a16:creationId xmlns:a16="http://schemas.microsoft.com/office/drawing/2014/main" id="{0922AF6B-C7E2-5F40-9520-5A842A17FC84}"/>
              </a:ext>
            </a:extLst>
          </p:cNvPr>
          <p:cNvSpPr txBox="1">
            <a:spLocks noChangeArrowheads="1"/>
          </p:cNvSpPr>
          <p:nvPr/>
        </p:nvSpPr>
        <p:spPr bwMode="auto">
          <a:xfrm>
            <a:off x="4546600" y="33131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v</a:t>
            </a:r>
          </a:p>
        </p:txBody>
      </p:sp>
      <p:sp>
        <p:nvSpPr>
          <p:cNvPr id="16400" name="Text Box 17">
            <a:extLst>
              <a:ext uri="{FF2B5EF4-FFF2-40B4-BE49-F238E27FC236}">
                <a16:creationId xmlns:a16="http://schemas.microsoft.com/office/drawing/2014/main" id="{D518A3CE-90FF-1746-8AA2-0A77AB7C123A}"/>
              </a:ext>
            </a:extLst>
          </p:cNvPr>
          <p:cNvSpPr txBox="1">
            <a:spLocks noChangeArrowheads="1"/>
          </p:cNvSpPr>
          <p:nvPr/>
        </p:nvSpPr>
        <p:spPr bwMode="auto">
          <a:xfrm>
            <a:off x="4548188" y="36417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v</a:t>
            </a:r>
          </a:p>
        </p:txBody>
      </p:sp>
      <p:sp>
        <p:nvSpPr>
          <p:cNvPr id="16401" name="Text Box 18">
            <a:extLst>
              <a:ext uri="{FF2B5EF4-FFF2-40B4-BE49-F238E27FC236}">
                <a16:creationId xmlns:a16="http://schemas.microsoft.com/office/drawing/2014/main" id="{F8015205-13D0-AC4F-9EF4-BF988DF25295}"/>
              </a:ext>
            </a:extLst>
          </p:cNvPr>
          <p:cNvSpPr txBox="1">
            <a:spLocks noChangeArrowheads="1"/>
          </p:cNvSpPr>
          <p:nvPr/>
        </p:nvSpPr>
        <p:spPr bwMode="auto">
          <a:xfrm>
            <a:off x="4572000" y="3960813"/>
            <a:ext cx="26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i</a:t>
            </a:r>
          </a:p>
        </p:txBody>
      </p:sp>
      <p:sp>
        <p:nvSpPr>
          <p:cNvPr id="16402" name="Text Box 19">
            <a:extLst>
              <a:ext uri="{FF2B5EF4-FFF2-40B4-BE49-F238E27FC236}">
                <a16:creationId xmlns:a16="http://schemas.microsoft.com/office/drawing/2014/main" id="{6CDC57A0-C637-FD47-86D7-367124421E11}"/>
              </a:ext>
            </a:extLst>
          </p:cNvPr>
          <p:cNvSpPr txBox="1">
            <a:spLocks noChangeArrowheads="1"/>
          </p:cNvSpPr>
          <p:nvPr/>
        </p:nvSpPr>
        <p:spPr bwMode="auto">
          <a:xfrm>
            <a:off x="4572000" y="4799013"/>
            <a:ext cx="26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i</a:t>
            </a:r>
          </a:p>
        </p:txBody>
      </p:sp>
      <p:sp>
        <p:nvSpPr>
          <p:cNvPr id="16403" name="Text Box 20">
            <a:extLst>
              <a:ext uri="{FF2B5EF4-FFF2-40B4-BE49-F238E27FC236}">
                <a16:creationId xmlns:a16="http://schemas.microsoft.com/office/drawing/2014/main" id="{71F15811-74A9-7A4F-A44E-B1A0AFE8BF8C}"/>
              </a:ext>
            </a:extLst>
          </p:cNvPr>
          <p:cNvSpPr txBox="1">
            <a:spLocks noChangeArrowheads="1"/>
          </p:cNvSpPr>
          <p:nvPr/>
        </p:nvSpPr>
        <p:spPr bwMode="auto">
          <a:xfrm>
            <a:off x="4572000" y="5103813"/>
            <a:ext cx="26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b="1">
                <a:solidFill>
                  <a:srgbClr val="FF0000"/>
                </a:solidFill>
                <a:latin typeface="Book Antiqua" panose="02040602050305030304" pitchFamily="18" charset="0"/>
              </a:rPr>
              <a:t>i</a:t>
            </a:r>
          </a:p>
        </p:txBody>
      </p:sp>
      <p:sp>
        <p:nvSpPr>
          <p:cNvPr id="16404" name="Text Box 21">
            <a:extLst>
              <a:ext uri="{FF2B5EF4-FFF2-40B4-BE49-F238E27FC236}">
                <a16:creationId xmlns:a16="http://schemas.microsoft.com/office/drawing/2014/main" id="{F076B277-B2D4-2C49-8933-F24083547F0F}"/>
              </a:ext>
            </a:extLst>
          </p:cNvPr>
          <p:cNvSpPr txBox="1">
            <a:spLocks noChangeArrowheads="1"/>
          </p:cNvSpPr>
          <p:nvPr/>
        </p:nvSpPr>
        <p:spPr bwMode="auto">
          <a:xfrm>
            <a:off x="3525838" y="4343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a:t>
            </a:r>
          </a:p>
        </p:txBody>
      </p:sp>
      <p:sp>
        <p:nvSpPr>
          <p:cNvPr id="16405" name="Text Box 22">
            <a:extLst>
              <a:ext uri="{FF2B5EF4-FFF2-40B4-BE49-F238E27FC236}">
                <a16:creationId xmlns:a16="http://schemas.microsoft.com/office/drawing/2014/main" id="{87C22563-89CF-2349-9F93-500B8030FD30}"/>
              </a:ext>
            </a:extLst>
          </p:cNvPr>
          <p:cNvSpPr txBox="1">
            <a:spLocks noChangeArrowheads="1"/>
          </p:cNvSpPr>
          <p:nvPr/>
        </p:nvSpPr>
        <p:spPr bwMode="auto">
          <a:xfrm>
            <a:off x="3379788" y="2438400"/>
            <a:ext cx="842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1400"/>
              <a:t>Frame #</a:t>
            </a:r>
          </a:p>
        </p:txBody>
      </p:sp>
      <p:sp>
        <p:nvSpPr>
          <p:cNvPr id="16406" name="Text Box 23">
            <a:extLst>
              <a:ext uri="{FF2B5EF4-FFF2-40B4-BE49-F238E27FC236}">
                <a16:creationId xmlns:a16="http://schemas.microsoft.com/office/drawing/2014/main" id="{31F9127C-2C97-B848-B6BE-A46AD506E285}"/>
              </a:ext>
            </a:extLst>
          </p:cNvPr>
          <p:cNvSpPr txBox="1">
            <a:spLocks noChangeArrowheads="1"/>
          </p:cNvSpPr>
          <p:nvPr/>
        </p:nvSpPr>
        <p:spPr bwMode="auto">
          <a:xfrm>
            <a:off x="4495800" y="2438400"/>
            <a:ext cx="1347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1400"/>
              <a:t>valid-invalid bit</a:t>
            </a:r>
          </a:p>
        </p:txBody>
      </p:sp>
      <p:sp>
        <p:nvSpPr>
          <p:cNvPr id="16407" name="Text Box 24">
            <a:extLst>
              <a:ext uri="{FF2B5EF4-FFF2-40B4-BE49-F238E27FC236}">
                <a16:creationId xmlns:a16="http://schemas.microsoft.com/office/drawing/2014/main" id="{7C69E9EE-2E15-3E41-963D-57BEBC378FF1}"/>
              </a:ext>
            </a:extLst>
          </p:cNvPr>
          <p:cNvSpPr txBox="1">
            <a:spLocks noChangeArrowheads="1"/>
          </p:cNvSpPr>
          <p:nvPr/>
        </p:nvSpPr>
        <p:spPr bwMode="auto">
          <a:xfrm>
            <a:off x="3575050" y="5410200"/>
            <a:ext cx="1011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sz="1400"/>
              <a:t>page table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6D9DE535-90A0-404F-AF57-823C5FE4D817}"/>
              </a:ext>
            </a:extLst>
          </p:cNvPr>
          <p:cNvSpPr>
            <a:spLocks noGrp="1" noChangeArrowheads="1"/>
          </p:cNvSpPr>
          <p:nvPr>
            <p:ph type="title"/>
          </p:nvPr>
        </p:nvSpPr>
        <p:spPr>
          <a:xfrm>
            <a:off x="646113" y="0"/>
            <a:ext cx="8361362" cy="844550"/>
          </a:xfrm>
        </p:spPr>
        <p:txBody>
          <a:bodyPr/>
          <a:lstStyle/>
          <a:p>
            <a:pPr>
              <a:defRPr/>
            </a:pPr>
            <a:r>
              <a:rPr lang="en-US" altLang="zh-CN" sz="2400">
                <a:effectLst>
                  <a:outerShdw blurRad="38100" dist="38100" dir="2700000" algn="tl">
                    <a:srgbClr val="C0C0C0"/>
                  </a:outerShdw>
                </a:effectLst>
              </a:rPr>
              <a:t>Page Table When Some Pages Are Not in Main Memory</a:t>
            </a:r>
          </a:p>
        </p:txBody>
      </p:sp>
      <p:pic>
        <p:nvPicPr>
          <p:cNvPr id="17411" name="Picture 3">
            <a:extLst>
              <a:ext uri="{FF2B5EF4-FFF2-40B4-BE49-F238E27FC236}">
                <a16:creationId xmlns:a16="http://schemas.microsoft.com/office/drawing/2014/main" id="{D762C92D-1EAB-B540-BD1D-A7C1D2E3E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95" t="635" r="12021" b="1302"/>
          <a:stretch>
            <a:fillRect/>
          </a:stretch>
        </p:blipFill>
        <p:spPr bwMode="auto">
          <a:xfrm>
            <a:off x="2332038" y="1570038"/>
            <a:ext cx="4829175" cy="46624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F01097D-69EF-2B4D-9093-04BD9F9974A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 Fault</a:t>
            </a:r>
          </a:p>
        </p:txBody>
      </p:sp>
      <p:sp>
        <p:nvSpPr>
          <p:cNvPr id="18435" name="Rectangle 3">
            <a:extLst>
              <a:ext uri="{FF2B5EF4-FFF2-40B4-BE49-F238E27FC236}">
                <a16:creationId xmlns:a16="http://schemas.microsoft.com/office/drawing/2014/main" id="{C9BBDC2D-D478-9F45-8554-6ADD4458F545}"/>
              </a:ext>
            </a:extLst>
          </p:cNvPr>
          <p:cNvSpPr>
            <a:spLocks noGrp="1" noChangeArrowheads="1"/>
          </p:cNvSpPr>
          <p:nvPr>
            <p:ph type="body" idx="1"/>
          </p:nvPr>
        </p:nvSpPr>
        <p:spPr>
          <a:xfrm>
            <a:off x="831850" y="1397000"/>
            <a:ext cx="6448425" cy="4165600"/>
          </a:xfrm>
        </p:spPr>
        <p:txBody>
          <a:bodyPr/>
          <a:lstStyle/>
          <a:p>
            <a:pPr>
              <a:lnSpc>
                <a:spcPct val="90000"/>
              </a:lnSpc>
            </a:pPr>
            <a:r>
              <a:rPr lang="en-US" altLang="zh-CN"/>
              <a:t>If there is a reference to a page, first reference to that page will trap to operating system:</a:t>
            </a:r>
          </a:p>
          <a:p>
            <a:pPr>
              <a:lnSpc>
                <a:spcPct val="90000"/>
              </a:lnSpc>
              <a:buFont typeface="Monotype Sorts" pitchFamily="2" charset="2"/>
              <a:buNone/>
            </a:pPr>
            <a:r>
              <a:rPr lang="en-US" altLang="zh-CN">
                <a:sym typeface="Symbol" pitchFamily="2" charset="2"/>
              </a:rPr>
              <a:t>              </a:t>
            </a:r>
            <a:r>
              <a:rPr lang="en-US" altLang="zh-CN" b="1">
                <a:sym typeface="Symbol" pitchFamily="2" charset="2"/>
              </a:rPr>
              <a:t>page fault</a:t>
            </a:r>
          </a:p>
          <a:p>
            <a:pPr>
              <a:lnSpc>
                <a:spcPct val="90000"/>
              </a:lnSpc>
              <a:buFont typeface="Monotype Sorts" pitchFamily="2" charset="2"/>
              <a:buAutoNum type="arabicPeriod"/>
            </a:pPr>
            <a:r>
              <a:rPr lang="en-US" altLang="zh-CN">
                <a:sym typeface="Symbol" pitchFamily="2" charset="2"/>
              </a:rPr>
              <a:t>Operating system looks at </a:t>
            </a:r>
            <a:r>
              <a:rPr lang="en-US" altLang="zh-CN">
                <a:solidFill>
                  <a:srgbClr val="FF0000"/>
                </a:solidFill>
                <a:sym typeface="Symbol" pitchFamily="2" charset="2"/>
              </a:rPr>
              <a:t>another table</a:t>
            </a:r>
            <a:r>
              <a:rPr lang="en-US" altLang="zh-CN">
                <a:sym typeface="Symbol" pitchFamily="2" charset="2"/>
              </a:rPr>
              <a:t> (kept with PCB) to decide:</a:t>
            </a:r>
          </a:p>
          <a:p>
            <a:pPr marL="800100" lvl="1" indent="-342900">
              <a:lnSpc>
                <a:spcPct val="90000"/>
              </a:lnSpc>
            </a:pPr>
            <a:r>
              <a:rPr lang="en-US" altLang="zh-CN"/>
              <a:t>Invalid reference </a:t>
            </a:r>
            <a:r>
              <a:rPr lang="en-US" altLang="zh-CN">
                <a:sym typeface="Symbol" pitchFamily="2" charset="2"/>
              </a:rPr>
              <a:t> abort</a:t>
            </a:r>
          </a:p>
          <a:p>
            <a:pPr marL="800100" lvl="1" indent="-342900">
              <a:lnSpc>
                <a:spcPct val="90000"/>
              </a:lnSpc>
            </a:pPr>
            <a:r>
              <a:rPr lang="en-US" altLang="zh-CN">
                <a:sym typeface="Symbol" pitchFamily="2" charset="2"/>
              </a:rPr>
              <a:t>Just not in memory</a:t>
            </a:r>
          </a:p>
          <a:p>
            <a:pPr>
              <a:lnSpc>
                <a:spcPct val="90000"/>
              </a:lnSpc>
              <a:buFont typeface="Monotype Sorts" pitchFamily="2" charset="2"/>
              <a:buAutoNum type="arabicPeriod"/>
            </a:pPr>
            <a:r>
              <a:rPr lang="en-US" altLang="zh-CN">
                <a:sym typeface="Symbol" pitchFamily="2" charset="2"/>
              </a:rPr>
              <a:t>Get empty frame</a:t>
            </a:r>
          </a:p>
          <a:p>
            <a:pPr>
              <a:lnSpc>
                <a:spcPct val="90000"/>
              </a:lnSpc>
              <a:buFont typeface="Monotype Sorts" pitchFamily="2" charset="2"/>
              <a:buAutoNum type="arabicPeriod"/>
            </a:pPr>
            <a:r>
              <a:rPr lang="en-US" altLang="zh-CN">
                <a:sym typeface="Symbol" pitchFamily="2" charset="2"/>
              </a:rPr>
              <a:t>Swap page into frame</a:t>
            </a:r>
          </a:p>
          <a:p>
            <a:pPr>
              <a:lnSpc>
                <a:spcPct val="90000"/>
              </a:lnSpc>
              <a:buFont typeface="Monotype Sorts" pitchFamily="2" charset="2"/>
              <a:buAutoNum type="arabicPeriod"/>
            </a:pPr>
            <a:r>
              <a:rPr lang="en-US" altLang="zh-CN">
                <a:sym typeface="Symbol" pitchFamily="2" charset="2"/>
              </a:rPr>
              <a:t>Reset tables</a:t>
            </a:r>
          </a:p>
          <a:p>
            <a:pPr>
              <a:lnSpc>
                <a:spcPct val="90000"/>
              </a:lnSpc>
              <a:buFont typeface="Monotype Sorts" pitchFamily="2" charset="2"/>
              <a:buAutoNum type="arabicPeriod"/>
            </a:pPr>
            <a:r>
              <a:rPr lang="en-US" altLang="zh-CN">
                <a:sym typeface="Symbol" pitchFamily="2" charset="2"/>
              </a:rPr>
              <a:t>Set validation bit = </a:t>
            </a:r>
            <a:r>
              <a:rPr lang="en-US" altLang="zh-CN" b="1">
                <a:solidFill>
                  <a:srgbClr val="FF0000"/>
                </a:solidFill>
                <a:sym typeface="Symbol" pitchFamily="2" charset="2"/>
              </a:rPr>
              <a:t>v</a:t>
            </a:r>
            <a:endParaRPr lang="en-US" altLang="zh-CN">
              <a:sym typeface="Symbol" pitchFamily="2" charset="2"/>
            </a:endParaRPr>
          </a:p>
          <a:p>
            <a:pPr>
              <a:lnSpc>
                <a:spcPct val="90000"/>
              </a:lnSpc>
              <a:buFont typeface="Monotype Sorts" pitchFamily="2" charset="2"/>
              <a:buAutoNum type="arabicPeriod"/>
            </a:pPr>
            <a:r>
              <a:rPr lang="en-US" altLang="zh-CN">
                <a:sym typeface="Symbol" pitchFamily="2" charset="2"/>
              </a:rPr>
              <a:t>Restart the instruction that caused the page fault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2CC99593-5BC1-E844-BE8A-65C10C08381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 Fault (Cont.)</a:t>
            </a:r>
          </a:p>
        </p:txBody>
      </p:sp>
      <p:sp>
        <p:nvSpPr>
          <p:cNvPr id="19459" name="Rectangle 3">
            <a:extLst>
              <a:ext uri="{FF2B5EF4-FFF2-40B4-BE49-F238E27FC236}">
                <a16:creationId xmlns:a16="http://schemas.microsoft.com/office/drawing/2014/main" id="{C64FF255-9C35-4B4D-9530-85BDAA2DAC89}"/>
              </a:ext>
            </a:extLst>
          </p:cNvPr>
          <p:cNvSpPr>
            <a:spLocks noGrp="1" noChangeArrowheads="1"/>
          </p:cNvSpPr>
          <p:nvPr>
            <p:ph type="body" idx="1"/>
          </p:nvPr>
        </p:nvSpPr>
        <p:spPr>
          <a:xfrm>
            <a:off x="831850" y="1282700"/>
            <a:ext cx="6880225" cy="4071938"/>
          </a:xfrm>
        </p:spPr>
        <p:txBody>
          <a:bodyPr/>
          <a:lstStyle/>
          <a:p>
            <a:pPr>
              <a:lnSpc>
                <a:spcPct val="90000"/>
              </a:lnSpc>
            </a:pPr>
            <a:r>
              <a:rPr lang="en-US" altLang="zh-CN" sz="1600">
                <a:sym typeface="Symbol" pitchFamily="2" charset="2"/>
              </a:rPr>
              <a:t>Restart instruction</a:t>
            </a:r>
          </a:p>
          <a:p>
            <a:pPr lvl="1">
              <a:lnSpc>
                <a:spcPct val="90000"/>
              </a:lnSpc>
            </a:pPr>
            <a:r>
              <a:rPr lang="en-US" altLang="zh-CN" sz="1600">
                <a:sym typeface="Symbol" pitchFamily="2" charset="2"/>
              </a:rPr>
              <a:t>block move</a:t>
            </a: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br>
              <a:rPr lang="en-US" altLang="zh-CN" sz="1600">
                <a:sym typeface="Symbol" pitchFamily="2" charset="2"/>
              </a:rPr>
            </a:br>
            <a:endParaRPr lang="en-US" altLang="zh-CN" sz="1600">
              <a:sym typeface="Symbol" pitchFamily="2" charset="2"/>
            </a:endParaRPr>
          </a:p>
          <a:p>
            <a:pPr lvl="1">
              <a:lnSpc>
                <a:spcPct val="90000"/>
              </a:lnSpc>
              <a:buFont typeface="Monotype Sorts" pitchFamily="2" charset="2"/>
              <a:buNone/>
            </a:pPr>
            <a:endParaRPr lang="en-US" altLang="zh-CN" sz="1600">
              <a:sym typeface="Symbol" pitchFamily="2" charset="2"/>
            </a:endParaRPr>
          </a:p>
          <a:p>
            <a:pPr lvl="1">
              <a:lnSpc>
                <a:spcPct val="90000"/>
              </a:lnSpc>
              <a:buFont typeface="Monotype Sorts" pitchFamily="2" charset="2"/>
              <a:buNone/>
            </a:pPr>
            <a:endParaRPr lang="en-US" altLang="zh-CN" sz="1600">
              <a:sym typeface="Symbol" pitchFamily="2" charset="2"/>
            </a:endParaRPr>
          </a:p>
          <a:p>
            <a:pPr lvl="1">
              <a:lnSpc>
                <a:spcPct val="90000"/>
              </a:lnSpc>
              <a:buFont typeface="Monotype Sorts" pitchFamily="2" charset="2"/>
              <a:buNone/>
            </a:pPr>
            <a:endParaRPr lang="en-US" altLang="zh-CN" sz="1600">
              <a:sym typeface="Symbol" pitchFamily="2" charset="2"/>
            </a:endParaRPr>
          </a:p>
          <a:p>
            <a:pPr lvl="1">
              <a:lnSpc>
                <a:spcPct val="90000"/>
              </a:lnSpc>
            </a:pPr>
            <a:r>
              <a:rPr lang="en-US" altLang="zh-CN" sz="1600">
                <a:sym typeface="Symbol" pitchFamily="2" charset="2"/>
              </a:rPr>
              <a:t>auto increment/decrement location</a:t>
            </a:r>
          </a:p>
        </p:txBody>
      </p:sp>
      <p:sp>
        <p:nvSpPr>
          <p:cNvPr id="19460" name="Rectangle 4">
            <a:extLst>
              <a:ext uri="{FF2B5EF4-FFF2-40B4-BE49-F238E27FC236}">
                <a16:creationId xmlns:a16="http://schemas.microsoft.com/office/drawing/2014/main" id="{35523690-F9F3-1040-AC48-41FF4BCDDBA7}"/>
              </a:ext>
            </a:extLst>
          </p:cNvPr>
          <p:cNvSpPr>
            <a:spLocks noChangeArrowheads="1"/>
          </p:cNvSpPr>
          <p:nvPr/>
        </p:nvSpPr>
        <p:spPr bwMode="auto">
          <a:xfrm>
            <a:off x="3381375" y="2132013"/>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9461" name="Rectangle 5">
            <a:extLst>
              <a:ext uri="{FF2B5EF4-FFF2-40B4-BE49-F238E27FC236}">
                <a16:creationId xmlns:a16="http://schemas.microsoft.com/office/drawing/2014/main" id="{53879A9C-E403-F949-8185-000D87BDD8B5}"/>
              </a:ext>
            </a:extLst>
          </p:cNvPr>
          <p:cNvSpPr>
            <a:spLocks noChangeArrowheads="1"/>
          </p:cNvSpPr>
          <p:nvPr/>
        </p:nvSpPr>
        <p:spPr bwMode="auto">
          <a:xfrm>
            <a:off x="3895725" y="255270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9462" name="Freeform 6">
            <a:extLst>
              <a:ext uri="{FF2B5EF4-FFF2-40B4-BE49-F238E27FC236}">
                <a16:creationId xmlns:a16="http://schemas.microsoft.com/office/drawing/2014/main" id="{78EE0BFF-5A5C-9A40-977C-C11449A418D4}"/>
              </a:ext>
            </a:extLst>
          </p:cNvPr>
          <p:cNvSpPr>
            <a:spLocks/>
          </p:cNvSpPr>
          <p:nvPr/>
        </p:nvSpPr>
        <p:spPr bwMode="auto">
          <a:xfrm>
            <a:off x="4289425" y="196532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Lst>
            <a:ahLst/>
            <a:cxnLst>
              <a:cxn ang="T6">
                <a:pos x="T0" y="T1"/>
              </a:cxn>
              <a:cxn ang="T7">
                <a:pos x="T2" y="T3"/>
              </a:cxn>
              <a:cxn ang="T8">
                <a:pos x="T4" y="T5"/>
              </a:cxn>
            </a:cxnLst>
            <a:rect l="0" t="0" r="r" b="b"/>
            <a:pathLst>
              <a:path w="344" h="376">
                <a:moveTo>
                  <a:pt x="336" y="376"/>
                </a:moveTo>
                <a:cubicBezTo>
                  <a:pt x="340" y="228"/>
                  <a:pt x="344" y="80"/>
                  <a:pt x="288" y="40"/>
                </a:cubicBezTo>
                <a:cubicBezTo>
                  <a:pt x="232" y="0"/>
                  <a:pt x="116" y="68"/>
                  <a:pt x="0" y="136"/>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141051B-038F-224A-9237-A8E5F83CD917}"/>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Steps in Handling a Page Fault</a:t>
            </a:r>
          </a:p>
        </p:txBody>
      </p:sp>
      <p:pic>
        <p:nvPicPr>
          <p:cNvPr id="21507" name="Picture 4">
            <a:extLst>
              <a:ext uri="{FF2B5EF4-FFF2-40B4-BE49-F238E27FC236}">
                <a16:creationId xmlns:a16="http://schemas.microsoft.com/office/drawing/2014/main" id="{62CCE562-F172-F24C-A75B-D5A1955D4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619250" y="1060450"/>
            <a:ext cx="6307138"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34B00-5E56-0248-9119-6F6A92689C25}"/>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rPr>
              <a:t>A Page Fault Causes The Following</a:t>
            </a:r>
            <a:endParaRPr lang="zh-CN" altLang="en-US" dirty="0">
              <a:effectLst>
                <a:outerShdw blurRad="38100" dist="38100" dir="2700000" algn="tl">
                  <a:srgbClr val="C0C0C0"/>
                </a:outerShdw>
              </a:effectLst>
            </a:endParaRPr>
          </a:p>
        </p:txBody>
      </p:sp>
      <p:sp>
        <p:nvSpPr>
          <p:cNvPr id="3" name="矩形 2">
            <a:extLst>
              <a:ext uri="{FF2B5EF4-FFF2-40B4-BE49-F238E27FC236}">
                <a16:creationId xmlns:a16="http://schemas.microsoft.com/office/drawing/2014/main" id="{15B741CD-87C5-FB4E-A1D5-130B2053DB54}"/>
              </a:ext>
            </a:extLst>
          </p:cNvPr>
          <p:cNvSpPr/>
          <p:nvPr/>
        </p:nvSpPr>
        <p:spPr>
          <a:xfrm>
            <a:off x="1390650" y="996950"/>
            <a:ext cx="7558088" cy="5356225"/>
          </a:xfrm>
          <a:prstGeom prst="rect">
            <a:avLst/>
          </a:prstGeom>
        </p:spPr>
        <p:txBody>
          <a:bodyPr>
            <a:spAutoFit/>
          </a:bodyPr>
          <a:lstStyle/>
          <a:p>
            <a:pPr marL="342900" indent="-342900">
              <a:buFont typeface="+mj-ea"/>
              <a:buAutoNum type="circleNumDbPlain" startAt="2"/>
              <a:defRPr/>
            </a:pPr>
            <a:r>
              <a:rPr lang="en-US" altLang="zh-CN" dirty="0">
                <a:latin typeface="+mn-lt"/>
              </a:rPr>
              <a:t>Trap to the operating system. </a:t>
            </a:r>
          </a:p>
          <a:p>
            <a:pPr marL="285750" indent="-285750">
              <a:buFont typeface="Wingdings" pitchFamily="2" charset="2"/>
              <a:buChar char="n"/>
              <a:defRPr/>
            </a:pPr>
            <a:r>
              <a:rPr lang="en-US" altLang="zh-CN" dirty="0">
                <a:latin typeface="+mn-lt"/>
              </a:rPr>
              <a:t>Save the registers and process state. </a:t>
            </a:r>
          </a:p>
          <a:p>
            <a:pPr marL="285750" indent="-285750">
              <a:buFont typeface="Wingdings" pitchFamily="2" charset="2"/>
              <a:buChar char="n"/>
              <a:defRPr/>
            </a:pPr>
            <a:r>
              <a:rPr lang="en-US" altLang="zh-CN" dirty="0">
                <a:latin typeface="+mn-lt"/>
              </a:rPr>
              <a:t>Determine that the interrupt was a page fault. </a:t>
            </a:r>
          </a:p>
          <a:p>
            <a:pPr marL="342900" indent="-342900">
              <a:buFont typeface="+mj-ea"/>
              <a:buAutoNum type="circleNumDbPlain" startAt="3"/>
              <a:defRPr/>
            </a:pPr>
            <a:r>
              <a:rPr lang="en-US" altLang="zh-CN" dirty="0">
                <a:latin typeface="+mn-lt"/>
              </a:rPr>
              <a:t>Check that the page reference was legal, and determine the location of the page in secondary storage. </a:t>
            </a:r>
          </a:p>
          <a:p>
            <a:pPr marL="342900" indent="-342900">
              <a:buFont typeface="+mj-ea"/>
              <a:buAutoNum type="circleNumDbPlain" startAt="3"/>
              <a:defRPr/>
            </a:pPr>
            <a:r>
              <a:rPr lang="en-US" altLang="zh-CN" dirty="0">
                <a:latin typeface="+mn-lt"/>
              </a:rPr>
              <a:t>Issue a read from the storage to a free frame: </a:t>
            </a:r>
          </a:p>
          <a:p>
            <a:pPr marL="742950" lvl="1" indent="-285750">
              <a:buFont typeface="Wingdings" pitchFamily="2" charset="2"/>
              <a:buChar char="n"/>
              <a:defRPr/>
            </a:pPr>
            <a:r>
              <a:rPr lang="en-US" altLang="zh-CN" dirty="0">
                <a:latin typeface="+mn-lt"/>
              </a:rPr>
              <a:t>Wait in a queue until the read request is serviced. </a:t>
            </a:r>
          </a:p>
          <a:p>
            <a:pPr marL="742950" lvl="1" indent="-285750">
              <a:buFont typeface="Wingdings" pitchFamily="2" charset="2"/>
              <a:buChar char="n"/>
              <a:defRPr/>
            </a:pPr>
            <a:r>
              <a:rPr lang="en-US" altLang="zh-CN" dirty="0">
                <a:latin typeface="+mn-lt"/>
              </a:rPr>
              <a:t>Wait for the device seek and/or latency time. </a:t>
            </a:r>
          </a:p>
          <a:p>
            <a:pPr marL="742950" lvl="1" indent="-285750">
              <a:buFont typeface="Wingdings" pitchFamily="2" charset="2"/>
              <a:buChar char="n"/>
              <a:defRPr/>
            </a:pPr>
            <a:r>
              <a:rPr lang="en-US" altLang="zh-CN" dirty="0">
                <a:latin typeface="+mn-lt"/>
              </a:rPr>
              <a:t>Begin the transfer of the page to a free frame. </a:t>
            </a:r>
          </a:p>
          <a:p>
            <a:pPr marL="285750" indent="-285750">
              <a:buFont typeface="Wingdings" pitchFamily="2" charset="2"/>
              <a:buChar char="n"/>
              <a:defRPr/>
            </a:pPr>
            <a:r>
              <a:rPr lang="en-US" altLang="zh-CN" dirty="0">
                <a:latin typeface="+mn-lt"/>
              </a:rPr>
              <a:t>While waiting, allocate the CPU core to some other process. </a:t>
            </a:r>
          </a:p>
          <a:p>
            <a:pPr marL="285750" indent="-285750">
              <a:buFont typeface="Wingdings" pitchFamily="2" charset="2"/>
              <a:buChar char="n"/>
              <a:defRPr/>
            </a:pPr>
            <a:r>
              <a:rPr lang="en-US" altLang="zh-CN" dirty="0">
                <a:latin typeface="+mn-lt"/>
              </a:rPr>
              <a:t>Receive an interrupt from the storage I/O subsystem (I/O completed). </a:t>
            </a:r>
          </a:p>
          <a:p>
            <a:pPr marL="285750" indent="-285750">
              <a:buFont typeface="Wingdings" pitchFamily="2" charset="2"/>
              <a:buChar char="n"/>
              <a:defRPr/>
            </a:pPr>
            <a:r>
              <a:rPr lang="en-US" altLang="zh-CN" dirty="0">
                <a:latin typeface="+mn-lt"/>
              </a:rPr>
              <a:t>Save the registers and process state for the other process. </a:t>
            </a:r>
          </a:p>
          <a:p>
            <a:pPr marL="285750" indent="-285750">
              <a:buFont typeface="Wingdings" pitchFamily="2" charset="2"/>
              <a:buChar char="n"/>
              <a:defRPr/>
            </a:pPr>
            <a:r>
              <a:rPr lang="en-US" altLang="zh-CN" dirty="0">
                <a:latin typeface="+mn-lt"/>
              </a:rPr>
              <a:t>Determine that the interrupt was from the secondary storage device. </a:t>
            </a:r>
          </a:p>
          <a:p>
            <a:pPr marL="342900" indent="-342900">
              <a:buFont typeface="+mj-ea"/>
              <a:buAutoNum type="circleNumDbPlain" startAt="5"/>
              <a:defRPr/>
            </a:pPr>
            <a:r>
              <a:rPr lang="en-US" altLang="zh-CN" dirty="0">
                <a:latin typeface="+mn-lt"/>
              </a:rPr>
              <a:t>Correct the page table and other tables to show that the desired page is now in memory. </a:t>
            </a:r>
          </a:p>
          <a:p>
            <a:pPr marL="285750" indent="-285750">
              <a:buFont typeface="Wingdings" pitchFamily="2" charset="2"/>
              <a:buChar char="n"/>
              <a:defRPr/>
            </a:pPr>
            <a:r>
              <a:rPr lang="en-US" altLang="zh-CN" dirty="0">
                <a:latin typeface="+mn-lt"/>
              </a:rPr>
              <a:t>Wait for the CPU core to be allocated to this process again. </a:t>
            </a:r>
          </a:p>
          <a:p>
            <a:pPr marL="342900" indent="-342900">
              <a:buFont typeface="+mj-ea"/>
              <a:buAutoNum type="circleNumDbPlain" startAt="6"/>
              <a:defRPr/>
            </a:pPr>
            <a:r>
              <a:rPr lang="en-US" altLang="zh-CN" dirty="0">
                <a:latin typeface="+mn-lt"/>
              </a:rPr>
              <a:t>Restore the registers, process state, and new page table, and then resume the interrupted instruction. </a:t>
            </a:r>
          </a:p>
          <a:p>
            <a:pPr marL="171450" indent="-171450">
              <a:buFont typeface="Wingdings" pitchFamily="2" charset="2"/>
              <a:buChar char="l"/>
              <a:defRPr/>
            </a:pPr>
            <a:endParaRPr lang="en-US" altLang="zh-CN"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3D0F014-14B6-B140-993E-12BCCB26FC1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Performance of Demand Paging</a:t>
            </a:r>
          </a:p>
        </p:txBody>
      </p:sp>
      <p:sp>
        <p:nvSpPr>
          <p:cNvPr id="24579" name="Rectangle 3">
            <a:extLst>
              <a:ext uri="{FF2B5EF4-FFF2-40B4-BE49-F238E27FC236}">
                <a16:creationId xmlns:a16="http://schemas.microsoft.com/office/drawing/2014/main" id="{FF1D2A19-8B8C-CD49-8D4F-41328F8A18E0}"/>
              </a:ext>
            </a:extLst>
          </p:cNvPr>
          <p:cNvSpPr>
            <a:spLocks noGrp="1" noChangeArrowheads="1"/>
          </p:cNvSpPr>
          <p:nvPr>
            <p:ph type="body" idx="1"/>
          </p:nvPr>
        </p:nvSpPr>
        <p:spPr/>
        <p:txBody>
          <a:bodyPr/>
          <a:lstStyle/>
          <a:p>
            <a:pPr>
              <a:tabLst>
                <a:tab pos="2165350" algn="l"/>
                <a:tab pos="2857500" algn="l"/>
              </a:tabLst>
            </a:pPr>
            <a:r>
              <a:rPr lang="en-US" altLang="zh-CN"/>
              <a:t>Page Fault Rate 0 </a:t>
            </a:r>
            <a:r>
              <a:rPr lang="en-US" altLang="zh-CN">
                <a:sym typeface="Symbol" pitchFamily="2" charset="2"/>
              </a:rPr>
              <a:t> </a:t>
            </a:r>
            <a:r>
              <a:rPr lang="en-US" altLang="zh-CN" i="1">
                <a:sym typeface="Symbol" pitchFamily="2" charset="2"/>
              </a:rPr>
              <a:t>p</a:t>
            </a:r>
            <a:r>
              <a:rPr lang="en-US" altLang="zh-CN">
                <a:sym typeface="Symbol" pitchFamily="2" charset="2"/>
              </a:rPr>
              <a:t>  1.0</a:t>
            </a:r>
          </a:p>
          <a:p>
            <a:pPr lvl="1">
              <a:tabLst>
                <a:tab pos="2165350" algn="l"/>
                <a:tab pos="2857500" algn="l"/>
              </a:tabLst>
            </a:pPr>
            <a:r>
              <a:rPr lang="en-US" altLang="zh-CN">
                <a:sym typeface="Symbol" pitchFamily="2" charset="2"/>
              </a:rPr>
              <a:t>if </a:t>
            </a:r>
            <a:r>
              <a:rPr lang="en-US" altLang="zh-CN" i="1">
                <a:sym typeface="Symbol" pitchFamily="2" charset="2"/>
              </a:rPr>
              <a:t>p</a:t>
            </a:r>
            <a:r>
              <a:rPr lang="en-US" altLang="zh-CN">
                <a:sym typeface="Symbol" pitchFamily="2" charset="2"/>
              </a:rPr>
              <a:t> = 0 no page faults </a:t>
            </a:r>
          </a:p>
          <a:p>
            <a:pPr lvl="1">
              <a:tabLst>
                <a:tab pos="2165350" algn="l"/>
                <a:tab pos="2857500" algn="l"/>
              </a:tabLst>
            </a:pPr>
            <a:r>
              <a:rPr lang="en-US" altLang="zh-CN">
                <a:sym typeface="Symbol" pitchFamily="2" charset="2"/>
              </a:rPr>
              <a:t>if </a:t>
            </a:r>
            <a:r>
              <a:rPr lang="en-US" altLang="zh-CN" i="1">
                <a:sym typeface="Symbol" pitchFamily="2" charset="2"/>
              </a:rPr>
              <a:t>p</a:t>
            </a:r>
            <a:r>
              <a:rPr lang="en-US" altLang="zh-CN">
                <a:sym typeface="Symbol" pitchFamily="2" charset="2"/>
              </a:rPr>
              <a:t> = 1, every reference is a fault</a:t>
            </a:r>
            <a:br>
              <a:rPr lang="en-US" altLang="zh-CN">
                <a:sym typeface="Symbol" pitchFamily="2" charset="2"/>
              </a:rPr>
            </a:br>
            <a:endParaRPr lang="en-US" altLang="zh-CN">
              <a:sym typeface="Symbol" pitchFamily="2" charset="2"/>
            </a:endParaRPr>
          </a:p>
          <a:p>
            <a:pPr>
              <a:tabLst>
                <a:tab pos="2165350" algn="l"/>
                <a:tab pos="2857500" algn="l"/>
              </a:tabLst>
            </a:pPr>
            <a:r>
              <a:rPr lang="en-US" altLang="zh-CN">
                <a:sym typeface="Symbol" pitchFamily="2" charset="2"/>
              </a:rPr>
              <a:t>Effective Access Time (EAT)</a:t>
            </a:r>
          </a:p>
          <a:p>
            <a:pPr>
              <a:buFont typeface="Monotype Sorts" pitchFamily="2" charset="2"/>
              <a:buNone/>
              <a:tabLst>
                <a:tab pos="2165350" algn="l"/>
                <a:tab pos="2857500" algn="l"/>
              </a:tabLst>
            </a:pPr>
            <a:r>
              <a:rPr lang="en-US" altLang="zh-CN">
                <a:sym typeface="Symbol" pitchFamily="2" charset="2"/>
              </a:rPr>
              <a:t>		EAT = (1 – </a:t>
            </a:r>
            <a:r>
              <a:rPr lang="en-US" altLang="zh-CN" i="1">
                <a:sym typeface="Symbol" pitchFamily="2" charset="2"/>
              </a:rPr>
              <a:t>p</a:t>
            </a:r>
            <a:r>
              <a:rPr lang="en-US" altLang="zh-CN">
                <a:sym typeface="Symbol" pitchFamily="2" charset="2"/>
              </a:rPr>
              <a:t>) x memory access</a:t>
            </a:r>
          </a:p>
          <a:p>
            <a:pPr>
              <a:buFont typeface="Monotype Sorts" pitchFamily="2" charset="2"/>
              <a:buNone/>
              <a:tabLst>
                <a:tab pos="2165350" algn="l"/>
                <a:tab pos="2857500" algn="l"/>
              </a:tabLst>
            </a:pPr>
            <a:r>
              <a:rPr lang="en-US" altLang="zh-CN">
                <a:sym typeface="Symbol" pitchFamily="2" charset="2"/>
              </a:rPr>
              <a:t>			+ </a:t>
            </a:r>
            <a:r>
              <a:rPr lang="en-US" altLang="zh-CN" i="1">
                <a:sym typeface="Symbol" pitchFamily="2" charset="2"/>
              </a:rPr>
              <a:t>p</a:t>
            </a:r>
            <a:r>
              <a:rPr lang="en-US" altLang="zh-CN">
                <a:sym typeface="Symbol" pitchFamily="2" charset="2"/>
              </a:rPr>
              <a:t> (page fault overhead</a:t>
            </a:r>
          </a:p>
          <a:p>
            <a:pPr>
              <a:buFont typeface="Monotype Sorts" pitchFamily="2" charset="2"/>
              <a:buNone/>
              <a:tabLst>
                <a:tab pos="2165350" algn="l"/>
                <a:tab pos="2857500" algn="l"/>
              </a:tabLst>
            </a:pPr>
            <a:r>
              <a:rPr lang="en-US" altLang="zh-CN">
                <a:sym typeface="Symbol" pitchFamily="2" charset="2"/>
              </a:rPr>
              <a:t>			           + swap page out</a:t>
            </a:r>
          </a:p>
          <a:p>
            <a:pPr>
              <a:buFont typeface="Monotype Sorts" pitchFamily="2" charset="2"/>
              <a:buNone/>
              <a:tabLst>
                <a:tab pos="2165350" algn="l"/>
                <a:tab pos="2857500" algn="l"/>
              </a:tabLst>
            </a:pPr>
            <a:r>
              <a:rPr lang="en-US" altLang="zh-CN">
                <a:sym typeface="Symbol" pitchFamily="2" charset="2"/>
              </a:rPr>
              <a:t>			           + swap page in</a:t>
            </a:r>
          </a:p>
          <a:p>
            <a:pPr>
              <a:buFont typeface="Monotype Sorts" pitchFamily="2" charset="2"/>
              <a:buNone/>
              <a:tabLst>
                <a:tab pos="2165350" algn="l"/>
                <a:tab pos="2857500" algn="l"/>
              </a:tabLst>
            </a:pPr>
            <a:r>
              <a:rPr lang="en-US" altLang="zh-CN">
                <a:sym typeface="Symbol" pitchFamily="2" charset="2"/>
              </a:rPr>
              <a:t>			           + restart overhead</a:t>
            </a:r>
          </a:p>
          <a:p>
            <a:pPr>
              <a:buFont typeface="Monotype Sorts" pitchFamily="2" charset="2"/>
              <a:buNone/>
              <a:tabLst>
                <a:tab pos="2165350" algn="l"/>
                <a:tab pos="2857500" algn="l"/>
              </a:tabLst>
            </a:pPr>
            <a:r>
              <a:rPr lang="en-US" altLang="zh-CN">
                <a:sym typeface="Symbol" pitchFamily="2" charset="2"/>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FC2D2F3-36FD-2C41-B016-7D6A6F9DD39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Demand Paging Example</a:t>
            </a:r>
          </a:p>
        </p:txBody>
      </p:sp>
      <p:sp>
        <p:nvSpPr>
          <p:cNvPr id="26627" name="Rectangle 3">
            <a:extLst>
              <a:ext uri="{FF2B5EF4-FFF2-40B4-BE49-F238E27FC236}">
                <a16:creationId xmlns:a16="http://schemas.microsoft.com/office/drawing/2014/main" id="{DF10D899-2E7F-5C45-AA8E-CBDAFBA937EE}"/>
              </a:ext>
            </a:extLst>
          </p:cNvPr>
          <p:cNvSpPr>
            <a:spLocks noGrp="1" noChangeArrowheads="1"/>
          </p:cNvSpPr>
          <p:nvPr>
            <p:ph type="body" idx="1"/>
          </p:nvPr>
        </p:nvSpPr>
        <p:spPr/>
        <p:txBody>
          <a:bodyPr/>
          <a:lstStyle/>
          <a:p>
            <a:pPr>
              <a:tabLst>
                <a:tab pos="1774825" algn="l"/>
                <a:tab pos="2279650" algn="l"/>
              </a:tabLst>
            </a:pPr>
            <a:r>
              <a:rPr lang="en-US" altLang="zh-CN"/>
              <a:t>Memory access time = 200 nanoseconds</a:t>
            </a:r>
          </a:p>
          <a:p>
            <a:pPr>
              <a:buFont typeface="Monotype Sorts" pitchFamily="2" charset="2"/>
              <a:buNone/>
              <a:tabLst>
                <a:tab pos="1774825" algn="l"/>
                <a:tab pos="2279650" algn="l"/>
              </a:tabLst>
            </a:pPr>
            <a:endParaRPr lang="en-US" altLang="zh-CN"/>
          </a:p>
          <a:p>
            <a:pPr>
              <a:tabLst>
                <a:tab pos="1774825" algn="l"/>
                <a:tab pos="2279650" algn="l"/>
              </a:tabLst>
            </a:pPr>
            <a:r>
              <a:rPr lang="en-US" altLang="zh-CN"/>
              <a:t>Average page-fault service time = 8 milliseconds</a:t>
            </a:r>
            <a:br>
              <a:rPr lang="en-US" altLang="zh-CN"/>
            </a:br>
            <a:endParaRPr lang="en-US" altLang="zh-CN"/>
          </a:p>
          <a:p>
            <a:pPr>
              <a:tabLst>
                <a:tab pos="1774825" algn="l"/>
                <a:tab pos="2279650" algn="l"/>
              </a:tabLst>
            </a:pPr>
            <a:r>
              <a:rPr lang="en-US" altLang="zh-CN"/>
              <a:t>EAT = (1 – p) x 200 + p (8 milliseconds) </a:t>
            </a:r>
          </a:p>
          <a:p>
            <a:pPr>
              <a:buFont typeface="Monotype Sorts" pitchFamily="2" charset="2"/>
              <a:buNone/>
              <a:tabLst>
                <a:tab pos="1774825" algn="l"/>
                <a:tab pos="2279650" algn="l"/>
              </a:tabLst>
            </a:pPr>
            <a:r>
              <a:rPr lang="en-US" altLang="zh-CN"/>
              <a:t>	        = (1 – p)  x 200 + p x 8,000,000 </a:t>
            </a:r>
          </a:p>
          <a:p>
            <a:pPr>
              <a:buFont typeface="Monotype Sorts" pitchFamily="2" charset="2"/>
              <a:buNone/>
              <a:tabLst>
                <a:tab pos="1774825" algn="l"/>
                <a:tab pos="2279650" algn="l"/>
              </a:tabLst>
            </a:pPr>
            <a:r>
              <a:rPr lang="en-US" altLang="zh-CN"/>
              <a:t>              = 200 + p x 7,999,800</a:t>
            </a:r>
          </a:p>
          <a:p>
            <a:pPr>
              <a:buFont typeface="Monotype Sorts" pitchFamily="2" charset="2"/>
              <a:buNone/>
              <a:tabLst>
                <a:tab pos="1774825" algn="l"/>
                <a:tab pos="2279650" algn="l"/>
              </a:tabLst>
            </a:pPr>
            <a:endParaRPr lang="en-US" altLang="zh-CN"/>
          </a:p>
          <a:p>
            <a:pPr>
              <a:tabLst>
                <a:tab pos="1774825" algn="l"/>
                <a:tab pos="2279650" algn="l"/>
              </a:tabLst>
            </a:pPr>
            <a:r>
              <a:rPr lang="en-US" altLang="zh-CN"/>
              <a:t>If one access out of 1,000 causes a page fault, then</a:t>
            </a:r>
          </a:p>
          <a:p>
            <a:pPr>
              <a:buFont typeface="Monotype Sorts" pitchFamily="2" charset="2"/>
              <a:buNone/>
              <a:tabLst>
                <a:tab pos="1774825" algn="l"/>
                <a:tab pos="2279650" algn="l"/>
              </a:tabLst>
            </a:pPr>
            <a:r>
              <a:rPr lang="en-US" altLang="zh-CN"/>
              <a:t>         EAT = 8.2 microseconds. </a:t>
            </a:r>
          </a:p>
          <a:p>
            <a:pPr>
              <a:buFont typeface="Monotype Sorts" pitchFamily="2" charset="2"/>
              <a:buNone/>
              <a:tabLst>
                <a:tab pos="1774825" algn="l"/>
                <a:tab pos="2279650" algn="l"/>
              </a:tabLst>
            </a:pPr>
            <a:r>
              <a:rPr lang="en-US" altLang="zh-CN"/>
              <a:t>      This is a slowdown by a factor of 40!!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A9F1D21-79BD-5040-89D9-CE5A077B058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Process Creation</a:t>
            </a:r>
          </a:p>
        </p:txBody>
      </p:sp>
      <p:sp>
        <p:nvSpPr>
          <p:cNvPr id="27651" name="Rectangle 3">
            <a:extLst>
              <a:ext uri="{FF2B5EF4-FFF2-40B4-BE49-F238E27FC236}">
                <a16:creationId xmlns:a16="http://schemas.microsoft.com/office/drawing/2014/main" id="{6B2B4845-30C3-2749-B462-412C996095DC}"/>
              </a:ext>
            </a:extLst>
          </p:cNvPr>
          <p:cNvSpPr>
            <a:spLocks noGrp="1" noChangeArrowheads="1"/>
          </p:cNvSpPr>
          <p:nvPr>
            <p:ph type="body" idx="1"/>
          </p:nvPr>
        </p:nvSpPr>
        <p:spPr/>
        <p:txBody>
          <a:bodyPr/>
          <a:lstStyle/>
          <a:p>
            <a:pPr marL="381000" indent="-381000"/>
            <a:r>
              <a:rPr lang="en-US" altLang="zh-CN"/>
              <a:t>Virtual memory allows other benefits during process creation:</a:t>
            </a:r>
            <a:br>
              <a:rPr lang="en-US" altLang="zh-CN"/>
            </a:br>
            <a:endParaRPr lang="en-US" altLang="zh-CN"/>
          </a:p>
          <a:p>
            <a:pPr marL="381000" indent="-381000">
              <a:buFont typeface="Monotype Sorts" pitchFamily="2" charset="2"/>
              <a:buNone/>
            </a:pPr>
            <a:r>
              <a:rPr lang="en-US" altLang="zh-CN"/>
              <a:t>	- Copy-on-Write</a:t>
            </a:r>
            <a:br>
              <a:rPr lang="en-US" altLang="zh-CN"/>
            </a:br>
            <a:endParaRPr lang="en-US" altLang="zh-CN"/>
          </a:p>
          <a:p>
            <a:pPr marL="381000" indent="-381000">
              <a:buFont typeface="Monotype Sorts" pitchFamily="2" charset="2"/>
              <a:buNone/>
            </a:pPr>
            <a:r>
              <a:rPr lang="en-US" altLang="zh-CN"/>
              <a:t>	- Memory-Mapped Files (later)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D69A8C-593D-F541-AE7F-4D501C1D6F5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Chapter 9:  Virtual Memory</a:t>
            </a:r>
          </a:p>
        </p:txBody>
      </p:sp>
      <p:sp>
        <p:nvSpPr>
          <p:cNvPr id="6147" name="Rectangle 3">
            <a:extLst>
              <a:ext uri="{FF2B5EF4-FFF2-40B4-BE49-F238E27FC236}">
                <a16:creationId xmlns:a16="http://schemas.microsoft.com/office/drawing/2014/main" id="{EB91397D-F143-1D4F-B1B0-B40DC0AF40B4}"/>
              </a:ext>
            </a:extLst>
          </p:cNvPr>
          <p:cNvSpPr>
            <a:spLocks noGrp="1" noChangeArrowheads="1"/>
          </p:cNvSpPr>
          <p:nvPr>
            <p:ph type="body" idx="1"/>
          </p:nvPr>
        </p:nvSpPr>
        <p:spPr>
          <a:xfrm>
            <a:off x="831850" y="1282700"/>
            <a:ext cx="7351713" cy="4483100"/>
          </a:xfrm>
        </p:spPr>
        <p:txBody>
          <a:bodyPr/>
          <a:lstStyle/>
          <a:p>
            <a:r>
              <a:rPr lang="en-US" altLang="zh-CN"/>
              <a:t>Background</a:t>
            </a:r>
          </a:p>
          <a:p>
            <a:r>
              <a:rPr lang="en-US" altLang="zh-CN"/>
              <a:t>Demand Paging</a:t>
            </a:r>
          </a:p>
          <a:p>
            <a:r>
              <a:rPr lang="en-US" altLang="zh-CN"/>
              <a:t>Copy-on-Write</a:t>
            </a:r>
          </a:p>
          <a:p>
            <a:r>
              <a:rPr lang="en-US" altLang="zh-CN"/>
              <a:t>Page Replacement</a:t>
            </a:r>
          </a:p>
          <a:p>
            <a:r>
              <a:rPr lang="en-US" altLang="zh-CN"/>
              <a:t>Allocation of Frames </a:t>
            </a:r>
          </a:p>
          <a:p>
            <a:r>
              <a:rPr lang="en-US" altLang="zh-CN"/>
              <a:t>Thrashing</a:t>
            </a:r>
          </a:p>
          <a:p>
            <a:r>
              <a:rPr lang="en-US" altLang="zh-CN"/>
              <a:t>Memory-Mapped Files</a:t>
            </a:r>
          </a:p>
          <a:p>
            <a:r>
              <a:rPr lang="en-US" altLang="zh-CN"/>
              <a:t>Allocating Kernel Memory</a:t>
            </a:r>
          </a:p>
          <a:p>
            <a:r>
              <a:rPr lang="en-US" altLang="zh-CN"/>
              <a:t>Other Considerations</a:t>
            </a:r>
          </a:p>
          <a:p>
            <a:r>
              <a:rPr lang="en-US" altLang="zh-CN"/>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8D145D8-36DD-E142-A711-3B9D4B0E1EB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Copy-on-Write</a:t>
            </a:r>
          </a:p>
        </p:txBody>
      </p:sp>
      <p:sp>
        <p:nvSpPr>
          <p:cNvPr id="28675" name="Rectangle 3">
            <a:extLst>
              <a:ext uri="{FF2B5EF4-FFF2-40B4-BE49-F238E27FC236}">
                <a16:creationId xmlns:a16="http://schemas.microsoft.com/office/drawing/2014/main" id="{CC49FB53-86D7-1C4E-9B74-FBF1C9E82329}"/>
              </a:ext>
            </a:extLst>
          </p:cNvPr>
          <p:cNvSpPr>
            <a:spLocks noGrp="1" noChangeArrowheads="1"/>
          </p:cNvSpPr>
          <p:nvPr>
            <p:ph type="body" idx="1"/>
          </p:nvPr>
        </p:nvSpPr>
        <p:spPr/>
        <p:txBody>
          <a:bodyPr/>
          <a:lstStyle/>
          <a:p>
            <a:r>
              <a:rPr lang="en-US" altLang="zh-CN"/>
              <a:t>Copy-on-Write (COW) allows both parent and child processes to initially </a:t>
            </a:r>
            <a:r>
              <a:rPr lang="en-US" altLang="zh-CN" i="1"/>
              <a:t>share</a:t>
            </a:r>
            <a:r>
              <a:rPr lang="en-US" altLang="zh-CN"/>
              <a:t> the same pages in memory</a:t>
            </a:r>
            <a:br>
              <a:rPr lang="en-US" altLang="zh-CN"/>
            </a:br>
            <a:br>
              <a:rPr lang="en-US" altLang="zh-CN"/>
            </a:br>
            <a:r>
              <a:rPr lang="en-US" altLang="zh-CN"/>
              <a:t>If either process modifies a shared page, only then is the page copied</a:t>
            </a:r>
          </a:p>
          <a:p>
            <a:endParaRPr lang="en-US" altLang="zh-CN"/>
          </a:p>
          <a:p>
            <a:r>
              <a:rPr lang="en-US" altLang="zh-CN"/>
              <a:t>COW allows more efficient process creation as only modified pages are copied</a:t>
            </a:r>
          </a:p>
          <a:p>
            <a:endParaRPr lang="en-US" altLang="zh-CN"/>
          </a:p>
          <a:p>
            <a:r>
              <a:rPr lang="en-US" altLang="zh-CN"/>
              <a:t>Free pages are allocated from a </a:t>
            </a:r>
            <a:r>
              <a:rPr lang="en-US" altLang="zh-CN" b="1"/>
              <a:t>pool</a:t>
            </a:r>
            <a:r>
              <a:rPr lang="en-US" altLang="zh-CN"/>
              <a:t> of zeroed-out pages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93331E8-D258-AA40-AE4A-749FBECA506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Before Process 1 Modifies Page C</a:t>
            </a:r>
          </a:p>
        </p:txBody>
      </p:sp>
      <p:pic>
        <p:nvPicPr>
          <p:cNvPr id="29699" name="Picture 4">
            <a:extLst>
              <a:ext uri="{FF2B5EF4-FFF2-40B4-BE49-F238E27FC236}">
                <a16:creationId xmlns:a16="http://schemas.microsoft.com/office/drawing/2014/main" id="{403BD2DA-B1C5-724F-9179-555E4017289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674" t="23741" r="781" b="23329"/>
          <a:stretch>
            <a:fillRect/>
          </a:stretch>
        </p:blipFill>
        <p:spPr>
          <a:xfrm>
            <a:off x="400050" y="2241550"/>
            <a:ext cx="8248650" cy="3524250"/>
          </a:xfrm>
          <a:ln w="38100" cmpd="dbl">
            <a:solidFill>
              <a:srgbClr val="CC660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872AE2BF-8BA1-D54A-9F4E-CF94E3D9C7F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After Process 1 Modifies Page C</a:t>
            </a:r>
          </a:p>
        </p:txBody>
      </p:sp>
      <p:pic>
        <p:nvPicPr>
          <p:cNvPr id="30723" name="Picture 4">
            <a:extLst>
              <a:ext uri="{FF2B5EF4-FFF2-40B4-BE49-F238E27FC236}">
                <a16:creationId xmlns:a16="http://schemas.microsoft.com/office/drawing/2014/main" id="{2ADC967D-EE2A-CF43-9B64-3B59723CE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4" t="23807" r="885" b="23807"/>
          <a:stretch>
            <a:fillRect/>
          </a:stretch>
        </p:blipFill>
        <p:spPr bwMode="auto">
          <a:xfrm>
            <a:off x="422275" y="1724025"/>
            <a:ext cx="8116888" cy="32400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0724" name="Rectangle 5">
            <a:extLst>
              <a:ext uri="{FF2B5EF4-FFF2-40B4-BE49-F238E27FC236}">
                <a16:creationId xmlns:a16="http://schemas.microsoft.com/office/drawing/2014/main" id="{AAB74FCC-9515-E247-8DB8-860CA41B7825}"/>
              </a:ext>
            </a:extLst>
          </p:cNvPr>
          <p:cNvSpPr>
            <a:spLocks noChangeArrowheads="1"/>
          </p:cNvSpPr>
          <p:nvPr/>
        </p:nvSpPr>
        <p:spPr bwMode="auto">
          <a:xfrm>
            <a:off x="2338388" y="3732213"/>
            <a:ext cx="1557337"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30725" name="Rectangle 6">
            <a:extLst>
              <a:ext uri="{FF2B5EF4-FFF2-40B4-BE49-F238E27FC236}">
                <a16:creationId xmlns:a16="http://schemas.microsoft.com/office/drawing/2014/main" id="{62F6BB7A-7E18-F148-B533-C10540E47C5B}"/>
              </a:ext>
            </a:extLst>
          </p:cNvPr>
          <p:cNvSpPr>
            <a:spLocks noChangeArrowheads="1"/>
          </p:cNvSpPr>
          <p:nvPr/>
        </p:nvSpPr>
        <p:spPr bwMode="auto">
          <a:xfrm>
            <a:off x="3897313" y="4557713"/>
            <a:ext cx="1179512" cy="379412"/>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sz="1200" b="1"/>
              <a:t>Copy of page C</a:t>
            </a:r>
          </a:p>
        </p:txBody>
      </p:sp>
      <p:sp>
        <p:nvSpPr>
          <p:cNvPr id="30726" name="Freeform 9">
            <a:extLst>
              <a:ext uri="{FF2B5EF4-FFF2-40B4-BE49-F238E27FC236}">
                <a16:creationId xmlns:a16="http://schemas.microsoft.com/office/drawing/2014/main" id="{2900F1D0-52EE-FB44-A934-E8B89B6DAB6E}"/>
              </a:ext>
            </a:extLst>
          </p:cNvPr>
          <p:cNvSpPr>
            <a:spLocks/>
          </p:cNvSpPr>
          <p:nvPr/>
        </p:nvSpPr>
        <p:spPr bwMode="auto">
          <a:xfrm>
            <a:off x="2320925" y="3770313"/>
            <a:ext cx="1590675" cy="1041400"/>
          </a:xfrm>
          <a:custGeom>
            <a:avLst/>
            <a:gdLst>
              <a:gd name="T0" fmla="*/ 0 w 1002"/>
              <a:gd name="T1" fmla="*/ 0 h 656"/>
              <a:gd name="T2" fmla="*/ 2147483646 w 1002"/>
              <a:gd name="T3" fmla="*/ 0 h 656"/>
              <a:gd name="T4" fmla="*/ 2147483646 w 1002"/>
              <a:gd name="T5" fmla="*/ 2147483646 h 656"/>
              <a:gd name="T6" fmla="*/ 2147483646 w 1002"/>
              <a:gd name="T7" fmla="*/ 2147483646 h 6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2" h="656">
                <a:moveTo>
                  <a:pt x="0" y="0"/>
                </a:moveTo>
                <a:cubicBezTo>
                  <a:pt x="165" y="0"/>
                  <a:pt x="331" y="0"/>
                  <a:pt x="496" y="0"/>
                </a:cubicBezTo>
                <a:lnTo>
                  <a:pt x="496" y="656"/>
                </a:lnTo>
                <a:lnTo>
                  <a:pt x="1002" y="656"/>
                </a:lnTo>
              </a:path>
            </a:pathLst>
          </a:custGeom>
          <a:noFill/>
          <a:ln w="9525"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179D7C2-4D6A-784E-B559-810F74947FE6}"/>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What happens if there is no free frame?</a:t>
            </a:r>
          </a:p>
        </p:txBody>
      </p:sp>
      <p:sp>
        <p:nvSpPr>
          <p:cNvPr id="31747" name="Rectangle 3">
            <a:extLst>
              <a:ext uri="{FF2B5EF4-FFF2-40B4-BE49-F238E27FC236}">
                <a16:creationId xmlns:a16="http://schemas.microsoft.com/office/drawing/2014/main" id="{87541F40-FFD8-E04B-9C41-E30143A23094}"/>
              </a:ext>
            </a:extLst>
          </p:cNvPr>
          <p:cNvSpPr>
            <a:spLocks noGrp="1" noChangeArrowheads="1"/>
          </p:cNvSpPr>
          <p:nvPr>
            <p:ph type="body" idx="1"/>
          </p:nvPr>
        </p:nvSpPr>
        <p:spPr>
          <a:xfrm>
            <a:off x="827088" y="1425575"/>
            <a:ext cx="6683375" cy="4511675"/>
          </a:xfrm>
        </p:spPr>
        <p:txBody>
          <a:bodyPr/>
          <a:lstStyle/>
          <a:p>
            <a:r>
              <a:rPr lang="en-US" altLang="zh-CN"/>
              <a:t>Page replacement – find some page in memory, but not really in use, swap it out</a:t>
            </a:r>
          </a:p>
          <a:p>
            <a:pPr lvl="1"/>
            <a:r>
              <a:rPr lang="en-US" altLang="zh-CN"/>
              <a:t>algorithm</a:t>
            </a:r>
          </a:p>
          <a:p>
            <a:pPr lvl="1"/>
            <a:r>
              <a:rPr lang="en-US" altLang="zh-CN"/>
              <a:t>performance – want an algorithm which will result in minimum number of page faults</a:t>
            </a:r>
          </a:p>
          <a:p>
            <a:r>
              <a:rPr lang="en-US" altLang="zh-CN"/>
              <a:t>Same page may be brought into memory several times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4884EB2-58CD-FD48-8076-7321475A8C9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 Replacement</a:t>
            </a:r>
          </a:p>
        </p:txBody>
      </p:sp>
      <p:sp>
        <p:nvSpPr>
          <p:cNvPr id="32771" name="Rectangle 3">
            <a:extLst>
              <a:ext uri="{FF2B5EF4-FFF2-40B4-BE49-F238E27FC236}">
                <a16:creationId xmlns:a16="http://schemas.microsoft.com/office/drawing/2014/main" id="{7606AD1C-4206-E446-B1CC-B9DB57297CBC}"/>
              </a:ext>
            </a:extLst>
          </p:cNvPr>
          <p:cNvSpPr>
            <a:spLocks noGrp="1" noChangeArrowheads="1"/>
          </p:cNvSpPr>
          <p:nvPr>
            <p:ph type="body" idx="1"/>
          </p:nvPr>
        </p:nvSpPr>
        <p:spPr/>
        <p:txBody>
          <a:bodyPr/>
          <a:lstStyle/>
          <a:p>
            <a:r>
              <a:rPr lang="en-US" altLang="zh-CN"/>
              <a:t>Prevent over-allocation of memory by modifying page-fault service routine to include page replacement</a:t>
            </a:r>
            <a:br>
              <a:rPr lang="en-US" altLang="zh-CN"/>
            </a:br>
            <a:endParaRPr lang="en-US" altLang="zh-CN"/>
          </a:p>
          <a:p>
            <a:r>
              <a:rPr lang="en-US" altLang="zh-CN"/>
              <a:t>Use </a:t>
            </a:r>
            <a:r>
              <a:rPr lang="en-US" altLang="zh-CN" b="1">
                <a:solidFill>
                  <a:srgbClr val="FF0000"/>
                </a:solidFill>
              </a:rPr>
              <a:t>modify (dirty) bit</a:t>
            </a:r>
            <a:r>
              <a:rPr lang="en-US" altLang="zh-CN" b="1">
                <a:solidFill>
                  <a:schemeClr val="tx2"/>
                </a:solidFill>
              </a:rPr>
              <a:t> </a:t>
            </a:r>
            <a:r>
              <a:rPr lang="en-US" altLang="zh-CN"/>
              <a:t>to reduce overhead of page transfers – only modified pages are written to disk</a:t>
            </a:r>
            <a:br>
              <a:rPr lang="en-US" altLang="zh-CN"/>
            </a:br>
            <a:endParaRPr lang="en-US" altLang="zh-CN"/>
          </a:p>
          <a:p>
            <a:r>
              <a:rPr lang="en-US" altLang="zh-CN"/>
              <a:t>Page replacement completes separation between logical memory and physical memory – large virtual memory can be provided on a smaller physical memory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D5ADC4E0-3D58-0745-A5CA-59A1501CF64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Need For Page Replacement</a:t>
            </a:r>
          </a:p>
        </p:txBody>
      </p:sp>
      <p:pic>
        <p:nvPicPr>
          <p:cNvPr id="33795" name="图片 1">
            <a:extLst>
              <a:ext uri="{FF2B5EF4-FFF2-40B4-BE49-F238E27FC236}">
                <a16:creationId xmlns:a16="http://schemas.microsoft.com/office/drawing/2014/main" id="{86948078-9B77-E24D-93CB-E254F4097B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275" y="1119188"/>
            <a:ext cx="8821738"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B001F75-59FE-6240-A521-FA821952FAB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Basic Page Replacement</a:t>
            </a:r>
          </a:p>
        </p:txBody>
      </p:sp>
      <p:sp>
        <p:nvSpPr>
          <p:cNvPr id="29698" name="Rectangle 3">
            <a:extLst>
              <a:ext uri="{FF2B5EF4-FFF2-40B4-BE49-F238E27FC236}">
                <a16:creationId xmlns:a16="http://schemas.microsoft.com/office/drawing/2014/main" id="{3118055C-C70D-8844-A6FE-49E93171A903}"/>
              </a:ext>
            </a:extLst>
          </p:cNvPr>
          <p:cNvSpPr>
            <a:spLocks noGrp="1" noChangeArrowheads="1"/>
          </p:cNvSpPr>
          <p:nvPr>
            <p:ph type="body" idx="1"/>
          </p:nvPr>
        </p:nvSpPr>
        <p:spPr>
          <a:xfrm>
            <a:off x="1065213" y="1439863"/>
            <a:ext cx="6788150" cy="4457700"/>
          </a:xfrm>
        </p:spPr>
        <p:txBody>
          <a:bodyPr/>
          <a:lstStyle/>
          <a:p>
            <a:pPr>
              <a:buFont typeface="+mj-lt"/>
              <a:buAutoNum type="arabicPeriod"/>
              <a:defRPr/>
            </a:pPr>
            <a:r>
              <a:rPr lang="en-US" altLang="zh-CN" b="1" dirty="0"/>
              <a:t>Find the location of the desired page on secondary storage. </a:t>
            </a:r>
          </a:p>
          <a:p>
            <a:pPr>
              <a:buFont typeface="+mj-lt"/>
              <a:buAutoNum type="arabicPeriod"/>
              <a:defRPr/>
            </a:pPr>
            <a:r>
              <a:rPr lang="en-US" altLang="zh-CN" b="1" dirty="0"/>
              <a:t>Find a free frame: </a:t>
            </a:r>
          </a:p>
          <a:p>
            <a:pPr lvl="1">
              <a:buFont typeface="Monotype Sorts" charset="2"/>
              <a:buChar char="l"/>
              <a:defRPr/>
            </a:pPr>
            <a:r>
              <a:rPr lang="en-US" altLang="zh-CN" b="1" dirty="0"/>
              <a:t>If there is a free frame, use it. </a:t>
            </a:r>
          </a:p>
          <a:p>
            <a:pPr lvl="1">
              <a:buFont typeface="Monotype Sorts" charset="2"/>
              <a:buChar char="l"/>
              <a:defRPr/>
            </a:pPr>
            <a:r>
              <a:rPr lang="en-US" altLang="zh-CN" b="1" dirty="0"/>
              <a:t>If there is no free frame, use a page-replacement algorithm to select a victim frame. </a:t>
            </a:r>
          </a:p>
          <a:p>
            <a:pPr lvl="1">
              <a:buFont typeface="Monotype Sorts" charset="2"/>
              <a:buChar char="l"/>
              <a:defRPr/>
            </a:pPr>
            <a:r>
              <a:rPr lang="en-US" altLang="zh-CN" b="1" dirty="0"/>
              <a:t>Write the victim frame to secondary storage (if necessary); change</a:t>
            </a:r>
            <a:r>
              <a:rPr lang="zh-CN" altLang="en-US" b="1" dirty="0"/>
              <a:t> </a:t>
            </a:r>
            <a:r>
              <a:rPr lang="en-US" altLang="zh-CN" b="1" dirty="0"/>
              <a:t>the page and frame tables accordingly. </a:t>
            </a:r>
          </a:p>
          <a:p>
            <a:pPr>
              <a:buFont typeface="+mj-lt"/>
              <a:buAutoNum type="arabicPeriod"/>
              <a:defRPr/>
            </a:pPr>
            <a:r>
              <a:rPr lang="en-US" altLang="zh-CN" b="1" dirty="0"/>
              <a:t>Read the desired page into the newly freed frame; change the page and frame tables. </a:t>
            </a:r>
          </a:p>
          <a:p>
            <a:pPr>
              <a:buFont typeface="+mj-lt"/>
              <a:buAutoNum type="arabicPeriod"/>
              <a:defRPr/>
            </a:pPr>
            <a:r>
              <a:rPr lang="en-US" altLang="zh-CN" b="1" dirty="0"/>
              <a:t>Continue the process from where the page fault occurred. </a:t>
            </a:r>
          </a:p>
          <a:p>
            <a:pPr marL="381000" indent="-381000">
              <a:buFont typeface="Monotype Sorts" charset="2"/>
              <a:buAutoNum type="arabicPeriod"/>
              <a:defRPr/>
            </a:pPr>
            <a:endParaRPr lang="en-US" altLang="zh-CN" dirty="0"/>
          </a:p>
        </p:txBody>
      </p:sp>
      <p:sp>
        <p:nvSpPr>
          <p:cNvPr id="35844" name="圆角矩形标注 2">
            <a:extLst>
              <a:ext uri="{FF2B5EF4-FFF2-40B4-BE49-F238E27FC236}">
                <a16:creationId xmlns:a16="http://schemas.microsoft.com/office/drawing/2014/main" id="{AF7B630A-DDF9-E648-BE79-E3383F647B7A}"/>
              </a:ext>
            </a:extLst>
          </p:cNvPr>
          <p:cNvSpPr>
            <a:spLocks noChangeArrowheads="1"/>
          </p:cNvSpPr>
          <p:nvPr/>
        </p:nvSpPr>
        <p:spPr bwMode="auto">
          <a:xfrm>
            <a:off x="7321550" y="3551238"/>
            <a:ext cx="1589088" cy="460375"/>
          </a:xfrm>
          <a:prstGeom prst="wedgeRoundRectCallout">
            <a:avLst>
              <a:gd name="adj1" fmla="val -66764"/>
              <a:gd name="adj2" fmla="val -13000"/>
              <a:gd name="adj3" fmla="val 16667"/>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Use</a:t>
            </a:r>
            <a:r>
              <a:rPr kumimoji="0" lang="zh-CN" altLang="en-US"/>
              <a:t> </a:t>
            </a:r>
            <a:r>
              <a:rPr kumimoji="0" lang="en-US" altLang="zh-CN"/>
              <a:t>dirty</a:t>
            </a:r>
            <a:r>
              <a:rPr kumimoji="0" lang="zh-CN" altLang="en-US"/>
              <a:t> </a:t>
            </a:r>
            <a:r>
              <a:rPr kumimoji="0" lang="en-US" altLang="zh-CN"/>
              <a:t>bit</a:t>
            </a:r>
            <a:endParaRPr kumimoji="0"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631258D-DEFC-744C-B34E-F47D89E207A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 Replacement</a:t>
            </a:r>
          </a:p>
        </p:txBody>
      </p:sp>
      <p:pic>
        <p:nvPicPr>
          <p:cNvPr id="36867" name="Picture 4">
            <a:extLst>
              <a:ext uri="{FF2B5EF4-FFF2-40B4-BE49-F238E27FC236}">
                <a16:creationId xmlns:a16="http://schemas.microsoft.com/office/drawing/2014/main" id="{80F246FD-6946-834C-B009-86BE35B8F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4" t="1534" r="694" b="1534"/>
          <a:stretch>
            <a:fillRect/>
          </a:stretch>
        </p:blipFill>
        <p:spPr bwMode="auto">
          <a:xfrm>
            <a:off x="1514475" y="1668463"/>
            <a:ext cx="5932488" cy="43735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60A08F0-12CD-2F48-8F68-DBD326F28CF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 Replacement Algorithms</a:t>
            </a:r>
          </a:p>
        </p:txBody>
      </p:sp>
      <p:sp>
        <p:nvSpPr>
          <p:cNvPr id="36866" name="Rectangle 3">
            <a:extLst>
              <a:ext uri="{FF2B5EF4-FFF2-40B4-BE49-F238E27FC236}">
                <a16:creationId xmlns:a16="http://schemas.microsoft.com/office/drawing/2014/main" id="{1E477C76-8906-EF46-9E50-4947D36400CB}"/>
              </a:ext>
            </a:extLst>
          </p:cNvPr>
          <p:cNvSpPr>
            <a:spLocks noGrp="1" noChangeArrowheads="1"/>
          </p:cNvSpPr>
          <p:nvPr>
            <p:ph type="body" idx="1"/>
          </p:nvPr>
        </p:nvSpPr>
        <p:spPr>
          <a:xfrm>
            <a:off x="827088" y="1397000"/>
            <a:ext cx="5768975" cy="4321175"/>
          </a:xfrm>
        </p:spPr>
        <p:txBody>
          <a:bodyPr/>
          <a:lstStyle/>
          <a:p>
            <a:pPr>
              <a:buFont typeface="Monotype Sorts" pitchFamily="-84" charset="2"/>
              <a:buChar char="n"/>
              <a:tabLst>
                <a:tab pos="3146425" algn="ctr"/>
              </a:tabLst>
              <a:defRPr/>
            </a:pPr>
            <a:r>
              <a:rPr lang="en-US" altLang="zh-CN" dirty="0"/>
              <a:t>Want lowest page-fault rate</a:t>
            </a:r>
          </a:p>
          <a:p>
            <a:pPr>
              <a:buFont typeface="Monotype Sorts" pitchFamily="-84" charset="2"/>
              <a:buNone/>
              <a:tabLst>
                <a:tab pos="3146425" algn="ctr"/>
              </a:tabLst>
              <a:defRPr/>
            </a:pPr>
            <a:endParaRPr lang="en-US" altLang="zh-CN" dirty="0"/>
          </a:p>
          <a:p>
            <a:pPr>
              <a:buFont typeface="Monotype Sorts" pitchFamily="-84" charset="2"/>
              <a:buChar char="n"/>
              <a:tabLst>
                <a:tab pos="3146425" algn="ctr"/>
              </a:tabLst>
              <a:defRPr/>
            </a:pPr>
            <a:r>
              <a:rPr lang="en-US" altLang="zh-CN" dirty="0"/>
              <a:t>Evaluate algorithm by running it on a particular string of memory references (reference string) and computing the number of page faults on that string</a:t>
            </a:r>
          </a:p>
          <a:p>
            <a:pPr>
              <a:buFont typeface="Monotype Sorts" pitchFamily="-84" charset="2"/>
              <a:buNone/>
              <a:tabLst>
                <a:tab pos="3146425" algn="ctr"/>
              </a:tabLst>
              <a:defRPr/>
            </a:pPr>
            <a:endParaRPr lang="en-US" altLang="zh-CN" dirty="0"/>
          </a:p>
          <a:p>
            <a:pPr>
              <a:buFont typeface="Monotype Sorts" pitchFamily="-84" charset="2"/>
              <a:buChar char="n"/>
              <a:tabLst>
                <a:tab pos="3146425" algn="ctr"/>
              </a:tabLst>
              <a:defRPr/>
            </a:pPr>
            <a:r>
              <a:rPr lang="en-US" altLang="zh-CN" dirty="0"/>
              <a:t>Address sequence:</a:t>
            </a:r>
          </a:p>
          <a:p>
            <a:pPr marL="400050" lvl="1" indent="0">
              <a:buFont typeface="Monotype Sorts" pitchFamily="-84" charset="2"/>
              <a:buNone/>
              <a:tabLst>
                <a:tab pos="3146425" algn="ctr"/>
              </a:tabLst>
              <a:defRPr/>
            </a:pPr>
            <a:r>
              <a:rPr lang="en-US" altLang="zh-CN" dirty="0"/>
              <a:t>0100, 0432, 0101, 0612, 0102, 0103, 0104, 0101, 0611, 0102, 0103, 0104, 0101, 0610, 0102, 0103, 0104, 0101, 0609, 0102, 0105</a:t>
            </a:r>
          </a:p>
          <a:p>
            <a:pPr marL="0" indent="0">
              <a:buFont typeface="Monotype Sorts" pitchFamily="-84" charset="2"/>
              <a:buNone/>
              <a:tabLst>
                <a:tab pos="3146425" algn="ctr"/>
              </a:tabLst>
              <a:defRPr/>
            </a:pPr>
            <a:r>
              <a:rPr lang="en-US" altLang="zh-CN" dirty="0"/>
              <a:t>is reduced to reference string:</a:t>
            </a:r>
          </a:p>
          <a:p>
            <a:pPr marL="400050" lvl="1" indent="0">
              <a:buFont typeface="Monotype Sorts" pitchFamily="-84" charset="2"/>
              <a:buNone/>
              <a:tabLst>
                <a:tab pos="3146425" algn="ctr"/>
              </a:tabLst>
              <a:defRPr/>
            </a:pPr>
            <a:r>
              <a:rPr lang="en-US" altLang="zh-CN" dirty="0"/>
              <a:t>1, 4, 1, 6, 1, 6, 1, 6, 1, 6, 1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04AE128-3CB0-3546-ACD0-E9A5E2951F77}"/>
              </a:ext>
            </a:extLst>
          </p:cNvPr>
          <p:cNvSpPr>
            <a:spLocks noGrp="1" noChangeArrowheads="1"/>
          </p:cNvSpPr>
          <p:nvPr>
            <p:ph type="title"/>
          </p:nvPr>
        </p:nvSpPr>
        <p:spPr/>
        <p:txBody>
          <a:bodyPr/>
          <a:lstStyle/>
          <a:p>
            <a:pPr>
              <a:defRPr/>
            </a:pPr>
            <a:r>
              <a:rPr lang="en-US" altLang="zh-CN" sz="2400">
                <a:effectLst>
                  <a:outerShdw blurRad="38100" dist="38100" dir="2700000" algn="tl">
                    <a:srgbClr val="C0C0C0"/>
                  </a:outerShdw>
                </a:effectLst>
              </a:rPr>
              <a:t>Graph of Page Faults Versus The Number of Frames</a:t>
            </a:r>
          </a:p>
        </p:txBody>
      </p:sp>
      <p:pic>
        <p:nvPicPr>
          <p:cNvPr id="40963" name="Picture 4">
            <a:extLst>
              <a:ext uri="{FF2B5EF4-FFF2-40B4-BE49-F238E27FC236}">
                <a16:creationId xmlns:a16="http://schemas.microsoft.com/office/drawing/2014/main" id="{A973B88B-DB36-5F46-BF16-E1EA34E9E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1264" r="1244" b="11610"/>
          <a:stretch>
            <a:fillRect/>
          </a:stretch>
        </p:blipFill>
        <p:spPr bwMode="auto">
          <a:xfrm>
            <a:off x="1385888" y="1897063"/>
            <a:ext cx="6061075" cy="35671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CBDEEF24-015F-9342-A0D7-6FFBD9F6A73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Objectives</a:t>
            </a:r>
          </a:p>
        </p:txBody>
      </p:sp>
      <p:sp>
        <p:nvSpPr>
          <p:cNvPr id="7171" name="Rectangle 3">
            <a:extLst>
              <a:ext uri="{FF2B5EF4-FFF2-40B4-BE49-F238E27FC236}">
                <a16:creationId xmlns:a16="http://schemas.microsoft.com/office/drawing/2014/main" id="{E0BE484E-24F4-8B47-8BE4-3027A217AEA1}"/>
              </a:ext>
            </a:extLst>
          </p:cNvPr>
          <p:cNvSpPr>
            <a:spLocks noGrp="1" noChangeArrowheads="1"/>
          </p:cNvSpPr>
          <p:nvPr>
            <p:ph type="body" idx="1"/>
          </p:nvPr>
        </p:nvSpPr>
        <p:spPr/>
        <p:txBody>
          <a:bodyPr/>
          <a:lstStyle/>
          <a:p>
            <a:r>
              <a:rPr lang="en-US" altLang="zh-CN" sz="2000"/>
              <a:t>To describe the benefits of a </a:t>
            </a:r>
            <a:r>
              <a:rPr lang="en-US" altLang="zh-CN" sz="2000">
                <a:solidFill>
                  <a:srgbClr val="FF0000"/>
                </a:solidFill>
              </a:rPr>
              <a:t>virtual memory</a:t>
            </a:r>
            <a:r>
              <a:rPr lang="en-US" altLang="zh-CN" sz="2000"/>
              <a:t> system</a:t>
            </a:r>
            <a:br>
              <a:rPr lang="en-US" altLang="zh-CN" sz="2000"/>
            </a:br>
            <a:endParaRPr lang="en-US" altLang="zh-CN" sz="2000"/>
          </a:p>
          <a:p>
            <a:r>
              <a:rPr lang="en-US" altLang="zh-CN" sz="2000"/>
              <a:t>To explain the concepts of </a:t>
            </a:r>
            <a:r>
              <a:rPr lang="en-US" altLang="zh-CN" sz="2000">
                <a:solidFill>
                  <a:srgbClr val="FF0000"/>
                </a:solidFill>
              </a:rPr>
              <a:t>demand paging</a:t>
            </a:r>
            <a:r>
              <a:rPr lang="en-US" altLang="zh-CN" sz="2000"/>
              <a:t> (</a:t>
            </a:r>
            <a:r>
              <a:rPr lang="zh-CN" altLang="en-US" sz="2000"/>
              <a:t>请求式分页</a:t>
            </a:r>
            <a:r>
              <a:rPr lang="en-US" altLang="zh-CN" sz="2000"/>
              <a:t>), </a:t>
            </a:r>
            <a:r>
              <a:rPr lang="en-US" altLang="zh-CN" sz="2000">
                <a:solidFill>
                  <a:srgbClr val="FF0000"/>
                </a:solidFill>
              </a:rPr>
              <a:t>page-replacement algorithms</a:t>
            </a:r>
            <a:r>
              <a:rPr lang="en-US" altLang="zh-CN" sz="2000"/>
              <a:t>, and </a:t>
            </a:r>
            <a:r>
              <a:rPr lang="en-US" altLang="zh-CN" sz="2000">
                <a:solidFill>
                  <a:srgbClr val="FF0000"/>
                </a:solidFill>
              </a:rPr>
              <a:t>allocation of page frames</a:t>
            </a:r>
            <a:br>
              <a:rPr lang="en-US" altLang="zh-CN" sz="2000"/>
            </a:br>
            <a:endParaRPr lang="en-US" altLang="zh-CN" sz="2000"/>
          </a:p>
          <a:p>
            <a:r>
              <a:rPr lang="en-US" altLang="zh-CN" sz="2000"/>
              <a:t>To discuss the principle of the </a:t>
            </a:r>
            <a:r>
              <a:rPr lang="en-US" altLang="zh-CN" sz="2000">
                <a:solidFill>
                  <a:srgbClr val="FF0000"/>
                </a:solidFill>
              </a:rPr>
              <a:t>working-set</a:t>
            </a:r>
            <a:r>
              <a:rPr lang="en-US" altLang="zh-CN" sz="2000"/>
              <a:t>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02FE654-0AF0-B543-9890-AD4678CC5BD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First-In-First-Out (FIFO) Algorithm</a:t>
            </a:r>
          </a:p>
        </p:txBody>
      </p:sp>
      <p:sp>
        <p:nvSpPr>
          <p:cNvPr id="41987" name="Rectangle 3">
            <a:extLst>
              <a:ext uri="{FF2B5EF4-FFF2-40B4-BE49-F238E27FC236}">
                <a16:creationId xmlns:a16="http://schemas.microsoft.com/office/drawing/2014/main" id="{B42A55E0-E9B8-0246-A0D8-A912E0E6B8FF}"/>
              </a:ext>
            </a:extLst>
          </p:cNvPr>
          <p:cNvSpPr>
            <a:spLocks noGrp="1" noChangeArrowheads="1"/>
          </p:cNvSpPr>
          <p:nvPr>
            <p:ph type="body" idx="1"/>
          </p:nvPr>
        </p:nvSpPr>
        <p:spPr>
          <a:xfrm>
            <a:off x="831850" y="1154113"/>
            <a:ext cx="7029450" cy="5762625"/>
          </a:xfrm>
        </p:spPr>
        <p:txBody>
          <a:bodyPr/>
          <a:lstStyle/>
          <a:p>
            <a:r>
              <a:rPr lang="en-US" altLang="zh-CN" sz="1600"/>
              <a:t>Reference string: 1, 2, 3, 4, 1, 2, 5, 1, 2, 3, 4, 5</a:t>
            </a:r>
          </a:p>
          <a:p>
            <a:r>
              <a:rPr lang="en-US" altLang="zh-CN" sz="1600"/>
              <a:t>3 frames (3 pages can be in memory at a time per process)</a:t>
            </a:r>
          </a:p>
          <a:p>
            <a:pPr>
              <a:buFont typeface="Monotype Sorts" pitchFamily="2" charset="2"/>
              <a:buNone/>
            </a:pPr>
            <a:endParaRPr lang="en-US" altLang="zh-CN" sz="1600"/>
          </a:p>
          <a:p>
            <a:pPr>
              <a:buFont typeface="Monotype Sorts" pitchFamily="2" charset="2"/>
              <a:buNone/>
            </a:pPr>
            <a:endParaRPr lang="en-US" altLang="zh-CN"/>
          </a:p>
          <a:p>
            <a:pPr>
              <a:buFont typeface="Monotype Sorts" pitchFamily="2" charset="2"/>
              <a:buNone/>
            </a:pPr>
            <a:br>
              <a:rPr lang="en-US" altLang="zh-CN"/>
            </a:br>
            <a:endParaRPr lang="en-US" altLang="zh-CN"/>
          </a:p>
          <a:p>
            <a:pPr>
              <a:buFont typeface="Monotype Sorts" pitchFamily="2" charset="2"/>
              <a:buNone/>
            </a:pPr>
            <a:endParaRPr lang="en-US" altLang="zh-CN"/>
          </a:p>
          <a:p>
            <a:r>
              <a:rPr lang="en-US" altLang="zh-CN" sz="1600"/>
              <a:t>4 frames</a:t>
            </a:r>
            <a:br>
              <a:rPr lang="en-US" altLang="zh-CN" sz="1600"/>
            </a:br>
            <a:br>
              <a:rPr lang="en-US" altLang="zh-CN"/>
            </a:br>
            <a:br>
              <a:rPr lang="en-US" altLang="zh-CN"/>
            </a:br>
            <a:br>
              <a:rPr lang="en-US" altLang="zh-CN"/>
            </a:br>
            <a:br>
              <a:rPr lang="en-US" altLang="zh-CN"/>
            </a:br>
            <a:endParaRPr lang="en-US" altLang="zh-CN"/>
          </a:p>
          <a:p>
            <a:pPr>
              <a:buFont typeface="Monotype Sorts" pitchFamily="2" charset="2"/>
              <a:buNone/>
            </a:pPr>
            <a:br>
              <a:rPr lang="en-US" altLang="zh-CN"/>
            </a:br>
            <a:endParaRPr lang="en-US" altLang="zh-CN"/>
          </a:p>
          <a:p>
            <a:r>
              <a:rPr lang="en-US" altLang="zh-CN" sz="1600"/>
              <a:t>Belady’s Anomaly: more frames </a:t>
            </a:r>
            <a:r>
              <a:rPr lang="en-US" altLang="zh-CN" sz="1600">
                <a:sym typeface="Symbol" pitchFamily="2" charset="2"/>
              </a:rPr>
              <a:t> more page faults</a:t>
            </a:r>
            <a:endParaRPr lang="en-US" altLang="zh-CN" sz="1600"/>
          </a:p>
        </p:txBody>
      </p:sp>
      <p:sp>
        <p:nvSpPr>
          <p:cNvPr id="41988" name="Rectangle 4">
            <a:extLst>
              <a:ext uri="{FF2B5EF4-FFF2-40B4-BE49-F238E27FC236}">
                <a16:creationId xmlns:a16="http://schemas.microsoft.com/office/drawing/2014/main" id="{EA52DE7C-A823-4C4D-B937-AEB32AA6F57A}"/>
              </a:ext>
            </a:extLst>
          </p:cNvPr>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1989" name="Rectangle 5">
            <a:extLst>
              <a:ext uri="{FF2B5EF4-FFF2-40B4-BE49-F238E27FC236}">
                <a16:creationId xmlns:a16="http://schemas.microsoft.com/office/drawing/2014/main" id="{52328F78-153F-8745-A784-37AB8A4E1E26}"/>
              </a:ext>
            </a:extLst>
          </p:cNvPr>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1990" name="Rectangle 6">
            <a:extLst>
              <a:ext uri="{FF2B5EF4-FFF2-40B4-BE49-F238E27FC236}">
                <a16:creationId xmlns:a16="http://schemas.microsoft.com/office/drawing/2014/main" id="{4BB3CA79-944D-BE43-9834-59E368A63F64}"/>
              </a:ext>
            </a:extLst>
          </p:cNvPr>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
        <p:nvSpPr>
          <p:cNvPr id="41991" name="Text Box 7">
            <a:extLst>
              <a:ext uri="{FF2B5EF4-FFF2-40B4-BE49-F238E27FC236}">
                <a16:creationId xmlns:a16="http://schemas.microsoft.com/office/drawing/2014/main" id="{1B945AD6-4E26-A344-B130-1DA6094463F4}"/>
              </a:ext>
            </a:extLst>
          </p:cNvPr>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1</a:t>
            </a:r>
          </a:p>
        </p:txBody>
      </p:sp>
      <p:sp>
        <p:nvSpPr>
          <p:cNvPr id="41992" name="Text Box 8">
            <a:extLst>
              <a:ext uri="{FF2B5EF4-FFF2-40B4-BE49-F238E27FC236}">
                <a16:creationId xmlns:a16="http://schemas.microsoft.com/office/drawing/2014/main" id="{D88BC2B8-8A60-3B46-9092-2EC634048283}"/>
              </a:ext>
            </a:extLst>
          </p:cNvPr>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2</a:t>
            </a:r>
          </a:p>
        </p:txBody>
      </p:sp>
      <p:sp>
        <p:nvSpPr>
          <p:cNvPr id="41993" name="Text Box 9">
            <a:extLst>
              <a:ext uri="{FF2B5EF4-FFF2-40B4-BE49-F238E27FC236}">
                <a16:creationId xmlns:a16="http://schemas.microsoft.com/office/drawing/2014/main" id="{DD84469F-0AE3-644D-AF71-BAA933A74A66}"/>
              </a:ext>
            </a:extLst>
          </p:cNvPr>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3</a:t>
            </a:r>
          </a:p>
        </p:txBody>
      </p:sp>
      <p:sp>
        <p:nvSpPr>
          <p:cNvPr id="41994" name="Text Box 10">
            <a:extLst>
              <a:ext uri="{FF2B5EF4-FFF2-40B4-BE49-F238E27FC236}">
                <a16:creationId xmlns:a16="http://schemas.microsoft.com/office/drawing/2014/main" id="{23BBE761-9B39-C645-8532-F650AB6691CE}"/>
              </a:ext>
            </a:extLst>
          </p:cNvPr>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4</a:t>
            </a:r>
          </a:p>
        </p:txBody>
      </p:sp>
      <p:sp>
        <p:nvSpPr>
          <p:cNvPr id="41995" name="Text Box 11">
            <a:extLst>
              <a:ext uri="{FF2B5EF4-FFF2-40B4-BE49-F238E27FC236}">
                <a16:creationId xmlns:a16="http://schemas.microsoft.com/office/drawing/2014/main" id="{378CF384-0B26-564C-B31E-415DF71DBCDE}"/>
              </a:ext>
            </a:extLst>
          </p:cNvPr>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1</a:t>
            </a:r>
          </a:p>
        </p:txBody>
      </p:sp>
      <p:sp>
        <p:nvSpPr>
          <p:cNvPr id="41996" name="Text Box 12">
            <a:extLst>
              <a:ext uri="{FF2B5EF4-FFF2-40B4-BE49-F238E27FC236}">
                <a16:creationId xmlns:a16="http://schemas.microsoft.com/office/drawing/2014/main" id="{894A3728-17D6-E548-B42C-CEF625A2286A}"/>
              </a:ext>
            </a:extLst>
          </p:cNvPr>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2</a:t>
            </a:r>
          </a:p>
        </p:txBody>
      </p:sp>
      <p:sp>
        <p:nvSpPr>
          <p:cNvPr id="41997" name="Text Box 13">
            <a:extLst>
              <a:ext uri="{FF2B5EF4-FFF2-40B4-BE49-F238E27FC236}">
                <a16:creationId xmlns:a16="http://schemas.microsoft.com/office/drawing/2014/main" id="{8CE20B1B-13F0-934F-BEB4-48C689C623B8}"/>
              </a:ext>
            </a:extLst>
          </p:cNvPr>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5</a:t>
            </a:r>
          </a:p>
        </p:txBody>
      </p:sp>
      <p:sp>
        <p:nvSpPr>
          <p:cNvPr id="41998" name="Text Box 14">
            <a:extLst>
              <a:ext uri="{FF2B5EF4-FFF2-40B4-BE49-F238E27FC236}">
                <a16:creationId xmlns:a16="http://schemas.microsoft.com/office/drawing/2014/main" id="{E4BF124C-4AF2-3E49-9485-5F59E13A1ECD}"/>
              </a:ext>
            </a:extLst>
          </p:cNvPr>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3</a:t>
            </a:r>
          </a:p>
        </p:txBody>
      </p:sp>
      <p:sp>
        <p:nvSpPr>
          <p:cNvPr id="41999" name="Text Box 15">
            <a:extLst>
              <a:ext uri="{FF2B5EF4-FFF2-40B4-BE49-F238E27FC236}">
                <a16:creationId xmlns:a16="http://schemas.microsoft.com/office/drawing/2014/main" id="{A24D6B17-D0A0-1B45-A411-296846E0E07B}"/>
              </a:ext>
            </a:extLst>
          </p:cNvPr>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4</a:t>
            </a:r>
          </a:p>
        </p:txBody>
      </p:sp>
      <p:sp>
        <p:nvSpPr>
          <p:cNvPr id="42000" name="Text Box 16">
            <a:extLst>
              <a:ext uri="{FF2B5EF4-FFF2-40B4-BE49-F238E27FC236}">
                <a16:creationId xmlns:a16="http://schemas.microsoft.com/office/drawing/2014/main" id="{89DE5009-48DE-E24A-BF63-5699F96F3511}"/>
              </a:ext>
            </a:extLst>
          </p:cNvPr>
          <p:cNvSpPr txBox="1">
            <a:spLocks noChangeArrowheads="1"/>
          </p:cNvSpPr>
          <p:nvPr/>
        </p:nvSpPr>
        <p:spPr bwMode="auto">
          <a:xfrm>
            <a:off x="4737100" y="2740025"/>
            <a:ext cx="149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9 page faults</a:t>
            </a:r>
          </a:p>
        </p:txBody>
      </p:sp>
      <p:sp>
        <p:nvSpPr>
          <p:cNvPr id="42001" name="Rectangle 17">
            <a:extLst>
              <a:ext uri="{FF2B5EF4-FFF2-40B4-BE49-F238E27FC236}">
                <a16:creationId xmlns:a16="http://schemas.microsoft.com/office/drawing/2014/main" id="{6C94A351-CEDD-1341-A1EC-64D94A10AD95}"/>
              </a:ext>
            </a:extLst>
          </p:cNvPr>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2002" name="Rectangle 18">
            <a:extLst>
              <a:ext uri="{FF2B5EF4-FFF2-40B4-BE49-F238E27FC236}">
                <a16:creationId xmlns:a16="http://schemas.microsoft.com/office/drawing/2014/main" id="{AA34A144-04FB-E54B-878B-A760D9927162}"/>
              </a:ext>
            </a:extLst>
          </p:cNvPr>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2003" name="Rectangle 19">
            <a:extLst>
              <a:ext uri="{FF2B5EF4-FFF2-40B4-BE49-F238E27FC236}">
                <a16:creationId xmlns:a16="http://schemas.microsoft.com/office/drawing/2014/main" id="{9F020F3E-9E02-4243-848A-C474C96192DB}"/>
              </a:ext>
            </a:extLst>
          </p:cNvPr>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
        <p:nvSpPr>
          <p:cNvPr id="42004" name="Text Box 20">
            <a:extLst>
              <a:ext uri="{FF2B5EF4-FFF2-40B4-BE49-F238E27FC236}">
                <a16:creationId xmlns:a16="http://schemas.microsoft.com/office/drawing/2014/main" id="{9AAE9DFA-7468-7E4C-BFC7-FE31458E9741}"/>
              </a:ext>
            </a:extLst>
          </p:cNvPr>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1</a:t>
            </a:r>
          </a:p>
        </p:txBody>
      </p:sp>
      <p:sp>
        <p:nvSpPr>
          <p:cNvPr id="42005" name="Text Box 21">
            <a:extLst>
              <a:ext uri="{FF2B5EF4-FFF2-40B4-BE49-F238E27FC236}">
                <a16:creationId xmlns:a16="http://schemas.microsoft.com/office/drawing/2014/main" id="{E42219E3-4A76-244B-9A0F-540961599719}"/>
              </a:ext>
            </a:extLst>
          </p:cNvPr>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2</a:t>
            </a:r>
          </a:p>
        </p:txBody>
      </p:sp>
      <p:sp>
        <p:nvSpPr>
          <p:cNvPr id="42006" name="Text Box 22">
            <a:extLst>
              <a:ext uri="{FF2B5EF4-FFF2-40B4-BE49-F238E27FC236}">
                <a16:creationId xmlns:a16="http://schemas.microsoft.com/office/drawing/2014/main" id="{F9F19B0B-0883-8D41-95D5-FEE69843830D}"/>
              </a:ext>
            </a:extLst>
          </p:cNvPr>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3</a:t>
            </a:r>
          </a:p>
        </p:txBody>
      </p:sp>
      <p:sp>
        <p:nvSpPr>
          <p:cNvPr id="42007" name="Text Box 23">
            <a:extLst>
              <a:ext uri="{FF2B5EF4-FFF2-40B4-BE49-F238E27FC236}">
                <a16:creationId xmlns:a16="http://schemas.microsoft.com/office/drawing/2014/main" id="{F4B247C6-1A9D-B849-882E-814B1B984CB5}"/>
              </a:ext>
            </a:extLst>
          </p:cNvPr>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5</a:t>
            </a:r>
          </a:p>
        </p:txBody>
      </p:sp>
      <p:sp>
        <p:nvSpPr>
          <p:cNvPr id="42008" name="Text Box 24">
            <a:extLst>
              <a:ext uri="{FF2B5EF4-FFF2-40B4-BE49-F238E27FC236}">
                <a16:creationId xmlns:a16="http://schemas.microsoft.com/office/drawing/2014/main" id="{6E045A38-0189-E642-B163-952598375C10}"/>
              </a:ext>
            </a:extLst>
          </p:cNvPr>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1</a:t>
            </a:r>
          </a:p>
        </p:txBody>
      </p:sp>
      <p:sp>
        <p:nvSpPr>
          <p:cNvPr id="42009" name="Text Box 25">
            <a:extLst>
              <a:ext uri="{FF2B5EF4-FFF2-40B4-BE49-F238E27FC236}">
                <a16:creationId xmlns:a16="http://schemas.microsoft.com/office/drawing/2014/main" id="{D70240AE-840E-3942-A114-C38F2BE17532}"/>
              </a:ext>
            </a:extLst>
          </p:cNvPr>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2</a:t>
            </a:r>
          </a:p>
        </p:txBody>
      </p:sp>
      <p:sp>
        <p:nvSpPr>
          <p:cNvPr id="42010" name="Text Box 26">
            <a:extLst>
              <a:ext uri="{FF2B5EF4-FFF2-40B4-BE49-F238E27FC236}">
                <a16:creationId xmlns:a16="http://schemas.microsoft.com/office/drawing/2014/main" id="{22C29932-63E8-B243-8EFC-050432FA3677}"/>
              </a:ext>
            </a:extLst>
          </p:cNvPr>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4</a:t>
            </a:r>
          </a:p>
        </p:txBody>
      </p:sp>
      <p:sp>
        <p:nvSpPr>
          <p:cNvPr id="42011" name="Text Box 28">
            <a:extLst>
              <a:ext uri="{FF2B5EF4-FFF2-40B4-BE49-F238E27FC236}">
                <a16:creationId xmlns:a16="http://schemas.microsoft.com/office/drawing/2014/main" id="{C3946DCB-D30A-084A-962E-27FE6FA0BE70}"/>
              </a:ext>
            </a:extLst>
          </p:cNvPr>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5</a:t>
            </a:r>
          </a:p>
        </p:txBody>
      </p:sp>
      <p:sp>
        <p:nvSpPr>
          <p:cNvPr id="42012" name="Text Box 29">
            <a:extLst>
              <a:ext uri="{FF2B5EF4-FFF2-40B4-BE49-F238E27FC236}">
                <a16:creationId xmlns:a16="http://schemas.microsoft.com/office/drawing/2014/main" id="{573857E4-C737-104F-A18C-E9727E1A865E}"/>
              </a:ext>
            </a:extLst>
          </p:cNvPr>
          <p:cNvSpPr txBox="1">
            <a:spLocks noChangeArrowheads="1"/>
          </p:cNvSpPr>
          <p:nvPr/>
        </p:nvSpPr>
        <p:spPr bwMode="auto">
          <a:xfrm>
            <a:off x="4641850" y="446405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10 page faults</a:t>
            </a:r>
          </a:p>
        </p:txBody>
      </p:sp>
      <p:sp>
        <p:nvSpPr>
          <p:cNvPr id="42013" name="Rectangle 30">
            <a:extLst>
              <a:ext uri="{FF2B5EF4-FFF2-40B4-BE49-F238E27FC236}">
                <a16:creationId xmlns:a16="http://schemas.microsoft.com/office/drawing/2014/main" id="{9B56D3D8-6782-D449-B163-086578332E84}"/>
              </a:ext>
            </a:extLst>
          </p:cNvPr>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4</a:t>
            </a:r>
          </a:p>
        </p:txBody>
      </p:sp>
      <p:sp>
        <p:nvSpPr>
          <p:cNvPr id="42014" name="Text Box 31">
            <a:extLst>
              <a:ext uri="{FF2B5EF4-FFF2-40B4-BE49-F238E27FC236}">
                <a16:creationId xmlns:a16="http://schemas.microsoft.com/office/drawing/2014/main" id="{351B0FA7-5004-5C42-AFA3-559DDC37F3CD}"/>
              </a:ext>
            </a:extLst>
          </p:cNvPr>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4</a:t>
            </a:r>
          </a:p>
        </p:txBody>
      </p:sp>
      <p:sp>
        <p:nvSpPr>
          <p:cNvPr id="42015" name="Text Box 32">
            <a:extLst>
              <a:ext uri="{FF2B5EF4-FFF2-40B4-BE49-F238E27FC236}">
                <a16:creationId xmlns:a16="http://schemas.microsoft.com/office/drawing/2014/main" id="{4A417CBF-EB60-3144-B3DE-C740E13B6E1D}"/>
              </a:ext>
            </a:extLst>
          </p:cNvPr>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3</a:t>
            </a:r>
          </a:p>
        </p:txBody>
      </p:sp>
      <p:sp>
        <p:nvSpPr>
          <p:cNvPr id="42016" name="Line 35">
            <a:extLst>
              <a:ext uri="{FF2B5EF4-FFF2-40B4-BE49-F238E27FC236}">
                <a16:creationId xmlns:a16="http://schemas.microsoft.com/office/drawing/2014/main" id="{CD021545-B35D-ED43-A8EA-94F03639E1EA}"/>
              </a:ext>
            </a:extLst>
          </p:cNvPr>
          <p:cNvSpPr>
            <a:spLocks noChangeShapeType="1"/>
          </p:cNvSpPr>
          <p:nvPr/>
        </p:nvSpPr>
        <p:spPr bwMode="auto">
          <a:xfrm>
            <a:off x="4233863" y="2349500"/>
            <a:ext cx="0" cy="127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017" name="Line 36">
            <a:extLst>
              <a:ext uri="{FF2B5EF4-FFF2-40B4-BE49-F238E27FC236}">
                <a16:creationId xmlns:a16="http://schemas.microsoft.com/office/drawing/2014/main" id="{8A3EA50E-CA15-B64A-B253-91DA5F10893A}"/>
              </a:ext>
            </a:extLst>
          </p:cNvPr>
          <p:cNvSpPr>
            <a:spLocks noChangeShapeType="1"/>
          </p:cNvSpPr>
          <p:nvPr/>
        </p:nvSpPr>
        <p:spPr bwMode="auto">
          <a:xfrm>
            <a:off x="4656138" y="2349500"/>
            <a:ext cx="0" cy="127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018" name="Line 37">
            <a:extLst>
              <a:ext uri="{FF2B5EF4-FFF2-40B4-BE49-F238E27FC236}">
                <a16:creationId xmlns:a16="http://schemas.microsoft.com/office/drawing/2014/main" id="{6C0FC1F3-DB64-514C-B457-76FC860D8F60}"/>
              </a:ext>
            </a:extLst>
          </p:cNvPr>
          <p:cNvSpPr>
            <a:spLocks noChangeShapeType="1"/>
          </p:cNvSpPr>
          <p:nvPr/>
        </p:nvSpPr>
        <p:spPr bwMode="auto">
          <a:xfrm>
            <a:off x="4206875" y="4037013"/>
            <a:ext cx="0" cy="161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019" name="Line 38">
            <a:extLst>
              <a:ext uri="{FF2B5EF4-FFF2-40B4-BE49-F238E27FC236}">
                <a16:creationId xmlns:a16="http://schemas.microsoft.com/office/drawing/2014/main" id="{2F6D03FE-B946-C14B-AB42-D1E7F0FC3007}"/>
              </a:ext>
            </a:extLst>
          </p:cNvPr>
          <p:cNvSpPr>
            <a:spLocks noChangeShapeType="1"/>
          </p:cNvSpPr>
          <p:nvPr/>
        </p:nvSpPr>
        <p:spPr bwMode="auto">
          <a:xfrm>
            <a:off x="4573588" y="4010025"/>
            <a:ext cx="0" cy="161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7A58CCB-9307-474B-ABAB-33AE0764A78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FIFO Page Replacement</a:t>
            </a:r>
          </a:p>
        </p:txBody>
      </p:sp>
      <p:pic>
        <p:nvPicPr>
          <p:cNvPr id="43011" name="Picture 4">
            <a:extLst>
              <a:ext uri="{FF2B5EF4-FFF2-40B4-BE49-F238E27FC236}">
                <a16:creationId xmlns:a16="http://schemas.microsoft.com/office/drawing/2014/main" id="{7987857E-9981-9F45-BAED-C7CAC842F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244475" y="2166938"/>
            <a:ext cx="8659813"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A4E1A75-B36F-D241-AF09-CE3B8C5EB42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FIFO Illustrating Belady’s Anomaly</a:t>
            </a:r>
          </a:p>
        </p:txBody>
      </p:sp>
      <p:pic>
        <p:nvPicPr>
          <p:cNvPr id="44035" name="Picture 4">
            <a:extLst>
              <a:ext uri="{FF2B5EF4-FFF2-40B4-BE49-F238E27FC236}">
                <a16:creationId xmlns:a16="http://schemas.microsoft.com/office/drawing/2014/main" id="{7DEA8726-30DA-8748-8424-EE546ECDA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FD1C8E6-AEF6-0E4F-A199-6399E26B310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Optimal Algorithm</a:t>
            </a:r>
          </a:p>
        </p:txBody>
      </p:sp>
      <p:sp>
        <p:nvSpPr>
          <p:cNvPr id="45059" name="Rectangle 3">
            <a:extLst>
              <a:ext uri="{FF2B5EF4-FFF2-40B4-BE49-F238E27FC236}">
                <a16:creationId xmlns:a16="http://schemas.microsoft.com/office/drawing/2014/main" id="{FABE2E92-9E53-5C41-889A-394E74EB7580}"/>
              </a:ext>
            </a:extLst>
          </p:cNvPr>
          <p:cNvSpPr>
            <a:spLocks noGrp="1" noChangeArrowheads="1"/>
          </p:cNvSpPr>
          <p:nvPr>
            <p:ph type="body" idx="1"/>
          </p:nvPr>
        </p:nvSpPr>
        <p:spPr/>
        <p:txBody>
          <a:bodyPr/>
          <a:lstStyle/>
          <a:p>
            <a:pPr>
              <a:tabLst>
                <a:tab pos="1890713" algn="l"/>
              </a:tabLst>
            </a:pPr>
            <a:r>
              <a:rPr lang="en-US" altLang="zh-CN"/>
              <a:t>Replace page that will not be used for longest period of time</a:t>
            </a:r>
          </a:p>
          <a:p>
            <a:pPr>
              <a:tabLst>
                <a:tab pos="1890713" algn="l"/>
              </a:tabLst>
            </a:pPr>
            <a:r>
              <a:rPr lang="en-US" altLang="zh-CN"/>
              <a:t>4 frames example</a:t>
            </a:r>
          </a:p>
          <a:p>
            <a:pPr>
              <a:buFont typeface="Monotype Sorts" pitchFamily="2" charset="2"/>
              <a:buNone/>
              <a:tabLst>
                <a:tab pos="1890713" algn="l"/>
              </a:tabLst>
            </a:pPr>
            <a:r>
              <a:rPr lang="en-US" altLang="zh-CN"/>
              <a:t>		 1, 2, 3, 4, 1, 2, 5, 1, 2, 3, 4, 5</a:t>
            </a:r>
            <a:br>
              <a:rPr lang="en-US" altLang="zh-CN"/>
            </a:br>
            <a:br>
              <a:rPr lang="en-US" altLang="zh-CN"/>
            </a:br>
            <a:br>
              <a:rPr lang="en-US" altLang="zh-CN"/>
            </a:br>
            <a:br>
              <a:rPr lang="en-US" altLang="zh-CN"/>
            </a:br>
            <a:br>
              <a:rPr lang="en-US" altLang="zh-CN"/>
            </a:br>
            <a:br>
              <a:rPr lang="en-US" altLang="zh-CN"/>
            </a:br>
            <a:br>
              <a:rPr lang="en-US" altLang="zh-CN"/>
            </a:br>
            <a:br>
              <a:rPr lang="en-US" altLang="zh-CN"/>
            </a:br>
            <a:endParaRPr lang="en-US" altLang="zh-CN"/>
          </a:p>
          <a:p>
            <a:pPr>
              <a:tabLst>
                <a:tab pos="1890713" algn="l"/>
              </a:tabLst>
            </a:pPr>
            <a:r>
              <a:rPr lang="en-US" altLang="zh-CN"/>
              <a:t>How do you know this?</a:t>
            </a:r>
          </a:p>
          <a:p>
            <a:pPr>
              <a:tabLst>
                <a:tab pos="1890713" algn="l"/>
              </a:tabLst>
            </a:pPr>
            <a:r>
              <a:rPr lang="en-US" altLang="zh-CN"/>
              <a:t>Used for measuring how well your algorithm performs</a:t>
            </a:r>
          </a:p>
        </p:txBody>
      </p:sp>
      <p:sp>
        <p:nvSpPr>
          <p:cNvPr id="45060" name="Rectangle 4">
            <a:extLst>
              <a:ext uri="{FF2B5EF4-FFF2-40B4-BE49-F238E27FC236}">
                <a16:creationId xmlns:a16="http://schemas.microsoft.com/office/drawing/2014/main" id="{9F6656A7-DF18-8942-949B-90156264096D}"/>
              </a:ext>
            </a:extLst>
          </p:cNvPr>
          <p:cNvSpPr>
            <a:spLocks noChangeArrowheads="1"/>
          </p:cNvSpPr>
          <p:nvPr/>
        </p:nvSpPr>
        <p:spPr bwMode="auto">
          <a:xfrm>
            <a:off x="3560763" y="26114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5061" name="Rectangle 5">
            <a:extLst>
              <a:ext uri="{FF2B5EF4-FFF2-40B4-BE49-F238E27FC236}">
                <a16:creationId xmlns:a16="http://schemas.microsoft.com/office/drawing/2014/main" id="{E0A494F4-156A-D44B-86F8-3F848A0F3B82}"/>
              </a:ext>
            </a:extLst>
          </p:cNvPr>
          <p:cNvSpPr>
            <a:spLocks noChangeArrowheads="1"/>
          </p:cNvSpPr>
          <p:nvPr/>
        </p:nvSpPr>
        <p:spPr bwMode="auto">
          <a:xfrm>
            <a:off x="3560763" y="30686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5062" name="Rectangle 6">
            <a:extLst>
              <a:ext uri="{FF2B5EF4-FFF2-40B4-BE49-F238E27FC236}">
                <a16:creationId xmlns:a16="http://schemas.microsoft.com/office/drawing/2014/main" id="{835FEC45-B29B-AD41-9DC8-4B2ADB694D0A}"/>
              </a:ext>
            </a:extLst>
          </p:cNvPr>
          <p:cNvSpPr>
            <a:spLocks noChangeArrowheads="1"/>
          </p:cNvSpPr>
          <p:nvPr/>
        </p:nvSpPr>
        <p:spPr bwMode="auto">
          <a:xfrm>
            <a:off x="3560763" y="35258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
        <p:nvSpPr>
          <p:cNvPr id="45063" name="Text Box 7">
            <a:extLst>
              <a:ext uri="{FF2B5EF4-FFF2-40B4-BE49-F238E27FC236}">
                <a16:creationId xmlns:a16="http://schemas.microsoft.com/office/drawing/2014/main" id="{B85E3B5D-98F1-C249-9CD3-B6885F75C404}"/>
              </a:ext>
            </a:extLst>
          </p:cNvPr>
          <p:cNvSpPr txBox="1">
            <a:spLocks noChangeArrowheads="1"/>
          </p:cNvSpPr>
          <p:nvPr/>
        </p:nvSpPr>
        <p:spPr bwMode="auto">
          <a:xfrm>
            <a:off x="4297363" y="26828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4</a:t>
            </a:r>
          </a:p>
        </p:txBody>
      </p:sp>
      <p:sp>
        <p:nvSpPr>
          <p:cNvPr id="45064" name="Text Box 8">
            <a:extLst>
              <a:ext uri="{FF2B5EF4-FFF2-40B4-BE49-F238E27FC236}">
                <a16:creationId xmlns:a16="http://schemas.microsoft.com/office/drawing/2014/main" id="{E99FBB59-8777-5F48-B4D0-CCC302B6E792}"/>
              </a:ext>
            </a:extLst>
          </p:cNvPr>
          <p:cNvSpPr txBox="1">
            <a:spLocks noChangeArrowheads="1"/>
          </p:cNvSpPr>
          <p:nvPr/>
        </p:nvSpPr>
        <p:spPr bwMode="auto">
          <a:xfrm>
            <a:off x="5110163" y="3125788"/>
            <a:ext cx="149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6 page faults</a:t>
            </a:r>
          </a:p>
        </p:txBody>
      </p:sp>
      <p:sp>
        <p:nvSpPr>
          <p:cNvPr id="45065" name="Rectangle 9">
            <a:extLst>
              <a:ext uri="{FF2B5EF4-FFF2-40B4-BE49-F238E27FC236}">
                <a16:creationId xmlns:a16="http://schemas.microsoft.com/office/drawing/2014/main" id="{C435F548-A218-044A-9454-B3DB9550E95C}"/>
              </a:ext>
            </a:extLst>
          </p:cNvPr>
          <p:cNvSpPr>
            <a:spLocks noChangeArrowheads="1"/>
          </p:cNvSpPr>
          <p:nvPr/>
        </p:nvSpPr>
        <p:spPr bwMode="auto">
          <a:xfrm>
            <a:off x="3560763" y="39830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4</a:t>
            </a:r>
          </a:p>
        </p:txBody>
      </p:sp>
      <p:sp>
        <p:nvSpPr>
          <p:cNvPr id="45066" name="Text Box 10">
            <a:extLst>
              <a:ext uri="{FF2B5EF4-FFF2-40B4-BE49-F238E27FC236}">
                <a16:creationId xmlns:a16="http://schemas.microsoft.com/office/drawing/2014/main" id="{10138873-0EBB-A340-8636-973EBEF2F5E5}"/>
              </a:ext>
            </a:extLst>
          </p:cNvPr>
          <p:cNvSpPr txBox="1">
            <a:spLocks noChangeArrowheads="1"/>
          </p:cNvSpPr>
          <p:nvPr/>
        </p:nvSpPr>
        <p:spPr bwMode="auto">
          <a:xfrm>
            <a:off x="4017963" y="4059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50000"/>
              </a:spcBef>
              <a:buClrTx/>
              <a:buSzTx/>
              <a:buFontTx/>
              <a:buNone/>
            </a:pPr>
            <a:r>
              <a:rPr kumimoji="0" lang="en-US" altLang="zh-CN"/>
              <a:t>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8563621A-73CE-3443-9396-5131B8995E0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Optimal Page Replacement</a:t>
            </a:r>
          </a:p>
        </p:txBody>
      </p:sp>
      <p:pic>
        <p:nvPicPr>
          <p:cNvPr id="46083" name="Picture 4">
            <a:extLst>
              <a:ext uri="{FF2B5EF4-FFF2-40B4-BE49-F238E27FC236}">
                <a16:creationId xmlns:a16="http://schemas.microsoft.com/office/drawing/2014/main" id="{81808CD8-C662-2B49-84F7-F6D0F24AE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436563" y="1990725"/>
            <a:ext cx="8342312" cy="2271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3EC542F-6C79-D24F-8FFA-7FC4F2E6BED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Least Recently Used (LRU) Algorithm</a:t>
            </a:r>
          </a:p>
        </p:txBody>
      </p:sp>
      <p:sp>
        <p:nvSpPr>
          <p:cNvPr id="47107" name="Rectangle 3">
            <a:extLst>
              <a:ext uri="{FF2B5EF4-FFF2-40B4-BE49-F238E27FC236}">
                <a16:creationId xmlns:a16="http://schemas.microsoft.com/office/drawing/2014/main" id="{4559E706-3F03-BC43-9427-6AA740B63E84}"/>
              </a:ext>
            </a:extLst>
          </p:cNvPr>
          <p:cNvSpPr>
            <a:spLocks noGrp="1" noChangeArrowheads="1"/>
          </p:cNvSpPr>
          <p:nvPr>
            <p:ph type="body" idx="1"/>
          </p:nvPr>
        </p:nvSpPr>
        <p:spPr>
          <a:xfrm>
            <a:off x="838200" y="1196975"/>
            <a:ext cx="7351713" cy="4483100"/>
          </a:xfrm>
        </p:spPr>
        <p:txBody>
          <a:bodyPr/>
          <a:lstStyle/>
          <a:p>
            <a:r>
              <a:rPr lang="en-US" altLang="zh-CN"/>
              <a:t>Reference string:  1, 2, 3, 4, 1, 2, </a:t>
            </a:r>
            <a:r>
              <a:rPr lang="en-US" altLang="zh-CN" b="1">
                <a:solidFill>
                  <a:srgbClr val="FF0000"/>
                </a:solidFill>
              </a:rPr>
              <a:t>5</a:t>
            </a:r>
            <a:r>
              <a:rPr lang="en-US" altLang="zh-CN"/>
              <a:t>, 1, 2, </a:t>
            </a:r>
            <a:r>
              <a:rPr lang="en-US" altLang="zh-CN" b="1">
                <a:solidFill>
                  <a:srgbClr val="0000CC"/>
                </a:solidFill>
              </a:rPr>
              <a:t>3</a:t>
            </a:r>
            <a:r>
              <a:rPr lang="en-US" altLang="zh-CN"/>
              <a:t>, </a:t>
            </a:r>
            <a:r>
              <a:rPr lang="en-US" altLang="zh-CN" b="1">
                <a:solidFill>
                  <a:srgbClr val="663300"/>
                </a:solidFill>
              </a:rPr>
              <a:t>4</a:t>
            </a:r>
            <a:r>
              <a:rPr lang="en-US" altLang="zh-CN"/>
              <a:t>, </a:t>
            </a:r>
            <a:r>
              <a:rPr lang="en-US" altLang="zh-CN" b="1">
                <a:solidFill>
                  <a:srgbClr val="009900"/>
                </a:solidFill>
              </a:rPr>
              <a:t>5</a:t>
            </a:r>
            <a:br>
              <a:rPr lang="en-US" altLang="zh-CN"/>
            </a:br>
            <a:br>
              <a:rPr lang="en-US" altLang="zh-CN"/>
            </a:br>
            <a:br>
              <a:rPr lang="en-US" altLang="zh-CN"/>
            </a:br>
            <a:br>
              <a:rPr lang="en-US" altLang="zh-CN"/>
            </a:br>
            <a:br>
              <a:rPr lang="en-US" altLang="zh-CN"/>
            </a:br>
            <a:br>
              <a:rPr lang="en-US" altLang="zh-CN"/>
            </a:br>
            <a:br>
              <a:rPr lang="en-US" altLang="zh-CN"/>
            </a:br>
            <a:endParaRPr lang="en-US" altLang="zh-CN"/>
          </a:p>
          <a:p>
            <a:pPr>
              <a:buFont typeface="Monotype Sorts" pitchFamily="2" charset="2"/>
              <a:buNone/>
            </a:pPr>
            <a:endParaRPr lang="en-US" altLang="zh-CN"/>
          </a:p>
          <a:p>
            <a:r>
              <a:rPr lang="en-US" altLang="zh-CN"/>
              <a:t>Counter implementation</a:t>
            </a:r>
          </a:p>
          <a:p>
            <a:pPr lvl="1"/>
            <a:r>
              <a:rPr lang="en-US" altLang="zh-CN"/>
              <a:t>Every page entry has a counter; every time page is referenced through this entry, copy the clock into the counter</a:t>
            </a:r>
          </a:p>
          <a:p>
            <a:pPr lvl="1"/>
            <a:r>
              <a:rPr lang="en-US" altLang="zh-CN"/>
              <a:t>When a page needs to be changed, look at the counters to determine which are to change</a:t>
            </a:r>
          </a:p>
          <a:p>
            <a:pPr>
              <a:buFont typeface="Monotype Sorts" pitchFamily="2" charset="2"/>
              <a:buNone/>
            </a:pPr>
            <a:endParaRPr lang="en-US" altLang="zh-CN"/>
          </a:p>
        </p:txBody>
      </p:sp>
      <p:sp>
        <p:nvSpPr>
          <p:cNvPr id="47108" name="Rectangle 50">
            <a:extLst>
              <a:ext uri="{FF2B5EF4-FFF2-40B4-BE49-F238E27FC236}">
                <a16:creationId xmlns:a16="http://schemas.microsoft.com/office/drawing/2014/main" id="{B27A25FF-C8FF-034C-A741-1EFD1A25A535}"/>
              </a:ext>
            </a:extLst>
          </p:cNvPr>
          <p:cNvSpPr>
            <a:spLocks noChangeArrowheads="1"/>
          </p:cNvSpPr>
          <p:nvPr/>
        </p:nvSpPr>
        <p:spPr bwMode="auto">
          <a:xfrm>
            <a:off x="4638675" y="17287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b="1">
                <a:solidFill>
                  <a:srgbClr val="009900"/>
                </a:solidFill>
              </a:rPr>
              <a:t>5</a:t>
            </a:r>
          </a:p>
        </p:txBody>
      </p:sp>
      <p:sp>
        <p:nvSpPr>
          <p:cNvPr id="47109" name="Rectangle 51">
            <a:extLst>
              <a:ext uri="{FF2B5EF4-FFF2-40B4-BE49-F238E27FC236}">
                <a16:creationId xmlns:a16="http://schemas.microsoft.com/office/drawing/2014/main" id="{0A88497A-5AC1-3941-BA25-5A8BD034D047}"/>
              </a:ext>
            </a:extLst>
          </p:cNvPr>
          <p:cNvSpPr>
            <a:spLocks noChangeArrowheads="1"/>
          </p:cNvSpPr>
          <p:nvPr/>
        </p:nvSpPr>
        <p:spPr bwMode="auto">
          <a:xfrm>
            <a:off x="4638675" y="21859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7110" name="Rectangle 52">
            <a:extLst>
              <a:ext uri="{FF2B5EF4-FFF2-40B4-BE49-F238E27FC236}">
                <a16:creationId xmlns:a16="http://schemas.microsoft.com/office/drawing/2014/main" id="{8C88EC10-BEC7-104D-9BE7-1769B9BED949}"/>
              </a:ext>
            </a:extLst>
          </p:cNvPr>
          <p:cNvSpPr>
            <a:spLocks noChangeArrowheads="1"/>
          </p:cNvSpPr>
          <p:nvPr/>
        </p:nvSpPr>
        <p:spPr bwMode="auto">
          <a:xfrm>
            <a:off x="4638675" y="26431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4</a:t>
            </a:r>
          </a:p>
        </p:txBody>
      </p:sp>
      <p:sp>
        <p:nvSpPr>
          <p:cNvPr id="47111" name="Rectangle 53">
            <a:extLst>
              <a:ext uri="{FF2B5EF4-FFF2-40B4-BE49-F238E27FC236}">
                <a16:creationId xmlns:a16="http://schemas.microsoft.com/office/drawing/2014/main" id="{6C66921F-58E0-6441-A6B7-4152DA1091BD}"/>
              </a:ext>
            </a:extLst>
          </p:cNvPr>
          <p:cNvSpPr>
            <a:spLocks noChangeArrowheads="1"/>
          </p:cNvSpPr>
          <p:nvPr/>
        </p:nvSpPr>
        <p:spPr bwMode="auto">
          <a:xfrm>
            <a:off x="4638675" y="31003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
        <p:nvSpPr>
          <p:cNvPr id="47112" name="Rectangle 54">
            <a:extLst>
              <a:ext uri="{FF2B5EF4-FFF2-40B4-BE49-F238E27FC236}">
                <a16:creationId xmlns:a16="http://schemas.microsoft.com/office/drawing/2014/main" id="{8398094A-D1F9-0742-8040-7F81D1CF6E1B}"/>
              </a:ext>
            </a:extLst>
          </p:cNvPr>
          <p:cNvSpPr>
            <a:spLocks noChangeArrowheads="1"/>
          </p:cNvSpPr>
          <p:nvPr/>
        </p:nvSpPr>
        <p:spPr bwMode="auto">
          <a:xfrm>
            <a:off x="2620963" y="17272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7113" name="Rectangle 55">
            <a:extLst>
              <a:ext uri="{FF2B5EF4-FFF2-40B4-BE49-F238E27FC236}">
                <a16:creationId xmlns:a16="http://schemas.microsoft.com/office/drawing/2014/main" id="{257D586C-B87A-BE46-8EE1-D57653191D49}"/>
              </a:ext>
            </a:extLst>
          </p:cNvPr>
          <p:cNvSpPr>
            <a:spLocks noChangeArrowheads="1"/>
          </p:cNvSpPr>
          <p:nvPr/>
        </p:nvSpPr>
        <p:spPr bwMode="auto">
          <a:xfrm>
            <a:off x="2620963" y="21844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7114" name="Rectangle 56">
            <a:extLst>
              <a:ext uri="{FF2B5EF4-FFF2-40B4-BE49-F238E27FC236}">
                <a16:creationId xmlns:a16="http://schemas.microsoft.com/office/drawing/2014/main" id="{0720E053-0BB4-C143-B7D4-BBE0E1E70C7F}"/>
              </a:ext>
            </a:extLst>
          </p:cNvPr>
          <p:cNvSpPr>
            <a:spLocks noChangeArrowheads="1"/>
          </p:cNvSpPr>
          <p:nvPr/>
        </p:nvSpPr>
        <p:spPr bwMode="auto">
          <a:xfrm>
            <a:off x="2620963" y="26416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
        <p:nvSpPr>
          <p:cNvPr id="47115" name="Rectangle 57">
            <a:extLst>
              <a:ext uri="{FF2B5EF4-FFF2-40B4-BE49-F238E27FC236}">
                <a16:creationId xmlns:a16="http://schemas.microsoft.com/office/drawing/2014/main" id="{263DE3F7-77E5-5449-B5A2-BE9B537EBD1F}"/>
              </a:ext>
            </a:extLst>
          </p:cNvPr>
          <p:cNvSpPr>
            <a:spLocks noChangeArrowheads="1"/>
          </p:cNvSpPr>
          <p:nvPr/>
        </p:nvSpPr>
        <p:spPr bwMode="auto">
          <a:xfrm>
            <a:off x="2620963" y="30988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4</a:t>
            </a:r>
          </a:p>
        </p:txBody>
      </p:sp>
      <p:sp>
        <p:nvSpPr>
          <p:cNvPr id="47116" name="Rectangle 58">
            <a:extLst>
              <a:ext uri="{FF2B5EF4-FFF2-40B4-BE49-F238E27FC236}">
                <a16:creationId xmlns:a16="http://schemas.microsoft.com/office/drawing/2014/main" id="{8583CDDA-8CF6-CC40-8DDC-16128406D7C4}"/>
              </a:ext>
            </a:extLst>
          </p:cNvPr>
          <p:cNvSpPr>
            <a:spLocks noChangeArrowheads="1"/>
          </p:cNvSpPr>
          <p:nvPr/>
        </p:nvSpPr>
        <p:spPr bwMode="auto">
          <a:xfrm>
            <a:off x="3124200" y="17351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7117" name="Rectangle 59">
            <a:extLst>
              <a:ext uri="{FF2B5EF4-FFF2-40B4-BE49-F238E27FC236}">
                <a16:creationId xmlns:a16="http://schemas.microsoft.com/office/drawing/2014/main" id="{34F57895-C3E0-A442-896C-2873D2E80C9B}"/>
              </a:ext>
            </a:extLst>
          </p:cNvPr>
          <p:cNvSpPr>
            <a:spLocks noChangeArrowheads="1"/>
          </p:cNvSpPr>
          <p:nvPr/>
        </p:nvSpPr>
        <p:spPr bwMode="auto">
          <a:xfrm>
            <a:off x="3124200" y="21923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7118" name="Rectangle 60">
            <a:extLst>
              <a:ext uri="{FF2B5EF4-FFF2-40B4-BE49-F238E27FC236}">
                <a16:creationId xmlns:a16="http://schemas.microsoft.com/office/drawing/2014/main" id="{1EC89721-73E4-D644-A04C-FC996D405C32}"/>
              </a:ext>
            </a:extLst>
          </p:cNvPr>
          <p:cNvSpPr>
            <a:spLocks noChangeArrowheads="1"/>
          </p:cNvSpPr>
          <p:nvPr/>
        </p:nvSpPr>
        <p:spPr bwMode="auto">
          <a:xfrm>
            <a:off x="3124200" y="26495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b="1">
                <a:solidFill>
                  <a:schemeClr val="tx2"/>
                </a:solidFill>
              </a:rPr>
              <a:t>5</a:t>
            </a:r>
          </a:p>
        </p:txBody>
      </p:sp>
      <p:sp>
        <p:nvSpPr>
          <p:cNvPr id="47119" name="Rectangle 61">
            <a:extLst>
              <a:ext uri="{FF2B5EF4-FFF2-40B4-BE49-F238E27FC236}">
                <a16:creationId xmlns:a16="http://schemas.microsoft.com/office/drawing/2014/main" id="{00488338-2C4D-D140-A1B0-E5469EE2C369}"/>
              </a:ext>
            </a:extLst>
          </p:cNvPr>
          <p:cNvSpPr>
            <a:spLocks noChangeArrowheads="1"/>
          </p:cNvSpPr>
          <p:nvPr/>
        </p:nvSpPr>
        <p:spPr bwMode="auto">
          <a:xfrm>
            <a:off x="3124200" y="31067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4</a:t>
            </a:r>
          </a:p>
        </p:txBody>
      </p:sp>
      <p:sp>
        <p:nvSpPr>
          <p:cNvPr id="47120" name="Rectangle 62">
            <a:extLst>
              <a:ext uri="{FF2B5EF4-FFF2-40B4-BE49-F238E27FC236}">
                <a16:creationId xmlns:a16="http://schemas.microsoft.com/office/drawing/2014/main" id="{2ED6A8BE-3424-8542-BD1F-C85BCC274AD0}"/>
              </a:ext>
            </a:extLst>
          </p:cNvPr>
          <p:cNvSpPr>
            <a:spLocks noChangeArrowheads="1"/>
          </p:cNvSpPr>
          <p:nvPr/>
        </p:nvSpPr>
        <p:spPr bwMode="auto">
          <a:xfrm>
            <a:off x="3643313" y="17145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7121" name="Rectangle 63">
            <a:extLst>
              <a:ext uri="{FF2B5EF4-FFF2-40B4-BE49-F238E27FC236}">
                <a16:creationId xmlns:a16="http://schemas.microsoft.com/office/drawing/2014/main" id="{623BA54E-7FD2-0940-AB84-5B9EA068C01D}"/>
              </a:ext>
            </a:extLst>
          </p:cNvPr>
          <p:cNvSpPr>
            <a:spLocks noChangeArrowheads="1"/>
          </p:cNvSpPr>
          <p:nvPr/>
        </p:nvSpPr>
        <p:spPr bwMode="auto">
          <a:xfrm>
            <a:off x="3643313" y="2171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7122" name="Rectangle 64">
            <a:extLst>
              <a:ext uri="{FF2B5EF4-FFF2-40B4-BE49-F238E27FC236}">
                <a16:creationId xmlns:a16="http://schemas.microsoft.com/office/drawing/2014/main" id="{731B77D7-6400-2344-9281-4F31393B2563}"/>
              </a:ext>
            </a:extLst>
          </p:cNvPr>
          <p:cNvSpPr>
            <a:spLocks noChangeArrowheads="1"/>
          </p:cNvSpPr>
          <p:nvPr/>
        </p:nvSpPr>
        <p:spPr bwMode="auto">
          <a:xfrm>
            <a:off x="3643313" y="2628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5</a:t>
            </a:r>
          </a:p>
        </p:txBody>
      </p:sp>
      <p:sp>
        <p:nvSpPr>
          <p:cNvPr id="47123" name="Rectangle 65">
            <a:extLst>
              <a:ext uri="{FF2B5EF4-FFF2-40B4-BE49-F238E27FC236}">
                <a16:creationId xmlns:a16="http://schemas.microsoft.com/office/drawing/2014/main" id="{4E590701-CF2A-3648-8227-926E91D1A470}"/>
              </a:ext>
            </a:extLst>
          </p:cNvPr>
          <p:cNvSpPr>
            <a:spLocks noChangeArrowheads="1"/>
          </p:cNvSpPr>
          <p:nvPr/>
        </p:nvSpPr>
        <p:spPr bwMode="auto">
          <a:xfrm>
            <a:off x="3643313" y="3086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b="1">
                <a:solidFill>
                  <a:srgbClr val="0000CC"/>
                </a:solidFill>
              </a:rPr>
              <a:t>3</a:t>
            </a:r>
          </a:p>
        </p:txBody>
      </p:sp>
      <p:sp>
        <p:nvSpPr>
          <p:cNvPr id="47124" name="Rectangle 66">
            <a:extLst>
              <a:ext uri="{FF2B5EF4-FFF2-40B4-BE49-F238E27FC236}">
                <a16:creationId xmlns:a16="http://schemas.microsoft.com/office/drawing/2014/main" id="{766BACC3-50E6-DE4C-BBF8-43EF6CFC3BA4}"/>
              </a:ext>
            </a:extLst>
          </p:cNvPr>
          <p:cNvSpPr>
            <a:spLocks noChangeArrowheads="1"/>
          </p:cNvSpPr>
          <p:nvPr/>
        </p:nvSpPr>
        <p:spPr bwMode="auto">
          <a:xfrm>
            <a:off x="4146550" y="17224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1</a:t>
            </a:r>
          </a:p>
        </p:txBody>
      </p:sp>
      <p:sp>
        <p:nvSpPr>
          <p:cNvPr id="47125" name="Rectangle 67">
            <a:extLst>
              <a:ext uri="{FF2B5EF4-FFF2-40B4-BE49-F238E27FC236}">
                <a16:creationId xmlns:a16="http://schemas.microsoft.com/office/drawing/2014/main" id="{80C6FB2F-5EA8-C447-9610-B7575ADF8065}"/>
              </a:ext>
            </a:extLst>
          </p:cNvPr>
          <p:cNvSpPr>
            <a:spLocks noChangeArrowheads="1"/>
          </p:cNvSpPr>
          <p:nvPr/>
        </p:nvSpPr>
        <p:spPr bwMode="auto">
          <a:xfrm>
            <a:off x="4146550" y="21796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2</a:t>
            </a:r>
          </a:p>
        </p:txBody>
      </p:sp>
      <p:sp>
        <p:nvSpPr>
          <p:cNvPr id="47126" name="Rectangle 68">
            <a:extLst>
              <a:ext uri="{FF2B5EF4-FFF2-40B4-BE49-F238E27FC236}">
                <a16:creationId xmlns:a16="http://schemas.microsoft.com/office/drawing/2014/main" id="{25CFA5AD-B313-9148-B891-A886342E5088}"/>
              </a:ext>
            </a:extLst>
          </p:cNvPr>
          <p:cNvSpPr>
            <a:spLocks noChangeArrowheads="1"/>
          </p:cNvSpPr>
          <p:nvPr/>
        </p:nvSpPr>
        <p:spPr bwMode="auto">
          <a:xfrm>
            <a:off x="4146550" y="26368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b="1"/>
              <a:t>4</a:t>
            </a:r>
          </a:p>
        </p:txBody>
      </p:sp>
      <p:sp>
        <p:nvSpPr>
          <p:cNvPr id="47127" name="Rectangle 69">
            <a:extLst>
              <a:ext uri="{FF2B5EF4-FFF2-40B4-BE49-F238E27FC236}">
                <a16:creationId xmlns:a16="http://schemas.microsoft.com/office/drawing/2014/main" id="{75B68985-92E6-1043-AC08-B1EA6760B2F1}"/>
              </a:ext>
            </a:extLst>
          </p:cNvPr>
          <p:cNvSpPr>
            <a:spLocks noChangeArrowheads="1"/>
          </p:cNvSpPr>
          <p:nvPr/>
        </p:nvSpPr>
        <p:spPr bwMode="auto">
          <a:xfrm>
            <a:off x="4146550" y="309403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901CBDB-E0B6-5F42-921C-409D0E00987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LRU Page Replacement</a:t>
            </a:r>
          </a:p>
        </p:txBody>
      </p:sp>
      <p:pic>
        <p:nvPicPr>
          <p:cNvPr id="48131" name="Picture 4">
            <a:extLst>
              <a:ext uri="{FF2B5EF4-FFF2-40B4-BE49-F238E27FC236}">
                <a16:creationId xmlns:a16="http://schemas.microsoft.com/office/drawing/2014/main" id="{74BC667B-E9E0-0C45-8606-6071776F0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7C49499-FEE7-6646-9909-7AE64FF68B5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LRU Algorithm (Cont.)</a:t>
            </a:r>
          </a:p>
        </p:txBody>
      </p:sp>
      <p:sp>
        <p:nvSpPr>
          <p:cNvPr id="49155" name="Rectangle 3">
            <a:extLst>
              <a:ext uri="{FF2B5EF4-FFF2-40B4-BE49-F238E27FC236}">
                <a16:creationId xmlns:a16="http://schemas.microsoft.com/office/drawing/2014/main" id="{957E617F-A535-264B-AD2D-1F2512C30F97}"/>
              </a:ext>
            </a:extLst>
          </p:cNvPr>
          <p:cNvSpPr>
            <a:spLocks noGrp="1" noChangeArrowheads="1"/>
          </p:cNvSpPr>
          <p:nvPr>
            <p:ph type="body" idx="1"/>
          </p:nvPr>
        </p:nvSpPr>
        <p:spPr/>
        <p:txBody>
          <a:bodyPr/>
          <a:lstStyle/>
          <a:p>
            <a:r>
              <a:rPr lang="en-US" altLang="zh-CN"/>
              <a:t>Stack implementation – keep a stack of page numbers in a double link form:</a:t>
            </a:r>
          </a:p>
          <a:p>
            <a:pPr lvl="1"/>
            <a:r>
              <a:rPr lang="en-US" altLang="zh-CN"/>
              <a:t>Page referenced:</a:t>
            </a:r>
          </a:p>
          <a:p>
            <a:pPr lvl="2"/>
            <a:r>
              <a:rPr lang="en-US" altLang="zh-CN"/>
              <a:t>move it to the top</a:t>
            </a:r>
          </a:p>
          <a:p>
            <a:pPr lvl="2"/>
            <a:r>
              <a:rPr lang="en-US" altLang="zh-CN"/>
              <a:t>requires 6 pointers to be changed</a:t>
            </a:r>
          </a:p>
          <a:p>
            <a:pPr lvl="1"/>
            <a:r>
              <a:rPr lang="en-US" altLang="zh-CN"/>
              <a:t>No search for replacement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23FE7475-E550-6144-AC67-88C427870E69}"/>
              </a:ext>
            </a:extLst>
          </p:cNvPr>
          <p:cNvSpPr>
            <a:spLocks noGrp="1" noChangeArrowheads="1"/>
          </p:cNvSpPr>
          <p:nvPr>
            <p:ph type="title"/>
          </p:nvPr>
        </p:nvSpPr>
        <p:spPr/>
        <p:txBody>
          <a:bodyPr/>
          <a:lstStyle/>
          <a:p>
            <a:pPr>
              <a:defRPr/>
            </a:pPr>
            <a:r>
              <a:rPr lang="en-US" altLang="zh-CN" sz="2000">
                <a:effectLst>
                  <a:outerShdw blurRad="38100" dist="38100" dir="2700000" algn="tl">
                    <a:srgbClr val="C0C0C0"/>
                  </a:outerShdw>
                </a:effectLst>
              </a:rPr>
              <a:t>Use Of A Stack to Record The Most Recent Page References</a:t>
            </a:r>
          </a:p>
        </p:txBody>
      </p:sp>
      <p:pic>
        <p:nvPicPr>
          <p:cNvPr id="50179" name="Picture 4">
            <a:extLst>
              <a:ext uri="{FF2B5EF4-FFF2-40B4-BE49-F238E27FC236}">
                <a16:creationId xmlns:a16="http://schemas.microsoft.com/office/drawing/2014/main" id="{C03A1029-0E89-584D-8340-E09813802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02E68B6-0A6F-E64F-8D2C-F68AE26DE26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LRU Approximation Algorithms</a:t>
            </a:r>
          </a:p>
        </p:txBody>
      </p:sp>
      <p:sp>
        <p:nvSpPr>
          <p:cNvPr id="51203" name="Rectangle 3">
            <a:extLst>
              <a:ext uri="{FF2B5EF4-FFF2-40B4-BE49-F238E27FC236}">
                <a16:creationId xmlns:a16="http://schemas.microsoft.com/office/drawing/2014/main" id="{02A4DA05-8270-EF4B-BAAA-5E1643B7027F}"/>
              </a:ext>
            </a:extLst>
          </p:cNvPr>
          <p:cNvSpPr>
            <a:spLocks noGrp="1" noChangeArrowheads="1"/>
          </p:cNvSpPr>
          <p:nvPr>
            <p:ph type="body" idx="1"/>
          </p:nvPr>
        </p:nvSpPr>
        <p:spPr>
          <a:xfrm>
            <a:off x="1065213" y="1282700"/>
            <a:ext cx="6584950" cy="3841750"/>
          </a:xfrm>
        </p:spPr>
        <p:txBody>
          <a:bodyPr/>
          <a:lstStyle/>
          <a:p>
            <a:pPr>
              <a:lnSpc>
                <a:spcPct val="90000"/>
              </a:lnSpc>
            </a:pPr>
            <a:r>
              <a:rPr lang="en-US" altLang="zh-CN"/>
              <a:t>Reference bit</a:t>
            </a:r>
          </a:p>
          <a:p>
            <a:pPr lvl="1">
              <a:lnSpc>
                <a:spcPct val="90000"/>
              </a:lnSpc>
            </a:pPr>
            <a:r>
              <a:rPr lang="en-US" altLang="zh-CN" sz="1600"/>
              <a:t>With each page associate a bit, initially = 0</a:t>
            </a:r>
          </a:p>
          <a:p>
            <a:pPr lvl="1">
              <a:lnSpc>
                <a:spcPct val="90000"/>
              </a:lnSpc>
            </a:pPr>
            <a:r>
              <a:rPr lang="en-US" altLang="zh-CN" sz="1600"/>
              <a:t>When page is referenced bit set to 1</a:t>
            </a:r>
          </a:p>
          <a:p>
            <a:pPr lvl="1">
              <a:lnSpc>
                <a:spcPct val="90000"/>
              </a:lnSpc>
            </a:pPr>
            <a:r>
              <a:rPr lang="en-US" altLang="zh-CN" sz="1600"/>
              <a:t>Replace the one which is 0 (if one exists)</a:t>
            </a:r>
          </a:p>
          <a:p>
            <a:pPr lvl="2">
              <a:lnSpc>
                <a:spcPct val="90000"/>
              </a:lnSpc>
            </a:pPr>
            <a:r>
              <a:rPr lang="en-US" altLang="zh-CN" sz="1600"/>
              <a:t>We do not know the order, however</a:t>
            </a:r>
          </a:p>
          <a:p>
            <a:pPr>
              <a:lnSpc>
                <a:spcPct val="90000"/>
              </a:lnSpc>
            </a:pPr>
            <a:r>
              <a:rPr lang="en-US" altLang="zh-CN"/>
              <a:t>Second chance</a:t>
            </a:r>
          </a:p>
          <a:p>
            <a:pPr lvl="1">
              <a:lnSpc>
                <a:spcPct val="90000"/>
              </a:lnSpc>
            </a:pPr>
            <a:r>
              <a:rPr lang="en-US" altLang="zh-CN" sz="1600"/>
              <a:t>Need reference bit</a:t>
            </a:r>
          </a:p>
          <a:p>
            <a:pPr lvl="1">
              <a:lnSpc>
                <a:spcPct val="90000"/>
              </a:lnSpc>
            </a:pPr>
            <a:r>
              <a:rPr lang="en-US" altLang="zh-CN" sz="1600"/>
              <a:t>Clock replacement</a:t>
            </a:r>
          </a:p>
          <a:p>
            <a:pPr lvl="1">
              <a:lnSpc>
                <a:spcPct val="90000"/>
              </a:lnSpc>
            </a:pPr>
            <a:r>
              <a:rPr lang="en-US" altLang="zh-CN" sz="1600"/>
              <a:t>If page to be replaced (in clock order) has reference bit = 1 then:</a:t>
            </a:r>
          </a:p>
          <a:p>
            <a:pPr lvl="2">
              <a:lnSpc>
                <a:spcPct val="90000"/>
              </a:lnSpc>
            </a:pPr>
            <a:r>
              <a:rPr lang="en-US" altLang="zh-CN" sz="1600"/>
              <a:t>set reference bit 0</a:t>
            </a:r>
          </a:p>
          <a:p>
            <a:pPr lvl="2">
              <a:lnSpc>
                <a:spcPct val="90000"/>
              </a:lnSpc>
            </a:pPr>
            <a:r>
              <a:rPr lang="en-US" altLang="zh-CN" sz="1600"/>
              <a:t>leave page in memory</a:t>
            </a:r>
          </a:p>
          <a:p>
            <a:pPr lvl="2">
              <a:lnSpc>
                <a:spcPct val="90000"/>
              </a:lnSpc>
            </a:pPr>
            <a:r>
              <a:rPr lang="en-US" altLang="zh-CN" sz="1600"/>
              <a:t>replace next page (in clock order), subject to same rules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CBFCB63-4E7E-344D-96AB-07BEEB7E151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Background</a:t>
            </a:r>
          </a:p>
        </p:txBody>
      </p:sp>
      <p:sp>
        <p:nvSpPr>
          <p:cNvPr id="9219" name="Rectangle 3">
            <a:extLst>
              <a:ext uri="{FF2B5EF4-FFF2-40B4-BE49-F238E27FC236}">
                <a16:creationId xmlns:a16="http://schemas.microsoft.com/office/drawing/2014/main" id="{1980FB15-BA59-BF4B-8316-3F9A346A6A08}"/>
              </a:ext>
            </a:extLst>
          </p:cNvPr>
          <p:cNvSpPr>
            <a:spLocks noGrp="1" noChangeArrowheads="1"/>
          </p:cNvSpPr>
          <p:nvPr>
            <p:ph type="body" idx="1"/>
          </p:nvPr>
        </p:nvSpPr>
        <p:spPr>
          <a:xfrm>
            <a:off x="831850" y="1282700"/>
            <a:ext cx="7351713" cy="4483100"/>
          </a:xfrm>
        </p:spPr>
        <p:txBody>
          <a:bodyPr/>
          <a:lstStyle/>
          <a:p>
            <a:r>
              <a:rPr lang="en-US" altLang="zh-CN" b="1"/>
              <a:t>Virtual memory</a:t>
            </a:r>
            <a:r>
              <a:rPr lang="en-US" altLang="zh-CN"/>
              <a:t> – separation of user logical memory from physical memory.</a:t>
            </a:r>
          </a:p>
          <a:p>
            <a:pPr lvl="1"/>
            <a:r>
              <a:rPr lang="en-US" altLang="zh-CN"/>
              <a:t>Only </a:t>
            </a:r>
            <a:r>
              <a:rPr lang="en-US" altLang="zh-CN">
                <a:solidFill>
                  <a:srgbClr val="FF0000"/>
                </a:solidFill>
              </a:rPr>
              <a:t>part</a:t>
            </a:r>
            <a:r>
              <a:rPr lang="en-US" altLang="zh-CN"/>
              <a:t> of the program needs to be in memory for execution</a:t>
            </a:r>
          </a:p>
          <a:p>
            <a:pPr lvl="1"/>
            <a:r>
              <a:rPr lang="en-US" altLang="zh-CN"/>
              <a:t>Logical address space can therefore be much </a:t>
            </a:r>
            <a:r>
              <a:rPr lang="en-US" altLang="zh-CN">
                <a:solidFill>
                  <a:srgbClr val="FF0000"/>
                </a:solidFill>
              </a:rPr>
              <a:t>larger</a:t>
            </a:r>
            <a:r>
              <a:rPr lang="en-US" altLang="zh-CN"/>
              <a:t> than physical address space</a:t>
            </a:r>
          </a:p>
          <a:p>
            <a:pPr lvl="1"/>
            <a:r>
              <a:rPr lang="en-US" altLang="zh-CN"/>
              <a:t>Allows address spaces to be </a:t>
            </a:r>
            <a:r>
              <a:rPr lang="en-US" altLang="zh-CN">
                <a:solidFill>
                  <a:srgbClr val="FF0000"/>
                </a:solidFill>
              </a:rPr>
              <a:t>shared</a:t>
            </a:r>
            <a:r>
              <a:rPr lang="en-US" altLang="zh-CN"/>
              <a:t> by several processes</a:t>
            </a:r>
          </a:p>
          <a:p>
            <a:pPr lvl="1"/>
            <a:r>
              <a:rPr lang="en-US" altLang="zh-CN"/>
              <a:t>Allows for more efficient process </a:t>
            </a:r>
            <a:r>
              <a:rPr lang="en-US" altLang="zh-CN">
                <a:solidFill>
                  <a:srgbClr val="FF0000"/>
                </a:solidFill>
              </a:rPr>
              <a:t>creation</a:t>
            </a:r>
            <a:endParaRPr lang="en-US" altLang="zh-CN"/>
          </a:p>
          <a:p>
            <a:r>
              <a:rPr lang="en-US" altLang="zh-CN" b="1"/>
              <a:t>Xv6 book</a:t>
            </a:r>
            <a:r>
              <a:rPr lang="en-US" altLang="zh-CN"/>
              <a:t>: virtual memory isn’t a physical object, but refers to the </a:t>
            </a:r>
            <a:r>
              <a:rPr lang="en-US" altLang="zh-CN" i="1"/>
              <a:t>collection of abstractions and mechanisms the kernel provides </a:t>
            </a:r>
            <a:r>
              <a:rPr lang="en-US" altLang="zh-CN"/>
              <a:t>to manage physical memory and virtual addresses.</a:t>
            </a:r>
            <a:endParaRPr lang="zh-CN" altLang="en-US"/>
          </a:p>
          <a:p>
            <a:r>
              <a:rPr lang="en-US" altLang="zh-CN"/>
              <a:t>Virtual memory can be implemented via:</a:t>
            </a:r>
          </a:p>
          <a:p>
            <a:pPr lvl="1"/>
            <a:r>
              <a:rPr lang="en-US" altLang="zh-CN"/>
              <a:t>Demand paging </a:t>
            </a:r>
          </a:p>
          <a:p>
            <a:pPr lvl="1"/>
            <a:r>
              <a:rPr lang="en-US" altLang="zh-CN"/>
              <a:t>Demand segmentation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D782C7A-86B1-4340-BC01-4F25E00CDF94}"/>
              </a:ext>
            </a:extLst>
          </p:cNvPr>
          <p:cNvSpPr>
            <a:spLocks noGrp="1" noChangeArrowheads="1"/>
          </p:cNvSpPr>
          <p:nvPr>
            <p:ph type="title"/>
          </p:nvPr>
        </p:nvSpPr>
        <p:spPr>
          <a:xfrm>
            <a:off x="828675" y="0"/>
            <a:ext cx="8267700" cy="844550"/>
          </a:xfrm>
        </p:spPr>
        <p:txBody>
          <a:bodyPr/>
          <a:lstStyle/>
          <a:p>
            <a:pPr>
              <a:defRPr/>
            </a:pPr>
            <a:r>
              <a:rPr lang="en-US" altLang="zh-CN" sz="2400">
                <a:effectLst>
                  <a:outerShdw blurRad="38100" dist="38100" dir="2700000" algn="tl">
                    <a:srgbClr val="C0C0C0"/>
                  </a:outerShdw>
                </a:effectLst>
              </a:rPr>
              <a:t>Second-Chance (clock) Page-Replacement Algorithm</a:t>
            </a:r>
          </a:p>
        </p:txBody>
      </p:sp>
      <p:pic>
        <p:nvPicPr>
          <p:cNvPr id="52227" name="Picture 4">
            <a:extLst>
              <a:ext uri="{FF2B5EF4-FFF2-40B4-BE49-F238E27FC236}">
                <a16:creationId xmlns:a16="http://schemas.microsoft.com/office/drawing/2014/main" id="{1E4DBF0B-F27D-AB43-87FA-36EF74137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6" t="983" r="8766" b="983"/>
          <a:stretch>
            <a:fillRect/>
          </a:stretch>
        </p:blipFill>
        <p:spPr bwMode="auto">
          <a:xfrm>
            <a:off x="1609725" y="1065213"/>
            <a:ext cx="5845175"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A0DE30D-3436-A545-83ED-B68E0DDB07A7}"/>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Counting-based Algorithms</a:t>
            </a:r>
          </a:p>
        </p:txBody>
      </p:sp>
      <p:sp>
        <p:nvSpPr>
          <p:cNvPr id="53251" name="Rectangle 3">
            <a:extLst>
              <a:ext uri="{FF2B5EF4-FFF2-40B4-BE49-F238E27FC236}">
                <a16:creationId xmlns:a16="http://schemas.microsoft.com/office/drawing/2014/main" id="{E0FAB94E-20F0-D743-8992-37AF5EA7AEB9}"/>
              </a:ext>
            </a:extLst>
          </p:cNvPr>
          <p:cNvSpPr>
            <a:spLocks noGrp="1" noChangeArrowheads="1"/>
          </p:cNvSpPr>
          <p:nvPr>
            <p:ph type="body" idx="1"/>
          </p:nvPr>
        </p:nvSpPr>
        <p:spPr>
          <a:xfrm>
            <a:off x="827088" y="1282700"/>
            <a:ext cx="6765925" cy="4551363"/>
          </a:xfrm>
        </p:spPr>
        <p:txBody>
          <a:bodyPr/>
          <a:lstStyle/>
          <a:p>
            <a:r>
              <a:rPr lang="en-US" altLang="zh-CN"/>
              <a:t>Keep a counter of the number of references that have been made to each page</a:t>
            </a:r>
            <a:br>
              <a:rPr lang="en-US" altLang="zh-CN"/>
            </a:br>
            <a:endParaRPr lang="en-US" altLang="zh-CN"/>
          </a:p>
          <a:p>
            <a:r>
              <a:rPr lang="en-US" altLang="zh-CN" b="1"/>
              <a:t>LFU Algorithm</a:t>
            </a:r>
            <a:r>
              <a:rPr lang="en-US" altLang="zh-CN"/>
              <a:t>:  replaces page with smallest count</a:t>
            </a:r>
            <a:br>
              <a:rPr lang="en-US" altLang="zh-CN"/>
            </a:br>
            <a:endParaRPr lang="en-US" altLang="zh-CN"/>
          </a:p>
          <a:p>
            <a:r>
              <a:rPr lang="en-US" altLang="zh-CN" b="1"/>
              <a:t>MFU Algorithm</a:t>
            </a:r>
            <a:r>
              <a:rPr lang="en-US" altLang="zh-CN"/>
              <a:t>: based on the argument that the page with the smallest count was probably just brought in and has yet to be used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E3BDECD-739E-BA41-97DB-DE84F446BFE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Allocation of Frames</a:t>
            </a:r>
          </a:p>
        </p:txBody>
      </p:sp>
      <p:sp>
        <p:nvSpPr>
          <p:cNvPr id="55299" name="Rectangle 3">
            <a:extLst>
              <a:ext uri="{FF2B5EF4-FFF2-40B4-BE49-F238E27FC236}">
                <a16:creationId xmlns:a16="http://schemas.microsoft.com/office/drawing/2014/main" id="{A4F34FA0-37DB-514F-AE88-347F3A59C01E}"/>
              </a:ext>
            </a:extLst>
          </p:cNvPr>
          <p:cNvSpPr>
            <a:spLocks noGrp="1" noChangeArrowheads="1"/>
          </p:cNvSpPr>
          <p:nvPr>
            <p:ph type="body" idx="1"/>
          </p:nvPr>
        </p:nvSpPr>
        <p:spPr>
          <a:xfrm>
            <a:off x="827088" y="1425575"/>
            <a:ext cx="7351712" cy="4483100"/>
          </a:xfrm>
        </p:spPr>
        <p:txBody>
          <a:bodyPr/>
          <a:lstStyle/>
          <a:p>
            <a:r>
              <a:rPr lang="en-US" altLang="zh-CN"/>
              <a:t>Each process needs </a:t>
            </a:r>
            <a:r>
              <a:rPr lang="en-US" altLang="zh-CN" i="1"/>
              <a:t>minimum</a:t>
            </a:r>
            <a:r>
              <a:rPr lang="en-US" altLang="zh-CN"/>
              <a:t> number of pages </a:t>
            </a:r>
            <a:r>
              <a:rPr lang="zh-CN" altLang="en-US"/>
              <a:t>－ </a:t>
            </a:r>
            <a:r>
              <a:rPr lang="en-US" altLang="zh-CN"/>
              <a:t>usually determined by computer architecture.</a:t>
            </a:r>
          </a:p>
          <a:p>
            <a:r>
              <a:rPr lang="en-US" altLang="zh-CN"/>
              <a:t>Example:  IBM 370 – 6 pages to handle Storage-to-Storage MOVE instruction:</a:t>
            </a:r>
          </a:p>
          <a:p>
            <a:pPr lvl="1"/>
            <a:r>
              <a:rPr lang="en-US" altLang="zh-CN"/>
              <a:t>instruction is 6 bytes, might span 2 pages</a:t>
            </a:r>
          </a:p>
          <a:p>
            <a:pPr lvl="1"/>
            <a:r>
              <a:rPr lang="en-US" altLang="zh-CN"/>
              <a:t>2 pages to handle </a:t>
            </a:r>
            <a:r>
              <a:rPr lang="en-US" altLang="zh-CN" i="1"/>
              <a:t>from</a:t>
            </a:r>
          </a:p>
          <a:p>
            <a:pPr lvl="1"/>
            <a:r>
              <a:rPr lang="en-US" altLang="zh-CN"/>
              <a:t>2 pages to handle </a:t>
            </a:r>
            <a:r>
              <a:rPr lang="en-US" altLang="zh-CN" i="1"/>
              <a:t>to</a:t>
            </a:r>
          </a:p>
          <a:p>
            <a:r>
              <a:rPr lang="en-US" altLang="zh-CN"/>
              <a:t>Two major allocation schemes</a:t>
            </a:r>
          </a:p>
          <a:p>
            <a:pPr lvl="1"/>
            <a:r>
              <a:rPr lang="en-US" altLang="zh-CN"/>
              <a:t>fixed allocation</a:t>
            </a:r>
          </a:p>
          <a:p>
            <a:pPr lvl="1"/>
            <a:r>
              <a:rPr lang="en-US" altLang="zh-CN"/>
              <a:t>priority allocation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B03E5BE-AD76-7C47-BC45-9D1684C4FF0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Fixed Allocation</a:t>
            </a:r>
          </a:p>
        </p:txBody>
      </p:sp>
      <p:sp>
        <p:nvSpPr>
          <p:cNvPr id="57347" name="Rectangle 3">
            <a:extLst>
              <a:ext uri="{FF2B5EF4-FFF2-40B4-BE49-F238E27FC236}">
                <a16:creationId xmlns:a16="http://schemas.microsoft.com/office/drawing/2014/main" id="{A872E527-A417-144F-8DE6-D9AEA98E7057}"/>
              </a:ext>
            </a:extLst>
          </p:cNvPr>
          <p:cNvSpPr>
            <a:spLocks noGrp="1" noChangeArrowheads="1"/>
          </p:cNvSpPr>
          <p:nvPr>
            <p:ph type="body" idx="1"/>
          </p:nvPr>
        </p:nvSpPr>
        <p:spPr>
          <a:xfrm>
            <a:off x="901700" y="1298575"/>
            <a:ext cx="7551738" cy="3841750"/>
          </a:xfrm>
        </p:spPr>
        <p:txBody>
          <a:bodyPr/>
          <a:lstStyle/>
          <a:p>
            <a:r>
              <a:rPr lang="en-US" altLang="zh-CN"/>
              <a:t>Equal allocation – For example, if there are 100 frames and 5 processes, give each process 20 frames.</a:t>
            </a:r>
          </a:p>
          <a:p>
            <a:r>
              <a:rPr lang="en-US" altLang="zh-CN"/>
              <a:t>Proportional allocation – Allocate according to the size of process</a:t>
            </a:r>
          </a:p>
        </p:txBody>
      </p:sp>
      <p:graphicFrame>
        <p:nvGraphicFramePr>
          <p:cNvPr id="57348" name="Object 4">
            <a:extLst>
              <a:ext uri="{FF2B5EF4-FFF2-40B4-BE49-F238E27FC236}">
                <a16:creationId xmlns:a16="http://schemas.microsoft.com/office/drawing/2014/main" id="{BF6ED839-70DC-184F-9960-147121B69353}"/>
              </a:ext>
            </a:extLst>
          </p:cNvPr>
          <p:cNvGraphicFramePr>
            <a:graphicFrameLocks noChangeAspect="1"/>
          </p:cNvGraphicFramePr>
          <p:nvPr/>
        </p:nvGraphicFramePr>
        <p:xfrm>
          <a:off x="1625600" y="2312988"/>
          <a:ext cx="2857500" cy="1612900"/>
        </p:xfrm>
        <a:graphic>
          <a:graphicData uri="http://schemas.openxmlformats.org/presentationml/2006/ole">
            <mc:AlternateContent xmlns:mc="http://schemas.openxmlformats.org/markup-compatibility/2006">
              <mc:Choice xmlns:v="urn:schemas-microsoft-com:vml" Requires="v">
                <p:oleObj spid="_x0000_s54273" name="Equation" r:id="rId4" imgW="65824100" imgH="37160200" progId="Equation.3">
                  <p:embed/>
                </p:oleObj>
              </mc:Choice>
              <mc:Fallback>
                <p:oleObj name="Equation" r:id="rId4" imgW="65824100" imgH="37160200" progId="Equation.3">
                  <p:embed/>
                  <p:pic>
                    <p:nvPicPr>
                      <p:cNvPr id="57348" name="Object 4">
                        <a:extLst>
                          <a:ext uri="{FF2B5EF4-FFF2-40B4-BE49-F238E27FC236}">
                            <a16:creationId xmlns:a16="http://schemas.microsoft.com/office/drawing/2014/main" id="{BF6ED839-70DC-184F-9960-147121B69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312988"/>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7349" name="Line 5">
            <a:extLst>
              <a:ext uri="{FF2B5EF4-FFF2-40B4-BE49-F238E27FC236}">
                <a16:creationId xmlns:a16="http://schemas.microsoft.com/office/drawing/2014/main" id="{9E936714-5C8D-CC42-842E-0D8A480EE909}"/>
              </a:ext>
            </a:extLst>
          </p:cNvPr>
          <p:cNvSpPr>
            <a:spLocks noChangeShapeType="1"/>
          </p:cNvSpPr>
          <p:nvPr/>
        </p:nvSpPr>
        <p:spPr bwMode="auto">
          <a:xfrm>
            <a:off x="1447800" y="248126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0" name="Line 6">
            <a:extLst>
              <a:ext uri="{FF2B5EF4-FFF2-40B4-BE49-F238E27FC236}">
                <a16:creationId xmlns:a16="http://schemas.microsoft.com/office/drawing/2014/main" id="{99F03FA3-4785-174C-9D02-0DB639B9CA2C}"/>
              </a:ext>
            </a:extLst>
          </p:cNvPr>
          <p:cNvSpPr>
            <a:spLocks noChangeShapeType="1"/>
          </p:cNvSpPr>
          <p:nvPr/>
        </p:nvSpPr>
        <p:spPr bwMode="auto">
          <a:xfrm>
            <a:off x="1447800" y="279082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1" name="Line 7">
            <a:extLst>
              <a:ext uri="{FF2B5EF4-FFF2-40B4-BE49-F238E27FC236}">
                <a16:creationId xmlns:a16="http://schemas.microsoft.com/office/drawing/2014/main" id="{C525F53F-2CBE-1A4D-84D0-87A23574E3D3}"/>
              </a:ext>
            </a:extLst>
          </p:cNvPr>
          <p:cNvSpPr>
            <a:spLocks noChangeShapeType="1"/>
          </p:cNvSpPr>
          <p:nvPr/>
        </p:nvSpPr>
        <p:spPr bwMode="auto">
          <a:xfrm>
            <a:off x="1447800" y="31575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2" name="Line 8">
            <a:extLst>
              <a:ext uri="{FF2B5EF4-FFF2-40B4-BE49-F238E27FC236}">
                <a16:creationId xmlns:a16="http://schemas.microsoft.com/office/drawing/2014/main" id="{137C5C59-4202-BD42-8D90-72E2CDFB014F}"/>
              </a:ext>
            </a:extLst>
          </p:cNvPr>
          <p:cNvSpPr>
            <a:spLocks noChangeShapeType="1"/>
          </p:cNvSpPr>
          <p:nvPr/>
        </p:nvSpPr>
        <p:spPr bwMode="auto">
          <a:xfrm>
            <a:off x="14478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7353" name="Object 9">
            <a:extLst>
              <a:ext uri="{FF2B5EF4-FFF2-40B4-BE49-F238E27FC236}">
                <a16:creationId xmlns:a16="http://schemas.microsoft.com/office/drawing/2014/main" id="{5B1302A3-E3D7-0647-A33E-73FD51A51DBC}"/>
              </a:ext>
            </a:extLst>
          </p:cNvPr>
          <p:cNvGraphicFramePr>
            <a:graphicFrameLocks noChangeAspect="1"/>
          </p:cNvGraphicFramePr>
          <p:nvPr/>
        </p:nvGraphicFramePr>
        <p:xfrm>
          <a:off x="2324100" y="4000500"/>
          <a:ext cx="1841500" cy="2209800"/>
        </p:xfrm>
        <a:graphic>
          <a:graphicData uri="http://schemas.openxmlformats.org/presentationml/2006/ole">
            <mc:AlternateContent xmlns:mc="http://schemas.openxmlformats.org/markup-compatibility/2006">
              <mc:Choice xmlns:v="urn:schemas-microsoft-com:vml" Requires="v">
                <p:oleObj spid="_x0000_s54274" name="Equation" r:id="rId6" imgW="42418000" imgH="50901600" progId="Equation.3">
                  <p:embed/>
                </p:oleObj>
              </mc:Choice>
              <mc:Fallback>
                <p:oleObj name="Equation" r:id="rId6" imgW="42418000" imgH="50901600" progId="Equation.3">
                  <p:embed/>
                  <p:pic>
                    <p:nvPicPr>
                      <p:cNvPr id="57353" name="Object 9">
                        <a:extLst>
                          <a:ext uri="{FF2B5EF4-FFF2-40B4-BE49-F238E27FC236}">
                            <a16:creationId xmlns:a16="http://schemas.microsoft.com/office/drawing/2014/main" id="{5B1302A3-E3D7-0647-A33E-73FD51A51D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100" y="4000500"/>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4FE8C16-6910-6B45-B5AE-2F677EE97B8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Priority Allocation</a:t>
            </a:r>
          </a:p>
        </p:txBody>
      </p:sp>
      <p:sp>
        <p:nvSpPr>
          <p:cNvPr id="59395" name="Rectangle 3">
            <a:extLst>
              <a:ext uri="{FF2B5EF4-FFF2-40B4-BE49-F238E27FC236}">
                <a16:creationId xmlns:a16="http://schemas.microsoft.com/office/drawing/2014/main" id="{0B3DA700-82B1-564E-A2B4-CC5DD77810A7}"/>
              </a:ext>
            </a:extLst>
          </p:cNvPr>
          <p:cNvSpPr>
            <a:spLocks noGrp="1" noChangeArrowheads="1"/>
          </p:cNvSpPr>
          <p:nvPr>
            <p:ph type="body" idx="1"/>
          </p:nvPr>
        </p:nvSpPr>
        <p:spPr>
          <a:xfrm>
            <a:off x="827088" y="1354138"/>
            <a:ext cx="6532562" cy="4346575"/>
          </a:xfrm>
        </p:spPr>
        <p:txBody>
          <a:bodyPr/>
          <a:lstStyle/>
          <a:p>
            <a:r>
              <a:rPr lang="en-US" altLang="zh-CN"/>
              <a:t>Use a </a:t>
            </a:r>
            <a:r>
              <a:rPr lang="en-US" altLang="zh-CN">
                <a:solidFill>
                  <a:srgbClr val="FF0000"/>
                </a:solidFill>
              </a:rPr>
              <a:t>proportional allocation</a:t>
            </a:r>
            <a:r>
              <a:rPr lang="en-US" altLang="zh-CN"/>
              <a:t> scheme using </a:t>
            </a:r>
            <a:r>
              <a:rPr lang="en-US" altLang="zh-CN">
                <a:solidFill>
                  <a:srgbClr val="FF0000"/>
                </a:solidFill>
              </a:rPr>
              <a:t>priorities</a:t>
            </a:r>
            <a:r>
              <a:rPr lang="en-US" altLang="zh-CN"/>
              <a:t> rather than size</a:t>
            </a:r>
            <a:br>
              <a:rPr lang="en-US" altLang="zh-CN"/>
            </a:br>
            <a:endParaRPr lang="en-US" altLang="zh-CN"/>
          </a:p>
          <a:p>
            <a:r>
              <a:rPr lang="en-US" altLang="zh-CN"/>
              <a:t>If process </a:t>
            </a:r>
            <a:r>
              <a:rPr lang="en-US" altLang="zh-CN" i="1"/>
              <a:t>P</a:t>
            </a:r>
            <a:r>
              <a:rPr lang="en-US" altLang="zh-CN" i="1" baseline="-25000"/>
              <a:t>i</a:t>
            </a:r>
            <a:r>
              <a:rPr lang="en-US" altLang="zh-CN"/>
              <a:t> generates a page fault,</a:t>
            </a:r>
          </a:p>
          <a:p>
            <a:pPr lvl="1"/>
            <a:r>
              <a:rPr lang="en-US" altLang="zh-CN"/>
              <a:t>select for replacement one of its frames</a:t>
            </a:r>
          </a:p>
          <a:p>
            <a:pPr lvl="1"/>
            <a:r>
              <a:rPr lang="en-US" altLang="zh-CN"/>
              <a:t>select for replacement a frame from a process with lower priority number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57FD012-954F-6647-84FA-E323D8B5899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Global vs. Local Allocation</a:t>
            </a:r>
          </a:p>
        </p:txBody>
      </p:sp>
      <p:sp>
        <p:nvSpPr>
          <p:cNvPr id="60419" name="Rectangle 3">
            <a:extLst>
              <a:ext uri="{FF2B5EF4-FFF2-40B4-BE49-F238E27FC236}">
                <a16:creationId xmlns:a16="http://schemas.microsoft.com/office/drawing/2014/main" id="{DDDA1BBD-9E11-C442-B179-CEBB96F19EFE}"/>
              </a:ext>
            </a:extLst>
          </p:cNvPr>
          <p:cNvSpPr>
            <a:spLocks noGrp="1" noChangeArrowheads="1"/>
          </p:cNvSpPr>
          <p:nvPr>
            <p:ph type="body" idx="1"/>
          </p:nvPr>
        </p:nvSpPr>
        <p:spPr>
          <a:xfrm>
            <a:off x="827088" y="1382713"/>
            <a:ext cx="6546850" cy="4470400"/>
          </a:xfrm>
        </p:spPr>
        <p:txBody>
          <a:bodyPr/>
          <a:lstStyle/>
          <a:p>
            <a:r>
              <a:rPr lang="en-US" altLang="zh-CN" b="1"/>
              <a:t>Global replacement</a:t>
            </a:r>
            <a:r>
              <a:rPr lang="en-US" altLang="zh-CN"/>
              <a:t> – process selects a replacement frame from the set of all frames; one process can take a frame from another</a:t>
            </a:r>
          </a:p>
          <a:p>
            <a:r>
              <a:rPr lang="en-US" altLang="zh-CN" b="1"/>
              <a:t>Local replacement</a:t>
            </a:r>
            <a:r>
              <a:rPr lang="en-US" altLang="zh-CN"/>
              <a:t> – each process selects from only its own set of allocated frames</a:t>
            </a:r>
          </a:p>
          <a:p>
            <a:endParaRPr lang="en-US" altLang="zh-CN"/>
          </a:p>
          <a:p>
            <a:r>
              <a:rPr lang="en-US" altLang="zh-CN"/>
              <a:t>Problem with global replacement: unpredictable page-fault rate. Cannot control its own page-fault rate. More common</a:t>
            </a:r>
          </a:p>
          <a:p>
            <a:r>
              <a:rPr lang="en-US" altLang="zh-CN"/>
              <a:t>Problem with local replacement: free frames are not available for others. – Low throughput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D3E9913-D50D-B944-B294-205B8FE09624}"/>
              </a:ext>
            </a:extLst>
          </p:cNvPr>
          <p:cNvSpPr>
            <a:spLocks noGrp="1" noChangeArrowheads="1"/>
          </p:cNvSpPr>
          <p:nvPr>
            <p:ph type="title"/>
          </p:nvPr>
        </p:nvSpPr>
        <p:spPr/>
        <p:txBody>
          <a:bodyPr/>
          <a:lstStyle/>
          <a:p>
            <a:r>
              <a:rPr lang="en-US" altLang="zh-CN">
                <a:effectLst>
                  <a:outerShdw blurRad="38100" dist="38100" dir="2700000" algn="tl">
                    <a:srgbClr val="C0C0C0"/>
                  </a:outerShdw>
                </a:effectLst>
              </a:rPr>
              <a:t>Thrashing </a:t>
            </a:r>
            <a:r>
              <a:rPr lang="zh-CN" altLang="en-US">
                <a:effectLst>
                  <a:outerShdw blurRad="38100" dist="38100" dir="2700000" algn="tl">
                    <a:srgbClr val="C0C0C0"/>
                  </a:outerShdw>
                </a:effectLst>
              </a:rPr>
              <a:t>（颠簸）</a:t>
            </a:r>
          </a:p>
        </p:txBody>
      </p:sp>
      <p:sp>
        <p:nvSpPr>
          <p:cNvPr id="61443" name="Rectangle 3">
            <a:extLst>
              <a:ext uri="{FF2B5EF4-FFF2-40B4-BE49-F238E27FC236}">
                <a16:creationId xmlns:a16="http://schemas.microsoft.com/office/drawing/2014/main" id="{6CCBF0A9-3EC9-2F45-8F2C-4D280111E495}"/>
              </a:ext>
            </a:extLst>
          </p:cNvPr>
          <p:cNvSpPr>
            <a:spLocks noGrp="1" noChangeArrowheads="1"/>
          </p:cNvSpPr>
          <p:nvPr>
            <p:ph type="body" idx="1"/>
          </p:nvPr>
        </p:nvSpPr>
        <p:spPr>
          <a:xfrm>
            <a:off x="812800" y="1411288"/>
            <a:ext cx="7351713" cy="4483100"/>
          </a:xfrm>
        </p:spPr>
        <p:txBody>
          <a:bodyPr/>
          <a:lstStyle/>
          <a:p>
            <a:r>
              <a:rPr lang="en-US" altLang="zh-CN"/>
              <a:t>If a process does not have “enough” pages, the page-fault rate is very high.  This leads to:</a:t>
            </a:r>
          </a:p>
          <a:p>
            <a:pPr lvl="1"/>
            <a:r>
              <a:rPr lang="en-US" altLang="zh-CN"/>
              <a:t>low CPU utilization</a:t>
            </a:r>
          </a:p>
          <a:p>
            <a:pPr lvl="1"/>
            <a:r>
              <a:rPr lang="en-US" altLang="zh-CN"/>
              <a:t>Queuing at paging device, the ready queue becomes empty</a:t>
            </a:r>
          </a:p>
          <a:p>
            <a:pPr lvl="1"/>
            <a:r>
              <a:rPr lang="en-US" altLang="zh-CN"/>
              <a:t>operating system thinks that it needs to increase the degree of multiprogramming</a:t>
            </a:r>
          </a:p>
          <a:p>
            <a:pPr lvl="1"/>
            <a:r>
              <a:rPr lang="en-US" altLang="zh-CN"/>
              <a:t>another process added to the system</a:t>
            </a:r>
            <a:br>
              <a:rPr lang="en-US" altLang="zh-CN"/>
            </a:br>
            <a:endParaRPr lang="en-US" altLang="zh-CN"/>
          </a:p>
          <a:p>
            <a:r>
              <a:rPr lang="en-US" altLang="zh-CN" b="1"/>
              <a:t>Thrashing</a:t>
            </a:r>
            <a:r>
              <a:rPr lang="en-US" altLang="zh-CN"/>
              <a:t> </a:t>
            </a:r>
            <a:r>
              <a:rPr lang="en-US" altLang="zh-CN">
                <a:sym typeface="Symbol" pitchFamily="2" charset="2"/>
              </a:rPr>
              <a:t> a process is busy swapping pages in and out</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F0ACA02-858E-834F-A6A8-9B711D5DF576}"/>
              </a:ext>
            </a:extLst>
          </p:cNvPr>
          <p:cNvSpPr>
            <a:spLocks noGrp="1" noChangeArrowheads="1"/>
          </p:cNvSpPr>
          <p:nvPr>
            <p:ph type="title"/>
          </p:nvPr>
        </p:nvSpPr>
        <p:spPr>
          <a:xfrm>
            <a:off x="685800" y="228600"/>
            <a:ext cx="7273925" cy="609600"/>
          </a:xfrm>
        </p:spPr>
        <p:txBody>
          <a:bodyPr/>
          <a:lstStyle/>
          <a:p>
            <a:pPr>
              <a:defRPr/>
            </a:pPr>
            <a:r>
              <a:rPr lang="en-US" altLang="zh-CN">
                <a:cs typeface="宋体" charset="0"/>
              </a:rPr>
              <a:t>Thrashing (Cont.)</a:t>
            </a:r>
            <a:endParaRPr lang="en-US" altLang="zh-CN" sz="2400">
              <a:cs typeface="宋体" charset="0"/>
            </a:endParaRPr>
          </a:p>
        </p:txBody>
      </p:sp>
      <p:pic>
        <p:nvPicPr>
          <p:cNvPr id="62467" name="Picture 6">
            <a:extLst>
              <a:ext uri="{FF2B5EF4-FFF2-40B4-BE49-F238E27FC236}">
                <a16:creationId xmlns:a16="http://schemas.microsoft.com/office/drawing/2014/main" id="{4A0170AA-99F8-BB4D-B190-E34D3AE3B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 t="12083" r="856" b="12083"/>
          <a:stretch>
            <a:fillRect/>
          </a:stretch>
        </p:blipFill>
        <p:spPr bwMode="auto">
          <a:xfrm>
            <a:off x="1503363" y="1768475"/>
            <a:ext cx="5962650" cy="34353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C92157B3-3CC3-E346-90EC-D53A7DBF1682}"/>
              </a:ext>
            </a:extLst>
          </p:cNvPr>
          <p:cNvSpPr>
            <a:spLocks noGrp="1" noChangeArrowheads="1"/>
          </p:cNvSpPr>
          <p:nvPr>
            <p:ph type="title"/>
          </p:nvPr>
        </p:nvSpPr>
        <p:spPr>
          <a:xfrm>
            <a:off x="1228725" y="228600"/>
            <a:ext cx="7273925" cy="609600"/>
          </a:xfrm>
        </p:spPr>
        <p:txBody>
          <a:bodyPr/>
          <a:lstStyle/>
          <a:p>
            <a:pPr>
              <a:defRPr/>
            </a:pPr>
            <a:r>
              <a:rPr lang="en-US" altLang="zh-CN">
                <a:cs typeface="宋体" charset="0"/>
              </a:rPr>
              <a:t>Demand Paging and Thrashing </a:t>
            </a:r>
            <a:endParaRPr lang="en-US" altLang="zh-CN" sz="2400">
              <a:cs typeface="宋体" charset="0"/>
            </a:endParaRPr>
          </a:p>
        </p:txBody>
      </p:sp>
      <p:sp>
        <p:nvSpPr>
          <p:cNvPr id="63491" name="Rectangle 3">
            <a:extLst>
              <a:ext uri="{FF2B5EF4-FFF2-40B4-BE49-F238E27FC236}">
                <a16:creationId xmlns:a16="http://schemas.microsoft.com/office/drawing/2014/main" id="{5163A4BD-1430-624C-9B04-73B81956CD97}"/>
              </a:ext>
            </a:extLst>
          </p:cNvPr>
          <p:cNvSpPr>
            <a:spLocks noGrp="1" noChangeArrowheads="1"/>
          </p:cNvSpPr>
          <p:nvPr>
            <p:ph type="body" idx="1"/>
          </p:nvPr>
        </p:nvSpPr>
        <p:spPr>
          <a:xfrm>
            <a:off x="874713" y="1103313"/>
            <a:ext cx="7029450" cy="4983162"/>
          </a:xfrm>
        </p:spPr>
        <p:txBody>
          <a:bodyPr/>
          <a:lstStyle/>
          <a:p>
            <a:r>
              <a:rPr lang="en-US" altLang="zh-CN"/>
              <a:t>Why does demand paging work?</a:t>
            </a:r>
            <a:br>
              <a:rPr lang="en-US" altLang="zh-CN"/>
            </a:br>
            <a:r>
              <a:rPr lang="en-US" altLang="zh-CN"/>
              <a:t>Locality model</a:t>
            </a:r>
          </a:p>
          <a:p>
            <a:pPr lvl="1"/>
            <a:r>
              <a:rPr lang="en-US" altLang="zh-CN"/>
              <a:t>Process migrates from one locality to another</a:t>
            </a:r>
          </a:p>
          <a:p>
            <a:pPr lvl="1"/>
            <a:r>
              <a:rPr lang="en-US" altLang="zh-CN"/>
              <a:t>Localities may overlap</a:t>
            </a:r>
          </a:p>
          <a:p>
            <a:pPr lvl="1">
              <a:buFont typeface="Monotype Sorts" pitchFamily="2" charset="2"/>
              <a:buNone/>
            </a:pPr>
            <a:endParaRPr lang="en-US" altLang="zh-CN"/>
          </a:p>
          <a:p>
            <a:r>
              <a:rPr lang="en-US" altLang="zh-CN"/>
              <a:t>Why does thrashing occur?</a:t>
            </a:r>
            <a:br>
              <a:rPr lang="en-US" altLang="zh-CN"/>
            </a:br>
            <a:r>
              <a:rPr lang="en-US" altLang="zh-CN">
                <a:sym typeface="Symbol" pitchFamily="2" charset="2"/>
              </a:rPr>
              <a:t> size of locality &gt; total memory size</a:t>
            </a:r>
          </a:p>
          <a:p>
            <a:endParaRPr lang="en-US" altLang="zh-CN">
              <a:sym typeface="Symbol" pitchFamily="2" charset="2"/>
            </a:endParaRPr>
          </a:p>
          <a:p>
            <a:r>
              <a:rPr lang="en-US" altLang="zh-CN"/>
              <a:t>To </a:t>
            </a:r>
            <a:r>
              <a:rPr lang="en-US" altLang="zh-CN">
                <a:solidFill>
                  <a:srgbClr val="FF0000"/>
                </a:solidFill>
              </a:rPr>
              <a:t>limit</a:t>
            </a:r>
            <a:r>
              <a:rPr lang="en-US" altLang="zh-CN"/>
              <a:t> the effect of thrashing: local replacement algo cannot steal frames from other processes. But queue in page device increases effective access time. </a:t>
            </a:r>
          </a:p>
          <a:p>
            <a:endParaRPr lang="en-US" altLang="zh-CN"/>
          </a:p>
          <a:p>
            <a:r>
              <a:rPr lang="en-US" altLang="zh-CN"/>
              <a:t>To </a:t>
            </a:r>
            <a:r>
              <a:rPr lang="en-US" altLang="zh-CN">
                <a:solidFill>
                  <a:srgbClr val="FF0000"/>
                </a:solidFill>
              </a:rPr>
              <a:t>prevent</a:t>
            </a:r>
            <a:r>
              <a:rPr lang="en-US" altLang="zh-CN"/>
              <a:t> thrashing: allocate memory to accommodate its locality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083534B-2063-FE48-BEDE-AD8C99AC11DD}"/>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Locality In A Memory-Reference Pattern</a:t>
            </a:r>
          </a:p>
        </p:txBody>
      </p:sp>
      <p:pic>
        <p:nvPicPr>
          <p:cNvPr id="64515" name="Picture 4">
            <a:extLst>
              <a:ext uri="{FF2B5EF4-FFF2-40B4-BE49-F238E27FC236}">
                <a16:creationId xmlns:a16="http://schemas.microsoft.com/office/drawing/2014/main" id="{E0502D06-06B4-9040-BE97-DB6BFB830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49" t="659" r="21251" b="1007"/>
          <a:stretch>
            <a:fillRect/>
          </a:stretch>
        </p:blipFill>
        <p:spPr bwMode="auto">
          <a:xfrm>
            <a:off x="2382838" y="1065213"/>
            <a:ext cx="4154487" cy="53292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9793A87C-1DEC-2A4C-8128-DD881D48F99B}"/>
              </a:ext>
            </a:extLst>
          </p:cNvPr>
          <p:cNvSpPr>
            <a:spLocks noGrp="1" noChangeArrowheads="1"/>
          </p:cNvSpPr>
          <p:nvPr>
            <p:ph type="title"/>
          </p:nvPr>
        </p:nvSpPr>
        <p:spPr>
          <a:xfrm>
            <a:off x="909638" y="0"/>
            <a:ext cx="8161337" cy="844550"/>
          </a:xfrm>
        </p:spPr>
        <p:txBody>
          <a:bodyPr/>
          <a:lstStyle/>
          <a:p>
            <a:pPr>
              <a:defRPr/>
            </a:pPr>
            <a:r>
              <a:rPr lang="en-US" altLang="zh-CN" sz="2400">
                <a:effectLst>
                  <a:outerShdw blurRad="38100" dist="38100" dir="2700000" algn="tl">
                    <a:srgbClr val="C0C0C0"/>
                  </a:outerShdw>
                </a:effectLst>
              </a:rPr>
              <a:t>Virtual Memory That is Larger Than Physical Memory</a:t>
            </a:r>
          </a:p>
        </p:txBody>
      </p:sp>
      <p:sp>
        <p:nvSpPr>
          <p:cNvPr id="10243" name="Rectangle 3">
            <a:extLst>
              <a:ext uri="{FF2B5EF4-FFF2-40B4-BE49-F238E27FC236}">
                <a16:creationId xmlns:a16="http://schemas.microsoft.com/office/drawing/2014/main" id="{FE0DB9A7-45C9-D740-8CF8-E1E56616498B}"/>
              </a:ext>
            </a:extLst>
          </p:cNvPr>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lang="zh-CN" altLang="en-US">
                <a:sym typeface="Symbol" pitchFamily="2" charset="2"/>
              </a:rPr>
              <a:t></a:t>
            </a:r>
          </a:p>
        </p:txBody>
      </p:sp>
      <p:pic>
        <p:nvPicPr>
          <p:cNvPr id="10244" name="Picture 4">
            <a:extLst>
              <a:ext uri="{FF2B5EF4-FFF2-40B4-BE49-F238E27FC236}">
                <a16:creationId xmlns:a16="http://schemas.microsoft.com/office/drawing/2014/main" id="{4A7926FA-9B36-2749-B007-36A64AE94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16" t="1007" r="3751" b="1042"/>
          <a:stretch>
            <a:fillRect/>
          </a:stretch>
        </p:blipFill>
        <p:spPr bwMode="auto">
          <a:xfrm>
            <a:off x="1922463" y="1282700"/>
            <a:ext cx="5653087" cy="44783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245" name="Text Box 5">
            <a:extLst>
              <a:ext uri="{FF2B5EF4-FFF2-40B4-BE49-F238E27FC236}">
                <a16:creationId xmlns:a16="http://schemas.microsoft.com/office/drawing/2014/main" id="{9E4C5792-28EE-684C-809C-644F0934848F}"/>
              </a:ext>
            </a:extLst>
          </p:cNvPr>
          <p:cNvSpPr txBox="1">
            <a:spLocks noChangeArrowheads="1"/>
          </p:cNvSpPr>
          <p:nvPr/>
        </p:nvSpPr>
        <p:spPr bwMode="auto">
          <a:xfrm>
            <a:off x="3086100" y="51038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a:t>Via MMU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38DCF32D-AB08-0D48-B3A3-EA83DDD487B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Data Locality Example</a:t>
            </a:r>
          </a:p>
        </p:txBody>
      </p:sp>
      <p:sp>
        <p:nvSpPr>
          <p:cNvPr id="65539" name="Rectangle 3">
            <a:extLst>
              <a:ext uri="{FF2B5EF4-FFF2-40B4-BE49-F238E27FC236}">
                <a16:creationId xmlns:a16="http://schemas.microsoft.com/office/drawing/2014/main" id="{8E2DF13D-0F8D-9B4B-B978-633A4BED03A9}"/>
              </a:ext>
            </a:extLst>
          </p:cNvPr>
          <p:cNvSpPr>
            <a:spLocks noGrp="1" noChangeArrowheads="1"/>
          </p:cNvSpPr>
          <p:nvPr>
            <p:ph type="body" idx="1"/>
          </p:nvPr>
        </p:nvSpPr>
        <p:spPr>
          <a:xfrm>
            <a:off x="827088" y="1050925"/>
            <a:ext cx="4086225" cy="5324475"/>
          </a:xfrm>
        </p:spPr>
        <p:txBody>
          <a:bodyPr/>
          <a:lstStyle/>
          <a:p>
            <a:pPr>
              <a:lnSpc>
                <a:spcPct val="90000"/>
              </a:lnSpc>
              <a:buFont typeface="Monotype Sorts" pitchFamily="2" charset="2"/>
              <a:buNone/>
            </a:pPr>
            <a:r>
              <a:rPr lang="en-US" altLang="zh-CN" sz="1600"/>
              <a:t>Function A()</a:t>
            </a:r>
          </a:p>
          <a:p>
            <a:pPr>
              <a:lnSpc>
                <a:spcPct val="90000"/>
              </a:lnSpc>
              <a:buFont typeface="Monotype Sorts" pitchFamily="2" charset="2"/>
              <a:buNone/>
            </a:pPr>
            <a:r>
              <a:rPr lang="en-US" altLang="zh-CN" sz="1600"/>
              <a:t>{	int i=0; float result;</a:t>
            </a:r>
          </a:p>
          <a:p>
            <a:pPr>
              <a:lnSpc>
                <a:spcPct val="90000"/>
              </a:lnSpc>
              <a:buFont typeface="Monotype Sorts" pitchFamily="2" charset="2"/>
              <a:buNone/>
            </a:pPr>
            <a:r>
              <a:rPr lang="en-US" altLang="zh-CN" sz="1600"/>
              <a:t>	float array[100];</a:t>
            </a:r>
          </a:p>
          <a:p>
            <a:pPr>
              <a:lnSpc>
                <a:spcPct val="90000"/>
              </a:lnSpc>
              <a:buFont typeface="Monotype Sorts" pitchFamily="2" charset="2"/>
              <a:buNone/>
            </a:pPr>
            <a:r>
              <a:rPr lang="en-US" altLang="zh-CN" sz="1600"/>
              <a:t>	for (i=0; i&lt; 100; i++){</a:t>
            </a:r>
          </a:p>
          <a:p>
            <a:pPr>
              <a:lnSpc>
                <a:spcPct val="90000"/>
              </a:lnSpc>
              <a:buFont typeface="Monotype Sorts" pitchFamily="2" charset="2"/>
              <a:buNone/>
            </a:pPr>
            <a:r>
              <a:rPr lang="en-US" altLang="zh-CN" sz="1600"/>
              <a:t>		array[i]=i*PI;</a:t>
            </a:r>
          </a:p>
          <a:p>
            <a:pPr>
              <a:lnSpc>
                <a:spcPct val="90000"/>
              </a:lnSpc>
              <a:buFont typeface="Monotype Sorts" pitchFamily="2" charset="2"/>
              <a:buNone/>
            </a:pPr>
            <a:r>
              <a:rPr lang="en-US" altLang="zh-CN" sz="1600"/>
              <a:t>	}</a:t>
            </a:r>
          </a:p>
          <a:p>
            <a:pPr>
              <a:lnSpc>
                <a:spcPct val="90000"/>
              </a:lnSpc>
              <a:buFont typeface="Monotype Sorts" pitchFamily="2" charset="2"/>
              <a:buNone/>
            </a:pPr>
            <a:r>
              <a:rPr lang="en-US" altLang="zh-CN" sz="1600"/>
              <a:t>	result= B();</a:t>
            </a:r>
          </a:p>
          <a:p>
            <a:pPr>
              <a:lnSpc>
                <a:spcPct val="90000"/>
              </a:lnSpc>
              <a:buFont typeface="Monotype Sorts" pitchFamily="2" charset="2"/>
              <a:buNone/>
            </a:pPr>
            <a:r>
              <a:rPr lang="en-US" altLang="zh-CN" sz="1600"/>
              <a:t>}</a:t>
            </a:r>
          </a:p>
          <a:p>
            <a:pPr>
              <a:lnSpc>
                <a:spcPct val="90000"/>
              </a:lnSpc>
              <a:buFont typeface="Monotype Sorts" pitchFamily="2" charset="2"/>
              <a:buNone/>
            </a:pPr>
            <a:endParaRPr lang="en-US" altLang="zh-CN" sz="1600"/>
          </a:p>
          <a:p>
            <a:pPr>
              <a:lnSpc>
                <a:spcPct val="90000"/>
              </a:lnSpc>
              <a:buFont typeface="Monotype Sorts" pitchFamily="2" charset="2"/>
              <a:buNone/>
            </a:pPr>
            <a:r>
              <a:rPr lang="en-US" altLang="zh-CN" sz="1600"/>
              <a:t>Function B()</a:t>
            </a:r>
          </a:p>
          <a:p>
            <a:pPr>
              <a:lnSpc>
                <a:spcPct val="90000"/>
              </a:lnSpc>
              <a:buFont typeface="Monotype Sorts" pitchFamily="2" charset="2"/>
              <a:buNone/>
            </a:pPr>
            <a:r>
              <a:rPr lang="en-US" altLang="zh-CN" sz="1600"/>
              <a:t>{</a:t>
            </a:r>
          </a:p>
          <a:p>
            <a:pPr>
              <a:lnSpc>
                <a:spcPct val="90000"/>
              </a:lnSpc>
              <a:buFont typeface="Monotype Sorts" pitchFamily="2" charset="2"/>
              <a:buNone/>
            </a:pPr>
            <a:r>
              <a:rPr lang="en-US" altLang="zh-CN" sz="1600"/>
              <a:t>	int j=0;</a:t>
            </a:r>
          </a:p>
          <a:p>
            <a:pPr>
              <a:lnSpc>
                <a:spcPct val="90000"/>
              </a:lnSpc>
              <a:buFont typeface="Monotype Sorts" pitchFamily="2" charset="2"/>
              <a:buNone/>
            </a:pPr>
            <a:r>
              <a:rPr lang="en-US" altLang="zh-CN" sz="1600"/>
              <a:t>	float  value, sum;</a:t>
            </a:r>
          </a:p>
          <a:p>
            <a:pPr>
              <a:lnSpc>
                <a:spcPct val="90000"/>
              </a:lnSpc>
              <a:buFont typeface="Monotype Sorts" pitchFamily="2" charset="2"/>
              <a:buNone/>
            </a:pPr>
            <a:r>
              <a:rPr lang="en-US" altLang="zh-CN" sz="1600"/>
              <a:t>	for(j=0; j&lt; 100; j++){</a:t>
            </a:r>
          </a:p>
          <a:p>
            <a:pPr>
              <a:lnSpc>
                <a:spcPct val="90000"/>
              </a:lnSpc>
              <a:buFont typeface="Monotype Sorts" pitchFamily="2" charset="2"/>
              <a:buNone/>
            </a:pPr>
            <a:r>
              <a:rPr lang="en-US" altLang="zh-CN" sz="1600"/>
              <a:t>		value = rand()*10;</a:t>
            </a:r>
          </a:p>
          <a:p>
            <a:pPr>
              <a:lnSpc>
                <a:spcPct val="90000"/>
              </a:lnSpc>
              <a:buFont typeface="Monotype Sorts" pitchFamily="2" charset="2"/>
              <a:buNone/>
            </a:pPr>
            <a:r>
              <a:rPr lang="en-US" altLang="zh-CN" sz="1600"/>
              <a:t>		sum+= value;</a:t>
            </a:r>
          </a:p>
          <a:p>
            <a:pPr>
              <a:lnSpc>
                <a:spcPct val="90000"/>
              </a:lnSpc>
              <a:buFont typeface="Monotype Sorts" pitchFamily="2" charset="2"/>
              <a:buNone/>
            </a:pPr>
            <a:r>
              <a:rPr lang="en-US" altLang="zh-CN" sz="1600"/>
              <a:t>	}</a:t>
            </a:r>
          </a:p>
          <a:p>
            <a:pPr>
              <a:lnSpc>
                <a:spcPct val="90000"/>
              </a:lnSpc>
              <a:buFont typeface="Monotype Sorts" pitchFamily="2" charset="2"/>
              <a:buNone/>
            </a:pPr>
            <a:r>
              <a:rPr lang="en-US" altLang="zh-CN" sz="1600"/>
              <a:t>	return sum</a:t>
            </a:r>
          </a:p>
          <a:p>
            <a:pPr>
              <a:lnSpc>
                <a:spcPct val="90000"/>
              </a:lnSpc>
              <a:buFont typeface="Monotype Sorts" pitchFamily="2" charset="2"/>
              <a:buNone/>
            </a:pPr>
            <a:r>
              <a:rPr lang="en-US" altLang="zh-CN" sz="1600"/>
              <a:t>}</a:t>
            </a:r>
          </a:p>
        </p:txBody>
      </p:sp>
      <p:sp>
        <p:nvSpPr>
          <p:cNvPr id="65540" name="Rectangle 4">
            <a:extLst>
              <a:ext uri="{FF2B5EF4-FFF2-40B4-BE49-F238E27FC236}">
                <a16:creationId xmlns:a16="http://schemas.microsoft.com/office/drawing/2014/main" id="{A6EBB682-6FC6-0443-B1E1-65153E454653}"/>
              </a:ext>
            </a:extLst>
          </p:cNvPr>
          <p:cNvSpPr>
            <a:spLocks noChangeArrowheads="1"/>
          </p:cNvSpPr>
          <p:nvPr/>
        </p:nvSpPr>
        <p:spPr bwMode="auto">
          <a:xfrm>
            <a:off x="6138863" y="2405063"/>
            <a:ext cx="1422400" cy="1001712"/>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array</a:t>
            </a:r>
          </a:p>
        </p:txBody>
      </p:sp>
      <p:sp>
        <p:nvSpPr>
          <p:cNvPr id="65541" name="Rectangle 5">
            <a:extLst>
              <a:ext uri="{FF2B5EF4-FFF2-40B4-BE49-F238E27FC236}">
                <a16:creationId xmlns:a16="http://schemas.microsoft.com/office/drawing/2014/main" id="{497E3D40-9F8A-CD47-BA98-19D618BB0A55}"/>
              </a:ext>
            </a:extLst>
          </p:cNvPr>
          <p:cNvSpPr>
            <a:spLocks noChangeArrowheads="1"/>
          </p:cNvSpPr>
          <p:nvPr/>
        </p:nvSpPr>
        <p:spPr bwMode="auto">
          <a:xfrm>
            <a:off x="6138863" y="3408363"/>
            <a:ext cx="1422400" cy="3476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sum</a:t>
            </a:r>
          </a:p>
        </p:txBody>
      </p:sp>
      <p:sp>
        <p:nvSpPr>
          <p:cNvPr id="65542" name="Rectangle 6">
            <a:extLst>
              <a:ext uri="{FF2B5EF4-FFF2-40B4-BE49-F238E27FC236}">
                <a16:creationId xmlns:a16="http://schemas.microsoft.com/office/drawing/2014/main" id="{07E56A54-93EC-3E4F-83E6-2C7642D81B29}"/>
              </a:ext>
            </a:extLst>
          </p:cNvPr>
          <p:cNvSpPr>
            <a:spLocks noChangeArrowheads="1"/>
          </p:cNvSpPr>
          <p:nvPr/>
        </p:nvSpPr>
        <p:spPr bwMode="auto">
          <a:xfrm>
            <a:off x="6138863" y="3771900"/>
            <a:ext cx="1422400" cy="347663"/>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j</a:t>
            </a:r>
          </a:p>
        </p:txBody>
      </p:sp>
      <p:sp>
        <p:nvSpPr>
          <p:cNvPr id="65543" name="Rectangle 7">
            <a:extLst>
              <a:ext uri="{FF2B5EF4-FFF2-40B4-BE49-F238E27FC236}">
                <a16:creationId xmlns:a16="http://schemas.microsoft.com/office/drawing/2014/main" id="{754FC856-C755-424D-89E1-3845B6083FA8}"/>
              </a:ext>
            </a:extLst>
          </p:cNvPr>
          <p:cNvSpPr>
            <a:spLocks noChangeArrowheads="1"/>
          </p:cNvSpPr>
          <p:nvPr/>
        </p:nvSpPr>
        <p:spPr bwMode="auto">
          <a:xfrm>
            <a:off x="6138863" y="2058988"/>
            <a:ext cx="1422400" cy="3476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i</a:t>
            </a:r>
          </a:p>
        </p:txBody>
      </p:sp>
      <p:sp>
        <p:nvSpPr>
          <p:cNvPr id="65544" name="Rectangle 8">
            <a:extLst>
              <a:ext uri="{FF2B5EF4-FFF2-40B4-BE49-F238E27FC236}">
                <a16:creationId xmlns:a16="http://schemas.microsoft.com/office/drawing/2014/main" id="{B8BB0E3F-086D-694B-8B96-054E7734016C}"/>
              </a:ext>
            </a:extLst>
          </p:cNvPr>
          <p:cNvSpPr>
            <a:spLocks noChangeArrowheads="1"/>
          </p:cNvSpPr>
          <p:nvPr/>
        </p:nvSpPr>
        <p:spPr bwMode="auto">
          <a:xfrm>
            <a:off x="6137275" y="1695450"/>
            <a:ext cx="1422400" cy="347663"/>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result</a:t>
            </a:r>
          </a:p>
        </p:txBody>
      </p:sp>
      <p:sp>
        <p:nvSpPr>
          <p:cNvPr id="65545" name="Line 9">
            <a:extLst>
              <a:ext uri="{FF2B5EF4-FFF2-40B4-BE49-F238E27FC236}">
                <a16:creationId xmlns:a16="http://schemas.microsoft.com/office/drawing/2014/main" id="{1FDAF0C4-AFB5-564D-B4B3-AA3E50C711E1}"/>
              </a:ext>
            </a:extLst>
          </p:cNvPr>
          <p:cNvSpPr>
            <a:spLocks noChangeShapeType="1"/>
          </p:cNvSpPr>
          <p:nvPr/>
        </p:nvSpPr>
        <p:spPr bwMode="auto">
          <a:xfrm>
            <a:off x="3048000" y="1104900"/>
            <a:ext cx="3076575"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6" name="Line 10">
            <a:extLst>
              <a:ext uri="{FF2B5EF4-FFF2-40B4-BE49-F238E27FC236}">
                <a16:creationId xmlns:a16="http://schemas.microsoft.com/office/drawing/2014/main" id="{4985E887-B825-664A-A2D0-F10353D2510E}"/>
              </a:ext>
            </a:extLst>
          </p:cNvPr>
          <p:cNvSpPr>
            <a:spLocks noChangeShapeType="1"/>
          </p:cNvSpPr>
          <p:nvPr/>
        </p:nvSpPr>
        <p:spPr bwMode="auto">
          <a:xfrm flipV="1">
            <a:off x="2932113" y="3411538"/>
            <a:ext cx="3222625"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7" name="Line 11">
            <a:extLst>
              <a:ext uri="{FF2B5EF4-FFF2-40B4-BE49-F238E27FC236}">
                <a16:creationId xmlns:a16="http://schemas.microsoft.com/office/drawing/2014/main" id="{5F1DE82A-F06E-AA41-B177-6F49C98CEF7E}"/>
              </a:ext>
            </a:extLst>
          </p:cNvPr>
          <p:cNvSpPr>
            <a:spLocks noChangeShapeType="1"/>
          </p:cNvSpPr>
          <p:nvPr/>
        </p:nvSpPr>
        <p:spPr bwMode="auto">
          <a:xfrm flipV="1">
            <a:off x="3279775" y="4441825"/>
            <a:ext cx="2830513" cy="2060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8" name="Rectangle 12">
            <a:extLst>
              <a:ext uri="{FF2B5EF4-FFF2-40B4-BE49-F238E27FC236}">
                <a16:creationId xmlns:a16="http://schemas.microsoft.com/office/drawing/2014/main" id="{752E63F4-8D69-894C-9382-9567E15C0B72}"/>
              </a:ext>
            </a:extLst>
          </p:cNvPr>
          <p:cNvSpPr>
            <a:spLocks noChangeArrowheads="1"/>
          </p:cNvSpPr>
          <p:nvPr/>
        </p:nvSpPr>
        <p:spPr bwMode="auto">
          <a:xfrm>
            <a:off x="6138863" y="4105275"/>
            <a:ext cx="1422400" cy="347663"/>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lgn="ctr">
              <a:spcBef>
                <a:spcPct val="0"/>
              </a:spcBef>
              <a:buClrTx/>
              <a:buSzTx/>
              <a:buFontTx/>
              <a:buNone/>
            </a:pPr>
            <a:r>
              <a:rPr kumimoji="0" lang="en-US" altLang="zh-CN"/>
              <a:t>value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F825D22-B0FD-5541-8A93-B47726773F7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Working-Set Model</a:t>
            </a:r>
          </a:p>
        </p:txBody>
      </p:sp>
      <p:sp>
        <p:nvSpPr>
          <p:cNvPr id="66563" name="Rectangle 3">
            <a:extLst>
              <a:ext uri="{FF2B5EF4-FFF2-40B4-BE49-F238E27FC236}">
                <a16:creationId xmlns:a16="http://schemas.microsoft.com/office/drawing/2014/main" id="{E82CB92B-CA3F-7742-A838-3379059C33EF}"/>
              </a:ext>
            </a:extLst>
          </p:cNvPr>
          <p:cNvSpPr>
            <a:spLocks noGrp="1" noChangeArrowheads="1"/>
          </p:cNvSpPr>
          <p:nvPr>
            <p:ph type="body" idx="1"/>
          </p:nvPr>
        </p:nvSpPr>
        <p:spPr>
          <a:xfrm>
            <a:off x="827088" y="1282700"/>
            <a:ext cx="6765925" cy="4454525"/>
          </a:xfrm>
        </p:spPr>
        <p:txBody>
          <a:bodyPr/>
          <a:lstStyle/>
          <a:p>
            <a:r>
              <a:rPr lang="zh-CN" altLang="en-US">
                <a:sym typeface="Symbol" pitchFamily="2" charset="2"/>
              </a:rPr>
              <a:t>  </a:t>
            </a:r>
            <a:r>
              <a:rPr lang="en-US" altLang="zh-CN">
                <a:sym typeface="Symbol" pitchFamily="2" charset="2"/>
              </a:rPr>
              <a:t>working-set window  a fixed number of page references </a:t>
            </a:r>
            <a:br>
              <a:rPr lang="en-US" altLang="zh-CN">
                <a:sym typeface="Symbol" pitchFamily="2" charset="2"/>
              </a:rPr>
            </a:br>
            <a:r>
              <a:rPr lang="en-US" altLang="zh-CN">
                <a:sym typeface="Symbol" pitchFamily="2" charset="2"/>
              </a:rPr>
              <a:t>Example:  10,000 instruction</a:t>
            </a:r>
          </a:p>
          <a:p>
            <a:r>
              <a:rPr lang="en-US" altLang="zh-CN" i="1">
                <a:sym typeface="Symbol" pitchFamily="2" charset="2"/>
              </a:rPr>
              <a:t>WSS</a:t>
            </a:r>
            <a:r>
              <a:rPr lang="en-US" altLang="zh-CN" i="1" baseline="-25000">
                <a:sym typeface="Symbol" pitchFamily="2" charset="2"/>
              </a:rPr>
              <a:t>i</a:t>
            </a:r>
            <a:r>
              <a:rPr lang="en-US" altLang="zh-CN">
                <a:sym typeface="Symbol" pitchFamily="2" charset="2"/>
              </a:rPr>
              <a:t> (working set size of Process </a:t>
            </a:r>
            <a:r>
              <a:rPr lang="en-US" altLang="zh-CN" i="1">
                <a:sym typeface="Symbol" pitchFamily="2" charset="2"/>
              </a:rPr>
              <a:t>P</a:t>
            </a:r>
            <a:r>
              <a:rPr lang="en-US" altLang="zh-CN" i="1" baseline="-25000">
                <a:sym typeface="Symbol" pitchFamily="2" charset="2"/>
              </a:rPr>
              <a:t>i</a:t>
            </a:r>
            <a:r>
              <a:rPr lang="en-US" altLang="zh-CN">
                <a:sym typeface="Symbol" pitchFamily="2" charset="2"/>
              </a:rPr>
              <a:t>) =</a:t>
            </a:r>
            <a:br>
              <a:rPr lang="en-US" altLang="zh-CN">
                <a:sym typeface="Symbol" pitchFamily="2" charset="2"/>
              </a:rPr>
            </a:br>
            <a:r>
              <a:rPr lang="en-US" altLang="zh-CN">
                <a:sym typeface="Symbol" pitchFamily="2" charset="2"/>
              </a:rPr>
              <a:t>total number of pages referenced in the most recent  (varies in time)</a:t>
            </a:r>
          </a:p>
          <a:p>
            <a:pPr lvl="1"/>
            <a:r>
              <a:rPr lang="en-US" altLang="zh-CN">
                <a:sym typeface="Symbol" pitchFamily="2" charset="2"/>
              </a:rPr>
              <a:t>if  too small will not encompass entire locality</a:t>
            </a:r>
          </a:p>
          <a:p>
            <a:pPr lvl="1"/>
            <a:r>
              <a:rPr lang="en-US" altLang="zh-CN">
                <a:sym typeface="Symbol" pitchFamily="2" charset="2"/>
              </a:rPr>
              <a:t>if  too large will encompass several localities</a:t>
            </a:r>
          </a:p>
          <a:p>
            <a:pPr lvl="1"/>
            <a:r>
              <a:rPr lang="en-US" altLang="zh-CN">
                <a:sym typeface="Symbol" pitchFamily="2" charset="2"/>
              </a:rPr>
              <a:t>if  =   will encompass entire program</a:t>
            </a:r>
          </a:p>
          <a:p>
            <a:r>
              <a:rPr lang="en-US" altLang="zh-CN" i="1">
                <a:sym typeface="Symbol" pitchFamily="2" charset="2"/>
              </a:rPr>
              <a:t>D</a:t>
            </a:r>
            <a:r>
              <a:rPr lang="en-US" altLang="zh-CN">
                <a:sym typeface="Symbol" pitchFamily="2" charset="2"/>
              </a:rPr>
              <a:t> =  </a:t>
            </a:r>
            <a:r>
              <a:rPr lang="en-US" altLang="zh-CN" i="1">
                <a:sym typeface="Symbol" pitchFamily="2" charset="2"/>
              </a:rPr>
              <a:t>WSS</a:t>
            </a:r>
            <a:r>
              <a:rPr lang="en-US" altLang="zh-CN" i="1" baseline="-25000">
                <a:sym typeface="Symbol" pitchFamily="2" charset="2"/>
              </a:rPr>
              <a:t>i</a:t>
            </a:r>
            <a:r>
              <a:rPr lang="en-US" altLang="zh-CN">
                <a:sym typeface="Symbol" pitchFamily="2" charset="2"/>
              </a:rPr>
              <a:t>  total demand frames for all processes in the system</a:t>
            </a:r>
          </a:p>
          <a:p>
            <a:r>
              <a:rPr lang="en-US" altLang="zh-CN">
                <a:sym typeface="Symbol" pitchFamily="2" charset="2"/>
              </a:rPr>
              <a:t>if </a:t>
            </a:r>
            <a:r>
              <a:rPr lang="en-US" altLang="zh-CN" i="1">
                <a:sym typeface="Symbol" pitchFamily="2" charset="2"/>
              </a:rPr>
              <a:t>D</a:t>
            </a:r>
            <a:r>
              <a:rPr lang="en-US" altLang="zh-CN">
                <a:sym typeface="Symbol" pitchFamily="2" charset="2"/>
              </a:rPr>
              <a:t> &gt; </a:t>
            </a:r>
            <a:r>
              <a:rPr lang="en-US" altLang="zh-CN" i="1">
                <a:sym typeface="Symbol" pitchFamily="2" charset="2"/>
              </a:rPr>
              <a:t>m</a:t>
            </a:r>
            <a:r>
              <a:rPr lang="en-US" altLang="zh-CN">
                <a:sym typeface="Symbol" pitchFamily="2" charset="2"/>
              </a:rPr>
              <a:t>  Thrashing</a:t>
            </a:r>
          </a:p>
          <a:p>
            <a:r>
              <a:rPr lang="en-US" altLang="zh-CN">
                <a:sym typeface="Symbol" pitchFamily="2" charset="2"/>
              </a:rPr>
              <a:t>Policy if </a:t>
            </a:r>
            <a:r>
              <a:rPr lang="en-US" altLang="zh-CN" i="1">
                <a:sym typeface="Symbol" pitchFamily="2" charset="2"/>
              </a:rPr>
              <a:t>D</a:t>
            </a:r>
            <a:r>
              <a:rPr lang="en-US" altLang="zh-CN">
                <a:sym typeface="Symbol" pitchFamily="2" charset="2"/>
              </a:rPr>
              <a:t> &gt; m, then suspend one of the processes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6F8B85D-5B22-5949-AB93-5E0326F05BF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Working-set model</a:t>
            </a:r>
          </a:p>
        </p:txBody>
      </p:sp>
      <p:pic>
        <p:nvPicPr>
          <p:cNvPr id="67587" name="Picture 4">
            <a:extLst>
              <a:ext uri="{FF2B5EF4-FFF2-40B4-BE49-F238E27FC236}">
                <a16:creationId xmlns:a16="http://schemas.microsoft.com/office/drawing/2014/main" id="{B2DBEC35-9F75-CB41-9CB8-1F96FF787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2" t="34947" r="688" b="35550"/>
          <a:stretch>
            <a:fillRect/>
          </a:stretch>
        </p:blipFill>
        <p:spPr bwMode="auto">
          <a:xfrm>
            <a:off x="320675" y="1900238"/>
            <a:ext cx="8469313" cy="18954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AA57BDA-6683-AD4E-9225-507E4089E49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Keeping Track of the Working Set</a:t>
            </a:r>
          </a:p>
        </p:txBody>
      </p:sp>
      <p:sp>
        <p:nvSpPr>
          <p:cNvPr id="68611" name="Rectangle 3">
            <a:extLst>
              <a:ext uri="{FF2B5EF4-FFF2-40B4-BE49-F238E27FC236}">
                <a16:creationId xmlns:a16="http://schemas.microsoft.com/office/drawing/2014/main" id="{66FB3E1C-0A54-ED49-BB0F-99666EE8A63A}"/>
              </a:ext>
            </a:extLst>
          </p:cNvPr>
          <p:cNvSpPr>
            <a:spLocks noGrp="1" noChangeArrowheads="1"/>
          </p:cNvSpPr>
          <p:nvPr>
            <p:ph type="body" idx="1"/>
          </p:nvPr>
        </p:nvSpPr>
        <p:spPr/>
        <p:txBody>
          <a:bodyPr/>
          <a:lstStyle/>
          <a:p>
            <a:r>
              <a:rPr lang="en-US" altLang="zh-CN"/>
              <a:t>Approximate with interval timer + a reference bit</a:t>
            </a:r>
          </a:p>
          <a:p>
            <a:r>
              <a:rPr lang="en-US" altLang="zh-CN"/>
              <a:t>Example: </a:t>
            </a:r>
            <a:r>
              <a:rPr lang="en-US" altLang="zh-CN">
                <a:sym typeface="Symbol" pitchFamily="2" charset="2"/>
              </a:rPr>
              <a:t> = 10,000</a:t>
            </a:r>
          </a:p>
          <a:p>
            <a:pPr lvl="1"/>
            <a:r>
              <a:rPr lang="en-US" altLang="zh-CN">
                <a:sym typeface="Symbol" pitchFamily="2" charset="2"/>
              </a:rPr>
              <a:t>Timer interrupts after every 5000 time units</a:t>
            </a:r>
          </a:p>
          <a:p>
            <a:pPr lvl="1"/>
            <a:r>
              <a:rPr lang="en-US" altLang="zh-CN">
                <a:sym typeface="Symbol" pitchFamily="2" charset="2"/>
              </a:rPr>
              <a:t>Keep in memory 2 bits for each page</a:t>
            </a:r>
          </a:p>
          <a:p>
            <a:pPr lvl="1"/>
            <a:r>
              <a:rPr lang="en-US" altLang="zh-CN">
                <a:sym typeface="Symbol" pitchFamily="2" charset="2"/>
              </a:rPr>
              <a:t>Whenever a timer interrupts copy and sets the values of all reference bits to 0</a:t>
            </a:r>
          </a:p>
          <a:p>
            <a:pPr lvl="1"/>
            <a:r>
              <a:rPr lang="en-US" altLang="zh-CN">
                <a:sym typeface="Symbol" pitchFamily="2" charset="2"/>
              </a:rPr>
              <a:t>If one of the bits in memory = 1  page in working set</a:t>
            </a:r>
          </a:p>
          <a:p>
            <a:r>
              <a:rPr lang="en-US" altLang="zh-CN">
                <a:sym typeface="Symbol" pitchFamily="2" charset="2"/>
              </a:rPr>
              <a:t>Why is this not completely accurate? Cannot tell where a reference occurred in 5000 units.</a:t>
            </a:r>
          </a:p>
          <a:p>
            <a:r>
              <a:rPr lang="en-US" altLang="zh-CN">
                <a:sym typeface="Symbol" pitchFamily="2" charset="2"/>
              </a:rPr>
              <a:t>Improvement = 10 bits and interrupt every 1000 time units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ECD09DA-0D93-2A41-A601-A51E33D78A7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Page-Fault Frequency Scheme</a:t>
            </a:r>
          </a:p>
        </p:txBody>
      </p:sp>
      <p:sp>
        <p:nvSpPr>
          <p:cNvPr id="69635" name="Rectangle 3">
            <a:extLst>
              <a:ext uri="{FF2B5EF4-FFF2-40B4-BE49-F238E27FC236}">
                <a16:creationId xmlns:a16="http://schemas.microsoft.com/office/drawing/2014/main" id="{AF069AE2-5D23-864E-8008-A599313EC949}"/>
              </a:ext>
            </a:extLst>
          </p:cNvPr>
          <p:cNvSpPr>
            <a:spLocks noGrp="1" noChangeArrowheads="1"/>
          </p:cNvSpPr>
          <p:nvPr>
            <p:ph type="body" idx="1"/>
          </p:nvPr>
        </p:nvSpPr>
        <p:spPr>
          <a:xfrm>
            <a:off x="762000" y="1328738"/>
            <a:ext cx="7029450" cy="1447800"/>
          </a:xfrm>
        </p:spPr>
        <p:txBody>
          <a:bodyPr/>
          <a:lstStyle/>
          <a:p>
            <a:r>
              <a:rPr lang="en-US" altLang="zh-CN"/>
              <a:t>Establish “acceptable” page-fault rate for </a:t>
            </a:r>
            <a:r>
              <a:rPr lang="en-US" altLang="zh-CN">
                <a:solidFill>
                  <a:srgbClr val="FF0000"/>
                </a:solidFill>
              </a:rPr>
              <a:t>each process</a:t>
            </a:r>
          </a:p>
          <a:p>
            <a:pPr lvl="1"/>
            <a:r>
              <a:rPr lang="en-US" altLang="zh-CN"/>
              <a:t>If actual rate too low, process loses frame</a:t>
            </a:r>
          </a:p>
          <a:p>
            <a:pPr lvl="1"/>
            <a:r>
              <a:rPr lang="en-US" altLang="zh-CN"/>
              <a:t>If actual rate too high, process gains frame</a:t>
            </a:r>
          </a:p>
        </p:txBody>
      </p:sp>
      <p:pic>
        <p:nvPicPr>
          <p:cNvPr id="69636" name="Picture 6">
            <a:extLst>
              <a:ext uri="{FF2B5EF4-FFF2-40B4-BE49-F238E27FC236}">
                <a16:creationId xmlns:a16="http://schemas.microsoft.com/office/drawing/2014/main" id="{98034CAC-8771-6C4D-A422-08FF01F66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1530350" y="2933700"/>
            <a:ext cx="5886450" cy="30178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71CF6E16-51AB-654E-A3AF-91C61579518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Memory-Mapped Files</a:t>
            </a:r>
          </a:p>
        </p:txBody>
      </p:sp>
      <p:sp>
        <p:nvSpPr>
          <p:cNvPr id="70659" name="Rectangle 3">
            <a:extLst>
              <a:ext uri="{FF2B5EF4-FFF2-40B4-BE49-F238E27FC236}">
                <a16:creationId xmlns:a16="http://schemas.microsoft.com/office/drawing/2014/main" id="{DB075104-A196-AC4B-9813-00A67D2655DC}"/>
              </a:ext>
            </a:extLst>
          </p:cNvPr>
          <p:cNvSpPr>
            <a:spLocks noGrp="1" noChangeArrowheads="1"/>
          </p:cNvSpPr>
          <p:nvPr>
            <p:ph type="body" idx="1"/>
          </p:nvPr>
        </p:nvSpPr>
        <p:spPr/>
        <p:txBody>
          <a:bodyPr/>
          <a:lstStyle/>
          <a:p>
            <a:r>
              <a:rPr lang="en-US" altLang="zh-CN"/>
              <a:t>Memory-mapped file I/O allows file I/O to be treated as routine memory access by </a:t>
            </a:r>
            <a:r>
              <a:rPr lang="en-US" altLang="zh-CN" b="1"/>
              <a:t>mapping</a:t>
            </a:r>
            <a:r>
              <a:rPr lang="en-US" altLang="zh-CN"/>
              <a:t> a disk block to a page in memory</a:t>
            </a:r>
          </a:p>
          <a:p>
            <a:endParaRPr lang="en-US" altLang="zh-CN"/>
          </a:p>
          <a:p>
            <a:r>
              <a:rPr lang="en-US" altLang="zh-CN"/>
              <a:t>A file is initially read using demand paging. A page-sized portion of the file is read from the file system into a physical page. Subsequent reads/writes to/from the file are treated as ordinary memory accesses.</a:t>
            </a:r>
          </a:p>
          <a:p>
            <a:endParaRPr lang="en-US" altLang="zh-CN"/>
          </a:p>
          <a:p>
            <a:r>
              <a:rPr lang="en-US" altLang="zh-CN"/>
              <a:t>Simplifies file access by treating file I/O through memory rather than </a:t>
            </a:r>
            <a:r>
              <a:rPr lang="en-US" altLang="zh-CN" b="1">
                <a:latin typeface="Courier New" panose="02070309020205020404" pitchFamily="49" charset="0"/>
              </a:rPr>
              <a:t>read()</a:t>
            </a:r>
            <a:r>
              <a:rPr lang="en-US" altLang="zh-CN">
                <a:latin typeface="Courier New" panose="02070309020205020404" pitchFamily="49" charset="0"/>
              </a:rPr>
              <a:t> </a:t>
            </a:r>
            <a:r>
              <a:rPr lang="en-US" altLang="zh-CN" b="1">
                <a:latin typeface="Courier New" panose="02070309020205020404" pitchFamily="49" charset="0"/>
              </a:rPr>
              <a:t>write()</a:t>
            </a:r>
            <a:r>
              <a:rPr lang="en-US" altLang="zh-CN"/>
              <a:t> system calls</a:t>
            </a:r>
          </a:p>
          <a:p>
            <a:endParaRPr lang="en-US" altLang="zh-CN"/>
          </a:p>
          <a:p>
            <a:r>
              <a:rPr lang="en-US" altLang="zh-CN"/>
              <a:t>Also allows several processes to map the same file allowing the pages in memory to be shared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914D43A-E70E-0448-B965-612283B1126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Memory Mapped Files</a:t>
            </a:r>
          </a:p>
        </p:txBody>
      </p:sp>
      <p:pic>
        <p:nvPicPr>
          <p:cNvPr id="71683" name="Picture 4">
            <a:extLst>
              <a:ext uri="{FF2B5EF4-FFF2-40B4-BE49-F238E27FC236}">
                <a16:creationId xmlns:a16="http://schemas.microsoft.com/office/drawing/2014/main" id="{D984238F-B9B6-3947-BBA9-E00DA3E40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75" t="641" r="4121" b="641"/>
          <a:stretch>
            <a:fillRect/>
          </a:stretch>
        </p:blipFill>
        <p:spPr bwMode="auto">
          <a:xfrm>
            <a:off x="998538" y="1108075"/>
            <a:ext cx="6383337" cy="51641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1D7ABDAE-FFF7-C144-9198-009CB1AD2AB1}"/>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rPr>
              <a:t>Memory-Mapped Shared Memory in Windows</a:t>
            </a:r>
          </a:p>
        </p:txBody>
      </p:sp>
      <p:pic>
        <p:nvPicPr>
          <p:cNvPr id="72707" name="Picture 4">
            <a:extLst>
              <a:ext uri="{FF2B5EF4-FFF2-40B4-BE49-F238E27FC236}">
                <a16:creationId xmlns:a16="http://schemas.microsoft.com/office/drawing/2014/main" id="{FB3AF5C2-2F60-D741-8C08-F6B44521F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 t="23116" r="916" b="22835"/>
          <a:stretch>
            <a:fillRect/>
          </a:stretch>
        </p:blipFill>
        <p:spPr bwMode="auto">
          <a:xfrm>
            <a:off x="377825" y="2008188"/>
            <a:ext cx="8207375" cy="33797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2708" name="Text Box 5">
            <a:extLst>
              <a:ext uri="{FF2B5EF4-FFF2-40B4-BE49-F238E27FC236}">
                <a16:creationId xmlns:a16="http://schemas.microsoft.com/office/drawing/2014/main" id="{A16C8904-61D6-E743-9650-00BB5DD82BF2}"/>
              </a:ext>
            </a:extLst>
          </p:cNvPr>
          <p:cNvSpPr txBox="1">
            <a:spLocks noChangeArrowheads="1"/>
          </p:cNvSpPr>
          <p:nvPr/>
        </p:nvSpPr>
        <p:spPr bwMode="auto">
          <a:xfrm>
            <a:off x="3216275" y="1430338"/>
            <a:ext cx="274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a:t>Refer to text book pg 351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AB1BEA49-A7BC-4B43-82A1-E820BF047A0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Allocating Kernel Memory</a:t>
            </a:r>
          </a:p>
        </p:txBody>
      </p:sp>
      <p:sp>
        <p:nvSpPr>
          <p:cNvPr id="73731" name="Rectangle 3">
            <a:extLst>
              <a:ext uri="{FF2B5EF4-FFF2-40B4-BE49-F238E27FC236}">
                <a16:creationId xmlns:a16="http://schemas.microsoft.com/office/drawing/2014/main" id="{561FEC91-C2AA-7F43-ADD7-A908E3530763}"/>
              </a:ext>
            </a:extLst>
          </p:cNvPr>
          <p:cNvSpPr>
            <a:spLocks noGrp="1" noChangeArrowheads="1"/>
          </p:cNvSpPr>
          <p:nvPr>
            <p:ph type="body" idx="1"/>
          </p:nvPr>
        </p:nvSpPr>
        <p:spPr/>
        <p:txBody>
          <a:bodyPr/>
          <a:lstStyle/>
          <a:p>
            <a:r>
              <a:rPr lang="en-US" altLang="zh-CN"/>
              <a:t>Treated differently from user memory</a:t>
            </a:r>
          </a:p>
          <a:p>
            <a:r>
              <a:rPr lang="en-US" altLang="zh-CN"/>
              <a:t>Often allocated from a free-memory pool</a:t>
            </a:r>
          </a:p>
          <a:p>
            <a:pPr lvl="1"/>
            <a:r>
              <a:rPr lang="en-US" altLang="zh-CN"/>
              <a:t>Kernel requests memory for structures of varying sizes – needs to reduce fragmentation</a:t>
            </a:r>
          </a:p>
          <a:p>
            <a:pPr lvl="1"/>
            <a:r>
              <a:rPr lang="en-US" altLang="zh-CN"/>
              <a:t>Some kernel memory needs to be contiguous (certain h/w device interacts with </a:t>
            </a:r>
            <a:r>
              <a:rPr lang="en-US" altLang="zh-CN">
                <a:solidFill>
                  <a:srgbClr val="FF0000"/>
                </a:solidFill>
              </a:rPr>
              <a:t>contiguous</a:t>
            </a:r>
            <a:r>
              <a:rPr lang="en-US" altLang="zh-CN"/>
              <a:t> physical memory)</a:t>
            </a:r>
          </a:p>
          <a:p>
            <a:pPr>
              <a:buFont typeface="Monotype Sorts" pitchFamily="2" charset="2"/>
              <a:buNone/>
            </a:pPr>
            <a:r>
              <a:rPr lang="zh-CN" altLang="en-US"/>
              <a:t> 	</a:t>
            </a:r>
            <a:r>
              <a:rPr lang="en-US" altLang="zh-CN"/>
              <a:t>Therefore, many systems do NOT utilize paging for kernel code and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019A2B56-459C-CC46-B0A8-8936369348B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Buddy System</a:t>
            </a:r>
          </a:p>
        </p:txBody>
      </p:sp>
      <p:sp>
        <p:nvSpPr>
          <p:cNvPr id="75779" name="Rectangle 3">
            <a:extLst>
              <a:ext uri="{FF2B5EF4-FFF2-40B4-BE49-F238E27FC236}">
                <a16:creationId xmlns:a16="http://schemas.microsoft.com/office/drawing/2014/main" id="{DD5341B9-C064-9949-8F9B-78B7ECEE5B00}"/>
              </a:ext>
            </a:extLst>
          </p:cNvPr>
          <p:cNvSpPr>
            <a:spLocks noGrp="1" noChangeArrowheads="1"/>
          </p:cNvSpPr>
          <p:nvPr>
            <p:ph type="body" idx="1"/>
          </p:nvPr>
        </p:nvSpPr>
        <p:spPr/>
        <p:txBody>
          <a:bodyPr/>
          <a:lstStyle/>
          <a:p>
            <a:r>
              <a:rPr lang="en-US" altLang="zh-CN"/>
              <a:t>Allocates memory from fixed-size segment consisting of physically-contiguous pages</a:t>
            </a:r>
          </a:p>
          <a:p>
            <a:r>
              <a:rPr lang="en-US" altLang="zh-CN"/>
              <a:t>Memory allocated using </a:t>
            </a:r>
            <a:r>
              <a:rPr lang="en-US" altLang="zh-CN" b="1"/>
              <a:t>power-of-2 allocator</a:t>
            </a:r>
          </a:p>
          <a:p>
            <a:pPr lvl="1"/>
            <a:r>
              <a:rPr lang="en-US" altLang="zh-CN"/>
              <a:t>Satisfies requests in units sized as power of 2</a:t>
            </a:r>
          </a:p>
          <a:p>
            <a:pPr lvl="1"/>
            <a:r>
              <a:rPr lang="en-US" altLang="zh-CN"/>
              <a:t>Request rounded up to next highest power of 2</a:t>
            </a:r>
          </a:p>
          <a:p>
            <a:pPr lvl="1"/>
            <a:r>
              <a:rPr lang="en-US" altLang="zh-CN"/>
              <a:t>When smaller allocation needed than is available, current chunk split into two buddies of next-lower power of 2</a:t>
            </a:r>
          </a:p>
          <a:p>
            <a:pPr lvl="2"/>
            <a:r>
              <a:rPr lang="en-US" altLang="zh-CN"/>
              <a:t>Continue until appropriate sized chunk available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596CBFA0-9295-2948-A992-36848BBF183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Virtual-address Space</a:t>
            </a:r>
          </a:p>
        </p:txBody>
      </p:sp>
      <p:pic>
        <p:nvPicPr>
          <p:cNvPr id="11267" name="Picture 4">
            <a:extLst>
              <a:ext uri="{FF2B5EF4-FFF2-40B4-BE49-F238E27FC236}">
                <a16:creationId xmlns:a16="http://schemas.microsoft.com/office/drawing/2014/main" id="{78219B90-7BBD-1946-969A-AC3A7A498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24" t="613" r="34842" b="613"/>
          <a:stretch>
            <a:fillRect/>
          </a:stretch>
        </p:blipFill>
        <p:spPr bwMode="auto">
          <a:xfrm>
            <a:off x="3313113" y="1046163"/>
            <a:ext cx="2106612"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1268" name="AutoShape 6">
            <a:extLst>
              <a:ext uri="{FF2B5EF4-FFF2-40B4-BE49-F238E27FC236}">
                <a16:creationId xmlns:a16="http://schemas.microsoft.com/office/drawing/2014/main" id="{D1344DF7-DDD5-E345-8F99-01CF4DB3D03D}"/>
              </a:ext>
            </a:extLst>
          </p:cNvPr>
          <p:cNvSpPr>
            <a:spLocks/>
          </p:cNvSpPr>
          <p:nvPr/>
        </p:nvSpPr>
        <p:spPr bwMode="auto">
          <a:xfrm>
            <a:off x="5545138" y="2206625"/>
            <a:ext cx="376237" cy="2001838"/>
          </a:xfrm>
          <a:prstGeom prst="rightBrace">
            <a:avLst>
              <a:gd name="adj1" fmla="val 4433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endParaRPr kumimoji="0" lang="zh-CN" altLang="en-US"/>
          </a:p>
        </p:txBody>
      </p:sp>
      <p:sp>
        <p:nvSpPr>
          <p:cNvPr id="11269" name="Text Box 7">
            <a:extLst>
              <a:ext uri="{FF2B5EF4-FFF2-40B4-BE49-F238E27FC236}">
                <a16:creationId xmlns:a16="http://schemas.microsoft.com/office/drawing/2014/main" id="{F47CA6E6-4923-1149-98BD-AF9A051C8882}"/>
              </a:ext>
            </a:extLst>
          </p:cNvPr>
          <p:cNvSpPr txBox="1">
            <a:spLocks noChangeArrowheads="1"/>
          </p:cNvSpPr>
          <p:nvPr/>
        </p:nvSpPr>
        <p:spPr bwMode="auto">
          <a:xfrm>
            <a:off x="6018213" y="3013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a:t>hole</a:t>
            </a:r>
          </a:p>
        </p:txBody>
      </p:sp>
      <p:sp>
        <p:nvSpPr>
          <p:cNvPr id="11270" name="Text Box 8">
            <a:extLst>
              <a:ext uri="{FF2B5EF4-FFF2-40B4-BE49-F238E27FC236}">
                <a16:creationId xmlns:a16="http://schemas.microsoft.com/office/drawing/2014/main" id="{4E853C4F-9152-5240-BF17-47E07D87CF6B}"/>
              </a:ext>
            </a:extLst>
          </p:cNvPr>
          <p:cNvSpPr txBox="1">
            <a:spLocks noChangeArrowheads="1"/>
          </p:cNvSpPr>
          <p:nvPr/>
        </p:nvSpPr>
        <p:spPr bwMode="auto">
          <a:xfrm>
            <a:off x="6134100" y="3810000"/>
            <a:ext cx="259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kumimoji="1">
                <a:solidFill>
                  <a:schemeClr val="tx1"/>
                </a:solidFill>
                <a:latin typeface="Helvetica" pitchFamily="2"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kumimoji="1">
                <a:solidFill>
                  <a:schemeClr val="tx1"/>
                </a:solidFill>
                <a:latin typeface="Helvetica" pitchFamily="2" charset="0"/>
                <a:ea typeface="宋体" panose="02010600030101010101" pitchFamily="2" charset="-122"/>
              </a:defRPr>
            </a:lvl2pPr>
            <a:lvl3pPr marL="1143000" indent="-228600">
              <a:spcBef>
                <a:spcPct val="35000"/>
              </a:spcBef>
              <a:buClr>
                <a:srgbClr val="009900"/>
              </a:buClr>
              <a:buSzPct val="75000"/>
              <a:buFont typeface="Webdings" pitchFamily="2" charset="2"/>
              <a:buChar char="4"/>
              <a:defRPr kumimoji="1">
                <a:solidFill>
                  <a:schemeClr val="tx1"/>
                </a:solidFill>
                <a:latin typeface="Helvetica" pitchFamily="2" charset="0"/>
                <a:ea typeface="宋体" panose="02010600030101010101" pitchFamily="2" charset="-122"/>
              </a:defRPr>
            </a:lvl3pPr>
            <a:lvl4pPr marL="1600200" indent="-228600">
              <a:spcBef>
                <a:spcPct val="35000"/>
              </a:spcBef>
              <a:buClr>
                <a:schemeClr val="hlink"/>
              </a:buClr>
              <a:buSzPct val="75000"/>
              <a:buChar char="–"/>
              <a:defRPr kumimoji="1">
                <a:solidFill>
                  <a:schemeClr val="tx1"/>
                </a:solidFill>
                <a:latin typeface="Helvetica" pitchFamily="2" charset="0"/>
                <a:ea typeface="宋体" panose="02010600030101010101" pitchFamily="2" charset="-122"/>
              </a:defRPr>
            </a:lvl4pPr>
            <a:lvl5pPr marL="2057400" indent="-228600">
              <a:spcBef>
                <a:spcPct val="35000"/>
              </a:spcBef>
              <a:buClr>
                <a:srgbClr val="FF0066"/>
              </a:buClr>
              <a:buSzPct val="75000"/>
              <a:buChar char="»"/>
              <a:defRPr kumimoji="1">
                <a:solidFill>
                  <a:schemeClr val="tx1"/>
                </a:solidFill>
                <a:latin typeface="Helvetica" pitchFamily="2"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2" charset="0"/>
                <a:ea typeface="宋体" panose="02010600030101010101" pitchFamily="2" charset="-122"/>
              </a:defRPr>
            </a:lvl9pPr>
          </a:lstStyle>
          <a:p>
            <a:pPr>
              <a:spcBef>
                <a:spcPct val="0"/>
              </a:spcBef>
              <a:buClrTx/>
              <a:buSzTx/>
              <a:buFontTx/>
              <a:buNone/>
            </a:pPr>
            <a:r>
              <a:rPr kumimoji="0" lang="en-US" altLang="zh-CN" b="1"/>
              <a:t>Sparse address space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6E3ECE9D-8928-584D-8FB9-EFA46C305E7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Buddy System Allocator</a:t>
            </a:r>
          </a:p>
        </p:txBody>
      </p:sp>
      <p:pic>
        <p:nvPicPr>
          <p:cNvPr id="77827" name="Picture 4">
            <a:extLst>
              <a:ext uri="{FF2B5EF4-FFF2-40B4-BE49-F238E27FC236}">
                <a16:creationId xmlns:a16="http://schemas.microsoft.com/office/drawing/2014/main" id="{9A5440F7-DBAB-234D-A7ED-3CD4C80C7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66" t="1498" r="7864" b="1498"/>
          <a:stretch>
            <a:fillRect/>
          </a:stretch>
        </p:blipFill>
        <p:spPr bwMode="auto">
          <a:xfrm>
            <a:off x="1914525" y="1657350"/>
            <a:ext cx="5151438" cy="4448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199974B-4886-6E4D-9C92-DB6361A565B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Slab Allocator</a:t>
            </a:r>
          </a:p>
        </p:txBody>
      </p:sp>
      <p:sp>
        <p:nvSpPr>
          <p:cNvPr id="78851" name="Rectangle 3">
            <a:extLst>
              <a:ext uri="{FF2B5EF4-FFF2-40B4-BE49-F238E27FC236}">
                <a16:creationId xmlns:a16="http://schemas.microsoft.com/office/drawing/2014/main" id="{4CC1989B-D47A-9641-9536-79BB02BAEF95}"/>
              </a:ext>
            </a:extLst>
          </p:cNvPr>
          <p:cNvSpPr>
            <a:spLocks noGrp="1" noChangeArrowheads="1"/>
          </p:cNvSpPr>
          <p:nvPr>
            <p:ph type="body" idx="1"/>
          </p:nvPr>
        </p:nvSpPr>
        <p:spPr/>
        <p:txBody>
          <a:bodyPr/>
          <a:lstStyle/>
          <a:p>
            <a:r>
              <a:rPr lang="en-US" altLang="zh-CN"/>
              <a:t>Alternate strategy</a:t>
            </a:r>
          </a:p>
          <a:p>
            <a:r>
              <a:rPr lang="en-US" altLang="zh-CN" b="1"/>
              <a:t>Slab</a:t>
            </a:r>
            <a:r>
              <a:rPr lang="en-US" altLang="zh-CN"/>
              <a:t> is one or more physically contiguous pages</a:t>
            </a:r>
          </a:p>
          <a:p>
            <a:r>
              <a:rPr lang="en-US" altLang="zh-CN" b="1"/>
              <a:t>Cache</a:t>
            </a:r>
            <a:r>
              <a:rPr lang="en-US" altLang="zh-CN"/>
              <a:t> consists of one or more slabs</a:t>
            </a:r>
          </a:p>
          <a:p>
            <a:r>
              <a:rPr lang="en-US" altLang="zh-CN"/>
              <a:t>Single cache for </a:t>
            </a:r>
            <a:r>
              <a:rPr lang="en-US" altLang="zh-CN">
                <a:solidFill>
                  <a:srgbClr val="FF0000"/>
                </a:solidFill>
              </a:rPr>
              <a:t>each unique kernel data structure</a:t>
            </a:r>
          </a:p>
          <a:p>
            <a:pPr lvl="1"/>
            <a:r>
              <a:rPr lang="en-US" altLang="zh-CN"/>
              <a:t>Each cache filled with </a:t>
            </a:r>
            <a:r>
              <a:rPr lang="en-US" altLang="zh-CN" b="1"/>
              <a:t>objects</a:t>
            </a:r>
            <a:r>
              <a:rPr lang="en-US" altLang="zh-CN"/>
              <a:t> – instantiations of the data structure</a:t>
            </a:r>
          </a:p>
          <a:p>
            <a:r>
              <a:rPr lang="en-US" altLang="zh-CN"/>
              <a:t>When cache created, filled with objects marked as </a:t>
            </a:r>
            <a:r>
              <a:rPr lang="en-US" altLang="zh-CN" b="1"/>
              <a:t>free</a:t>
            </a:r>
          </a:p>
          <a:p>
            <a:r>
              <a:rPr lang="en-US" altLang="zh-CN"/>
              <a:t>When structures stored, objects marked as </a:t>
            </a:r>
            <a:r>
              <a:rPr lang="en-US" altLang="zh-CN" b="1"/>
              <a:t>used</a:t>
            </a:r>
          </a:p>
          <a:p>
            <a:r>
              <a:rPr lang="en-US" altLang="zh-CN"/>
              <a:t>If slab is full of used objects, next object allocated from empty slab</a:t>
            </a:r>
          </a:p>
          <a:p>
            <a:pPr lvl="1"/>
            <a:r>
              <a:rPr lang="en-US" altLang="zh-CN"/>
              <a:t>If no empty slabs, new slab allocated</a:t>
            </a:r>
          </a:p>
          <a:p>
            <a:r>
              <a:rPr lang="en-US" altLang="zh-CN"/>
              <a:t>Benefits include no fragmentation, fast memory request satisfaction</a:t>
            </a:r>
          </a:p>
          <a:p>
            <a:pPr>
              <a:buFont typeface="Monotype Sorts" pitchFamily="2" charset="2"/>
              <a:buNone/>
            </a:pPr>
            <a:endParaRPr lang="en-US" altLang="zh-CN"/>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30058079-4C74-B340-B846-6AAC13018A2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Slab Allocation</a:t>
            </a:r>
          </a:p>
        </p:txBody>
      </p:sp>
      <p:pic>
        <p:nvPicPr>
          <p:cNvPr id="80899" name="Picture 4">
            <a:extLst>
              <a:ext uri="{FF2B5EF4-FFF2-40B4-BE49-F238E27FC236}">
                <a16:creationId xmlns:a16="http://schemas.microsoft.com/office/drawing/2014/main" id="{7C2CA174-761B-0F44-842B-E84D4CAC1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46" t="3944" r="720" b="3635"/>
          <a:stretch>
            <a:fillRect/>
          </a:stretch>
        </p:blipFill>
        <p:spPr bwMode="auto">
          <a:xfrm>
            <a:off x="1417638" y="1601788"/>
            <a:ext cx="6130925" cy="43132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6795A3C-FBAA-5648-923A-B78E86F6687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Issues -- Prepaging</a:t>
            </a:r>
          </a:p>
        </p:txBody>
      </p:sp>
      <p:sp>
        <p:nvSpPr>
          <p:cNvPr id="81923" name="Rectangle 3">
            <a:extLst>
              <a:ext uri="{FF2B5EF4-FFF2-40B4-BE49-F238E27FC236}">
                <a16:creationId xmlns:a16="http://schemas.microsoft.com/office/drawing/2014/main" id="{4EBAEFE9-C1FD-C947-8770-631C9DC001CE}"/>
              </a:ext>
            </a:extLst>
          </p:cNvPr>
          <p:cNvSpPr>
            <a:spLocks noGrp="1" noChangeArrowheads="1"/>
          </p:cNvSpPr>
          <p:nvPr>
            <p:ph type="body" idx="1"/>
          </p:nvPr>
        </p:nvSpPr>
        <p:spPr>
          <a:xfrm>
            <a:off x="827088" y="1447800"/>
            <a:ext cx="7523162" cy="4908550"/>
          </a:xfrm>
        </p:spPr>
        <p:txBody>
          <a:bodyPr/>
          <a:lstStyle/>
          <a:p>
            <a:r>
              <a:rPr lang="en-US" altLang="zh-CN"/>
              <a:t>Prepaging </a:t>
            </a:r>
          </a:p>
          <a:p>
            <a:pPr lvl="1"/>
            <a:r>
              <a:rPr lang="en-US" altLang="zh-CN"/>
              <a:t>To reduce the large number of page faults that occurs at process startup</a:t>
            </a:r>
          </a:p>
          <a:p>
            <a:pPr lvl="1"/>
            <a:r>
              <a:rPr lang="en-US" altLang="zh-CN"/>
              <a:t>Prepage all or some of the pages a process will need, before they are referenced</a:t>
            </a:r>
          </a:p>
          <a:p>
            <a:pPr lvl="1"/>
            <a:r>
              <a:rPr lang="en-US" altLang="zh-CN"/>
              <a:t>But if prepaged pages are unused, I/O and memory was wasted</a:t>
            </a:r>
          </a:p>
          <a:p>
            <a:pPr lvl="1"/>
            <a:r>
              <a:rPr lang="en-US" altLang="zh-CN"/>
              <a:t>Assume </a:t>
            </a:r>
            <a:r>
              <a:rPr lang="en-US" altLang="zh-CN" i="1"/>
              <a:t>s</a:t>
            </a:r>
            <a:r>
              <a:rPr lang="en-US" altLang="zh-CN"/>
              <a:t> pages are prepaged and </a:t>
            </a:r>
            <a:r>
              <a:rPr lang="el-GR" altLang="zh-CN" i="1"/>
              <a:t>α</a:t>
            </a:r>
            <a:r>
              <a:rPr lang="en-US" altLang="zh-CN" i="1"/>
              <a:t> </a:t>
            </a:r>
            <a:r>
              <a:rPr lang="en-US" altLang="zh-CN"/>
              <a:t>of the pages is used</a:t>
            </a:r>
          </a:p>
          <a:p>
            <a:pPr lvl="2"/>
            <a:r>
              <a:rPr lang="en-US" altLang="zh-CN"/>
              <a:t>Is benefit of </a:t>
            </a:r>
            <a:r>
              <a:rPr lang="en-US" altLang="zh-CN" i="1"/>
              <a:t>s * </a:t>
            </a:r>
            <a:r>
              <a:rPr lang="el-GR" altLang="zh-CN" i="1"/>
              <a:t>α</a:t>
            </a:r>
            <a:r>
              <a:rPr lang="en-US" altLang="zh-CN" i="1"/>
              <a:t>  </a:t>
            </a:r>
            <a:r>
              <a:rPr lang="en-US" altLang="zh-CN"/>
              <a:t>saved pages faults &gt; or &lt; than the cost of prepaging</a:t>
            </a:r>
            <a:r>
              <a:rPr lang="en-US" altLang="zh-CN" i="1"/>
              <a:t> </a:t>
            </a:r>
            <a:br>
              <a:rPr lang="en-US" altLang="zh-CN" i="1"/>
            </a:br>
            <a:r>
              <a:rPr lang="en-US" altLang="zh-CN" i="1"/>
              <a:t>s * (1- </a:t>
            </a:r>
            <a:r>
              <a:rPr lang="el-GR" altLang="zh-CN" i="1"/>
              <a:t>α</a:t>
            </a:r>
            <a:r>
              <a:rPr lang="en-US" altLang="zh-CN" i="1"/>
              <a:t>) </a:t>
            </a:r>
            <a:r>
              <a:rPr lang="en-US" altLang="zh-CN"/>
              <a:t>unnecessary pages</a:t>
            </a:r>
            <a:r>
              <a:rPr lang="en-US" altLang="zh-CN" i="1"/>
              <a:t>?  </a:t>
            </a:r>
          </a:p>
          <a:p>
            <a:pPr lvl="2"/>
            <a:r>
              <a:rPr lang="el-GR" altLang="zh-CN" i="1"/>
              <a:t>α</a:t>
            </a:r>
            <a:r>
              <a:rPr lang="en-US" altLang="zh-CN" i="1"/>
              <a:t> </a:t>
            </a:r>
            <a:r>
              <a:rPr lang="en-US" altLang="zh-CN"/>
              <a:t>near zero </a:t>
            </a:r>
            <a:r>
              <a:rPr lang="en-US" altLang="zh-CN">
                <a:sym typeface="Symbol" pitchFamily="2" charset="2"/>
              </a:rPr>
              <a:t> prepaging loses</a:t>
            </a:r>
            <a:r>
              <a:rPr lang="en-US" altLang="zh-CN"/>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9041137-233C-4742-B737-53A408A3240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Issues – Page Size</a:t>
            </a:r>
          </a:p>
        </p:txBody>
      </p:sp>
      <p:sp>
        <p:nvSpPr>
          <p:cNvPr id="83971" name="Rectangle 3">
            <a:extLst>
              <a:ext uri="{FF2B5EF4-FFF2-40B4-BE49-F238E27FC236}">
                <a16:creationId xmlns:a16="http://schemas.microsoft.com/office/drawing/2014/main" id="{DFFFBF94-4C41-1D48-A340-22E3DCC1EBAA}"/>
              </a:ext>
            </a:extLst>
          </p:cNvPr>
          <p:cNvSpPr>
            <a:spLocks noGrp="1" noChangeArrowheads="1"/>
          </p:cNvSpPr>
          <p:nvPr>
            <p:ph type="body" idx="1"/>
          </p:nvPr>
        </p:nvSpPr>
        <p:spPr>
          <a:xfrm>
            <a:off x="827088" y="1358900"/>
            <a:ext cx="6511925" cy="4189413"/>
          </a:xfrm>
        </p:spPr>
        <p:txBody>
          <a:bodyPr/>
          <a:lstStyle/>
          <a:p>
            <a:r>
              <a:rPr lang="en-US" altLang="zh-CN"/>
              <a:t>Page size selection must take into consideration:</a:t>
            </a:r>
          </a:p>
          <a:p>
            <a:pPr lvl="1"/>
            <a:r>
              <a:rPr lang="en-US" altLang="zh-CN"/>
              <a:t>Fragmentation – small page size</a:t>
            </a:r>
          </a:p>
          <a:p>
            <a:pPr lvl="1"/>
            <a:r>
              <a:rPr lang="en-US" altLang="zh-CN"/>
              <a:t>table size -&gt; large page size</a:t>
            </a:r>
          </a:p>
          <a:p>
            <a:pPr lvl="1"/>
            <a:r>
              <a:rPr lang="en-US" altLang="zh-CN"/>
              <a:t>I/O overhead -&gt; large page size</a:t>
            </a:r>
          </a:p>
          <a:p>
            <a:pPr lvl="1"/>
            <a:r>
              <a:rPr lang="en-US" altLang="zh-CN"/>
              <a:t>Locality -&gt; small page size , accurate locality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F34E934E-9938-8442-9CF6-A36C45E1E8D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Issues – TLB Reach </a:t>
            </a:r>
          </a:p>
        </p:txBody>
      </p:sp>
      <p:sp>
        <p:nvSpPr>
          <p:cNvPr id="84995" name="Rectangle 3">
            <a:extLst>
              <a:ext uri="{FF2B5EF4-FFF2-40B4-BE49-F238E27FC236}">
                <a16:creationId xmlns:a16="http://schemas.microsoft.com/office/drawing/2014/main" id="{44C5066E-9639-C64D-AF9C-B89144D16F14}"/>
              </a:ext>
            </a:extLst>
          </p:cNvPr>
          <p:cNvSpPr>
            <a:spLocks noGrp="1" noChangeArrowheads="1"/>
          </p:cNvSpPr>
          <p:nvPr>
            <p:ph type="body" idx="1"/>
          </p:nvPr>
        </p:nvSpPr>
        <p:spPr>
          <a:xfrm>
            <a:off x="827088" y="1470025"/>
            <a:ext cx="6804025" cy="4418013"/>
          </a:xfrm>
        </p:spPr>
        <p:txBody>
          <a:bodyPr/>
          <a:lstStyle/>
          <a:p>
            <a:r>
              <a:rPr lang="en-US" altLang="zh-CN"/>
              <a:t>TLB Reach - The amount of memory accessible from the TLB</a:t>
            </a:r>
          </a:p>
          <a:p>
            <a:r>
              <a:rPr lang="en-US" altLang="zh-CN"/>
              <a:t>TLB Reach = (TLB Size) X (Page Size)</a:t>
            </a:r>
          </a:p>
          <a:p>
            <a:r>
              <a:rPr lang="en-US" altLang="zh-CN"/>
              <a:t>Ideally, the working set of each process is stored in the TLB</a:t>
            </a:r>
          </a:p>
          <a:p>
            <a:pPr lvl="1"/>
            <a:r>
              <a:rPr lang="en-US" altLang="zh-CN"/>
              <a:t>Otherwise there is a high degree of page faults</a:t>
            </a:r>
          </a:p>
          <a:p>
            <a:r>
              <a:rPr lang="en-US" altLang="zh-CN"/>
              <a:t>Increase the Page Size</a:t>
            </a:r>
          </a:p>
          <a:p>
            <a:pPr lvl="1"/>
            <a:r>
              <a:rPr lang="en-US" altLang="zh-CN"/>
              <a:t>This may lead to an increase in fragmentation as not all applications require a large page size</a:t>
            </a:r>
          </a:p>
          <a:p>
            <a:r>
              <a:rPr lang="en-US" altLang="zh-CN"/>
              <a:t>Provide Multiple Page Sizes</a:t>
            </a:r>
          </a:p>
          <a:p>
            <a:pPr lvl="1"/>
            <a:r>
              <a:rPr lang="en-US" altLang="zh-CN"/>
              <a:t>This allows applications that require larger page sizes the opportunity to use them without an increase in fragmentation</a:t>
            </a:r>
          </a:p>
          <a:p>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BB16762-6D1D-1349-998F-D3DF5244BC7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Issues – Program Structure</a:t>
            </a:r>
          </a:p>
        </p:txBody>
      </p:sp>
      <p:sp>
        <p:nvSpPr>
          <p:cNvPr id="86019" name="Rectangle 3">
            <a:extLst>
              <a:ext uri="{FF2B5EF4-FFF2-40B4-BE49-F238E27FC236}">
                <a16:creationId xmlns:a16="http://schemas.microsoft.com/office/drawing/2014/main" id="{14DADDD5-A6BA-C04D-8DB7-4316CEC1CBB6}"/>
              </a:ext>
            </a:extLst>
          </p:cNvPr>
          <p:cNvSpPr>
            <a:spLocks noGrp="1" noChangeArrowheads="1"/>
          </p:cNvSpPr>
          <p:nvPr>
            <p:ph type="body" idx="1"/>
          </p:nvPr>
        </p:nvSpPr>
        <p:spPr>
          <a:xfrm>
            <a:off x="827088" y="1282700"/>
            <a:ext cx="7548562" cy="4995863"/>
          </a:xfrm>
        </p:spPr>
        <p:txBody>
          <a:bodyPr/>
          <a:lstStyle/>
          <a:p>
            <a:pPr>
              <a:lnSpc>
                <a:spcPct val="90000"/>
              </a:lnSpc>
              <a:tabLst>
                <a:tab pos="3319463" algn="l"/>
                <a:tab pos="3651250" algn="l"/>
              </a:tabLst>
            </a:pPr>
            <a:r>
              <a:rPr lang="en-US" altLang="zh-CN"/>
              <a:t>Program structure</a:t>
            </a:r>
          </a:p>
          <a:p>
            <a:pPr lvl="1">
              <a:lnSpc>
                <a:spcPct val="90000"/>
              </a:lnSpc>
              <a:tabLst>
                <a:tab pos="3319463" algn="l"/>
                <a:tab pos="3651250" algn="l"/>
              </a:tabLst>
            </a:pPr>
            <a:r>
              <a:rPr lang="en-US" altLang="zh-CN">
                <a:latin typeface="Courier New" panose="02070309020205020404" pitchFamily="49" charset="0"/>
              </a:rPr>
              <a:t>Int[128,128] data;</a:t>
            </a:r>
          </a:p>
          <a:p>
            <a:pPr lvl="1">
              <a:lnSpc>
                <a:spcPct val="90000"/>
              </a:lnSpc>
              <a:tabLst>
                <a:tab pos="3319463" algn="l"/>
                <a:tab pos="3651250" algn="l"/>
              </a:tabLst>
            </a:pPr>
            <a:r>
              <a:rPr lang="en-US" altLang="zh-CN"/>
              <a:t>Each row is stored in one page </a:t>
            </a:r>
          </a:p>
          <a:p>
            <a:pPr lvl="1">
              <a:lnSpc>
                <a:spcPct val="90000"/>
              </a:lnSpc>
              <a:tabLst>
                <a:tab pos="3319463" algn="l"/>
                <a:tab pos="3651250" algn="l"/>
              </a:tabLst>
            </a:pPr>
            <a:r>
              <a:rPr lang="en-US" altLang="zh-CN"/>
              <a:t>Program 1 	</a:t>
            </a:r>
          </a:p>
          <a:p>
            <a:pPr>
              <a:lnSpc>
                <a:spcPct val="90000"/>
              </a:lnSpc>
              <a:buFont typeface="Monotype Sorts" pitchFamily="2" charset="2"/>
              <a:buNone/>
              <a:tabLst>
                <a:tab pos="3319463" algn="l"/>
                <a:tab pos="3651250" algn="l"/>
              </a:tabLst>
            </a:pPr>
            <a:r>
              <a:rPr lang="en-US" altLang="zh-CN">
                <a:latin typeface="Courier New" panose="02070309020205020404" pitchFamily="49" charset="0"/>
              </a:rPr>
              <a:t>                for (j = 0; j &lt;128; j++)</a:t>
            </a:r>
            <a:br>
              <a:rPr lang="en-US" altLang="zh-CN">
                <a:latin typeface="Courier New" panose="02070309020205020404" pitchFamily="49" charset="0"/>
              </a:rPr>
            </a:br>
            <a:r>
              <a:rPr lang="en-US" altLang="zh-CN">
                <a:latin typeface="Courier New" panose="02070309020205020404" pitchFamily="49" charset="0"/>
              </a:rPr>
              <a:t>                  for (i = 0; i &lt; 128; i++)</a:t>
            </a:r>
            <a:br>
              <a:rPr lang="en-US" altLang="zh-CN">
                <a:latin typeface="Courier New" panose="02070309020205020404" pitchFamily="49" charset="0"/>
              </a:rPr>
            </a:br>
            <a:r>
              <a:rPr lang="en-US" altLang="zh-CN">
                <a:latin typeface="Courier New" panose="02070309020205020404" pitchFamily="49" charset="0"/>
              </a:rPr>
              <a:t>                        data[i,j] = 0;</a:t>
            </a:r>
            <a:br>
              <a:rPr lang="en-US" altLang="zh-CN">
                <a:latin typeface="Courier New" panose="02070309020205020404" pitchFamily="49" charset="0"/>
              </a:rPr>
            </a:br>
            <a:endParaRPr lang="en-US" altLang="zh-CN">
              <a:latin typeface="Courier New" panose="02070309020205020404" pitchFamily="49" charset="0"/>
            </a:endParaRPr>
          </a:p>
          <a:p>
            <a:pPr lvl="1">
              <a:lnSpc>
                <a:spcPct val="90000"/>
              </a:lnSpc>
              <a:buFont typeface="Monotype Sorts" pitchFamily="2" charset="2"/>
              <a:buNone/>
              <a:tabLst>
                <a:tab pos="3319463" algn="l"/>
                <a:tab pos="3651250" algn="l"/>
              </a:tabLst>
            </a:pPr>
            <a:r>
              <a:rPr lang="en-US" altLang="zh-CN"/>
              <a:t>     128 x 128 = 16,384 page faults </a:t>
            </a:r>
            <a:br>
              <a:rPr lang="en-US" altLang="zh-CN"/>
            </a:br>
            <a:endParaRPr lang="en-US" altLang="zh-CN"/>
          </a:p>
          <a:p>
            <a:pPr lvl="1">
              <a:lnSpc>
                <a:spcPct val="90000"/>
              </a:lnSpc>
              <a:tabLst>
                <a:tab pos="3319463" algn="l"/>
                <a:tab pos="3651250" algn="l"/>
              </a:tabLst>
            </a:pPr>
            <a:r>
              <a:rPr lang="en-US" altLang="zh-CN"/>
              <a:t>Program 2 	</a:t>
            </a:r>
          </a:p>
          <a:p>
            <a:pPr lvl="1">
              <a:lnSpc>
                <a:spcPct val="90000"/>
              </a:lnSpc>
              <a:buFont typeface="Monotype Sorts" pitchFamily="2" charset="2"/>
              <a:buNone/>
              <a:tabLst>
                <a:tab pos="3319463" algn="l"/>
                <a:tab pos="3651250" algn="l"/>
              </a:tabLst>
            </a:pPr>
            <a:r>
              <a:rPr lang="zh-CN" altLang="en-US">
                <a:latin typeface="Courier New" panose="02070309020205020404" pitchFamily="49" charset="0"/>
              </a:rPr>
              <a:t>             </a:t>
            </a:r>
            <a:r>
              <a:rPr lang="en-US" altLang="zh-CN">
                <a:latin typeface="Courier New" panose="02070309020205020404" pitchFamily="49" charset="0"/>
              </a:rPr>
              <a:t>for (i = 0; i &lt; 128; i++)</a:t>
            </a:r>
            <a:br>
              <a:rPr lang="en-US" altLang="zh-CN">
                <a:latin typeface="Courier New" panose="02070309020205020404" pitchFamily="49" charset="0"/>
              </a:rPr>
            </a:br>
            <a:r>
              <a:rPr lang="en-US" altLang="zh-CN">
                <a:latin typeface="Courier New" panose="02070309020205020404" pitchFamily="49" charset="0"/>
              </a:rPr>
              <a:t>               for (j = 0; j &lt; 128; j++)</a:t>
            </a:r>
            <a:br>
              <a:rPr lang="en-US" altLang="zh-CN">
                <a:latin typeface="Courier New" panose="02070309020205020404" pitchFamily="49" charset="0"/>
              </a:rPr>
            </a:br>
            <a:r>
              <a:rPr lang="en-US" altLang="zh-CN">
                <a:latin typeface="Courier New" panose="02070309020205020404" pitchFamily="49" charset="0"/>
              </a:rPr>
              <a:t>                     data[i,j] = 0;</a:t>
            </a:r>
          </a:p>
          <a:p>
            <a:pPr lvl="1">
              <a:lnSpc>
                <a:spcPct val="90000"/>
              </a:lnSpc>
              <a:buFont typeface="Monotype Sorts" pitchFamily="2" charset="2"/>
              <a:buNone/>
              <a:tabLst>
                <a:tab pos="3319463" algn="l"/>
                <a:tab pos="3651250" algn="l"/>
              </a:tabLst>
            </a:pPr>
            <a:br>
              <a:rPr lang="en-US" altLang="zh-CN"/>
            </a:br>
            <a:r>
              <a:rPr lang="en-US" altLang="zh-CN"/>
              <a:t>128 page faults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3AA9D86F-CA68-B644-8DDC-3933B3421AD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Issues – I/O interlock</a:t>
            </a:r>
          </a:p>
        </p:txBody>
      </p:sp>
      <p:sp>
        <p:nvSpPr>
          <p:cNvPr id="87043" name="Rectangle 3">
            <a:extLst>
              <a:ext uri="{FF2B5EF4-FFF2-40B4-BE49-F238E27FC236}">
                <a16:creationId xmlns:a16="http://schemas.microsoft.com/office/drawing/2014/main" id="{97A25D7E-2893-3C49-91DC-F4FE7CD510A4}"/>
              </a:ext>
            </a:extLst>
          </p:cNvPr>
          <p:cNvSpPr>
            <a:spLocks noGrp="1" noChangeArrowheads="1"/>
          </p:cNvSpPr>
          <p:nvPr>
            <p:ph type="body" idx="1"/>
          </p:nvPr>
        </p:nvSpPr>
        <p:spPr>
          <a:xfrm>
            <a:off x="827088" y="1409700"/>
            <a:ext cx="6265862" cy="4459288"/>
          </a:xfrm>
        </p:spPr>
        <p:txBody>
          <a:bodyPr/>
          <a:lstStyle/>
          <a:p>
            <a:r>
              <a:rPr lang="en-US" altLang="zh-CN" b="1"/>
              <a:t>I/O Interlock</a:t>
            </a:r>
            <a:r>
              <a:rPr lang="en-US" altLang="zh-CN"/>
              <a:t> – Pages must sometimes be locked into memory</a:t>
            </a:r>
          </a:p>
          <a:p>
            <a:endParaRPr lang="en-US" altLang="zh-CN"/>
          </a:p>
          <a:p>
            <a:r>
              <a:rPr lang="en-US" altLang="zh-CN"/>
              <a:t>Consider I/O - Pages that are used for copying a file from a device must be locked from being selected for eviction by a page replacement algorithm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6C73B53-2B0C-8F46-A37F-02F4FA2B7A26}"/>
              </a:ext>
            </a:extLst>
          </p:cNvPr>
          <p:cNvSpPr>
            <a:spLocks noGrp="1" noChangeArrowheads="1"/>
          </p:cNvSpPr>
          <p:nvPr>
            <p:ph type="title"/>
          </p:nvPr>
        </p:nvSpPr>
        <p:spPr>
          <a:xfrm>
            <a:off x="873125" y="0"/>
            <a:ext cx="8134350" cy="844550"/>
          </a:xfrm>
        </p:spPr>
        <p:txBody>
          <a:bodyPr/>
          <a:lstStyle/>
          <a:p>
            <a:pPr>
              <a:defRPr/>
            </a:pPr>
            <a:r>
              <a:rPr lang="en-US" altLang="zh-CN" sz="2400">
                <a:effectLst>
                  <a:outerShdw blurRad="38100" dist="38100" dir="2700000" algn="tl">
                    <a:srgbClr val="C0C0C0"/>
                  </a:outerShdw>
                </a:effectLst>
              </a:rPr>
              <a:t>Reason Why Frames Used For I/O Must Be In Memory</a:t>
            </a:r>
          </a:p>
        </p:txBody>
      </p:sp>
      <p:pic>
        <p:nvPicPr>
          <p:cNvPr id="88067" name="Picture 4">
            <a:extLst>
              <a:ext uri="{FF2B5EF4-FFF2-40B4-BE49-F238E27FC236}">
                <a16:creationId xmlns:a16="http://schemas.microsoft.com/office/drawing/2014/main" id="{E020F70A-7CC6-A042-83B1-7C7AD51A1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38A568F5-4AE8-8146-84DA-338A1E099F8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Operating System Examples</a:t>
            </a:r>
          </a:p>
        </p:txBody>
      </p:sp>
      <p:sp>
        <p:nvSpPr>
          <p:cNvPr id="89091" name="Rectangle 3">
            <a:extLst>
              <a:ext uri="{FF2B5EF4-FFF2-40B4-BE49-F238E27FC236}">
                <a16:creationId xmlns:a16="http://schemas.microsoft.com/office/drawing/2014/main" id="{BC73E986-5BDB-0849-B8CC-BC4DB4C6DE17}"/>
              </a:ext>
            </a:extLst>
          </p:cNvPr>
          <p:cNvSpPr>
            <a:spLocks noGrp="1" noChangeArrowheads="1"/>
          </p:cNvSpPr>
          <p:nvPr>
            <p:ph type="body" idx="1"/>
          </p:nvPr>
        </p:nvSpPr>
        <p:spPr>
          <a:xfrm>
            <a:off x="827088" y="1435100"/>
            <a:ext cx="7351712" cy="4483100"/>
          </a:xfrm>
        </p:spPr>
        <p:txBody>
          <a:bodyPr/>
          <a:lstStyle/>
          <a:p>
            <a:r>
              <a:rPr lang="en-US" altLang="zh-CN"/>
              <a:t>Windows XP</a:t>
            </a:r>
          </a:p>
          <a:p>
            <a:endParaRPr lang="en-US" altLang="zh-CN"/>
          </a:p>
          <a:p>
            <a:r>
              <a:rPr lang="en-US" altLang="zh-CN"/>
              <a:t>Solaris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B44985ED-E9C5-D445-8C06-2BCFE8BC20B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Other benefits</a:t>
            </a:r>
          </a:p>
        </p:txBody>
      </p:sp>
      <p:sp>
        <p:nvSpPr>
          <p:cNvPr id="12291" name="Rectangle 3">
            <a:extLst>
              <a:ext uri="{FF2B5EF4-FFF2-40B4-BE49-F238E27FC236}">
                <a16:creationId xmlns:a16="http://schemas.microsoft.com/office/drawing/2014/main" id="{4DCD3893-B285-1848-BC57-FF8314F10284}"/>
              </a:ext>
            </a:extLst>
          </p:cNvPr>
          <p:cNvSpPr>
            <a:spLocks noGrp="1" noChangeArrowheads="1"/>
          </p:cNvSpPr>
          <p:nvPr>
            <p:ph type="body" idx="1"/>
          </p:nvPr>
        </p:nvSpPr>
        <p:spPr/>
        <p:txBody>
          <a:bodyPr/>
          <a:lstStyle/>
          <a:p>
            <a:r>
              <a:rPr lang="en-US" altLang="zh-CN"/>
              <a:t>System libraries can be shared by several processes through mapping of the shared object into a virtual address space</a:t>
            </a:r>
          </a:p>
          <a:p>
            <a:r>
              <a:rPr lang="en-US" altLang="zh-CN"/>
              <a:t>Shared memory is enabled</a:t>
            </a:r>
          </a:p>
          <a:p>
            <a:r>
              <a:rPr lang="en-US" altLang="zh-CN"/>
              <a:t>Pages can be shared during process creation (speeds up creation)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34494772-19DB-7641-84BA-2380C6131E3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Windows XP</a:t>
            </a:r>
          </a:p>
        </p:txBody>
      </p:sp>
      <p:sp>
        <p:nvSpPr>
          <p:cNvPr id="90115" name="Rectangle 3">
            <a:extLst>
              <a:ext uri="{FF2B5EF4-FFF2-40B4-BE49-F238E27FC236}">
                <a16:creationId xmlns:a16="http://schemas.microsoft.com/office/drawing/2014/main" id="{93B754A4-4675-5543-958B-E5AD04BCA12B}"/>
              </a:ext>
            </a:extLst>
          </p:cNvPr>
          <p:cNvSpPr>
            <a:spLocks noGrp="1" noChangeArrowheads="1"/>
          </p:cNvSpPr>
          <p:nvPr>
            <p:ph type="body" idx="1"/>
          </p:nvPr>
        </p:nvSpPr>
        <p:spPr/>
        <p:txBody>
          <a:bodyPr/>
          <a:lstStyle/>
          <a:p>
            <a:r>
              <a:rPr lang="en-US" altLang="zh-CN"/>
              <a:t>Uses demand paging with </a:t>
            </a:r>
            <a:r>
              <a:rPr lang="en-US" altLang="zh-CN" b="1"/>
              <a:t>clustering</a:t>
            </a:r>
            <a:r>
              <a:rPr lang="en-US" altLang="zh-CN"/>
              <a:t>. Clustering brings in pages surrounding the faulting page.</a:t>
            </a:r>
          </a:p>
          <a:p>
            <a:r>
              <a:rPr lang="en-US" altLang="zh-CN"/>
              <a:t>Processes are assigned </a:t>
            </a:r>
            <a:r>
              <a:rPr lang="en-US" altLang="zh-CN" b="1"/>
              <a:t>working set minimum</a:t>
            </a:r>
            <a:r>
              <a:rPr lang="en-US" altLang="zh-CN"/>
              <a:t> and </a:t>
            </a:r>
            <a:r>
              <a:rPr lang="en-US" altLang="zh-CN" b="1"/>
              <a:t>working set maximum (50-345 pages)</a:t>
            </a:r>
            <a:endParaRPr lang="en-US" altLang="zh-CN"/>
          </a:p>
          <a:p>
            <a:r>
              <a:rPr lang="en-US" altLang="zh-CN"/>
              <a:t>Working set minimum is the minimum number of pages the process is guaranteed to have in memory</a:t>
            </a:r>
          </a:p>
          <a:p>
            <a:r>
              <a:rPr lang="en-US" altLang="zh-CN"/>
              <a:t>A process may be assigned as many pages up to its working set maximum. If page fault at maximum, replace local pages.</a:t>
            </a:r>
          </a:p>
          <a:p>
            <a:r>
              <a:rPr lang="en-US" altLang="zh-CN"/>
              <a:t>When the amount of free memory in the system falls below a threshold, </a:t>
            </a:r>
            <a:r>
              <a:rPr lang="en-US" altLang="zh-CN" b="1"/>
              <a:t>automatic working set trimming</a:t>
            </a:r>
            <a:r>
              <a:rPr lang="en-US" altLang="zh-CN"/>
              <a:t> is performed to restore the amount of free memory</a:t>
            </a:r>
          </a:p>
          <a:p>
            <a:r>
              <a:rPr lang="en-US" altLang="zh-CN"/>
              <a:t>Working set trimming removes pages from processes that have pages in excess of their working set minimum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96CFF6F-C827-604B-A118-6C135CB40E4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Solaris </a:t>
            </a:r>
          </a:p>
        </p:txBody>
      </p:sp>
      <p:sp>
        <p:nvSpPr>
          <p:cNvPr id="91139" name="Rectangle 3">
            <a:extLst>
              <a:ext uri="{FF2B5EF4-FFF2-40B4-BE49-F238E27FC236}">
                <a16:creationId xmlns:a16="http://schemas.microsoft.com/office/drawing/2014/main" id="{68CE59D8-D9F8-B044-AC04-CFB223C28021}"/>
              </a:ext>
            </a:extLst>
          </p:cNvPr>
          <p:cNvSpPr>
            <a:spLocks noGrp="1" noChangeArrowheads="1"/>
          </p:cNvSpPr>
          <p:nvPr>
            <p:ph type="body" idx="1"/>
          </p:nvPr>
        </p:nvSpPr>
        <p:spPr/>
        <p:txBody>
          <a:bodyPr/>
          <a:lstStyle/>
          <a:p>
            <a:r>
              <a:rPr lang="en-US" altLang="zh-CN"/>
              <a:t>Maintains a list of free pages to assign faulting processes</a:t>
            </a:r>
          </a:p>
          <a:p>
            <a:r>
              <a:rPr lang="en-US" altLang="zh-CN" i="1"/>
              <a:t>Lotsfree</a:t>
            </a:r>
            <a:r>
              <a:rPr lang="en-US" altLang="zh-CN"/>
              <a:t> – threshold parameter (amount of free memory) to begin paging out</a:t>
            </a:r>
          </a:p>
          <a:p>
            <a:r>
              <a:rPr lang="en-US" altLang="zh-CN" i="1"/>
              <a:t>Desfree</a:t>
            </a:r>
            <a:r>
              <a:rPr lang="en-US" altLang="zh-CN"/>
              <a:t> – threshold parameter to increasing paging frequency</a:t>
            </a:r>
          </a:p>
          <a:p>
            <a:r>
              <a:rPr lang="en-US" altLang="zh-CN" i="1"/>
              <a:t>Minfree</a:t>
            </a:r>
            <a:r>
              <a:rPr lang="en-US" altLang="zh-CN"/>
              <a:t> – threshold parameter to begin swapping</a:t>
            </a:r>
          </a:p>
          <a:p>
            <a:r>
              <a:rPr lang="en-US" altLang="zh-CN"/>
              <a:t>Paging is performed by </a:t>
            </a:r>
            <a:r>
              <a:rPr lang="en-US" altLang="zh-CN" i="1"/>
              <a:t>pageout</a:t>
            </a:r>
            <a:r>
              <a:rPr lang="en-US" altLang="zh-CN"/>
              <a:t> process</a:t>
            </a:r>
          </a:p>
          <a:p>
            <a:r>
              <a:rPr lang="en-US" altLang="zh-CN"/>
              <a:t>Pageout scans pages using modified clock algorithm</a:t>
            </a:r>
          </a:p>
          <a:p>
            <a:r>
              <a:rPr lang="en-US" altLang="zh-CN" i="1"/>
              <a:t>Scanrate</a:t>
            </a:r>
            <a:r>
              <a:rPr lang="en-US" altLang="zh-CN"/>
              <a:t> is the rate at which pages are scanned. This ranges from </a:t>
            </a:r>
            <a:r>
              <a:rPr lang="en-US" altLang="zh-CN" i="1"/>
              <a:t>slowscan</a:t>
            </a:r>
            <a:r>
              <a:rPr lang="en-US" altLang="zh-CN"/>
              <a:t> to </a:t>
            </a:r>
            <a:r>
              <a:rPr lang="en-US" altLang="zh-CN" i="1"/>
              <a:t>fastscan</a:t>
            </a:r>
            <a:endParaRPr lang="en-US" altLang="zh-CN"/>
          </a:p>
          <a:p>
            <a:r>
              <a:rPr lang="en-US" altLang="zh-CN"/>
              <a:t>Pageout is called more frequently depending upon the amount of free memory available</a:t>
            </a:r>
          </a:p>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0945055-3671-5F41-8473-29FAA0A4088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Solaris 2 Page Scanner</a:t>
            </a:r>
          </a:p>
        </p:txBody>
      </p:sp>
      <p:pic>
        <p:nvPicPr>
          <p:cNvPr id="92163" name="Picture 4">
            <a:extLst>
              <a:ext uri="{FF2B5EF4-FFF2-40B4-BE49-F238E27FC236}">
                <a16:creationId xmlns:a16="http://schemas.microsoft.com/office/drawing/2014/main" id="{81195B22-8C26-A745-9CCE-4237D4BAD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23" t="6061" r="923" b="6061"/>
          <a:stretch>
            <a:fillRect/>
          </a:stretch>
        </p:blipFill>
        <p:spPr bwMode="auto">
          <a:xfrm>
            <a:off x="1666875" y="2003425"/>
            <a:ext cx="5545138" cy="3724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AE28A04B-4910-DD45-B472-98859C115C51}"/>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rPr>
              <a:t>End of Chapter 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9D93A5DE-B11D-364D-95E6-102CD9E97D5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Shared Library Using Virtual Memory</a:t>
            </a:r>
          </a:p>
        </p:txBody>
      </p:sp>
      <p:pic>
        <p:nvPicPr>
          <p:cNvPr id="13315" name="Picture 4">
            <a:extLst>
              <a:ext uri="{FF2B5EF4-FFF2-40B4-BE49-F238E27FC236}">
                <a16:creationId xmlns:a16="http://schemas.microsoft.com/office/drawing/2014/main" id="{1D9255C7-A3FE-0245-8E49-F38942F0E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6815" r="1163" b="6815"/>
          <a:stretch>
            <a:fillRect/>
          </a:stretch>
        </p:blipFill>
        <p:spPr bwMode="auto">
          <a:xfrm>
            <a:off x="1652588" y="1949450"/>
            <a:ext cx="5667375" cy="3740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6C7995C-0492-EC49-9D1B-E2FD0F6EA9D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rPr>
              <a:t>Demand Paging</a:t>
            </a:r>
          </a:p>
        </p:txBody>
      </p:sp>
      <p:sp>
        <p:nvSpPr>
          <p:cNvPr id="14339" name="Rectangle 3">
            <a:extLst>
              <a:ext uri="{FF2B5EF4-FFF2-40B4-BE49-F238E27FC236}">
                <a16:creationId xmlns:a16="http://schemas.microsoft.com/office/drawing/2014/main" id="{504535C1-DDD7-8143-8BD0-CB395BFF1779}"/>
              </a:ext>
            </a:extLst>
          </p:cNvPr>
          <p:cNvSpPr>
            <a:spLocks noGrp="1" noChangeArrowheads="1"/>
          </p:cNvSpPr>
          <p:nvPr>
            <p:ph type="body" idx="1"/>
          </p:nvPr>
        </p:nvSpPr>
        <p:spPr/>
        <p:txBody>
          <a:bodyPr/>
          <a:lstStyle/>
          <a:p>
            <a:r>
              <a:rPr lang="en-US" altLang="zh-CN"/>
              <a:t>Bring a page into memory only when it is needed</a:t>
            </a:r>
          </a:p>
          <a:p>
            <a:pPr lvl="1"/>
            <a:r>
              <a:rPr lang="en-US" altLang="zh-CN"/>
              <a:t>Less I/O needed</a:t>
            </a:r>
          </a:p>
          <a:p>
            <a:pPr lvl="1"/>
            <a:r>
              <a:rPr lang="en-US" altLang="zh-CN"/>
              <a:t>Less memory needed </a:t>
            </a:r>
          </a:p>
          <a:p>
            <a:pPr lvl="1"/>
            <a:r>
              <a:rPr lang="en-US" altLang="zh-CN"/>
              <a:t>Faster response</a:t>
            </a:r>
          </a:p>
          <a:p>
            <a:pPr lvl="1"/>
            <a:r>
              <a:rPr lang="en-US" altLang="zh-CN"/>
              <a:t>More users</a:t>
            </a:r>
            <a:br>
              <a:rPr lang="en-US" altLang="zh-CN"/>
            </a:br>
            <a:endParaRPr lang="en-US" altLang="zh-CN"/>
          </a:p>
          <a:p>
            <a:r>
              <a:rPr lang="en-US" altLang="zh-CN"/>
              <a:t>Page is needed </a:t>
            </a:r>
            <a:r>
              <a:rPr lang="en-US" altLang="zh-CN">
                <a:sym typeface="Symbol" pitchFamily="2" charset="2"/>
              </a:rPr>
              <a:t> reference to it</a:t>
            </a:r>
          </a:p>
          <a:p>
            <a:pPr lvl="1"/>
            <a:r>
              <a:rPr lang="en-US" altLang="zh-CN"/>
              <a:t>invalid reference </a:t>
            </a:r>
            <a:r>
              <a:rPr lang="en-US" altLang="zh-CN">
                <a:sym typeface="Symbol" pitchFamily="2" charset="2"/>
              </a:rPr>
              <a:t> abort</a:t>
            </a:r>
          </a:p>
          <a:p>
            <a:pPr lvl="1"/>
            <a:r>
              <a:rPr lang="en-US" altLang="zh-CN">
                <a:sym typeface="Symbol" pitchFamily="2" charset="2"/>
              </a:rPr>
              <a:t>not-in-memory  bring to memory</a:t>
            </a:r>
          </a:p>
          <a:p>
            <a:r>
              <a:rPr lang="en-US" altLang="zh-CN" b="1">
                <a:sym typeface="Symbol" pitchFamily="2" charset="2"/>
              </a:rPr>
              <a:t>Lazy swapper</a:t>
            </a:r>
            <a:r>
              <a:rPr lang="en-US" altLang="zh-CN">
                <a:sym typeface="Symbol" pitchFamily="2" charset="2"/>
              </a:rPr>
              <a:t> – never swaps a page into memory unless page will be needed</a:t>
            </a:r>
          </a:p>
          <a:p>
            <a:pPr lvl="1"/>
            <a:r>
              <a:rPr lang="en-US" altLang="zh-CN">
                <a:sym typeface="Symbol" pitchFamily="2" charset="2"/>
              </a:rPr>
              <a:t>Swapper that deals with pages is a </a:t>
            </a:r>
            <a:r>
              <a:rPr lang="en-US" altLang="zh-CN" b="1">
                <a:sym typeface="Symbol" pitchFamily="2" charset="2"/>
              </a:rPr>
              <a:t>pager</a:t>
            </a:r>
          </a:p>
          <a:p>
            <a:pPr lvl="1">
              <a:buFont typeface="Monotype Sorts" pitchFamily="2" charset="2"/>
              <a:buNone/>
            </a:pPr>
            <a:endParaRPr lang="zh-CN" altLang="en-US">
              <a:sym typeface="Symbol" pitchFamily="2" charset="2"/>
            </a:endParaRP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宋体"/>
        <a:cs typeface=""/>
      </a:majorFont>
      <a:minorFont>
        <a:latin typeface="Helvetic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charset="0"/>
            <a:ea typeface="宋体"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27854</TotalTime>
  <Words>3931</Words>
  <Application>Microsoft Macintosh PowerPoint</Application>
  <PresentationFormat>全屏显示(4:3)</PresentationFormat>
  <Paragraphs>505</Paragraphs>
  <Slides>73</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2" baseType="lpstr">
      <vt:lpstr>Book Antiqua</vt:lpstr>
      <vt:lpstr>Courier New</vt:lpstr>
      <vt:lpstr>Helvetica</vt:lpstr>
      <vt:lpstr>Monotype Sorts</vt:lpstr>
      <vt:lpstr>Times New Roman</vt:lpstr>
      <vt:lpstr>Webdings</vt:lpstr>
      <vt:lpstr>Wingdings</vt:lpstr>
      <vt:lpstr>os-w-java</vt:lpstr>
      <vt:lpstr>Microsoft Equation 3.0</vt:lpstr>
      <vt:lpstr>Chapter 9:  Virtual Memory</vt:lpstr>
      <vt:lpstr>Chapter 9:  Virtual Memory</vt:lpstr>
      <vt:lpstr>Objectives</vt:lpstr>
      <vt:lpstr>Background</vt:lpstr>
      <vt:lpstr>Virtual Memory That is Larger Than Physical Memory</vt:lpstr>
      <vt:lpstr>Virtual-address Space</vt:lpstr>
      <vt:lpstr>Other benefits</vt:lpstr>
      <vt:lpstr>Shared Library Using Virtual Memory</vt:lpstr>
      <vt:lpstr>Demand Paging</vt:lpstr>
      <vt:lpstr>Transfer of a Paged Memory to Contiguous Disk Space</vt:lpstr>
      <vt:lpstr>Valid-Invalid Bit</vt:lpstr>
      <vt:lpstr>Page Table When Some Pages Are Not in Main Memory</vt:lpstr>
      <vt:lpstr>Page Fault</vt:lpstr>
      <vt:lpstr>Page Fault (Cont.)</vt:lpstr>
      <vt:lpstr>Steps in Handling a Page Fault</vt:lpstr>
      <vt:lpstr>A Page Fault Causes The Following</vt:lpstr>
      <vt:lpstr>Performance of Demand Paging</vt:lpstr>
      <vt:lpstr>Demand Paging Example</vt:lpstr>
      <vt:lpstr>Process Creation</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Replacement Algorithms</vt:lpstr>
      <vt:lpstr>Graph of Page Faults Versus The Number of Frames</vt:lpstr>
      <vt:lpstr>First-In-First-Out (FIFO) Algorithm</vt:lpstr>
      <vt:lpstr>FIFO Page Replacement</vt:lpstr>
      <vt:lpstr>FIFO Illustrating Belady’s Anomaly</vt:lpstr>
      <vt:lpstr>Optimal Algorithm</vt:lpstr>
      <vt:lpstr>Optimal Page Replacement</vt:lpstr>
      <vt:lpstr>Least Recently Used (LRU) Algorithm</vt:lpstr>
      <vt:lpstr>LRU Page Replacement</vt:lpstr>
      <vt:lpstr>LRU Algorithm (Cont.)</vt:lpstr>
      <vt:lpstr>Use Of A Stack to Record The Most Recent Page References</vt:lpstr>
      <vt:lpstr>LRU Approximation Algorithms</vt:lpstr>
      <vt:lpstr>Second-Chance (clock) Page-Replacement Algorithm</vt:lpstr>
      <vt:lpstr>Counting-based Algorithms</vt:lpstr>
      <vt:lpstr>Allocation of Frames</vt:lpstr>
      <vt:lpstr>Fixed Allocation</vt:lpstr>
      <vt:lpstr>Priority Allocation</vt:lpstr>
      <vt:lpstr>Global vs. Local Allocation</vt:lpstr>
      <vt:lpstr>Thrashing （颠簸）</vt:lpstr>
      <vt:lpstr>Thrashing (Cont.)</vt:lpstr>
      <vt:lpstr>Demand Paging and Thrashing </vt:lpstr>
      <vt:lpstr>Locality In A Memory-Reference Pattern</vt:lpstr>
      <vt:lpstr>Data Locality Example</vt:lpstr>
      <vt:lpstr>Working-Set Model</vt:lpstr>
      <vt:lpstr>Working-set model</vt:lpstr>
      <vt:lpstr>Keeping Track of the Working Set</vt:lpstr>
      <vt:lpstr>Page-Fault Frequency Scheme</vt:lpstr>
      <vt:lpstr>Memory-Mapped Files</vt:lpstr>
      <vt:lpstr>Memory Mapped Files</vt:lpstr>
      <vt:lpstr>Memory-Mapped Shared Memory in Windows</vt:lpstr>
      <vt:lpstr>Allocating Kernel Memory</vt:lpstr>
      <vt:lpstr>Buddy System</vt:lpstr>
      <vt:lpstr>Buddy System Allocator</vt:lpstr>
      <vt:lpstr>Slab Allocator</vt:lpstr>
      <vt:lpstr>Slab Allocation</vt:lpstr>
      <vt:lpstr>Other Issues -- Prepaging</vt:lpstr>
      <vt:lpstr>Other Issues – Page Size</vt:lpstr>
      <vt:lpstr>Other Issues – TLB Reach </vt:lpstr>
      <vt:lpstr>Other Issues – Program Structure</vt:lpstr>
      <vt:lpstr>Other Issues – I/O interlock</vt:lpstr>
      <vt:lpstr>Reason Why Frames Used For I/O Must Be In Memory</vt:lpstr>
      <vt:lpstr>Operating System Examples</vt:lpstr>
      <vt:lpstr>Windows XP</vt:lpstr>
      <vt:lpstr>Solaris </vt:lpstr>
      <vt:lpstr>Solaris 2 Page Scanner</vt:lpstr>
      <vt:lpstr>End of Chapter 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LidanShou</cp:lastModifiedBy>
  <cp:revision>367</cp:revision>
  <dcterms:created xsi:type="dcterms:W3CDTF">2004-10-07T18:29:30Z</dcterms:created>
  <dcterms:modified xsi:type="dcterms:W3CDTF">2023-09-18T08:43:22Z</dcterms:modified>
</cp:coreProperties>
</file>