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12"/>
  </p:notesMasterIdLst>
  <p:sldIdLst>
    <p:sldId id="262" r:id="rId3"/>
    <p:sldId id="331" r:id="rId4"/>
    <p:sldId id="323" r:id="rId5"/>
    <p:sldId id="333" r:id="rId6"/>
    <p:sldId id="321" r:id="rId7"/>
    <p:sldId id="322" r:id="rId8"/>
    <p:sldId id="330" r:id="rId9"/>
    <p:sldId id="334" r:id="rId10"/>
    <p:sldId id="3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50"/>
  </p:normalViewPr>
  <p:slideViewPr>
    <p:cSldViewPr snapToGrid="0">
      <p:cViewPr varScale="1">
        <p:scale>
          <a:sx n="116" d="100"/>
          <a:sy n="116" d="100"/>
        </p:scale>
        <p:origin x="8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EABB0-08C8-0B46-AE0A-F1546C4A3D2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1B570-5433-DC48-8F65-1EA47448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DEB0-AFCF-4BA6-B562-D36FD1AE264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32000" y="3429000"/>
            <a:ext cx="10160000" cy="1219200"/>
          </a:xfrm>
        </p:spPr>
        <p:txBody>
          <a:bodyPr anchor="t" anchorCtr="0"/>
          <a:lstStyle>
            <a:lvl1pPr algn="ctr">
              <a:defRPr sz="32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064000" y="4648200"/>
            <a:ext cx="8128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32000" y="3429000"/>
            <a:ext cx="10160000" cy="1219200"/>
          </a:xfrm>
        </p:spPr>
        <p:txBody>
          <a:bodyPr anchor="t" anchorCtr="0"/>
          <a:lstStyle>
            <a:lvl1pPr algn="ctr">
              <a:defRPr sz="32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064000" y="4648200"/>
            <a:ext cx="8128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579370"/>
            <a:ext cx="7823200" cy="228600"/>
          </a:xfr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115824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5600" y="2971800"/>
            <a:ext cx="9144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>
                <a:solidFill>
                  <a:srgbClr val="CCDDEA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bg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5693664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143000"/>
            <a:ext cx="5710936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6000" y="767567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596148"/>
            <a:ext cx="7823200" cy="228600"/>
          </a:xfrm>
        </p:spPr>
        <p:txBody>
          <a:bodyPr/>
          <a:lstStyle>
            <a:lvl1pPr algn="l">
              <a:defRPr sz="1200" b="0" i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579370"/>
            <a:ext cx="7823200" cy="228600"/>
          </a:xfr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115824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CCDDEA"/>
                </a:solidFill>
              </a:rPr>
              <a:t>Nagesh B Lakshminarayana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5600" y="2971800"/>
            <a:ext cx="9144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>
                <a:solidFill>
                  <a:srgbClr val="CCDDEA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bg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5693664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143000"/>
            <a:ext cx="5710936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6000" y="767567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596148"/>
            <a:ext cx="7823200" cy="228600"/>
          </a:xfrm>
        </p:spPr>
        <p:txBody>
          <a:bodyPr/>
          <a:lstStyle>
            <a:lvl1pPr algn="l">
              <a:defRPr sz="1200" b="0" i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CCDDEA"/>
                </a:solidFill>
              </a:rPr>
              <a:t>Nagesh B Lakshminarayana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5824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72800" y="685800"/>
            <a:ext cx="1219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8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5824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72800" y="685800"/>
            <a:ext cx="1219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2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hronos.org/registry/vulkan/" TargetMode="External"/><Relationship Id="rId3" Type="http://schemas.openxmlformats.org/officeDocument/2006/relationships/hyperlink" Target="https://riscv.org/specifications/" TargetMode="External"/><Relationship Id="rId7" Type="http://schemas.openxmlformats.org/officeDocument/2006/relationships/hyperlink" Target="http://portablecl.org/" TargetMode="External"/><Relationship Id="rId2" Type="http://schemas.openxmlformats.org/officeDocument/2006/relationships/hyperlink" Target="https://github.gatech.edu/casl/Vortex/doc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hronos.org/registry/OpenCL/specs/opencl-1.2.pdf" TargetMode="External"/><Relationship Id="rId5" Type="http://schemas.openxmlformats.org/officeDocument/2006/relationships/hyperlink" Target="https://riscv.org/software-status/" TargetMode="External"/><Relationship Id="rId10" Type="http://schemas.openxmlformats.org/officeDocument/2006/relationships/hyperlink" Target="https://github.gatech.edu/casl/pocl" TargetMode="External"/><Relationship Id="rId4" Type="http://schemas.openxmlformats.org/officeDocument/2006/relationships/hyperlink" Target="https://riscv.org/risc-v-cores/" TargetMode="External"/><Relationship Id="rId9" Type="http://schemas.openxmlformats.org/officeDocument/2006/relationships/hyperlink" Target="https://github.gatech.edu/casl/Vort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5513" y="1865868"/>
            <a:ext cx="9979447" cy="1857993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br>
              <a:rPr lang="en-US" dirty="0">
                <a:latin typeface="Tahoma"/>
                <a:ea typeface="Tahoma"/>
                <a:cs typeface="Tahoma"/>
              </a:rPr>
            </a:br>
            <a:r>
              <a:rPr lang="en-US" sz="5300" dirty="0">
                <a:latin typeface="Tahoma"/>
                <a:ea typeface="Tahoma"/>
                <a:cs typeface="Tahoma"/>
              </a:rPr>
              <a:t>Vortex GPGPU </a:t>
            </a:r>
            <a:br>
              <a:rPr lang="en-US" sz="5300" dirty="0">
                <a:latin typeface="Tahoma"/>
                <a:ea typeface="Tahoma"/>
                <a:cs typeface="Tahoma"/>
              </a:rPr>
            </a:br>
            <a:r>
              <a:rPr lang="en-US" sz="5300" dirty="0">
                <a:latin typeface="Tahoma"/>
                <a:ea typeface="Tahoma"/>
                <a:cs typeface="Tahoma"/>
              </a:rPr>
              <a:t>Projects</a:t>
            </a:r>
            <a:endParaRPr lang="en-US" sz="5300" dirty="0">
              <a:ln w="9000" cmpd="sng">
                <a:solidFill>
                  <a:prstClr val="black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3269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2383-304E-4C17-8359-7DA13B8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 GPGPU Projects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852BD-DA8F-41F7-9413-7E9C3AC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BE32-AB3F-4F71-9DDA-C9790D5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8A1208D-7EF8-40A4-A647-2EF76EB9444F}"/>
              </a:ext>
            </a:extLst>
          </p:cNvPr>
          <p:cNvSpPr txBox="1">
            <a:spLocks/>
          </p:cNvSpPr>
          <p:nvPr/>
        </p:nvSpPr>
        <p:spPr>
          <a:xfrm>
            <a:off x="304799" y="1143000"/>
            <a:ext cx="11484429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Porting Vortex to FPGAs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necessary hardness and optimizations to evaluate Vortex on actual FPGA.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L2 Cache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a L2 Cache to reduce memory latency.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OpenCL Compiler Optimizations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LLVM passes to support Vortex special instructions for parallel compute.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RISC-V Standard Extensions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Extend Vortex capabilities by implementing remining RISC-V extensions.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RISC-V extension for Graphics Rendering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Investigate and propose a RISC-V extension for Graphics.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Co-processor Interface for Vortex Accelerator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host-accelerator interface with standard RISC-V CPU.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2383-304E-4C17-8359-7DA13B8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Vortex to FPGAs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852BD-DA8F-41F7-9413-7E9C3AC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BE32-AB3F-4F71-9DDA-C9790D5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EC00AB9-E32A-41B1-9396-83B52EB1784B}"/>
              </a:ext>
            </a:extLst>
          </p:cNvPr>
          <p:cNvSpPr txBox="1">
            <a:spLocks/>
          </p:cNvSpPr>
          <p:nvPr/>
        </p:nvSpPr>
        <p:spPr>
          <a:xfrm>
            <a:off x="304799" y="1143000"/>
            <a:ext cx="11484429" cy="5562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Implementing necessary hardness and optimizations to evaluate Vortex on actual FPGA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FPGA Device I/O Mapping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Create top level module wrapper to interface with FPGA model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May target 3 FPGA profiles (High, Med, Low)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FPGA Pre-evaluation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Perform initial timing evaluation to identify performance bottlenecks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LSU Optimizations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Components that require pipelining to increase clock frequency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ALU (MUL/DIV) instructions are probably first candidates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Hardware Debugging and Bug Fixes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 JTAG support for Vortex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Enable GDB/</a:t>
            </a:r>
            <a:r>
              <a:rPr lang="en-US" dirty="0" err="1"/>
              <a:t>OpenOCD</a:t>
            </a:r>
            <a:r>
              <a:rPr lang="en-US" dirty="0"/>
              <a:t> support for Vortex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Skill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Verilog/VHDL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2383-304E-4C17-8359-7DA13B8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L2 Cache Implementation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852BD-DA8F-41F7-9413-7E9C3AC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BE32-AB3F-4F71-9DDA-C9790D5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EC00AB9-E32A-41B1-9396-83B52EB1784B}"/>
              </a:ext>
            </a:extLst>
          </p:cNvPr>
          <p:cNvSpPr txBox="1">
            <a:spLocks/>
          </p:cNvSpPr>
          <p:nvPr/>
        </p:nvSpPr>
        <p:spPr>
          <a:xfrm>
            <a:off x="304799" y="1143000"/>
            <a:ext cx="11484429" cy="556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a L2 Cache to reduce memory latency.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Set-associative 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cache will be shared by L1 caches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Banked Design?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Fully configurable Verilog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simulation model in </a:t>
            </a:r>
            <a:r>
              <a:rPr lang="en-US" dirty="0" err="1"/>
              <a:t>SimX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Skill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Verilog/VHDL/architecture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2383-304E-4C17-8359-7DA13B8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OpenCL Compiler Optimizations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852BD-DA8F-41F7-9413-7E9C3AC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BE32-AB3F-4F71-9DDA-C9790D5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9E211B-9944-4648-B890-9E3C6BC77CF3}"/>
              </a:ext>
            </a:extLst>
          </p:cNvPr>
          <p:cNvSpPr txBox="1">
            <a:spLocks/>
          </p:cNvSpPr>
          <p:nvPr/>
        </p:nvSpPr>
        <p:spPr>
          <a:xfrm>
            <a:off x="304799" y="1143000"/>
            <a:ext cx="11484429" cy="5181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LLVM passes to support Vortex special instructions for parallel compute.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Support for If-Conversion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Current implementation requires manual editing of if-else statements that cause control-flow divergence to insert Vortex join/fork instructions.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Need to modify POCL backend to automatically handle the if-conversion when control-flow divergence exists.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Support for Barriers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current implementation for barriers in POCL on Vortex is limited in that we need to serialize the execution of threads in Vortex to exploit POCL barrier resolution.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solution is to implement the native support of barriers inside POCL and use Vortex barrier instruction such that barriers can be handle with effective parallelism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Skill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Knowledge in Compiler optimizations and experience with LLVM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2383-304E-4C17-8359-7DA13B8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RISC-V Standard Extensions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852BD-DA8F-41F7-9413-7E9C3AC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BE32-AB3F-4F71-9DDA-C9790D5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6C48D47-29B9-4A66-A559-A0DC038B5852}"/>
              </a:ext>
            </a:extLst>
          </p:cNvPr>
          <p:cNvSpPr txBox="1">
            <a:spLocks/>
          </p:cNvSpPr>
          <p:nvPr/>
        </p:nvSpPr>
        <p:spPr>
          <a:xfrm>
            <a:off x="304799" y="1143000"/>
            <a:ext cx="11484429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Extending Vortex capabilities by implementing remining RISC-V extensions.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Compressed instructions (C)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Atomic instructions (A)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Single-precision floating-point instructions (F)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Double-precision floating-Point instructions (D)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Bit manipulation instructions (B)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Support in Vortex Emulator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Skill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Verilog/VHDL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2383-304E-4C17-8359-7DA13B8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RISC-V extension for Graphics Rendering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852BD-DA8F-41F7-9413-7E9C3AC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BE32-AB3F-4F71-9DDA-C9790D5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6C48D47-29B9-4A66-A559-A0DC038B5852}"/>
              </a:ext>
            </a:extLst>
          </p:cNvPr>
          <p:cNvSpPr txBox="1">
            <a:spLocks/>
          </p:cNvSpPr>
          <p:nvPr/>
        </p:nvSpPr>
        <p:spPr>
          <a:xfrm>
            <a:off x="304799" y="1143000"/>
            <a:ext cx="11484429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Investigate and propose a RISC-V extension for Graphics.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Accelerate OpenCL 1.2 Images feature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Vulkan API v1.0 (mobile profile)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Modify POCL front-end to implement runtime API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Modify POCL back-end to compile shaders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 multi-threaded rasterizer in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Hardware-Accelerated Texture Filtering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 new instructions for texture filtering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 texture Cache with compression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Skill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C++/Verilog/VHDL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2383-304E-4C17-8359-7DA13B8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Co-processor Interface for Vortex Accelerator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852BD-DA8F-41F7-9413-7E9C3AC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BE32-AB3F-4F71-9DDA-C9790D5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6C48D47-29B9-4A66-A559-A0DC038B5852}"/>
              </a:ext>
            </a:extLst>
          </p:cNvPr>
          <p:cNvSpPr txBox="1">
            <a:spLocks/>
          </p:cNvSpPr>
          <p:nvPr/>
        </p:nvSpPr>
        <p:spPr>
          <a:xfrm>
            <a:off x="304799" y="1143000"/>
            <a:ext cx="11484429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host-accelerator interface with standard RISC-V CPU.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existing open-source RISC-V CPU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 need a full SoC baseline (e.g. Rocket Chip)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Design portable standalone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Modify OpenCL runtime to support offload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Skill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Verilog/VHDL/Systems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E9EA-946A-4583-83EB-40046378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2E0D8-364C-4BF7-A5F5-3BE62A5E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5DBC-3E48-4927-B8BA-DF866786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F2A87-44E8-4ABB-B0D7-35DCEFDC4E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Vortex</a:t>
            </a:r>
          </a:p>
          <a:p>
            <a:pPr lvl="1"/>
            <a:r>
              <a:rPr lang="en-US" dirty="0">
                <a:hlinkClick r:id="rId2"/>
              </a:rPr>
              <a:t>https://github.gatech.edu/casl/Vortex/docs</a:t>
            </a:r>
            <a:endParaRPr lang="en-US" dirty="0"/>
          </a:p>
          <a:p>
            <a:r>
              <a:rPr lang="en-US" dirty="0"/>
              <a:t>RISC-V</a:t>
            </a:r>
          </a:p>
          <a:p>
            <a:pPr lvl="1"/>
            <a:r>
              <a:rPr lang="en-US" dirty="0">
                <a:hlinkClick r:id="rId3"/>
              </a:rPr>
              <a:t>https://riscv.org/specifications/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https://riscv.org/risc-v-cores/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https://riscv.org/software-status/</a:t>
            </a:r>
            <a:endParaRPr lang="en-US" dirty="0"/>
          </a:p>
          <a:p>
            <a:r>
              <a:rPr lang="en-US" dirty="0"/>
              <a:t>OpenCL</a:t>
            </a:r>
          </a:p>
          <a:p>
            <a:pPr lvl="1"/>
            <a:r>
              <a:rPr lang="en-US" dirty="0">
                <a:hlinkClick r:id="rId6"/>
              </a:rPr>
              <a:t>https://www.khronos.org/registry/OpenCL/specs/opencl-1.2.pdf</a:t>
            </a:r>
            <a:endParaRPr lang="en-US" dirty="0">
              <a:hlinkClick r:id="rId7"/>
            </a:endParaRPr>
          </a:p>
          <a:p>
            <a:pPr lvl="1"/>
            <a:r>
              <a:rPr lang="en-US" dirty="0">
                <a:hlinkClick r:id="rId7"/>
              </a:rPr>
              <a:t>http://portablecl.org/</a:t>
            </a:r>
            <a:endParaRPr lang="en-US" dirty="0"/>
          </a:p>
          <a:p>
            <a:r>
              <a:rPr lang="en-US" dirty="0"/>
              <a:t>Vulkan</a:t>
            </a:r>
          </a:p>
          <a:p>
            <a:pPr lvl="1"/>
            <a:r>
              <a:rPr lang="en-US" dirty="0">
                <a:hlinkClick r:id="rId8"/>
              </a:rPr>
              <a:t>https://www.khronos.org/registry/vulkan/</a:t>
            </a:r>
            <a:endParaRPr lang="en-US" dirty="0"/>
          </a:p>
          <a:p>
            <a:r>
              <a:rPr lang="en-US" dirty="0"/>
              <a:t>Git Repositories</a:t>
            </a:r>
          </a:p>
          <a:p>
            <a:pPr lvl="1"/>
            <a:r>
              <a:rPr lang="en-US" dirty="0">
                <a:hlinkClick r:id="rId9"/>
              </a:rPr>
              <a:t>https://github.gatech.edu/casl/Vortex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https://github.gatech.edu/casl/pocl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11571</TotalTime>
  <Words>647</Words>
  <Application>Microsoft Office PowerPoint</Application>
  <PresentationFormat>Widescreen</PresentationFormat>
  <Paragraphs>124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Tahoma</vt:lpstr>
      <vt:lpstr>Wingdings</vt:lpstr>
      <vt:lpstr>Wingdings 3</vt:lpstr>
      <vt:lpstr>1_Origin</vt:lpstr>
      <vt:lpstr>Origin</vt:lpstr>
      <vt:lpstr> Vortex GPGPU  Projects</vt:lpstr>
      <vt:lpstr>Vortex GPGPU Projects </vt:lpstr>
      <vt:lpstr>Porting Vortex to FPGAs</vt:lpstr>
      <vt:lpstr>L2 Cache Implementation</vt:lpstr>
      <vt:lpstr>OpenCL Compiler Optimizations</vt:lpstr>
      <vt:lpstr>RISC-V Standard Extensions</vt:lpstr>
      <vt:lpstr>RISC-V extension for Graphics Rendering</vt:lpstr>
      <vt:lpstr>Co-processor Interface for Vortex Accelerator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HpArch Research Projects</dc:title>
  <dc:creator>Microsoft Office User</dc:creator>
  <cp:lastModifiedBy>Blaise Tine</cp:lastModifiedBy>
  <cp:revision>1466</cp:revision>
  <cp:lastPrinted>2017-09-22T13:21:54Z</cp:lastPrinted>
  <dcterms:created xsi:type="dcterms:W3CDTF">2017-09-19T22:16:54Z</dcterms:created>
  <dcterms:modified xsi:type="dcterms:W3CDTF">2020-01-11T14:50:10Z</dcterms:modified>
</cp:coreProperties>
</file>