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9" r:id="rId2"/>
    <p:sldId id="261" r:id="rId3"/>
    <p:sldId id="281" r:id="rId4"/>
    <p:sldId id="282" r:id="rId5"/>
    <p:sldId id="283" r:id="rId6"/>
    <p:sldId id="284" r:id="rId7"/>
    <p:sldId id="288" r:id="rId8"/>
    <p:sldId id="289" r:id="rId9"/>
    <p:sldId id="290" r:id="rId10"/>
    <p:sldId id="291" r:id="rId11"/>
    <p:sldId id="262" r:id="rId12"/>
    <p:sldId id="292" r:id="rId13"/>
    <p:sldId id="293" r:id="rId14"/>
    <p:sldId id="294" r:id="rId15"/>
    <p:sldId id="287" r:id="rId16"/>
    <p:sldId id="295" r:id="rId17"/>
    <p:sldId id="296" r:id="rId18"/>
    <p:sldId id="297" r:id="rId19"/>
    <p:sldId id="277" r:id="rId20"/>
    <p:sldId id="278" r:id="rId21"/>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83958" autoAdjust="0"/>
  </p:normalViewPr>
  <p:slideViewPr>
    <p:cSldViewPr>
      <p:cViewPr varScale="1">
        <p:scale>
          <a:sx n="97" d="100"/>
          <a:sy n="97" d="100"/>
        </p:scale>
        <p:origin x="30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pPr/>
              <a:t>2/7/2018</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zh-CN" smtClean="0"/>
              <a:pPr/>
              <a:t>‹#›</a:t>
            </a:fld>
            <a:endParaRPr lang="zh-CN" dirty="0"/>
          </a:p>
        </p:txBody>
      </p:sp>
    </p:spTree>
    <p:extLst>
      <p:ext uri="{BB962C8B-B14F-4D97-AF65-F5344CB8AC3E}">
        <p14:creationId xmlns:p14="http://schemas.microsoft.com/office/powerpoint/2010/main" val="1787445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pPr/>
              <a:t>2018/2/7</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pPr/>
              <a:t>‹#›</a:t>
            </a:fld>
            <a:endParaRPr lang="zh-CN"/>
          </a:p>
        </p:txBody>
      </p:sp>
    </p:spTree>
    <p:extLst>
      <p:ext uri="{BB962C8B-B14F-4D97-AF65-F5344CB8AC3E}">
        <p14:creationId xmlns:p14="http://schemas.microsoft.com/office/powerpoint/2010/main" val="4071046603"/>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在组设置中可使用此模板作为演示培训材料的起始文件。</a:t>
            </a:r>
          </a:p>
          <a:p>
            <a:endParaRPr lang="zh-CN" dirty="0" smtClean="0"/>
          </a:p>
          <a:p>
            <a:pPr lvl="0"/>
            <a:r>
              <a:rPr lang="zh-CN" sz="1200" b="1" dirty="0" smtClean="0"/>
              <a:t>节</a:t>
            </a:r>
            <a:endParaRPr lang="zh-CN" sz="1200" b="0" dirty="0" smtClean="0"/>
          </a:p>
          <a:p>
            <a:pPr lvl="0"/>
            <a:r>
              <a:rPr lang="zh-CN" sz="1200" b="0" dirty="0" smtClean="0"/>
              <a:t>右键单击幻灯片以添加节。</a:t>
            </a:r>
            <a:r>
              <a:rPr lang="zh-CN" sz="1200" b="0" baseline="0" dirty="0" smtClean="0"/>
              <a:t> 节可以帮助您组织幻灯片或促进多个作者之间的协作。</a:t>
            </a:r>
            <a:endParaRPr lang="zh-CN" sz="1200" b="0" dirty="0" smtClean="0"/>
          </a:p>
          <a:p>
            <a:pPr lvl="0"/>
            <a:endParaRPr lang="zh-CN" sz="1200" b="1" dirty="0" smtClean="0"/>
          </a:p>
          <a:p>
            <a:pPr lvl="0"/>
            <a:r>
              <a:rPr lang="zh-CN" sz="1200" b="1" dirty="0" smtClean="0"/>
              <a:t>备注</a:t>
            </a:r>
          </a:p>
          <a:p>
            <a:pPr lvl="0"/>
            <a:r>
              <a:rPr lang="zh-CN" sz="1200" dirty="0" smtClean="0"/>
              <a:t>使用“备注”节传递备注或为受众提供其他详细信息。</a:t>
            </a:r>
            <a:r>
              <a:rPr lang="zh-CN" sz="1200" baseline="0" dirty="0" smtClean="0"/>
              <a:t> 演示过程中，可在“演示文稿视图”中查看这些备注。 </a:t>
            </a:r>
          </a:p>
          <a:p>
            <a:pPr lvl="0">
              <a:buFontTx/>
              <a:buNone/>
            </a:pPr>
            <a:r>
              <a:rPr lang="zh-CN" sz="1200" dirty="0" smtClean="0"/>
              <a:t>请记住字体大小(对于可访问性、可见性、录像和联机生产都非常重要)</a:t>
            </a:r>
          </a:p>
          <a:p>
            <a:pPr lvl="0"/>
            <a:endParaRPr lang="zh-CN" sz="1200" dirty="0" smtClean="0"/>
          </a:p>
          <a:p>
            <a:pPr lvl="0">
              <a:buFontTx/>
              <a:buNone/>
            </a:pPr>
            <a:r>
              <a:rPr lang="zh-CN" sz="1200" b="1" dirty="0" smtClean="0"/>
              <a:t>协调的色彩 </a:t>
            </a:r>
          </a:p>
          <a:p>
            <a:pPr lvl="0">
              <a:buFontTx/>
              <a:buNone/>
            </a:pPr>
            <a:r>
              <a:rPr lang="zh-CN" sz="1200" dirty="0" smtClean="0"/>
              <a:t>特别注意图形、图表和文本框。</a:t>
            </a:r>
            <a:r>
              <a:rPr lang="zh-CN" sz="1200" baseline="0" dirty="0" smtClean="0"/>
              <a:t> </a:t>
            </a:r>
            <a:endParaRPr lang="zh-CN" sz="1200" dirty="0" smtClean="0"/>
          </a:p>
          <a:p>
            <a:pPr lvl="0"/>
            <a:r>
              <a:rPr lang="zh-CN" sz="1200" dirty="0" smtClean="0"/>
              <a:t>请考虑与会者将以黑白或 </a:t>
            </a:r>
            <a:r>
              <a:rPr lang="zh-CN" sz="1200" dirty="0" err="1" smtClean="0"/>
              <a:t>灰色调</a:t>
            </a:r>
            <a:r>
              <a:rPr lang="zh-CN" sz="1200" dirty="0" smtClean="0"/>
              <a:t>打印。请运行测试打印，以确保当以纯黑白和 </a:t>
            </a:r>
            <a:r>
              <a:rPr lang="zh-CN" sz="1200" dirty="0" err="1" smtClean="0"/>
              <a:t>灰色调</a:t>
            </a:r>
            <a:r>
              <a:rPr lang="zh-CN" sz="1200" dirty="0" smtClean="0"/>
              <a:t>打印时，您的颜色工作正常。</a:t>
            </a:r>
          </a:p>
          <a:p>
            <a:pPr lvl="0">
              <a:buFontTx/>
              <a:buNone/>
            </a:pPr>
            <a:endParaRPr lang="zh-CN" sz="1200" dirty="0" smtClean="0"/>
          </a:p>
          <a:p>
            <a:pPr lvl="0">
              <a:buFontTx/>
              <a:buNone/>
            </a:pPr>
            <a:r>
              <a:rPr lang="zh-CN" sz="1200" b="1" dirty="0" smtClean="0"/>
              <a:t>图形、表格和图表</a:t>
            </a:r>
          </a:p>
          <a:p>
            <a:pPr lvl="0"/>
            <a:r>
              <a:rPr lang="zh-CN" sz="1200" dirty="0" smtClean="0"/>
              <a:t>保持简单: 如果可能，请使用一致的、不分散的样式和颜色。</a:t>
            </a:r>
          </a:p>
          <a:p>
            <a:pPr lvl="0"/>
            <a:r>
              <a:rPr lang="zh-CN" sz="1200" dirty="0" smtClean="0"/>
              <a:t>标记所有图表和表格。</a:t>
            </a:r>
          </a:p>
          <a:p>
            <a:endParaRPr lang="zh-CN" dirty="0" smtClean="0"/>
          </a:p>
          <a:p>
            <a:endParaRPr lang="zh-CN" dirty="0" smtClean="0"/>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zh-CN" smtClean="0"/>
              <a:pPr/>
              <a:t>1</a:t>
            </a:fld>
            <a:endParaRPr lang="zh-CN"/>
          </a:p>
        </p:txBody>
      </p:sp>
    </p:spTree>
    <p:extLst>
      <p:ext uri="{BB962C8B-B14F-4D97-AF65-F5344CB8AC3E}">
        <p14:creationId xmlns:p14="http://schemas.microsoft.com/office/powerpoint/2010/main" val="2147297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10</a:t>
            </a:fld>
            <a:endParaRPr lang="zh-CN"/>
          </a:p>
        </p:txBody>
      </p:sp>
    </p:spTree>
    <p:extLst>
      <p:ext uri="{BB962C8B-B14F-4D97-AF65-F5344CB8AC3E}">
        <p14:creationId xmlns:p14="http://schemas.microsoft.com/office/powerpoint/2010/main" val="4106072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zh-CN"/>
            </a:pPr>
            <a:r>
              <a:rPr lang="zh-CN" sz="1200" dirty="0" smtClean="0"/>
              <a:t>这是概述幻灯片的另一个选项。</a:t>
            </a:r>
            <a:r>
              <a:rPr lang="zh-CN" sz="1200" baseline="0" dirty="0" smtClean="0"/>
              <a:t>  </a:t>
            </a:r>
            <a:endParaRPr lang="zh-CN" sz="1200" dirty="0" smtClean="0"/>
          </a:p>
          <a:p>
            <a:pPr marL="228600" indent="-228600">
              <a:buFont typeface="+mj-lt"/>
              <a:buNone/>
            </a:pPr>
            <a:endParaRPr lang="zh-CN" sz="1200" dirty="0"/>
          </a:p>
        </p:txBody>
      </p:sp>
      <p:sp>
        <p:nvSpPr>
          <p:cNvPr id="5" name="Slide Image Placeholder 4"/>
          <p:cNvSpPr>
            <a:spLocks noGrp="1" noRot="1" noChangeAspect="1"/>
          </p:cNvSpPr>
          <p:nvPr>
            <p:ph type="sldImg"/>
          </p:nvPr>
        </p:nvSpPr>
        <p:spPr>
          <a:xfrm>
            <a:off x="539750" y="503238"/>
            <a:ext cx="3143250" cy="2359025"/>
          </a:xfrm>
        </p:spPr>
      </p:sp>
    </p:spTree>
    <p:extLst>
      <p:ext uri="{BB962C8B-B14F-4D97-AF65-F5344CB8AC3E}">
        <p14:creationId xmlns:p14="http://schemas.microsoft.com/office/powerpoint/2010/main" val="3595590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15</a:t>
            </a:fld>
            <a:endParaRPr lang="zh-CN"/>
          </a:p>
        </p:txBody>
      </p:sp>
    </p:spTree>
    <p:extLst>
      <p:ext uri="{BB962C8B-B14F-4D97-AF65-F5344CB8AC3E}">
        <p14:creationId xmlns:p14="http://schemas.microsoft.com/office/powerpoint/2010/main" val="2488038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另附</a:t>
            </a:r>
            <a:r>
              <a:rPr lang="en-US" altLang="zh-CN" dirty="0" smtClean="0"/>
              <a:t>Demo</a:t>
            </a:r>
            <a:endParaRPr lang="zh-CN" altLang="en-US" dirty="0"/>
          </a:p>
        </p:txBody>
      </p:sp>
      <p:sp>
        <p:nvSpPr>
          <p:cNvPr id="4" name="灯片编号占位符 3"/>
          <p:cNvSpPr>
            <a:spLocks noGrp="1"/>
          </p:cNvSpPr>
          <p:nvPr>
            <p:ph type="sldNum" sz="quarter" idx="10"/>
          </p:nvPr>
        </p:nvSpPr>
        <p:spPr/>
        <p:txBody>
          <a:bodyPr/>
          <a:lstStyle/>
          <a:p>
            <a:fld id="{75693FD4-8F83-4EF7-AC3F-0DC0388986B0}" type="slidenum">
              <a:rPr lang="en-US" altLang="zh-CN" smtClean="0"/>
              <a:pPr/>
              <a:t>16</a:t>
            </a:fld>
            <a:endParaRPr lang="zh-CN" altLang="en-US"/>
          </a:p>
        </p:txBody>
      </p:sp>
    </p:spTree>
    <p:extLst>
      <p:ext uri="{BB962C8B-B14F-4D97-AF65-F5344CB8AC3E}">
        <p14:creationId xmlns:p14="http://schemas.microsoft.com/office/powerpoint/2010/main" val="1837158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1987" name="Rectangle 25"/>
          <p:cNvSpPr>
            <a:spLocks noGrp="1" noChangeArrowheads="1"/>
          </p:cNvSpPr>
          <p:nvPr>
            <p:ph type="ftr" sz="quarter" idx="4"/>
          </p:nvPr>
        </p:nvSpPr>
        <p:spPr>
          <a:noFill/>
        </p:spPr>
        <p:txBody>
          <a:bodyPr/>
          <a:lstStyle/>
          <a:p>
            <a:r>
              <a:rPr lang="zh-CN" dirty="0" smtClean="0"/>
              <a:t>Microsoft 机密</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altLang="zh-CN" smtClean="0"/>
              <a:pPr/>
              <a:t>19</a:t>
            </a:fld>
            <a:endParaRPr lang="zh-CN"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zh-CN" dirty="0" smtClean="0"/>
          </a:p>
        </p:txBody>
      </p:sp>
    </p:spTree>
    <p:extLst>
      <p:ext uri="{BB962C8B-B14F-4D97-AF65-F5344CB8AC3E}">
        <p14:creationId xmlns:p14="http://schemas.microsoft.com/office/powerpoint/2010/main" val="1776710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3011" name="Rectangle 25"/>
          <p:cNvSpPr>
            <a:spLocks noGrp="1" noChangeArrowheads="1"/>
          </p:cNvSpPr>
          <p:nvPr>
            <p:ph type="ftr" sz="quarter" idx="4"/>
          </p:nvPr>
        </p:nvSpPr>
        <p:spPr>
          <a:noFill/>
        </p:spPr>
        <p:txBody>
          <a:bodyPr/>
          <a:lstStyle/>
          <a:p>
            <a:r>
              <a:rPr lang="zh-CN" dirty="0" smtClean="0"/>
              <a:t>Microsoft 机密</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altLang="zh-CN" smtClean="0"/>
              <a:pPr/>
              <a:t>20</a:t>
            </a:fld>
            <a:endParaRPr lang="zh-CN"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zh-CN" dirty="0" smtClean="0"/>
              <a:t>演示文稿是否尽可能简明扼要? 请考虑将多余的内容移到附录。</a:t>
            </a:r>
          </a:p>
          <a:p>
            <a:r>
              <a:rPr lang="zh-CN" dirty="0" smtClean="0"/>
              <a:t>将放映问题幻灯片期间想作为参考或可能对参与者未来进一步研究有帮助的内容存储在附录幻灯片。</a:t>
            </a:r>
          </a:p>
          <a:p>
            <a:pPr>
              <a:buFontTx/>
              <a:buNone/>
            </a:pPr>
            <a:endParaRPr lang="zh-CN" dirty="0" smtClean="0"/>
          </a:p>
          <a:p>
            <a:endParaRPr lang="zh-CN" dirty="0" smtClean="0"/>
          </a:p>
          <a:p>
            <a:endParaRPr lang="zh-CN" dirty="0" smtClean="0"/>
          </a:p>
          <a:p>
            <a:endParaRPr lang="zh-CN" dirty="0" smtClean="0"/>
          </a:p>
        </p:txBody>
      </p:sp>
    </p:spTree>
    <p:extLst>
      <p:ext uri="{BB962C8B-B14F-4D97-AF65-F5344CB8AC3E}">
        <p14:creationId xmlns:p14="http://schemas.microsoft.com/office/powerpoint/2010/main" val="390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altLang="en-US" dirty="0" smtClean="0"/>
              <a:t>本次分享侧重于学会初步使用</a:t>
            </a:r>
            <a:r>
              <a:rPr lang="en-US" altLang="zh-CN" dirty="0" smtClean="0"/>
              <a:t>OpenGL</a:t>
            </a:r>
            <a:r>
              <a:rPr lang="zh-CN" altLang="en-US" dirty="0" smtClean="0"/>
              <a:t>。在学会基本使用后，有兴趣的同学可以继续学习原理性的知识。</a:t>
            </a:r>
            <a:endParaRPr lang="en-US" altLang="zh-CN" dirty="0" smtClean="0"/>
          </a:p>
          <a:p>
            <a:pPr>
              <a:lnSpc>
                <a:spcPct val="80000"/>
              </a:lnSpc>
            </a:pPr>
            <a:r>
              <a:rPr lang="zh-CN" altLang="en-US" dirty="0" smtClean="0"/>
              <a:t>由于我学习</a:t>
            </a:r>
            <a:r>
              <a:rPr lang="en-US" altLang="zh-CN" dirty="0" smtClean="0"/>
              <a:t>OpenGL</a:t>
            </a:r>
            <a:r>
              <a:rPr lang="zh-CN" altLang="en-US" dirty="0" smtClean="0"/>
              <a:t>时都是带着待解决的问题去查看资料的，浅尝辄止，可能了解的不是很系统，如果有说错的，大家可以随时指出。</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2</a:t>
            </a:fld>
            <a:endParaRPr lang="zh-CN"/>
          </a:p>
        </p:txBody>
      </p:sp>
    </p:spTree>
    <p:extLst>
      <p:ext uri="{BB962C8B-B14F-4D97-AF65-F5344CB8AC3E}">
        <p14:creationId xmlns:p14="http://schemas.microsoft.com/office/powerpoint/2010/main" val="397008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OpenGL</a:t>
            </a:r>
            <a:r>
              <a:rPr lang="zh-CN" altLang="en-US" dirty="0" smtClean="0"/>
              <a:t>只是定义了一些</a:t>
            </a:r>
            <a:r>
              <a:rPr lang="en-US" altLang="zh-CN" dirty="0" smtClean="0"/>
              <a:t>API</a:t>
            </a:r>
            <a:r>
              <a:rPr lang="zh-CN" altLang="en-US" dirty="0" smtClean="0"/>
              <a:t>，各个显卡商各自实现接口。</a:t>
            </a:r>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3</a:t>
            </a:fld>
            <a:endParaRPr lang="zh-CN"/>
          </a:p>
        </p:txBody>
      </p:sp>
    </p:spTree>
    <p:extLst>
      <p:ext uri="{BB962C8B-B14F-4D97-AF65-F5344CB8AC3E}">
        <p14:creationId xmlns:p14="http://schemas.microsoft.com/office/powerpoint/2010/main" val="201162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4</a:t>
            </a:fld>
            <a:endParaRPr lang="zh-CN"/>
          </a:p>
        </p:txBody>
      </p:sp>
    </p:spTree>
    <p:extLst>
      <p:ext uri="{BB962C8B-B14F-4D97-AF65-F5344CB8AC3E}">
        <p14:creationId xmlns:p14="http://schemas.microsoft.com/office/powerpoint/2010/main" val="98226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5</a:t>
            </a:fld>
            <a:endParaRPr lang="zh-CN"/>
          </a:p>
        </p:txBody>
      </p:sp>
    </p:spTree>
    <p:extLst>
      <p:ext uri="{BB962C8B-B14F-4D97-AF65-F5344CB8AC3E}">
        <p14:creationId xmlns:p14="http://schemas.microsoft.com/office/powerpoint/2010/main" val="296014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6</a:t>
            </a:fld>
            <a:endParaRPr lang="zh-CN"/>
          </a:p>
        </p:txBody>
      </p:sp>
    </p:spTree>
    <p:extLst>
      <p:ext uri="{BB962C8B-B14F-4D97-AF65-F5344CB8AC3E}">
        <p14:creationId xmlns:p14="http://schemas.microsoft.com/office/powerpoint/2010/main" val="362180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7</a:t>
            </a:fld>
            <a:endParaRPr lang="zh-CN"/>
          </a:p>
        </p:txBody>
      </p:sp>
    </p:spTree>
    <p:extLst>
      <p:ext uri="{BB962C8B-B14F-4D97-AF65-F5344CB8AC3E}">
        <p14:creationId xmlns:p14="http://schemas.microsoft.com/office/powerpoint/2010/main" val="168658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8</a:t>
            </a:fld>
            <a:endParaRPr lang="zh-CN"/>
          </a:p>
        </p:txBody>
      </p:sp>
    </p:spTree>
    <p:extLst>
      <p:ext uri="{BB962C8B-B14F-4D97-AF65-F5344CB8AC3E}">
        <p14:creationId xmlns:p14="http://schemas.microsoft.com/office/powerpoint/2010/main" val="2621262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9</a:t>
            </a:fld>
            <a:endParaRPr lang="zh-CN"/>
          </a:p>
        </p:txBody>
      </p:sp>
    </p:spTree>
    <p:extLst>
      <p:ext uri="{BB962C8B-B14F-4D97-AF65-F5344CB8AC3E}">
        <p14:creationId xmlns:p14="http://schemas.microsoft.com/office/powerpoint/2010/main" val="2331281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CN" sz="2000" baseline="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757B281C-5159-4971-8228-52B9A72E9ED2}" type="datetimeFigureOut">
              <a:pPr/>
              <a:t>2018/2/7</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2018/2/7</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2018/2/7</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pPr/>
              <a:t>2018/2/7</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2018/2/7</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757B281C-5159-4971-8228-52B9A72E9ED2}" type="datetimeFigureOut">
              <a:pPr/>
              <a:t>2018/2/7</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757B281C-5159-4971-8228-52B9A72E9ED2}" type="datetimeFigureOut">
              <a:pPr/>
              <a:t>2018/2/7</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2018/2/7</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2018/2/7</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2018/2/7</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2018/2/7</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757B281C-5159-4971-8228-52B9A72E9ED2}" type="datetimeFigureOut">
              <a:pPr/>
              <a:t>2018/2/7</a:t>
            </a:fld>
            <a:endParaRPr kumimoji="0" lang="zh-CN"/>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33D6E5A2-EC83-451F-A719-9AC1370DD5CF}" type="slidenum">
              <a:pPr/>
              <a:t>‹#›</a:t>
            </a:fld>
            <a:endParaRPr kumimoji="0" lang="zh-CN"/>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187624" y="836712"/>
            <a:ext cx="7439384" cy="926976"/>
          </a:xfrm>
        </p:spPr>
        <p:txBody>
          <a:bodyPr/>
          <a:lstStyle/>
          <a:p>
            <a:r>
              <a:rPr lang="en-US" altLang="zh-CN" dirty="0" smtClean="0"/>
              <a:t>O</a:t>
            </a:r>
            <a:r>
              <a:rPr lang="en-US" altLang="zh-CN" dirty="0"/>
              <a:t>pen</a:t>
            </a:r>
            <a:r>
              <a:rPr lang="en-US" altLang="zh-CN" dirty="0" smtClean="0"/>
              <a:t>GL</a:t>
            </a:r>
            <a:r>
              <a:rPr lang="zh-CN" altLang="en-US" dirty="0"/>
              <a:t>基本概念</a:t>
            </a:r>
            <a:r>
              <a:rPr lang="zh-CN" altLang="en-US"/>
              <a:t>和</a:t>
            </a:r>
            <a:r>
              <a:rPr lang="zh-CN" altLang="en-US" smtClean="0"/>
              <a:t>使用</a:t>
            </a:r>
            <a:endParaRPr lang="zh-CN" dirty="0"/>
          </a:p>
        </p:txBody>
      </p:sp>
      <p:sp>
        <p:nvSpPr>
          <p:cNvPr id="3" name="Subtitle 2"/>
          <p:cNvSpPr>
            <a:spLocks noGrp="1"/>
          </p:cNvSpPr>
          <p:nvPr>
            <p:ph type="subTitle" idx="1"/>
            <p:custDataLst>
              <p:tags r:id="rId3"/>
            </p:custDataLst>
          </p:nvPr>
        </p:nvSpPr>
        <p:spPr>
          <a:xfrm>
            <a:off x="3962400" y="4038600"/>
            <a:ext cx="4772528" cy="470520"/>
          </a:xfrm>
        </p:spPr>
        <p:txBody>
          <a:bodyPr>
            <a:normAutofit/>
          </a:bodyPr>
          <a:lstStyle/>
          <a:p>
            <a:r>
              <a:rPr lang="zh-CN" altLang="en-US" sz="2400" dirty="0" smtClean="0">
                <a:latin typeface="+mn-lt"/>
              </a:rPr>
              <a:t>周聪聪</a:t>
            </a:r>
            <a:endParaRPr lang="zh-CN"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3131840" y="240385"/>
            <a:ext cx="3390900" cy="668336"/>
          </a:xfrm>
          <a:prstGeom prst="rect">
            <a:avLst/>
          </a:prstGeom>
          <a:noFill/>
        </p:spPr>
        <p:txBody>
          <a:bodyPr wrap="square" rtlCol="0">
            <a:normAutofit fontScale="92500" lnSpcReduction="10000"/>
          </a:bodyPr>
          <a:lstStyle/>
          <a:p>
            <a:r>
              <a:rPr lang="zh-CN" altLang="en-US" sz="4400" dirty="0" smtClean="0">
                <a:latin typeface="+mj-ea"/>
                <a:ea typeface="+mj-ea"/>
              </a:rPr>
              <a:t>渲染管线</a:t>
            </a:r>
            <a:endParaRPr lang="zh-CN" sz="4400" dirty="0">
              <a:latin typeface="+mj-ea"/>
              <a:ea typeface="+mj-ea"/>
            </a:endParaRPr>
          </a:p>
        </p:txBody>
      </p:sp>
      <p:sp>
        <p:nvSpPr>
          <p:cNvPr id="3" name="AutoShape 2" descr="https://img3.doubanio.com/view/note/l/public/p36839434.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802330" y="1104377"/>
            <a:ext cx="4572000" cy="2308324"/>
          </a:xfrm>
          <a:prstGeom prst="rect">
            <a:avLst/>
          </a:prstGeom>
        </p:spPr>
        <p:txBody>
          <a:bodyPr>
            <a:spAutoFit/>
          </a:bodyPr>
          <a:lstStyle/>
          <a:p>
            <a:r>
              <a:rPr lang="en-US" altLang="zh-CN" dirty="0"/>
              <a:t>Rasterization</a:t>
            </a:r>
            <a:r>
              <a:rPr lang="zh-CN" altLang="en-US" dirty="0"/>
              <a:t>： 光栅化。在光栅化阶段，基本图元被转换为二维的片元</a:t>
            </a:r>
            <a:r>
              <a:rPr lang="en-US" altLang="zh-CN" dirty="0"/>
              <a:t>(fragment)</a:t>
            </a:r>
            <a:r>
              <a:rPr lang="zh-CN" altLang="en-US" dirty="0"/>
              <a:t>， </a:t>
            </a:r>
            <a:r>
              <a:rPr lang="en-US" altLang="zh-CN" dirty="0"/>
              <a:t>fragment</a:t>
            </a:r>
            <a:r>
              <a:rPr lang="zh-CN" altLang="en-US" dirty="0"/>
              <a:t>表示可以被渲染到屏幕上的像素，它包含位置，颜色，纹理坐标等信息， 这些值是由图元的顶点信息进行插值计算得到的。 这些片元接着被送到片元着色器中处理。 这是从顶点数据到可渲染在显示设备上的像素的质变过程。</a:t>
            </a:r>
          </a:p>
        </p:txBody>
      </p:sp>
      <p:sp>
        <p:nvSpPr>
          <p:cNvPr id="8" name="矩形 7"/>
          <p:cNvSpPr/>
          <p:nvPr/>
        </p:nvSpPr>
        <p:spPr>
          <a:xfrm>
            <a:off x="2802330" y="3573016"/>
            <a:ext cx="4572000" cy="1200329"/>
          </a:xfrm>
          <a:prstGeom prst="rect">
            <a:avLst/>
          </a:prstGeom>
        </p:spPr>
        <p:txBody>
          <a:bodyPr>
            <a:spAutoFit/>
          </a:bodyPr>
          <a:lstStyle/>
          <a:p>
            <a:r>
              <a:rPr lang="en-US" altLang="zh-CN" dirty="0"/>
              <a:t>Fragment </a:t>
            </a:r>
            <a:r>
              <a:rPr lang="en-US" altLang="zh-CN" dirty="0" err="1"/>
              <a:t>Shader</a:t>
            </a:r>
            <a:r>
              <a:rPr lang="zh-CN" altLang="en-US" dirty="0"/>
              <a:t>： 片元着色器通过可编程的方式实现对片元的操作。在这一阶段它接受光栅化处理之后的 </a:t>
            </a:r>
            <a:r>
              <a:rPr lang="en-US" altLang="zh-CN" dirty="0"/>
              <a:t>fragment</a:t>
            </a:r>
            <a:r>
              <a:rPr lang="zh-CN" altLang="en-US" dirty="0"/>
              <a:t>，</a:t>
            </a:r>
            <a:r>
              <a:rPr lang="en-US" altLang="zh-CN" dirty="0"/>
              <a:t>color</a:t>
            </a:r>
            <a:r>
              <a:rPr lang="zh-CN" altLang="en-US" dirty="0"/>
              <a:t>，深度值，模版值作为输入。</a:t>
            </a:r>
          </a:p>
        </p:txBody>
      </p:sp>
      <p:sp>
        <p:nvSpPr>
          <p:cNvPr id="10" name="矩形 9"/>
          <p:cNvSpPr/>
          <p:nvPr/>
        </p:nvSpPr>
        <p:spPr>
          <a:xfrm>
            <a:off x="2843808" y="4869160"/>
            <a:ext cx="4572000" cy="923330"/>
          </a:xfrm>
          <a:prstGeom prst="rect">
            <a:avLst/>
          </a:prstGeom>
        </p:spPr>
        <p:txBody>
          <a:bodyPr>
            <a:spAutoFit/>
          </a:bodyPr>
          <a:lstStyle/>
          <a:p>
            <a:r>
              <a:rPr lang="en-US" altLang="zh-CN" dirty="0"/>
              <a:t>Per-Fragment Operation</a:t>
            </a:r>
            <a:r>
              <a:rPr lang="zh-CN" altLang="en-US" dirty="0"/>
              <a:t>： 对片元着色器输出的每一个片元进行一系列测试与处理，从而决定最终用于渲染的像素。</a:t>
            </a:r>
          </a:p>
        </p:txBody>
      </p:sp>
    </p:spTree>
    <p:extLst>
      <p:ext uri="{BB962C8B-B14F-4D97-AF65-F5344CB8AC3E}">
        <p14:creationId xmlns:p14="http://schemas.microsoft.com/office/powerpoint/2010/main" val="256320567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116632"/>
            <a:ext cx="8077200" cy="1143000"/>
          </a:xfrm>
        </p:spPr>
        <p:txBody>
          <a:bodyPr/>
          <a:lstStyle/>
          <a:p>
            <a:r>
              <a:rPr lang="zh-CN" altLang="en-US" dirty="0" smtClean="0"/>
              <a:t>如何画点线面？</a:t>
            </a:r>
            <a:endParaRPr lang="zh-CN" dirty="0"/>
          </a:p>
        </p:txBody>
      </p:sp>
      <p:sp>
        <p:nvSpPr>
          <p:cNvPr id="4" name="矩形 3"/>
          <p:cNvSpPr/>
          <p:nvPr/>
        </p:nvSpPr>
        <p:spPr>
          <a:xfrm>
            <a:off x="841248" y="1268760"/>
            <a:ext cx="6539064" cy="584775"/>
          </a:xfrm>
          <a:prstGeom prst="rect">
            <a:avLst/>
          </a:prstGeom>
        </p:spPr>
        <p:txBody>
          <a:bodyPr wrap="square">
            <a:spAutoFit/>
          </a:bodyPr>
          <a:lstStyle/>
          <a:p>
            <a:r>
              <a:rPr lang="en-US" altLang="zh-CN" sz="3200" dirty="0" smtClean="0"/>
              <a:t>1. </a:t>
            </a:r>
            <a:r>
              <a:rPr lang="zh-CN" altLang="en-US" sz="3200" dirty="0" smtClean="0"/>
              <a:t>使用</a:t>
            </a:r>
            <a:r>
              <a:rPr lang="en-US" altLang="zh-CN" sz="3200" dirty="0" err="1" smtClean="0"/>
              <a:t>glBegin</a:t>
            </a:r>
            <a:r>
              <a:rPr lang="zh-CN" altLang="en-US" sz="3200" dirty="0" smtClean="0"/>
              <a:t>。。。</a:t>
            </a:r>
            <a:r>
              <a:rPr lang="en-US" altLang="zh-CN" sz="3200" dirty="0" err="1" smtClean="0"/>
              <a:t>glEnd</a:t>
            </a:r>
            <a:r>
              <a:rPr lang="zh-CN" altLang="en-US" sz="3200" dirty="0" smtClean="0"/>
              <a:t>组合</a:t>
            </a:r>
            <a:endParaRPr lang="zh-CN" altLang="en-US" sz="3200" dirty="0"/>
          </a:p>
        </p:txBody>
      </p:sp>
      <p:sp>
        <p:nvSpPr>
          <p:cNvPr id="8" name="文本框 7"/>
          <p:cNvSpPr txBox="1"/>
          <p:nvPr/>
        </p:nvSpPr>
        <p:spPr>
          <a:xfrm>
            <a:off x="841248" y="1988840"/>
            <a:ext cx="2163413" cy="1200329"/>
          </a:xfrm>
          <a:prstGeom prst="rect">
            <a:avLst/>
          </a:prstGeom>
          <a:noFill/>
        </p:spPr>
        <p:txBody>
          <a:bodyPr wrap="none" rtlCol="0">
            <a:spAutoFit/>
          </a:bodyPr>
          <a:lstStyle/>
          <a:p>
            <a:r>
              <a:rPr lang="en-US" altLang="zh-CN" dirty="0" err="1" smtClean="0"/>
              <a:t>glBegin</a:t>
            </a:r>
            <a:r>
              <a:rPr lang="en-US" altLang="zh-CN" dirty="0" smtClean="0"/>
              <a:t>(</a:t>
            </a:r>
            <a:r>
              <a:rPr lang="en-US" altLang="zh-CN" dirty="0" smtClean="0">
                <a:solidFill>
                  <a:srgbClr val="FF0000"/>
                </a:solidFill>
              </a:rPr>
              <a:t>GL_POINTS</a:t>
            </a:r>
            <a:r>
              <a:rPr lang="en-US" altLang="zh-CN" dirty="0" smtClean="0"/>
              <a:t>);</a:t>
            </a:r>
          </a:p>
          <a:p>
            <a:r>
              <a:rPr lang="en-US" altLang="zh-CN" dirty="0" smtClean="0"/>
              <a:t>glVertex2f(0.0f, 0.0f);</a:t>
            </a:r>
          </a:p>
          <a:p>
            <a:r>
              <a:rPr lang="en-US" altLang="zh-CN" dirty="0" smtClean="0"/>
              <a:t>glVertex2f(0.5f, 0.0f);</a:t>
            </a:r>
          </a:p>
          <a:p>
            <a:r>
              <a:rPr lang="en-US" altLang="zh-CN" dirty="0" err="1" smtClean="0"/>
              <a:t>glEnd</a:t>
            </a:r>
            <a:r>
              <a:rPr lang="en-US" altLang="zh-CN" dirty="0" smtClean="0"/>
              <a:t>();</a:t>
            </a:r>
            <a:endParaRPr lang="zh-CN" altLang="en-US" dirty="0"/>
          </a:p>
        </p:txBody>
      </p:sp>
      <p:sp>
        <p:nvSpPr>
          <p:cNvPr id="12" name="文本框 11"/>
          <p:cNvSpPr txBox="1"/>
          <p:nvPr/>
        </p:nvSpPr>
        <p:spPr>
          <a:xfrm>
            <a:off x="853824" y="4647581"/>
            <a:ext cx="8182672" cy="646331"/>
          </a:xfrm>
          <a:prstGeom prst="rect">
            <a:avLst/>
          </a:prstGeom>
          <a:noFill/>
        </p:spPr>
        <p:txBody>
          <a:bodyPr wrap="square" rtlCol="0">
            <a:spAutoFit/>
          </a:bodyPr>
          <a:lstStyle/>
          <a:p>
            <a:r>
              <a:rPr lang="zh-CN" altLang="en-US" dirty="0" smtClean="0"/>
              <a:t>指定一个点的方法：</a:t>
            </a:r>
            <a:r>
              <a:rPr lang="en-US" altLang="zh-CN" dirty="0" err="1" smtClean="0"/>
              <a:t>glVertex</a:t>
            </a:r>
            <a:r>
              <a:rPr lang="zh-CN" altLang="en-US" dirty="0" smtClean="0"/>
              <a:t>开头，后面跟一个数字和</a:t>
            </a:r>
            <a:r>
              <a:rPr lang="en-US" altLang="zh-CN" dirty="0" smtClean="0"/>
              <a:t>1~2</a:t>
            </a:r>
            <a:r>
              <a:rPr lang="zh-CN" altLang="en-US" dirty="0" smtClean="0"/>
              <a:t>个字母。如：</a:t>
            </a:r>
            <a:r>
              <a:rPr lang="en-US" altLang="zh-CN" dirty="0" smtClean="0"/>
              <a:t>glVertex2f, glVertex3f</a:t>
            </a:r>
            <a:r>
              <a:rPr lang="zh-CN" altLang="en-US" dirty="0" smtClean="0"/>
              <a:t>。分别表示</a:t>
            </a:r>
            <a:r>
              <a:rPr lang="en-US" altLang="zh-CN" dirty="0" smtClean="0"/>
              <a:t>2</a:t>
            </a:r>
            <a:r>
              <a:rPr lang="zh-CN" altLang="en-US" dirty="0" smtClean="0"/>
              <a:t>维和</a:t>
            </a:r>
            <a:r>
              <a:rPr lang="en-US" altLang="zh-CN" dirty="0" smtClean="0"/>
              <a:t>3</a:t>
            </a:r>
            <a:r>
              <a:rPr lang="zh-CN" altLang="en-US" dirty="0" smtClean="0"/>
              <a:t>维的点，</a:t>
            </a:r>
            <a:r>
              <a:rPr lang="en-US" altLang="zh-CN" dirty="0" smtClean="0"/>
              <a:t>f</a:t>
            </a:r>
            <a:r>
              <a:rPr lang="zh-CN" altLang="en-US" dirty="0" smtClean="0"/>
              <a:t>表示</a:t>
            </a:r>
            <a:r>
              <a:rPr lang="en-US" altLang="zh-CN" dirty="0" smtClean="0"/>
              <a:t>32</a:t>
            </a:r>
            <a:r>
              <a:rPr lang="zh-CN" altLang="en-US" dirty="0" smtClean="0"/>
              <a:t>位浮点数。</a:t>
            </a:r>
            <a:endParaRPr lang="zh-CN" altLang="en-US" dirty="0"/>
          </a:p>
        </p:txBody>
      </p:sp>
      <p:sp>
        <p:nvSpPr>
          <p:cNvPr id="13" name="文本框 12"/>
          <p:cNvSpPr txBox="1"/>
          <p:nvPr/>
        </p:nvSpPr>
        <p:spPr>
          <a:xfrm>
            <a:off x="841248" y="3479503"/>
            <a:ext cx="8302752" cy="646331"/>
          </a:xfrm>
          <a:prstGeom prst="rect">
            <a:avLst/>
          </a:prstGeom>
          <a:noFill/>
        </p:spPr>
        <p:txBody>
          <a:bodyPr wrap="square" rtlCol="0">
            <a:spAutoFit/>
          </a:bodyPr>
          <a:lstStyle/>
          <a:p>
            <a:r>
              <a:rPr lang="zh-CN" altLang="en-US" dirty="0" smtClean="0"/>
              <a:t>其中，</a:t>
            </a:r>
            <a:r>
              <a:rPr lang="en-US" altLang="zh-CN" dirty="0" smtClean="0"/>
              <a:t>GL_POINTS</a:t>
            </a:r>
            <a:r>
              <a:rPr lang="zh-CN" altLang="en-US" dirty="0" smtClean="0"/>
              <a:t>表示画点，如果要画线则使用</a:t>
            </a:r>
            <a:r>
              <a:rPr lang="en-US" altLang="zh-CN" dirty="0" smtClean="0"/>
              <a:t>GL_LINES</a:t>
            </a:r>
            <a:r>
              <a:rPr lang="zh-CN" altLang="en-US" dirty="0" smtClean="0"/>
              <a:t>。还有</a:t>
            </a:r>
            <a:r>
              <a:rPr lang="en-US" altLang="zh-CN" dirty="0"/>
              <a:t>GL_LINE_STRIP</a:t>
            </a:r>
            <a:r>
              <a:rPr lang="zh-CN" altLang="en-US" dirty="0"/>
              <a:t>，</a:t>
            </a:r>
            <a:r>
              <a:rPr lang="en-US" altLang="zh-CN" dirty="0"/>
              <a:t>GL_LINE_LOOP</a:t>
            </a:r>
            <a:r>
              <a:rPr lang="zh-CN" altLang="en-US" dirty="0"/>
              <a:t>，</a:t>
            </a:r>
            <a:r>
              <a:rPr lang="en-US" altLang="zh-CN" dirty="0"/>
              <a:t>GL_TRIANGLES</a:t>
            </a:r>
            <a:r>
              <a:rPr lang="zh-CN" altLang="en-US" dirty="0"/>
              <a:t>，</a:t>
            </a:r>
            <a:r>
              <a:rPr lang="en-US" altLang="zh-CN" dirty="0"/>
              <a:t>GL_TRIANGLE_STRIP</a:t>
            </a:r>
            <a:r>
              <a:rPr lang="zh-CN" altLang="en-US" dirty="0"/>
              <a:t>，</a:t>
            </a:r>
            <a:r>
              <a:rPr lang="en-US" altLang="zh-CN" dirty="0"/>
              <a:t>GL_TRIANGLE_FAN</a:t>
            </a:r>
            <a:r>
              <a:rPr lang="zh-CN" altLang="en-US" dirty="0"/>
              <a:t>等</a:t>
            </a:r>
          </a:p>
        </p:txBody>
      </p:sp>
      <p:sp>
        <p:nvSpPr>
          <p:cNvPr id="14" name="文本框 13"/>
          <p:cNvSpPr txBox="1"/>
          <p:nvPr/>
        </p:nvSpPr>
        <p:spPr>
          <a:xfrm>
            <a:off x="819544" y="5785244"/>
            <a:ext cx="4104456" cy="369332"/>
          </a:xfrm>
          <a:prstGeom prst="rect">
            <a:avLst/>
          </a:prstGeom>
          <a:noFill/>
        </p:spPr>
        <p:txBody>
          <a:bodyPr wrap="square" rtlCol="0">
            <a:spAutoFit/>
          </a:bodyPr>
          <a:lstStyle/>
          <a:p>
            <a:r>
              <a:rPr lang="zh-CN" altLang="en-US" dirty="0" smtClean="0"/>
              <a:t>此方法在</a:t>
            </a:r>
            <a:r>
              <a:rPr lang="en-US" altLang="zh-CN" dirty="0" smtClean="0"/>
              <a:t>OpenGL ES</a:t>
            </a:r>
            <a:r>
              <a:rPr lang="zh-CN" altLang="en-US" dirty="0" smtClean="0"/>
              <a:t>上不可使用</a:t>
            </a:r>
            <a:endParaRPr lang="zh-CN" alt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如何画点线面？</a:t>
            </a:r>
          </a:p>
        </p:txBody>
      </p:sp>
      <p:pic>
        <p:nvPicPr>
          <p:cNvPr id="2050" name="Picture 2" descr="http://blog.programfan.com/upfile/200607/20060731160401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17638"/>
            <a:ext cx="6624736" cy="537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246330"/>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827584" y="188640"/>
            <a:ext cx="80772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r>
              <a:rPr lang="zh-CN" altLang="en-US" dirty="0" smtClean="0"/>
              <a:t>如何画点线面？</a:t>
            </a:r>
            <a:endParaRPr lang="zh-CN" altLang="en-US" dirty="0"/>
          </a:p>
        </p:txBody>
      </p:sp>
      <p:sp>
        <p:nvSpPr>
          <p:cNvPr id="4" name="矩形 3"/>
          <p:cNvSpPr/>
          <p:nvPr/>
        </p:nvSpPr>
        <p:spPr>
          <a:xfrm>
            <a:off x="841248" y="1268760"/>
            <a:ext cx="6539064" cy="584775"/>
          </a:xfrm>
          <a:prstGeom prst="rect">
            <a:avLst/>
          </a:prstGeom>
        </p:spPr>
        <p:txBody>
          <a:bodyPr wrap="square">
            <a:spAutoFit/>
          </a:bodyPr>
          <a:lstStyle/>
          <a:p>
            <a:r>
              <a:rPr lang="en-US" altLang="zh-CN" sz="3200" dirty="0" smtClean="0"/>
              <a:t>2. </a:t>
            </a:r>
            <a:r>
              <a:rPr lang="zh-CN" altLang="en-US" sz="3200" dirty="0" smtClean="0"/>
              <a:t>使用顶点数组 </a:t>
            </a:r>
            <a:r>
              <a:rPr lang="en-US" altLang="zh-CN" sz="3200" dirty="0" smtClean="0"/>
              <a:t>+ </a:t>
            </a:r>
            <a:r>
              <a:rPr lang="zh-CN" altLang="en-US" sz="3200" dirty="0" smtClean="0"/>
              <a:t>顶点着色器</a:t>
            </a:r>
            <a:endParaRPr lang="zh-CN" altLang="en-US" sz="3200" dirty="0"/>
          </a:p>
        </p:txBody>
      </p:sp>
      <p:sp>
        <p:nvSpPr>
          <p:cNvPr id="7" name="矩形 6"/>
          <p:cNvSpPr/>
          <p:nvPr/>
        </p:nvSpPr>
        <p:spPr>
          <a:xfrm>
            <a:off x="1115616" y="3592988"/>
            <a:ext cx="7344816" cy="1754326"/>
          </a:xfrm>
          <a:prstGeom prst="rect">
            <a:avLst/>
          </a:prstGeom>
        </p:spPr>
        <p:txBody>
          <a:bodyPr wrap="square">
            <a:spAutoFit/>
          </a:bodyPr>
          <a:lstStyle/>
          <a:p>
            <a:r>
              <a:rPr lang="en-US" altLang="zh-CN" dirty="0"/>
              <a:t>void </a:t>
            </a:r>
            <a:r>
              <a:rPr lang="en-US" altLang="zh-CN" dirty="0" err="1"/>
              <a:t>glVertexAttribPointer</a:t>
            </a:r>
            <a:r>
              <a:rPr lang="en-US" altLang="zh-CN" dirty="0"/>
              <a:t>(</a:t>
            </a:r>
            <a:r>
              <a:rPr lang="en-US" altLang="zh-CN" dirty="0" err="1"/>
              <a:t>GLuint</a:t>
            </a:r>
            <a:r>
              <a:rPr lang="en-US" altLang="zh-CN" dirty="0"/>
              <a:t> index,</a:t>
            </a:r>
          </a:p>
          <a:p>
            <a:r>
              <a:rPr lang="en-US" altLang="zh-CN" dirty="0" err="1"/>
              <a:t>GLint</a:t>
            </a:r>
            <a:r>
              <a:rPr lang="en-US" altLang="zh-CN" dirty="0"/>
              <a:t> size,     //</a:t>
            </a:r>
            <a:r>
              <a:rPr lang="zh-CN" altLang="en-US" dirty="0"/>
              <a:t>每个属性元素个数有效值</a:t>
            </a:r>
            <a:r>
              <a:rPr lang="en-US" altLang="zh-CN" dirty="0"/>
              <a:t>1-4</a:t>
            </a:r>
            <a:r>
              <a:rPr lang="zh-CN" altLang="en-US" dirty="0"/>
              <a:t>（</a:t>
            </a:r>
            <a:r>
              <a:rPr lang="en-US" altLang="zh-CN" dirty="0" err="1"/>
              <a:t>x,y,z,w</a:t>
            </a:r>
            <a:r>
              <a:rPr lang="zh-CN" altLang="en-US" dirty="0"/>
              <a:t>）</a:t>
            </a:r>
          </a:p>
          <a:p>
            <a:r>
              <a:rPr lang="en-US" altLang="zh-CN" dirty="0" err="1"/>
              <a:t>GLenum</a:t>
            </a:r>
            <a:r>
              <a:rPr lang="en-US" altLang="zh-CN" dirty="0"/>
              <a:t> type, //</a:t>
            </a:r>
            <a:r>
              <a:rPr lang="zh-CN" altLang="en-US" dirty="0"/>
              <a:t>数组中每个元素的数据类型</a:t>
            </a:r>
          </a:p>
          <a:p>
            <a:r>
              <a:rPr lang="en-US" altLang="zh-CN" dirty="0" err="1"/>
              <a:t>GLboolean</a:t>
            </a:r>
            <a:r>
              <a:rPr lang="en-US" altLang="zh-CN" dirty="0"/>
              <a:t> normalized,</a:t>
            </a:r>
          </a:p>
          <a:p>
            <a:r>
              <a:rPr lang="en-US" altLang="zh-CN" dirty="0" err="1"/>
              <a:t>GLsizei</a:t>
            </a:r>
            <a:r>
              <a:rPr lang="en-US" altLang="zh-CN" dirty="0"/>
              <a:t> stride, //</a:t>
            </a:r>
            <a:r>
              <a:rPr lang="zh-CN" altLang="en-US" dirty="0"/>
              <a:t>如果数据连续存放，则为</a:t>
            </a:r>
            <a:r>
              <a:rPr lang="en-US" altLang="zh-CN" dirty="0"/>
              <a:t>0</a:t>
            </a:r>
            <a:r>
              <a:rPr lang="zh-CN" altLang="en-US" dirty="0"/>
              <a:t>或</a:t>
            </a:r>
            <a:r>
              <a:rPr lang="en-US" altLang="zh-CN" dirty="0"/>
              <a:t>//size*</a:t>
            </a:r>
            <a:r>
              <a:rPr lang="en-US" altLang="zh-CN" dirty="0" err="1"/>
              <a:t>sizeof</a:t>
            </a:r>
            <a:r>
              <a:rPr lang="en-US" altLang="zh-CN" dirty="0"/>
              <a:t>(type)</a:t>
            </a:r>
          </a:p>
          <a:p>
            <a:r>
              <a:rPr lang="en-US" altLang="zh-CN" dirty="0" err="1"/>
              <a:t>const</a:t>
            </a:r>
            <a:r>
              <a:rPr lang="en-US" altLang="zh-CN" dirty="0"/>
              <a:t> void </a:t>
            </a:r>
            <a:r>
              <a:rPr lang="en-US" altLang="zh-CN" dirty="0" smtClean="0"/>
              <a:t>*</a:t>
            </a:r>
            <a:r>
              <a:rPr lang="en-US" altLang="zh-CN" dirty="0"/>
              <a:t> vertices</a:t>
            </a:r>
            <a:r>
              <a:rPr lang="en-US" altLang="zh-CN" dirty="0" smtClean="0"/>
              <a:t>)  </a:t>
            </a:r>
            <a:r>
              <a:rPr lang="en-US" altLang="zh-CN" dirty="0"/>
              <a:t>//</a:t>
            </a:r>
            <a:r>
              <a:rPr lang="zh-CN" altLang="en-US" dirty="0"/>
              <a:t>顶点数组指针</a:t>
            </a:r>
          </a:p>
        </p:txBody>
      </p:sp>
      <p:sp>
        <p:nvSpPr>
          <p:cNvPr id="8" name="文本框 7"/>
          <p:cNvSpPr txBox="1"/>
          <p:nvPr/>
        </p:nvSpPr>
        <p:spPr>
          <a:xfrm>
            <a:off x="1115616" y="2001696"/>
            <a:ext cx="4392488" cy="1477328"/>
          </a:xfrm>
          <a:prstGeom prst="rect">
            <a:avLst/>
          </a:prstGeom>
          <a:noFill/>
        </p:spPr>
        <p:txBody>
          <a:bodyPr wrap="square" rtlCol="0">
            <a:spAutoFit/>
          </a:bodyPr>
          <a:lstStyle/>
          <a:p>
            <a:r>
              <a:rPr lang="en-US" altLang="zh-CN" dirty="0" err="1" smtClean="0"/>
              <a:t>Glfloat</a:t>
            </a:r>
            <a:r>
              <a:rPr lang="en-US" altLang="zh-CN" dirty="0" smtClean="0"/>
              <a:t> vertices[] = {</a:t>
            </a:r>
          </a:p>
          <a:p>
            <a:r>
              <a:rPr lang="en-US" altLang="zh-CN" dirty="0" smtClean="0"/>
              <a:t>-0.5, -0.5, 0.0,</a:t>
            </a:r>
          </a:p>
          <a:p>
            <a:r>
              <a:rPr lang="en-US" altLang="zh-CN" dirty="0" smtClean="0"/>
              <a:t>0.5, 0.0, 0.0,</a:t>
            </a:r>
          </a:p>
          <a:p>
            <a:r>
              <a:rPr lang="en-US" altLang="zh-CN" dirty="0" smtClean="0"/>
              <a:t>0.0, 0.5, 0.0</a:t>
            </a:r>
          </a:p>
          <a:p>
            <a:r>
              <a:rPr lang="en-US" altLang="zh-CN" dirty="0" smtClean="0"/>
              <a:t>}</a:t>
            </a:r>
          </a:p>
        </p:txBody>
      </p:sp>
    </p:spTree>
    <p:extLst>
      <p:ext uri="{BB962C8B-B14F-4D97-AF65-F5344CB8AC3E}">
        <p14:creationId xmlns:p14="http://schemas.microsoft.com/office/powerpoint/2010/main" val="4005137500"/>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827584" y="188640"/>
            <a:ext cx="80772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r>
              <a:rPr lang="zh-CN" altLang="en-US" dirty="0" smtClean="0"/>
              <a:t>如何画点线面？</a:t>
            </a:r>
            <a:endParaRPr lang="zh-CN" altLang="en-US" dirty="0"/>
          </a:p>
        </p:txBody>
      </p:sp>
      <p:sp>
        <p:nvSpPr>
          <p:cNvPr id="4" name="矩形 3"/>
          <p:cNvSpPr/>
          <p:nvPr/>
        </p:nvSpPr>
        <p:spPr>
          <a:xfrm>
            <a:off x="841248" y="1268760"/>
            <a:ext cx="6539064" cy="584775"/>
          </a:xfrm>
          <a:prstGeom prst="rect">
            <a:avLst/>
          </a:prstGeom>
        </p:spPr>
        <p:txBody>
          <a:bodyPr wrap="square">
            <a:spAutoFit/>
          </a:bodyPr>
          <a:lstStyle/>
          <a:p>
            <a:r>
              <a:rPr lang="en-US" altLang="zh-CN" sz="3200" dirty="0" smtClean="0"/>
              <a:t>3. </a:t>
            </a:r>
            <a:r>
              <a:rPr lang="zh-CN" altLang="en-US" sz="3200" dirty="0" smtClean="0"/>
              <a:t>使用</a:t>
            </a:r>
            <a:r>
              <a:rPr lang="en-US" altLang="zh-CN" sz="3200" dirty="0" smtClean="0"/>
              <a:t>VBO+ </a:t>
            </a:r>
            <a:r>
              <a:rPr lang="zh-CN" altLang="en-US" sz="3200" dirty="0" smtClean="0"/>
              <a:t>顶点着色器</a:t>
            </a:r>
            <a:endParaRPr lang="zh-CN" altLang="en-US" sz="3200" dirty="0"/>
          </a:p>
        </p:txBody>
      </p:sp>
      <p:sp>
        <p:nvSpPr>
          <p:cNvPr id="7" name="矩形 6"/>
          <p:cNvSpPr/>
          <p:nvPr/>
        </p:nvSpPr>
        <p:spPr>
          <a:xfrm>
            <a:off x="850739" y="2060848"/>
            <a:ext cx="6030416" cy="1477328"/>
          </a:xfrm>
          <a:prstGeom prst="rect">
            <a:avLst/>
          </a:prstGeom>
        </p:spPr>
        <p:txBody>
          <a:bodyPr wrap="square">
            <a:spAutoFit/>
          </a:bodyPr>
          <a:lstStyle/>
          <a:p>
            <a:r>
              <a:rPr lang="zh-CN" altLang="en-US" dirty="0"/>
              <a:t>顶点缓冲对象</a:t>
            </a:r>
            <a:r>
              <a:rPr lang="en-US" altLang="zh-CN" dirty="0"/>
              <a:t>VBO</a:t>
            </a:r>
            <a:r>
              <a:rPr lang="zh-CN" altLang="en-US" dirty="0"/>
              <a:t>是在显卡存储空间中开辟出的一块内存缓存区，用于存储顶点的各类属性信息，如顶点坐标，顶点法向量，顶点颜色数据等。在渲染时，可以直接从</a:t>
            </a:r>
            <a:r>
              <a:rPr lang="en-US" altLang="zh-CN" dirty="0"/>
              <a:t>VBO</a:t>
            </a:r>
            <a:r>
              <a:rPr lang="zh-CN" altLang="en-US" dirty="0"/>
              <a:t>中取出顶点的各类属性数据，由于</a:t>
            </a:r>
            <a:r>
              <a:rPr lang="en-US" altLang="zh-CN" dirty="0"/>
              <a:t>VBO</a:t>
            </a:r>
            <a:r>
              <a:rPr lang="zh-CN" altLang="en-US" dirty="0"/>
              <a:t>在显存而不是在内存中，不需要从</a:t>
            </a:r>
            <a:r>
              <a:rPr lang="en-US" altLang="zh-CN" dirty="0"/>
              <a:t>CPU</a:t>
            </a:r>
            <a:r>
              <a:rPr lang="zh-CN" altLang="en-US" dirty="0"/>
              <a:t>传输数据，处理效率更</a:t>
            </a:r>
            <a:r>
              <a:rPr lang="zh-CN" altLang="en-US" dirty="0" smtClean="0"/>
              <a:t>高。</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764701102"/>
              </p:ext>
            </p:extLst>
          </p:nvPr>
        </p:nvGraphicFramePr>
        <p:xfrm>
          <a:off x="971600" y="4221088"/>
          <a:ext cx="7128792" cy="1833880"/>
        </p:xfrm>
        <a:graphic>
          <a:graphicData uri="http://schemas.openxmlformats.org/drawingml/2006/table">
            <a:tbl>
              <a:tblPr firstRow="1" bandRow="1">
                <a:tableStyleId>{5C22544A-7EE6-4342-B048-85BDC9FD1C3A}</a:tableStyleId>
              </a:tblPr>
              <a:tblGrid>
                <a:gridCol w="2376264"/>
                <a:gridCol w="2376264"/>
                <a:gridCol w="2376264"/>
              </a:tblGrid>
              <a:tr h="370840">
                <a:tc>
                  <a:txBody>
                    <a:bodyPr/>
                    <a:lstStyle/>
                    <a:p>
                      <a:r>
                        <a:rPr lang="en-US" altLang="zh-CN" dirty="0" err="1" smtClean="0"/>
                        <a:t>glBegin</a:t>
                      </a:r>
                      <a:r>
                        <a:rPr lang="zh-CN" altLang="en-US" dirty="0" smtClean="0"/>
                        <a:t>方式</a:t>
                      </a:r>
                      <a:endParaRPr lang="zh-CN" altLang="en-US" dirty="0"/>
                    </a:p>
                  </a:txBody>
                  <a:tcPr/>
                </a:tc>
                <a:tc>
                  <a:txBody>
                    <a:bodyPr/>
                    <a:lstStyle/>
                    <a:p>
                      <a:r>
                        <a:rPr lang="zh-CN" altLang="en-US" dirty="0" smtClean="0"/>
                        <a:t>顶点数组方式</a:t>
                      </a:r>
                      <a:endParaRPr lang="zh-CN" altLang="en-US" dirty="0"/>
                    </a:p>
                  </a:txBody>
                  <a:tcPr/>
                </a:tc>
                <a:tc>
                  <a:txBody>
                    <a:bodyPr/>
                    <a:lstStyle/>
                    <a:p>
                      <a:r>
                        <a:rPr lang="en-US" altLang="zh-CN" dirty="0" smtClean="0"/>
                        <a:t>VBO</a:t>
                      </a:r>
                      <a:r>
                        <a:rPr lang="zh-CN" altLang="en-US" dirty="0" smtClean="0"/>
                        <a:t>方式</a:t>
                      </a:r>
                      <a:endParaRPr lang="zh-CN" altLang="en-US" dirty="0"/>
                    </a:p>
                  </a:txBody>
                  <a:tcPr/>
                </a:tc>
              </a:tr>
              <a:tr h="370840">
                <a:tc>
                  <a:txBody>
                    <a:bodyPr/>
                    <a:lstStyle/>
                    <a:p>
                      <a:r>
                        <a:rPr lang="zh-CN" altLang="en-US" dirty="0" smtClean="0"/>
                        <a:t>数据量大的时候，代码量会很庞大。</a:t>
                      </a:r>
                      <a:endParaRPr lang="zh-CN" altLang="en-US" dirty="0"/>
                    </a:p>
                  </a:txBody>
                  <a:tcPr/>
                </a:tc>
                <a:tc>
                  <a:txBody>
                    <a:bodyPr/>
                    <a:lstStyle/>
                    <a:p>
                      <a:r>
                        <a:rPr lang="zh-CN" altLang="en-US" dirty="0" smtClean="0"/>
                        <a:t>可以减少函数调用和共享顶点数据的冗余。但是要切换顶点数据时，需要重新发送到显存。</a:t>
                      </a:r>
                      <a:endParaRPr lang="zh-CN" altLang="en-US" dirty="0"/>
                    </a:p>
                  </a:txBody>
                  <a:tcPr/>
                </a:tc>
                <a:tc>
                  <a:txBody>
                    <a:bodyPr/>
                    <a:lstStyle/>
                    <a:p>
                      <a:r>
                        <a:rPr lang="zh-CN" altLang="en-US" dirty="0" smtClean="0"/>
                        <a:t>在显存中创建缓存对象，切换顶点数据时，开销较小，且可被多个</a:t>
                      </a:r>
                      <a:r>
                        <a:rPr lang="en-US" altLang="zh-CN" dirty="0" err="1" smtClean="0"/>
                        <a:t>Shader</a:t>
                      </a:r>
                      <a:r>
                        <a:rPr lang="en-US" altLang="zh-CN" dirty="0" smtClean="0"/>
                        <a:t> Program</a:t>
                      </a:r>
                      <a:r>
                        <a:rPr lang="zh-CN" altLang="en-US" dirty="0" smtClean="0"/>
                        <a:t>共享。</a:t>
                      </a:r>
                      <a:endParaRPr lang="zh-CN" altLang="en-US" dirty="0"/>
                    </a:p>
                  </a:txBody>
                  <a:tcPr/>
                </a:tc>
              </a:tr>
            </a:tbl>
          </a:graphicData>
        </a:graphic>
      </p:graphicFrame>
    </p:spTree>
    <p:extLst>
      <p:ext uri="{BB962C8B-B14F-4D97-AF65-F5344CB8AC3E}">
        <p14:creationId xmlns:p14="http://schemas.microsoft.com/office/powerpoint/2010/main" val="3599053980"/>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altLang="zh-CN" dirty="0" err="1"/>
              <a:t>Shader</a:t>
            </a:r>
            <a:r>
              <a:rPr lang="zh-CN" altLang="en-US" dirty="0" smtClean="0"/>
              <a:t>编程</a:t>
            </a:r>
            <a:endParaRPr lang="en-US" altLang="zh-CN" dirty="0"/>
          </a:p>
        </p:txBody>
      </p:sp>
      <p:sp>
        <p:nvSpPr>
          <p:cNvPr id="9" name="矩形 8"/>
          <p:cNvSpPr/>
          <p:nvPr/>
        </p:nvSpPr>
        <p:spPr>
          <a:xfrm>
            <a:off x="539552" y="1449168"/>
            <a:ext cx="8231832" cy="3179332"/>
          </a:xfrm>
          <a:prstGeom prst="rect">
            <a:avLst/>
          </a:prstGeom>
        </p:spPr>
        <p:txBody>
          <a:bodyPr wrap="square">
            <a:spAutoFit/>
          </a:bodyPr>
          <a:lstStyle/>
          <a:p>
            <a:pPr indent="266700" algn="just">
              <a:lnSpc>
                <a:spcPct val="115000"/>
              </a:lnSpc>
              <a:spcAft>
                <a:spcPts val="600"/>
              </a:spcAft>
            </a:pPr>
            <a:r>
              <a:rPr lang="en-US" altLang="zh-CN" kern="100" dirty="0" err="1">
                <a:latin typeface="+mn-ea"/>
                <a:cs typeface="Times New Roman" panose="02020603050405020304" pitchFamily="18" charset="0"/>
              </a:rPr>
              <a:t>VertexShader</a:t>
            </a:r>
            <a:r>
              <a:rPr lang="zh-CN" altLang="zh-CN" kern="100" dirty="0">
                <a:latin typeface="+mn-ea"/>
                <a:cs typeface="Times New Roman" panose="02020603050405020304" pitchFamily="18" charset="0"/>
              </a:rPr>
              <a:t>源码示例：</a:t>
            </a:r>
          </a:p>
          <a:p>
            <a:pPr indent="269240" algn="just">
              <a:lnSpc>
                <a:spcPct val="115000"/>
              </a:lnSpc>
              <a:spcAft>
                <a:spcPts val="600"/>
              </a:spcAft>
            </a:pPr>
            <a:r>
              <a:rPr lang="en-US" altLang="zh-CN" kern="100" dirty="0">
                <a:latin typeface="+mn-ea"/>
                <a:cs typeface="Times New Roman" panose="02020603050405020304" pitchFamily="18" charset="0"/>
              </a:rPr>
              <a:t>attribute vec4 </a:t>
            </a:r>
            <a:r>
              <a:rPr lang="en-US" altLang="zh-CN" kern="100" dirty="0" err="1">
                <a:latin typeface="+mn-ea"/>
                <a:cs typeface="Times New Roman" panose="02020603050405020304" pitchFamily="18" charset="0"/>
              </a:rPr>
              <a:t>vPosition</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用于传入顶点</a:t>
            </a:r>
            <a:r>
              <a:rPr lang="zh-CN" altLang="zh-CN" kern="100" dirty="0" smtClean="0">
                <a:latin typeface="+mn-ea"/>
                <a:cs typeface="Times New Roman" panose="02020603050405020304" pitchFamily="18" charset="0"/>
              </a:rPr>
              <a:t>坐标</a:t>
            </a:r>
            <a:endParaRPr lang="en-US" altLang="zh-CN" kern="100" dirty="0" smtClean="0">
              <a:latin typeface="+mn-ea"/>
              <a:cs typeface="Times New Roman" panose="02020603050405020304" pitchFamily="18" charset="0"/>
            </a:endParaRPr>
          </a:p>
          <a:p>
            <a:pPr indent="269240" algn="just">
              <a:lnSpc>
                <a:spcPct val="115000"/>
              </a:lnSpc>
              <a:spcAft>
                <a:spcPts val="600"/>
              </a:spcAft>
            </a:pPr>
            <a:r>
              <a:rPr lang="en-US" altLang="zh-CN" kern="100" dirty="0" smtClean="0">
                <a:latin typeface="+mn-ea"/>
                <a:cs typeface="Times New Roman" panose="02020603050405020304" pitchFamily="18" charset="0"/>
              </a:rPr>
              <a:t>attribute vec4 </a:t>
            </a:r>
            <a:r>
              <a:rPr lang="en-US" altLang="zh-CN" kern="100" dirty="0" err="1" smtClean="0">
                <a:latin typeface="+mn-ea"/>
                <a:cs typeface="Times New Roman" panose="02020603050405020304" pitchFamily="18" charset="0"/>
              </a:rPr>
              <a:t>aColor</a:t>
            </a:r>
            <a:r>
              <a:rPr lang="en-US" altLang="zh-CN" kern="100" dirty="0" smtClean="0">
                <a:latin typeface="+mn-ea"/>
                <a:cs typeface="Times New Roman" panose="02020603050405020304" pitchFamily="18" charset="0"/>
              </a:rPr>
              <a:t>;			//</a:t>
            </a:r>
            <a:r>
              <a:rPr lang="zh-CN" altLang="en-US" kern="100" dirty="0" smtClean="0">
                <a:latin typeface="+mn-ea"/>
                <a:cs typeface="Times New Roman" panose="02020603050405020304" pitchFamily="18" charset="0"/>
              </a:rPr>
              <a:t>用于传入顶点颜色</a:t>
            </a:r>
            <a:endParaRPr lang="zh-CN" altLang="zh-CN" kern="100" dirty="0">
              <a:latin typeface="+mn-ea"/>
              <a:cs typeface="Times New Roman" panose="02020603050405020304" pitchFamily="18" charset="0"/>
            </a:endParaRPr>
          </a:p>
          <a:p>
            <a:pPr indent="269240" algn="just">
              <a:lnSpc>
                <a:spcPct val="115000"/>
              </a:lnSpc>
              <a:spcAft>
                <a:spcPts val="600"/>
              </a:spcAft>
            </a:pPr>
            <a:r>
              <a:rPr lang="en-US" altLang="zh-CN" kern="100" dirty="0" smtClean="0">
                <a:latin typeface="+mn-ea"/>
                <a:cs typeface="Times New Roman" panose="02020603050405020304" pitchFamily="18" charset="0"/>
              </a:rPr>
              <a:t>varying vec4 </a:t>
            </a:r>
            <a:r>
              <a:rPr lang="en-US" altLang="zh-CN" kern="100" dirty="0" err="1" smtClean="0">
                <a:latin typeface="+mn-ea"/>
                <a:cs typeface="Times New Roman" panose="02020603050405020304" pitchFamily="18" charset="0"/>
              </a:rPr>
              <a:t>vColor</a:t>
            </a:r>
            <a:r>
              <a:rPr lang="en-US" altLang="zh-CN" kern="100" dirty="0" smtClean="0">
                <a:latin typeface="+mn-ea"/>
                <a:cs typeface="Times New Roman" panose="02020603050405020304" pitchFamily="18" charset="0"/>
              </a:rPr>
              <a:t>;</a:t>
            </a:r>
            <a:r>
              <a:rPr lang="en-US" altLang="zh-CN" kern="100" dirty="0">
                <a:latin typeface="+mn-ea"/>
                <a:cs typeface="Times New Roman" panose="02020603050405020304" pitchFamily="18" charset="0"/>
              </a:rPr>
              <a:t>			</a:t>
            </a:r>
            <a:endParaRPr lang="en-US" altLang="zh-CN" kern="100" dirty="0" smtClean="0">
              <a:latin typeface="+mn-ea"/>
              <a:cs typeface="Times New Roman" panose="02020603050405020304" pitchFamily="18" charset="0"/>
            </a:endParaRPr>
          </a:p>
          <a:p>
            <a:pPr indent="269240" algn="just">
              <a:lnSpc>
                <a:spcPct val="115000"/>
              </a:lnSpc>
              <a:spcAft>
                <a:spcPts val="600"/>
              </a:spcAft>
            </a:pPr>
            <a:r>
              <a:rPr lang="en-US" altLang="zh-CN" kern="100" dirty="0" smtClean="0">
                <a:latin typeface="+mn-ea"/>
                <a:cs typeface="Times New Roman" panose="02020603050405020304" pitchFamily="18" charset="0"/>
              </a:rPr>
              <a:t>void </a:t>
            </a:r>
            <a:r>
              <a:rPr lang="en-US" altLang="zh-CN" kern="100" dirty="0">
                <a:latin typeface="+mn-ea"/>
                <a:cs typeface="Times New Roman" panose="02020603050405020304" pitchFamily="18" charset="0"/>
              </a:rPr>
              <a:t>main() {</a:t>
            </a:r>
            <a:endParaRPr lang="zh-CN" altLang="zh-CN" kern="100" dirty="0">
              <a:latin typeface="+mn-ea"/>
              <a:cs typeface="Times New Roman" panose="02020603050405020304" pitchFamily="18" charset="0"/>
            </a:endParaRPr>
          </a:p>
          <a:p>
            <a:pPr indent="267970" algn="just">
              <a:lnSpc>
                <a:spcPct val="115000"/>
              </a:lnSpc>
              <a:spcAft>
                <a:spcPts val="600"/>
              </a:spcAft>
            </a:pPr>
            <a:r>
              <a:rPr lang="en-US" altLang="zh-CN" kern="100" dirty="0">
                <a:latin typeface="+mn-ea"/>
                <a:cs typeface="Times New Roman" panose="02020603050405020304" pitchFamily="18" charset="0"/>
              </a:rPr>
              <a:t>	</a:t>
            </a:r>
            <a:r>
              <a:rPr lang="en-US" altLang="zh-CN" kern="100" dirty="0" err="1">
                <a:latin typeface="+mn-ea"/>
                <a:cs typeface="Times New Roman" panose="02020603050405020304" pitchFamily="18" charset="0"/>
              </a:rPr>
              <a:t>gl_Position</a:t>
            </a:r>
            <a:r>
              <a:rPr lang="en-US" altLang="zh-CN" kern="100" dirty="0">
                <a:latin typeface="+mn-ea"/>
                <a:cs typeface="Times New Roman" panose="02020603050405020304" pitchFamily="18" charset="0"/>
              </a:rPr>
              <a:t> = </a:t>
            </a:r>
            <a:r>
              <a:rPr lang="en-US" altLang="zh-CN" kern="100" dirty="0" err="1">
                <a:latin typeface="+mn-ea"/>
                <a:cs typeface="Times New Roman" panose="02020603050405020304" pitchFamily="18" charset="0"/>
              </a:rPr>
              <a:t>vPosition</a:t>
            </a:r>
            <a:r>
              <a:rPr lang="en-US" altLang="zh-CN" kern="100" dirty="0" smtClean="0">
                <a:latin typeface="+mn-ea"/>
                <a:cs typeface="Times New Roman" panose="02020603050405020304" pitchFamily="18" charset="0"/>
              </a:rPr>
              <a:t>;    //</a:t>
            </a:r>
            <a:r>
              <a:rPr lang="en-US" altLang="zh-CN" kern="100" dirty="0" err="1">
                <a:latin typeface="+mn-ea"/>
                <a:cs typeface="Times New Roman" panose="02020603050405020304" pitchFamily="18" charset="0"/>
              </a:rPr>
              <a:t>gl_Position</a:t>
            </a:r>
            <a:r>
              <a:rPr lang="zh-CN" altLang="zh-CN" kern="100" dirty="0">
                <a:latin typeface="+mn-ea"/>
                <a:cs typeface="Times New Roman" panose="02020603050405020304" pitchFamily="18" charset="0"/>
              </a:rPr>
              <a:t>为系统默认的变量</a:t>
            </a:r>
            <a:r>
              <a:rPr lang="zh-CN" altLang="zh-CN" kern="100" dirty="0" smtClean="0">
                <a:latin typeface="+mn-ea"/>
                <a:cs typeface="Times New Roman" panose="02020603050405020304" pitchFamily="18" charset="0"/>
              </a:rPr>
              <a:t>名</a:t>
            </a:r>
            <a:endParaRPr lang="en-US" altLang="zh-CN" kern="100" dirty="0" smtClean="0">
              <a:latin typeface="+mn-ea"/>
              <a:cs typeface="Times New Roman" panose="02020603050405020304" pitchFamily="18" charset="0"/>
            </a:endParaRPr>
          </a:p>
          <a:p>
            <a:pPr indent="267970" algn="just">
              <a:lnSpc>
                <a:spcPct val="115000"/>
              </a:lnSpc>
              <a:spcAft>
                <a:spcPts val="600"/>
              </a:spcAft>
            </a:pPr>
            <a:r>
              <a:rPr lang="en-US" altLang="zh-CN" kern="100" dirty="0">
                <a:latin typeface="+mn-ea"/>
                <a:cs typeface="Times New Roman" panose="02020603050405020304" pitchFamily="18" charset="0"/>
              </a:rPr>
              <a:t>	</a:t>
            </a:r>
            <a:r>
              <a:rPr lang="en-US" altLang="zh-CN" kern="100" dirty="0" err="1" smtClean="0">
                <a:latin typeface="+mn-ea"/>
                <a:cs typeface="Times New Roman" panose="02020603050405020304" pitchFamily="18" charset="0"/>
              </a:rPr>
              <a:t>vColor</a:t>
            </a:r>
            <a:r>
              <a:rPr lang="en-US" altLang="zh-CN" kern="100" dirty="0" smtClean="0">
                <a:latin typeface="+mn-ea"/>
                <a:cs typeface="Times New Roman" panose="02020603050405020304" pitchFamily="18" charset="0"/>
              </a:rPr>
              <a:t> = </a:t>
            </a:r>
            <a:r>
              <a:rPr lang="en-US" altLang="zh-CN" kern="100" dirty="0" err="1" smtClean="0">
                <a:latin typeface="+mn-ea"/>
                <a:cs typeface="Times New Roman" panose="02020603050405020304" pitchFamily="18" charset="0"/>
              </a:rPr>
              <a:t>aColor</a:t>
            </a:r>
            <a:r>
              <a:rPr lang="en-US" altLang="zh-CN" kern="100" dirty="0" smtClean="0">
                <a:latin typeface="+mn-ea"/>
                <a:cs typeface="Times New Roman" panose="02020603050405020304" pitchFamily="18" charset="0"/>
              </a:rPr>
              <a:t>;</a:t>
            </a:r>
            <a:endParaRPr lang="en-US" altLang="zh-CN" kern="100" dirty="0">
              <a:latin typeface="+mn-ea"/>
              <a:cs typeface="Times New Roman" panose="02020603050405020304" pitchFamily="18" charset="0"/>
            </a:endParaRPr>
          </a:p>
          <a:p>
            <a:pPr indent="267970" algn="just">
              <a:lnSpc>
                <a:spcPct val="115000"/>
              </a:lnSpc>
              <a:spcAft>
                <a:spcPts val="600"/>
              </a:spcAft>
            </a:pPr>
            <a:r>
              <a:rPr lang="en-US" altLang="zh-CN" kern="100" dirty="0" smtClean="0">
                <a:latin typeface="+mn-ea"/>
                <a:cs typeface="Times New Roman" panose="02020603050405020304" pitchFamily="18" charset="0"/>
              </a:rPr>
              <a:t>}</a:t>
            </a:r>
            <a:endParaRPr lang="zh-CN" altLang="zh-CN" kern="100" dirty="0">
              <a:latin typeface="+mn-ea"/>
              <a:cs typeface="Times New Roman" panose="02020603050405020304" pitchFamily="18" charset="0"/>
            </a:endParaRPr>
          </a:p>
        </p:txBody>
      </p:sp>
      <p:sp>
        <p:nvSpPr>
          <p:cNvPr id="12" name="矩形 11"/>
          <p:cNvSpPr/>
          <p:nvPr/>
        </p:nvSpPr>
        <p:spPr>
          <a:xfrm>
            <a:off x="829072" y="4869160"/>
            <a:ext cx="7344816" cy="1477328"/>
          </a:xfrm>
          <a:prstGeom prst="rect">
            <a:avLst/>
          </a:prstGeom>
        </p:spPr>
        <p:txBody>
          <a:bodyPr wrap="square">
            <a:spAutoFit/>
          </a:bodyPr>
          <a:lstStyle/>
          <a:p>
            <a:r>
              <a:rPr lang="en-US" altLang="zh-CN" dirty="0" err="1" smtClean="0">
                <a:latin typeface="+mn-ea"/>
              </a:rPr>
              <a:t>fragmentShader</a:t>
            </a:r>
            <a:r>
              <a:rPr lang="zh-CN" altLang="en-US" dirty="0">
                <a:latin typeface="+mn-ea"/>
              </a:rPr>
              <a:t>源码示例：</a:t>
            </a:r>
          </a:p>
          <a:p>
            <a:r>
              <a:rPr lang="en-US" altLang="zh-CN" dirty="0">
                <a:latin typeface="+mn-ea"/>
              </a:rPr>
              <a:t>varying </a:t>
            </a:r>
            <a:r>
              <a:rPr lang="en-US" altLang="zh-CN" dirty="0" smtClean="0">
                <a:latin typeface="+mn-ea"/>
              </a:rPr>
              <a:t>vec4 </a:t>
            </a:r>
            <a:r>
              <a:rPr lang="en-US" altLang="zh-CN" dirty="0" err="1" smtClean="0">
                <a:latin typeface="+mn-ea"/>
              </a:rPr>
              <a:t>vColor</a:t>
            </a:r>
            <a:r>
              <a:rPr lang="en-US" altLang="zh-CN" dirty="0" smtClean="0">
                <a:latin typeface="+mn-ea"/>
              </a:rPr>
              <a:t>;</a:t>
            </a:r>
            <a:r>
              <a:rPr lang="en-US" altLang="zh-CN" dirty="0">
                <a:latin typeface="+mn-ea"/>
              </a:rPr>
              <a:t>	</a:t>
            </a:r>
            <a:r>
              <a:rPr lang="en-US" altLang="zh-CN" dirty="0" smtClean="0">
                <a:latin typeface="+mn-ea"/>
              </a:rPr>
              <a:t>//</a:t>
            </a:r>
            <a:r>
              <a:rPr lang="zh-CN" altLang="en-US" dirty="0">
                <a:latin typeface="+mn-ea"/>
              </a:rPr>
              <a:t>从</a:t>
            </a:r>
            <a:r>
              <a:rPr lang="en-US" altLang="zh-CN" dirty="0" err="1">
                <a:latin typeface="+mn-ea"/>
              </a:rPr>
              <a:t>VertextShader</a:t>
            </a:r>
            <a:r>
              <a:rPr lang="zh-CN" altLang="en-US" dirty="0">
                <a:latin typeface="+mn-ea"/>
              </a:rPr>
              <a:t>传递过来</a:t>
            </a:r>
            <a:r>
              <a:rPr lang="zh-CN" altLang="en-US" dirty="0" smtClean="0">
                <a:latin typeface="+mn-ea"/>
              </a:rPr>
              <a:t>的颜色</a:t>
            </a:r>
            <a:endParaRPr lang="en-US" altLang="zh-CN" dirty="0" smtClean="0">
              <a:latin typeface="+mn-ea"/>
            </a:endParaRPr>
          </a:p>
          <a:p>
            <a:r>
              <a:rPr lang="en-US" altLang="zh-CN" dirty="0" smtClean="0">
                <a:latin typeface="+mn-ea"/>
              </a:rPr>
              <a:t>void </a:t>
            </a:r>
            <a:r>
              <a:rPr lang="en-US" altLang="zh-CN" dirty="0">
                <a:latin typeface="+mn-ea"/>
              </a:rPr>
              <a:t>main() {</a:t>
            </a:r>
          </a:p>
          <a:p>
            <a:r>
              <a:rPr lang="en-US" altLang="zh-CN" dirty="0" smtClean="0">
                <a:latin typeface="+mn-ea"/>
              </a:rPr>
              <a:t>	</a:t>
            </a:r>
            <a:r>
              <a:rPr lang="en-US" altLang="zh-CN" dirty="0" err="1" smtClean="0">
                <a:latin typeface="+mn-ea"/>
              </a:rPr>
              <a:t>gl_FragColor</a:t>
            </a:r>
            <a:r>
              <a:rPr lang="en-US" altLang="zh-CN" dirty="0" smtClean="0">
                <a:latin typeface="+mn-ea"/>
              </a:rPr>
              <a:t> </a:t>
            </a:r>
            <a:r>
              <a:rPr lang="en-US" altLang="zh-CN" dirty="0">
                <a:latin typeface="+mn-ea"/>
              </a:rPr>
              <a:t>= </a:t>
            </a:r>
            <a:r>
              <a:rPr lang="en-US" altLang="zh-CN" dirty="0" err="1" smtClean="0">
                <a:latin typeface="+mn-ea"/>
              </a:rPr>
              <a:t>vColor</a:t>
            </a:r>
            <a:r>
              <a:rPr lang="en-US" altLang="zh-CN" dirty="0">
                <a:latin typeface="+mn-ea"/>
              </a:rPr>
              <a:t>;	</a:t>
            </a:r>
            <a:r>
              <a:rPr lang="en-US" altLang="zh-CN" dirty="0" smtClean="0">
                <a:latin typeface="+mn-ea"/>
              </a:rPr>
              <a:t>//</a:t>
            </a:r>
            <a:r>
              <a:rPr lang="en-US" altLang="zh-CN" dirty="0" err="1" smtClean="0">
                <a:latin typeface="+mn-ea"/>
              </a:rPr>
              <a:t>gl_FragColor</a:t>
            </a:r>
            <a:r>
              <a:rPr lang="zh-CN" altLang="en-US" dirty="0" smtClean="0">
                <a:latin typeface="+mn-ea"/>
              </a:rPr>
              <a:t>为系统默认变量名</a:t>
            </a:r>
            <a:endParaRPr lang="en-US" altLang="zh-CN" dirty="0">
              <a:latin typeface="+mn-ea"/>
            </a:endParaRPr>
          </a:p>
          <a:p>
            <a:r>
              <a:rPr lang="en-US" altLang="zh-CN" dirty="0">
                <a:latin typeface="+mn-ea"/>
              </a:rPr>
              <a:t>}</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custDataLst>
              <p:tags r:id="rId1"/>
            </p:custDataLst>
          </p:nvPr>
        </p:nvSpPr>
        <p:spPr>
          <a:xfrm>
            <a:off x="838200" y="306168"/>
            <a:ext cx="8077200" cy="1143000"/>
          </a:xfrm>
        </p:spPr>
        <p:txBody>
          <a:bodyPr/>
          <a:lstStyle/>
          <a:p>
            <a:r>
              <a:rPr lang="en-US" altLang="zh-CN" dirty="0" err="1"/>
              <a:t>Shader</a:t>
            </a:r>
            <a:r>
              <a:rPr lang="zh-CN" altLang="en-US" dirty="0" smtClean="0"/>
              <a:t>编程</a:t>
            </a:r>
            <a:endParaRPr lang="en-US" altLang="zh-CN" dirty="0"/>
          </a:p>
        </p:txBody>
      </p:sp>
      <p:sp>
        <p:nvSpPr>
          <p:cNvPr id="8" name="矩形 7"/>
          <p:cNvSpPr/>
          <p:nvPr/>
        </p:nvSpPr>
        <p:spPr>
          <a:xfrm>
            <a:off x="803556" y="1449168"/>
            <a:ext cx="8111843" cy="3416320"/>
          </a:xfrm>
          <a:prstGeom prst="rect">
            <a:avLst/>
          </a:prstGeom>
        </p:spPr>
        <p:txBody>
          <a:bodyPr wrap="square">
            <a:spAutoFit/>
          </a:bodyPr>
          <a:lstStyle/>
          <a:p>
            <a:r>
              <a:rPr lang="en-US" altLang="zh-CN" dirty="0" err="1"/>
              <a:t>Shader</a:t>
            </a:r>
            <a:r>
              <a:rPr lang="zh-CN" altLang="en-US" dirty="0"/>
              <a:t>的使用一般如下流程：</a:t>
            </a:r>
          </a:p>
          <a:p>
            <a:r>
              <a:rPr lang="en-US" altLang="zh-CN" dirty="0"/>
              <a:t>1)	</a:t>
            </a:r>
            <a:r>
              <a:rPr lang="zh-CN" altLang="en-US" dirty="0"/>
              <a:t>创建</a:t>
            </a:r>
            <a:r>
              <a:rPr lang="en-US" altLang="zh-CN" dirty="0" err="1"/>
              <a:t>Shader</a:t>
            </a:r>
            <a:endParaRPr lang="en-US" altLang="zh-CN" dirty="0"/>
          </a:p>
          <a:p>
            <a:r>
              <a:rPr lang="en-US" altLang="zh-CN" dirty="0"/>
              <a:t>	</a:t>
            </a:r>
            <a:r>
              <a:rPr lang="zh-CN" altLang="en-US" dirty="0"/>
              <a:t>编写</a:t>
            </a:r>
            <a:r>
              <a:rPr lang="en-US" altLang="zh-CN" dirty="0"/>
              <a:t>Vertex </a:t>
            </a:r>
            <a:r>
              <a:rPr lang="en-US" altLang="zh-CN" dirty="0" err="1"/>
              <a:t>Shader</a:t>
            </a:r>
            <a:r>
              <a:rPr lang="zh-CN" altLang="en-US" dirty="0"/>
              <a:t>和</a:t>
            </a:r>
            <a:r>
              <a:rPr lang="en-US" altLang="zh-CN" dirty="0"/>
              <a:t>Fragment </a:t>
            </a:r>
            <a:r>
              <a:rPr lang="en-US" altLang="zh-CN" dirty="0" err="1"/>
              <a:t>Shader</a:t>
            </a:r>
            <a:r>
              <a:rPr lang="zh-CN" altLang="en-US" dirty="0"/>
              <a:t>源码</a:t>
            </a:r>
          </a:p>
          <a:p>
            <a:r>
              <a:rPr lang="zh-CN" altLang="en-US" dirty="0"/>
              <a:t>	创建两个</a:t>
            </a:r>
            <a:r>
              <a:rPr lang="en-US" altLang="zh-CN" dirty="0" err="1"/>
              <a:t>shader</a:t>
            </a:r>
            <a:r>
              <a:rPr lang="en-US" altLang="zh-CN" dirty="0"/>
              <a:t> </a:t>
            </a:r>
            <a:r>
              <a:rPr lang="zh-CN" altLang="en-US" dirty="0"/>
              <a:t>实例：</a:t>
            </a:r>
            <a:r>
              <a:rPr lang="en-US" altLang="zh-CN" dirty="0" err="1"/>
              <a:t>GLuint</a:t>
            </a:r>
            <a:r>
              <a:rPr lang="en-US" altLang="zh-CN" dirty="0"/>
              <a:t>   </a:t>
            </a:r>
            <a:r>
              <a:rPr lang="en-US" altLang="zh-CN" dirty="0" err="1"/>
              <a:t>glCreateShader</a:t>
            </a:r>
            <a:r>
              <a:rPr lang="en-US" altLang="zh-CN" dirty="0"/>
              <a:t>(</a:t>
            </a:r>
            <a:r>
              <a:rPr lang="en-US" altLang="zh-CN" dirty="0" err="1"/>
              <a:t>GLenum</a:t>
            </a:r>
            <a:r>
              <a:rPr lang="en-US" altLang="zh-CN" dirty="0"/>
              <a:t> type)</a:t>
            </a:r>
          </a:p>
          <a:p>
            <a:r>
              <a:rPr lang="en-US" altLang="zh-CN" dirty="0"/>
              <a:t>	</a:t>
            </a:r>
            <a:r>
              <a:rPr lang="zh-CN" altLang="en-US" dirty="0"/>
              <a:t>给</a:t>
            </a:r>
            <a:r>
              <a:rPr lang="en-US" altLang="zh-CN" dirty="0" err="1"/>
              <a:t>Shader</a:t>
            </a:r>
            <a:r>
              <a:rPr lang="zh-CN" altLang="en-US" dirty="0"/>
              <a:t>实例指定源码。 </a:t>
            </a:r>
            <a:r>
              <a:rPr lang="en-US" altLang="zh-CN" dirty="0" err="1"/>
              <a:t>glShaderSource</a:t>
            </a:r>
            <a:endParaRPr lang="en-US" altLang="zh-CN" dirty="0"/>
          </a:p>
          <a:p>
            <a:r>
              <a:rPr lang="en-US" altLang="zh-CN" dirty="0"/>
              <a:t>	</a:t>
            </a:r>
            <a:r>
              <a:rPr lang="zh-CN" altLang="en-US" dirty="0" smtClean="0"/>
              <a:t>编译</a:t>
            </a:r>
            <a:r>
              <a:rPr lang="en-US" altLang="zh-CN" dirty="0" err="1" smtClean="0"/>
              <a:t>shader</a:t>
            </a:r>
            <a:r>
              <a:rPr lang="zh-CN" altLang="en-US" dirty="0"/>
              <a:t>源码 </a:t>
            </a:r>
            <a:r>
              <a:rPr lang="en-US" altLang="zh-CN" dirty="0"/>
              <a:t>void   </a:t>
            </a:r>
            <a:r>
              <a:rPr lang="en-US" altLang="zh-CN" dirty="0" err="1"/>
              <a:t>glCompileShader</a:t>
            </a:r>
            <a:r>
              <a:rPr lang="en-US" altLang="zh-CN" dirty="0"/>
              <a:t>(</a:t>
            </a:r>
            <a:r>
              <a:rPr lang="en-US" altLang="zh-CN" dirty="0" err="1"/>
              <a:t>GLuint</a:t>
            </a:r>
            <a:r>
              <a:rPr lang="en-US" altLang="zh-CN" dirty="0"/>
              <a:t> </a:t>
            </a:r>
            <a:r>
              <a:rPr lang="en-US" altLang="zh-CN" dirty="0" err="1"/>
              <a:t>shader</a:t>
            </a:r>
            <a:r>
              <a:rPr lang="en-US" altLang="zh-CN" dirty="0"/>
              <a:t>)</a:t>
            </a:r>
          </a:p>
          <a:p>
            <a:r>
              <a:rPr lang="en-US" altLang="zh-CN" dirty="0"/>
              <a:t>2)	</a:t>
            </a:r>
            <a:r>
              <a:rPr lang="zh-CN" altLang="en-US" dirty="0"/>
              <a:t>创建</a:t>
            </a:r>
            <a:r>
              <a:rPr lang="en-US" altLang="zh-CN" dirty="0"/>
              <a:t>Program</a:t>
            </a:r>
          </a:p>
          <a:p>
            <a:r>
              <a:rPr lang="en-US" altLang="zh-CN" dirty="0"/>
              <a:t>	</a:t>
            </a:r>
            <a:r>
              <a:rPr lang="zh-CN" altLang="en-US" dirty="0"/>
              <a:t>创建</a:t>
            </a:r>
            <a:r>
              <a:rPr lang="en-US" altLang="zh-CN" dirty="0"/>
              <a:t>program  </a:t>
            </a:r>
            <a:r>
              <a:rPr lang="en-US" altLang="zh-CN" dirty="0" err="1"/>
              <a:t>GLuint</a:t>
            </a:r>
            <a:r>
              <a:rPr lang="en-US" altLang="zh-CN" dirty="0"/>
              <a:t>   </a:t>
            </a:r>
            <a:r>
              <a:rPr lang="en-US" altLang="zh-CN" dirty="0" err="1"/>
              <a:t>glCreateProgram</a:t>
            </a:r>
            <a:r>
              <a:rPr lang="en-US" altLang="zh-CN" dirty="0"/>
              <a:t>(void)</a:t>
            </a:r>
          </a:p>
          <a:p>
            <a:r>
              <a:rPr lang="en-US" altLang="zh-CN" dirty="0"/>
              <a:t>	</a:t>
            </a:r>
            <a:r>
              <a:rPr lang="zh-CN" altLang="en-US" dirty="0"/>
              <a:t>绑定</a:t>
            </a:r>
            <a:r>
              <a:rPr lang="en-US" altLang="zh-CN" dirty="0" err="1"/>
              <a:t>shader</a:t>
            </a:r>
            <a:r>
              <a:rPr lang="zh-CN" altLang="en-US" dirty="0"/>
              <a:t>到</a:t>
            </a:r>
            <a:r>
              <a:rPr lang="en-US" altLang="zh-CN" dirty="0"/>
              <a:t>program </a:t>
            </a:r>
            <a:r>
              <a:rPr lang="zh-CN" altLang="en-US" dirty="0"/>
              <a:t>。 </a:t>
            </a:r>
            <a:r>
              <a:rPr lang="en-US" altLang="zh-CN" dirty="0"/>
              <a:t>void   </a:t>
            </a:r>
            <a:r>
              <a:rPr lang="en-US" altLang="zh-CN" dirty="0" err="1"/>
              <a:t>glAttachShader</a:t>
            </a:r>
            <a:r>
              <a:rPr lang="en-US" altLang="zh-CN" dirty="0"/>
              <a:t>(</a:t>
            </a:r>
            <a:r>
              <a:rPr lang="en-US" altLang="zh-CN" dirty="0" err="1"/>
              <a:t>GLuint</a:t>
            </a:r>
            <a:r>
              <a:rPr lang="en-US" altLang="zh-CN" dirty="0"/>
              <a:t> program, </a:t>
            </a:r>
            <a:r>
              <a:rPr lang="en-US" altLang="zh-CN" dirty="0" err="1"/>
              <a:t>GLuint</a:t>
            </a:r>
            <a:r>
              <a:rPr lang="en-US" altLang="zh-CN" dirty="0"/>
              <a:t> </a:t>
            </a:r>
            <a:r>
              <a:rPr lang="en-US" altLang="zh-CN" dirty="0" err="1"/>
              <a:t>shader</a:t>
            </a:r>
            <a:r>
              <a:rPr lang="en-US" altLang="zh-CN" dirty="0"/>
              <a:t>)</a:t>
            </a:r>
            <a:r>
              <a:rPr lang="zh-CN" altLang="en-US" dirty="0"/>
              <a:t>。每个</a:t>
            </a:r>
            <a:r>
              <a:rPr lang="en-US" altLang="zh-CN" dirty="0"/>
              <a:t>program</a:t>
            </a:r>
            <a:r>
              <a:rPr lang="zh-CN" altLang="en-US" dirty="0"/>
              <a:t>必须绑定一个</a:t>
            </a:r>
            <a:r>
              <a:rPr lang="en-US" altLang="zh-CN" dirty="0"/>
              <a:t>Vertex </a:t>
            </a:r>
            <a:r>
              <a:rPr lang="en-US" altLang="zh-CN" dirty="0" err="1"/>
              <a:t>Shader</a:t>
            </a:r>
            <a:r>
              <a:rPr lang="en-US" altLang="zh-CN" dirty="0"/>
              <a:t> </a:t>
            </a:r>
            <a:r>
              <a:rPr lang="zh-CN" altLang="en-US" dirty="0"/>
              <a:t>和一个</a:t>
            </a:r>
            <a:r>
              <a:rPr lang="en-US" altLang="zh-CN" dirty="0"/>
              <a:t>Fragment </a:t>
            </a:r>
            <a:r>
              <a:rPr lang="en-US" altLang="zh-CN" dirty="0" err="1"/>
              <a:t>Shader</a:t>
            </a:r>
            <a:r>
              <a:rPr lang="zh-CN" altLang="en-US" dirty="0"/>
              <a:t>。</a:t>
            </a:r>
          </a:p>
          <a:p>
            <a:r>
              <a:rPr lang="zh-CN" altLang="en-US" dirty="0"/>
              <a:t>	链接</a:t>
            </a:r>
            <a:r>
              <a:rPr lang="en-US" altLang="zh-CN" dirty="0"/>
              <a:t>program </a:t>
            </a:r>
            <a:r>
              <a:rPr lang="zh-CN" altLang="en-US" dirty="0"/>
              <a:t>。 </a:t>
            </a:r>
            <a:r>
              <a:rPr lang="en-US" altLang="zh-CN" dirty="0"/>
              <a:t>void   </a:t>
            </a:r>
            <a:r>
              <a:rPr lang="en-US" altLang="zh-CN" dirty="0" err="1"/>
              <a:t>glLinkProgram</a:t>
            </a:r>
            <a:r>
              <a:rPr lang="en-US" altLang="zh-CN" dirty="0"/>
              <a:t>(</a:t>
            </a:r>
            <a:r>
              <a:rPr lang="en-US" altLang="zh-CN" dirty="0" err="1"/>
              <a:t>GLuint</a:t>
            </a:r>
            <a:r>
              <a:rPr lang="en-US" altLang="zh-CN" dirty="0"/>
              <a:t> program)</a:t>
            </a:r>
          </a:p>
          <a:p>
            <a:r>
              <a:rPr lang="en-US" altLang="zh-CN" dirty="0"/>
              <a:t>	</a:t>
            </a:r>
            <a:r>
              <a:rPr lang="zh-CN" altLang="en-US" dirty="0"/>
              <a:t>使用</a:t>
            </a:r>
            <a:r>
              <a:rPr lang="en-US" altLang="zh-CN" dirty="0" err="1"/>
              <a:t>porgram</a:t>
            </a:r>
            <a:r>
              <a:rPr lang="en-US" altLang="zh-CN" dirty="0"/>
              <a:t> </a:t>
            </a:r>
            <a:r>
              <a:rPr lang="zh-CN" altLang="en-US" dirty="0"/>
              <a:t>。 </a:t>
            </a:r>
            <a:r>
              <a:rPr lang="en-US" altLang="zh-CN" dirty="0"/>
              <a:t>void   </a:t>
            </a:r>
            <a:r>
              <a:rPr lang="en-US" altLang="zh-CN" dirty="0" err="1"/>
              <a:t>glUseProgram</a:t>
            </a:r>
            <a:r>
              <a:rPr lang="en-US" altLang="zh-CN" dirty="0"/>
              <a:t>(</a:t>
            </a:r>
            <a:r>
              <a:rPr lang="en-US" altLang="zh-CN" dirty="0" err="1"/>
              <a:t>GLuint</a:t>
            </a:r>
            <a:r>
              <a:rPr lang="en-US" altLang="zh-CN" dirty="0"/>
              <a:t> program)</a:t>
            </a:r>
          </a:p>
        </p:txBody>
      </p:sp>
    </p:spTree>
    <p:extLst>
      <p:ext uri="{BB962C8B-B14F-4D97-AF65-F5344CB8AC3E}">
        <p14:creationId xmlns:p14="http://schemas.microsoft.com/office/powerpoint/2010/main" val="3216770123"/>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custDataLst>
              <p:tags r:id="rId1"/>
            </p:custDataLst>
          </p:nvPr>
        </p:nvSpPr>
        <p:spPr>
          <a:xfrm>
            <a:off x="838200" y="306168"/>
            <a:ext cx="8077200" cy="1143000"/>
          </a:xfrm>
        </p:spPr>
        <p:txBody>
          <a:bodyPr/>
          <a:lstStyle/>
          <a:p>
            <a:r>
              <a:rPr lang="en-US" altLang="zh-CN" dirty="0" err="1"/>
              <a:t>Shader</a:t>
            </a:r>
            <a:r>
              <a:rPr lang="zh-CN" altLang="en-US" dirty="0" smtClean="0"/>
              <a:t>编程</a:t>
            </a:r>
            <a:endParaRPr lang="en-US" altLang="zh-CN" dirty="0"/>
          </a:p>
        </p:txBody>
      </p:sp>
      <p:sp>
        <p:nvSpPr>
          <p:cNvPr id="7" name="文本框 6"/>
          <p:cNvSpPr txBox="1"/>
          <p:nvPr/>
        </p:nvSpPr>
        <p:spPr>
          <a:xfrm>
            <a:off x="899592" y="1196752"/>
            <a:ext cx="1107996" cy="369332"/>
          </a:xfrm>
          <a:prstGeom prst="rect">
            <a:avLst/>
          </a:prstGeom>
          <a:noFill/>
        </p:spPr>
        <p:txBody>
          <a:bodyPr wrap="none" rtlCol="0">
            <a:spAutoFit/>
          </a:bodyPr>
          <a:lstStyle/>
          <a:p>
            <a:r>
              <a:rPr lang="zh-CN" altLang="en-US" dirty="0" smtClean="0"/>
              <a:t>语法解释</a:t>
            </a:r>
            <a:endParaRPr lang="zh-CN" altLang="en-US" dirty="0"/>
          </a:p>
        </p:txBody>
      </p:sp>
      <p:sp>
        <p:nvSpPr>
          <p:cNvPr id="9" name="矩形 8"/>
          <p:cNvSpPr/>
          <p:nvPr/>
        </p:nvSpPr>
        <p:spPr>
          <a:xfrm>
            <a:off x="838200" y="1568262"/>
            <a:ext cx="7910264" cy="923330"/>
          </a:xfrm>
          <a:prstGeom prst="rect">
            <a:avLst/>
          </a:prstGeom>
        </p:spPr>
        <p:txBody>
          <a:bodyPr wrap="square">
            <a:spAutoFit/>
          </a:bodyPr>
          <a:lstStyle/>
          <a:p>
            <a:r>
              <a:rPr lang="en-US" altLang="zh-CN" dirty="0"/>
              <a:t>Attributes</a:t>
            </a:r>
            <a:r>
              <a:rPr lang="zh-CN" altLang="en-US" dirty="0"/>
              <a:t>：由 </a:t>
            </a:r>
            <a:r>
              <a:rPr lang="en-US" altLang="zh-CN" dirty="0" smtClean="0"/>
              <a:t>vertex </a:t>
            </a:r>
            <a:r>
              <a:rPr lang="en-US" altLang="zh-CN" dirty="0"/>
              <a:t>array </a:t>
            </a:r>
            <a:r>
              <a:rPr lang="zh-CN" altLang="en-US" dirty="0"/>
              <a:t>提供的顶点数据，如空间</a:t>
            </a:r>
            <a:r>
              <a:rPr lang="zh-CN" altLang="en-US" dirty="0" smtClean="0"/>
              <a:t>位置，</a:t>
            </a:r>
            <a:r>
              <a:rPr lang="zh-CN" altLang="en-US" dirty="0"/>
              <a:t>纹理坐标以及顶点颜色，它是针对每一个顶点的数据。属性只在顶点着色器中才有，片元着色器中没有属性。属性可以理解为针对每一个顶点的输入数据。</a:t>
            </a:r>
          </a:p>
        </p:txBody>
      </p:sp>
      <p:sp>
        <p:nvSpPr>
          <p:cNvPr id="11" name="矩形 10"/>
          <p:cNvSpPr/>
          <p:nvPr/>
        </p:nvSpPr>
        <p:spPr>
          <a:xfrm>
            <a:off x="815226" y="2709084"/>
            <a:ext cx="7933238" cy="1754326"/>
          </a:xfrm>
          <a:prstGeom prst="rect">
            <a:avLst/>
          </a:prstGeom>
        </p:spPr>
        <p:txBody>
          <a:bodyPr wrap="square">
            <a:spAutoFit/>
          </a:bodyPr>
          <a:lstStyle/>
          <a:p>
            <a:r>
              <a:rPr lang="en-US" altLang="zh-CN" dirty="0"/>
              <a:t>Uniforms</a:t>
            </a:r>
            <a:r>
              <a:rPr lang="zh-CN" altLang="en-US" dirty="0"/>
              <a:t>：</a:t>
            </a:r>
            <a:r>
              <a:rPr lang="en-US" altLang="zh-CN" dirty="0"/>
              <a:t>uniforms</a:t>
            </a:r>
            <a:r>
              <a:rPr lang="zh-CN" altLang="en-US" dirty="0"/>
              <a:t>保存由应用程序传递给着色器的只读常量数据</a:t>
            </a:r>
            <a:r>
              <a:rPr lang="zh-CN" altLang="en-US" dirty="0" smtClean="0"/>
              <a:t>。</a:t>
            </a:r>
            <a:r>
              <a:rPr lang="zh-CN" altLang="en-US" dirty="0"/>
              <a:t>由</a:t>
            </a:r>
            <a:r>
              <a:rPr lang="en-US" altLang="zh-CN" dirty="0"/>
              <a:t>uniform</a:t>
            </a:r>
            <a:r>
              <a:rPr lang="zh-CN" altLang="en-US" dirty="0"/>
              <a:t>修饰符修饰的变量属于全局变量，该全局性对顶点着色器与片元着色器均可见，也就是说，这两个着色器如果被连接到同一个应用程序中，它们共享同一份 </a:t>
            </a:r>
            <a:r>
              <a:rPr lang="en-US" altLang="zh-CN" dirty="0"/>
              <a:t>uniform </a:t>
            </a:r>
            <a:r>
              <a:rPr lang="zh-CN" altLang="en-US" dirty="0"/>
              <a:t>全局变量集。因此如果在这两个着色器中都声明了同名的 </a:t>
            </a:r>
            <a:r>
              <a:rPr lang="en-US" altLang="zh-CN" dirty="0"/>
              <a:t>uniform </a:t>
            </a:r>
            <a:r>
              <a:rPr lang="zh-CN" altLang="en-US" dirty="0"/>
              <a:t>变量，要保证这对同名变量完全相同：同名</a:t>
            </a:r>
            <a:r>
              <a:rPr lang="en-US" altLang="zh-CN" dirty="0"/>
              <a:t>+</a:t>
            </a:r>
            <a:r>
              <a:rPr lang="zh-CN" altLang="en-US" dirty="0"/>
              <a:t>同类型，因为它们实际是同一个变量。</a:t>
            </a:r>
          </a:p>
        </p:txBody>
      </p:sp>
      <p:sp>
        <p:nvSpPr>
          <p:cNvPr id="13" name="矩形 12"/>
          <p:cNvSpPr/>
          <p:nvPr/>
        </p:nvSpPr>
        <p:spPr>
          <a:xfrm>
            <a:off x="838200" y="4651584"/>
            <a:ext cx="7910264" cy="1477328"/>
          </a:xfrm>
          <a:prstGeom prst="rect">
            <a:avLst/>
          </a:prstGeom>
        </p:spPr>
        <p:txBody>
          <a:bodyPr wrap="square">
            <a:spAutoFit/>
          </a:bodyPr>
          <a:lstStyle/>
          <a:p>
            <a:r>
              <a:rPr lang="en-US" altLang="zh-CN" dirty="0"/>
              <a:t>Varying</a:t>
            </a:r>
            <a:r>
              <a:rPr lang="zh-CN" altLang="en-US" dirty="0"/>
              <a:t>：</a:t>
            </a:r>
            <a:r>
              <a:rPr lang="en-US" altLang="zh-CN" dirty="0"/>
              <a:t>varying </a:t>
            </a:r>
            <a:r>
              <a:rPr lang="zh-CN" altLang="en-US" dirty="0"/>
              <a:t>变量用于存储顶点着色器的输出数据，当然也存储片元着色器的输入数据，</a:t>
            </a:r>
            <a:r>
              <a:rPr lang="en-US" altLang="zh-CN" dirty="0"/>
              <a:t>varying </a:t>
            </a:r>
            <a:r>
              <a:rPr lang="zh-CN" altLang="en-US" dirty="0"/>
              <a:t>变量最终会在光栅化处理阶段被线性插值。顶点着色器如果声明了</a:t>
            </a:r>
            <a:r>
              <a:rPr lang="en-US" altLang="zh-CN" dirty="0"/>
              <a:t>varying</a:t>
            </a:r>
            <a:r>
              <a:rPr lang="zh-CN" altLang="en-US" dirty="0"/>
              <a:t>变量，它必须被传递到片元着色器中才能进一步传递到下一阶段，因此顶点着色器中声明的 </a:t>
            </a:r>
            <a:r>
              <a:rPr lang="en-US" altLang="zh-CN" dirty="0"/>
              <a:t>varying </a:t>
            </a:r>
            <a:r>
              <a:rPr lang="zh-CN" altLang="en-US" dirty="0"/>
              <a:t>变量都应在片元着色器中重新声明同名同类型的 </a:t>
            </a:r>
            <a:r>
              <a:rPr lang="en-US" altLang="zh-CN" dirty="0"/>
              <a:t>varying </a:t>
            </a:r>
            <a:r>
              <a:rPr lang="zh-CN" altLang="en-US" dirty="0"/>
              <a:t>变量。</a:t>
            </a:r>
          </a:p>
        </p:txBody>
      </p:sp>
      <p:sp>
        <p:nvSpPr>
          <p:cNvPr id="15" name="矩形 14"/>
          <p:cNvSpPr/>
          <p:nvPr/>
        </p:nvSpPr>
        <p:spPr>
          <a:xfrm>
            <a:off x="884294" y="6228812"/>
            <a:ext cx="7694240" cy="369332"/>
          </a:xfrm>
          <a:prstGeom prst="rect">
            <a:avLst/>
          </a:prstGeom>
        </p:spPr>
        <p:txBody>
          <a:bodyPr wrap="square">
            <a:spAutoFit/>
          </a:bodyPr>
          <a:lstStyle/>
          <a:p>
            <a:r>
              <a:rPr lang="en-US" altLang="zh-CN" dirty="0"/>
              <a:t>Samples</a:t>
            </a:r>
            <a:r>
              <a:rPr lang="zh-CN" altLang="en-US" dirty="0"/>
              <a:t>：一种特殊的 </a:t>
            </a:r>
            <a:r>
              <a:rPr lang="en-US" altLang="zh-CN" dirty="0"/>
              <a:t>uniform</a:t>
            </a:r>
            <a:r>
              <a:rPr lang="zh-CN" altLang="en-US" dirty="0"/>
              <a:t>，用于呈现纹理。</a:t>
            </a:r>
          </a:p>
        </p:txBody>
      </p:sp>
    </p:spTree>
    <p:extLst>
      <p:ext uri="{BB962C8B-B14F-4D97-AF65-F5344CB8AC3E}">
        <p14:creationId xmlns:p14="http://schemas.microsoft.com/office/powerpoint/2010/main" val="1252070061"/>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custDataLst>
              <p:tags r:id="rId1"/>
            </p:custDataLst>
          </p:nvPr>
        </p:nvSpPr>
        <p:spPr>
          <a:xfrm>
            <a:off x="838200" y="306168"/>
            <a:ext cx="8077200" cy="1143000"/>
          </a:xfrm>
        </p:spPr>
        <p:txBody>
          <a:bodyPr/>
          <a:lstStyle/>
          <a:p>
            <a:r>
              <a:rPr lang="zh-CN" altLang="en-US" dirty="0" smtClean="0"/>
              <a:t>渲染视频</a:t>
            </a:r>
            <a:endParaRPr lang="en-US" altLang="zh-CN" dirty="0"/>
          </a:p>
        </p:txBody>
      </p:sp>
      <p:sp>
        <p:nvSpPr>
          <p:cNvPr id="6" name="文本框 5"/>
          <p:cNvSpPr txBox="1"/>
          <p:nvPr/>
        </p:nvSpPr>
        <p:spPr>
          <a:xfrm>
            <a:off x="1115616" y="1556792"/>
            <a:ext cx="4685898" cy="369332"/>
          </a:xfrm>
          <a:prstGeom prst="rect">
            <a:avLst/>
          </a:prstGeom>
          <a:noFill/>
        </p:spPr>
        <p:txBody>
          <a:bodyPr wrap="none" rtlCol="0">
            <a:spAutoFit/>
          </a:bodyPr>
          <a:lstStyle/>
          <a:p>
            <a:pPr marL="342900" indent="-342900">
              <a:buAutoNum type="arabicPeriod"/>
            </a:pPr>
            <a:r>
              <a:rPr lang="zh-CN" altLang="en-US" dirty="0" smtClean="0"/>
              <a:t>指定顶点坐标，即矩形窗口的四个顶点；</a:t>
            </a:r>
            <a:endParaRPr lang="en-US" altLang="zh-CN" dirty="0" smtClean="0"/>
          </a:p>
        </p:txBody>
      </p:sp>
      <p:sp>
        <p:nvSpPr>
          <p:cNvPr id="7" name="文本框 6"/>
          <p:cNvSpPr txBox="1"/>
          <p:nvPr/>
        </p:nvSpPr>
        <p:spPr>
          <a:xfrm>
            <a:off x="1115616" y="2204864"/>
            <a:ext cx="5259773" cy="369332"/>
          </a:xfrm>
          <a:prstGeom prst="rect">
            <a:avLst/>
          </a:prstGeom>
          <a:noFill/>
        </p:spPr>
        <p:txBody>
          <a:bodyPr wrap="none" rtlCol="0">
            <a:spAutoFit/>
          </a:bodyPr>
          <a:lstStyle/>
          <a:p>
            <a:r>
              <a:rPr lang="en-US" altLang="zh-CN" dirty="0" smtClean="0"/>
              <a:t>2. </a:t>
            </a:r>
            <a:r>
              <a:rPr lang="zh-CN" altLang="en-US" dirty="0" smtClean="0"/>
              <a:t>指定文理坐标，即视频画面被映射到哪个区域；</a:t>
            </a:r>
            <a:endParaRPr lang="en-US" altLang="zh-CN" dirty="0" smtClean="0"/>
          </a:p>
        </p:txBody>
      </p:sp>
      <p:sp>
        <p:nvSpPr>
          <p:cNvPr id="8" name="文本框 7"/>
          <p:cNvSpPr txBox="1"/>
          <p:nvPr/>
        </p:nvSpPr>
        <p:spPr>
          <a:xfrm>
            <a:off x="1115616" y="2852936"/>
            <a:ext cx="4467954" cy="369332"/>
          </a:xfrm>
          <a:prstGeom prst="rect">
            <a:avLst/>
          </a:prstGeom>
          <a:noFill/>
        </p:spPr>
        <p:txBody>
          <a:bodyPr wrap="none" rtlCol="0">
            <a:spAutoFit/>
          </a:bodyPr>
          <a:lstStyle/>
          <a:p>
            <a:r>
              <a:rPr lang="en-US" altLang="zh-CN" dirty="0" smtClean="0"/>
              <a:t>3. </a:t>
            </a:r>
            <a:r>
              <a:rPr lang="zh-CN" altLang="en-US" dirty="0" smtClean="0"/>
              <a:t>片段着色器中实现每个像素点的</a:t>
            </a:r>
            <a:r>
              <a:rPr lang="en-US" altLang="zh-CN" dirty="0" err="1" smtClean="0"/>
              <a:t>yuv</a:t>
            </a:r>
            <a:r>
              <a:rPr lang="en-US" altLang="zh-CN" dirty="0" smtClean="0"/>
              <a:t>-&gt;</a:t>
            </a:r>
            <a:r>
              <a:rPr lang="en-US" altLang="zh-CN" dirty="0" err="1" smtClean="0"/>
              <a:t>rgb</a:t>
            </a:r>
            <a:endParaRPr lang="zh-CN" altLang="en-US" dirty="0"/>
          </a:p>
        </p:txBody>
      </p:sp>
    </p:spTree>
    <p:extLst>
      <p:ext uri="{BB962C8B-B14F-4D97-AF65-F5344CB8AC3E}">
        <p14:creationId xmlns:p14="http://schemas.microsoft.com/office/powerpoint/2010/main" val="1558803956"/>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zh-CN"/>
            </a:pPr>
            <a:r>
              <a:rPr lang="zh-CN"/>
              <a:t>问题?</a:t>
            </a:r>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zh-CN" altLang="en-US" dirty="0"/>
              <a:t>目录</a:t>
            </a:r>
            <a:endParaRPr lang="zh-CN" dirty="0"/>
          </a:p>
        </p:txBody>
      </p:sp>
      <p:sp>
        <p:nvSpPr>
          <p:cNvPr id="5" name="Content Placeholder 4"/>
          <p:cNvSpPr>
            <a:spLocks noGrp="1"/>
          </p:cNvSpPr>
          <p:nvPr>
            <p:ph idx="1"/>
            <p:custDataLst>
              <p:tags r:id="rId3"/>
            </p:custDataLst>
          </p:nvPr>
        </p:nvSpPr>
        <p:spPr/>
        <p:txBody>
          <a:bodyPr>
            <a:normAutofit/>
          </a:bodyPr>
          <a:lstStyle/>
          <a:p>
            <a:r>
              <a:rPr lang="zh-CN" altLang="en-US" dirty="0" smtClean="0"/>
              <a:t>基本概念</a:t>
            </a:r>
            <a:endParaRPr lang="zh-CN" altLang="en-US" dirty="0"/>
          </a:p>
          <a:p>
            <a:r>
              <a:rPr lang="zh-CN" altLang="en-US" dirty="0" smtClean="0"/>
              <a:t>如何</a:t>
            </a:r>
            <a:r>
              <a:rPr lang="zh-CN" altLang="en-US" dirty="0"/>
              <a:t>画点线面</a:t>
            </a:r>
          </a:p>
          <a:p>
            <a:r>
              <a:rPr lang="en-US" altLang="zh-CN" dirty="0" err="1"/>
              <a:t>Shader</a:t>
            </a:r>
            <a:r>
              <a:rPr lang="zh-CN" altLang="en-US" dirty="0" smtClean="0"/>
              <a:t>编程</a:t>
            </a:r>
            <a:endParaRPr lang="en-US" altLang="zh-CN" dirty="0" smtClean="0"/>
          </a:p>
          <a:p>
            <a:r>
              <a:rPr lang="zh-CN" altLang="en-US" dirty="0" smtClean="0"/>
              <a:t>怎么</a:t>
            </a:r>
            <a:r>
              <a:rPr lang="zh-CN" altLang="en-US" dirty="0"/>
              <a:t>使用</a:t>
            </a:r>
            <a:r>
              <a:rPr lang="en-US" altLang="zh-CN" dirty="0" smtClean="0"/>
              <a:t>OpenGL</a:t>
            </a:r>
            <a:r>
              <a:rPr lang="zh-CN" altLang="en-US" dirty="0" smtClean="0"/>
              <a:t>渲染视频</a:t>
            </a:r>
            <a:endParaRPr lang="en-US" altLang="zh-CN"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zh-CN"/>
            </a:pPr>
            <a:r>
              <a:rPr lang="zh-CN"/>
              <a:t>附录</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9407" y="692696"/>
            <a:ext cx="3390900" cy="913277"/>
          </a:xfrm>
          <a:prstGeom prst="rect">
            <a:avLst/>
          </a:prstGeom>
          <a:noFill/>
        </p:spPr>
        <p:txBody>
          <a:bodyPr wrap="square" rtlCol="0">
            <a:normAutofit/>
          </a:bodyPr>
          <a:lstStyle/>
          <a:p>
            <a:r>
              <a:rPr lang="en-US" altLang="zh-CN" sz="4400" dirty="0" smtClean="0">
                <a:latin typeface="+mj-ea"/>
                <a:ea typeface="+mj-ea"/>
              </a:rPr>
              <a:t>OpenGL</a:t>
            </a:r>
            <a:endParaRPr lang="zh-CN" sz="4400" dirty="0">
              <a:latin typeface="+mj-ea"/>
              <a:ea typeface="+mj-ea"/>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1"/>
            <a:ext cx="7765662" cy="16476125"/>
          </a:xfrm>
          <a:prstGeom prst="rect">
            <a:avLst/>
          </a:prstGeom>
        </p:spPr>
      </p:pic>
      <p:sp>
        <p:nvSpPr>
          <p:cNvPr id="5" name="矩形 4"/>
          <p:cNvSpPr/>
          <p:nvPr/>
        </p:nvSpPr>
        <p:spPr>
          <a:xfrm>
            <a:off x="335495" y="2492896"/>
            <a:ext cx="7738336" cy="2554545"/>
          </a:xfrm>
          <a:prstGeom prst="rect">
            <a:avLst/>
          </a:prstGeom>
        </p:spPr>
        <p:txBody>
          <a:bodyPr wrap="square">
            <a:spAutoFit/>
          </a:bodyPr>
          <a:lstStyle/>
          <a:p>
            <a:r>
              <a:rPr lang="en-US" altLang="zh-CN" sz="3200" dirty="0">
                <a:latin typeface="+mn-ea"/>
              </a:rPr>
              <a:t>OpenGL</a:t>
            </a:r>
            <a:r>
              <a:rPr lang="zh-CN" altLang="en-US" sz="3200" dirty="0">
                <a:latin typeface="+mn-ea"/>
              </a:rPr>
              <a:t>（全写</a:t>
            </a:r>
            <a:r>
              <a:rPr lang="en-US" altLang="zh-CN" sz="3200" dirty="0">
                <a:latin typeface="+mn-ea"/>
              </a:rPr>
              <a:t>Open Graphics Library</a:t>
            </a:r>
            <a:r>
              <a:rPr lang="zh-CN" altLang="en-US" sz="3200" dirty="0">
                <a:latin typeface="+mn-ea"/>
              </a:rPr>
              <a:t>）是指定义了一个跨编程语言、跨平台的编程接口规格的专业的图形程序接口。它用于三维图像（二维的亦可），是一个功能强大，调用方便的底层图形库。</a:t>
            </a:r>
          </a:p>
        </p:txBody>
      </p:sp>
      <p:sp>
        <p:nvSpPr>
          <p:cNvPr id="6" name="矩形 5"/>
          <p:cNvSpPr/>
          <p:nvPr/>
        </p:nvSpPr>
        <p:spPr>
          <a:xfrm>
            <a:off x="431312" y="1556792"/>
            <a:ext cx="2553904" cy="369332"/>
          </a:xfrm>
          <a:prstGeom prst="rect">
            <a:avLst/>
          </a:prstGeom>
        </p:spPr>
        <p:txBody>
          <a:bodyPr wrap="none">
            <a:spAutoFit/>
          </a:bodyPr>
          <a:lstStyle/>
          <a:p>
            <a:r>
              <a:rPr lang="en-US" altLang="zh-CN" dirty="0"/>
              <a:t>https://www.opengl.org/</a:t>
            </a:r>
            <a:endParaRPr lang="zh-CN" altLang="en-US"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
        <p:nvSpPr>
          <p:cNvPr id="4" name="TextBox 3"/>
          <p:cNvSpPr txBox="1"/>
          <p:nvPr/>
        </p:nvSpPr>
        <p:spPr>
          <a:xfrm>
            <a:off x="3779912" y="188640"/>
            <a:ext cx="3390900" cy="913277"/>
          </a:xfrm>
          <a:prstGeom prst="rect">
            <a:avLst/>
          </a:prstGeom>
          <a:noFill/>
        </p:spPr>
        <p:txBody>
          <a:bodyPr wrap="square" rtlCol="0">
            <a:normAutofit/>
          </a:bodyPr>
          <a:lstStyle/>
          <a:p>
            <a:r>
              <a:rPr lang="en-US" altLang="zh-CN" sz="4400" dirty="0" smtClean="0">
                <a:latin typeface="+mj-ea"/>
                <a:ea typeface="+mj-ea"/>
              </a:rPr>
              <a:t>OpenGL ES</a:t>
            </a:r>
            <a:endParaRPr lang="zh-CN" sz="4400" dirty="0">
              <a:latin typeface="+mj-ea"/>
              <a:ea typeface="+mj-ea"/>
            </a:endParaRPr>
          </a:p>
        </p:txBody>
      </p:sp>
      <p:sp>
        <p:nvSpPr>
          <p:cNvPr id="3" name="矩形 2"/>
          <p:cNvSpPr/>
          <p:nvPr/>
        </p:nvSpPr>
        <p:spPr>
          <a:xfrm>
            <a:off x="1835696" y="2780928"/>
            <a:ext cx="7014914" cy="3539430"/>
          </a:xfrm>
          <a:prstGeom prst="rect">
            <a:avLst/>
          </a:prstGeom>
        </p:spPr>
        <p:txBody>
          <a:bodyPr wrap="square">
            <a:spAutoFit/>
          </a:bodyPr>
          <a:lstStyle/>
          <a:p>
            <a:r>
              <a:rPr lang="en-US" altLang="zh-CN" sz="3200" dirty="0"/>
              <a:t>OpenGL ES (OpenGL for Embedded Systems) </a:t>
            </a:r>
            <a:r>
              <a:rPr lang="zh-CN" altLang="en-US" sz="3200" dirty="0"/>
              <a:t>是 </a:t>
            </a:r>
            <a:r>
              <a:rPr lang="en-US" altLang="zh-CN" sz="3200" dirty="0"/>
              <a:t>OpenGL </a:t>
            </a:r>
            <a:r>
              <a:rPr lang="zh-CN" altLang="en-US" sz="3200" dirty="0"/>
              <a:t>三维图形 </a:t>
            </a:r>
            <a:r>
              <a:rPr lang="en-US" altLang="zh-CN" sz="3200" dirty="0"/>
              <a:t>API </a:t>
            </a:r>
            <a:r>
              <a:rPr lang="zh-CN" altLang="en-US" sz="3200" dirty="0"/>
              <a:t>的子集，针对手机、</a:t>
            </a:r>
            <a:r>
              <a:rPr lang="en-US" altLang="zh-CN" sz="3200" dirty="0"/>
              <a:t>PDA</a:t>
            </a:r>
            <a:r>
              <a:rPr lang="zh-CN" altLang="en-US" sz="3200" dirty="0"/>
              <a:t>和游戏主机等嵌入式设备而设计。该</a:t>
            </a:r>
            <a:r>
              <a:rPr lang="en-US" altLang="zh-CN" sz="3200" dirty="0"/>
              <a:t>API</a:t>
            </a:r>
            <a:r>
              <a:rPr lang="zh-CN" altLang="en-US" sz="3200" dirty="0"/>
              <a:t>由</a:t>
            </a:r>
            <a:r>
              <a:rPr lang="en-US" altLang="zh-CN" sz="3200" dirty="0" err="1"/>
              <a:t>Khronos</a:t>
            </a:r>
            <a:r>
              <a:rPr lang="zh-CN" altLang="en-US" sz="3200" dirty="0"/>
              <a:t>集团定义推广，</a:t>
            </a:r>
            <a:r>
              <a:rPr lang="en-US" altLang="zh-CN" sz="3200" dirty="0" err="1"/>
              <a:t>Khronos</a:t>
            </a:r>
            <a:r>
              <a:rPr lang="zh-CN" altLang="en-US" sz="3200" dirty="0"/>
              <a:t>是一个图形软硬件行业协会，该协会主要关注图形和多媒体方面的开放标准。</a:t>
            </a: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3131840" y="240385"/>
            <a:ext cx="3390900" cy="668336"/>
          </a:xfrm>
          <a:prstGeom prst="rect">
            <a:avLst/>
          </a:prstGeom>
          <a:noFill/>
        </p:spPr>
        <p:txBody>
          <a:bodyPr wrap="square" rtlCol="0">
            <a:normAutofit fontScale="85000" lnSpcReduction="10000"/>
          </a:bodyPr>
          <a:lstStyle/>
          <a:p>
            <a:r>
              <a:rPr lang="en-US" altLang="zh-CN" sz="4400" smtClean="0">
                <a:latin typeface="+mj-ea"/>
                <a:ea typeface="+mj-ea"/>
              </a:rPr>
              <a:t>OpenGL </a:t>
            </a:r>
            <a:r>
              <a:rPr lang="en-US" altLang="zh-CN" sz="4400" dirty="0" err="1" smtClean="0">
                <a:latin typeface="+mj-ea"/>
                <a:ea typeface="+mj-ea"/>
              </a:rPr>
              <a:t>Shader</a:t>
            </a:r>
            <a:endParaRPr lang="zh-CN" sz="4400" dirty="0">
              <a:latin typeface="+mj-ea"/>
              <a:ea typeface="+mj-ea"/>
            </a:endParaRPr>
          </a:p>
        </p:txBody>
      </p:sp>
      <p:sp>
        <p:nvSpPr>
          <p:cNvPr id="2" name="TextBox 1"/>
          <p:cNvSpPr txBox="1"/>
          <p:nvPr/>
        </p:nvSpPr>
        <p:spPr>
          <a:xfrm>
            <a:off x="2339752" y="980728"/>
            <a:ext cx="6192688" cy="2062103"/>
          </a:xfrm>
          <a:prstGeom prst="rect">
            <a:avLst/>
          </a:prstGeom>
          <a:noFill/>
        </p:spPr>
        <p:txBody>
          <a:bodyPr wrap="square" rtlCol="0">
            <a:spAutoFit/>
          </a:bodyPr>
          <a:lstStyle/>
          <a:p>
            <a:r>
              <a:rPr lang="zh-CN" altLang="en-US" sz="3200" dirty="0"/>
              <a:t>所谓</a:t>
            </a:r>
            <a:r>
              <a:rPr lang="en-US" altLang="zh-CN" sz="3200" dirty="0" err="1"/>
              <a:t>Shader</a:t>
            </a:r>
            <a:r>
              <a:rPr lang="zh-CN" altLang="en-US" sz="3200" dirty="0"/>
              <a:t>，就是控制</a:t>
            </a:r>
            <a:r>
              <a:rPr lang="en-US" altLang="zh-CN" sz="3200" dirty="0"/>
              <a:t>GPU</a:t>
            </a:r>
            <a:r>
              <a:rPr lang="zh-CN" altLang="en-US" sz="3200" dirty="0"/>
              <a:t>的一堆指令集，程序员写出</a:t>
            </a:r>
            <a:r>
              <a:rPr lang="en-US" altLang="zh-CN" sz="3200" dirty="0" err="1"/>
              <a:t>shader</a:t>
            </a:r>
            <a:r>
              <a:rPr lang="zh-CN" altLang="en-US" sz="3200" dirty="0"/>
              <a:t>，输入到</a:t>
            </a:r>
            <a:r>
              <a:rPr lang="en-US" altLang="zh-CN" sz="3200" dirty="0"/>
              <a:t>GPU</a:t>
            </a:r>
            <a:r>
              <a:rPr lang="zh-CN" altLang="en-US" sz="3200" dirty="0"/>
              <a:t>中，</a:t>
            </a:r>
            <a:r>
              <a:rPr lang="en-US" altLang="zh-CN" sz="3200" dirty="0"/>
              <a:t>GPU</a:t>
            </a:r>
            <a:r>
              <a:rPr lang="zh-CN" altLang="en-US" sz="3200" dirty="0" smtClean="0"/>
              <a:t>执行。</a:t>
            </a:r>
            <a:r>
              <a:rPr lang="zh-CN" altLang="en-US" sz="3200" dirty="0"/>
              <a:t>早期的</a:t>
            </a:r>
            <a:r>
              <a:rPr lang="en-US" altLang="zh-CN" sz="3200" dirty="0" err="1"/>
              <a:t>Shader</a:t>
            </a:r>
            <a:r>
              <a:rPr lang="zh-CN" altLang="en-US" sz="3200" dirty="0"/>
              <a:t>是直接使用汇编。</a:t>
            </a:r>
          </a:p>
        </p:txBody>
      </p:sp>
      <p:sp>
        <p:nvSpPr>
          <p:cNvPr id="4" name="矩形 3"/>
          <p:cNvSpPr/>
          <p:nvPr/>
        </p:nvSpPr>
        <p:spPr>
          <a:xfrm>
            <a:off x="2339752" y="3068960"/>
            <a:ext cx="6444208" cy="3539430"/>
          </a:xfrm>
          <a:prstGeom prst="rect">
            <a:avLst/>
          </a:prstGeom>
        </p:spPr>
        <p:txBody>
          <a:bodyPr wrap="square">
            <a:spAutoFit/>
          </a:bodyPr>
          <a:lstStyle/>
          <a:p>
            <a:r>
              <a:rPr lang="zh-CN" altLang="en-US" sz="3200" dirty="0"/>
              <a:t>后来</a:t>
            </a:r>
            <a:r>
              <a:rPr lang="en-US" altLang="zh-CN" sz="3200" dirty="0"/>
              <a:t>OpenGL ARB</a:t>
            </a:r>
            <a:r>
              <a:rPr lang="zh-CN" altLang="en-US" sz="3200" dirty="0"/>
              <a:t>组织开发了一种新的编程语言，叫做</a:t>
            </a:r>
            <a:r>
              <a:rPr lang="en-US" altLang="zh-CN" sz="3200" dirty="0" err="1"/>
              <a:t>GLslang</a:t>
            </a:r>
            <a:r>
              <a:rPr lang="zh-CN" altLang="en-US" sz="3200" dirty="0"/>
              <a:t>或者</a:t>
            </a:r>
            <a:r>
              <a:rPr lang="en-US" altLang="zh-CN" sz="3200" dirty="0"/>
              <a:t>GLSL, OpenGL shading language.</a:t>
            </a:r>
            <a:r>
              <a:rPr lang="zh-CN" altLang="en-US" sz="3200" dirty="0"/>
              <a:t>该语言类似于</a:t>
            </a:r>
            <a:r>
              <a:rPr lang="en-US" altLang="zh-CN" sz="3200" dirty="0"/>
              <a:t>C</a:t>
            </a:r>
            <a:r>
              <a:rPr lang="zh-CN" altLang="en-US" sz="3200" dirty="0"/>
              <a:t>风格，在官方网站上有详细的语法解释，这样，程序员们就可以很方便的写出可直接控制</a:t>
            </a:r>
            <a:r>
              <a:rPr lang="en-US" altLang="zh-CN" sz="3200" dirty="0"/>
              <a:t>GPU</a:t>
            </a:r>
            <a:r>
              <a:rPr lang="zh-CN" altLang="en-US" sz="3200" dirty="0"/>
              <a:t>的代码</a:t>
            </a:r>
            <a:r>
              <a:rPr lang="zh-CN" altLang="en-US" sz="3200" dirty="0" smtClean="0"/>
              <a:t>了。</a:t>
            </a:r>
            <a:endParaRPr lang="zh-CN" altLang="en-US" sz="3200"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
        <p:nvSpPr>
          <p:cNvPr id="5" name="TextBox 4"/>
          <p:cNvSpPr txBox="1"/>
          <p:nvPr/>
        </p:nvSpPr>
        <p:spPr>
          <a:xfrm>
            <a:off x="3131840" y="240385"/>
            <a:ext cx="3390900" cy="668336"/>
          </a:xfrm>
          <a:prstGeom prst="rect">
            <a:avLst/>
          </a:prstGeom>
          <a:noFill/>
        </p:spPr>
        <p:txBody>
          <a:bodyPr wrap="square" rtlCol="0">
            <a:normAutofit fontScale="85000" lnSpcReduction="10000"/>
          </a:bodyPr>
          <a:lstStyle/>
          <a:p>
            <a:r>
              <a:rPr lang="en-US" altLang="zh-CN" sz="4400" smtClean="0">
                <a:latin typeface="+mj-ea"/>
                <a:ea typeface="+mj-ea"/>
              </a:rPr>
              <a:t>OpenGL </a:t>
            </a:r>
            <a:r>
              <a:rPr lang="en-US" altLang="zh-CN" sz="4400" dirty="0" err="1" smtClean="0">
                <a:latin typeface="+mj-ea"/>
                <a:ea typeface="+mj-ea"/>
              </a:rPr>
              <a:t>Shader</a:t>
            </a:r>
            <a:endParaRPr lang="zh-CN" sz="4400" dirty="0">
              <a:latin typeface="+mj-ea"/>
              <a:ea typeface="+mj-ea"/>
            </a:endParaRPr>
          </a:p>
        </p:txBody>
      </p:sp>
      <p:sp>
        <p:nvSpPr>
          <p:cNvPr id="2" name="矩形 1"/>
          <p:cNvSpPr/>
          <p:nvPr/>
        </p:nvSpPr>
        <p:spPr>
          <a:xfrm>
            <a:off x="1941375" y="1231234"/>
            <a:ext cx="7200800" cy="4031873"/>
          </a:xfrm>
          <a:prstGeom prst="rect">
            <a:avLst/>
          </a:prstGeom>
        </p:spPr>
        <p:txBody>
          <a:bodyPr wrap="square">
            <a:spAutoFit/>
          </a:bodyPr>
          <a:lstStyle/>
          <a:p>
            <a:r>
              <a:rPr lang="en-US" altLang="zh-CN" sz="3200" dirty="0" err="1"/>
              <a:t>Shader</a:t>
            </a:r>
            <a:r>
              <a:rPr lang="zh-CN" altLang="en-US" sz="3200" dirty="0"/>
              <a:t>可以说是现代</a:t>
            </a:r>
            <a:r>
              <a:rPr lang="en-US" altLang="zh-CN" sz="3200" dirty="0"/>
              <a:t>OpenGL</a:t>
            </a:r>
            <a:r>
              <a:rPr lang="zh-CN" altLang="en-US" sz="3200" dirty="0"/>
              <a:t>的灵魂。 这牵涉到一个历史遗留问题：</a:t>
            </a:r>
            <a:r>
              <a:rPr lang="en-US" altLang="zh-CN" sz="3200" dirty="0"/>
              <a:t>GL 1.x</a:t>
            </a:r>
            <a:r>
              <a:rPr lang="zh-CN" altLang="en-US" sz="3200" dirty="0"/>
              <a:t>中只有固定管线，渲染效果是固定的，而在</a:t>
            </a:r>
            <a:r>
              <a:rPr lang="en-US" altLang="zh-CN" sz="3200" dirty="0"/>
              <a:t>GL 2.0</a:t>
            </a:r>
            <a:r>
              <a:rPr lang="zh-CN" altLang="en-US" sz="3200" dirty="0"/>
              <a:t>中增加了可编程管线，想要什么渲染效果都可以</a:t>
            </a:r>
            <a:r>
              <a:rPr lang="zh-CN" altLang="en-US" sz="3200" dirty="0" smtClean="0"/>
              <a:t>自己加</a:t>
            </a:r>
            <a:r>
              <a:rPr lang="zh-CN" altLang="en-US" sz="3200" dirty="0"/>
              <a:t>。</a:t>
            </a:r>
            <a:r>
              <a:rPr lang="en-US" altLang="zh-CN" sz="3200" dirty="0"/>
              <a:t>GL 3.0+</a:t>
            </a:r>
            <a:r>
              <a:rPr lang="zh-CN" altLang="en-US" sz="3200" dirty="0"/>
              <a:t>就废弃了固定管线，也就是说不写</a:t>
            </a:r>
            <a:r>
              <a:rPr lang="en-US" altLang="zh-CN" sz="3200" dirty="0" err="1"/>
              <a:t>Shader</a:t>
            </a:r>
            <a:r>
              <a:rPr lang="zh-CN" altLang="en-US" sz="3200" dirty="0"/>
              <a:t>是不推荐的。不写</a:t>
            </a:r>
            <a:r>
              <a:rPr lang="en-US" altLang="zh-CN" sz="3200" dirty="0" err="1"/>
              <a:t>Shader</a:t>
            </a:r>
            <a:r>
              <a:rPr lang="zh-CN" altLang="en-US" sz="3200" dirty="0"/>
              <a:t>的固定管线时代早就在十多年前过去了。</a:t>
            </a: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
        <p:nvSpPr>
          <p:cNvPr id="4" name="TextBox 3"/>
          <p:cNvSpPr txBox="1"/>
          <p:nvPr/>
        </p:nvSpPr>
        <p:spPr>
          <a:xfrm>
            <a:off x="3779912" y="188640"/>
            <a:ext cx="3390900" cy="913277"/>
          </a:xfrm>
          <a:prstGeom prst="rect">
            <a:avLst/>
          </a:prstGeom>
          <a:noFill/>
        </p:spPr>
        <p:txBody>
          <a:bodyPr wrap="square" rtlCol="0">
            <a:normAutofit/>
          </a:bodyPr>
          <a:lstStyle/>
          <a:p>
            <a:r>
              <a:rPr lang="zh-CN" altLang="en-US" sz="4400" dirty="0" smtClean="0">
                <a:latin typeface="+mj-ea"/>
                <a:ea typeface="+mj-ea"/>
              </a:rPr>
              <a:t>渲染管线</a:t>
            </a:r>
            <a:endParaRPr lang="zh-CN" sz="4400" dirty="0">
              <a:latin typeface="+mj-ea"/>
              <a:ea typeface="+mj-ea"/>
            </a:endParaRPr>
          </a:p>
        </p:txBody>
      </p:sp>
      <p:sp>
        <p:nvSpPr>
          <p:cNvPr id="3" name="矩形 2"/>
          <p:cNvSpPr/>
          <p:nvPr/>
        </p:nvSpPr>
        <p:spPr>
          <a:xfrm>
            <a:off x="2339752" y="1220554"/>
            <a:ext cx="6696744" cy="5509200"/>
          </a:xfrm>
          <a:prstGeom prst="rect">
            <a:avLst/>
          </a:prstGeom>
        </p:spPr>
        <p:txBody>
          <a:bodyPr wrap="square">
            <a:spAutoFit/>
          </a:bodyPr>
          <a:lstStyle/>
          <a:p>
            <a:r>
              <a:rPr lang="zh-CN" altLang="en-US" sz="3200" dirty="0"/>
              <a:t>什么是管线？什么又是固定管线和可编程管线？管线（</a:t>
            </a:r>
            <a:r>
              <a:rPr lang="en-US" altLang="zh-CN" sz="3200" dirty="0"/>
              <a:t>pipeline</a:t>
            </a:r>
            <a:r>
              <a:rPr lang="zh-CN" altLang="en-US" sz="3200" dirty="0"/>
              <a:t>）也称渲染管线，因为 </a:t>
            </a:r>
            <a:r>
              <a:rPr lang="en-US" altLang="zh-CN" sz="3200" dirty="0"/>
              <a:t>OpenGL ES</a:t>
            </a:r>
            <a:r>
              <a:rPr lang="zh-CN" altLang="en-US" sz="3200" dirty="0"/>
              <a:t>在渲染处理过程中会顺序执行一系列操作，这一系列相关的处理阶段就被称为</a:t>
            </a:r>
            <a:r>
              <a:rPr lang="en-US" altLang="zh-CN" sz="3200" dirty="0"/>
              <a:t>OpenGL ES </a:t>
            </a:r>
            <a:r>
              <a:rPr lang="zh-CN" altLang="en-US" sz="3200" dirty="0"/>
              <a:t>渲染管线。</a:t>
            </a:r>
            <a:r>
              <a:rPr lang="en-US" altLang="zh-CN" sz="3200" dirty="0"/>
              <a:t>pipeline </a:t>
            </a:r>
            <a:r>
              <a:rPr lang="zh-CN" altLang="en-US" sz="3200" dirty="0"/>
              <a:t>来源于福特汽车生产车间的流水线作业，在</a:t>
            </a:r>
            <a:r>
              <a:rPr lang="en-US" altLang="zh-CN" sz="3200" dirty="0"/>
              <a:t>OpenGL ES </a:t>
            </a:r>
            <a:r>
              <a:rPr lang="zh-CN" altLang="en-US" sz="3200" dirty="0"/>
              <a:t>渲染过程中也是一样，一个操作接着一个操作进行，就如流水线作业一样，这样的实现极大地提供了渲染的效率</a:t>
            </a:r>
            <a:r>
              <a:rPr lang="zh-CN" altLang="en-US" sz="3200" dirty="0" smtClean="0"/>
              <a:t>。</a:t>
            </a:r>
            <a:endParaRPr lang="zh-CN" altLang="en-US" sz="3200" dirty="0"/>
          </a:p>
        </p:txBody>
      </p:sp>
    </p:spTree>
    <p:extLst>
      <p:ext uri="{BB962C8B-B14F-4D97-AF65-F5344CB8AC3E}">
        <p14:creationId xmlns:p14="http://schemas.microsoft.com/office/powerpoint/2010/main" val="418503417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3131840" y="240385"/>
            <a:ext cx="3390900" cy="668336"/>
          </a:xfrm>
          <a:prstGeom prst="rect">
            <a:avLst/>
          </a:prstGeom>
          <a:noFill/>
        </p:spPr>
        <p:txBody>
          <a:bodyPr wrap="square" rtlCol="0">
            <a:normAutofit fontScale="92500" lnSpcReduction="10000"/>
          </a:bodyPr>
          <a:lstStyle/>
          <a:p>
            <a:r>
              <a:rPr lang="zh-CN" altLang="en-US" sz="4400" dirty="0" smtClean="0">
                <a:latin typeface="+mj-ea"/>
                <a:ea typeface="+mj-ea"/>
              </a:rPr>
              <a:t>渲染管线</a:t>
            </a:r>
            <a:endParaRPr lang="zh-CN" sz="4400" dirty="0">
              <a:latin typeface="+mj-ea"/>
              <a:ea typeface="+mj-ea"/>
            </a:endParaRPr>
          </a:p>
        </p:txBody>
      </p:sp>
      <p:sp>
        <p:nvSpPr>
          <p:cNvPr id="3" name="AutoShape 2" descr="https://img3.doubanio.com/view/note/l/public/p36839434.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1180948"/>
            <a:ext cx="6120680" cy="458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2627784" y="5765974"/>
            <a:ext cx="6192688" cy="1077218"/>
          </a:xfrm>
          <a:prstGeom prst="rect">
            <a:avLst/>
          </a:prstGeom>
        </p:spPr>
        <p:txBody>
          <a:bodyPr wrap="square">
            <a:spAutoFit/>
          </a:bodyPr>
          <a:lstStyle/>
          <a:p>
            <a:r>
              <a:rPr lang="zh-CN" altLang="en-US" sz="3200" dirty="0"/>
              <a:t> 图中阴影部分的</a:t>
            </a:r>
            <a:r>
              <a:rPr lang="en-US" altLang="zh-CN" sz="3200" dirty="0"/>
              <a:t>Vertex </a:t>
            </a:r>
            <a:r>
              <a:rPr lang="en-US" altLang="zh-CN" sz="3200" dirty="0" err="1"/>
              <a:t>Shader</a:t>
            </a:r>
            <a:r>
              <a:rPr lang="zh-CN" altLang="en-US" sz="3200" dirty="0"/>
              <a:t>和</a:t>
            </a:r>
            <a:r>
              <a:rPr lang="en-US" altLang="zh-CN" sz="3200" dirty="0"/>
              <a:t>Fragment </a:t>
            </a:r>
            <a:r>
              <a:rPr lang="en-US" altLang="zh-CN" sz="3200" dirty="0" err="1"/>
              <a:t>Shader</a:t>
            </a:r>
            <a:r>
              <a:rPr lang="zh-CN" altLang="en-US" sz="3200" dirty="0"/>
              <a:t>是可编程管线。</a:t>
            </a:r>
          </a:p>
        </p:txBody>
      </p:sp>
    </p:spTree>
    <p:extLst>
      <p:ext uri="{BB962C8B-B14F-4D97-AF65-F5344CB8AC3E}">
        <p14:creationId xmlns:p14="http://schemas.microsoft.com/office/powerpoint/2010/main" val="246079131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3131840" y="240385"/>
            <a:ext cx="3390900" cy="668336"/>
          </a:xfrm>
          <a:prstGeom prst="rect">
            <a:avLst/>
          </a:prstGeom>
          <a:noFill/>
        </p:spPr>
        <p:txBody>
          <a:bodyPr wrap="square" rtlCol="0">
            <a:normAutofit fontScale="92500" lnSpcReduction="10000"/>
          </a:bodyPr>
          <a:lstStyle/>
          <a:p>
            <a:r>
              <a:rPr lang="zh-CN" altLang="en-US" sz="4400" dirty="0" smtClean="0">
                <a:latin typeface="+mj-ea"/>
                <a:ea typeface="+mj-ea"/>
              </a:rPr>
              <a:t>渲染管线</a:t>
            </a:r>
            <a:endParaRPr lang="zh-CN" sz="4400" dirty="0">
              <a:latin typeface="+mj-ea"/>
              <a:ea typeface="+mj-ea"/>
            </a:endParaRPr>
          </a:p>
        </p:txBody>
      </p:sp>
      <p:sp>
        <p:nvSpPr>
          <p:cNvPr id="3" name="AutoShape 2" descr="https://img3.doubanio.com/view/note/l/public/p36839434.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2541290" y="1052736"/>
            <a:ext cx="4572000" cy="923330"/>
          </a:xfrm>
          <a:prstGeom prst="rect">
            <a:avLst/>
          </a:prstGeom>
        </p:spPr>
        <p:txBody>
          <a:bodyPr>
            <a:spAutoFit/>
          </a:bodyPr>
          <a:lstStyle/>
          <a:p>
            <a:r>
              <a:rPr lang="en-US" altLang="zh-CN" dirty="0"/>
              <a:t>Vertex Array/Buffer objects</a:t>
            </a:r>
            <a:r>
              <a:rPr lang="zh-CN" altLang="en-US" dirty="0"/>
              <a:t>： 顶点数据来源，这是渲染管线的顶点输入，通常使用 </a:t>
            </a:r>
            <a:r>
              <a:rPr lang="en-US" altLang="zh-CN" dirty="0"/>
              <a:t>Buffer objects</a:t>
            </a:r>
            <a:r>
              <a:rPr lang="zh-CN" altLang="en-US" dirty="0"/>
              <a:t>效率更好。</a:t>
            </a:r>
          </a:p>
        </p:txBody>
      </p:sp>
      <p:sp>
        <p:nvSpPr>
          <p:cNvPr id="4" name="矩形 3"/>
          <p:cNvSpPr/>
          <p:nvPr/>
        </p:nvSpPr>
        <p:spPr>
          <a:xfrm>
            <a:off x="2511445" y="2132856"/>
            <a:ext cx="4572000" cy="923330"/>
          </a:xfrm>
          <a:prstGeom prst="rect">
            <a:avLst/>
          </a:prstGeom>
        </p:spPr>
        <p:txBody>
          <a:bodyPr>
            <a:spAutoFit/>
          </a:bodyPr>
          <a:lstStyle/>
          <a:p>
            <a:r>
              <a:rPr lang="en-US" altLang="zh-CN" dirty="0"/>
              <a:t>Vertex </a:t>
            </a:r>
            <a:r>
              <a:rPr lang="en-US" altLang="zh-CN" dirty="0" err="1"/>
              <a:t>Shader</a:t>
            </a:r>
            <a:r>
              <a:rPr lang="zh-CN" altLang="en-US" dirty="0"/>
              <a:t>： 顶点着色器通过可编程的方式实现对顶点的操作，如进行坐标空间转换， 计算 </a:t>
            </a:r>
            <a:r>
              <a:rPr lang="en-US" altLang="zh-CN" dirty="0"/>
              <a:t>per-vertex color</a:t>
            </a:r>
            <a:r>
              <a:rPr lang="zh-CN" altLang="en-US" dirty="0"/>
              <a:t>以及纹理坐标；</a:t>
            </a:r>
          </a:p>
        </p:txBody>
      </p:sp>
      <p:sp>
        <p:nvSpPr>
          <p:cNvPr id="9" name="矩形 8"/>
          <p:cNvSpPr/>
          <p:nvPr/>
        </p:nvSpPr>
        <p:spPr>
          <a:xfrm>
            <a:off x="2573890" y="3140968"/>
            <a:ext cx="4572000" cy="1200329"/>
          </a:xfrm>
          <a:prstGeom prst="rect">
            <a:avLst/>
          </a:prstGeom>
        </p:spPr>
        <p:txBody>
          <a:bodyPr>
            <a:spAutoFit/>
          </a:bodyPr>
          <a:lstStyle/>
          <a:p>
            <a:r>
              <a:rPr lang="en-US" altLang="zh-CN" dirty="0"/>
              <a:t>Primitive Assembly</a:t>
            </a:r>
            <a:r>
              <a:rPr lang="zh-CN" altLang="en-US" dirty="0"/>
              <a:t>： 图元装配，经过着色器处理之后的顶点在图片装配阶段被装配为基本图元。 </a:t>
            </a:r>
            <a:r>
              <a:rPr lang="en-US" altLang="zh-CN" dirty="0"/>
              <a:t>OpenGL ES</a:t>
            </a:r>
            <a:r>
              <a:rPr lang="zh-CN" altLang="en-US" dirty="0"/>
              <a:t>支持三种基本图元：点，线和三角形，它们是可被 </a:t>
            </a:r>
            <a:r>
              <a:rPr lang="en-US" altLang="zh-CN" dirty="0"/>
              <a:t>OpenGL ES </a:t>
            </a:r>
            <a:r>
              <a:rPr lang="zh-CN" altLang="en-US" dirty="0"/>
              <a:t>渲染的</a:t>
            </a:r>
            <a:r>
              <a:rPr lang="zh-CN" altLang="en-US" dirty="0" smtClean="0"/>
              <a:t>。</a:t>
            </a:r>
            <a:endParaRPr lang="zh-CN" altLang="en-US" dirty="0"/>
          </a:p>
        </p:txBody>
      </p:sp>
    </p:spTree>
    <p:extLst>
      <p:ext uri="{BB962C8B-B14F-4D97-AF65-F5344CB8AC3E}">
        <p14:creationId xmlns:p14="http://schemas.microsoft.com/office/powerpoint/2010/main" val="2512399124"/>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heme/theme1.xml><?xml version="1.0" encoding="utf-8"?>
<a:theme xmlns:a="http://schemas.openxmlformats.org/drawingml/2006/main" name="培训">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1733</Words>
  <Application>Microsoft Office PowerPoint</Application>
  <PresentationFormat>全屏显示(4:3)</PresentationFormat>
  <Paragraphs>144</Paragraphs>
  <Slides>20</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宋体</vt:lpstr>
      <vt:lpstr>Arial</vt:lpstr>
      <vt:lpstr>Calibri</vt:lpstr>
      <vt:lpstr>Georgia</vt:lpstr>
      <vt:lpstr>Times New Roman</vt:lpstr>
      <vt:lpstr>培训</vt:lpstr>
      <vt:lpstr>OpenGL基本概念和使用</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如何画点线面？</vt:lpstr>
      <vt:lpstr>如何画点线面？</vt:lpstr>
      <vt:lpstr>PowerPoint 演示文稿</vt:lpstr>
      <vt:lpstr>PowerPoint 演示文稿</vt:lpstr>
      <vt:lpstr>Shader编程</vt:lpstr>
      <vt:lpstr>Shader编程</vt:lpstr>
      <vt:lpstr>Shader编程</vt:lpstr>
      <vt:lpstr>渲染视频</vt:lpstr>
      <vt:lpstr>问题?</vt:lpstr>
      <vt:lpstr>附录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2018-02-04T08:56:02Z</dcterms:created>
  <dcterms:modified xsi:type="dcterms:W3CDTF">2018-02-07T01:27:43Z</dcterms:modified>
</cp:coreProperties>
</file>