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D8EE"/>
    <a:srgbClr val="003366"/>
    <a:srgbClr val="B4B4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21CA5-C691-E249-92E0-4E9C23DFCC5A}" v="301" dt="2024-04-28T14:33:03.409"/>
    <p1510:client id="{4DE6403B-8869-4872-A10C-285E580ECC59}" v="80" dt="2024-04-29T02:56:02.34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5"/>
    <p:restoredTop sz="94665"/>
  </p:normalViewPr>
  <p:slideViewPr>
    <p:cSldViewPr snapToGrid="0" snapToObjects="1">
      <p:cViewPr varScale="1">
        <p:scale>
          <a:sx n="115" d="100"/>
          <a:sy n="115" d="100"/>
        </p:scale>
        <p:origin x="922" y="72"/>
      </p:cViewPr>
      <p:guideLst>
        <p:guide orient="horz" pos="618"/>
        <p:guide pos="3840"/>
      </p:guideLst>
    </p:cSldViewPr>
  </p:slideViewPr>
  <p:notesTextViewPr>
    <p:cViewPr>
      <p:scale>
        <a:sx n="1" d="1"/>
        <a:sy n="1" d="1"/>
      </p:scale>
      <p:origin x="0" y="0"/>
    </p:cViewPr>
  </p:notesTextViewPr>
  <p:notesViewPr>
    <p:cSldViewPr snapToGrid="0" snapToObjects="1">
      <p:cViewPr varScale="1">
        <p:scale>
          <a:sx n="82" d="100"/>
          <a:sy n="82" d="100"/>
        </p:scale>
        <p:origin x="3992" y="176"/>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Meng" userId="539e98e0-4b01-44c5-be6c-22d3d03d1401" providerId="ADAL" clId="{4DE6403B-8869-4872-A10C-285E580ECC59}"/>
    <pc:docChg chg="undo custSel modSld">
      <pc:chgData name="LI Meng" userId="539e98e0-4b01-44c5-be6c-22d3d03d1401" providerId="ADAL" clId="{4DE6403B-8869-4872-A10C-285E580ECC59}" dt="2024-04-29T02:56:02.343" v="233" actId="20577"/>
      <pc:docMkLst>
        <pc:docMk/>
      </pc:docMkLst>
      <pc:sldChg chg="addSp delSp modSp mod">
        <pc:chgData name="LI Meng" userId="539e98e0-4b01-44c5-be6c-22d3d03d1401" providerId="ADAL" clId="{4DE6403B-8869-4872-A10C-285E580ECC59}" dt="2024-04-29T02:56:02.343" v="233" actId="20577"/>
        <pc:sldMkLst>
          <pc:docMk/>
          <pc:sldMk cId="263858504" sldId="256"/>
        </pc:sldMkLst>
        <pc:spChg chg="mod">
          <ac:chgData name="LI Meng" userId="539e98e0-4b01-44c5-be6c-22d3d03d1401" providerId="ADAL" clId="{4DE6403B-8869-4872-A10C-285E580ECC59}" dt="2024-04-29T02:56:02.343" v="233" actId="20577"/>
          <ac:spMkLst>
            <pc:docMk/>
            <pc:sldMk cId="263858504" sldId="256"/>
            <ac:spMk id="36" creationId="{8CF8D200-02C2-FA5B-D028-B3FF80CB44D0}"/>
          </ac:spMkLst>
        </pc:spChg>
        <pc:spChg chg="mod">
          <ac:chgData name="LI Meng" userId="539e98e0-4b01-44c5-be6c-22d3d03d1401" providerId="ADAL" clId="{4DE6403B-8869-4872-A10C-285E580ECC59}" dt="2024-04-29T02:45:54.025" v="22" actId="5793"/>
          <ac:spMkLst>
            <pc:docMk/>
            <pc:sldMk cId="263858504" sldId="256"/>
            <ac:spMk id="47" creationId="{948BBE1F-621F-1E33-5D94-971177FE8050}"/>
          </ac:spMkLst>
        </pc:spChg>
        <pc:graphicFrameChg chg="modGraphic">
          <ac:chgData name="LI Meng" userId="539e98e0-4b01-44c5-be6c-22d3d03d1401" providerId="ADAL" clId="{4DE6403B-8869-4872-A10C-285E580ECC59}" dt="2024-04-29T02:45:11.683" v="12" actId="20577"/>
          <ac:graphicFrameMkLst>
            <pc:docMk/>
            <pc:sldMk cId="263858504" sldId="256"/>
            <ac:graphicFrameMk id="40" creationId="{F8E288FA-0583-82AF-3AC9-DF1D77B351E6}"/>
          </ac:graphicFrameMkLst>
        </pc:graphicFrameChg>
        <pc:picChg chg="add del mod">
          <ac:chgData name="LI Meng" userId="539e98e0-4b01-44c5-be6c-22d3d03d1401" providerId="ADAL" clId="{4DE6403B-8869-4872-A10C-285E580ECC59}" dt="2024-04-29T02:46:56.937" v="31" actId="478"/>
          <ac:picMkLst>
            <pc:docMk/>
            <pc:sldMk cId="263858504" sldId="256"/>
            <ac:picMk id="3" creationId="{45246DA6-6A35-FC23-C018-DC7837ECBEA9}"/>
          </ac:picMkLst>
        </pc:picChg>
        <pc:picChg chg="add mod">
          <ac:chgData name="LI Meng" userId="539e98e0-4b01-44c5-be6c-22d3d03d1401" providerId="ADAL" clId="{4DE6403B-8869-4872-A10C-285E580ECC59}" dt="2024-04-29T02:48:32.788" v="36" actId="1076"/>
          <ac:picMkLst>
            <pc:docMk/>
            <pc:sldMk cId="263858504" sldId="256"/>
            <ac:picMk id="6" creationId="{6FF39987-6870-BB7C-A35B-A0403BD653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4/29/2024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a:xfrm>
            <a:off x="170427" y="114869"/>
            <a:ext cx="11728238" cy="981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MATH5470 Final </a:t>
            </a:r>
            <a:r>
              <a:rPr lang="en-US" dirty="0">
                <a:solidFill>
                  <a:schemeClr val="tx1"/>
                </a:solidFill>
                <a:latin typeface="Times New Roman" panose="02020603050405020304" pitchFamily="18" charset="0"/>
                <a:cs typeface="Times New Roman" panose="02020603050405020304" pitchFamily="18" charset="0"/>
              </a:rPr>
              <a:t>Project </a:t>
            </a:r>
          </a:p>
          <a:p>
            <a:pPr algn="ctr"/>
            <a:r>
              <a:rPr lang="en-US" altLang="zh-CN" dirty="0">
                <a:solidFill>
                  <a:schemeClr val="tx1"/>
                </a:solidFill>
                <a:latin typeface="Times New Roman" panose="02020603050405020304" pitchFamily="18" charset="0"/>
                <a:cs typeface="Times New Roman" panose="02020603050405020304" pitchFamily="18" charset="0"/>
              </a:rPr>
              <a:t>Paper Replication: Empirical Asset Pricing via Machine Learning</a:t>
            </a:r>
          </a:p>
          <a:p>
            <a:pPr algn="ctr"/>
            <a:endParaRPr lang="en-US" altLang="zh-CN" sz="800" dirty="0">
              <a:solidFill>
                <a:schemeClr val="tx1"/>
              </a:solidFill>
              <a:latin typeface="Times New Roman" panose="02020603050405020304" pitchFamily="18" charset="0"/>
              <a:cs typeface="Times New Roman" panose="02020603050405020304" pitchFamily="18" charset="0"/>
            </a:endParaRPr>
          </a:p>
          <a:p>
            <a:pPr algn="ctr"/>
            <a:r>
              <a:rPr lang="en-US" sz="1000" dirty="0">
                <a:solidFill>
                  <a:schemeClr val="tx1"/>
                </a:solidFill>
                <a:latin typeface="Times New Roman" panose="02020603050405020304" pitchFamily="18" charset="0"/>
                <a:cs typeface="Times New Roman" panose="02020603050405020304" pitchFamily="18" charset="0"/>
              </a:rPr>
              <a:t>CUI </a:t>
            </a:r>
            <a:r>
              <a:rPr lang="en-US" sz="1000" dirty="0" err="1">
                <a:solidFill>
                  <a:schemeClr val="tx1"/>
                </a:solidFill>
                <a:latin typeface="Times New Roman" panose="02020603050405020304" pitchFamily="18" charset="0"/>
                <a:cs typeface="Times New Roman" panose="02020603050405020304" pitchFamily="18" charset="0"/>
              </a:rPr>
              <a:t>Daorong</a:t>
            </a:r>
            <a:r>
              <a:rPr lang="en-US" sz="1000" dirty="0">
                <a:solidFill>
                  <a:schemeClr val="tx1"/>
                </a:solidFill>
                <a:latin typeface="Times New Roman" panose="02020603050405020304" pitchFamily="18" charset="0"/>
                <a:cs typeface="Times New Roman" panose="02020603050405020304" pitchFamily="18" charset="0"/>
              </a:rPr>
              <a:t>, XXX, XXX; {</a:t>
            </a:r>
            <a:r>
              <a:rPr lang="en-US" sz="1000" dirty="0" err="1">
                <a:solidFill>
                  <a:schemeClr val="tx1"/>
                </a:solidFill>
                <a:latin typeface="Times New Roman" panose="02020603050405020304" pitchFamily="18" charset="0"/>
                <a:cs typeface="Times New Roman" panose="02020603050405020304" pitchFamily="18" charset="0"/>
              </a:rPr>
              <a:t>dcuiab</a:t>
            </a:r>
            <a:r>
              <a:rPr lang="en-US" sz="1000" dirty="0">
                <a:solidFill>
                  <a:schemeClr val="tx1"/>
                </a:solidFill>
                <a:latin typeface="Times New Roman" panose="02020603050405020304" pitchFamily="18" charset="0"/>
                <a:cs typeface="Times New Roman" panose="02020603050405020304" pitchFamily="18" charset="0"/>
              </a:rPr>
              <a:t>, XXX, XXX</a:t>
            </a:r>
            <a:r>
              <a:rPr lang="zh-CN" altLang="en-US" sz="1000" dirty="0">
                <a:solidFill>
                  <a:schemeClr val="tx1"/>
                </a:solidFill>
                <a:latin typeface="Times New Roman" panose="02020603050405020304" pitchFamily="18" charset="0"/>
                <a:cs typeface="Times New Roman" panose="02020603050405020304" pitchFamily="18" charset="0"/>
              </a:rPr>
              <a:t> </a:t>
            </a:r>
            <a:r>
              <a:rPr lang="en-US" sz="1000" dirty="0">
                <a:solidFill>
                  <a:schemeClr val="tx1"/>
                </a:solidFill>
                <a:latin typeface="Times New Roman" panose="02020603050405020304" pitchFamily="18" charset="0"/>
                <a:cs typeface="Times New Roman" panose="02020603050405020304" pitchFamily="18" charset="0"/>
              </a:rPr>
              <a:t>}@</a:t>
            </a:r>
            <a:r>
              <a:rPr lang="en-US" sz="1000" dirty="0" err="1">
                <a:solidFill>
                  <a:schemeClr val="tx1"/>
                </a:solidFill>
                <a:latin typeface="Times New Roman" panose="02020603050405020304" pitchFamily="18" charset="0"/>
                <a:cs typeface="Times New Roman" panose="02020603050405020304" pitchFamily="18" charset="0"/>
              </a:rPr>
              <a:t>connect.ust.hk</a:t>
            </a:r>
            <a:endParaRPr lang="en-US" sz="1000" dirty="0">
              <a:solidFill>
                <a:schemeClr val="tx1"/>
              </a:solidFill>
              <a:latin typeface="Times New Roman" panose="02020603050405020304" pitchFamily="18" charset="0"/>
              <a:cs typeface="Times New Roman" panose="02020603050405020304" pitchFamily="18" charset="0"/>
            </a:endParaRPr>
          </a:p>
          <a:p>
            <a:pPr algn="ctr"/>
            <a:r>
              <a:rPr lang="en-US" sz="1000" baseline="30000" dirty="0">
                <a:solidFill>
                  <a:schemeClr val="tx1"/>
                </a:solidFill>
                <a:latin typeface="Times New Roman" panose="02020603050405020304" pitchFamily="18" charset="0"/>
                <a:cs typeface="Times New Roman" panose="02020603050405020304" pitchFamily="18" charset="0"/>
              </a:rPr>
              <a:t>1</a:t>
            </a:r>
            <a:r>
              <a:rPr lang="en-US" sz="1000" dirty="0">
                <a:solidFill>
                  <a:schemeClr val="tx1"/>
                </a:solidFill>
                <a:latin typeface="Times New Roman" panose="02020603050405020304" pitchFamily="18" charset="0"/>
                <a:cs typeface="Times New Roman" panose="02020603050405020304" pitchFamily="18" charset="0"/>
              </a:rPr>
              <a:t> Department of Mathematics, The Hong Kong University of Science and Technology (HKUST</a:t>
            </a:r>
            <a:r>
              <a:rPr lang="en-US" sz="1000" dirty="0">
                <a:solidFill>
                  <a:schemeClr val="tx1"/>
                </a:solidFill>
              </a:rPr>
              <a:t>)</a:t>
            </a:r>
          </a:p>
        </p:txBody>
      </p:sp>
      <p:sp>
        <p:nvSpPr>
          <p:cNvPr id="13" name="Rectangle 12"/>
          <p:cNvSpPr/>
          <p:nvPr/>
        </p:nvSpPr>
        <p:spPr>
          <a:xfrm>
            <a:off x="196813" y="1725503"/>
            <a:ext cx="3725826" cy="3343598"/>
          </a:xfrm>
          <a:prstGeom prst="rect">
            <a:avLst/>
          </a:prstGeom>
          <a:ln w="28575">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buSzPct val="50000"/>
            </a:pPr>
            <a:r>
              <a:rPr lang="en-US" sz="1300" dirty="0">
                <a:latin typeface="Times New Roman" panose="02020603050405020304" pitchFamily="18" charset="0"/>
                <a:cs typeface="Times New Roman" panose="02020603050405020304" pitchFamily="18" charset="0"/>
              </a:rPr>
              <a:t>1. Traditional asset pricing methods have potentially severe limitations that more advanced statistical tools in machine learning can help overcome. In this project, we reproduce some of the works in (Gu et al., 2020), in which they provide a comprehensive analysis of expected returns using machine learning techniques.</a:t>
            </a:r>
          </a:p>
          <a:p>
            <a:pPr algn="just">
              <a:buSzPct val="50000"/>
            </a:pPr>
            <a:r>
              <a:rPr lang="en-US" sz="1300" dirty="0">
                <a:latin typeface="Times New Roman" panose="02020603050405020304" pitchFamily="18" charset="0"/>
                <a:cs typeface="Times New Roman" panose="02020603050405020304" pitchFamily="18" charset="0"/>
              </a:rPr>
              <a:t>2. The six methods we choose are: OLS, OLS3, PCR, PLS, RF, elastic net, NN1 to NN5.</a:t>
            </a:r>
          </a:p>
          <a:p>
            <a:pPr algn="just">
              <a:buSzPct val="50000"/>
            </a:pPr>
            <a:r>
              <a:rPr lang="en-US" sz="1300" dirty="0">
                <a:latin typeface="Times New Roman" panose="02020603050405020304" pitchFamily="18" charset="0"/>
                <a:cs typeface="Times New Roman" panose="02020603050405020304" pitchFamily="18" charset="0"/>
              </a:rPr>
              <a:t>3. We use the out-of-sample R</a:t>
            </a:r>
            <a:r>
              <a:rPr lang="en-US" sz="1300" baseline="30000" dirty="0">
                <a:solidFill>
                  <a:schemeClr val="tx1"/>
                </a:solidFill>
                <a:latin typeface="Times New Roman" panose="02020603050405020304" pitchFamily="18" charset="0"/>
                <a:cs typeface="Times New Roman" panose="02020603050405020304" pitchFamily="18" charset="0"/>
              </a:rPr>
              <a:t>2</a:t>
            </a:r>
            <a:r>
              <a:rPr lang="en-US" sz="1300" dirty="0">
                <a:solidFill>
                  <a:schemeClr val="tx1"/>
                </a:solidFill>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as the performance metric and use a ‘recursive strategy’ (seen in the following plot) when evaluating our models. </a:t>
            </a:r>
          </a:p>
          <a:p>
            <a:pPr algn="just">
              <a:buSzPct val="50000"/>
            </a:pPr>
            <a:r>
              <a:rPr lang="en-US" sz="1300" dirty="0">
                <a:latin typeface="Times New Roman" panose="02020603050405020304" pitchFamily="18" charset="0"/>
                <a:cs typeface="Times New Roman" panose="02020603050405020304" pitchFamily="18" charset="0"/>
              </a:rPr>
              <a:t>4. We discover influential covariates by ranking them according to a notion of variable importance </a:t>
            </a:r>
            <a:r>
              <a:rPr lang="en-US" sz="1300" dirty="0" err="1">
                <a:latin typeface="Times New Roman" panose="02020603050405020304" pitchFamily="18" charset="0"/>
                <a:cs typeface="Times New Roman" panose="02020603050405020304" pitchFamily="18" charset="0"/>
              </a:rPr>
              <a:t>V</a:t>
            </a:r>
            <a:r>
              <a:rPr lang="en-US" sz="1300" dirty="0" err="1">
                <a:solidFill>
                  <a:schemeClr val="tx1"/>
                </a:solidFill>
                <a:latin typeface="Times New Roman" panose="02020603050405020304" pitchFamily="18" charset="0"/>
                <a:cs typeface="Times New Roman" panose="02020603050405020304" pitchFamily="18" charset="0"/>
              </a:rPr>
              <a:t>I</a:t>
            </a:r>
            <a:r>
              <a:rPr lang="en-US" sz="1300" baseline="-25000" dirty="0" err="1">
                <a:solidFill>
                  <a:schemeClr val="tx1"/>
                </a:solidFill>
                <a:latin typeface="Times New Roman" panose="02020603050405020304" pitchFamily="18" charset="0"/>
                <a:cs typeface="Times New Roman" panose="02020603050405020304" pitchFamily="18" charset="0"/>
              </a:rPr>
              <a:t>j</a:t>
            </a:r>
            <a:r>
              <a:rPr lang="en-US" sz="1300" dirty="0">
                <a:latin typeface="Times New Roman" panose="02020603050405020304" pitchFamily="18" charset="0"/>
                <a:cs typeface="Times New Roman" panose="02020603050405020304" pitchFamily="18" charset="0"/>
              </a:rPr>
              <a:t>, which is the decrease of in-sample R</a:t>
            </a:r>
            <a:r>
              <a:rPr lang="en-US" sz="1300" baseline="30000" dirty="0">
                <a:latin typeface="Times New Roman" panose="02020603050405020304" pitchFamily="18" charset="0"/>
                <a:cs typeface="Times New Roman" panose="02020603050405020304" pitchFamily="18" charset="0"/>
              </a:rPr>
              <a:t>2</a:t>
            </a:r>
            <a:r>
              <a:rPr lang="en-US" sz="1300" dirty="0">
                <a:latin typeface="Times New Roman" panose="02020603050405020304" pitchFamily="18" charset="0"/>
                <a:cs typeface="Times New Roman" panose="02020603050405020304" pitchFamily="18" charset="0"/>
              </a:rPr>
              <a:t> when </a:t>
            </a:r>
            <a:r>
              <a:rPr lang="en-US" sz="1300" dirty="0" err="1">
                <a:latin typeface="Times New Roman" panose="02020603050405020304" pitchFamily="18" charset="0"/>
                <a:cs typeface="Times New Roman" panose="02020603050405020304" pitchFamily="18" charset="0"/>
              </a:rPr>
              <a:t>inforcing</a:t>
            </a:r>
            <a:r>
              <a:rPr lang="en-US" sz="1300" dirty="0">
                <a:latin typeface="Times New Roman" panose="02020603050405020304" pitchFamily="18" charset="0"/>
                <a:cs typeface="Times New Roman" panose="02020603050405020304" pitchFamily="18" charset="0"/>
              </a:rPr>
              <a:t> one variable equal to 0.</a:t>
            </a:r>
          </a:p>
        </p:txBody>
      </p:sp>
      <p:sp>
        <p:nvSpPr>
          <p:cNvPr id="9" name="Rectangle 8"/>
          <p:cNvSpPr/>
          <p:nvPr/>
        </p:nvSpPr>
        <p:spPr>
          <a:xfrm>
            <a:off x="187447" y="1307475"/>
            <a:ext cx="3736480" cy="415641"/>
          </a:xfrm>
          <a:prstGeom prst="rect">
            <a:avLst/>
          </a:prstGeom>
          <a:solidFill>
            <a:srgbClr val="003366"/>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Problem Overview</a:t>
            </a:r>
          </a:p>
        </p:txBody>
      </p:sp>
      <p:sp>
        <p:nvSpPr>
          <p:cNvPr id="12" name="Rectangle 12">
            <a:extLst>
              <a:ext uri="{FF2B5EF4-FFF2-40B4-BE49-F238E27FC236}">
                <a16:creationId xmlns:a16="http://schemas.microsoft.com/office/drawing/2014/main" id="{E581D297-D1FF-DA5E-7338-23708BA6963C}"/>
              </a:ext>
            </a:extLst>
          </p:cNvPr>
          <p:cNvSpPr/>
          <p:nvPr/>
        </p:nvSpPr>
        <p:spPr>
          <a:xfrm>
            <a:off x="170427" y="5596684"/>
            <a:ext cx="3715440" cy="999344"/>
          </a:xfrm>
          <a:prstGeom prst="rect">
            <a:avLst/>
          </a:prstGeom>
          <a:ln w="28575">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buSzPct val="50000"/>
            </a:pPr>
            <a:r>
              <a:rPr lang="en-US" sz="1300" dirty="0">
                <a:latin typeface="Times New Roman" panose="02020603050405020304" pitchFamily="18" charset="0"/>
                <a:cs typeface="Times New Roman" panose="02020603050405020304" pitchFamily="18" charset="0"/>
              </a:rPr>
              <a:t>After data preprocessing, our dataset contains 3,502,067 valid samples, each with a numerical response variable and 920 numerical baseline covariates.</a:t>
            </a:r>
          </a:p>
        </p:txBody>
      </p:sp>
      <p:sp>
        <p:nvSpPr>
          <p:cNvPr id="5" name="Rectangle 8">
            <a:extLst>
              <a:ext uri="{FF2B5EF4-FFF2-40B4-BE49-F238E27FC236}">
                <a16:creationId xmlns:a16="http://schemas.microsoft.com/office/drawing/2014/main" id="{B69DAF88-CF53-DCB4-B8C9-98A1CD919E54}"/>
              </a:ext>
            </a:extLst>
          </p:cNvPr>
          <p:cNvSpPr/>
          <p:nvPr/>
        </p:nvSpPr>
        <p:spPr>
          <a:xfrm>
            <a:off x="170427" y="5216572"/>
            <a:ext cx="3716273" cy="379319"/>
          </a:xfrm>
          <a:prstGeom prst="rect">
            <a:avLst/>
          </a:prstGeom>
          <a:solidFill>
            <a:srgbClr val="00336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rPr>
              <a:t>Dateset</a:t>
            </a:r>
            <a:endParaRPr lang="en-US" dirty="0">
              <a:latin typeface="Times New Roman" panose="02020603050405020304" pitchFamily="18" charset="0"/>
              <a:cs typeface="Times New Roman" panose="02020603050405020304" pitchFamily="18" charset="0"/>
            </a:endParaRPr>
          </a:p>
        </p:txBody>
      </p:sp>
      <p:sp>
        <p:nvSpPr>
          <p:cNvPr id="32" name="Rectangle 8">
            <a:extLst>
              <a:ext uri="{FF2B5EF4-FFF2-40B4-BE49-F238E27FC236}">
                <a16:creationId xmlns:a16="http://schemas.microsoft.com/office/drawing/2014/main" id="{1D88F16D-CE0C-71FA-590E-9EF3E28CC4A6}"/>
              </a:ext>
            </a:extLst>
          </p:cNvPr>
          <p:cNvSpPr/>
          <p:nvPr/>
        </p:nvSpPr>
        <p:spPr>
          <a:xfrm>
            <a:off x="4039091" y="1300054"/>
            <a:ext cx="4077556" cy="423062"/>
          </a:xfrm>
          <a:prstGeom prst="rect">
            <a:avLst/>
          </a:prstGeom>
          <a:solidFill>
            <a:srgbClr val="00336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Hyperparameters for All Methods </a:t>
            </a:r>
          </a:p>
        </p:txBody>
      </p:sp>
      <mc:AlternateContent xmlns:mc="http://schemas.openxmlformats.org/markup-compatibility/2006">
        <mc:Choice xmlns:a14="http://schemas.microsoft.com/office/drawing/2010/main" Requires="a14">
          <p:sp>
            <p:nvSpPr>
              <p:cNvPr id="36" name="Rectangle 12">
                <a:extLst>
                  <a:ext uri="{FF2B5EF4-FFF2-40B4-BE49-F238E27FC236}">
                    <a16:creationId xmlns:a16="http://schemas.microsoft.com/office/drawing/2014/main" id="{8CF8D200-02C2-FA5B-D028-B3FF80CB44D0}"/>
                  </a:ext>
                </a:extLst>
              </p:cNvPr>
              <p:cNvSpPr/>
              <p:nvPr/>
            </p:nvSpPr>
            <p:spPr>
              <a:xfrm>
                <a:off x="4046558" y="1723116"/>
                <a:ext cx="4077555" cy="2883350"/>
              </a:xfrm>
              <a:prstGeom prst="rect">
                <a:avLst/>
              </a:prstGeom>
              <a:ln w="28575">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buSzPct val="50000"/>
                </a:pPr>
                <a:r>
                  <a:rPr lang="en-US" sz="1300" b="1" dirty="0">
                    <a:latin typeface="Times New Roman" panose="02020603050405020304" pitchFamily="18" charset="0"/>
                    <a:cs typeface="Times New Roman" panose="02020603050405020304" pitchFamily="18" charset="0"/>
                  </a:rPr>
                  <a:t>1. OLS-3</a:t>
                </a:r>
                <a:r>
                  <a:rPr lang="en-US" sz="1300" dirty="0">
                    <a:latin typeface="Times New Roman" panose="02020603050405020304" pitchFamily="18" charset="0"/>
                    <a:cs typeface="Times New Roman" panose="02020603050405020304" pitchFamily="18" charset="0"/>
                  </a:rPr>
                  <a:t>: </a:t>
                </a:r>
              </a:p>
              <a:p>
                <a:pPr algn="just">
                  <a:buSzPct val="50000"/>
                </a:pPr>
                <a:r>
                  <a:rPr lang="en-US" sz="1300" dirty="0">
                    <a:latin typeface="Times New Roman" panose="02020603050405020304" pitchFamily="18" charset="0"/>
                    <a:cs typeface="Times New Roman" panose="02020603050405020304" pitchFamily="18" charset="0"/>
                  </a:rPr>
                  <a:t>Huber loss </a:t>
                </a:r>
                <a14:m>
                  <m:oMath xmlns:m="http://schemas.openxmlformats.org/officeDocument/2006/math">
                    <m:r>
                      <a:rPr lang="en-US" sz="1300" i="1" smtClean="0">
                        <a:latin typeface="Cambria Math" panose="02040503050406030204" pitchFamily="18" charset="0"/>
                        <a:ea typeface="Cambria Math" panose="02040503050406030204" pitchFamily="18" charset="0"/>
                        <a:cs typeface="Times New Roman" panose="02020603050405020304" pitchFamily="18" charset="0"/>
                      </a:rPr>
                      <m:t>𝜉</m:t>
                    </m:r>
                    <m:r>
                      <a:rPr lang="en-US" sz="1300" b="0" i="1" smtClean="0">
                        <a:latin typeface="Cambria Math" panose="02040503050406030204" pitchFamily="18" charset="0"/>
                        <a:ea typeface="Cambria Math" panose="02040503050406030204" pitchFamily="18" charset="0"/>
                        <a:cs typeface="Times New Roman" panose="02020603050405020304" pitchFamily="18" charset="0"/>
                      </a:rPr>
                      <m:t>=99.9% </m:t>
                    </m:r>
                  </m:oMath>
                </a14:m>
                <a:r>
                  <a:rPr lang="en-US" sz="1300" dirty="0">
                    <a:latin typeface="Times New Roman" panose="02020603050405020304" pitchFamily="18" charset="0"/>
                    <a:cs typeface="Times New Roman" panose="02020603050405020304" pitchFamily="18" charset="0"/>
                  </a:rPr>
                  <a:t>quantiles.</a:t>
                </a:r>
              </a:p>
              <a:p>
                <a:pPr algn="just">
                  <a:buSzPct val="50000"/>
                </a:pPr>
                <a:r>
                  <a:rPr lang="en-US" sz="1300" b="1" dirty="0">
                    <a:latin typeface="Times New Roman" panose="02020603050405020304" pitchFamily="18" charset="0"/>
                    <a:cs typeface="Times New Roman" panose="02020603050405020304" pitchFamily="18" charset="0"/>
                  </a:rPr>
                  <a:t>2. PLS: </a:t>
                </a:r>
              </a:p>
              <a:p>
                <a:pPr algn="just">
                  <a:buSzPct val="50000"/>
                </a:pPr>
                <a:r>
                  <a:rPr lang="en-US" altLang="zh-CN" sz="1300" dirty="0">
                    <a:latin typeface="Times New Roman" panose="02020603050405020304" pitchFamily="18" charset="0"/>
                    <a:cs typeface="Times New Roman" panose="02020603050405020304" pitchFamily="18" charset="0"/>
                  </a:rPr>
                  <a:t>Component: first{5,15,…,40}, then {1,2,…,5}</a:t>
                </a:r>
                <a:endParaRPr lang="en-US" sz="1300" dirty="0">
                  <a:latin typeface="Times New Roman" panose="02020603050405020304" pitchFamily="18" charset="0"/>
                  <a:cs typeface="Times New Roman" panose="02020603050405020304" pitchFamily="18" charset="0"/>
                </a:endParaRPr>
              </a:p>
              <a:p>
                <a:pPr algn="just">
                  <a:buSzPct val="50000"/>
                </a:pPr>
                <a:r>
                  <a:rPr lang="en-US" sz="1300" b="1" dirty="0">
                    <a:latin typeface="Times New Roman" panose="02020603050405020304" pitchFamily="18" charset="0"/>
                    <a:cs typeface="Times New Roman" panose="02020603050405020304" pitchFamily="18" charset="0"/>
                  </a:rPr>
                  <a:t>3. Elastic net: </a:t>
                </a:r>
              </a:p>
              <a:p>
                <a:pPr algn="just">
                  <a:buSzPct val="50000"/>
                </a:pPr>
                <a14:m>
                  <m:oMath xmlns:m="http://schemas.openxmlformats.org/officeDocument/2006/math">
                    <m:r>
                      <a:rPr lang="zh-CN" altLang="en-US" sz="1300" i="1" dirty="0" smtClean="0">
                        <a:latin typeface="Cambria Math" panose="02040503050406030204" pitchFamily="18" charset="0"/>
                      </a:rPr>
                      <m:t>𝜆</m:t>
                    </m:r>
                  </m:oMath>
                </a14:m>
                <a:r>
                  <a:rPr lang="en-US" sz="1300" dirty="0">
                    <a:latin typeface="Times New Roman" panose="02020603050405020304" pitchFamily="18" charset="0"/>
                    <a:cs typeface="Times New Roman" panose="02020603050405020304" pitchFamily="18" charset="0"/>
                  </a:rPr>
                  <a:t>={1,0.1,0.01}, </a:t>
                </a:r>
                <a14:m>
                  <m:oMath xmlns:m="http://schemas.openxmlformats.org/officeDocument/2006/math">
                    <m:r>
                      <a:rPr lang="zh-CN" altLang="en-US" sz="1300" i="1" dirty="0" smtClean="0">
                        <a:latin typeface="Cambria Math" panose="02040503050406030204" pitchFamily="18" charset="0"/>
                      </a:rPr>
                      <m:t>𝜌</m:t>
                    </m:r>
                  </m:oMath>
                </a14:m>
                <a:r>
                  <a:rPr lang="en-US" sz="1300">
                    <a:latin typeface="Times New Roman" panose="02020603050405020304" pitchFamily="18" charset="0"/>
                    <a:cs typeface="Times New Roman" panose="02020603050405020304" pitchFamily="18" charset="0"/>
                  </a:rPr>
                  <a:t>={0.5,0.3,0.1}</a:t>
                </a:r>
                <a:endParaRPr lang="en-US" sz="1300" dirty="0">
                  <a:latin typeface="Times New Roman" panose="02020603050405020304" pitchFamily="18" charset="0"/>
                  <a:cs typeface="Times New Roman" panose="02020603050405020304" pitchFamily="18" charset="0"/>
                </a:endParaRPr>
              </a:p>
              <a:p>
                <a:pPr algn="just">
                  <a:buSzPct val="50000"/>
                </a:pPr>
                <a:r>
                  <a:rPr lang="en-US" sz="1300" b="1" dirty="0">
                    <a:latin typeface="Times New Roman" panose="02020603050405020304" pitchFamily="18" charset="0"/>
                    <a:cs typeface="Times New Roman" panose="02020603050405020304" pitchFamily="18" charset="0"/>
                  </a:rPr>
                  <a:t>4. PCR: </a:t>
                </a:r>
              </a:p>
              <a:p>
                <a:pPr algn="just">
                  <a:buSzPct val="50000"/>
                </a:pPr>
                <a:r>
                  <a:rPr lang="en-US" sz="1300" b="1" dirty="0">
                    <a:latin typeface="Times New Roman" panose="02020603050405020304" pitchFamily="18" charset="0"/>
                    <a:cs typeface="Times New Roman" panose="02020603050405020304" pitchFamily="18" charset="0"/>
                  </a:rPr>
                  <a:t>….</a:t>
                </a:r>
              </a:p>
              <a:p>
                <a:pPr algn="just">
                  <a:buSzPct val="50000"/>
                </a:pPr>
                <a:r>
                  <a:rPr lang="en-US" sz="1300" b="1" dirty="0">
                    <a:latin typeface="Times New Roman" panose="02020603050405020304" pitchFamily="18" charset="0"/>
                    <a:cs typeface="Times New Roman" panose="02020603050405020304" pitchFamily="18" charset="0"/>
                  </a:rPr>
                  <a:t>5. RF: </a:t>
                </a:r>
              </a:p>
              <a:p>
                <a:pPr algn="just">
                  <a:buSzPct val="50000"/>
                </a:pPr>
                <a:r>
                  <a:rPr lang="en-US" sz="1300" dirty="0">
                    <a:latin typeface="Times New Roman" panose="02020603050405020304" pitchFamily="18" charset="0"/>
                    <a:cs typeface="Times New Roman" panose="02020603050405020304" pitchFamily="18" charset="0"/>
                  </a:rPr>
                  <a:t>…</a:t>
                </a:r>
              </a:p>
              <a:p>
                <a:pPr algn="just">
                  <a:buSzPct val="50000"/>
                </a:pPr>
                <a:r>
                  <a:rPr lang="en-US" sz="1300" b="1" dirty="0">
                    <a:latin typeface="Times New Roman" panose="02020603050405020304" pitchFamily="18" charset="0"/>
                    <a:cs typeface="Times New Roman" panose="02020603050405020304" pitchFamily="18" charset="0"/>
                  </a:rPr>
                  <a:t>6. NN1 to NN5: </a:t>
                </a:r>
              </a:p>
              <a:p>
                <a:pPr algn="just">
                  <a:buSzPct val="50000"/>
                </a:pPr>
                <a:r>
                  <a:rPr lang="en-US" sz="1300" dirty="0">
                    <a:latin typeface="Times New Roman" panose="02020603050405020304" pitchFamily="18" charset="0"/>
                    <a:cs typeface="Times New Roman" panose="02020603050405020304" pitchFamily="18" charset="0"/>
                  </a:rPr>
                  <a:t>L1 penalty=1e-4; Batch size=10000; Epochs=50; </a:t>
                </a:r>
                <a:r>
                  <a:rPr lang="en-US" altLang="zh-CN" sz="1300" dirty="0">
                    <a:latin typeface="Times New Roman" panose="02020603050405020304" pitchFamily="18" charset="0"/>
                    <a:cs typeface="Times New Roman" panose="02020603050405020304" pitchFamily="18" charset="0"/>
                  </a:rPr>
                  <a:t>Adam optimizer (LR=0.005); Patience=5;</a:t>
                </a:r>
              </a:p>
              <a:p>
                <a:pPr algn="just">
                  <a:buSzPct val="50000"/>
                </a:pPr>
                <a:r>
                  <a:rPr lang="en-US" sz="1300" dirty="0">
                    <a:latin typeface="Times New Roman" panose="02020603050405020304" pitchFamily="18" charset="0"/>
                    <a:cs typeface="Times New Roman" panose="02020603050405020304" pitchFamily="18" charset="0"/>
                  </a:rPr>
                  <a:t>Ensemble=0. </a:t>
                </a:r>
              </a:p>
            </p:txBody>
          </p:sp>
        </mc:Choice>
        <mc:Fallback>
          <p:sp>
            <p:nvSpPr>
              <p:cNvPr id="36" name="Rectangle 12">
                <a:extLst>
                  <a:ext uri="{FF2B5EF4-FFF2-40B4-BE49-F238E27FC236}">
                    <a16:creationId xmlns:a16="http://schemas.microsoft.com/office/drawing/2014/main" id="{8CF8D200-02C2-FA5B-D028-B3FF80CB44D0}"/>
                  </a:ext>
                </a:extLst>
              </p:cNvPr>
              <p:cNvSpPr>
                <a:spLocks noRot="1" noChangeAspect="1" noMove="1" noResize="1" noEditPoints="1" noAdjustHandles="1" noChangeArrowheads="1" noChangeShapeType="1" noTextEdit="1"/>
              </p:cNvSpPr>
              <p:nvPr/>
            </p:nvSpPr>
            <p:spPr>
              <a:xfrm>
                <a:off x="4046558" y="1723116"/>
                <a:ext cx="4077555" cy="2883350"/>
              </a:xfrm>
              <a:prstGeom prst="rect">
                <a:avLst/>
              </a:prstGeom>
              <a:blipFill>
                <a:blip r:embed="rId3"/>
                <a:stretch>
                  <a:fillRect b="-837"/>
                </a:stretch>
              </a:blipFill>
              <a:ln w="28575">
                <a:solidFill>
                  <a:schemeClr val="tx1">
                    <a:lumMod val="95000"/>
                    <a:lumOff val="5000"/>
                  </a:schemeClr>
                </a:solidFill>
              </a:ln>
            </p:spPr>
            <p:txBody>
              <a:bodyPr/>
              <a:lstStyle/>
              <a:p>
                <a:r>
                  <a:rPr lang="zh-CN" altLang="en-US">
                    <a:noFill/>
                  </a:rPr>
                  <a:t> </a:t>
                </a:r>
              </a:p>
            </p:txBody>
          </p:sp>
        </mc:Fallback>
      </mc:AlternateContent>
      <p:sp>
        <p:nvSpPr>
          <p:cNvPr id="38" name="Rectangle 8">
            <a:extLst>
              <a:ext uri="{FF2B5EF4-FFF2-40B4-BE49-F238E27FC236}">
                <a16:creationId xmlns:a16="http://schemas.microsoft.com/office/drawing/2014/main" id="{06121E86-CCC1-B4E7-1600-DE77B2B849FD}"/>
              </a:ext>
            </a:extLst>
          </p:cNvPr>
          <p:cNvSpPr/>
          <p:nvPr/>
        </p:nvSpPr>
        <p:spPr>
          <a:xfrm>
            <a:off x="4046558" y="4769301"/>
            <a:ext cx="4077555" cy="379319"/>
          </a:xfrm>
          <a:prstGeom prst="rect">
            <a:avLst/>
          </a:prstGeom>
          <a:solidFill>
            <a:srgbClr val="00336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rPr>
              <a:t>Main Results</a:t>
            </a:r>
          </a:p>
        </p:txBody>
      </p:sp>
      <p:sp>
        <p:nvSpPr>
          <p:cNvPr id="41" name="Rectangle 12">
            <a:extLst>
              <a:ext uri="{FF2B5EF4-FFF2-40B4-BE49-F238E27FC236}">
                <a16:creationId xmlns:a16="http://schemas.microsoft.com/office/drawing/2014/main" id="{2A9FFFAA-95D2-4BC5-1377-99022E055F46}"/>
              </a:ext>
            </a:extLst>
          </p:cNvPr>
          <p:cNvSpPr/>
          <p:nvPr/>
        </p:nvSpPr>
        <p:spPr>
          <a:xfrm>
            <a:off x="8285082" y="1300054"/>
            <a:ext cx="3736214" cy="3746654"/>
          </a:xfrm>
          <a:prstGeom prst="rect">
            <a:avLst/>
          </a:prstGeom>
          <a:ln w="28575">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buSzPct val="50000"/>
            </a:pPr>
            <a:endParaRPr lang="en-US" sz="1300" b="1" dirty="0">
              <a:latin typeface="Times New Roman" panose="02020603050405020304" pitchFamily="18" charset="0"/>
              <a:cs typeface="Times New Roman" panose="02020603050405020304" pitchFamily="18" charset="0"/>
            </a:endParaRPr>
          </a:p>
          <a:p>
            <a:pPr algn="just">
              <a:buSzPct val="50000"/>
            </a:pPr>
            <a:endParaRPr lang="en-US" sz="1300" b="1" dirty="0">
              <a:latin typeface="Times New Roman" panose="02020603050405020304" pitchFamily="18" charset="0"/>
              <a:cs typeface="Times New Roman" panose="02020603050405020304" pitchFamily="18" charset="0"/>
            </a:endParaRPr>
          </a:p>
          <a:p>
            <a:pPr algn="just">
              <a:buSzPct val="50000"/>
            </a:pPr>
            <a:endParaRPr lang="en-US" sz="1300" b="1" dirty="0">
              <a:latin typeface="Times New Roman" panose="02020603050405020304" pitchFamily="18" charset="0"/>
              <a:cs typeface="Times New Roman" panose="02020603050405020304" pitchFamily="18" charset="0"/>
            </a:endParaRPr>
          </a:p>
          <a:p>
            <a:pPr algn="just">
              <a:buSzPct val="50000"/>
            </a:pPr>
            <a:r>
              <a:rPr lang="en-US" sz="1300" b="1" dirty="0">
                <a:latin typeface="Times New Roman" panose="02020603050405020304" pitchFamily="18" charset="0"/>
                <a:cs typeface="Times New Roman" panose="02020603050405020304" pitchFamily="18" charset="0"/>
              </a:rPr>
              <a:t>….</a:t>
            </a:r>
          </a:p>
          <a:p>
            <a:pPr algn="just">
              <a:buSzPct val="50000"/>
            </a:pPr>
            <a:r>
              <a:rPr lang="en-US" sz="1300" b="1" dirty="0">
                <a:latin typeface="Times New Roman" panose="02020603050405020304" pitchFamily="18" charset="0"/>
                <a:cs typeface="Times New Roman" panose="02020603050405020304" pitchFamily="18" charset="0"/>
              </a:rPr>
              <a:t>2. Monthly out-of-sample R</a:t>
            </a:r>
            <a:r>
              <a:rPr lang="en-US" sz="1300" b="1" baseline="30000" dirty="0">
                <a:latin typeface="Times New Roman" panose="02020603050405020304" pitchFamily="18" charset="0"/>
                <a:cs typeface="Times New Roman" panose="02020603050405020304" pitchFamily="18" charset="0"/>
              </a:rPr>
              <a:t>2 </a:t>
            </a:r>
            <a:r>
              <a:rPr lang="en-US" sz="1300" b="1" dirty="0">
                <a:latin typeface="Times New Roman" panose="02020603050405020304" pitchFamily="18" charset="0"/>
                <a:cs typeface="Times New Roman" panose="02020603050405020304" pitchFamily="18" charset="0"/>
              </a:rPr>
              <a:t>(%)</a:t>
            </a:r>
          </a:p>
          <a:p>
            <a:pPr algn="just">
              <a:buSzPct val="50000"/>
            </a:pPr>
            <a:endParaRPr lang="en-US" sz="1300" b="1" dirty="0">
              <a:latin typeface="Times New Roman" panose="02020603050405020304" pitchFamily="18" charset="0"/>
              <a:cs typeface="Times New Roman" panose="02020603050405020304" pitchFamily="18" charset="0"/>
            </a:endParaRPr>
          </a:p>
          <a:p>
            <a:pPr algn="just">
              <a:buSzPct val="50000"/>
            </a:pPr>
            <a:endParaRPr lang="en-US" sz="1300" b="1" dirty="0">
              <a:latin typeface="Times New Roman" panose="02020603050405020304" pitchFamily="18" charset="0"/>
              <a:cs typeface="Times New Roman" panose="02020603050405020304" pitchFamily="18" charset="0"/>
            </a:endParaRPr>
          </a:p>
          <a:p>
            <a:pPr algn="just">
              <a:buSzPct val="50000"/>
            </a:pPr>
            <a:endParaRPr lang="en-US" sz="1300" b="1" dirty="0">
              <a:latin typeface="Times New Roman" panose="02020603050405020304" pitchFamily="18" charset="0"/>
              <a:cs typeface="Times New Roman" panose="02020603050405020304" pitchFamily="18" charset="0"/>
            </a:endParaRPr>
          </a:p>
          <a:p>
            <a:pPr marL="342900" indent="-342900" algn="just">
              <a:buSzPct val="50000"/>
              <a:buAutoNum type="arabicPeriod"/>
            </a:pPr>
            <a:endParaRPr lang="en-US" sz="1300" dirty="0">
              <a:latin typeface="Times New Roman" panose="02020603050405020304" pitchFamily="18" charset="0"/>
              <a:cs typeface="Times New Roman" panose="02020603050405020304" pitchFamily="18" charset="0"/>
            </a:endParaRPr>
          </a:p>
          <a:p>
            <a:pPr marL="342900" indent="-342900" algn="just">
              <a:buSzPct val="50000"/>
              <a:buAutoNum type="arabicPeriod"/>
            </a:pPr>
            <a:endParaRPr lang="en-US" sz="1300" dirty="0">
              <a:latin typeface="Times New Roman" panose="02020603050405020304" pitchFamily="18" charset="0"/>
              <a:cs typeface="Times New Roman" panose="02020603050405020304" pitchFamily="18" charset="0"/>
            </a:endParaRPr>
          </a:p>
          <a:p>
            <a:pPr marL="342900" indent="-342900" algn="just">
              <a:buSzPct val="50000"/>
              <a:buAutoNum type="arabicPeriod"/>
            </a:pPr>
            <a:endParaRPr lang="en-US" sz="1300" dirty="0">
              <a:latin typeface="Times New Roman" panose="02020603050405020304" pitchFamily="18" charset="0"/>
              <a:cs typeface="Times New Roman" panose="02020603050405020304" pitchFamily="18" charset="0"/>
            </a:endParaRPr>
          </a:p>
          <a:p>
            <a:pPr marL="342900" indent="-342900" algn="just">
              <a:buSzPct val="50000"/>
              <a:buAutoNum type="arabicPeriod"/>
            </a:pPr>
            <a:endParaRPr lang="en-US" sz="1300" dirty="0">
              <a:latin typeface="Times New Roman" panose="02020603050405020304" pitchFamily="18" charset="0"/>
              <a:cs typeface="Times New Roman" panose="02020603050405020304" pitchFamily="18" charset="0"/>
            </a:endParaRPr>
          </a:p>
          <a:p>
            <a:pPr marL="342900" indent="-342900" algn="just">
              <a:buSzPct val="50000"/>
              <a:buAutoNum type="arabicPeriod"/>
            </a:pPr>
            <a:endParaRPr lang="en-US" sz="1300" dirty="0">
              <a:latin typeface="Times New Roman" panose="02020603050405020304" pitchFamily="18" charset="0"/>
              <a:cs typeface="Times New Roman" panose="02020603050405020304" pitchFamily="18" charset="0"/>
            </a:endParaRPr>
          </a:p>
          <a:p>
            <a:pPr marL="342900" indent="-342900" algn="just">
              <a:buSzPct val="50000"/>
              <a:buAutoNum type="arabicPeriod"/>
            </a:pPr>
            <a:endParaRPr lang="en-US" sz="1300" dirty="0">
              <a:latin typeface="Times New Roman" panose="02020603050405020304" pitchFamily="18" charset="0"/>
              <a:cs typeface="Times New Roman" panose="02020603050405020304" pitchFamily="18" charset="0"/>
            </a:endParaRPr>
          </a:p>
          <a:p>
            <a:pPr marL="342900" indent="-342900" algn="just">
              <a:buSzPct val="50000"/>
              <a:buAutoNum type="arabicPeriod"/>
            </a:pPr>
            <a:endParaRPr lang="en-US" sz="1300" dirty="0">
              <a:latin typeface="Times New Roman" panose="02020603050405020304" pitchFamily="18" charset="0"/>
              <a:cs typeface="Times New Roman" panose="02020603050405020304" pitchFamily="18" charset="0"/>
            </a:endParaRPr>
          </a:p>
          <a:p>
            <a:pPr marL="342900" indent="-342900" algn="just">
              <a:buSzPct val="50000"/>
              <a:buAutoNum type="arabicPeriod"/>
            </a:pPr>
            <a:endParaRPr lang="en-US" sz="1300" dirty="0">
              <a:latin typeface="Times New Roman" panose="02020603050405020304" pitchFamily="18" charset="0"/>
              <a:cs typeface="Times New Roman" panose="02020603050405020304" pitchFamily="18" charset="0"/>
            </a:endParaRPr>
          </a:p>
          <a:p>
            <a:pPr marL="342900" indent="-342900" algn="just">
              <a:buSzPct val="50000"/>
              <a:buAutoNum type="arabicPeriod"/>
            </a:pPr>
            <a:endParaRPr lang="en-US" sz="1300" dirty="0">
              <a:latin typeface="Times New Roman" panose="02020603050405020304" pitchFamily="18" charset="0"/>
              <a:cs typeface="Times New Roman" panose="02020603050405020304" pitchFamily="18" charset="0"/>
            </a:endParaRPr>
          </a:p>
          <a:p>
            <a:pPr algn="just">
              <a:buSzPct val="50000"/>
            </a:pPr>
            <a:r>
              <a:rPr lang="en-US" sz="1300" b="1" dirty="0">
                <a:latin typeface="Times New Roman" panose="02020603050405020304" pitchFamily="18" charset="0"/>
                <a:cs typeface="Times New Roman" panose="02020603050405020304" pitchFamily="18" charset="0"/>
              </a:rPr>
              <a:t>3. Conclusions</a:t>
            </a:r>
          </a:p>
          <a:p>
            <a:pPr algn="just">
              <a:buSzPct val="50000"/>
            </a:pPr>
            <a:r>
              <a:rPr lang="en-US" sz="1300" dirty="0">
                <a:latin typeface="Times New Roman" panose="02020603050405020304" pitchFamily="18" charset="0"/>
                <a:cs typeface="Times New Roman" panose="02020603050405020304" pitchFamily="18" charset="0"/>
              </a:rPr>
              <a:t>…..</a:t>
            </a:r>
          </a:p>
          <a:p>
            <a:pPr algn="just">
              <a:buSzPct val="50000"/>
            </a:pPr>
            <a:endParaRPr lang="en-US" sz="1300" b="1" dirty="0">
              <a:latin typeface="Times New Roman" panose="02020603050405020304" pitchFamily="18" charset="0"/>
              <a:cs typeface="Times New Roman" panose="02020603050405020304" pitchFamily="18" charset="0"/>
            </a:endParaRPr>
          </a:p>
          <a:p>
            <a:pPr algn="just">
              <a:buSzPct val="50000"/>
            </a:pPr>
            <a:endParaRPr lang="en-US" sz="1300" dirty="0">
              <a:latin typeface="Times New Roman" panose="02020603050405020304" pitchFamily="18" charset="0"/>
              <a:cs typeface="Times New Roman" panose="02020603050405020304" pitchFamily="18" charset="0"/>
            </a:endParaRPr>
          </a:p>
          <a:p>
            <a:pPr algn="just">
              <a:buSzPct val="50000"/>
            </a:pPr>
            <a:endParaRPr lang="en-US" sz="1300" dirty="0">
              <a:latin typeface="Times New Roman" panose="02020603050405020304" pitchFamily="18" charset="0"/>
              <a:cs typeface="Times New Roman" panose="02020603050405020304" pitchFamily="18" charset="0"/>
            </a:endParaRPr>
          </a:p>
          <a:p>
            <a:pPr marL="342900" indent="-342900" algn="just">
              <a:buSzPct val="50000"/>
              <a:buAutoNum type="arabicPeriod"/>
            </a:pPr>
            <a:endParaRPr lang="en-US" sz="1300" dirty="0">
              <a:latin typeface="Times New Roman" panose="02020603050405020304" pitchFamily="18" charset="0"/>
              <a:cs typeface="Times New Roman" panose="02020603050405020304" pitchFamily="18" charset="0"/>
            </a:endParaRPr>
          </a:p>
          <a:p>
            <a:pPr algn="just">
              <a:buSzPct val="50000"/>
            </a:pPr>
            <a:endParaRPr lang="en-US" sz="1300" dirty="0">
              <a:latin typeface="Times New Roman" panose="02020603050405020304" pitchFamily="18" charset="0"/>
              <a:cs typeface="Times New Roman" panose="02020603050405020304" pitchFamily="18" charset="0"/>
            </a:endParaRPr>
          </a:p>
        </p:txBody>
      </p:sp>
      <p:graphicFrame>
        <p:nvGraphicFramePr>
          <p:cNvPr id="40" name="表格 39">
            <a:extLst>
              <a:ext uri="{FF2B5EF4-FFF2-40B4-BE49-F238E27FC236}">
                <a16:creationId xmlns:a16="http://schemas.microsoft.com/office/drawing/2014/main" id="{F8E288FA-0583-82AF-3AC9-DF1D77B351E6}"/>
              </a:ext>
            </a:extLst>
          </p:cNvPr>
          <p:cNvGraphicFramePr>
            <a:graphicFrameLocks noGrp="1"/>
          </p:cNvGraphicFramePr>
          <p:nvPr>
            <p:extLst>
              <p:ext uri="{D42A27DB-BD31-4B8C-83A1-F6EECF244321}">
                <p14:modId xmlns:p14="http://schemas.microsoft.com/office/powerpoint/2010/main" val="3886401231"/>
              </p:ext>
            </p:extLst>
          </p:nvPr>
        </p:nvGraphicFramePr>
        <p:xfrm>
          <a:off x="8305023" y="1899013"/>
          <a:ext cx="3716273" cy="2150090"/>
        </p:xfrm>
        <a:graphic>
          <a:graphicData uri="http://schemas.openxmlformats.org/drawingml/2006/table">
            <a:tbl>
              <a:tblPr firstRow="1" bandRow="1">
                <a:tableStyleId>{69CF1AB2-1976-4502-BF36-3FF5EA218861}</a:tableStyleId>
              </a:tblPr>
              <a:tblGrid>
                <a:gridCol w="1233948">
                  <a:extLst>
                    <a:ext uri="{9D8B030D-6E8A-4147-A177-3AD203B41FA5}">
                      <a16:colId xmlns:a16="http://schemas.microsoft.com/office/drawing/2014/main" val="1826320777"/>
                    </a:ext>
                  </a:extLst>
                </a:gridCol>
                <a:gridCol w="734518">
                  <a:extLst>
                    <a:ext uri="{9D8B030D-6E8A-4147-A177-3AD203B41FA5}">
                      <a16:colId xmlns:a16="http://schemas.microsoft.com/office/drawing/2014/main" val="1151632067"/>
                    </a:ext>
                  </a:extLst>
                </a:gridCol>
                <a:gridCol w="944380">
                  <a:extLst>
                    <a:ext uri="{9D8B030D-6E8A-4147-A177-3AD203B41FA5}">
                      <a16:colId xmlns:a16="http://schemas.microsoft.com/office/drawing/2014/main" val="2135266095"/>
                    </a:ext>
                  </a:extLst>
                </a:gridCol>
                <a:gridCol w="803427">
                  <a:extLst>
                    <a:ext uri="{9D8B030D-6E8A-4147-A177-3AD203B41FA5}">
                      <a16:colId xmlns:a16="http://schemas.microsoft.com/office/drawing/2014/main" val="3660340346"/>
                    </a:ext>
                  </a:extLst>
                </a:gridCol>
              </a:tblGrid>
              <a:tr h="434714">
                <a:tc>
                  <a:txBody>
                    <a:bodyPr/>
                    <a:lstStyle/>
                    <a:p>
                      <a:pPr algn="ctr"/>
                      <a:r>
                        <a:rPr lang="en-US" altLang="zh-CN" sz="1400" b="0" dirty="0">
                          <a:solidFill>
                            <a:schemeClr val="tx1"/>
                          </a:solidFill>
                        </a:rPr>
                        <a:t>OLS-3 </a:t>
                      </a:r>
                    </a:p>
                    <a:p>
                      <a:pPr algn="ctr"/>
                      <a:r>
                        <a:rPr lang="en-US" altLang="zh-CN" sz="1400" b="0" dirty="0">
                          <a:solidFill>
                            <a:schemeClr val="tx1"/>
                          </a:solidFill>
                        </a:rPr>
                        <a:t>(top 1,000)</a:t>
                      </a:r>
                    </a:p>
                  </a:txBody>
                  <a:tcPr anchor="ctr"/>
                </a:tc>
                <a:tc>
                  <a:txBody>
                    <a:bodyPr/>
                    <a:lstStyle/>
                    <a:p>
                      <a:pPr algn="ctr"/>
                      <a:r>
                        <a:rPr lang="en-US" altLang="zh-CN" sz="1400" b="0" dirty="0">
                          <a:solidFill>
                            <a:schemeClr val="tx1"/>
                          </a:solidFill>
                        </a:rPr>
                        <a:t>-0.5876</a:t>
                      </a:r>
                      <a:endParaRPr lang="zh-CN" altLang="en-US" sz="1400" b="0" dirty="0">
                        <a:solidFill>
                          <a:schemeClr val="tx1"/>
                        </a:solidFill>
                      </a:endParaRPr>
                    </a:p>
                  </a:txBody>
                  <a:tcPr anchor="ctr"/>
                </a:tc>
                <a:tc>
                  <a:txBody>
                    <a:bodyPr/>
                    <a:lstStyle/>
                    <a:p>
                      <a:pPr algn="ctr"/>
                      <a:r>
                        <a:rPr lang="en-US" altLang="zh-CN" sz="1400" b="0" dirty="0">
                          <a:solidFill>
                            <a:schemeClr val="tx1"/>
                          </a:solidFill>
                        </a:rPr>
                        <a:t>NN1 (all)</a:t>
                      </a:r>
                      <a:endParaRPr lang="zh-CN" altLang="en-US" sz="1400" b="0" dirty="0">
                        <a:solidFill>
                          <a:schemeClr val="tx1"/>
                        </a:solidFill>
                      </a:endParaRPr>
                    </a:p>
                  </a:txBody>
                  <a:tcPr anchor="ctr"/>
                </a:tc>
                <a:tc>
                  <a:txBody>
                    <a:bodyPr/>
                    <a:lstStyle/>
                    <a:p>
                      <a:pPr algn="ctr"/>
                      <a:r>
                        <a:rPr lang="en-US" altLang="zh-CN" sz="1400" b="0" dirty="0">
                          <a:solidFill>
                            <a:schemeClr val="tx1"/>
                          </a:solidFill>
                        </a:rPr>
                        <a:t>0.2081</a:t>
                      </a:r>
                      <a:endParaRPr lang="zh-CN" altLang="en-US" sz="1400" b="0" dirty="0">
                        <a:solidFill>
                          <a:schemeClr val="tx1"/>
                        </a:solidFill>
                      </a:endParaRPr>
                    </a:p>
                  </a:txBody>
                  <a:tcPr anchor="ctr"/>
                </a:tc>
                <a:extLst>
                  <a:ext uri="{0D108BD9-81ED-4DB2-BD59-A6C34878D82A}">
                    <a16:rowId xmlns:a16="http://schemas.microsoft.com/office/drawing/2014/main" val="1947375579"/>
                  </a:ext>
                </a:extLst>
              </a:tr>
              <a:tr h="321290">
                <a:tc>
                  <a:txBody>
                    <a:bodyPr/>
                    <a:lstStyle/>
                    <a:p>
                      <a:pPr algn="ctr"/>
                      <a:r>
                        <a:rPr lang="en-US" altLang="zh-CN" sz="1400" b="0" dirty="0">
                          <a:solidFill>
                            <a:schemeClr val="tx1"/>
                          </a:solidFill>
                        </a:rPr>
                        <a:t>Elastic net</a:t>
                      </a:r>
                      <a:endParaRPr lang="zh-CN" altLang="en-US" sz="1400" b="0" dirty="0">
                        <a:solidFill>
                          <a:schemeClr val="tx1"/>
                        </a:solidFill>
                      </a:endParaRPr>
                    </a:p>
                  </a:txBody>
                  <a:tcPr anchor="ctr"/>
                </a:tc>
                <a:tc>
                  <a:txBody>
                    <a:bodyPr/>
                    <a:lstStyle/>
                    <a:p>
                      <a:pPr algn="ctr"/>
                      <a:r>
                        <a:rPr lang="en-US" altLang="zh-CN" sz="1400" b="0" dirty="0">
                          <a:solidFill>
                            <a:schemeClr val="tx1"/>
                          </a:solidFill>
                        </a:rPr>
                        <a:t>0.0081</a:t>
                      </a:r>
                      <a:endParaRPr lang="zh-CN" altLang="en-US" sz="1400" b="0" dirty="0">
                        <a:solidFill>
                          <a:schemeClr val="tx1"/>
                        </a:solidFill>
                      </a:endParaRPr>
                    </a:p>
                  </a:txBody>
                  <a:tcPr anchor="ctr"/>
                </a:tc>
                <a:tc>
                  <a:txBody>
                    <a:bodyPr/>
                    <a:lstStyle/>
                    <a:p>
                      <a:pPr algn="ctr"/>
                      <a:r>
                        <a:rPr lang="en-US" altLang="zh-CN" sz="1400" b="0" dirty="0">
                          <a:solidFill>
                            <a:schemeClr val="tx1"/>
                          </a:solidFill>
                        </a:rPr>
                        <a:t>NN2 (all)</a:t>
                      </a:r>
                      <a:endParaRPr lang="zh-CN" altLang="en-US" sz="1400" b="0" dirty="0">
                        <a:solidFill>
                          <a:schemeClr val="tx1"/>
                        </a:solidFill>
                      </a:endParaRPr>
                    </a:p>
                  </a:txBody>
                  <a:tcPr anchor="ctr"/>
                </a:tc>
                <a:tc>
                  <a:txBody>
                    <a:bodyPr/>
                    <a:lstStyle/>
                    <a:p>
                      <a:pPr algn="ctr"/>
                      <a:r>
                        <a:rPr lang="en-US" altLang="zh-CN" sz="1400" b="0" dirty="0">
                          <a:solidFill>
                            <a:schemeClr val="tx1"/>
                          </a:solidFill>
                        </a:rPr>
                        <a:t>0.0984</a:t>
                      </a:r>
                      <a:endParaRPr lang="zh-CN" altLang="en-US" sz="1400" b="0" dirty="0">
                        <a:solidFill>
                          <a:schemeClr val="tx1"/>
                        </a:solidFill>
                      </a:endParaRPr>
                    </a:p>
                  </a:txBody>
                  <a:tcPr anchor="ctr"/>
                </a:tc>
                <a:extLst>
                  <a:ext uri="{0D108BD9-81ED-4DB2-BD59-A6C34878D82A}">
                    <a16:rowId xmlns:a16="http://schemas.microsoft.com/office/drawing/2014/main" val="1895965404"/>
                  </a:ext>
                </a:extLst>
              </a:tr>
              <a:tr h="441211">
                <a:tc>
                  <a:txBody>
                    <a:bodyPr/>
                    <a:lstStyle/>
                    <a:p>
                      <a:pPr algn="ctr"/>
                      <a:r>
                        <a:rPr lang="en-US" altLang="zh-CN" sz="1400" b="0" dirty="0">
                          <a:solidFill>
                            <a:schemeClr val="tx1"/>
                          </a:solidFill>
                        </a:rPr>
                        <a:t>PLS</a:t>
                      </a:r>
                      <a:endParaRPr lang="zh-CN" altLang="en-US" sz="1400" b="0" dirty="0">
                        <a:solidFill>
                          <a:schemeClr val="tx1"/>
                        </a:solidFill>
                      </a:endParaRPr>
                    </a:p>
                  </a:txBody>
                  <a:tcPr anchor="ctr"/>
                </a:tc>
                <a:tc>
                  <a:txBody>
                    <a:bodyPr/>
                    <a:lstStyle/>
                    <a:p>
                      <a:pPr algn="ctr"/>
                      <a:r>
                        <a:rPr lang="en-US" altLang="zh-CN" sz="1400" b="0" dirty="0">
                          <a:solidFill>
                            <a:schemeClr val="tx1"/>
                          </a:solidFill>
                        </a:rPr>
                        <a:t>-0.1689</a:t>
                      </a:r>
                      <a:endParaRPr lang="zh-CN" altLang="en-US" sz="1400" b="0" dirty="0">
                        <a:solidFill>
                          <a:schemeClr val="tx1"/>
                        </a:solidFill>
                      </a:endParaRPr>
                    </a:p>
                  </a:txBody>
                  <a:tcPr anchor="ctr"/>
                </a:tc>
                <a:tc>
                  <a:txBody>
                    <a:bodyPr/>
                    <a:lstStyle/>
                    <a:p>
                      <a:pPr algn="ctr"/>
                      <a:r>
                        <a:rPr lang="en-US" altLang="zh-CN" sz="1400" b="0" dirty="0">
                          <a:solidFill>
                            <a:schemeClr val="tx1"/>
                          </a:solidFill>
                        </a:rPr>
                        <a:t>NN3 (all)</a:t>
                      </a:r>
                      <a:endParaRPr lang="zh-CN" altLang="en-US" sz="1400" b="0" dirty="0">
                        <a:solidFill>
                          <a:schemeClr val="tx1"/>
                        </a:solidFill>
                      </a:endParaRPr>
                    </a:p>
                  </a:txBody>
                  <a:tcPr anchor="ctr"/>
                </a:tc>
                <a:tc>
                  <a:txBody>
                    <a:bodyPr/>
                    <a:lstStyle/>
                    <a:p>
                      <a:pPr algn="ctr"/>
                      <a:r>
                        <a:rPr lang="en-US" altLang="zh-CN" sz="1400" b="0" dirty="0">
                          <a:solidFill>
                            <a:schemeClr val="tx1"/>
                          </a:solidFill>
                        </a:rPr>
                        <a:t>0.1684</a:t>
                      </a:r>
                      <a:endParaRPr lang="zh-CN" altLang="en-US" sz="1400" b="0" dirty="0">
                        <a:solidFill>
                          <a:schemeClr val="tx1"/>
                        </a:solidFill>
                      </a:endParaRPr>
                    </a:p>
                  </a:txBody>
                  <a:tcPr anchor="ctr"/>
                </a:tc>
                <a:extLst>
                  <a:ext uri="{0D108BD9-81ED-4DB2-BD59-A6C34878D82A}">
                    <a16:rowId xmlns:a16="http://schemas.microsoft.com/office/drawing/2014/main" val="2231221802"/>
                  </a:ext>
                </a:extLst>
              </a:tr>
              <a:tr h="434715">
                <a:tc>
                  <a:txBody>
                    <a:bodyPr/>
                    <a:lstStyle/>
                    <a:p>
                      <a:pPr algn="ctr"/>
                      <a:r>
                        <a:rPr lang="en-US" altLang="zh-CN" sz="1400" b="0" dirty="0">
                          <a:solidFill>
                            <a:schemeClr val="tx1"/>
                          </a:solidFill>
                        </a:rPr>
                        <a:t>PCR</a:t>
                      </a:r>
                      <a:endParaRPr lang="zh-CN" altLang="en-US" sz="1400" b="0" dirty="0">
                        <a:solidFill>
                          <a:schemeClr val="tx1"/>
                        </a:solidFill>
                      </a:endParaRPr>
                    </a:p>
                  </a:txBody>
                  <a:tcPr anchor="ctr"/>
                </a:tc>
                <a:tc>
                  <a:txBody>
                    <a:bodyPr/>
                    <a:lstStyle/>
                    <a:p>
                      <a:pPr algn="ctr"/>
                      <a:endParaRPr lang="zh-CN" altLang="en-US" sz="1400" b="0" dirty="0">
                        <a:solidFill>
                          <a:schemeClr val="tx1"/>
                        </a:solidFill>
                      </a:endParaRPr>
                    </a:p>
                  </a:txBody>
                  <a:tcPr anchor="ctr"/>
                </a:tc>
                <a:tc>
                  <a:txBody>
                    <a:bodyPr/>
                    <a:lstStyle/>
                    <a:p>
                      <a:pPr algn="ctr"/>
                      <a:r>
                        <a:rPr lang="en-US" altLang="zh-CN" sz="1400" b="0" dirty="0">
                          <a:solidFill>
                            <a:schemeClr val="tx1"/>
                          </a:solidFill>
                        </a:rPr>
                        <a:t>NN4 (all)</a:t>
                      </a:r>
                      <a:endParaRPr lang="zh-CN" altLang="en-US" sz="1400" b="0" dirty="0">
                        <a:solidFill>
                          <a:schemeClr val="tx1"/>
                        </a:solidFill>
                      </a:endParaRPr>
                    </a:p>
                  </a:txBody>
                  <a:tcPr anchor="ctr"/>
                </a:tc>
                <a:tc>
                  <a:txBody>
                    <a:bodyPr/>
                    <a:lstStyle/>
                    <a:p>
                      <a:pPr algn="ctr"/>
                      <a:r>
                        <a:rPr lang="en-US" altLang="zh-CN" sz="1400" b="0" dirty="0">
                          <a:solidFill>
                            <a:schemeClr val="tx1"/>
                          </a:solidFill>
                        </a:rPr>
                        <a:t>0.1554</a:t>
                      </a:r>
                      <a:endParaRPr lang="zh-CN" altLang="en-US" sz="1400" b="0" dirty="0">
                        <a:solidFill>
                          <a:schemeClr val="tx1"/>
                        </a:solidFill>
                      </a:endParaRPr>
                    </a:p>
                  </a:txBody>
                  <a:tcPr anchor="ctr"/>
                </a:tc>
                <a:extLst>
                  <a:ext uri="{0D108BD9-81ED-4DB2-BD59-A6C34878D82A}">
                    <a16:rowId xmlns:a16="http://schemas.microsoft.com/office/drawing/2014/main" val="1465021504"/>
                  </a:ext>
                </a:extLst>
              </a:tr>
              <a:tr h="434714">
                <a:tc>
                  <a:txBody>
                    <a:bodyPr/>
                    <a:lstStyle/>
                    <a:p>
                      <a:pPr algn="ctr"/>
                      <a:r>
                        <a:rPr lang="en-US" altLang="zh-CN" sz="1400" b="0" dirty="0">
                          <a:solidFill>
                            <a:schemeClr val="tx1"/>
                          </a:solidFill>
                        </a:rPr>
                        <a:t>RF</a:t>
                      </a:r>
                      <a:endParaRPr lang="zh-CN" altLang="en-US" sz="1400" b="0" dirty="0">
                        <a:solidFill>
                          <a:schemeClr val="tx1"/>
                        </a:solidFill>
                      </a:endParaRPr>
                    </a:p>
                  </a:txBody>
                  <a:tcPr anchor="ctr"/>
                </a:tc>
                <a:tc>
                  <a:txBody>
                    <a:bodyPr/>
                    <a:lstStyle/>
                    <a:p>
                      <a:pPr algn="ctr"/>
                      <a:endParaRPr lang="zh-CN" altLang="en-US" sz="1400" b="0" dirty="0">
                        <a:solidFill>
                          <a:schemeClr val="tx1"/>
                        </a:solidFill>
                      </a:endParaRPr>
                    </a:p>
                  </a:txBody>
                  <a:tcPr anchor="ctr"/>
                </a:tc>
                <a:tc>
                  <a:txBody>
                    <a:bodyPr/>
                    <a:lstStyle/>
                    <a:p>
                      <a:pPr algn="ctr"/>
                      <a:r>
                        <a:rPr lang="en-US" altLang="zh-CN" sz="1400" b="0" dirty="0">
                          <a:solidFill>
                            <a:schemeClr val="tx1"/>
                          </a:solidFill>
                        </a:rPr>
                        <a:t>NN5 (all)</a:t>
                      </a:r>
                      <a:endParaRPr lang="zh-CN" altLang="en-US" sz="1400" b="0" dirty="0">
                        <a:solidFill>
                          <a:schemeClr val="tx1"/>
                        </a:solidFill>
                      </a:endParaRPr>
                    </a:p>
                  </a:txBody>
                  <a:tcPr anchor="ctr"/>
                </a:tc>
                <a:tc>
                  <a:txBody>
                    <a:bodyPr/>
                    <a:lstStyle/>
                    <a:p>
                      <a:pPr algn="ctr"/>
                      <a:r>
                        <a:rPr lang="en-US" altLang="zh-CN" sz="1400" b="0" dirty="0">
                          <a:solidFill>
                            <a:schemeClr val="tx1"/>
                          </a:solidFill>
                        </a:rPr>
                        <a:t>0.1548</a:t>
                      </a:r>
                      <a:endParaRPr lang="zh-CN" altLang="en-US" sz="1400" b="0" dirty="0">
                        <a:solidFill>
                          <a:schemeClr val="tx1"/>
                        </a:solidFill>
                      </a:endParaRPr>
                    </a:p>
                  </a:txBody>
                  <a:tcPr anchor="ctr"/>
                </a:tc>
                <a:extLst>
                  <a:ext uri="{0D108BD9-81ED-4DB2-BD59-A6C34878D82A}">
                    <a16:rowId xmlns:a16="http://schemas.microsoft.com/office/drawing/2014/main" val="1028262478"/>
                  </a:ext>
                </a:extLst>
              </a:tr>
            </a:tbl>
          </a:graphicData>
        </a:graphic>
      </p:graphicFrame>
      <p:sp>
        <p:nvSpPr>
          <p:cNvPr id="42" name="Rectangle 12">
            <a:extLst>
              <a:ext uri="{FF2B5EF4-FFF2-40B4-BE49-F238E27FC236}">
                <a16:creationId xmlns:a16="http://schemas.microsoft.com/office/drawing/2014/main" id="{9B5B7D8E-F391-F410-7269-7EF9BAB84BA0}"/>
              </a:ext>
            </a:extLst>
          </p:cNvPr>
          <p:cNvSpPr/>
          <p:nvPr/>
        </p:nvSpPr>
        <p:spPr>
          <a:xfrm>
            <a:off x="8295468" y="5201588"/>
            <a:ext cx="3715441" cy="1394440"/>
          </a:xfrm>
          <a:prstGeom prst="rect">
            <a:avLst/>
          </a:prstGeom>
          <a:ln w="28575">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buSzPct val="39000"/>
            </a:pPr>
            <a:r>
              <a:rPr lang="en-US" sz="1200" b="1" dirty="0">
                <a:latin typeface="Times New Roman" panose="02020603050405020304" pitchFamily="18" charset="0"/>
                <a:cs typeface="Times New Roman" panose="02020603050405020304" pitchFamily="18" charset="0"/>
              </a:rPr>
              <a:t>References:  </a:t>
            </a:r>
          </a:p>
          <a:p>
            <a:pPr algn="just">
              <a:buSzPct val="39000"/>
            </a:pPr>
            <a:r>
              <a:rPr lang="en-US" sz="1200" dirty="0">
                <a:latin typeface="Times New Roman" panose="02020603050405020304" pitchFamily="18" charset="0"/>
                <a:cs typeface="Times New Roman" panose="02020603050405020304" pitchFamily="18" charset="0"/>
              </a:rPr>
              <a:t>Gu, S., Kelly, B., &amp; </a:t>
            </a:r>
            <a:r>
              <a:rPr lang="en-US" sz="1200" dirty="0" err="1">
                <a:latin typeface="Times New Roman" panose="02020603050405020304" pitchFamily="18" charset="0"/>
                <a:cs typeface="Times New Roman" panose="02020603050405020304" pitchFamily="18" charset="0"/>
              </a:rPr>
              <a:t>Xiu</a:t>
            </a:r>
            <a:r>
              <a:rPr lang="en-US" sz="1200" dirty="0">
                <a:latin typeface="Times New Roman" panose="02020603050405020304" pitchFamily="18" charset="0"/>
                <a:cs typeface="Times New Roman" panose="02020603050405020304" pitchFamily="18" charset="0"/>
              </a:rPr>
              <a:t>, D. (2020). Empirical asset pricing via machine learning. The Review of Financial Studies, 33(5), 2223-2273.</a:t>
            </a:r>
          </a:p>
          <a:p>
            <a:pPr algn="just">
              <a:buSzPct val="50000"/>
            </a:pPr>
            <a:r>
              <a:rPr lang="en-US" sz="1200" b="1" dirty="0">
                <a:latin typeface="Times New Roman" panose="02020603050405020304" pitchFamily="18" charset="0"/>
                <a:cs typeface="Times New Roman" panose="02020603050405020304" pitchFamily="18" charset="0"/>
              </a:rPr>
              <a:t>Contributions: </a:t>
            </a:r>
            <a:r>
              <a:rPr lang="en-US" sz="1200" dirty="0">
                <a:latin typeface="Times New Roman" panose="02020603050405020304" pitchFamily="18" charset="0"/>
                <a:cs typeface="Times New Roman" panose="02020603050405020304" pitchFamily="18" charset="0"/>
              </a:rPr>
              <a:t>CUI </a:t>
            </a:r>
            <a:r>
              <a:rPr lang="en-US" sz="1200" dirty="0" err="1">
                <a:latin typeface="Times New Roman" panose="02020603050405020304" pitchFamily="18" charset="0"/>
                <a:cs typeface="Times New Roman" panose="02020603050405020304" pitchFamily="18" charset="0"/>
              </a:rPr>
              <a:t>Daorong</a:t>
            </a:r>
            <a:r>
              <a:rPr lang="en-US" sz="1200" dirty="0">
                <a:latin typeface="Times New Roman" panose="02020603050405020304" pitchFamily="18" charset="0"/>
                <a:cs typeface="Times New Roman" panose="02020603050405020304" pitchFamily="18" charset="0"/>
              </a:rPr>
              <a:t> (OLS, OLS-3, NN); ….</a:t>
            </a:r>
          </a:p>
          <a:p>
            <a:pPr algn="just">
              <a:buSzPct val="50000"/>
            </a:pPr>
            <a:endParaRPr lang="en-US" sz="1300" dirty="0">
              <a:latin typeface="Times New Roman" panose="02020603050405020304" pitchFamily="18" charset="0"/>
              <a:cs typeface="Times New Roman" panose="02020603050405020304" pitchFamily="18" charset="0"/>
            </a:endParaRPr>
          </a:p>
        </p:txBody>
      </p:sp>
      <p:pic>
        <p:nvPicPr>
          <p:cNvPr id="46" name="图片 45" descr="蓝色的标志&#10;&#10;描述已自动生成">
            <a:extLst>
              <a:ext uri="{FF2B5EF4-FFF2-40B4-BE49-F238E27FC236}">
                <a16:creationId xmlns:a16="http://schemas.microsoft.com/office/drawing/2014/main" id="{5F892B08-B5E3-7629-8F1F-8DDB80EE4586}"/>
              </a:ext>
            </a:extLst>
          </p:cNvPr>
          <p:cNvPicPr>
            <a:picLocks noChangeAspect="1"/>
          </p:cNvPicPr>
          <p:nvPr/>
        </p:nvPicPr>
        <p:blipFill>
          <a:blip r:embed="rId4"/>
          <a:stretch>
            <a:fillRect/>
          </a:stretch>
        </p:blipFill>
        <p:spPr>
          <a:xfrm>
            <a:off x="170427" y="112482"/>
            <a:ext cx="2542793" cy="610270"/>
          </a:xfrm>
          <a:prstGeom prst="rect">
            <a:avLst/>
          </a:prstGeom>
        </p:spPr>
      </p:pic>
      <p:sp>
        <p:nvSpPr>
          <p:cNvPr id="47" name="Rectangle 12">
            <a:extLst>
              <a:ext uri="{FF2B5EF4-FFF2-40B4-BE49-F238E27FC236}">
                <a16:creationId xmlns:a16="http://schemas.microsoft.com/office/drawing/2014/main" id="{948BBE1F-621F-1E33-5D94-971177FE8050}"/>
              </a:ext>
            </a:extLst>
          </p:cNvPr>
          <p:cNvSpPr/>
          <p:nvPr/>
        </p:nvSpPr>
        <p:spPr>
          <a:xfrm>
            <a:off x="4057222" y="5148620"/>
            <a:ext cx="4077555" cy="1447408"/>
          </a:xfrm>
          <a:prstGeom prst="rect">
            <a:avLst/>
          </a:prstGeom>
          <a:ln w="28575">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buSzPct val="50000"/>
            </a:pPr>
            <a:r>
              <a:rPr lang="en-US" sz="1300" b="1" dirty="0">
                <a:latin typeface="Times New Roman" panose="02020603050405020304" pitchFamily="18" charset="0"/>
                <a:cs typeface="Times New Roman" panose="02020603050405020304" pitchFamily="18" charset="0"/>
              </a:rPr>
              <a:t>1. Important variables:</a:t>
            </a:r>
          </a:p>
          <a:p>
            <a:pPr algn="just">
              <a:buSzPct val="50000"/>
            </a:pPr>
            <a:endParaRPr lang="en-US" sz="1300" b="1" dirty="0">
              <a:latin typeface="Times New Roman" panose="02020603050405020304" pitchFamily="18" charset="0"/>
              <a:cs typeface="Times New Roman" panose="02020603050405020304" pitchFamily="18" charset="0"/>
            </a:endParaRPr>
          </a:p>
          <a:p>
            <a:pPr marL="342900" indent="-342900" algn="just">
              <a:buSzPct val="50000"/>
              <a:buAutoNum type="arabicPeriod"/>
            </a:pPr>
            <a:endParaRPr lang="en-US" sz="1300" b="1" dirty="0">
              <a:latin typeface="Times New Roman" panose="02020603050405020304" pitchFamily="18" charset="0"/>
              <a:cs typeface="Times New Roman" panose="02020603050405020304" pitchFamily="18" charset="0"/>
            </a:endParaRPr>
          </a:p>
          <a:p>
            <a:pPr marL="342900" indent="-342900" algn="just">
              <a:buSzPct val="50000"/>
              <a:buAutoNum type="arabicPeriod"/>
            </a:pPr>
            <a:endParaRPr lang="en-US" sz="1300" b="1" dirty="0">
              <a:latin typeface="Times New Roman" panose="02020603050405020304" pitchFamily="18" charset="0"/>
              <a:cs typeface="Times New Roman" panose="02020603050405020304" pitchFamily="18" charset="0"/>
            </a:endParaRPr>
          </a:p>
          <a:p>
            <a:pPr algn="just">
              <a:buSzPct val="50000"/>
            </a:pPr>
            <a:endParaRPr lang="en-US" sz="1300" b="1" dirty="0">
              <a:latin typeface="Times New Roman" panose="02020603050405020304" pitchFamily="18" charset="0"/>
              <a:cs typeface="Times New Roman" panose="02020603050405020304" pitchFamily="18" charset="0"/>
            </a:endParaRPr>
          </a:p>
        </p:txBody>
      </p:sp>
      <p:pic>
        <p:nvPicPr>
          <p:cNvPr id="6" name="图片 5" descr="图表, 瀑布图&#10;&#10;描述已自动生成">
            <a:extLst>
              <a:ext uri="{FF2B5EF4-FFF2-40B4-BE49-F238E27FC236}">
                <a16:creationId xmlns:a16="http://schemas.microsoft.com/office/drawing/2014/main" id="{6FF39987-6870-BB7C-A35B-A0403BD65333}"/>
              </a:ext>
            </a:extLst>
          </p:cNvPr>
          <p:cNvPicPr>
            <a:picLocks noChangeAspect="1"/>
          </p:cNvPicPr>
          <p:nvPr/>
        </p:nvPicPr>
        <p:blipFill>
          <a:blip r:embed="rId5"/>
          <a:stretch>
            <a:fillRect/>
          </a:stretch>
        </p:blipFill>
        <p:spPr>
          <a:xfrm>
            <a:off x="4222929" y="5557946"/>
            <a:ext cx="1550242" cy="913877"/>
          </a:xfrm>
          <a:prstGeom prst="rect">
            <a:avLst/>
          </a:prstGeom>
        </p:spPr>
      </p:pic>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789</TotalTime>
  <Words>415</Words>
  <Application>Microsoft Office PowerPoint</Application>
  <PresentationFormat>宽屏</PresentationFormat>
  <Paragraphs>75</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LI Meng</cp:lastModifiedBy>
  <cp:revision>102</cp:revision>
  <cp:lastPrinted>2024-04-28T14:39:20Z</cp:lastPrinted>
  <dcterms:created xsi:type="dcterms:W3CDTF">2017-03-11T12:28:27Z</dcterms:created>
  <dcterms:modified xsi:type="dcterms:W3CDTF">2024-04-29T02:56:04Z</dcterms:modified>
</cp:coreProperties>
</file>