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72" r:id="rId5"/>
    <p:sldId id="257" r:id="rId6"/>
    <p:sldId id="258" r:id="rId7"/>
    <p:sldId id="259" r:id="rId8"/>
    <p:sldId id="260" r:id="rId9"/>
    <p:sldId id="261" r:id="rId10"/>
    <p:sldId id="263" r:id="rId11"/>
    <p:sldId id="264" r:id="rId12"/>
    <p:sldId id="265" r:id="rId13"/>
    <p:sldId id="267" r:id="rId14"/>
    <p:sldId id="268" r:id="rId15"/>
    <p:sldId id="269" r:id="rId16"/>
    <p:sldId id="270" r:id="rId17"/>
    <p:sldId id="27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090"/>
        <p:guide pos="387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5.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44.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45.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46.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7.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49.xml"/><Relationship Id="rId2" Type="http://schemas.openxmlformats.org/officeDocument/2006/relationships/image" Target="../media/image17.png"/><Relationship Id="rId1" Type="http://schemas.openxmlformats.org/officeDocument/2006/relationships/tags" Target="../tags/tag14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0.xml"/></Relationships>
</file>

<file path=ppt/slides/_rels/slide2.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2" Type="http://schemas.openxmlformats.org/officeDocument/2006/relationships/slideLayout" Target="../slideLayouts/slideLayout18.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tags" Target="../tags/tag12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8.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0.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41.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43.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17744" y="865572"/>
            <a:ext cx="10419347" cy="2922905"/>
          </a:xfrm>
          <a:prstGeom prst="rect">
            <a:avLst/>
          </a:prstGeom>
          <a:noFill/>
        </p:spPr>
        <p:txBody>
          <a:bodyPr wrap="square" rtlCol="0">
            <a:spAutoFit/>
          </a:bodyPr>
          <a:p>
            <a:pPr algn="ctr">
              <a:lnSpc>
                <a:spcPct val="150000"/>
              </a:lnSpc>
            </a:pPr>
            <a:r>
              <a:rPr kumimoji="1" lang="en-GB" altLang="zh-CN" sz="4000" dirty="0"/>
              <a:t>Scoring Function for Automated Assessment of Protein Structure Template Quality</a:t>
            </a:r>
            <a:endParaRPr kumimoji="1" lang="en-US" altLang="zh-CN" sz="3200" dirty="0"/>
          </a:p>
          <a:p>
            <a:pPr algn="ctr">
              <a:lnSpc>
                <a:spcPct val="200000"/>
              </a:lnSpc>
            </a:pPr>
            <a:r>
              <a:rPr kumimoji="1" lang="zh-CN" altLang="en-US" sz="3200" dirty="0"/>
              <a:t>蛋白质结构模板质量自动评价的评分函数</a:t>
            </a:r>
            <a:endParaRPr kumimoji="1" lang="en-US" altLang="zh-CN" sz="3200" dirty="0"/>
          </a:p>
        </p:txBody>
      </p:sp>
      <p:sp>
        <p:nvSpPr>
          <p:cNvPr id="6" name="文本框 5"/>
          <p:cNvSpPr txBox="1"/>
          <p:nvPr/>
        </p:nvSpPr>
        <p:spPr>
          <a:xfrm>
            <a:off x="6572283" y="4657491"/>
            <a:ext cx="4999990" cy="1383665"/>
          </a:xfrm>
          <a:prstGeom prst="rect">
            <a:avLst/>
          </a:prstGeom>
          <a:noFill/>
        </p:spPr>
        <p:txBody>
          <a:bodyPr wrap="none" rtlCol="0">
            <a:spAutoFit/>
          </a:bodyPr>
          <a:p>
            <a:pPr>
              <a:lnSpc>
                <a:spcPct val="150000"/>
              </a:lnSpc>
            </a:pPr>
            <a:r>
              <a:rPr kumimoji="1" lang="zh-CN" altLang="en-US" sz="2800" dirty="0"/>
              <a:t>小组成员：付慧婧 史泽生 任钰</a:t>
            </a:r>
            <a:endParaRPr kumimoji="1" lang="zh-CN" altLang="en-US" sz="2800" dirty="0"/>
          </a:p>
          <a:p>
            <a:pPr>
              <a:lnSpc>
                <a:spcPct val="150000"/>
              </a:lnSpc>
            </a:pPr>
            <a:r>
              <a:rPr kumimoji="1" lang="zh-CN" altLang="en-US" sz="2800" dirty="0"/>
              <a:t>日期：</a:t>
            </a:r>
            <a:r>
              <a:rPr kumimoji="1" lang="en-US" altLang="zh-CN" sz="2800" dirty="0"/>
              <a:t>2022</a:t>
            </a:r>
            <a:r>
              <a:rPr kumimoji="1" lang="zh-CN" altLang="en-US" sz="2800" dirty="0"/>
              <a:t>年</a:t>
            </a:r>
            <a:r>
              <a:rPr kumimoji="1" lang="en-US" altLang="zh-CN" sz="2800" dirty="0"/>
              <a:t>3</a:t>
            </a:r>
            <a:r>
              <a:rPr kumimoji="1" lang="zh-CN" altLang="en-US" sz="2800" dirty="0"/>
              <a:t>月</a:t>
            </a:r>
            <a:r>
              <a:rPr kumimoji="1" lang="en-US" altLang="zh-CN" sz="2800" dirty="0"/>
              <a:t>8</a:t>
            </a:r>
            <a:r>
              <a:rPr kumimoji="1" lang="zh-CN" altLang="en-US" sz="2800" dirty="0"/>
              <a:t>日</a:t>
            </a:r>
            <a:endParaRPr kumimoji="1" lang="zh-CN" altLang="en-US" sz="2800"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643787" y="1337512"/>
            <a:ext cx="5452213" cy="4766400"/>
          </a:xfrm>
          <a:prstGeom prst="rect">
            <a:avLst/>
          </a:prstGeom>
        </p:spPr>
      </p:pic>
      <mc:AlternateContent xmlns:mc="http://schemas.openxmlformats.org/markup-compatibility/2006">
        <mc:Choice xmlns:a14="http://schemas.microsoft.com/office/drawing/2010/main" Requires="a14">
          <p:sp>
            <p:nvSpPr>
              <p:cNvPr id="4" name="文本框 3"/>
              <p:cNvSpPr txBox="1"/>
              <p:nvPr/>
            </p:nvSpPr>
            <p:spPr>
              <a:xfrm>
                <a:off x="6254115" y="1671955"/>
                <a:ext cx="5599430" cy="4384675"/>
              </a:xfrm>
              <a:prstGeom prst="rect">
                <a:avLst/>
              </a:prstGeom>
              <a:noFill/>
            </p:spPr>
            <p:txBody>
              <a:bodyPr wrap="square" rtlCol="0">
                <a:spAutoFit/>
              </a:bodyPr>
              <a:p>
                <a:pPr algn="just">
                  <a:lnSpc>
                    <a:spcPct val="150000"/>
                  </a:lnSpc>
                </a:pPr>
                <a:r>
                  <a:rPr kumimoji="1" lang="en-GB" altLang="zh-CN" sz="2400" dirty="0" err="1"/>
                  <a:t>rTM</a:t>
                </a:r>
                <a:r>
                  <a:rPr kumimoji="1" lang="en-GB" altLang="zh-CN" sz="2400" dirty="0"/>
                  <a:t>-score </a:t>
                </a:r>
                <a:r>
                  <a:rPr kumimoji="1" lang="en-US" altLang="zh-CN" sz="2400" dirty="0"/>
                  <a:t>(raw TM-score)</a:t>
                </a:r>
                <a:r>
                  <a:rPr kumimoji="1" lang="zh-CN" altLang="en-GB" sz="2400" dirty="0"/>
                  <a:t>，</a:t>
                </a:r>
                <a14:m>
                  <m:oMath xmlns:m="http://schemas.openxmlformats.org/officeDocument/2006/math">
                    <m:sSub>
                      <m:sSubPr>
                        <m:ctrlPr>
                          <a:rPr kumimoji="1" lang="en-US" altLang="zh-CN" sz="2400" i="1" dirty="0">
                            <a:latin typeface="Cambria Math" panose="02040503050406030204" pitchFamily="18" charset="0"/>
                            <a:cs typeface="Cambria Math" panose="02040503050406030204" pitchFamily="18" charset="0"/>
                          </a:rPr>
                        </m:ctrlPr>
                      </m:sSubPr>
                      <m:e>
                        <m:r>
                          <a:rPr kumimoji="1" lang="en-US" altLang="zh-CN" sz="2400" i="1" dirty="0">
                            <a:latin typeface="Cambria Math" panose="02040503050406030204" pitchFamily="18" charset="0"/>
                            <a:cs typeface="Cambria Math" panose="02040503050406030204" pitchFamily="18" charset="0"/>
                          </a:rPr>
                          <m:t>𝑑</m:t>
                        </m:r>
                      </m:e>
                      <m:sub>
                        <m:r>
                          <a:rPr kumimoji="1" lang="en-US" altLang="zh-CN" sz="2400" i="1" dirty="0">
                            <a:latin typeface="Cambria Math" panose="02040503050406030204" pitchFamily="18" charset="0"/>
                            <a:cs typeface="Cambria Math" panose="02040503050406030204" pitchFamily="18" charset="0"/>
                          </a:rPr>
                          <m:t>0</m:t>
                        </m:r>
                      </m:sub>
                    </m:sSub>
                  </m:oMath>
                </a14:m>
                <a:r>
                  <a:rPr kumimoji="1" lang="en-GB" altLang="zh-CN" sz="2400" dirty="0"/>
                  <a:t>=5</a:t>
                </a:r>
                <a:r>
                  <a:rPr kumimoji="1" lang="en-US" altLang="zh-CN" sz="2400" dirty="0" err="1"/>
                  <a:t>Å</a:t>
                </a:r>
                <a:r>
                  <a:rPr kumimoji="1" lang="zh-CN" altLang="en-US" sz="2400" dirty="0"/>
                  <a:t>。</a:t>
                </a:r>
                <a:endParaRPr kumimoji="1" lang="en-US" altLang="zh-CN" sz="2400" dirty="0"/>
              </a:p>
              <a:p>
                <a:pPr algn="just">
                  <a:lnSpc>
                    <a:spcPct val="150000"/>
                  </a:lnSpc>
                </a:pPr>
                <a:endParaRPr kumimoji="1" lang="en-US" altLang="zh-CN" sz="2400" dirty="0"/>
              </a:p>
              <a:p>
                <a:pPr algn="just">
                  <a:lnSpc>
                    <a:spcPct val="150000"/>
                  </a:lnSpc>
                </a:pPr>
                <a:r>
                  <a:rPr kumimoji="1" lang="zh-CN" altLang="en-US" sz="2400" dirty="0"/>
                  <a:t>右图统计了</a:t>
                </a:r>
                <a:r>
                  <a:rPr kumimoji="1" lang="en-US" altLang="zh-CN" sz="2400" dirty="0"/>
                  <a:t>PDB</a:t>
                </a:r>
                <a:r>
                  <a:rPr kumimoji="1" lang="zh-CN" altLang="en-US" sz="2400" dirty="0"/>
                  <a:t>中抽取的</a:t>
                </a:r>
                <a:r>
                  <a:rPr kumimoji="1" lang="en-US" altLang="zh-CN" sz="2400" dirty="0"/>
                  <a:t>3656</a:t>
                </a:r>
                <a:r>
                  <a:rPr kumimoji="1" lang="zh-CN" altLang="en-US" sz="2400" dirty="0"/>
                  <a:t>个蛋白质。</a:t>
                </a:r>
                <a:endParaRPr kumimoji="1" lang="en-US" altLang="zh-CN" dirty="0"/>
              </a:p>
              <a:p>
                <a:pPr algn="just">
                  <a:lnSpc>
                    <a:spcPct val="150000"/>
                  </a:lnSpc>
                </a:pPr>
                <a:endParaRPr kumimoji="1" lang="en-US" altLang="zh-CN" dirty="0"/>
              </a:p>
              <a:p>
                <a:pPr marL="285750" indent="-285750" algn="just">
                  <a:lnSpc>
                    <a:spcPct val="150000"/>
                  </a:lnSpc>
                  <a:buFont typeface="Wingdings" panose="05000000000000000000" pitchFamily="2" charset="2"/>
                  <a:buChar char="l"/>
                </a:pPr>
                <a:r>
                  <a:rPr kumimoji="1" lang="en-GB" altLang="zh-CN" sz="2400" dirty="0" err="1"/>
                  <a:t>rTM</a:t>
                </a:r>
                <a:r>
                  <a:rPr kumimoji="1" lang="en-GB" altLang="zh-CN" sz="2400" dirty="0"/>
                  <a:t>-score</a:t>
                </a:r>
                <a:r>
                  <a:rPr kumimoji="1" lang="zh-CN" altLang="en-GB" sz="2400" dirty="0"/>
                  <a:t>与</a:t>
                </a:r>
                <a:r>
                  <a:rPr kumimoji="1" lang="en-US" altLang="zh-CN" sz="2400" dirty="0" err="1"/>
                  <a:t>MaxSub</a:t>
                </a:r>
                <a:r>
                  <a:rPr kumimoji="1" lang="en-US" altLang="zh-CN" sz="2400" dirty="0"/>
                  <a:t>-score</a:t>
                </a:r>
                <a:r>
                  <a:rPr kumimoji="1" lang="zh-CN" altLang="en-US" sz="2400" dirty="0"/>
                  <a:t>、</a:t>
                </a:r>
                <a:r>
                  <a:rPr kumimoji="1" lang="en-US" altLang="zh-CN" sz="2400" dirty="0"/>
                  <a:t>GDT- score</a:t>
                </a:r>
                <a:r>
                  <a:rPr kumimoji="1" lang="zh-CN" altLang="en-US" sz="2400" dirty="0"/>
                  <a:t>有着相似的对蛋白质大小的依赖性。</a:t>
                </a:r>
                <a:endParaRPr kumimoji="1" lang="en-US" altLang="zh-CN" sz="2400" dirty="0"/>
              </a:p>
              <a:p>
                <a:pPr marL="285750" indent="-285750" algn="just">
                  <a:lnSpc>
                    <a:spcPct val="150000"/>
                  </a:lnSpc>
                  <a:buFont typeface="Wingdings" panose="05000000000000000000" pitchFamily="2" charset="2"/>
                  <a:buChar char="l"/>
                </a:pPr>
                <a:r>
                  <a:rPr kumimoji="1" lang="en-US" altLang="zh-CN" sz="2400" dirty="0"/>
                  <a:t>TM-score</a:t>
                </a:r>
                <a:r>
                  <a:rPr kumimoji="1" lang="zh-CN" altLang="en-US" sz="2400" dirty="0"/>
                  <a:t>则与蛋白质大小无关</a:t>
                </a:r>
                <a:r>
                  <a:rPr kumimoji="1" lang="zh-CN" altLang="en-US" dirty="0"/>
                  <a:t>。</a:t>
                </a:r>
                <a:endParaRPr kumimoji="1" lang="en-US" altLang="zh-CN" dirty="0"/>
              </a:p>
            </p:txBody>
          </p:sp>
        </mc:Choice>
        <mc:Fallback>
          <p:sp>
            <p:nvSpPr>
              <p:cNvPr id="4" name="文本框 3"/>
              <p:cNvSpPr txBox="1">
                <a:spLocks noRot="1" noChangeAspect="1" noMove="1" noResize="1" noEditPoints="1" noAdjustHandles="1" noChangeArrowheads="1" noChangeShapeType="1" noTextEdit="1"/>
              </p:cNvSpPr>
              <p:nvPr/>
            </p:nvSpPr>
            <p:spPr>
              <a:xfrm>
                <a:off x="6254115" y="1671955"/>
                <a:ext cx="5599430" cy="4384675"/>
              </a:xfrm>
              <a:prstGeom prst="rect">
                <a:avLst/>
              </a:prstGeom>
              <a:blipFill rotWithShape="1">
                <a:blip r:embed="rId2"/>
                <a:stretch>
                  <a:fillRect r="-1145"/>
                </a:stretch>
              </a:blipFill>
            </p:spPr>
            <p:txBody>
              <a:bodyPr/>
              <a:lstStyle/>
              <a:p>
                <a:r>
                  <a:rPr lang="zh-CN" altLang="en-US">
                    <a:noFill/>
                  </a:rPr>
                  <a:t> </a:t>
                </a:r>
              </a:p>
            </p:txBody>
          </p:sp>
        </mc:Fallback>
      </mc:AlternateContent>
      <p:sp>
        <p:nvSpPr>
          <p:cNvPr id="23" name="文本框 22"/>
          <p:cNvSpPr txBox="1"/>
          <p:nvPr/>
        </p:nvSpPr>
        <p:spPr>
          <a:xfrm>
            <a:off x="574151" y="416268"/>
            <a:ext cx="4879340" cy="521970"/>
          </a:xfrm>
          <a:prstGeom prst="rect">
            <a:avLst/>
          </a:prstGeom>
          <a:noFill/>
        </p:spPr>
        <p:txBody>
          <a:bodyPr wrap="none" rtlCol="0">
            <a:spAutoFit/>
          </a:bodyPr>
          <a:p>
            <a:r>
              <a:rPr kumimoji="1" lang="en-US" altLang="zh-CN" sz="2800" dirty="0"/>
              <a:t>MATERIALS AND METHODS</a:t>
            </a:r>
            <a:endParaRPr kumimoji="1" lang="en-US" altLang="zh-CN" sz="2800" dirty="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4" descr="1646565877(1)"/>
          <p:cNvPicPr>
            <a:picLocks noChangeAspect="1"/>
          </p:cNvPicPr>
          <p:nvPr/>
        </p:nvPicPr>
        <p:blipFill>
          <a:blip r:embed="rId1"/>
          <a:stretch>
            <a:fillRect/>
          </a:stretch>
        </p:blipFill>
        <p:spPr>
          <a:xfrm>
            <a:off x="3662045" y="1330325"/>
            <a:ext cx="5202555" cy="3463925"/>
          </a:xfrm>
          <a:prstGeom prst="rect">
            <a:avLst/>
          </a:prstGeom>
        </p:spPr>
      </p:pic>
      <mc:AlternateContent xmlns:mc="http://schemas.openxmlformats.org/markup-compatibility/2006">
        <mc:Choice xmlns:a14="http://schemas.microsoft.com/office/drawing/2010/main" Requires="a14">
          <p:sp>
            <p:nvSpPr>
              <p:cNvPr id="9" name="文本框 8"/>
              <p:cNvSpPr txBox="1"/>
              <p:nvPr/>
            </p:nvSpPr>
            <p:spPr>
              <a:xfrm>
                <a:off x="727710" y="4794250"/>
                <a:ext cx="10736580" cy="1938020"/>
              </a:xfrm>
              <a:prstGeom prst="rect">
                <a:avLst/>
              </a:prstGeom>
              <a:noFill/>
            </p:spPr>
            <p:txBody>
              <a:bodyPr wrap="square" rtlCol="0">
                <a:spAutoFit/>
              </a:bodyPr>
              <a:p>
                <a:pPr>
                  <a:lnSpc>
                    <a:spcPct val="150000"/>
                  </a:lnSpc>
                </a:pPr>
                <a:r>
                  <a:rPr lang="zh-CN" altLang="en-US" sz="2000"/>
                  <a:t>在引入</a:t>
                </a:r>
                <a:r>
                  <a:rPr lang="en-US" altLang="zh-CN" sz="2000"/>
                  <a:t> </a:t>
                </a:r>
                <a14:m>
                  <m:oMath xmlns:m="http://schemas.openxmlformats.org/officeDocument/2006/math">
                    <m:sSub>
                      <m:sSubPr>
                        <m:ctrlPr>
                          <a:rPr lang="en-US" altLang="zh-CN" sz="2000" i="1">
                            <a:latin typeface="Cambria Math" panose="02040503050406030204" pitchFamily="18" charset="0"/>
                            <a:cs typeface="Cambria Math" panose="02040503050406030204" pitchFamily="18" charset="0"/>
                          </a:rPr>
                        </m:ctrlPr>
                      </m:sSubPr>
                      <m:e>
                        <m:r>
                          <a:rPr lang="en-US" altLang="zh-CN" sz="2000" i="1">
                            <a:latin typeface="Cambria Math" panose="02040503050406030204" pitchFamily="18" charset="0"/>
                            <a:cs typeface="Cambria Math" panose="02040503050406030204" pitchFamily="18" charset="0"/>
                          </a:rPr>
                          <m:t>𝑑</m:t>
                        </m:r>
                      </m:e>
                      <m:sub>
                        <m:r>
                          <a:rPr lang="en-US" altLang="zh-CN" sz="2000" i="1">
                            <a:latin typeface="Cambria Math" panose="02040503050406030204" pitchFamily="18" charset="0"/>
                            <a:cs typeface="Cambria Math" panose="02040503050406030204" pitchFamily="18" charset="0"/>
                          </a:rPr>
                          <m:t>0</m:t>
                        </m:r>
                      </m:sub>
                    </m:sSub>
                  </m:oMath>
                </a14:m>
                <a:r>
                  <a:rPr lang="zh-CN" altLang="en-US" sz="2000"/>
                  <a:t> 后，SAL 比对的 TM 分数几乎没有尺寸相关性</a:t>
                </a:r>
                <a:endParaRPr lang="zh-CN" altLang="en-US" sz="2000"/>
              </a:p>
              <a:p>
                <a:pPr>
                  <a:lnSpc>
                    <a:spcPct val="150000"/>
                  </a:lnSpc>
                </a:pPr>
                <a:r>
                  <a:rPr lang="en-US" altLang="zh-CN" sz="2000"/>
                  <a:t>1.</a:t>
                </a:r>
                <a:r>
                  <a:rPr lang="zh-CN" altLang="en-US" sz="2000"/>
                  <a:t>PROSPECTOR_3 比对对于小目标的 TM 分数明显低于大目标</a:t>
                </a:r>
                <a:r>
                  <a:rPr lang="en-US" altLang="zh-CN" sz="2000"/>
                  <a:t>,</a:t>
                </a:r>
                <a:r>
                  <a:rPr lang="zh-CN" altLang="en-US" sz="2000"/>
                  <a:t>表示在处理小蛋白质方面</a:t>
                </a:r>
                <a:r>
                  <a:rPr lang="zh-CN" altLang="en-US" sz="2000"/>
                  <a:t>存在难度</a:t>
                </a:r>
                <a:endParaRPr lang="zh-CN" altLang="en-US" sz="2000"/>
              </a:p>
              <a:p>
                <a:pPr>
                  <a:lnSpc>
                    <a:spcPct val="150000"/>
                  </a:lnSpc>
                </a:pPr>
                <a:r>
                  <a:rPr lang="en-US" altLang="zh-CN" sz="2000"/>
                  <a:t>2.</a:t>
                </a:r>
                <a:r>
                  <a:rPr lang="zh-CN" altLang="en-US" sz="2000"/>
                  <a:t>通过 MaxSub 或 GDT 评分函数评估时，SAL 比对显示出显着的尺寸依赖性</a:t>
                </a:r>
                <a:endParaRPr lang="zh-CN" altLang="en-US" sz="2000"/>
              </a:p>
            </p:txBody>
          </p:sp>
        </mc:Choice>
        <mc:Fallback>
          <p:sp>
            <p:nvSpPr>
              <p:cNvPr id="9" name="文本框 8"/>
              <p:cNvSpPr txBox="1">
                <a:spLocks noRot="1" noChangeAspect="1" noMove="1" noResize="1" noEditPoints="1" noAdjustHandles="1" noChangeArrowheads="1" noChangeShapeType="1" noTextEdit="1"/>
              </p:cNvSpPr>
              <p:nvPr/>
            </p:nvSpPr>
            <p:spPr>
              <a:xfrm>
                <a:off x="727710" y="4794250"/>
                <a:ext cx="10736580" cy="1938020"/>
              </a:xfrm>
              <a:prstGeom prst="rect">
                <a:avLst/>
              </a:prstGeom>
              <a:blipFill rotWithShape="1">
                <a:blip r:embed="rId2"/>
                <a:stretch>
                  <a:fillRect/>
                </a:stretch>
              </a:blipFill>
            </p:spPr>
            <p:txBody>
              <a:bodyPr/>
              <a:lstStyle/>
              <a:p>
                <a:r>
                  <a:rPr lang="zh-CN" altLang="en-US">
                    <a:noFill/>
                  </a:rPr>
                  <a:t> </a:t>
                </a:r>
              </a:p>
            </p:txBody>
          </p:sp>
        </mc:Fallback>
      </mc:AlternateContent>
      <p:sp>
        <p:nvSpPr>
          <p:cNvPr id="4" name="文本框 3"/>
          <p:cNvSpPr txBox="1"/>
          <p:nvPr/>
        </p:nvSpPr>
        <p:spPr>
          <a:xfrm>
            <a:off x="378460" y="384810"/>
            <a:ext cx="5504815" cy="521970"/>
          </a:xfrm>
          <a:prstGeom prst="rect">
            <a:avLst/>
          </a:prstGeom>
          <a:noFill/>
        </p:spPr>
        <p:txBody>
          <a:bodyPr wrap="square" rtlCol="0">
            <a:spAutoFit/>
          </a:bodyPr>
          <a:p>
            <a:r>
              <a:rPr lang="zh-CN" altLang="en-US" sz="2800"/>
              <a:t>RESULTS</a:t>
            </a:r>
            <a:r>
              <a:rPr lang="en-US" altLang="zh-CN" sz="2800"/>
              <a:t>  </a:t>
            </a:r>
            <a:r>
              <a:rPr lang="zh-CN" altLang="en-US" sz="2800"/>
              <a:t>AND</a:t>
            </a:r>
            <a:r>
              <a:rPr lang="en-US" altLang="zh-CN" sz="2800"/>
              <a:t>  </a:t>
            </a:r>
            <a:r>
              <a:rPr lang="zh-CN" altLang="en-US" sz="2800"/>
              <a:t>DISCUSSION</a:t>
            </a:r>
            <a:endParaRPr lang="zh-CN" altLang="en-US" sz="2800"/>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7" descr="1646566091(1)"/>
          <p:cNvPicPr>
            <a:picLocks noChangeAspect="1"/>
          </p:cNvPicPr>
          <p:nvPr/>
        </p:nvPicPr>
        <p:blipFill>
          <a:blip r:embed="rId1"/>
          <a:stretch>
            <a:fillRect/>
          </a:stretch>
        </p:blipFill>
        <p:spPr>
          <a:xfrm>
            <a:off x="411480" y="701675"/>
            <a:ext cx="3980180" cy="5937250"/>
          </a:xfrm>
          <a:prstGeom prst="rect">
            <a:avLst/>
          </a:prstGeom>
        </p:spPr>
      </p:pic>
      <p:sp>
        <p:nvSpPr>
          <p:cNvPr id="4" name="文本框 3"/>
          <p:cNvSpPr txBox="1"/>
          <p:nvPr/>
        </p:nvSpPr>
        <p:spPr>
          <a:xfrm>
            <a:off x="4391660" y="1141095"/>
            <a:ext cx="7206615" cy="306705"/>
          </a:xfrm>
          <a:prstGeom prst="rect">
            <a:avLst/>
          </a:prstGeom>
          <a:noFill/>
        </p:spPr>
        <p:txBody>
          <a:bodyPr wrap="square" rtlCol="0">
            <a:spAutoFit/>
          </a:bodyPr>
          <a:p>
            <a:pPr algn="l"/>
            <a:endParaRPr lang="en-US" altLang="zh-CN" sz="1400"/>
          </a:p>
        </p:txBody>
      </p:sp>
      <p:sp>
        <p:nvSpPr>
          <p:cNvPr id="6" name="文本框 5"/>
          <p:cNvSpPr txBox="1"/>
          <p:nvPr/>
        </p:nvSpPr>
        <p:spPr>
          <a:xfrm>
            <a:off x="4676140" y="1447800"/>
            <a:ext cx="7353300" cy="706755"/>
          </a:xfrm>
          <a:prstGeom prst="rect">
            <a:avLst/>
          </a:prstGeom>
          <a:noFill/>
        </p:spPr>
        <p:txBody>
          <a:bodyPr wrap="square" rtlCol="0">
            <a:spAutoFit/>
          </a:bodyPr>
          <a:p>
            <a:r>
              <a:rPr lang="zh-CN" altLang="en-US" sz="2000"/>
              <a:t>TM-score、MaxSub-score 和 GDT_</a:t>
            </a:r>
            <a:r>
              <a:rPr lang="en-US" altLang="zh-CN" sz="2000"/>
              <a:t>score</a:t>
            </a:r>
            <a:r>
              <a:rPr lang="zh-CN" altLang="en-US" sz="2000"/>
              <a:t> 分数作为构建的最终全长模型的 Z-rRMSD 的函数</a:t>
            </a:r>
            <a:endParaRPr lang="zh-CN" altLang="en-US" sz="2000"/>
          </a:p>
        </p:txBody>
      </p:sp>
      <p:pic>
        <p:nvPicPr>
          <p:cNvPr id="8" name="图片 1" descr="1646565040(1)"/>
          <p:cNvPicPr>
            <a:picLocks noChangeAspect="1"/>
          </p:cNvPicPr>
          <p:nvPr/>
        </p:nvPicPr>
        <p:blipFill>
          <a:blip r:embed="rId2"/>
          <a:srcRect l="15804" r="24972"/>
          <a:stretch>
            <a:fillRect/>
          </a:stretch>
        </p:blipFill>
        <p:spPr>
          <a:xfrm>
            <a:off x="6396355" y="2434590"/>
            <a:ext cx="3694430" cy="883920"/>
          </a:xfrm>
          <a:prstGeom prst="rect">
            <a:avLst/>
          </a:prstGeom>
        </p:spPr>
      </p:pic>
      <p:sp>
        <p:nvSpPr>
          <p:cNvPr id="9" name="文本框 8"/>
          <p:cNvSpPr txBox="1"/>
          <p:nvPr/>
        </p:nvSpPr>
        <p:spPr>
          <a:xfrm>
            <a:off x="4862830" y="2715260"/>
            <a:ext cx="1713865" cy="460375"/>
          </a:xfrm>
          <a:prstGeom prst="rect">
            <a:avLst/>
          </a:prstGeom>
          <a:noFill/>
        </p:spPr>
        <p:txBody>
          <a:bodyPr wrap="square" rtlCol="0">
            <a:spAutoFit/>
          </a:bodyPr>
          <a:p>
            <a:pPr algn="l"/>
            <a:r>
              <a:rPr lang="zh-CN" altLang="en-US" sz="2400"/>
              <a:t>相关系数</a:t>
            </a:r>
            <a:endParaRPr lang="zh-CN" altLang="en-US" sz="2400"/>
          </a:p>
        </p:txBody>
      </p:sp>
      <p:sp>
        <p:nvSpPr>
          <p:cNvPr id="12" name="文本框 11"/>
          <p:cNvSpPr txBox="1"/>
          <p:nvPr/>
        </p:nvSpPr>
        <p:spPr>
          <a:xfrm>
            <a:off x="4498975" y="4874895"/>
            <a:ext cx="6868160" cy="922020"/>
          </a:xfrm>
          <a:prstGeom prst="rect">
            <a:avLst/>
          </a:prstGeom>
          <a:noFill/>
        </p:spPr>
        <p:txBody>
          <a:bodyPr wrap="square" rtlCol="0">
            <a:spAutoFit/>
          </a:bodyPr>
          <a:p>
            <a:r>
              <a:rPr lang="zh-CN" altLang="en-US"/>
              <a:t>将 Z-rRMSD 空间划分为 20 个 bin，并计算每个 Z-rRMSD bin 的初始模板的评分函数的波动。</a:t>
            </a:r>
            <a:endParaRPr lang="zh-CN" altLang="en-US"/>
          </a:p>
          <a:p>
            <a:endParaRPr lang="zh-CN" altLang="en-US"/>
          </a:p>
        </p:txBody>
      </p:sp>
      <p:sp>
        <p:nvSpPr>
          <p:cNvPr id="2" name="文本框 1"/>
          <p:cNvSpPr txBox="1"/>
          <p:nvPr/>
        </p:nvSpPr>
        <p:spPr>
          <a:xfrm>
            <a:off x="4498975" y="5796915"/>
            <a:ext cx="6896735" cy="645160"/>
          </a:xfrm>
          <a:prstGeom prst="rect">
            <a:avLst/>
          </a:prstGeom>
          <a:noFill/>
        </p:spPr>
        <p:txBody>
          <a:bodyPr wrap="square" rtlCol="0">
            <a:spAutoFit/>
          </a:bodyPr>
          <a:p>
            <a:pPr algn="l"/>
            <a:r>
              <a:rPr lang="zh-CN" altLang="en-US">
                <a:sym typeface="+mn-ea"/>
              </a:rPr>
              <a:t>TM 分数在三个分数中对于给定的 Z-rRMSD 值具有最小的离散度 </a:t>
            </a:r>
            <a:endParaRPr lang="zh-CN" altLang="en-US"/>
          </a:p>
          <a:p>
            <a:endParaRPr lang="zh-CN" altLang="en-US"/>
          </a:p>
        </p:txBody>
      </p:sp>
      <p:sp>
        <p:nvSpPr>
          <p:cNvPr id="11" name="文本框 10"/>
          <p:cNvSpPr txBox="1"/>
          <p:nvPr/>
        </p:nvSpPr>
        <p:spPr>
          <a:xfrm>
            <a:off x="7494905" y="3514725"/>
            <a:ext cx="4346575" cy="922020"/>
          </a:xfrm>
          <a:prstGeom prst="rect">
            <a:avLst/>
          </a:prstGeom>
          <a:noFill/>
        </p:spPr>
        <p:txBody>
          <a:bodyPr wrap="square" rtlCol="0">
            <a:spAutoFit/>
          </a:bodyPr>
          <a:p>
            <a:pPr algn="l">
              <a:lnSpc>
                <a:spcPct val="150000"/>
              </a:lnSpc>
            </a:pPr>
            <a:r>
              <a:rPr lang="zh-CN" altLang="en-US">
                <a:sym typeface="+mn-ea"/>
              </a:rPr>
              <a:t>S </a:t>
            </a:r>
            <a:r>
              <a:rPr lang="en-US" altLang="zh-CN">
                <a:sym typeface="+mn-ea"/>
              </a:rPr>
              <a:t>:</a:t>
            </a:r>
            <a:r>
              <a:rPr lang="zh-CN" altLang="en-US">
                <a:sym typeface="+mn-ea"/>
              </a:rPr>
              <a:t>表示初始模板的评分函数</a:t>
            </a:r>
            <a:endParaRPr lang="zh-CN" altLang="en-US">
              <a:sym typeface="+mn-ea"/>
            </a:endParaRPr>
          </a:p>
          <a:p>
            <a:pPr algn="l">
              <a:lnSpc>
                <a:spcPct val="150000"/>
              </a:lnSpc>
            </a:pPr>
            <a:r>
              <a:rPr lang="en-US" altLang="zh-CN">
                <a:sym typeface="+mn-ea"/>
              </a:rPr>
              <a:t>Z:</a:t>
            </a:r>
            <a:r>
              <a:rPr lang="zh-CN" altLang="en-US">
                <a:sym typeface="+mn-ea"/>
              </a:rPr>
              <a:t>Z-rRMSD 到最终全长模型的评分函数</a:t>
            </a:r>
            <a:endParaRPr lang="zh-CN" altLang="en-US"/>
          </a:p>
        </p:txBody>
      </p:sp>
      <p:sp>
        <p:nvSpPr>
          <p:cNvPr id="3" name="文本框 2"/>
          <p:cNvSpPr txBox="1"/>
          <p:nvPr/>
        </p:nvSpPr>
        <p:spPr>
          <a:xfrm>
            <a:off x="411480" y="179705"/>
            <a:ext cx="5504815" cy="521970"/>
          </a:xfrm>
          <a:prstGeom prst="rect">
            <a:avLst/>
          </a:prstGeom>
          <a:noFill/>
        </p:spPr>
        <p:txBody>
          <a:bodyPr wrap="square" rtlCol="0">
            <a:spAutoFit/>
          </a:bodyPr>
          <a:p>
            <a:r>
              <a:rPr lang="zh-CN" altLang="en-US" sz="2800"/>
              <a:t>RESULTS</a:t>
            </a:r>
            <a:r>
              <a:rPr lang="en-US" altLang="zh-CN" sz="2800"/>
              <a:t>  </a:t>
            </a:r>
            <a:r>
              <a:rPr lang="zh-CN" altLang="en-US" sz="2800"/>
              <a:t>AND</a:t>
            </a:r>
            <a:r>
              <a:rPr lang="en-US" altLang="zh-CN" sz="2800"/>
              <a:t>  </a:t>
            </a:r>
            <a:r>
              <a:rPr lang="zh-CN" altLang="en-US" sz="2800"/>
              <a:t>DISCUSSION</a:t>
            </a:r>
            <a:endParaRPr lang="zh-CN" altLang="en-US" sz="2800"/>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9" descr="1646566368(1)"/>
          <p:cNvPicPr>
            <a:picLocks noChangeAspect="1"/>
          </p:cNvPicPr>
          <p:nvPr/>
        </p:nvPicPr>
        <p:blipFill>
          <a:blip r:embed="rId1"/>
          <a:stretch>
            <a:fillRect/>
          </a:stretch>
        </p:blipFill>
        <p:spPr>
          <a:xfrm>
            <a:off x="1456690" y="756285"/>
            <a:ext cx="5454650" cy="6101715"/>
          </a:xfrm>
          <a:prstGeom prst="rect">
            <a:avLst/>
          </a:prstGeom>
        </p:spPr>
      </p:pic>
      <p:sp>
        <p:nvSpPr>
          <p:cNvPr id="4" name="文本框 3"/>
          <p:cNvSpPr txBox="1"/>
          <p:nvPr/>
        </p:nvSpPr>
        <p:spPr>
          <a:xfrm>
            <a:off x="7293610" y="5367655"/>
            <a:ext cx="4152265" cy="1198880"/>
          </a:xfrm>
          <a:prstGeom prst="rect">
            <a:avLst/>
          </a:prstGeom>
          <a:noFill/>
        </p:spPr>
        <p:txBody>
          <a:bodyPr wrap="square" rtlCol="0">
            <a:spAutoFit/>
          </a:bodyPr>
          <a:p>
            <a:pPr algn="l"/>
            <a:r>
              <a:rPr lang="zh-CN" altLang="en-US" sz="2400"/>
              <a:t>所取：</a:t>
            </a:r>
            <a:r>
              <a:rPr lang="en-US" altLang="zh-CN" sz="2400"/>
              <a:t>C</a:t>
            </a:r>
            <a:r>
              <a:rPr lang="zh-CN" altLang="en-US" sz="2400"/>
              <a:t>ASP5 中五个“新折叠”目标的第一个预测模型的评分函数</a:t>
            </a:r>
            <a:endParaRPr lang="zh-CN" altLang="en-US" sz="2400"/>
          </a:p>
        </p:txBody>
      </p:sp>
      <p:sp>
        <p:nvSpPr>
          <p:cNvPr id="2" name="文本框 1"/>
          <p:cNvSpPr txBox="1"/>
          <p:nvPr/>
        </p:nvSpPr>
        <p:spPr>
          <a:xfrm>
            <a:off x="370840" y="331470"/>
            <a:ext cx="5504815" cy="521970"/>
          </a:xfrm>
          <a:prstGeom prst="rect">
            <a:avLst/>
          </a:prstGeom>
          <a:noFill/>
        </p:spPr>
        <p:txBody>
          <a:bodyPr wrap="square" rtlCol="0">
            <a:spAutoFit/>
          </a:bodyPr>
          <a:p>
            <a:r>
              <a:rPr lang="zh-CN" altLang="en-US" sz="2800"/>
              <a:t>RESULTS</a:t>
            </a:r>
            <a:r>
              <a:rPr lang="en-US" altLang="zh-CN" sz="2800"/>
              <a:t>  </a:t>
            </a:r>
            <a:r>
              <a:rPr lang="zh-CN" altLang="en-US" sz="2800"/>
              <a:t>AND</a:t>
            </a:r>
            <a:r>
              <a:rPr lang="en-US" altLang="zh-CN" sz="2800"/>
              <a:t>  </a:t>
            </a:r>
            <a:r>
              <a:rPr lang="zh-CN" altLang="en-US" sz="2800"/>
              <a:t>DISCUSSION</a:t>
            </a:r>
            <a:endParaRPr lang="zh-CN" altLang="en-US" sz="280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10" descr="1646566463(1)"/>
          <p:cNvPicPr>
            <a:picLocks noChangeAspect="1"/>
          </p:cNvPicPr>
          <p:nvPr>
            <p:custDataLst>
              <p:tags r:id="rId1"/>
            </p:custDataLst>
          </p:nvPr>
        </p:nvPicPr>
        <p:blipFill>
          <a:blip r:embed="rId2"/>
          <a:stretch>
            <a:fillRect/>
          </a:stretch>
        </p:blipFill>
        <p:spPr>
          <a:xfrm>
            <a:off x="2961005" y="1413510"/>
            <a:ext cx="6269990" cy="4229100"/>
          </a:xfrm>
          <a:prstGeom prst="rect">
            <a:avLst/>
          </a:prstGeom>
        </p:spPr>
      </p:pic>
      <p:sp>
        <p:nvSpPr>
          <p:cNvPr id="6" name="文本框 5"/>
          <p:cNvSpPr txBox="1"/>
          <p:nvPr/>
        </p:nvSpPr>
        <p:spPr>
          <a:xfrm>
            <a:off x="2019300" y="6035675"/>
            <a:ext cx="8498205" cy="460375"/>
          </a:xfrm>
          <a:prstGeom prst="rect">
            <a:avLst/>
          </a:prstGeom>
          <a:noFill/>
        </p:spPr>
        <p:txBody>
          <a:bodyPr wrap="square" rtlCol="0">
            <a:spAutoFit/>
          </a:bodyPr>
          <a:p>
            <a:pPr algn="l"/>
            <a:r>
              <a:rPr lang="zh-CN" altLang="en-US" sz="2400"/>
              <a:t>仅考虑来自每组的第一个预测模型</a:t>
            </a:r>
            <a:r>
              <a:rPr lang="en-US" altLang="zh-CN" sz="2400"/>
              <a:t>,</a:t>
            </a:r>
            <a:r>
              <a:rPr lang="zh-CN" altLang="en-US" sz="2400"/>
              <a:t>通过各种评分功能自动排名</a:t>
            </a:r>
            <a:endParaRPr lang="zh-CN" altLang="en-US" sz="2400"/>
          </a:p>
        </p:txBody>
      </p:sp>
      <p:sp>
        <p:nvSpPr>
          <p:cNvPr id="4" name="文本框 3"/>
          <p:cNvSpPr txBox="1"/>
          <p:nvPr/>
        </p:nvSpPr>
        <p:spPr>
          <a:xfrm>
            <a:off x="439420" y="392430"/>
            <a:ext cx="5504815" cy="521970"/>
          </a:xfrm>
          <a:prstGeom prst="rect">
            <a:avLst/>
          </a:prstGeom>
          <a:noFill/>
        </p:spPr>
        <p:txBody>
          <a:bodyPr wrap="square" rtlCol="0">
            <a:spAutoFit/>
          </a:bodyPr>
          <a:p>
            <a:r>
              <a:rPr lang="zh-CN" altLang="en-US" sz="2800"/>
              <a:t>RESULTS</a:t>
            </a:r>
            <a:r>
              <a:rPr lang="en-US" altLang="zh-CN" sz="2800"/>
              <a:t>  </a:t>
            </a:r>
            <a:r>
              <a:rPr lang="zh-CN" altLang="en-US" sz="2800"/>
              <a:t>AND</a:t>
            </a:r>
            <a:r>
              <a:rPr lang="en-US" altLang="zh-CN" sz="2800"/>
              <a:t>  </a:t>
            </a:r>
            <a:r>
              <a:rPr lang="zh-CN" altLang="en-US" sz="2800"/>
              <a:t>DISCUSSION</a:t>
            </a:r>
            <a:endParaRPr lang="zh-CN" altLang="en-US" sz="2800"/>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97125" y="2647950"/>
            <a:ext cx="7477125" cy="1014730"/>
          </a:xfrm>
          <a:prstGeom prst="rect">
            <a:avLst/>
          </a:prstGeom>
          <a:noFill/>
        </p:spPr>
        <p:txBody>
          <a:bodyPr wrap="none" rtlCol="0">
            <a:spAutoFit/>
          </a:bodyPr>
          <a:p>
            <a:r>
              <a:rPr lang="en-US" altLang="zh-CN" sz="6000"/>
              <a:t>Thanks for </a:t>
            </a:r>
            <a:r>
              <a:rPr lang="en-US" altLang="zh-CN" sz="6000"/>
              <a:t>Listening</a:t>
            </a:r>
            <a:r>
              <a:rPr lang="zh-CN" altLang="en-US" sz="6000"/>
              <a:t>！</a:t>
            </a:r>
            <a:endParaRPr lang="zh-CN" altLang="en-US" sz="60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5889625" y="2597148"/>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01.</a:t>
            </a:r>
            <a:endParaRPr lang="en-US" altLang="zh-CN" sz="44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8" name="文本框 17"/>
          <p:cNvSpPr txBox="1"/>
          <p:nvPr>
            <p:custDataLst>
              <p:tags r:id="rId2"/>
            </p:custDataLst>
          </p:nvPr>
        </p:nvSpPr>
        <p:spPr>
          <a:xfrm>
            <a:off x="6999605" y="2597148"/>
            <a:ext cx="4246245" cy="770400"/>
          </a:xfrm>
          <a:prstGeom prst="rect">
            <a:avLst/>
          </a:prstGeom>
          <a:noFill/>
        </p:spPr>
        <p:txBody>
          <a:bodyPr wrap="square" bIns="46990" rtlCol="0" anchor="ctr" anchorCtr="0">
            <a:normAutofit/>
          </a:bodyPr>
          <a:lstStyle/>
          <a:p>
            <a:pPr fontAlgn="auto">
              <a:lnSpc>
                <a:spcPct val="120000"/>
              </a:lnSpc>
            </a:pPr>
            <a:r>
              <a:rPr lang="en-US" altLang="zh-CN" sz="2400" dirty="0">
                <a:solidFill>
                  <a:schemeClr val="tx1"/>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Intruduction</a:t>
            </a:r>
            <a:endParaRPr lang="en-US" altLang="zh-CN" sz="2400" dirty="0">
              <a:solidFill>
                <a:schemeClr val="tx1"/>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6" name="文本框 25"/>
          <p:cNvSpPr txBox="1"/>
          <p:nvPr>
            <p:custDataLst>
              <p:tags r:id="rId3"/>
            </p:custDataLst>
          </p:nvPr>
        </p:nvSpPr>
        <p:spPr>
          <a:xfrm>
            <a:off x="5889625" y="3609340"/>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02.</a:t>
            </a:r>
            <a:endParaRPr lang="en-US" altLang="zh-CN" sz="44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9" name="文本框 28"/>
          <p:cNvSpPr txBox="1"/>
          <p:nvPr>
            <p:custDataLst>
              <p:tags r:id="rId4"/>
            </p:custDataLst>
          </p:nvPr>
        </p:nvSpPr>
        <p:spPr>
          <a:xfrm>
            <a:off x="5889625" y="4621529"/>
            <a:ext cx="958850" cy="768350"/>
          </a:xfrm>
          <a:prstGeom prst="rect">
            <a:avLst/>
          </a:prstGeom>
          <a:noFill/>
        </p:spPr>
        <p:txBody>
          <a:bodyPr wrap="square" rtlCol="0">
            <a:normAutofit/>
          </a:bodyPr>
          <a:lstStyle/>
          <a:p>
            <a:r>
              <a:rPr lang="en-US" altLang="zh-CN" sz="4400" b="1">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03.</a:t>
            </a:r>
            <a:endParaRPr lang="en-US" altLang="zh-CN" sz="4400" b="1">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cxnSp>
        <p:nvCxnSpPr>
          <p:cNvPr id="38" name="直接连接符 37"/>
          <p:cNvCxnSpPr/>
          <p:nvPr>
            <p:custDataLst>
              <p:tags r:id="rId5"/>
            </p:custDataLst>
          </p:nvPr>
        </p:nvCxnSpPr>
        <p:spPr>
          <a:xfrm>
            <a:off x="5891530" y="216154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6"/>
            </p:custDataLst>
          </p:nvPr>
        </p:nvSpPr>
        <p:spPr>
          <a:xfrm>
            <a:off x="1251586" y="1317625"/>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目录</a:t>
            </a:r>
            <a:endParaRPr lang="zh-CN" altLang="en-US" sz="44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custDataLst>
              <p:tags r:id="rId7"/>
            </p:custDataLst>
          </p:nvPr>
        </p:nvSpPr>
        <p:spPr>
          <a:xfrm>
            <a:off x="1251585" y="2085975"/>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CONTENTS</a:t>
            </a:r>
            <a:endParaRPr lang="en-US" altLang="zh-CN" spc="3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6" name="矩形 15"/>
          <p:cNvSpPr/>
          <p:nvPr>
            <p:custDataLst>
              <p:tags r:id="rId8"/>
            </p:custDataLst>
          </p:nvPr>
        </p:nvSpPr>
        <p:spPr>
          <a:xfrm>
            <a:off x="3261995" y="1439545"/>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custDataLst>
              <p:tags r:id="rId9"/>
            </p:custDataLst>
          </p:nvPr>
        </p:nvSpPr>
        <p:spPr>
          <a:xfrm>
            <a:off x="6999605" y="3609340"/>
            <a:ext cx="4246245" cy="770400"/>
          </a:xfrm>
          <a:prstGeom prst="rect">
            <a:avLst/>
          </a:prstGeom>
          <a:noFill/>
        </p:spPr>
        <p:txBody>
          <a:bodyPr wrap="square" bIns="46990" rtlCol="0" anchor="ctr" anchorCtr="0">
            <a:normAutofit/>
          </a:bodyPr>
          <a:lstStyle/>
          <a:p>
            <a:pPr fontAlgn="auto">
              <a:lnSpc>
                <a:spcPct val="120000"/>
              </a:lnSpc>
            </a:pPr>
            <a:r>
              <a:rPr kumimoji="1" lang="en-US" altLang="zh-CN" sz="2000" dirty="0">
                <a:sym typeface="+mn-ea"/>
              </a:rPr>
              <a:t>MATERIALS AND METHODS</a:t>
            </a:r>
            <a:endPar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0" name="文本框 19"/>
          <p:cNvSpPr txBox="1"/>
          <p:nvPr>
            <p:custDataLst>
              <p:tags r:id="rId10"/>
            </p:custDataLst>
          </p:nvPr>
        </p:nvSpPr>
        <p:spPr>
          <a:xfrm>
            <a:off x="6999605" y="4621529"/>
            <a:ext cx="4246245" cy="770400"/>
          </a:xfrm>
          <a:prstGeom prst="rect">
            <a:avLst/>
          </a:prstGeom>
          <a:noFill/>
        </p:spPr>
        <p:txBody>
          <a:bodyPr wrap="square" bIns="46990" rtlCol="0" anchor="ctr" anchorCtr="0">
            <a:normAutofit/>
          </a:bodyPr>
          <a:lstStyle/>
          <a:p>
            <a:pPr fontAlgn="auto">
              <a:lnSpc>
                <a:spcPct val="120000"/>
              </a:lnSpc>
            </a:pPr>
            <a:r>
              <a:rPr lang="zh-CN" altLang="en-US" sz="2000">
                <a:sym typeface="+mn-ea"/>
              </a:rPr>
              <a:t>RESULTS</a:t>
            </a:r>
            <a:r>
              <a:rPr lang="en-US" altLang="zh-CN" sz="2000">
                <a:sym typeface="+mn-ea"/>
              </a:rPr>
              <a:t>  </a:t>
            </a:r>
            <a:r>
              <a:rPr lang="zh-CN" altLang="en-US" sz="2000">
                <a:sym typeface="+mn-ea"/>
              </a:rPr>
              <a:t>AND</a:t>
            </a:r>
            <a:r>
              <a:rPr lang="en-US" altLang="zh-CN" sz="2000">
                <a:sym typeface="+mn-ea"/>
              </a:rPr>
              <a:t>  </a:t>
            </a:r>
            <a:r>
              <a:rPr lang="zh-CN" altLang="en-US" sz="2000">
                <a:sym typeface="+mn-ea"/>
              </a:rPr>
              <a:t>DISCUSSION</a:t>
            </a:r>
            <a:endPar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Tree>
    <p:custDataLst>
      <p:tags r:id="rId1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581374" y="1957892"/>
            <a:ext cx="9122485" cy="3230245"/>
          </a:xfrm>
          <a:prstGeom prst="rect">
            <a:avLst/>
          </a:prstGeom>
          <a:noFill/>
        </p:spPr>
        <p:txBody>
          <a:bodyPr wrap="square" rtlCol="0">
            <a:spAutoFit/>
          </a:bodyPr>
          <a:p>
            <a:pPr>
              <a:lnSpc>
                <a:spcPct val="150000"/>
              </a:lnSpc>
            </a:pPr>
            <a:r>
              <a:rPr kumimoji="1" lang="zh-CN" altLang="en-US" sz="2400" dirty="0"/>
              <a:t>经典的建模方法：比较建模（同源建模）</a:t>
            </a:r>
            <a:r>
              <a:rPr kumimoji="1" lang="en-US" altLang="zh-CN" sz="2400" dirty="0"/>
              <a:t>or </a:t>
            </a:r>
            <a:r>
              <a:rPr kumimoji="1" lang="zh-CN" altLang="en-US" sz="2400" dirty="0"/>
              <a:t>基于穿线法的</a:t>
            </a:r>
            <a:r>
              <a:rPr kumimoji="1" lang="zh-CN" altLang="en-US" sz="2400" b="1" dirty="0"/>
              <a:t>蛋白质结构预测过程</a:t>
            </a:r>
            <a:r>
              <a:rPr kumimoji="1" lang="zh-CN" altLang="en-US" sz="2400" dirty="0"/>
              <a:t>包括两个步骤：</a:t>
            </a:r>
            <a:endParaRPr kumimoji="1" lang="en-US" altLang="zh-CN" sz="2400" dirty="0"/>
          </a:p>
          <a:p>
            <a:pPr>
              <a:lnSpc>
                <a:spcPct val="150000"/>
              </a:lnSpc>
            </a:pPr>
            <a:endParaRPr kumimoji="1" lang="en-US" altLang="zh-CN" sz="2400" dirty="0"/>
          </a:p>
          <a:p>
            <a:pPr>
              <a:lnSpc>
                <a:spcPct val="200000"/>
              </a:lnSpc>
            </a:pPr>
            <a:r>
              <a:rPr kumimoji="1" lang="en-US" altLang="zh-CN" sz="2400" dirty="0"/>
              <a:t>( </a:t>
            </a:r>
            <a:r>
              <a:rPr kumimoji="1" lang="en-US" altLang="zh-CN" sz="2400" dirty="0" err="1"/>
              <a:t>i</a:t>
            </a:r>
            <a:r>
              <a:rPr kumimoji="1" lang="en-US" altLang="zh-CN" sz="2400" dirty="0"/>
              <a:t> </a:t>
            </a:r>
            <a:r>
              <a:rPr kumimoji="1" lang="en-GB" altLang="zh-CN" sz="2400" dirty="0"/>
              <a:t>)</a:t>
            </a:r>
            <a:r>
              <a:rPr kumimoji="1" lang="zh-CN" altLang="en-US" sz="2400" dirty="0"/>
              <a:t> 找到与模板相关的已解结构；</a:t>
            </a:r>
            <a:endParaRPr kumimoji="1" lang="en-US" altLang="zh-CN" sz="2400" dirty="0"/>
          </a:p>
          <a:p>
            <a:pPr>
              <a:lnSpc>
                <a:spcPct val="200000"/>
              </a:lnSpc>
            </a:pPr>
            <a:r>
              <a:rPr kumimoji="1" lang="en-US" altLang="zh-CN" sz="2400" dirty="0"/>
              <a:t>( ii </a:t>
            </a:r>
            <a:r>
              <a:rPr kumimoji="1" lang="en-GB" altLang="zh-CN" sz="2400" dirty="0"/>
              <a:t>)</a:t>
            </a:r>
            <a:r>
              <a:rPr kumimoji="1" lang="zh-CN" altLang="en-US" sz="2400" dirty="0"/>
              <a:t> 基于模板建立全长模型。</a:t>
            </a:r>
            <a:endParaRPr kumimoji="1" lang="zh-CN" altLang="en-US" sz="2400" dirty="0"/>
          </a:p>
        </p:txBody>
      </p:sp>
      <p:sp>
        <p:nvSpPr>
          <p:cNvPr id="3" name="文本框 2"/>
          <p:cNvSpPr txBox="1"/>
          <p:nvPr/>
        </p:nvSpPr>
        <p:spPr>
          <a:xfrm>
            <a:off x="476361" y="401028"/>
            <a:ext cx="2324735" cy="583565"/>
          </a:xfrm>
          <a:prstGeom prst="rect">
            <a:avLst/>
          </a:prstGeom>
          <a:noFill/>
        </p:spPr>
        <p:txBody>
          <a:bodyPr wrap="none" rtlCol="0">
            <a:spAutoFit/>
          </a:bodyPr>
          <a:p>
            <a:r>
              <a:rPr kumimoji="1" lang="en-US" altLang="zh-CN" sz="3200" dirty="0"/>
              <a:t>Introduction</a:t>
            </a:r>
            <a:endParaRPr kumimoji="1" lang="zh-CN" altLang="en-US" sz="3200"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530350" y="1697990"/>
            <a:ext cx="9420225" cy="1198880"/>
          </a:xfrm>
          <a:prstGeom prst="rect">
            <a:avLst/>
          </a:prstGeom>
          <a:noFill/>
        </p:spPr>
        <p:txBody>
          <a:bodyPr wrap="square" rtlCol="0">
            <a:spAutoFit/>
          </a:bodyPr>
          <a:p>
            <a:pPr>
              <a:lnSpc>
                <a:spcPct val="150000"/>
              </a:lnSpc>
            </a:pPr>
            <a:r>
              <a:rPr kumimoji="1" lang="zh-CN" altLang="en-US" sz="2400" dirty="0"/>
              <a:t>全长模型的质量通常用模型中等效原子与天然结构之间的均方根偏差</a:t>
            </a:r>
            <a:r>
              <a:rPr kumimoji="1" lang="en-GB" altLang="zh-CN" sz="2400" b="1" dirty="0"/>
              <a:t>RMSD</a:t>
            </a:r>
            <a:r>
              <a:rPr kumimoji="1" lang="zh-CN" altLang="en-GB" sz="2400" b="1" dirty="0"/>
              <a:t>（root mean square deviation）</a:t>
            </a:r>
            <a:r>
              <a:rPr kumimoji="1" lang="zh-CN" altLang="en-US" sz="2400" dirty="0"/>
              <a:t>来评价。</a:t>
            </a:r>
            <a:endParaRPr kumimoji="1" lang="zh-CN" altLang="en-US" sz="2400" dirty="0"/>
          </a:p>
        </p:txBody>
      </p:sp>
      <mc:AlternateContent xmlns:mc="http://schemas.openxmlformats.org/markup-compatibility/2006">
        <mc:Choice xmlns:a14="http://schemas.microsoft.com/office/drawing/2010/main" Requires="a14">
          <p:sp>
            <p:nvSpPr>
              <p:cNvPr id="7" name="文本框 6"/>
              <p:cNvSpPr txBox="1"/>
              <p:nvPr/>
            </p:nvSpPr>
            <p:spPr>
              <a:xfrm>
                <a:off x="2170430" y="3056255"/>
                <a:ext cx="6323965" cy="1243965"/>
              </a:xfrm>
              <a:prstGeom prst="rect">
                <a:avLst/>
              </a:prstGeom>
              <a:noFill/>
            </p:spPr>
            <p:txBody>
              <a:bodyPr wrap="square" rtlCol="0">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Cambria Math" panose="02040503050406030204" pitchFamily="18" charset="0"/>
                        </a:rPr>
                        <m:t>𝑅𝑀𝑆𝐷</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𝑚𝑖𝑛</m:t>
                      </m:r>
                      <m:d>
                        <m:dPr>
                          <m:begChr m:val="["/>
                          <m:endChr m:val="]"/>
                          <m:ctrlPr>
                            <a:rPr lang="en-US" altLang="zh-CN" i="1">
                              <a:latin typeface="Cambria Math" panose="02040503050406030204" pitchFamily="18" charset="0"/>
                              <a:cs typeface="Cambria Math" panose="02040503050406030204" pitchFamily="18" charset="0"/>
                            </a:rPr>
                          </m:ctrlPr>
                        </m:dPr>
                        <m:e>
                          <m:rad>
                            <m:radPr>
                              <m:degHide m:val="on"/>
                              <m:ctrlPr>
                                <a:rPr lang="en-US" altLang="zh-CN" i="1">
                                  <a:latin typeface="Cambria Math" panose="02040503050406030204" pitchFamily="18" charset="0"/>
                                  <a:cs typeface="Cambria Math" panose="02040503050406030204" pitchFamily="18" charset="0"/>
                                </a:rPr>
                              </m:ctrlPr>
                            </m:radPr>
                            <m:deg/>
                            <m:e>
                              <m:f>
                                <m:fPr>
                                  <m:ctrlPr>
                                    <a:rPr lang="en-US" altLang="zh-CN" i="1">
                                      <a:latin typeface="Cambria Math" panose="02040503050406030204" pitchFamily="18" charset="0"/>
                                      <a:cs typeface="Cambria Math" panose="02040503050406030204" pitchFamily="18" charset="0"/>
                                    </a:rPr>
                                  </m:ctrlPr>
                                </m:fPr>
                                <m:num>
                                  <m:r>
                                    <a:rPr lang="en-US" altLang="zh-CN" i="1">
                                      <a:latin typeface="Cambria Math" panose="02040503050406030204" pitchFamily="18" charset="0"/>
                                      <a:cs typeface="Cambria Math" panose="02040503050406030204" pitchFamily="18" charset="0"/>
                                    </a:rPr>
                                    <m:t>1</m:t>
                                  </m:r>
                                </m:num>
                                <m:den>
                                  <m:r>
                                    <a:rPr lang="en-US" altLang="zh-CN" i="1">
                                      <a:latin typeface="Cambria Math" panose="02040503050406030204" pitchFamily="18" charset="0"/>
                                      <a:cs typeface="Cambria Math" panose="02040503050406030204" pitchFamily="18" charset="0"/>
                                    </a:rPr>
                                    <m:t>𝑁</m:t>
                                  </m:r>
                                </m:den>
                              </m:f>
                              <m:nary>
                                <m:naryPr>
                                  <m:chr m:val="∑"/>
                                  <m:limLoc m:val="undOvr"/>
                                  <m:ctrlPr>
                                    <a:rPr lang="en-US" altLang="zh-CN" i="1">
                                      <a:latin typeface="Cambria Math" panose="02040503050406030204" pitchFamily="18" charset="0"/>
                                      <a:cs typeface="Cambria Math" panose="02040503050406030204" pitchFamily="18" charset="0"/>
                                    </a:rPr>
                                  </m:ctrlPr>
                                </m:naryPr>
                                <m:sub>
                                  <m:r>
                                    <a:rPr lang="en-US" altLang="zh-CN" i="1">
                                      <a:latin typeface="Cambria Math" panose="02040503050406030204" pitchFamily="18" charset="0"/>
                                      <a:cs typeface="Cambria Math" panose="02040503050406030204" pitchFamily="18" charset="0"/>
                                    </a:rPr>
                                    <m:t>𝑖</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1</m:t>
                                  </m:r>
                                </m:sub>
                                <m:sup>
                                  <m:r>
                                    <a:rPr lang="en-US" altLang="zh-CN" i="1">
                                      <a:latin typeface="Cambria Math" panose="02040503050406030204" pitchFamily="18" charset="0"/>
                                      <a:cs typeface="Cambria Math" panose="02040503050406030204" pitchFamily="18" charset="0"/>
                                    </a:rPr>
                                    <m:t>𝑁</m:t>
                                  </m:r>
                                </m:sup>
                                <m:e>
                                  <m:sSubSup>
                                    <m:sSubSupPr>
                                      <m:ctrlPr>
                                        <a:rPr lang="en-US" altLang="zh-CN" i="1">
                                          <a:latin typeface="Cambria Math" panose="02040503050406030204" pitchFamily="18" charset="0"/>
                                          <a:cs typeface="Cambria Math" panose="02040503050406030204" pitchFamily="18" charset="0"/>
                                        </a:rPr>
                                      </m:ctrlPr>
                                    </m:sSubSupPr>
                                    <m:e>
                                      <m:r>
                                        <a:rPr lang="en-US" altLang="zh-CN" i="1">
                                          <a:latin typeface="Cambria Math" panose="02040503050406030204" pitchFamily="18" charset="0"/>
                                          <a:cs typeface="Cambria Math" panose="02040503050406030204" pitchFamily="18" charset="0"/>
                                        </a:rPr>
                                        <m:t>𝛿</m:t>
                                      </m:r>
                                    </m:e>
                                    <m:sub>
                                      <m:r>
                                        <a:rPr lang="en-US" altLang="zh-CN" i="1">
                                          <a:latin typeface="Cambria Math" panose="02040503050406030204" pitchFamily="18" charset="0"/>
                                          <a:cs typeface="Cambria Math" panose="02040503050406030204" pitchFamily="18" charset="0"/>
                                        </a:rPr>
                                        <m:t>𝑖</m:t>
                                      </m:r>
                                    </m:sub>
                                    <m:sup>
                                      <m:r>
                                        <a:rPr lang="en-US" altLang="zh-CN" i="1">
                                          <a:latin typeface="Cambria Math" panose="02040503050406030204" pitchFamily="18" charset="0"/>
                                          <a:cs typeface="Cambria Math" panose="02040503050406030204" pitchFamily="18" charset="0"/>
                                        </a:rPr>
                                        <m:t>2</m:t>
                                      </m:r>
                                    </m:sup>
                                  </m:sSubSup>
                                </m:e>
                              </m:nary>
                            </m:e>
                          </m:rad>
                        </m:e>
                      </m:d>
                    </m:oMath>
                  </m:oMathPara>
                </a14:m>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2170430" y="3056255"/>
                <a:ext cx="6323965" cy="1243965"/>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844550" y="4361180"/>
                <a:ext cx="10341610" cy="2132965"/>
              </a:xfrm>
              <a:prstGeom prst="rect">
                <a:avLst/>
              </a:prstGeom>
              <a:noFill/>
            </p:spPr>
            <p:txBody>
              <a:bodyPr wrap="square" rtlCol="0">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Cambria Math" panose="02040503050406030204" pitchFamily="18" charset="0"/>
                        </a:rPr>
                        <m:t>𝑅𝑀𝑆𝐷</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𝑣</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𝑤</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𝑚𝑖𝑛</m:t>
                      </m:r>
                      <m:d>
                        <m:dPr>
                          <m:begChr m:val="["/>
                          <m:endChr m:val="]"/>
                          <m:ctrlPr>
                            <a:rPr lang="en-US" altLang="zh-CN" i="1">
                              <a:latin typeface="Cambria Math" panose="02040503050406030204" pitchFamily="18" charset="0"/>
                              <a:cs typeface="Cambria Math" panose="02040503050406030204" pitchFamily="18" charset="0"/>
                            </a:rPr>
                          </m:ctrlPr>
                        </m:dPr>
                        <m:e>
                          <m:rad>
                            <m:radPr>
                              <m:degHide m:val="on"/>
                              <m:ctrlPr>
                                <a:rPr lang="en-US" altLang="zh-CN" i="1">
                                  <a:latin typeface="Cambria Math" panose="02040503050406030204" pitchFamily="18" charset="0"/>
                                  <a:cs typeface="Cambria Math" panose="02040503050406030204" pitchFamily="18" charset="0"/>
                                </a:rPr>
                              </m:ctrlPr>
                            </m:radPr>
                            <m:deg/>
                            <m:e>
                              <m:f>
                                <m:fPr>
                                  <m:ctrlPr>
                                    <a:rPr lang="en-US" altLang="zh-CN" i="1">
                                      <a:latin typeface="Cambria Math" panose="02040503050406030204" pitchFamily="18" charset="0"/>
                                      <a:cs typeface="Cambria Math" panose="02040503050406030204" pitchFamily="18" charset="0"/>
                                    </a:rPr>
                                  </m:ctrlPr>
                                </m:fPr>
                                <m:num>
                                  <m:r>
                                    <a:rPr lang="en-US" altLang="zh-CN" i="1">
                                      <a:latin typeface="Cambria Math" panose="02040503050406030204" pitchFamily="18" charset="0"/>
                                      <a:cs typeface="Cambria Math" panose="02040503050406030204" pitchFamily="18" charset="0"/>
                                    </a:rPr>
                                    <m:t>1</m:t>
                                  </m:r>
                                </m:num>
                                <m:den>
                                  <m:r>
                                    <a:rPr lang="en-US" altLang="zh-CN" i="1">
                                      <a:latin typeface="Cambria Math" panose="02040503050406030204" pitchFamily="18" charset="0"/>
                                      <a:cs typeface="Cambria Math" panose="02040503050406030204" pitchFamily="18" charset="0"/>
                                    </a:rPr>
                                    <m:t>𝑁</m:t>
                                  </m:r>
                                </m:den>
                              </m:f>
                              <m:nary>
                                <m:naryPr>
                                  <m:chr m:val="∑"/>
                                  <m:limLoc m:val="undOvr"/>
                                  <m:ctrlPr>
                                    <a:rPr lang="en-US" altLang="zh-CN" i="1">
                                      <a:latin typeface="Cambria Math" panose="02040503050406030204" pitchFamily="18" charset="0"/>
                                      <a:cs typeface="Cambria Math" panose="02040503050406030204" pitchFamily="18" charset="0"/>
                                    </a:rPr>
                                  </m:ctrlPr>
                                </m:naryPr>
                                <m:sub>
                                  <m:r>
                                    <a:rPr lang="en-US" altLang="zh-CN" i="1">
                                      <a:latin typeface="Cambria Math" panose="02040503050406030204" pitchFamily="18" charset="0"/>
                                      <a:cs typeface="Cambria Math" panose="02040503050406030204" pitchFamily="18" charset="0"/>
                                    </a:rPr>
                                    <m:t>𝑖</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1</m:t>
                                  </m:r>
                                </m:sub>
                                <m:sup>
                                  <m:r>
                                    <a:rPr lang="en-US" altLang="zh-CN" i="1">
                                      <a:latin typeface="Cambria Math" panose="02040503050406030204" pitchFamily="18" charset="0"/>
                                      <a:cs typeface="Cambria Math" panose="02040503050406030204" pitchFamily="18" charset="0"/>
                                    </a:rPr>
                                    <m:t>𝑁</m:t>
                                  </m:r>
                                </m:sup>
                                <m:e>
                                  <m:sSup>
                                    <m:sSupPr>
                                      <m:ctrlPr>
                                        <a:rPr lang="en-US" altLang="zh-CN" i="1">
                                          <a:latin typeface="Cambria Math" panose="02040503050406030204" pitchFamily="18" charset="0"/>
                                          <a:cs typeface="Cambria Math" panose="02040503050406030204" pitchFamily="18" charset="0"/>
                                        </a:rPr>
                                      </m:ctrlPr>
                                    </m:sSupPr>
                                    <m:e>
                                      <m:d>
                                        <m:dPr>
                                          <m:begChr m:val="‖"/>
                                          <m:endChr m:val="‖"/>
                                          <m:ctrlPr>
                                            <a:rPr lang="en-US" altLang="zh-CN" i="1">
                                              <a:latin typeface="Cambria Math" panose="02040503050406030204" pitchFamily="18" charset="0"/>
                                              <a:cs typeface="Cambria Math" panose="02040503050406030204" pitchFamily="18" charset="0"/>
                                            </a:rPr>
                                          </m:ctrlPr>
                                        </m:dPr>
                                        <m:e>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𝑣</m:t>
                                              </m:r>
                                            </m:e>
                                            <m:sub>
                                              <m:r>
                                                <a:rPr lang="en-US" altLang="zh-CN" i="1">
                                                  <a:latin typeface="Cambria Math" panose="02040503050406030204" pitchFamily="18" charset="0"/>
                                                  <a:cs typeface="Cambria Math" panose="02040503050406030204" pitchFamily="18" charset="0"/>
                                                </a:rPr>
                                                <m:t>𝑖</m:t>
                                              </m:r>
                                            </m:sub>
                                          </m:sSub>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𝑤</m:t>
                                              </m:r>
                                            </m:e>
                                            <m:sub>
                                              <m:r>
                                                <a:rPr lang="en-US" altLang="zh-CN" i="1">
                                                  <a:latin typeface="Cambria Math" panose="02040503050406030204" pitchFamily="18" charset="0"/>
                                                  <a:cs typeface="Cambria Math" panose="02040503050406030204" pitchFamily="18" charset="0"/>
                                                </a:rPr>
                                                <m:t>𝑖</m:t>
                                              </m:r>
                                            </m:sub>
                                          </m:sSub>
                                        </m:e>
                                      </m:d>
                                    </m:e>
                                    <m:sup>
                                      <m:r>
                                        <a:rPr lang="en-US" altLang="zh-CN" i="1">
                                          <a:latin typeface="Cambria Math" panose="02040503050406030204" pitchFamily="18" charset="0"/>
                                          <a:cs typeface="Cambria Math" panose="02040503050406030204" pitchFamily="18" charset="0"/>
                                        </a:rPr>
                                        <m:t>2</m:t>
                                      </m:r>
                                    </m:sup>
                                  </m:sSup>
                                </m:e>
                              </m:nary>
                            </m:e>
                          </m:rad>
                        </m:e>
                      </m:d>
                    </m:oMath>
                  </m:oMathPara>
                </a14:m>
                <a:endParaRPr lang="en-US" altLang="zh-CN" i="1">
                  <a:latin typeface="Cambria Math" panose="02040503050406030204" pitchFamily="18" charset="0"/>
                  <a:cs typeface="Cambria Math" panose="02040503050406030204" pitchFamily="18" charset="0"/>
                </a:endParaRPr>
              </a:p>
              <a:p>
                <a:pPr algn="l"/>
                <a:r>
                  <a:rPr lang="en-US" altLang="zh-CN"/>
                  <a:t>                                                                      =</a:t>
                </a:r>
                <a14:m>
                  <m:oMath xmlns:m="http://schemas.openxmlformats.org/officeDocument/2006/math">
                    <m:r>
                      <m:rPr>
                        <m:sty m:val="p"/>
                      </m:rPr>
                      <a:rPr lang="en-US" altLang="zh-CN">
                        <a:latin typeface="Cambria Math" panose="02040503050406030204" pitchFamily="18" charset="0"/>
                      </a:rPr>
                      <m:t>min</m:t>
                    </m:r>
                    <m:d>
                      <m:dPr>
                        <m:begChr m:val="["/>
                        <m:endChr m:val="]"/>
                        <m:ctrlPr>
                          <a:rPr lang="en-US" altLang="zh-CN" i="1">
                            <a:latin typeface="Cambria Math" panose="02040503050406030204" pitchFamily="18" charset="0"/>
                            <a:cs typeface="Cambria Math" panose="02040503050406030204" pitchFamily="18" charset="0"/>
                          </a:rPr>
                        </m:ctrlPr>
                      </m:dPr>
                      <m:e>
                        <m:rad>
                          <m:radPr>
                            <m:degHide m:val="on"/>
                            <m:ctrlPr>
                              <a:rPr lang="en-US" altLang="zh-CN" i="1">
                                <a:latin typeface="Cambria Math" panose="02040503050406030204" pitchFamily="18" charset="0"/>
                                <a:cs typeface="Cambria Math" panose="02040503050406030204" pitchFamily="18" charset="0"/>
                              </a:rPr>
                            </m:ctrlPr>
                          </m:radPr>
                          <m:deg/>
                          <m:e>
                            <m:f>
                              <m:fPr>
                                <m:ctrlPr>
                                  <a:rPr lang="en-US" altLang="zh-CN" i="1">
                                    <a:latin typeface="Cambria Math" panose="02040503050406030204" pitchFamily="18" charset="0"/>
                                    <a:cs typeface="Cambria Math" panose="02040503050406030204" pitchFamily="18" charset="0"/>
                                  </a:rPr>
                                </m:ctrlPr>
                              </m:fPr>
                              <m:num>
                                <m:r>
                                  <a:rPr lang="en-US" altLang="zh-CN" i="1">
                                    <a:latin typeface="Cambria Math" panose="02040503050406030204" pitchFamily="18" charset="0"/>
                                    <a:cs typeface="Cambria Math" panose="02040503050406030204" pitchFamily="18" charset="0"/>
                                  </a:rPr>
                                  <m:t>1</m:t>
                                </m:r>
                              </m:num>
                              <m:den>
                                <m:r>
                                  <a:rPr lang="en-US" altLang="zh-CN" i="1">
                                    <a:latin typeface="Cambria Math" panose="02040503050406030204" pitchFamily="18" charset="0"/>
                                    <a:cs typeface="Cambria Math" panose="02040503050406030204" pitchFamily="18" charset="0"/>
                                  </a:rPr>
                                  <m:t>𝑁</m:t>
                                </m:r>
                              </m:den>
                            </m:f>
                            <m:nary>
                              <m:naryPr>
                                <m:chr m:val="∑"/>
                                <m:limLoc m:val="undOvr"/>
                                <m:ctrlPr>
                                  <a:rPr lang="en-US" altLang="zh-CN" i="1">
                                    <a:latin typeface="Cambria Math" panose="02040503050406030204" pitchFamily="18" charset="0"/>
                                    <a:cs typeface="Cambria Math" panose="02040503050406030204" pitchFamily="18" charset="0"/>
                                  </a:rPr>
                                </m:ctrlPr>
                              </m:naryPr>
                              <m:sub>
                                <m:r>
                                  <a:rPr lang="en-US" altLang="zh-CN" i="1">
                                    <a:latin typeface="Cambria Math" panose="02040503050406030204" pitchFamily="18" charset="0"/>
                                    <a:cs typeface="Cambria Math" panose="02040503050406030204" pitchFamily="18" charset="0"/>
                                  </a:rPr>
                                  <m:t>𝑖</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1</m:t>
                                </m:r>
                              </m:sub>
                              <m:sup>
                                <m:r>
                                  <a:rPr lang="en-US" altLang="zh-CN" i="1">
                                    <a:latin typeface="Cambria Math" panose="02040503050406030204" pitchFamily="18" charset="0"/>
                                    <a:cs typeface="Cambria Math" panose="02040503050406030204" pitchFamily="18" charset="0"/>
                                  </a:rPr>
                                  <m:t>𝑁</m:t>
                                </m:r>
                              </m:sup>
                              <m:e>
                                <m:sSup>
                                  <m:sSupPr>
                                    <m:ctrlPr>
                                      <a:rPr lang="en-US" altLang="zh-CN" i="1">
                                        <a:latin typeface="Cambria Math" panose="02040503050406030204" pitchFamily="18" charset="0"/>
                                        <a:cs typeface="Cambria Math" panose="02040503050406030204" pitchFamily="18" charset="0"/>
                                      </a:rPr>
                                    </m:ctrlPr>
                                  </m:sSupPr>
                                  <m:e>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𝑣</m:t>
                                        </m:r>
                                      </m:e>
                                      <m:sub>
                                        <m:r>
                                          <a:rPr lang="en-US" altLang="zh-CN" i="1">
                                            <a:latin typeface="Cambria Math" panose="02040503050406030204" pitchFamily="18" charset="0"/>
                                            <a:cs typeface="Cambria Math" panose="02040503050406030204" pitchFamily="18" charset="0"/>
                                          </a:rPr>
                                          <m:t>𝑖𝑥</m:t>
                                        </m:r>
                                      </m:sub>
                                    </m:sSub>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𝑤</m:t>
                                        </m:r>
                                      </m:e>
                                      <m:sub>
                                        <m:r>
                                          <a:rPr lang="en-US" altLang="zh-CN" i="1">
                                            <a:latin typeface="Cambria Math" panose="02040503050406030204" pitchFamily="18" charset="0"/>
                                            <a:cs typeface="Cambria Math" panose="02040503050406030204" pitchFamily="18" charset="0"/>
                                          </a:rPr>
                                          <m:t>𝑖𝑥</m:t>
                                        </m:r>
                                      </m:sub>
                                    </m:sSub>
                                    <m:r>
                                      <a:rPr lang="en-US" altLang="zh-CN" i="1">
                                        <a:latin typeface="Cambria Math" panose="02040503050406030204" pitchFamily="18" charset="0"/>
                                        <a:cs typeface="Cambria Math" panose="02040503050406030204" pitchFamily="18" charset="0"/>
                                      </a:rPr>
                                      <m:t>)</m:t>
                                    </m:r>
                                  </m:e>
                                  <m:sup>
                                    <m:r>
                                      <a:rPr lang="en-US" altLang="zh-CN" i="1">
                                        <a:latin typeface="Cambria Math" panose="02040503050406030204" pitchFamily="18" charset="0"/>
                                        <a:cs typeface="Cambria Math" panose="02040503050406030204" pitchFamily="18" charset="0"/>
                                      </a:rPr>
                                      <m:t>2</m:t>
                                    </m:r>
                                  </m:sup>
                                </m:sSup>
                                <m:r>
                                  <a:rPr lang="en-US" altLang="zh-CN" i="1">
                                    <a:latin typeface="Cambria Math" panose="02040503050406030204" pitchFamily="18" charset="0"/>
                                    <a:cs typeface="Cambria Math" panose="02040503050406030204" pitchFamily="18" charset="0"/>
                                  </a:rPr>
                                  <m:t>+</m:t>
                                </m:r>
                                <m:sSup>
                                  <m:sSupPr>
                                    <m:ctrlPr>
                                      <a:rPr lang="en-US" altLang="zh-CN" i="1">
                                        <a:latin typeface="Cambria Math" panose="02040503050406030204" pitchFamily="18" charset="0"/>
                                        <a:cs typeface="Cambria Math" panose="02040503050406030204" pitchFamily="18" charset="0"/>
                                      </a:rPr>
                                    </m:ctrlPr>
                                  </m:sSupPr>
                                  <m:e>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𝑣</m:t>
                                        </m:r>
                                      </m:e>
                                      <m:sub>
                                        <m:r>
                                          <a:rPr lang="en-US" altLang="zh-CN" i="1">
                                            <a:latin typeface="Cambria Math" panose="02040503050406030204" pitchFamily="18" charset="0"/>
                                            <a:cs typeface="Cambria Math" panose="02040503050406030204" pitchFamily="18" charset="0"/>
                                          </a:rPr>
                                          <m:t>𝑖𝑦</m:t>
                                        </m:r>
                                      </m:sub>
                                    </m:sSub>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𝑤</m:t>
                                        </m:r>
                                      </m:e>
                                      <m:sub>
                                        <m:r>
                                          <a:rPr lang="en-US" altLang="zh-CN" i="1">
                                            <a:latin typeface="Cambria Math" panose="02040503050406030204" pitchFamily="18" charset="0"/>
                                            <a:cs typeface="Cambria Math" panose="02040503050406030204" pitchFamily="18" charset="0"/>
                                          </a:rPr>
                                          <m:t>𝑖𝑦</m:t>
                                        </m:r>
                                      </m:sub>
                                    </m:sSub>
                                    <m:r>
                                      <a:rPr lang="en-US" altLang="zh-CN" i="1">
                                        <a:latin typeface="Cambria Math" panose="02040503050406030204" pitchFamily="18" charset="0"/>
                                        <a:cs typeface="Cambria Math" panose="02040503050406030204" pitchFamily="18" charset="0"/>
                                      </a:rPr>
                                      <m:t>)</m:t>
                                    </m:r>
                                  </m:e>
                                  <m:sup>
                                    <m:r>
                                      <a:rPr lang="en-US" altLang="zh-CN" i="1">
                                        <a:latin typeface="Cambria Math" panose="02040503050406030204" pitchFamily="18" charset="0"/>
                                        <a:cs typeface="Cambria Math" panose="02040503050406030204" pitchFamily="18" charset="0"/>
                                      </a:rPr>
                                      <m:t>2</m:t>
                                    </m:r>
                                  </m:sup>
                                </m:sSup>
                                <m:r>
                                  <a:rPr lang="en-US" altLang="zh-CN" i="1">
                                    <a:latin typeface="Cambria Math" panose="02040503050406030204" pitchFamily="18" charset="0"/>
                                    <a:cs typeface="Cambria Math" panose="02040503050406030204" pitchFamily="18" charset="0"/>
                                  </a:rPr>
                                  <m:t>+</m:t>
                                </m:r>
                                <m:sSup>
                                  <m:sSupPr>
                                    <m:ctrlPr>
                                      <a:rPr lang="en-US" altLang="zh-CN" i="1">
                                        <a:latin typeface="Cambria Math" panose="02040503050406030204" pitchFamily="18" charset="0"/>
                                        <a:cs typeface="Cambria Math" panose="02040503050406030204" pitchFamily="18" charset="0"/>
                                      </a:rPr>
                                    </m:ctrlPr>
                                  </m:sSupPr>
                                  <m:e>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𝑣</m:t>
                                        </m:r>
                                      </m:e>
                                      <m:sub>
                                        <m:r>
                                          <a:rPr lang="en-US" altLang="zh-CN" i="1">
                                            <a:latin typeface="Cambria Math" panose="02040503050406030204" pitchFamily="18" charset="0"/>
                                            <a:cs typeface="Cambria Math" panose="02040503050406030204" pitchFamily="18" charset="0"/>
                                          </a:rPr>
                                          <m:t>𝑖𝑧</m:t>
                                        </m:r>
                                      </m:sub>
                                    </m:sSub>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𝑤</m:t>
                                        </m:r>
                                      </m:e>
                                      <m:sub>
                                        <m:r>
                                          <a:rPr lang="en-US" altLang="zh-CN" i="1">
                                            <a:latin typeface="Cambria Math" panose="02040503050406030204" pitchFamily="18" charset="0"/>
                                            <a:cs typeface="Cambria Math" panose="02040503050406030204" pitchFamily="18" charset="0"/>
                                          </a:rPr>
                                          <m:t>𝑖𝑧</m:t>
                                        </m:r>
                                      </m:sub>
                                    </m:sSub>
                                    <m:r>
                                      <a:rPr lang="en-US" altLang="zh-CN" i="1">
                                        <a:latin typeface="Cambria Math" panose="02040503050406030204" pitchFamily="18" charset="0"/>
                                        <a:cs typeface="Cambria Math" panose="02040503050406030204" pitchFamily="18" charset="0"/>
                                      </a:rPr>
                                      <m:t>)</m:t>
                                    </m:r>
                                  </m:e>
                                  <m:sup>
                                    <m:r>
                                      <a:rPr lang="en-US" altLang="zh-CN" i="1">
                                        <a:latin typeface="Cambria Math" panose="02040503050406030204" pitchFamily="18" charset="0"/>
                                        <a:cs typeface="Cambria Math" panose="02040503050406030204" pitchFamily="18" charset="0"/>
                                      </a:rPr>
                                      <m:t>2</m:t>
                                    </m:r>
                                  </m:sup>
                                </m:sSup>
                              </m:e>
                            </m:nary>
                          </m:e>
                        </m:rad>
                      </m:e>
                    </m:d>
                  </m:oMath>
                </a14:m>
                <a:endParaRPr lang="zh-CN" altLang="en-US"/>
              </a:p>
              <a:p>
                <a:pPr algn="l"/>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844550" y="4361180"/>
                <a:ext cx="10341610" cy="2132965"/>
              </a:xfrm>
              <a:prstGeom prst="rect">
                <a:avLst/>
              </a:prstGeom>
              <a:blipFill rotWithShape="1">
                <a:blip r:embed="rId2"/>
                <a:stretch>
                  <a:fillRect/>
                </a:stretch>
              </a:blipFill>
            </p:spPr>
            <p:txBody>
              <a:bodyPr/>
              <a:lstStyle/>
              <a:p>
                <a:r>
                  <a:rPr lang="zh-CN" altLang="en-US">
                    <a:noFill/>
                  </a:rPr>
                  <a:t> </a:t>
                </a:r>
              </a:p>
            </p:txBody>
          </p:sp>
        </mc:Fallback>
      </mc:AlternateContent>
      <p:sp>
        <p:nvSpPr>
          <p:cNvPr id="3" name="文本框 2"/>
          <p:cNvSpPr txBox="1"/>
          <p:nvPr/>
        </p:nvSpPr>
        <p:spPr>
          <a:xfrm>
            <a:off x="476361" y="401028"/>
            <a:ext cx="2324735" cy="583565"/>
          </a:xfrm>
          <a:prstGeom prst="rect">
            <a:avLst/>
          </a:prstGeom>
          <a:noFill/>
        </p:spPr>
        <p:txBody>
          <a:bodyPr wrap="none" rtlCol="0">
            <a:spAutoFit/>
          </a:bodyPr>
          <a:p>
            <a:r>
              <a:rPr kumimoji="1" lang="en-US" altLang="zh-CN" sz="3200" dirty="0"/>
              <a:t>Introduction</a:t>
            </a:r>
            <a:endParaRPr kumimoji="1" lang="zh-CN" altLang="en-US" sz="3200" dirty="0"/>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12240" y="1589405"/>
            <a:ext cx="10024110" cy="3415030"/>
          </a:xfrm>
          <a:prstGeom prst="rect">
            <a:avLst/>
          </a:prstGeom>
          <a:noFill/>
        </p:spPr>
        <p:txBody>
          <a:bodyPr wrap="square" rtlCol="0">
            <a:spAutoFit/>
          </a:bodyPr>
          <a:p>
            <a:pPr>
              <a:lnSpc>
                <a:spcPct val="150000"/>
              </a:lnSpc>
            </a:pPr>
            <a:r>
              <a:rPr kumimoji="1" lang="zh-CN" altLang="en-US" sz="2400" b="1" dirty="0"/>
              <a:t>仅靠</a:t>
            </a:r>
            <a:r>
              <a:rPr kumimoji="1" lang="en-GB" altLang="zh-CN" sz="2400" b="1" dirty="0"/>
              <a:t>RMSD</a:t>
            </a:r>
            <a:r>
              <a:rPr kumimoji="1" lang="zh-CN" altLang="en-US" sz="2400" b="1" dirty="0"/>
              <a:t>不足以估计初始模板的质量。</a:t>
            </a:r>
            <a:endParaRPr kumimoji="1" lang="en-US" altLang="zh-CN" sz="2400" b="1" dirty="0"/>
          </a:p>
          <a:p>
            <a:pPr>
              <a:lnSpc>
                <a:spcPct val="150000"/>
              </a:lnSpc>
            </a:pPr>
            <a:endParaRPr kumimoji="1" lang="en-US" altLang="zh-CN" sz="2400" b="1" dirty="0"/>
          </a:p>
          <a:p>
            <a:pPr marL="285750" indent="-285750">
              <a:lnSpc>
                <a:spcPct val="150000"/>
              </a:lnSpc>
              <a:buFont typeface="Wingdings" panose="05000000000000000000" pitchFamily="2" charset="2"/>
              <a:buChar char="l"/>
            </a:pPr>
            <a:r>
              <a:rPr kumimoji="1" lang="zh-CN" altLang="en-US" sz="2400" dirty="0"/>
              <a:t>在不同的方法中，</a:t>
            </a:r>
            <a:r>
              <a:rPr kumimoji="1" lang="zh-CN" altLang="en-US" sz="2400" dirty="0"/>
              <a:t>对齐覆盖率可能各不相同。</a:t>
            </a:r>
            <a:endParaRPr kumimoji="1" lang="en-US" altLang="zh-CN" sz="2400" dirty="0"/>
          </a:p>
          <a:p>
            <a:pPr>
              <a:lnSpc>
                <a:spcPct val="150000"/>
              </a:lnSpc>
            </a:pPr>
            <a:r>
              <a:rPr kumimoji="1" lang="zh-CN" altLang="en-US" sz="2400" dirty="0"/>
              <a:t>例如，对齐覆盖率为</a:t>
            </a:r>
            <a:r>
              <a:rPr kumimoji="1" lang="en-US" altLang="zh-CN" sz="2400" dirty="0"/>
              <a:t>50%</a:t>
            </a:r>
            <a:r>
              <a:rPr kumimoji="1" lang="zh-CN" altLang="en-US" sz="2400" dirty="0"/>
              <a:t>的模板、</a:t>
            </a:r>
            <a:r>
              <a:rPr kumimoji="1" lang="en-GB" altLang="zh-CN" sz="2400" dirty="0"/>
              <a:t>RMSD</a:t>
            </a:r>
            <a:r>
              <a:rPr kumimoji="1" lang="zh-CN" altLang="en-US" sz="2400" dirty="0"/>
              <a:t>为</a:t>
            </a:r>
            <a:r>
              <a:rPr kumimoji="1" lang="en-US" altLang="zh-CN" sz="2400" dirty="0"/>
              <a:t>2Å</a:t>
            </a:r>
            <a:r>
              <a:rPr kumimoji="1" lang="zh-CN" altLang="en-US" sz="2400" dirty="0"/>
              <a:t>的模板，不一定比</a:t>
            </a:r>
            <a:r>
              <a:rPr kumimoji="1" lang="en-GB" altLang="zh-CN" sz="2400" dirty="0"/>
              <a:t>RMSD</a:t>
            </a:r>
            <a:r>
              <a:rPr kumimoji="1" lang="zh-CN" altLang="en-US" sz="2400" dirty="0"/>
              <a:t>为</a:t>
            </a:r>
            <a:r>
              <a:rPr kumimoji="1" lang="en-US" altLang="zh-CN" sz="2400" dirty="0"/>
              <a:t>3Å</a:t>
            </a:r>
            <a:r>
              <a:rPr kumimoji="1" lang="zh-CN" altLang="en-US" sz="2400" dirty="0"/>
              <a:t>、但对齐覆盖率为</a:t>
            </a:r>
            <a:r>
              <a:rPr kumimoji="1" lang="en-US" altLang="zh-CN" sz="2400" dirty="0"/>
              <a:t>80%</a:t>
            </a:r>
            <a:r>
              <a:rPr kumimoji="1" lang="zh-CN" altLang="en-US" sz="2400" dirty="0"/>
              <a:t>的模板更适合结构重塑。</a:t>
            </a:r>
            <a:endParaRPr kumimoji="1" lang="en-US" altLang="zh-CN" sz="2400" dirty="0"/>
          </a:p>
          <a:p>
            <a:pPr>
              <a:lnSpc>
                <a:spcPct val="150000"/>
              </a:lnSpc>
            </a:pPr>
            <a:endParaRPr kumimoji="1" lang="en-US" altLang="zh-CN" sz="2400" dirty="0"/>
          </a:p>
        </p:txBody>
      </p:sp>
      <p:sp>
        <p:nvSpPr>
          <p:cNvPr id="3" name="文本框 2"/>
          <p:cNvSpPr txBox="1"/>
          <p:nvPr/>
        </p:nvSpPr>
        <p:spPr>
          <a:xfrm>
            <a:off x="476361" y="401028"/>
            <a:ext cx="2324735" cy="583565"/>
          </a:xfrm>
          <a:prstGeom prst="rect">
            <a:avLst/>
          </a:prstGeom>
          <a:noFill/>
        </p:spPr>
        <p:txBody>
          <a:bodyPr wrap="none" rtlCol="0">
            <a:spAutoFit/>
          </a:bodyPr>
          <a:p>
            <a:r>
              <a:rPr kumimoji="1" lang="en-US" altLang="zh-CN" sz="3200" dirty="0"/>
              <a:t>Introduction</a:t>
            </a:r>
            <a:endParaRPr kumimoji="1" lang="zh-CN" altLang="en-US" sz="3200"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4" name="文本框 3"/>
              <p:cNvSpPr txBox="1"/>
              <p:nvPr/>
            </p:nvSpPr>
            <p:spPr>
              <a:xfrm>
                <a:off x="2199005" y="2716530"/>
                <a:ext cx="8497570" cy="3065145"/>
              </a:xfrm>
              <a:prstGeom prst="rect">
                <a:avLst/>
              </a:prstGeom>
              <a:noFill/>
            </p:spPr>
            <p:txBody>
              <a:bodyPr wrap="square" rtlCol="0">
                <a:spAutoFit/>
              </a:bodyPr>
              <a:p>
                <a:pPr indent="609600" fontAlgn="auto">
                  <a:lnSpc>
                    <a:spcPct val="150000"/>
                  </a:lnSpc>
                  <a:spcBef>
                    <a:spcPts val="0"/>
                  </a:spcBef>
                  <a:spcAft>
                    <a:spcPts val="0"/>
                  </a:spcAft>
                  <a:extLst>
                    <a:ext uri="{35155182-B16C-46BC-9424-99874614C6A1}">
                      <wpsdc:indentchars xmlns:wpsdc="http://www.wps.cn/officeDocument/2017/drawingmlCustomData" val="200" checksum="4158780845"/>
                    </a:ext>
                  </a:extLst>
                </a:pPr>
                <a:r>
                  <a:rPr lang="en-US" altLang="zh-CN" sz="2400"/>
                  <a:t>Adam Zemla </a:t>
                </a:r>
                <a:r>
                  <a:rPr lang="zh-CN" altLang="en-US" sz="2400"/>
                  <a:t>开发了</a:t>
                </a:r>
                <a:r>
                  <a:rPr lang="en-US" altLang="zh-CN" sz="2400"/>
                  <a:t>GDT</a:t>
                </a:r>
                <a:r>
                  <a:rPr lang="zh-CN" altLang="en-US" sz="2400">
                    <a:sym typeface="+mn-ea"/>
                  </a:rPr>
                  <a:t>（</a:t>
                </a:r>
                <a:r>
                  <a:rPr lang="en-US" altLang="zh-CN" sz="2400">
                    <a:sym typeface="+mn-ea"/>
                  </a:rPr>
                  <a:t>Global distance test </a:t>
                </a:r>
                <a:r>
                  <a:rPr lang="zh-CN" altLang="en-US" sz="2400">
                    <a:sym typeface="+mn-ea"/>
                  </a:rPr>
                  <a:t>）</a:t>
                </a:r>
                <a:r>
                  <a:rPr lang="zh-CN" altLang="en-US" sz="2400"/>
                  <a:t>，可用来表示两个蛋白质结构的相似</a:t>
                </a:r>
                <a:r>
                  <a:rPr lang="zh-CN" altLang="en-US" sz="2400"/>
                  <a:t>程度。为避免</a:t>
                </a:r>
                <a:r>
                  <a:rPr lang="en-US" altLang="zh-CN" sz="2400"/>
                  <a:t>RMSD</a:t>
                </a:r>
                <a:r>
                  <a:rPr lang="zh-CN" altLang="en-US" sz="2400"/>
                  <a:t>带来的长距离不匹配信息带来的打分函数失真，让该方法对异常区域不敏感。</a:t>
                </a:r>
                <a:r>
                  <a:rPr lang="en-US" altLang="zh-CN" sz="2400"/>
                  <a:t>GDT Score</a:t>
                </a:r>
                <a:r>
                  <a:rPr lang="zh-CN" altLang="en-US" sz="2400"/>
                  <a:t>对长距离的残基对进行一定筛选，计算距离小于阈值的</a:t>
                </a:r>
                <a14:m>
                  <m:oMath xmlns:m="http://schemas.openxmlformats.org/officeDocument/2006/math">
                    <m:r>
                      <a:rPr lang="zh-CN" altLang="en-US" sz="2400" i="1">
                        <a:latin typeface="Cambria Math" panose="02040503050406030204" pitchFamily="18" charset="0"/>
                        <a:cs typeface="Cambria Math" panose="02040503050406030204" pitchFamily="18" charset="0"/>
                      </a:rPr>
                      <m:t>碳</m:t>
                    </m:r>
                    <m:r>
                      <a:rPr lang="en-US" altLang="zh-CN" sz="2400" i="1">
                        <a:latin typeface="Cambria Math" panose="02040503050406030204" pitchFamily="18" charset="0"/>
                        <a:cs typeface="Cambria Math" panose="02040503050406030204" pitchFamily="18" charset="0"/>
                      </a:rPr>
                      <m:t>−</m:t>
                    </m:r>
                    <m:r>
                      <a:rPr lang="en-US" altLang="zh-CN" sz="2400" i="1">
                        <a:latin typeface="Cambria Math" panose="02040503050406030204" pitchFamily="18" charset="0"/>
                        <a:cs typeface="Cambria Math" panose="02040503050406030204" pitchFamily="18" charset="0"/>
                      </a:rPr>
                      <m:t>𝛼</m:t>
                    </m:r>
                    <m:r>
                      <a:rPr lang="zh-CN" altLang="en-US" sz="2400" i="1">
                        <a:latin typeface="Cambria Math" panose="02040503050406030204" pitchFamily="18" charset="0"/>
                        <a:cs typeface="Cambria Math" panose="02040503050406030204" pitchFamily="18" charset="0"/>
                      </a:rPr>
                      <m:t>百分比</m:t>
                    </m:r>
                    <m:r>
                      <a:rPr lang="en-US" altLang="zh-CN" sz="2400" i="1">
                        <a:latin typeface="Cambria Math" panose="02040503050406030204" pitchFamily="18" charset="0"/>
                        <a:cs typeface="Cambria Math" panose="02040503050406030204" pitchFamily="18" charset="0"/>
                      </a:rPr>
                      <m:t>，</m:t>
                    </m:r>
                  </m:oMath>
                </a14:m>
                <a:r>
                  <a:rPr lang="zh-CN" altLang="en-US" sz="2400">
                    <a:latin typeface="Cambria Math" panose="02040503050406030204" pitchFamily="18" charset="0"/>
                    <a:cs typeface="Cambria Math" panose="02040503050406030204" pitchFamily="18" charset="0"/>
                  </a:rPr>
                  <a:t>视作</a:t>
                </a:r>
                <a:r>
                  <a:rPr lang="en-US" altLang="zh-CN" sz="2400">
                    <a:latin typeface="Cambria Math" panose="02040503050406030204" pitchFamily="18" charset="0"/>
                    <a:cs typeface="Cambria Math" panose="02040503050406030204" pitchFamily="18" charset="0"/>
                  </a:rPr>
                  <a:t>GDT</a:t>
                </a:r>
                <a:r>
                  <a:rPr lang="zh-CN" altLang="en-US" sz="2400">
                    <a:latin typeface="Cambria Math" panose="02040503050406030204" pitchFamily="18" charset="0"/>
                    <a:cs typeface="Cambria Math" panose="02040503050406030204" pitchFamily="18" charset="0"/>
                  </a:rPr>
                  <a:t>函数</a:t>
                </a:r>
                <a:endParaRPr lang="zh-CN" altLang="en-US" sz="2400">
                  <a:latin typeface="Cambria Math" panose="02040503050406030204" pitchFamily="18" charset="0"/>
                  <a:cs typeface="Cambria Math" panose="02040503050406030204" pitchFamily="18"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2199005" y="2716530"/>
                <a:ext cx="8497570" cy="3065145"/>
              </a:xfrm>
              <a:prstGeom prst="rect">
                <a:avLst/>
              </a:prstGeom>
              <a:blipFill rotWithShape="1">
                <a:blip r:embed="rId1"/>
                <a:stretch>
                  <a:fillRect/>
                </a:stretch>
              </a:blipFill>
            </p:spPr>
            <p:txBody>
              <a:bodyPr/>
              <a:lstStyle/>
              <a:p>
                <a:r>
                  <a:rPr lang="zh-CN" altLang="en-US">
                    <a:noFill/>
                  </a:rPr>
                  <a:t> </a:t>
                </a:r>
              </a:p>
            </p:txBody>
          </p:sp>
        </mc:Fallback>
      </mc:AlternateContent>
      <p:sp>
        <p:nvSpPr>
          <p:cNvPr id="5" name="文本框 4"/>
          <p:cNvSpPr txBox="1"/>
          <p:nvPr/>
        </p:nvSpPr>
        <p:spPr>
          <a:xfrm>
            <a:off x="2199005" y="1863725"/>
            <a:ext cx="2309495" cy="521970"/>
          </a:xfrm>
          <a:prstGeom prst="rect">
            <a:avLst/>
          </a:prstGeom>
          <a:noFill/>
        </p:spPr>
        <p:txBody>
          <a:bodyPr wrap="none" rtlCol="0">
            <a:spAutoFit/>
          </a:bodyPr>
          <a:p>
            <a:r>
              <a:rPr lang="en-US" altLang="zh-CN" sz="2800"/>
              <a:t>GDT Score</a:t>
            </a:r>
            <a:r>
              <a:rPr lang="zh-CN" altLang="en-US" sz="2800"/>
              <a:t>：</a:t>
            </a:r>
            <a:endParaRPr lang="zh-CN" altLang="en-US" sz="2800"/>
          </a:p>
        </p:txBody>
      </p:sp>
      <p:sp>
        <p:nvSpPr>
          <p:cNvPr id="3" name="文本框 2"/>
          <p:cNvSpPr txBox="1"/>
          <p:nvPr/>
        </p:nvSpPr>
        <p:spPr>
          <a:xfrm>
            <a:off x="476361" y="401028"/>
            <a:ext cx="2324735" cy="583565"/>
          </a:xfrm>
          <a:prstGeom prst="rect">
            <a:avLst/>
          </a:prstGeom>
          <a:noFill/>
        </p:spPr>
        <p:txBody>
          <a:bodyPr wrap="none" rtlCol="0">
            <a:spAutoFit/>
          </a:bodyPr>
          <a:p>
            <a:r>
              <a:rPr kumimoji="1" lang="en-US" altLang="zh-CN" sz="3200" dirty="0"/>
              <a:t>Introduction</a:t>
            </a:r>
            <a:endParaRPr kumimoji="1" lang="zh-CN" altLang="en-US" sz="3200" dirty="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2588895" y="1668145"/>
            <a:ext cx="2833370" cy="619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a:latin typeface="等线" panose="02010600030101010101" charset="-122"/>
                <a:ea typeface="等线" panose="02010600030101010101" charset="-122"/>
              </a:rPr>
              <a:t>MaxSub Score:</a:t>
            </a:r>
            <a:endParaRPr lang="en-US" altLang="zh-CN" sz="2800">
              <a:latin typeface="等线" panose="02010600030101010101" charset="-122"/>
              <a:ea typeface="等线" panose="02010600030101010101" charset="-122"/>
            </a:endParaRPr>
          </a:p>
        </p:txBody>
      </p:sp>
      <mc:AlternateContent xmlns:mc="http://schemas.openxmlformats.org/markup-compatibility/2006">
        <mc:Choice xmlns:a14="http://schemas.microsoft.com/office/drawing/2010/main" Requires="a14">
          <p:sp>
            <p:nvSpPr>
              <p:cNvPr id="3" name="内容占位符 2"/>
              <p:cNvSpPr>
                <a:spLocks noGrp="1"/>
              </p:cNvSpPr>
              <p:nvPr/>
            </p:nvSpPr>
            <p:spPr>
              <a:xfrm>
                <a:off x="4417060" y="4120515"/>
                <a:ext cx="6289675" cy="21094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sSub>
                      <m:sSubPr>
                        <m:ctrlPr>
                          <a:rPr lang="en-US" altLang="zh-CN" sz="2400" i="1">
                            <a:latin typeface="Cambria Math" panose="02040503050406030204" pitchFamily="18" charset="0"/>
                            <a:cs typeface="Cambria Math" panose="02040503050406030204" pitchFamily="18" charset="0"/>
                            <a:sym typeface="+mn-ea"/>
                          </a:rPr>
                        </m:ctrlPr>
                      </m:sSubPr>
                      <m:e>
                        <m:r>
                          <a:rPr lang="en-US" altLang="zh-CN" sz="2400" i="1">
                            <a:latin typeface="Cambria Math" panose="02040503050406030204" pitchFamily="18" charset="0"/>
                            <a:cs typeface="Cambria Math" panose="02040503050406030204" pitchFamily="18" charset="0"/>
                            <a:sym typeface="+mn-ea"/>
                          </a:rPr>
                          <m:t>𝑑</m:t>
                        </m:r>
                      </m:e>
                      <m:sub>
                        <m:r>
                          <a:rPr lang="en-US" altLang="zh-CN" sz="2400" i="1">
                            <a:latin typeface="Cambria Math" panose="02040503050406030204" pitchFamily="18" charset="0"/>
                            <a:cs typeface="Cambria Math" panose="02040503050406030204" pitchFamily="18" charset="0"/>
                            <a:sym typeface="+mn-ea"/>
                          </a:rPr>
                          <m:t>0</m:t>
                        </m:r>
                      </m:sub>
                    </m:sSub>
                  </m:oMath>
                </a14:m>
                <a:r>
                  <a:rPr lang="en-US" altLang="zh-CN" sz="2400" i="1">
                    <a:latin typeface="Cambria Math" panose="02040503050406030204" pitchFamily="18" charset="0"/>
                    <a:cs typeface="Cambria Math" panose="02040503050406030204" pitchFamily="18" charset="0"/>
                    <a:sym typeface="+mn-ea"/>
                  </a:rPr>
                  <a:t>=3.5 </a:t>
                </a:r>
                <a:r>
                  <a:rPr kumimoji="1" lang="en-US" altLang="zh-CN" sz="2400" dirty="0" err="1">
                    <a:sym typeface="+mn-ea"/>
                  </a:rPr>
                  <a:t>Å   </a:t>
                </a:r>
                <a:r>
                  <a:rPr kumimoji="1" lang="zh-CN" altLang="en-US" sz="2400" dirty="0" err="1">
                    <a:sym typeface="+mn-ea"/>
                  </a:rPr>
                  <a:t>归一化匹配差异的尺度</a:t>
                </a:r>
                <a:endParaRPr lang="en-US" altLang="zh-CN" sz="2400" i="1">
                  <a:latin typeface="Cambria Math" panose="02040503050406030204" pitchFamily="18" charset="0"/>
                  <a:cs typeface="Cambria Math" panose="02040503050406030204" pitchFamily="18" charset="0"/>
                  <a:sym typeface="+mn-ea"/>
                </a:endParaRPr>
              </a:p>
              <a:p>
                <a14:m>
                  <m:oMath xmlns:m="http://schemas.openxmlformats.org/officeDocument/2006/math">
                    <m:sSub>
                      <m:sSubPr>
                        <m:ctrlPr>
                          <a:rPr lang="en-US" altLang="zh-CN" sz="2400" i="1">
                            <a:latin typeface="Cambria Math" panose="02040503050406030204" pitchFamily="18" charset="0"/>
                            <a:cs typeface="Cambria Math" panose="02040503050406030204" pitchFamily="18" charset="0"/>
                            <a:sym typeface="+mn-ea"/>
                          </a:rPr>
                        </m:ctrlPr>
                      </m:sSubPr>
                      <m:e>
                        <m:r>
                          <a:rPr lang="en-US" altLang="zh-CN" sz="2400" i="1">
                            <a:latin typeface="Cambria Math" panose="02040503050406030204" pitchFamily="18" charset="0"/>
                            <a:cs typeface="Cambria Math" panose="02040503050406030204" pitchFamily="18" charset="0"/>
                            <a:sym typeface="+mn-ea"/>
                          </a:rPr>
                          <m:t>𝑑</m:t>
                        </m:r>
                      </m:e>
                      <m:sub>
                        <m:r>
                          <a:rPr lang="en-US" altLang="zh-CN" sz="2400" i="1">
                            <a:latin typeface="Cambria Math" panose="02040503050406030204" pitchFamily="18" charset="0"/>
                            <a:cs typeface="Cambria Math" panose="02040503050406030204" pitchFamily="18" charset="0"/>
                            <a:sym typeface="+mn-ea"/>
                          </a:rPr>
                          <m:t>𝑖</m:t>
                        </m:r>
                      </m:sub>
                    </m:sSub>
                    <m:r>
                      <a:rPr lang="en-US" altLang="zh-CN" sz="2400" i="1">
                        <a:latin typeface="Cambria Math" panose="02040503050406030204" pitchFamily="18" charset="0"/>
                        <a:cs typeface="Cambria Math" panose="02040503050406030204" pitchFamily="18" charset="0"/>
                        <a:sym typeface="+mn-ea"/>
                      </a:rPr>
                      <m:t>=</m:t>
                    </m:r>
                    <m:d>
                      <m:dPr>
                        <m:begChr m:val="‖"/>
                        <m:endChr m:val="‖"/>
                        <m:ctrlPr>
                          <a:rPr lang="en-US" altLang="zh-CN" sz="2400" i="1">
                            <a:latin typeface="Cambria Math" panose="02040503050406030204" pitchFamily="18" charset="0"/>
                            <a:cs typeface="Cambria Math" panose="02040503050406030204" pitchFamily="18" charset="0"/>
                            <a:sym typeface="+mn-ea"/>
                          </a:rPr>
                        </m:ctrlPr>
                      </m:dPr>
                      <m:e>
                        <m:acc>
                          <m:accPr>
                            <m:chr m:val="⃑"/>
                            <m:ctrlPr>
                              <a:rPr lang="en-US" altLang="zh-CN" sz="2400" i="1">
                                <a:latin typeface="Cambria Math" panose="02040503050406030204" pitchFamily="18" charset="0"/>
                                <a:cs typeface="Cambria Math" panose="02040503050406030204" pitchFamily="18" charset="0"/>
                                <a:sym typeface="+mn-ea"/>
                              </a:rPr>
                            </m:ctrlPr>
                          </m:accPr>
                          <m:e>
                            <m:sSub>
                              <m:sSubPr>
                                <m:ctrlPr>
                                  <a:rPr lang="en-US" altLang="zh-CN" sz="2400" i="1">
                                    <a:latin typeface="Cambria Math" panose="02040503050406030204" pitchFamily="18" charset="0"/>
                                    <a:cs typeface="Cambria Math" panose="02040503050406030204" pitchFamily="18" charset="0"/>
                                    <a:sym typeface="+mn-ea"/>
                                  </a:rPr>
                                </m:ctrlPr>
                              </m:sSubPr>
                              <m:e>
                                <m:r>
                                  <a:rPr lang="en-US" altLang="zh-CN" sz="2400" i="1">
                                    <a:latin typeface="Cambria Math" panose="02040503050406030204" pitchFamily="18" charset="0"/>
                                    <a:cs typeface="Cambria Math" panose="02040503050406030204" pitchFamily="18" charset="0"/>
                                    <a:sym typeface="+mn-ea"/>
                                  </a:rPr>
                                  <m:t>𝑟</m:t>
                                </m:r>
                              </m:e>
                              <m:sub>
                                <m:r>
                                  <a:rPr lang="en-US" altLang="zh-CN" sz="2400" i="1">
                                    <a:latin typeface="Cambria Math" panose="02040503050406030204" pitchFamily="18" charset="0"/>
                                    <a:cs typeface="Cambria Math" panose="02040503050406030204" pitchFamily="18" charset="0"/>
                                    <a:sym typeface="+mn-ea"/>
                                  </a:rPr>
                                  <m:t>𝐴𝑖</m:t>
                                </m:r>
                              </m:sub>
                            </m:sSub>
                          </m:e>
                        </m:acc>
                        <m:r>
                          <a:rPr lang="en-US" altLang="zh-CN" sz="2400" i="1">
                            <a:latin typeface="Cambria Math" panose="02040503050406030204" pitchFamily="18" charset="0"/>
                            <a:cs typeface="Cambria Math" panose="02040503050406030204" pitchFamily="18" charset="0"/>
                            <a:sym typeface="+mn-ea"/>
                          </a:rPr>
                          <m:t>−</m:t>
                        </m:r>
                        <m:acc>
                          <m:accPr>
                            <m:chr m:val="⃑"/>
                            <m:ctrlPr>
                              <a:rPr lang="en-US" altLang="zh-CN" sz="2400" i="1">
                                <a:latin typeface="Cambria Math" panose="02040503050406030204" pitchFamily="18" charset="0"/>
                                <a:cs typeface="Cambria Math" panose="02040503050406030204" pitchFamily="18" charset="0"/>
                                <a:sym typeface="+mn-ea"/>
                              </a:rPr>
                            </m:ctrlPr>
                          </m:accPr>
                          <m:e>
                            <m:sSub>
                              <m:sSubPr>
                                <m:ctrlPr>
                                  <a:rPr lang="en-US" altLang="zh-CN" sz="2400" i="1">
                                    <a:latin typeface="Cambria Math" panose="02040503050406030204" pitchFamily="18" charset="0"/>
                                    <a:cs typeface="Cambria Math" panose="02040503050406030204" pitchFamily="18" charset="0"/>
                                    <a:sym typeface="+mn-ea"/>
                                  </a:rPr>
                                </m:ctrlPr>
                              </m:sSubPr>
                              <m:e>
                                <m:r>
                                  <a:rPr lang="en-US" altLang="zh-CN" sz="2400" i="1">
                                    <a:latin typeface="Cambria Math" panose="02040503050406030204" pitchFamily="18" charset="0"/>
                                    <a:cs typeface="Cambria Math" panose="02040503050406030204" pitchFamily="18" charset="0"/>
                                    <a:sym typeface="+mn-ea"/>
                                  </a:rPr>
                                  <m:t>𝑟</m:t>
                                </m:r>
                              </m:e>
                              <m:sub>
                                <m:r>
                                  <a:rPr lang="en-US" altLang="zh-CN" sz="2400" i="1">
                                    <a:latin typeface="Cambria Math" panose="02040503050406030204" pitchFamily="18" charset="0"/>
                                    <a:cs typeface="Cambria Math" panose="02040503050406030204" pitchFamily="18" charset="0"/>
                                    <a:sym typeface="+mn-ea"/>
                                  </a:rPr>
                                  <m:t>𝐵𝑖</m:t>
                                </m:r>
                              </m:sub>
                            </m:sSub>
                          </m:e>
                        </m:acc>
                      </m:e>
                    </m:d>
                  </m:oMath>
                </a14:m>
                <a:r>
                  <a:rPr lang="zh-CN" altLang="en-US" sz="2400">
                    <a:latin typeface="Cambria Math" panose="02040503050406030204" pitchFamily="18" charset="0"/>
                    <a:cs typeface="Cambria Math" panose="02040503050406030204" pitchFamily="18" charset="0"/>
                    <a:sym typeface="+mn-ea"/>
                  </a:rPr>
                  <a:t>，第</a:t>
                </a:r>
                <a14:m>
                  <m:oMath xmlns:m="http://schemas.openxmlformats.org/officeDocument/2006/math">
                    <m:r>
                      <a:rPr lang="en-US" altLang="zh-CN" sz="2400" i="1">
                        <a:latin typeface="Cambria Math" panose="02040503050406030204" pitchFamily="18" charset="0"/>
                        <a:cs typeface="Cambria Math" panose="02040503050406030204" pitchFamily="18" charset="0"/>
                        <a:sym typeface="+mn-ea"/>
                      </a:rPr>
                      <m:t>𝑖</m:t>
                    </m:r>
                  </m:oMath>
                </a14:m>
                <a:r>
                  <a:rPr lang="zh-CN" altLang="en-US" sz="2400">
                    <a:latin typeface="Cambria Math" panose="02040503050406030204" pitchFamily="18" charset="0"/>
                    <a:cs typeface="Cambria Math" panose="02040503050406030204" pitchFamily="18" charset="0"/>
                    <a:sym typeface="+mn-ea"/>
                  </a:rPr>
                  <a:t>对对齐残基间的距离</a:t>
                </a:r>
                <a:endParaRPr lang="en-US" altLang="zh-CN" sz="2400" i="1">
                  <a:latin typeface="Cambria Math" panose="02040503050406030204" pitchFamily="18" charset="0"/>
                  <a:cs typeface="Cambria Math" panose="02040503050406030204" pitchFamily="18" charset="0"/>
                  <a:sym typeface="+mn-ea"/>
                </a:endParaRPr>
              </a:p>
              <a:p>
                <a14:m>
                  <m:oMath xmlns:m="http://schemas.openxmlformats.org/officeDocument/2006/math">
                    <m:sSub>
                      <m:sSubPr>
                        <m:ctrlPr>
                          <a:rPr lang="en-US" altLang="zh-CN" sz="2400" i="1">
                            <a:latin typeface="Cambria Math" panose="02040503050406030204" pitchFamily="18" charset="0"/>
                            <a:cs typeface="Cambria Math" panose="02040503050406030204" pitchFamily="18" charset="0"/>
                            <a:sym typeface="+mn-ea"/>
                          </a:rPr>
                        </m:ctrlPr>
                      </m:sSubPr>
                      <m:e>
                        <m:r>
                          <a:rPr lang="en-US" altLang="zh-CN" sz="2400" i="1">
                            <a:latin typeface="Cambria Math" panose="02040503050406030204" pitchFamily="18" charset="0"/>
                            <a:cs typeface="Cambria Math" panose="02040503050406030204" pitchFamily="18" charset="0"/>
                            <a:sym typeface="+mn-ea"/>
                          </a:rPr>
                          <m:t>𝐿</m:t>
                        </m:r>
                      </m:e>
                      <m:sub>
                        <m:r>
                          <a:rPr lang="en-US" altLang="zh-CN" sz="2400" i="1">
                            <a:latin typeface="Cambria Math" panose="02040503050406030204" pitchFamily="18" charset="0"/>
                            <a:cs typeface="Cambria Math" panose="02040503050406030204" pitchFamily="18" charset="0"/>
                            <a:sym typeface="+mn-ea"/>
                          </a:rPr>
                          <m:t>𝑇</m:t>
                        </m:r>
                      </m:sub>
                    </m:sSub>
                  </m:oMath>
                </a14:m>
                <a:r>
                  <a:rPr lang="zh-CN" altLang="en-US" sz="2400">
                    <a:latin typeface="Cambria Math" panose="02040503050406030204" pitchFamily="18" charset="0"/>
                    <a:cs typeface="Cambria Math" panose="02040503050406030204" pitchFamily="18" charset="0"/>
                    <a:sym typeface="+mn-ea"/>
                  </a:rPr>
                  <a:t>：与模板对齐的残基</a:t>
                </a:r>
                <a:r>
                  <a:rPr lang="zh-CN" altLang="en-US" sz="2400">
                    <a:latin typeface="Cambria Math" panose="02040503050406030204" pitchFamily="18" charset="0"/>
                    <a:cs typeface="Cambria Math" panose="02040503050406030204" pitchFamily="18" charset="0"/>
                    <a:sym typeface="+mn-ea"/>
                  </a:rPr>
                  <a:t>长度</a:t>
                </a:r>
                <a:endParaRPr lang="zh-CN" altLang="en-US" sz="2400">
                  <a:latin typeface="Cambria Math" panose="02040503050406030204" pitchFamily="18" charset="0"/>
                  <a:cs typeface="Cambria Math" panose="02040503050406030204" pitchFamily="18" charset="0"/>
                  <a:sym typeface="+mn-ea"/>
                </a:endParaRPr>
              </a:p>
              <a:p>
                <a14:m>
                  <m:oMath xmlns:m="http://schemas.openxmlformats.org/officeDocument/2006/math">
                    <m:sSub>
                      <m:sSubPr>
                        <m:ctrlPr>
                          <a:rPr lang="en-US" altLang="zh-CN" sz="2400" i="1">
                            <a:latin typeface="Cambria Math" panose="02040503050406030204" pitchFamily="18" charset="0"/>
                            <a:cs typeface="Cambria Math" panose="02040503050406030204" pitchFamily="18" charset="0"/>
                            <a:sym typeface="+mn-ea"/>
                          </a:rPr>
                        </m:ctrlPr>
                      </m:sSubPr>
                      <m:e>
                        <m:r>
                          <a:rPr lang="en-US" altLang="zh-CN" sz="2400" i="1">
                            <a:latin typeface="Cambria Math" panose="02040503050406030204" pitchFamily="18" charset="0"/>
                            <a:cs typeface="Cambria Math" panose="02040503050406030204" pitchFamily="18" charset="0"/>
                            <a:sym typeface="+mn-ea"/>
                          </a:rPr>
                          <m:t>𝐿</m:t>
                        </m:r>
                      </m:e>
                      <m:sub>
                        <m:r>
                          <a:rPr lang="en-US" altLang="zh-CN" sz="2400" i="1">
                            <a:latin typeface="Cambria Math" panose="02040503050406030204" pitchFamily="18" charset="0"/>
                            <a:cs typeface="Cambria Math" panose="02040503050406030204" pitchFamily="18" charset="0"/>
                            <a:sym typeface="+mn-ea"/>
                          </a:rPr>
                          <m:t>𝑁</m:t>
                        </m:r>
                      </m:sub>
                    </m:sSub>
                  </m:oMath>
                </a14:m>
                <a:r>
                  <a:rPr lang="zh-CN" altLang="en-US" sz="2400">
                    <a:latin typeface="Cambria Math" panose="02040503050406030204" pitchFamily="18" charset="0"/>
                    <a:cs typeface="Cambria Math" panose="02040503050406030204" pitchFamily="18" charset="0"/>
                    <a:sym typeface="+mn-ea"/>
                  </a:rPr>
                  <a:t>：天然结构与长度</a:t>
                </a:r>
                <a:endParaRPr lang="zh-CN" altLang="en-US" sz="2400">
                  <a:latin typeface="Cambria Math" panose="02040503050406030204" pitchFamily="18" charset="0"/>
                  <a:cs typeface="Cambria Math" panose="02040503050406030204" pitchFamily="18" charset="0"/>
                  <a:sym typeface="+mn-ea"/>
                </a:endParaRPr>
              </a:p>
              <a:p>
                <a:endParaRPr lang="zh-CN" altLang="en-US" sz="2400">
                  <a:latin typeface="Cambria Math" panose="02040503050406030204" pitchFamily="18" charset="0"/>
                  <a:cs typeface="Cambria Math" panose="02040503050406030204" pitchFamily="18" charset="0"/>
                  <a:sym typeface="+mn-ea"/>
                </a:endParaRPr>
              </a:p>
            </p:txBody>
          </p:sp>
        </mc:Choice>
        <mc:Fallback>
          <p:sp>
            <p:nvSpPr>
              <p:cNvPr id="3" name="内容占位符 2"/>
              <p:cNvSpPr>
                <a:spLocks noRot="1" noChangeAspect="1" noMove="1" noResize="1" noEditPoints="1" noAdjustHandles="1" noChangeArrowheads="1" noChangeShapeType="1" noTextEdit="1"/>
              </p:cNvSpPr>
              <p:nvPr/>
            </p:nvSpPr>
            <p:spPr>
              <a:xfrm>
                <a:off x="4417060" y="4120515"/>
                <a:ext cx="6289675" cy="2109470"/>
              </a:xfrm>
              <a:prstGeom prst="rect">
                <a:avLst/>
              </a:prstGeom>
              <a:blipFill rotWithShape="1">
                <a:blip r:embed="rId1"/>
                <a:stretch>
                  <a:fillRect t="-512" b="-42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2174240" y="2565400"/>
                <a:ext cx="3663315" cy="1389380"/>
              </a:xfrm>
              <a:prstGeom prst="rect">
                <a:avLst/>
              </a:prstGeom>
              <a:noFill/>
            </p:spPr>
            <p:txBody>
              <a:bodyPr wrap="square" rtlCol="0">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Cambria Math" panose="02040503050406030204" pitchFamily="18" charset="0"/>
                          <a:sym typeface="+mn-ea"/>
                        </a:rPr>
                        <m:t>𝑀𝑎𝑥𝑆𝑢𝑏</m:t>
                      </m:r>
                      <m:r>
                        <a:rPr lang="en-US" altLang="zh-CN" i="1">
                          <a:latin typeface="Cambria Math" panose="02040503050406030204" pitchFamily="18" charset="0"/>
                          <a:cs typeface="Cambria Math" panose="02040503050406030204" pitchFamily="18" charset="0"/>
                          <a:sym typeface="+mn-ea"/>
                        </a:rPr>
                        <m:t>=</m:t>
                      </m:r>
                      <m:f>
                        <m:fPr>
                          <m:ctrlPr>
                            <a:rPr lang="en-US" altLang="zh-CN" i="1">
                              <a:latin typeface="Cambria Math" panose="02040503050406030204" pitchFamily="18" charset="0"/>
                              <a:cs typeface="Cambria Math" panose="02040503050406030204" pitchFamily="18" charset="0"/>
                              <a:sym typeface="+mn-ea"/>
                            </a:rPr>
                          </m:ctrlPr>
                        </m:fPr>
                        <m:num>
                          <m:r>
                            <a:rPr lang="en-US" altLang="zh-CN" i="1">
                              <a:latin typeface="Cambria Math" panose="02040503050406030204" pitchFamily="18" charset="0"/>
                              <a:cs typeface="Cambria Math" panose="02040503050406030204" pitchFamily="18" charset="0"/>
                              <a:sym typeface="+mn-ea"/>
                            </a:rPr>
                            <m:t>1</m:t>
                          </m:r>
                        </m:num>
                        <m:den>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𝐿</m:t>
                              </m:r>
                            </m:e>
                            <m:sub>
                              <m:r>
                                <a:rPr lang="en-US" altLang="zh-CN" i="1">
                                  <a:latin typeface="Cambria Math" panose="02040503050406030204" pitchFamily="18" charset="0"/>
                                  <a:cs typeface="Cambria Math" panose="02040503050406030204" pitchFamily="18" charset="0"/>
                                  <a:sym typeface="+mn-ea"/>
                                </a:rPr>
                                <m:t>𝑁</m:t>
                              </m:r>
                            </m:sub>
                          </m:sSub>
                        </m:den>
                      </m:f>
                      <m:nary>
                        <m:naryPr>
                          <m:chr m:val="∑"/>
                          <m:limLoc m:val="undOvr"/>
                          <m:ctrlPr>
                            <a:rPr lang="en-US" altLang="zh-CN" i="1">
                              <a:latin typeface="Cambria Math" panose="02040503050406030204" pitchFamily="18" charset="0"/>
                              <a:cs typeface="Cambria Math" panose="02040503050406030204" pitchFamily="18" charset="0"/>
                              <a:sym typeface="+mn-ea"/>
                            </a:rPr>
                          </m:ctrlPr>
                        </m:naryPr>
                        <m:sub>
                          <m:r>
                            <a:rPr lang="en-US" altLang="zh-CN" i="1">
                              <a:latin typeface="Cambria Math" panose="02040503050406030204" pitchFamily="18" charset="0"/>
                              <a:cs typeface="Cambria Math" panose="02040503050406030204" pitchFamily="18" charset="0"/>
                              <a:sym typeface="+mn-ea"/>
                            </a:rPr>
                            <m:t>𝑖</m:t>
                          </m:r>
                          <m:r>
                            <a:rPr lang="en-US" altLang="zh-CN" i="1">
                              <a:latin typeface="Cambria Math" panose="02040503050406030204" pitchFamily="18" charset="0"/>
                              <a:cs typeface="Cambria Math" panose="02040503050406030204" pitchFamily="18" charset="0"/>
                              <a:sym typeface="+mn-ea"/>
                            </a:rPr>
                            <m:t>=</m:t>
                          </m:r>
                          <m:r>
                            <a:rPr lang="en-US" altLang="zh-CN" i="1">
                              <a:latin typeface="Cambria Math" panose="02040503050406030204" pitchFamily="18" charset="0"/>
                              <a:cs typeface="Cambria Math" panose="02040503050406030204" pitchFamily="18" charset="0"/>
                              <a:sym typeface="+mn-ea"/>
                            </a:rPr>
                            <m:t>1</m:t>
                          </m:r>
                        </m:sub>
                        <m:sup>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𝐿</m:t>
                              </m:r>
                            </m:e>
                            <m:sub>
                              <m:r>
                                <a:rPr lang="en-US" altLang="zh-CN" i="1">
                                  <a:latin typeface="Cambria Math" panose="02040503050406030204" pitchFamily="18" charset="0"/>
                                  <a:cs typeface="Cambria Math" panose="02040503050406030204" pitchFamily="18" charset="0"/>
                                  <a:sym typeface="+mn-ea"/>
                                </a:rPr>
                                <m:t>𝑇</m:t>
                              </m:r>
                            </m:sub>
                          </m:sSub>
                        </m:sup>
                        <m:e>
                          <m:f>
                            <m:fPr>
                              <m:ctrlPr>
                                <a:rPr lang="en-US" altLang="zh-CN" i="1">
                                  <a:latin typeface="Cambria Math" panose="02040503050406030204" pitchFamily="18" charset="0"/>
                                  <a:cs typeface="Cambria Math" panose="02040503050406030204" pitchFamily="18" charset="0"/>
                                  <a:sym typeface="+mn-ea"/>
                                </a:rPr>
                              </m:ctrlPr>
                            </m:fPr>
                            <m:num>
                              <m:r>
                                <a:rPr lang="en-US" altLang="zh-CN" i="1">
                                  <a:latin typeface="Cambria Math" panose="02040503050406030204" pitchFamily="18" charset="0"/>
                                  <a:cs typeface="Cambria Math" panose="02040503050406030204" pitchFamily="18" charset="0"/>
                                  <a:sym typeface="+mn-ea"/>
                                </a:rPr>
                                <m:t>1</m:t>
                              </m:r>
                            </m:num>
                            <m:den>
                              <m:r>
                                <a:rPr lang="en-US" altLang="zh-CN" i="1">
                                  <a:latin typeface="Cambria Math" panose="02040503050406030204" pitchFamily="18" charset="0"/>
                                  <a:cs typeface="Cambria Math" panose="02040503050406030204" pitchFamily="18" charset="0"/>
                                  <a:sym typeface="+mn-ea"/>
                                </a:rPr>
                                <m:t>1</m:t>
                              </m:r>
                              <m:r>
                                <a:rPr lang="en-US" altLang="zh-CN" i="1">
                                  <a:latin typeface="Cambria Math" panose="02040503050406030204" pitchFamily="18" charset="0"/>
                                  <a:cs typeface="Cambria Math" panose="02040503050406030204" pitchFamily="18" charset="0"/>
                                  <a:sym typeface="+mn-ea"/>
                                </a:rPr>
                                <m:t>+</m:t>
                              </m:r>
                              <m:sSup>
                                <m:sSupPr>
                                  <m:ctrlPr>
                                    <a:rPr lang="en-US" altLang="zh-CN" i="1">
                                      <a:latin typeface="Cambria Math" panose="02040503050406030204" pitchFamily="18" charset="0"/>
                                      <a:cs typeface="Cambria Math" panose="02040503050406030204" pitchFamily="18" charset="0"/>
                                      <a:sym typeface="+mn-ea"/>
                                    </a:rPr>
                                  </m:ctrlPr>
                                </m:sSupPr>
                                <m:e>
                                  <m:r>
                                    <a:rPr lang="en-US" altLang="zh-CN" i="1">
                                      <a:latin typeface="Cambria Math" panose="02040503050406030204" pitchFamily="18" charset="0"/>
                                      <a:cs typeface="Cambria Math" panose="02040503050406030204" pitchFamily="18" charset="0"/>
                                      <a:sym typeface="+mn-ea"/>
                                    </a:rPr>
                                    <m:t>(</m:t>
                                  </m:r>
                                  <m:f>
                                    <m:fPr>
                                      <m:ctrlPr>
                                        <a:rPr lang="en-US" altLang="zh-CN" i="1">
                                          <a:latin typeface="Cambria Math" panose="02040503050406030204" pitchFamily="18" charset="0"/>
                                          <a:cs typeface="Cambria Math" panose="02040503050406030204" pitchFamily="18" charset="0"/>
                                          <a:sym typeface="+mn-ea"/>
                                        </a:rPr>
                                      </m:ctrlPr>
                                    </m:fPr>
                                    <m:num>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𝑑</m:t>
                                          </m:r>
                                        </m:e>
                                        <m:sub>
                                          <m:r>
                                            <a:rPr lang="en-US" altLang="zh-CN" i="1">
                                              <a:latin typeface="Cambria Math" panose="02040503050406030204" pitchFamily="18" charset="0"/>
                                              <a:cs typeface="Cambria Math" panose="02040503050406030204" pitchFamily="18" charset="0"/>
                                              <a:sym typeface="+mn-ea"/>
                                            </a:rPr>
                                            <m:t>𝑖</m:t>
                                          </m:r>
                                        </m:sub>
                                      </m:sSub>
                                    </m:num>
                                    <m:den>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𝑑</m:t>
                                          </m:r>
                                        </m:e>
                                        <m:sub>
                                          <m:r>
                                            <a:rPr lang="en-US" altLang="zh-CN" i="1">
                                              <a:latin typeface="Cambria Math" panose="02040503050406030204" pitchFamily="18" charset="0"/>
                                              <a:cs typeface="Cambria Math" panose="02040503050406030204" pitchFamily="18" charset="0"/>
                                              <a:sym typeface="+mn-ea"/>
                                            </a:rPr>
                                            <m:t>0</m:t>
                                          </m:r>
                                        </m:sub>
                                      </m:sSub>
                                    </m:den>
                                  </m:f>
                                  <m:r>
                                    <a:rPr lang="en-US" altLang="zh-CN" i="1">
                                      <a:latin typeface="Cambria Math" panose="02040503050406030204" pitchFamily="18" charset="0"/>
                                      <a:cs typeface="Cambria Math" panose="02040503050406030204" pitchFamily="18" charset="0"/>
                                      <a:sym typeface="+mn-ea"/>
                                    </a:rPr>
                                    <m:t>)</m:t>
                                  </m:r>
                                </m:e>
                                <m:sup>
                                  <m:r>
                                    <a:rPr lang="en-US" altLang="zh-CN" i="1">
                                      <a:latin typeface="Cambria Math" panose="02040503050406030204" pitchFamily="18" charset="0"/>
                                      <a:cs typeface="Cambria Math" panose="02040503050406030204" pitchFamily="18" charset="0"/>
                                      <a:sym typeface="+mn-ea"/>
                                    </a:rPr>
                                    <m:t>2</m:t>
                                  </m:r>
                                </m:sup>
                              </m:sSup>
                            </m:den>
                          </m:f>
                        </m:e>
                      </m:nary>
                    </m:oMath>
                  </m:oMathPara>
                </a14:m>
                <a:endParaRPr lang="en-US" altLang="zh-CN" i="1">
                  <a:latin typeface="Cambria Math" panose="02040503050406030204" pitchFamily="18" charset="0"/>
                  <a:cs typeface="Cambria Math" panose="02040503050406030204" pitchFamily="18" charset="0"/>
                  <a:sym typeface="+mn-ea"/>
                </a:endParaRPr>
              </a:p>
              <a:p>
                <a:endParaRPr lang="zh-CN" altLang="en-US"/>
              </a:p>
            </p:txBody>
          </p:sp>
        </mc:Choice>
        <mc:Fallback>
          <p:sp>
            <p:nvSpPr>
              <p:cNvPr id="6" name="文本框 5"/>
              <p:cNvSpPr txBox="1">
                <a:spLocks noRot="1" noChangeAspect="1" noMove="1" noResize="1" noEditPoints="1" noAdjustHandles="1" noChangeArrowheads="1" noChangeShapeType="1" noTextEdit="1"/>
              </p:cNvSpPr>
              <p:nvPr/>
            </p:nvSpPr>
            <p:spPr>
              <a:xfrm>
                <a:off x="2174240" y="2565400"/>
                <a:ext cx="3663315" cy="1389380"/>
              </a:xfrm>
              <a:prstGeom prst="rect">
                <a:avLst/>
              </a:prstGeom>
              <a:blipFill rotWithShape="1">
                <a:blip r:embed="rId2"/>
                <a:stretch>
                  <a:fillRect/>
                </a:stretch>
              </a:blipFill>
            </p:spPr>
            <p:txBody>
              <a:bodyPr/>
              <a:lstStyle/>
              <a:p>
                <a:r>
                  <a:rPr lang="zh-CN" altLang="en-US">
                    <a:noFill/>
                  </a:rPr>
                  <a:t> </a:t>
                </a:r>
              </a:p>
            </p:txBody>
          </p:sp>
        </mc:Fallback>
      </mc:AlternateContent>
      <p:sp>
        <p:nvSpPr>
          <p:cNvPr id="5" name="文本框 4"/>
          <p:cNvSpPr txBox="1"/>
          <p:nvPr/>
        </p:nvSpPr>
        <p:spPr>
          <a:xfrm>
            <a:off x="476361" y="401028"/>
            <a:ext cx="2324735" cy="583565"/>
          </a:xfrm>
          <a:prstGeom prst="rect">
            <a:avLst/>
          </a:prstGeom>
          <a:noFill/>
        </p:spPr>
        <p:txBody>
          <a:bodyPr wrap="none" rtlCol="0">
            <a:spAutoFit/>
          </a:bodyPr>
          <a:p>
            <a:r>
              <a:rPr kumimoji="1" lang="en-US" altLang="zh-CN" sz="3200" dirty="0"/>
              <a:t>Introduction</a:t>
            </a:r>
            <a:endParaRPr kumimoji="1" lang="zh-CN" altLang="en-US" sz="3200" dirty="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878387" y="1255023"/>
            <a:ext cx="5054346" cy="4777740"/>
          </a:xfrm>
          <a:prstGeom prst="rect">
            <a:avLst/>
          </a:prstGeom>
        </p:spPr>
      </p:pic>
      <p:sp>
        <p:nvSpPr>
          <p:cNvPr id="3" name="文本框 2"/>
          <p:cNvSpPr txBox="1"/>
          <p:nvPr/>
        </p:nvSpPr>
        <p:spPr>
          <a:xfrm>
            <a:off x="6224270" y="1553845"/>
            <a:ext cx="5642610" cy="3969385"/>
          </a:xfrm>
          <a:prstGeom prst="rect">
            <a:avLst/>
          </a:prstGeom>
          <a:noFill/>
        </p:spPr>
        <p:txBody>
          <a:bodyPr wrap="square" rtlCol="0">
            <a:spAutoFit/>
          </a:bodyPr>
          <a:p>
            <a:pPr algn="just">
              <a:lnSpc>
                <a:spcPct val="150000"/>
              </a:lnSpc>
            </a:pPr>
            <a:r>
              <a:rPr kumimoji="1" lang="zh-CN" altLang="en-US" sz="2400" dirty="0"/>
              <a:t>左图统计了</a:t>
            </a:r>
            <a:r>
              <a:rPr kumimoji="1" lang="en-US" altLang="zh-CN" sz="2400" dirty="0"/>
              <a:t>PDB</a:t>
            </a:r>
            <a:r>
              <a:rPr kumimoji="1" lang="zh-CN" altLang="en-US" sz="2400" dirty="0"/>
              <a:t>中抽取的</a:t>
            </a:r>
            <a:r>
              <a:rPr kumimoji="1" lang="en-US" altLang="zh-CN" sz="2400" dirty="0"/>
              <a:t>3656</a:t>
            </a:r>
            <a:r>
              <a:rPr kumimoji="1" lang="zh-CN" altLang="en-US" sz="2400" dirty="0"/>
              <a:t>个蛋白质。</a:t>
            </a:r>
            <a:endParaRPr kumimoji="1" lang="en-US" altLang="zh-CN" sz="2400" dirty="0"/>
          </a:p>
          <a:p>
            <a:pPr algn="just">
              <a:lnSpc>
                <a:spcPct val="150000"/>
              </a:lnSpc>
            </a:pPr>
            <a:r>
              <a:rPr kumimoji="1" lang="zh-CN" altLang="en-US" sz="2400" dirty="0"/>
              <a:t>可以看到，</a:t>
            </a:r>
            <a:endParaRPr kumimoji="1" lang="en-US" altLang="zh-CN" sz="2400" dirty="0"/>
          </a:p>
          <a:p>
            <a:pPr marL="285750" indent="-285750" algn="just">
              <a:lnSpc>
                <a:spcPct val="150000"/>
              </a:lnSpc>
              <a:buFont typeface="Wingdings" panose="05000000000000000000" pitchFamily="2" charset="2"/>
              <a:buChar char="l"/>
            </a:pPr>
            <a:r>
              <a:rPr kumimoji="1" lang="en-GB" altLang="zh-CN" sz="2400" dirty="0"/>
              <a:t>GDT-score</a:t>
            </a:r>
            <a:r>
              <a:rPr kumimoji="1" lang="zh-CN" altLang="en-GB" sz="2400" dirty="0"/>
              <a:t>和</a:t>
            </a:r>
            <a:r>
              <a:rPr kumimoji="1" lang="en-GB" altLang="zh-CN" sz="2400" dirty="0" err="1"/>
              <a:t>MaxSub</a:t>
            </a:r>
            <a:r>
              <a:rPr kumimoji="1" lang="en-US" altLang="zh-CN" sz="2400" dirty="0"/>
              <a:t>-score</a:t>
            </a:r>
            <a:r>
              <a:rPr kumimoji="1" lang="zh-CN" altLang="en-US" sz="2400" dirty="0"/>
              <a:t>都与蛋白质大小有明显的相关性。</a:t>
            </a:r>
            <a:r>
              <a:rPr kumimoji="1" lang="zh-CN" altLang="en-US" sz="2400" dirty="0"/>
              <a:t>蛋白质越大，得分越低。</a:t>
            </a:r>
            <a:endParaRPr kumimoji="1" lang="zh-CN" altLang="en-US" sz="2400" dirty="0"/>
          </a:p>
          <a:p>
            <a:pPr marL="285750" indent="-285750" algn="just">
              <a:lnSpc>
                <a:spcPct val="150000"/>
              </a:lnSpc>
              <a:buFont typeface="Wingdings" panose="05000000000000000000" pitchFamily="2" charset="2"/>
              <a:buChar char="l"/>
            </a:pPr>
            <a:r>
              <a:rPr kumimoji="1" lang="en-US" altLang="zh-CN" sz="2400" dirty="0"/>
              <a:t>显著的大小依赖性使得这些评分函数的绝对大小变得毫无意义。 </a:t>
            </a:r>
            <a:endParaRPr kumimoji="1" lang="en-US" altLang="zh-CN" sz="2400" dirty="0"/>
          </a:p>
        </p:txBody>
      </p:sp>
      <p:sp>
        <p:nvSpPr>
          <p:cNvPr id="4" name="文本框 3"/>
          <p:cNvSpPr txBox="1"/>
          <p:nvPr/>
        </p:nvSpPr>
        <p:spPr>
          <a:xfrm>
            <a:off x="476361" y="401028"/>
            <a:ext cx="2324735" cy="583565"/>
          </a:xfrm>
          <a:prstGeom prst="rect">
            <a:avLst/>
          </a:prstGeom>
          <a:noFill/>
        </p:spPr>
        <p:txBody>
          <a:bodyPr wrap="none" rtlCol="0">
            <a:spAutoFit/>
          </a:bodyPr>
          <a:p>
            <a:r>
              <a:rPr kumimoji="1" lang="en-US" altLang="zh-CN" sz="3200" dirty="0"/>
              <a:t>Introduction</a:t>
            </a:r>
            <a:endParaRPr kumimoji="1" lang="zh-CN" altLang="en-US" sz="3200" dirty="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文本框 22"/>
          <p:cNvSpPr txBox="1"/>
          <p:nvPr/>
        </p:nvSpPr>
        <p:spPr>
          <a:xfrm>
            <a:off x="574151" y="416268"/>
            <a:ext cx="4879340" cy="521970"/>
          </a:xfrm>
          <a:prstGeom prst="rect">
            <a:avLst/>
          </a:prstGeom>
          <a:noFill/>
        </p:spPr>
        <p:txBody>
          <a:bodyPr wrap="none" rtlCol="0">
            <a:spAutoFit/>
          </a:bodyPr>
          <a:p>
            <a:r>
              <a:rPr kumimoji="1" lang="en-US" altLang="zh-CN" sz="2800" dirty="0"/>
              <a:t>MATERIALS AND METHODS</a:t>
            </a:r>
            <a:endParaRPr kumimoji="1" lang="en-US" altLang="zh-CN" sz="2800" dirty="0"/>
          </a:p>
        </p:txBody>
      </p:sp>
      <p:sp>
        <p:nvSpPr>
          <p:cNvPr id="24" name="文本框 23"/>
          <p:cNvSpPr txBox="1"/>
          <p:nvPr/>
        </p:nvSpPr>
        <p:spPr>
          <a:xfrm>
            <a:off x="911225" y="1377315"/>
            <a:ext cx="10525125" cy="1322070"/>
          </a:xfrm>
          <a:prstGeom prst="rect">
            <a:avLst/>
          </a:prstGeom>
          <a:noFill/>
        </p:spPr>
        <p:txBody>
          <a:bodyPr wrap="square" rtlCol="0">
            <a:spAutoFit/>
          </a:bodyPr>
          <a:p>
            <a:pPr>
              <a:lnSpc>
                <a:spcPct val="200000"/>
              </a:lnSpc>
            </a:pPr>
            <a:r>
              <a:rPr kumimoji="1" lang="en-US" altLang="zh-CN" sz="2000" b="1" dirty="0"/>
              <a:t>TM- score</a:t>
            </a:r>
            <a:r>
              <a:rPr kumimoji="1" lang="zh-CN" altLang="en-US" sz="2000" dirty="0"/>
              <a:t>（</a:t>
            </a:r>
            <a:r>
              <a:rPr kumimoji="1" lang="en-US" altLang="zh-CN" sz="2000" dirty="0"/>
              <a:t>template modeling score)</a:t>
            </a:r>
            <a:r>
              <a:rPr kumimoji="1" lang="zh-CN" altLang="en-US" sz="2000" dirty="0"/>
              <a:t>，是在之前提到的方法的基础上得到的一种新的打分。</a:t>
            </a:r>
            <a:endParaRPr kumimoji="1" lang="zh-CN" altLang="en-US" sz="2000" dirty="0"/>
          </a:p>
          <a:p>
            <a:pPr>
              <a:lnSpc>
                <a:spcPct val="200000"/>
              </a:lnSpc>
            </a:pPr>
            <a:r>
              <a:rPr kumimoji="1" lang="en-US" altLang="zh-CN" sz="2000" dirty="0"/>
              <a:t>目的是重新调整结构建模误差，使评分值与随机相关结构对的蛋白质大小无关。</a:t>
            </a:r>
            <a:endParaRPr kumimoji="1" lang="zh-CN" altLang="en-US" sz="2400" dirty="0"/>
          </a:p>
        </p:txBody>
      </p:sp>
      <p:sp>
        <p:nvSpPr>
          <p:cNvPr id="25" name="文本框 24"/>
          <p:cNvSpPr txBox="1"/>
          <p:nvPr/>
        </p:nvSpPr>
        <p:spPr>
          <a:xfrm>
            <a:off x="7512050" y="3454400"/>
            <a:ext cx="3856355" cy="1322070"/>
          </a:xfrm>
          <a:prstGeom prst="rect">
            <a:avLst/>
          </a:prstGeom>
          <a:noFill/>
        </p:spPr>
        <p:txBody>
          <a:bodyPr wrap="square" rtlCol="0">
            <a:spAutoFit/>
          </a:bodyPr>
          <a:p>
            <a:r>
              <a:rPr kumimoji="1" lang="en-US" altLang="zh-CN" sz="2000" i="1" dirty="0"/>
              <a:t>L</a:t>
            </a:r>
            <a:r>
              <a:rPr kumimoji="1" lang="en-US" altLang="zh-CN" sz="2000" i="1" baseline="-25000" dirty="0"/>
              <a:t>N</a:t>
            </a:r>
            <a:r>
              <a:rPr kumimoji="1" lang="zh-CN" altLang="en-US" sz="2000" dirty="0"/>
              <a:t>：天然结构的长度</a:t>
            </a:r>
            <a:endParaRPr kumimoji="1" lang="en-US" altLang="zh-CN" sz="2000" dirty="0"/>
          </a:p>
          <a:p>
            <a:r>
              <a:rPr kumimoji="1" lang="en-US" altLang="zh-CN" sz="2000" i="1" dirty="0"/>
              <a:t>L</a:t>
            </a:r>
            <a:r>
              <a:rPr kumimoji="1" lang="en-US" altLang="zh-CN" sz="2000" i="1" baseline="-25000" dirty="0"/>
              <a:t>T</a:t>
            </a:r>
            <a:r>
              <a:rPr kumimoji="1" lang="zh-CN" altLang="en-US" sz="2000" dirty="0"/>
              <a:t>：与模板对齐的残基长度</a:t>
            </a:r>
            <a:endParaRPr kumimoji="1" lang="en-US" altLang="zh-CN" sz="2000" dirty="0"/>
          </a:p>
          <a:p>
            <a:r>
              <a:rPr kumimoji="1" lang="en-US" altLang="zh-CN" sz="2000" i="1" dirty="0"/>
              <a:t>d</a:t>
            </a:r>
            <a:r>
              <a:rPr kumimoji="1" lang="en-US" altLang="zh-CN" sz="2000" i="1" baseline="-25000" dirty="0"/>
              <a:t>i </a:t>
            </a:r>
            <a:r>
              <a:rPr kumimoji="1" lang="zh-CN" altLang="en-US" sz="2000" dirty="0"/>
              <a:t>：第</a:t>
            </a:r>
            <a:r>
              <a:rPr kumimoji="1" lang="en-US" altLang="zh-CN" sz="2000" i="1" dirty="0" err="1"/>
              <a:t>i</a:t>
            </a:r>
            <a:r>
              <a:rPr kumimoji="1" lang="zh-CN" altLang="en-US" sz="2000" i="1" dirty="0"/>
              <a:t> </a:t>
            </a:r>
            <a:r>
              <a:rPr kumimoji="1" lang="zh-CN" altLang="en-US" sz="2000" dirty="0"/>
              <a:t>对对齐残基间的距离</a:t>
            </a:r>
            <a:r>
              <a:rPr kumimoji="1" lang="en-US" altLang="zh-CN" sz="2000" i="1" dirty="0"/>
              <a:t> </a:t>
            </a:r>
            <a:endParaRPr kumimoji="1" lang="en-US" altLang="zh-CN" sz="2000" i="1" dirty="0"/>
          </a:p>
          <a:p>
            <a:r>
              <a:rPr kumimoji="1" lang="en-US" altLang="zh-CN" sz="2000" i="1" dirty="0"/>
              <a:t>d</a:t>
            </a:r>
            <a:r>
              <a:rPr kumimoji="1" lang="en-US" altLang="zh-CN" sz="2000" i="1" baseline="-25000" dirty="0"/>
              <a:t>0</a:t>
            </a:r>
            <a:r>
              <a:rPr kumimoji="1" lang="zh-CN" altLang="en-US" sz="2000" dirty="0"/>
              <a:t>：归一化匹配差异的尺度</a:t>
            </a:r>
            <a:endParaRPr kumimoji="1" lang="zh-CN" altLang="en-US" sz="2000" dirty="0"/>
          </a:p>
        </p:txBody>
      </p:sp>
      <mc:AlternateContent xmlns:mc="http://schemas.openxmlformats.org/markup-compatibility/2006">
        <mc:Choice xmlns:a14="http://schemas.microsoft.com/office/drawing/2010/main" Requires="a14">
          <p:sp>
            <p:nvSpPr>
              <p:cNvPr id="26" name="文本框 25"/>
              <p:cNvSpPr txBox="1"/>
              <p:nvPr/>
            </p:nvSpPr>
            <p:spPr>
              <a:xfrm>
                <a:off x="1047750" y="5531485"/>
                <a:ext cx="6607175" cy="460375"/>
              </a:xfrm>
              <a:prstGeom prst="rect">
                <a:avLst/>
              </a:prstGeom>
              <a:noFill/>
            </p:spPr>
            <p:txBody>
              <a:bodyPr wrap="square" rtlCol="0">
                <a:spAutoFit/>
              </a:bodyPr>
              <a:p>
                <a:r>
                  <a:rPr kumimoji="1" lang="en-US" altLang="zh-CN" sz="2400" dirty="0"/>
                  <a:t>TM-score</a:t>
                </a:r>
                <a14:m>
                  <m:oMath xmlns:m="http://schemas.openxmlformats.org/officeDocument/2006/math">
                    <m:r>
                      <a:rPr kumimoji="1" lang="zh-CN" altLang="en-US" sz="2400" b="0" i="0" smtClean="0">
                        <a:latin typeface="Cambria Math" panose="02040503050406030204" pitchFamily="18" charset="0"/>
                        <a:ea typeface="Cambria Math" panose="02040503050406030204" pitchFamily="18" charset="0"/>
                      </a:rPr>
                      <m:t> </m:t>
                    </m:r>
                    <m:r>
                      <a:rPr kumimoji="1" lang="en-US" altLang="zh-CN" sz="2400" i="1" smtClean="0">
                        <a:latin typeface="Cambria Math" panose="02040503050406030204" pitchFamily="18" charset="0"/>
                        <a:ea typeface="Cambria Math" panose="02040503050406030204" pitchFamily="18" charset="0"/>
                      </a:rPr>
                      <m:t>∈</m:t>
                    </m:r>
                    <m:d>
                      <m:dPr>
                        <m:endChr m:val="]"/>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0</m:t>
                        </m:r>
                        <m:r>
                          <a:rPr kumimoji="1" lang="en-US" altLang="zh-CN" sz="2400" b="0" i="1" smtClean="0">
                            <a:latin typeface="Cambria Math" panose="02040503050406030204" pitchFamily="18" charset="0"/>
                            <a:ea typeface="Cambria Math" panose="02040503050406030204" pitchFamily="18" charset="0"/>
                          </a:rPr>
                          <m:t>, </m:t>
                        </m:r>
                        <m:r>
                          <a:rPr kumimoji="1" lang="en-US" altLang="zh-CN" sz="2400" b="0" i="1" smtClean="0">
                            <a:latin typeface="Cambria Math" panose="02040503050406030204" pitchFamily="18" charset="0"/>
                            <a:ea typeface="Cambria Math" panose="02040503050406030204" pitchFamily="18" charset="0"/>
                          </a:rPr>
                          <m:t>1</m:t>
                        </m:r>
                      </m:e>
                    </m:d>
                    <m:r>
                      <a:rPr kumimoji="1" lang="zh-CN" altLang="en-US" sz="2400" b="0" i="1" smtClean="0">
                        <a:latin typeface="Cambria Math" panose="02040503050406030204" pitchFamily="18" charset="0"/>
                        <a:ea typeface="Cambria Math" panose="02040503050406030204" pitchFamily="18" charset="0"/>
                      </a:rPr>
                      <m:t>：</m:t>
                    </m:r>
                  </m:oMath>
                </a14:m>
                <a:r>
                  <a:rPr kumimoji="1" lang="zh-CN" altLang="en-US" sz="2400" dirty="0"/>
                  <a:t>越好的模版，</a:t>
                </a:r>
                <a:r>
                  <a:rPr kumimoji="1" lang="en-US" altLang="zh-CN" sz="2400" dirty="0">
                    <a:solidFill>
                      <a:schemeClr val="tx1"/>
                    </a:solidFill>
                  </a:rPr>
                  <a:t>TM</a:t>
                </a:r>
                <a:r>
                  <a:rPr kumimoji="1" lang="zh-CN" altLang="en-US" sz="2400" dirty="0">
                    <a:solidFill>
                      <a:schemeClr val="tx1"/>
                    </a:solidFill>
                  </a:rPr>
                  <a:t>分数越高</a:t>
                </a:r>
                <a:r>
                  <a:rPr kumimoji="1" lang="zh-CN" altLang="en-US" sz="2400" dirty="0"/>
                  <a:t>。</a:t>
                </a:r>
                <a:endParaRPr kumimoji="1" lang="zh-CN" altLang="en-US" sz="2400" dirty="0"/>
              </a:p>
            </p:txBody>
          </p:sp>
        </mc:Choice>
        <mc:Fallback>
          <p:sp>
            <p:nvSpPr>
              <p:cNvPr id="26" name="文本框 25"/>
              <p:cNvSpPr txBox="1">
                <a:spLocks noRot="1" noChangeAspect="1" noMove="1" noResize="1" noEditPoints="1" noAdjustHandles="1" noChangeArrowheads="1" noChangeShapeType="1" noTextEdit="1"/>
              </p:cNvSpPr>
              <p:nvPr/>
            </p:nvSpPr>
            <p:spPr>
              <a:xfrm>
                <a:off x="1047750" y="5531485"/>
                <a:ext cx="6607175" cy="460375"/>
              </a:xfrm>
              <a:prstGeom prst="rect">
                <a:avLst/>
              </a:prstGeom>
              <a:blipFill rotWithShape="1">
                <a:blip r:embed="rId1"/>
                <a:stretch>
                  <a:fillRect r="-7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文本框 1"/>
              <p:cNvSpPr txBox="1"/>
              <p:nvPr/>
            </p:nvSpPr>
            <p:spPr>
              <a:xfrm>
                <a:off x="1601470" y="2968625"/>
                <a:ext cx="4389755" cy="1389380"/>
              </a:xfrm>
              <a:prstGeom prst="rect">
                <a:avLst/>
              </a:prstGeom>
              <a:noFill/>
            </p:spPr>
            <p:txBody>
              <a:bodyPr wrap="square" rtlCol="0">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Cambria Math" panose="02040503050406030204" pitchFamily="18" charset="0"/>
                          <a:sym typeface="+mn-ea"/>
                        </a:rPr>
                        <m:t>𝑇𝑀</m:t>
                      </m:r>
                      <m:r>
                        <a:rPr lang="en-US" altLang="zh-CN" i="1">
                          <a:latin typeface="Cambria Math" panose="02040503050406030204" pitchFamily="18" charset="0"/>
                          <a:cs typeface="Cambria Math" panose="02040503050406030204" pitchFamily="18" charset="0"/>
                          <a:sym typeface="+mn-ea"/>
                        </a:rPr>
                        <m:t>−</m:t>
                      </m:r>
                      <m:r>
                        <a:rPr lang="en-US" altLang="zh-CN" i="1">
                          <a:latin typeface="Cambria Math" panose="02040503050406030204" pitchFamily="18" charset="0"/>
                          <a:cs typeface="Cambria Math" panose="02040503050406030204" pitchFamily="18" charset="0"/>
                          <a:sym typeface="+mn-ea"/>
                        </a:rPr>
                        <m:t>𝑠𝑐𝑜𝑟𝑒</m:t>
                      </m:r>
                      <m:r>
                        <a:rPr lang="en-US" altLang="zh-CN" i="1">
                          <a:latin typeface="Cambria Math" panose="02040503050406030204" pitchFamily="18" charset="0"/>
                          <a:ea typeface="MS Mincho" charset="0"/>
                          <a:cs typeface="Cambria Math" panose="02040503050406030204" pitchFamily="18" charset="0"/>
                          <a:sym typeface="+mn-ea"/>
                        </a:rPr>
                        <m:t>=</m:t>
                      </m:r>
                      <m:r>
                        <a:rPr lang="en-US" altLang="zh-CN" i="1">
                          <a:latin typeface="Cambria Math" panose="02040503050406030204" pitchFamily="18" charset="0"/>
                          <a:ea typeface="MS Mincho" charset="0"/>
                          <a:cs typeface="Cambria Math" panose="02040503050406030204" pitchFamily="18" charset="0"/>
                          <a:sym typeface="+mn-ea"/>
                        </a:rPr>
                        <m:t>𝑀𝑎𝑥</m:t>
                      </m:r>
                      <m:r>
                        <a:rPr lang="en-US" altLang="zh-CN" i="1">
                          <a:latin typeface="Cambria Math" panose="02040503050406030204" pitchFamily="18" charset="0"/>
                          <a:ea typeface="MS Mincho" charset="0"/>
                          <a:cs typeface="Cambria Math" panose="02040503050406030204" pitchFamily="18" charset="0"/>
                          <a:sym typeface="+mn-ea"/>
                        </a:rPr>
                        <m:t>{</m:t>
                      </m:r>
                      <m:f>
                        <m:fPr>
                          <m:ctrlPr>
                            <a:rPr lang="en-US" altLang="zh-CN" i="1">
                              <a:latin typeface="Cambria Math" panose="02040503050406030204" pitchFamily="18" charset="0"/>
                              <a:cs typeface="Cambria Math" panose="02040503050406030204" pitchFamily="18" charset="0"/>
                              <a:sym typeface="+mn-ea"/>
                            </a:rPr>
                          </m:ctrlPr>
                        </m:fPr>
                        <m:num>
                          <m:r>
                            <a:rPr lang="en-US" altLang="zh-CN" i="1">
                              <a:latin typeface="Cambria Math" panose="02040503050406030204" pitchFamily="18" charset="0"/>
                              <a:cs typeface="Cambria Math" panose="02040503050406030204" pitchFamily="18" charset="0"/>
                              <a:sym typeface="+mn-ea"/>
                            </a:rPr>
                            <m:t>1</m:t>
                          </m:r>
                        </m:num>
                        <m:den>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𝐿</m:t>
                              </m:r>
                            </m:e>
                            <m:sub>
                              <m:r>
                                <a:rPr lang="en-US" altLang="zh-CN" i="1">
                                  <a:latin typeface="Cambria Math" panose="02040503050406030204" pitchFamily="18" charset="0"/>
                                  <a:cs typeface="Cambria Math" panose="02040503050406030204" pitchFamily="18" charset="0"/>
                                  <a:sym typeface="+mn-ea"/>
                                </a:rPr>
                                <m:t>𝑁</m:t>
                              </m:r>
                            </m:sub>
                          </m:sSub>
                        </m:den>
                      </m:f>
                      <m:nary>
                        <m:naryPr>
                          <m:chr m:val="∑"/>
                          <m:limLoc m:val="undOvr"/>
                          <m:ctrlPr>
                            <a:rPr lang="en-US" altLang="zh-CN" i="1">
                              <a:latin typeface="Cambria Math" panose="02040503050406030204" pitchFamily="18" charset="0"/>
                              <a:cs typeface="Cambria Math" panose="02040503050406030204" pitchFamily="18" charset="0"/>
                              <a:sym typeface="+mn-ea"/>
                            </a:rPr>
                          </m:ctrlPr>
                        </m:naryPr>
                        <m:sub>
                          <m:r>
                            <a:rPr lang="en-US" altLang="zh-CN" i="1">
                              <a:latin typeface="Cambria Math" panose="02040503050406030204" pitchFamily="18" charset="0"/>
                              <a:cs typeface="Cambria Math" panose="02040503050406030204" pitchFamily="18" charset="0"/>
                              <a:sym typeface="+mn-ea"/>
                            </a:rPr>
                            <m:t>𝑖</m:t>
                          </m:r>
                          <m:r>
                            <a:rPr lang="en-US" altLang="zh-CN" i="1">
                              <a:latin typeface="Cambria Math" panose="02040503050406030204" pitchFamily="18" charset="0"/>
                              <a:cs typeface="Cambria Math" panose="02040503050406030204" pitchFamily="18" charset="0"/>
                              <a:sym typeface="+mn-ea"/>
                            </a:rPr>
                            <m:t>=</m:t>
                          </m:r>
                          <m:r>
                            <a:rPr lang="en-US" altLang="zh-CN" i="1">
                              <a:latin typeface="Cambria Math" panose="02040503050406030204" pitchFamily="18" charset="0"/>
                              <a:cs typeface="Cambria Math" panose="02040503050406030204" pitchFamily="18" charset="0"/>
                              <a:sym typeface="+mn-ea"/>
                            </a:rPr>
                            <m:t>1</m:t>
                          </m:r>
                        </m:sub>
                        <m:sup>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𝐿</m:t>
                              </m:r>
                            </m:e>
                            <m:sub>
                              <m:r>
                                <a:rPr lang="en-US" altLang="zh-CN" i="1">
                                  <a:latin typeface="Cambria Math" panose="02040503050406030204" pitchFamily="18" charset="0"/>
                                  <a:cs typeface="Cambria Math" panose="02040503050406030204" pitchFamily="18" charset="0"/>
                                  <a:sym typeface="+mn-ea"/>
                                </a:rPr>
                                <m:t>𝑇</m:t>
                              </m:r>
                            </m:sub>
                          </m:sSub>
                        </m:sup>
                        <m:e>
                          <m:f>
                            <m:fPr>
                              <m:ctrlPr>
                                <a:rPr lang="en-US" altLang="zh-CN" i="1">
                                  <a:latin typeface="Cambria Math" panose="02040503050406030204" pitchFamily="18" charset="0"/>
                                  <a:cs typeface="Cambria Math" panose="02040503050406030204" pitchFamily="18" charset="0"/>
                                  <a:sym typeface="+mn-ea"/>
                                </a:rPr>
                              </m:ctrlPr>
                            </m:fPr>
                            <m:num>
                              <m:r>
                                <a:rPr lang="en-US" altLang="zh-CN" i="1">
                                  <a:latin typeface="Cambria Math" panose="02040503050406030204" pitchFamily="18" charset="0"/>
                                  <a:cs typeface="Cambria Math" panose="02040503050406030204" pitchFamily="18" charset="0"/>
                                  <a:sym typeface="+mn-ea"/>
                                </a:rPr>
                                <m:t>1</m:t>
                              </m:r>
                            </m:num>
                            <m:den>
                              <m:r>
                                <a:rPr lang="en-US" altLang="zh-CN" i="1">
                                  <a:latin typeface="Cambria Math" panose="02040503050406030204" pitchFamily="18" charset="0"/>
                                  <a:cs typeface="Cambria Math" panose="02040503050406030204" pitchFamily="18" charset="0"/>
                                  <a:sym typeface="+mn-ea"/>
                                </a:rPr>
                                <m:t>1</m:t>
                              </m:r>
                              <m:r>
                                <a:rPr lang="en-US" altLang="zh-CN" i="1">
                                  <a:latin typeface="Cambria Math" panose="02040503050406030204" pitchFamily="18" charset="0"/>
                                  <a:cs typeface="Cambria Math" panose="02040503050406030204" pitchFamily="18" charset="0"/>
                                  <a:sym typeface="+mn-ea"/>
                                </a:rPr>
                                <m:t>+</m:t>
                              </m:r>
                              <m:sSup>
                                <m:sSupPr>
                                  <m:ctrlPr>
                                    <a:rPr lang="en-US" altLang="zh-CN" i="1">
                                      <a:latin typeface="Cambria Math" panose="02040503050406030204" pitchFamily="18" charset="0"/>
                                      <a:cs typeface="Cambria Math" panose="02040503050406030204" pitchFamily="18" charset="0"/>
                                      <a:sym typeface="+mn-ea"/>
                                    </a:rPr>
                                  </m:ctrlPr>
                                </m:sSupPr>
                                <m:e>
                                  <m:r>
                                    <a:rPr lang="en-US" altLang="zh-CN" i="1">
                                      <a:latin typeface="Cambria Math" panose="02040503050406030204" pitchFamily="18" charset="0"/>
                                      <a:cs typeface="Cambria Math" panose="02040503050406030204" pitchFamily="18" charset="0"/>
                                      <a:sym typeface="+mn-ea"/>
                                    </a:rPr>
                                    <m:t>(</m:t>
                                  </m:r>
                                  <m:f>
                                    <m:fPr>
                                      <m:ctrlPr>
                                        <a:rPr lang="en-US" altLang="zh-CN" i="1">
                                          <a:latin typeface="Cambria Math" panose="02040503050406030204" pitchFamily="18" charset="0"/>
                                          <a:cs typeface="Cambria Math" panose="02040503050406030204" pitchFamily="18" charset="0"/>
                                          <a:sym typeface="+mn-ea"/>
                                        </a:rPr>
                                      </m:ctrlPr>
                                    </m:fPr>
                                    <m:num>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𝑑</m:t>
                                          </m:r>
                                        </m:e>
                                        <m:sub>
                                          <m:r>
                                            <a:rPr lang="en-US" altLang="zh-CN" i="1">
                                              <a:latin typeface="Cambria Math" panose="02040503050406030204" pitchFamily="18" charset="0"/>
                                              <a:cs typeface="Cambria Math" panose="02040503050406030204" pitchFamily="18" charset="0"/>
                                              <a:sym typeface="+mn-ea"/>
                                            </a:rPr>
                                            <m:t>𝑖</m:t>
                                          </m:r>
                                        </m:sub>
                                      </m:sSub>
                                    </m:num>
                                    <m:den>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𝑑</m:t>
                                          </m:r>
                                        </m:e>
                                        <m:sub>
                                          <m:r>
                                            <a:rPr lang="en-US" altLang="zh-CN" i="1">
                                              <a:latin typeface="Cambria Math" panose="02040503050406030204" pitchFamily="18" charset="0"/>
                                              <a:cs typeface="Cambria Math" panose="02040503050406030204" pitchFamily="18" charset="0"/>
                                              <a:sym typeface="+mn-ea"/>
                                            </a:rPr>
                                            <m:t>0</m:t>
                                          </m:r>
                                        </m:sub>
                                      </m:sSub>
                                    </m:den>
                                  </m:f>
                                  <m:r>
                                    <a:rPr lang="en-US" altLang="zh-CN" i="1">
                                      <a:latin typeface="Cambria Math" panose="02040503050406030204" pitchFamily="18" charset="0"/>
                                      <a:cs typeface="Cambria Math" panose="02040503050406030204" pitchFamily="18" charset="0"/>
                                      <a:sym typeface="+mn-ea"/>
                                    </a:rPr>
                                    <m:t>)</m:t>
                                  </m:r>
                                </m:e>
                                <m:sup>
                                  <m:r>
                                    <a:rPr lang="en-US" altLang="zh-CN" i="1">
                                      <a:latin typeface="Cambria Math" panose="02040503050406030204" pitchFamily="18" charset="0"/>
                                      <a:cs typeface="Cambria Math" panose="02040503050406030204" pitchFamily="18" charset="0"/>
                                      <a:sym typeface="+mn-ea"/>
                                    </a:rPr>
                                    <m:t>2</m:t>
                                  </m:r>
                                </m:sup>
                              </m:sSup>
                            </m:den>
                          </m:f>
                          <m:r>
                            <a:rPr lang="en-US" altLang="zh-CN" i="1">
                              <a:latin typeface="Cambria Math" panose="02040503050406030204" pitchFamily="18" charset="0"/>
                              <a:cs typeface="Cambria Math" panose="02040503050406030204" pitchFamily="18" charset="0"/>
                              <a:sym typeface="+mn-ea"/>
                            </a:rPr>
                            <m:t>}</m:t>
                          </m:r>
                        </m:e>
                      </m:nary>
                    </m:oMath>
                  </m:oMathPara>
                </a14:m>
                <a:endParaRPr lang="en-US" altLang="zh-CN" i="1">
                  <a:latin typeface="Cambria Math" panose="02040503050406030204" pitchFamily="18" charset="0"/>
                  <a:cs typeface="Cambria Math" panose="02040503050406030204" pitchFamily="18" charset="0"/>
                  <a:sym typeface="+mn-ea"/>
                </a:endParaRPr>
              </a:p>
              <a:p>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1601470" y="2968625"/>
                <a:ext cx="4389755" cy="1389380"/>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1870075" y="4358005"/>
                <a:ext cx="3367405" cy="42227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𝑑</m:t>
                          </m:r>
                        </m:e>
                        <m:sub>
                          <m:r>
                            <a:rPr lang="en-US" altLang="zh-CN" i="1">
                              <a:latin typeface="Cambria Math" panose="02040503050406030204" pitchFamily="18" charset="0"/>
                              <a:cs typeface="Cambria Math" panose="02040503050406030204" pitchFamily="18" charset="0"/>
                            </a:rPr>
                            <m:t>0</m:t>
                          </m:r>
                        </m:sub>
                      </m:sSub>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1</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24</m:t>
                      </m:r>
                      <m:rad>
                        <m:radPr>
                          <m:ctrlPr>
                            <a:rPr lang="en-US" altLang="zh-CN" i="1">
                              <a:latin typeface="Cambria Math" panose="02040503050406030204" pitchFamily="18" charset="0"/>
                              <a:cs typeface="Cambria Math" panose="02040503050406030204" pitchFamily="18" charset="0"/>
                            </a:rPr>
                          </m:ctrlPr>
                        </m:radPr>
                        <m:deg>
                          <m:r>
                            <a:rPr lang="en-US" altLang="zh-CN" i="1">
                              <a:latin typeface="Cambria Math" panose="02040503050406030204" pitchFamily="18" charset="0"/>
                              <a:cs typeface="Cambria Math" panose="02040503050406030204" pitchFamily="18" charset="0"/>
                            </a:rPr>
                            <m:t>3</m:t>
                          </m:r>
                        </m:deg>
                        <m:e>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𝐿</m:t>
                              </m:r>
                            </m:e>
                            <m:sub>
                              <m:r>
                                <a:rPr lang="en-US" altLang="zh-CN" i="1">
                                  <a:latin typeface="Cambria Math" panose="02040503050406030204" pitchFamily="18" charset="0"/>
                                  <a:cs typeface="Cambria Math" panose="02040503050406030204" pitchFamily="18" charset="0"/>
                                </a:rPr>
                                <m:t>𝑁</m:t>
                              </m:r>
                            </m:sub>
                          </m:sSub>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15</m:t>
                          </m:r>
                        </m:e>
                      </m:rad>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1</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8</m:t>
                      </m:r>
                    </m:oMath>
                  </m:oMathPara>
                </a14:m>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1870075" y="4358005"/>
                <a:ext cx="3367405" cy="422275"/>
              </a:xfrm>
              <a:prstGeom prst="rect">
                <a:avLst/>
              </a:prstGeom>
              <a:blipFill rotWithShape="1">
                <a:blip r:embed="rId3"/>
                <a:stretch>
                  <a:fillRect/>
                </a:stretch>
              </a:blipFill>
            </p:spPr>
            <p:txBody>
              <a:bodyPr/>
              <a:lstStyle/>
              <a:p>
                <a:r>
                  <a:rPr lang="zh-CN" altLang="en-US">
                    <a:noFill/>
                  </a:rPr>
                  <a:t> </a:t>
                </a:r>
              </a:p>
            </p:txBody>
          </p:sp>
        </mc:Fallback>
      </mc:AlternateContent>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176_4*l_h_i*1_1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7.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176_4*l_h_i*1_2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176_4*i*2"/>
  <p:tag name="KSO_WM_TEMPLATE_CATEGORY" val="custom"/>
  <p:tag name="KSO_WM_TEMPLATE_INDEX" val="20205176"/>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131.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132.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ags/tag134.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35.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36.xml><?xml version="1.0" encoding="utf-8"?>
<p:tagLst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137.xml><?xml version="1.0" encoding="utf-8"?>
<p:tagLst xmlns:p="http://schemas.openxmlformats.org/presentationml/2006/main">
  <p:tag name="KSO_WM_BEAUTIFY_FLAG" val="#wm#"/>
  <p:tag name="KSO_WM_TEMPLATE_CATEGORY" val="custom"/>
  <p:tag name="KSO_WM_TEMPLATE_INDEX" val="20205176"/>
</p:tagLst>
</file>

<file path=ppt/tags/tag138.xml><?xml version="1.0" encoding="utf-8"?>
<p:tagLst xmlns:p="http://schemas.openxmlformats.org/presentationml/2006/main">
  <p:tag name="KSO_WM_BEAUTIFY_FLAG" val="#wm#"/>
  <p:tag name="KSO_WM_TEMPLATE_CATEGORY" val="custom"/>
  <p:tag name="KSO_WM_TEMPLATE_INDEX" val="20205176"/>
</p:tagLst>
</file>

<file path=ppt/tags/tag139.xml><?xml version="1.0" encoding="utf-8"?>
<p:tagLst xmlns:p="http://schemas.openxmlformats.org/presentationml/2006/main">
  <p:tag name="KSO_WM_BEAUTIFY_FLAG" val="#wm#"/>
  <p:tag name="KSO_WM_TEMPLATE_CATEGORY" val="custom"/>
  <p:tag name="KSO_WM_TEMPLATE_INDEX" val="20205176"/>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5176"/>
</p:tagLst>
</file>

<file path=ppt/tags/tag141.xml><?xml version="1.0" encoding="utf-8"?>
<p:tagLst xmlns:p="http://schemas.openxmlformats.org/presentationml/2006/main">
  <p:tag name="KSO_WM_BEAUTIFY_FLAG" val="#wm#"/>
  <p:tag name="KSO_WM_TEMPLATE_CATEGORY" val="custom"/>
  <p:tag name="KSO_WM_TEMPLATE_INDEX" val="20205176"/>
</p:tagLst>
</file>

<file path=ppt/tags/tag142.xml><?xml version="1.0" encoding="utf-8"?>
<p:tagLst xmlns:p="http://schemas.openxmlformats.org/presentationml/2006/main">
  <p:tag name="KSO_WM_BEAUTIFY_FLAG" val="#wm#"/>
  <p:tag name="KSO_WM_TEMPLATE_CATEGORY" val="custom"/>
  <p:tag name="KSO_WM_TEMPLATE_INDEX" val="20205176"/>
</p:tagLst>
</file>

<file path=ppt/tags/tag143.xml><?xml version="1.0" encoding="utf-8"?>
<p:tagLst xmlns:p="http://schemas.openxmlformats.org/presentationml/2006/main">
  <p:tag name="KSO_WM_BEAUTIFY_FLAG" val="#wm#"/>
  <p:tag name="KSO_WM_TEMPLATE_CATEGORY" val="custom"/>
  <p:tag name="KSO_WM_TEMPLATE_INDEX" val="20205176"/>
</p:tagLst>
</file>

<file path=ppt/tags/tag144.xml><?xml version="1.0" encoding="utf-8"?>
<p:tagLst xmlns:p="http://schemas.openxmlformats.org/presentationml/2006/main">
  <p:tag name="KSO_WM_BEAUTIFY_FLAG" val="#wm#"/>
  <p:tag name="KSO_WM_TEMPLATE_CATEGORY" val="custom"/>
  <p:tag name="KSO_WM_TEMPLATE_INDEX" val="20205176"/>
</p:tagLst>
</file>

<file path=ppt/tags/tag145.xml><?xml version="1.0" encoding="utf-8"?>
<p:tagLst xmlns:p="http://schemas.openxmlformats.org/presentationml/2006/main">
  <p:tag name="KSO_WM_BEAUTIFY_FLAG" val="#wm#"/>
  <p:tag name="KSO_WM_TEMPLATE_CATEGORY" val="custom"/>
  <p:tag name="KSO_WM_TEMPLATE_INDEX" val="20205176"/>
</p:tagLst>
</file>

<file path=ppt/tags/tag146.xml><?xml version="1.0" encoding="utf-8"?>
<p:tagLst xmlns:p="http://schemas.openxmlformats.org/presentationml/2006/main">
  <p:tag name="KSO_WM_BEAUTIFY_FLAG" val="#wm#"/>
  <p:tag name="KSO_WM_TEMPLATE_CATEGORY" val="custom"/>
  <p:tag name="KSO_WM_TEMPLATE_INDEX" val="20205176"/>
</p:tagLst>
</file>

<file path=ppt/tags/tag147.xml><?xml version="1.0" encoding="utf-8"?>
<p:tagLst xmlns:p="http://schemas.openxmlformats.org/presentationml/2006/main">
  <p:tag name="KSO_WM_BEAUTIFY_FLAG" val="#wm#"/>
  <p:tag name="KSO_WM_TEMPLATE_CATEGORY" val="custom"/>
  <p:tag name="KSO_WM_TEMPLATE_INDEX" val="20205176"/>
</p:tagLst>
</file>

<file path=ppt/tags/tag148.xml><?xml version="1.0" encoding="utf-8"?>
<p:tagLst xmlns:p="http://schemas.openxmlformats.org/presentationml/2006/main">
  <p:tag name="KSO_WM_UNIT_PLACING_PICTURE_USER_VIEWPORT" val="{&quot;height&quot;:5997,&quot;width&quot;:8891}"/>
</p:tagLst>
</file>

<file path=ppt/tags/tag149.xml><?xml version="1.0" encoding="utf-8"?>
<p:tagLst xmlns:p="http://schemas.openxmlformats.org/presentationml/2006/main">
  <p:tag name="KSO_WM_BEAUTIFY_FLAG" val="#wm#"/>
  <p:tag name="KSO_WM_TEMPLATE_CATEGORY" val="custom"/>
  <p:tag name="KSO_WM_TEMPLATE_INDEX" val="20205176"/>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5176"/>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2190</Words>
  <Application>WPS 演示</Application>
  <PresentationFormat>宽屏</PresentationFormat>
  <Paragraphs>130</Paragraphs>
  <Slides>15</Slides>
  <Notes>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15</vt:i4>
      </vt:variant>
    </vt:vector>
  </HeadingPairs>
  <TitlesOfParts>
    <vt:vector size="28" baseType="lpstr">
      <vt:lpstr>Arial</vt:lpstr>
      <vt:lpstr>宋体</vt:lpstr>
      <vt:lpstr>Wingdings</vt:lpstr>
      <vt:lpstr>Wingdings</vt:lpstr>
      <vt:lpstr>微软雅黑</vt:lpstr>
      <vt:lpstr>Cambria Math</vt:lpstr>
      <vt:lpstr>等线</vt:lpstr>
      <vt:lpstr>MS Mincho</vt:lpstr>
      <vt:lpstr>Calibri</vt:lpstr>
      <vt:lpstr>Segoe Print</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甜甜</cp:lastModifiedBy>
  <cp:revision>185</cp:revision>
  <dcterms:created xsi:type="dcterms:W3CDTF">2019-06-19T02:08:00Z</dcterms:created>
  <dcterms:modified xsi:type="dcterms:W3CDTF">2022-03-10T14:46:59Z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2052-11.1.0.11551</vt:lpwstr>
  </property>
  <property fmtid="{D5CDD505-2E9C-101B-9397-08002B2CF9AE}" pid="3" name="ICV">
    <vt:lpwstr>1D36B46019954943A97BE745901F7AE1</vt:lpwstr>
  </property>
</Properties>
</file>