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315" r:id="rId14"/>
    <p:sldId id="266" r:id="rId15"/>
    <p:sldId id="316" r:id="rId16"/>
    <p:sldId id="341" r:id="rId17"/>
    <p:sldId id="267" r:id="rId18"/>
    <p:sldId id="268" r:id="rId19"/>
    <p:sldId id="269" r:id="rId20"/>
    <p:sldId id="284" r:id="rId21"/>
    <p:sldId id="271" r:id="rId22"/>
    <p:sldId id="286" r:id="rId23"/>
    <p:sldId id="287" r:id="rId24"/>
    <p:sldId id="288" r:id="rId25"/>
    <p:sldId id="289" r:id="rId26"/>
    <p:sldId id="290" r:id="rId27"/>
    <p:sldId id="291" r:id="rId28"/>
    <p:sldId id="292" r:id="rId29"/>
    <p:sldId id="304" r:id="rId30"/>
    <p:sldId id="305" r:id="rId31"/>
    <p:sldId id="342" r:id="rId32"/>
    <p:sldId id="343" r:id="rId33"/>
    <p:sldId id="344" r:id="rId34"/>
    <p:sldId id="345" r:id="rId35"/>
    <p:sldId id="346" r:id="rId36"/>
    <p:sldId id="272" r:id="rId37"/>
    <p:sldId id="309" r:id="rId38"/>
    <p:sldId id="310" r:id="rId39"/>
    <p:sldId id="313" r:id="rId40"/>
    <p:sldId id="311" r:id="rId41"/>
  </p:sldIdLst>
  <p:sldSz cx="12192000" cy="6858000" type="screen4x3"/>
  <p:notesSz cx="6858000" cy="9144000"/>
  <p:embeddedFont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535353"/>
    <a:srgbClr val="828282"/>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p:txBody>
      </p:sp>
      <p:sp>
        <p:nvSpPr>
          <p:cNvPr id="110" name="Shape 11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p:nvPr>
            <p:ph type="title" hasCustomPrompt="1"/>
          </p:nvPr>
        </p:nvSpPr>
        <p:spPr>
          <a:prstGeom prst="rect">
            <a:avLst/>
          </a:prstGeom>
        </p:spPr>
        <p:txBody>
          <a:bodyPr/>
          <a:lstStyle/>
          <a:p>
            <a:r>
              <a:t>标题文本</a:t>
            </a:r>
          </a:p>
        </p:txBody>
      </p:sp>
      <p:sp>
        <p:nvSpPr>
          <p:cNvPr id="93"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p:nvPr>
            <p:ph type="title" hasCustomPrompt="1"/>
          </p:nvPr>
        </p:nvSpPr>
        <p:spPr>
          <a:xfrm>
            <a:off x="8724900" y="365125"/>
            <a:ext cx="2628900" cy="5811838"/>
          </a:xfrm>
          <a:prstGeom prst="rect">
            <a:avLst/>
          </a:prstGeom>
        </p:spPr>
        <p:txBody>
          <a:bodyPr/>
          <a:lstStyle/>
          <a:p>
            <a:r>
              <a:t>标题文本</a:t>
            </a:r>
          </a:p>
        </p:txBody>
      </p:sp>
      <p:sp>
        <p:nvSpPr>
          <p:cNvPr id="102" name="正文级别 1…"/>
          <p:cNvSpPr txBox="1"/>
          <p:nvPr>
            <p:ph type="body" idx="1" hasCustomPrompt="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p:nvPr>
            <p:ph type="title" hasCustomPrompt="1"/>
          </p:nvPr>
        </p:nvSpPr>
        <p:spPr>
          <a:prstGeom prst="rect">
            <a:avLst/>
          </a:prstGeom>
        </p:spPr>
        <p:txBody>
          <a:bodyPr/>
          <a:lstStyle/>
          <a:p>
            <a:r>
              <a:t>标题文本</a:t>
            </a:r>
          </a:p>
        </p:txBody>
      </p:sp>
      <p:sp>
        <p:nvSpPr>
          <p:cNvPr id="2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p:nvPr>
            <p:ph type="title" hasCustomPrompt="1"/>
          </p:nvPr>
        </p:nvSpPr>
        <p:spPr>
          <a:prstGeom prst="rect">
            <a:avLst/>
          </a:prstGeom>
        </p:spPr>
        <p:txBody>
          <a:bodyPr/>
          <a:lstStyle/>
          <a:p>
            <a:r>
              <a:t>标题文本</a:t>
            </a:r>
          </a:p>
        </p:txBody>
      </p:sp>
      <p:sp>
        <p:nvSpPr>
          <p:cNvPr id="39" name="正文级别 1…"/>
          <p:cNvSpPr txBox="1"/>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p:nvPr>
            <p:ph type="title" hasCustomPrompt="1"/>
          </p:nvPr>
        </p:nvSpPr>
        <p:spPr>
          <a:xfrm>
            <a:off x="839787" y="365125"/>
            <a:ext cx="10515601" cy="1325563"/>
          </a:xfrm>
          <a:prstGeom prst="rect">
            <a:avLst/>
          </a:prstGeom>
        </p:spPr>
        <p:txBody>
          <a:bodyPr/>
          <a:lstStyle/>
          <a:p>
            <a:r>
              <a:t>标题文本</a:t>
            </a:r>
          </a:p>
        </p:txBody>
      </p:sp>
      <p:sp>
        <p:nvSpPr>
          <p:cNvPr id="48" name="正文级别 1…"/>
          <p:cNvSpPr txBox="1"/>
          <p:nvPr>
            <p:ph type="body" sz="quarter" idx="1" hasCustomPrompt="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p:nvPr>
            <p:ph type="body" sz="quarter" idx="13"/>
          </p:nvPr>
        </p:nvSpPr>
        <p:spPr>
          <a:xfrm>
            <a:off x="6172200" y="1681163"/>
            <a:ext cx="5183188" cy="823914"/>
          </a:xfrm>
          <a:prstGeom prst="rect">
            <a:avLst/>
          </a:prstGeom>
        </p:spPr>
        <p:txBody>
          <a:bodyPr anchor="b"/>
          <a:lstStyle/>
          <a:p/>
        </p:txBody>
      </p:sp>
      <p:sp>
        <p:nvSpPr>
          <p:cNvPr id="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p:nvPr>
            <p:ph type="title" hasCustomPrompt="1"/>
          </p:nvPr>
        </p:nvSpPr>
        <p:spPr>
          <a:prstGeom prst="rect">
            <a:avLst/>
          </a:prstGeom>
        </p:spPr>
        <p:txBody>
          <a:bodyPr/>
          <a:lstStyle/>
          <a:p>
            <a:r>
              <a:t>标题文本</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p:nvPr>
            <p:ph type="title" hasCustomPrompt="1"/>
          </p:nvPr>
        </p:nvSpPr>
        <p:spPr>
          <a:xfrm>
            <a:off x="839787" y="457200"/>
            <a:ext cx="3932240" cy="1600200"/>
          </a:xfrm>
          <a:prstGeom prst="rect">
            <a:avLst/>
          </a:prstGeom>
        </p:spPr>
        <p:txBody>
          <a:bodyPr anchor="b"/>
          <a:lstStyle>
            <a:lvl1pPr>
              <a:defRPr sz="3200"/>
            </a:lvl1pPr>
          </a:lstStyle>
          <a:p>
            <a:r>
              <a:t>标题文本</a:t>
            </a:r>
          </a:p>
        </p:txBody>
      </p:sp>
      <p:sp>
        <p:nvSpPr>
          <p:cNvPr id="73" name="正文级别 1…"/>
          <p:cNvSpPr txBox="1"/>
          <p:nvPr>
            <p:ph type="body" sz="half" idx="1" hasCustomPrompt="1"/>
          </p:nvPr>
        </p:nvSpPr>
        <p:spPr>
          <a:xfrm>
            <a:off x="5183187" y="987425"/>
            <a:ext cx="6172202"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p:nvPr>
            <p:ph type="body" sz="quarter" idx="13"/>
          </p:nvPr>
        </p:nvSpPr>
        <p:spPr>
          <a:xfrm>
            <a:off x="839787" y="2057400"/>
            <a:ext cx="3932238" cy="3811588"/>
          </a:xfrm>
          <a:prstGeom prst="rect">
            <a:avLst/>
          </a:prstGeom>
        </p:spPr>
        <p:txBody>
          <a:bodyPr/>
          <a:lstStyle/>
          <a:p/>
        </p:txBody>
      </p:sp>
      <p:sp>
        <p:nvSpPr>
          <p:cNvPr id="7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p:nvPr>
            <p:ph type="title" hasCustomPrompt="1"/>
          </p:nvPr>
        </p:nvSpPr>
        <p:spPr>
          <a:xfrm>
            <a:off x="839787" y="457200"/>
            <a:ext cx="3932240" cy="1600200"/>
          </a:xfrm>
          <a:prstGeom prst="rect">
            <a:avLst/>
          </a:prstGeom>
        </p:spPr>
        <p:txBody>
          <a:bodyPr anchor="b"/>
          <a:lstStyle>
            <a:lvl1pPr>
              <a:defRPr sz="3200"/>
            </a:lvl1pPr>
          </a:lstStyle>
          <a:p>
            <a:r>
              <a:t>标题文本</a:t>
            </a:r>
          </a:p>
        </p:txBody>
      </p:sp>
      <p:sp>
        <p:nvSpPr>
          <p:cNvPr id="83" name="图片占位符 2"/>
          <p:cNvSpPr/>
          <p:nvPr>
            <p:ph type="pic" sz="half" idx="13"/>
          </p:nvPr>
        </p:nvSpPr>
        <p:spPr>
          <a:xfrm>
            <a:off x="5183187" y="987425"/>
            <a:ext cx="6172202" cy="4873625"/>
          </a:xfrm>
          <a:prstGeom prst="rect">
            <a:avLst/>
          </a:prstGeom>
        </p:spPr>
        <p:txBody>
          <a:bodyPr lIns="91439" tIns="45719" rIns="91439" bIns="45719">
            <a:noAutofit/>
          </a:bodyPr>
          <a:lstStyle/>
          <a:p/>
        </p:txBody>
      </p:sp>
      <p:sp>
        <p:nvSpPr>
          <p:cNvPr id="84" name="正文级别 1…"/>
          <p:cNvSpPr txBox="1"/>
          <p:nvPr>
            <p:ph type="body" sz="quarter" idx="1" hasCustomPrompt="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p:spPr>
        <p:txBody>
          <a:bodyPr lIns="45718" tIns="45718" rIns="45718" bIns="45718" anchor="ctr">
            <a:normAutofit/>
          </a:bodyPr>
          <a:lstStyle/>
          <a:p>
            <a:r>
              <a:t>标题文本</a:t>
            </a:r>
          </a:p>
        </p:txBody>
      </p:sp>
      <p:sp>
        <p:nvSpPr>
          <p:cNvPr id="3" name="正文级别 1…"/>
          <p:cNvSpPr txBox="1"/>
          <p:nvPr>
            <p:ph type="body" idx="1"/>
          </p:nvPr>
        </p:nvSpPr>
        <p:spPr>
          <a:xfrm>
            <a:off x="838200" y="1825625"/>
            <a:ext cx="10515600" cy="4351338"/>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等线"/>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2pPr>
      <a:lvl3pPr marL="1234440" marR="0" indent="-32004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panose="020B0604020202090204" pitchFamily="34" charset="0"/>
        <a:buChar char="•"/>
        <a:defRPr sz="2800" b="0" i="0" u="none" strike="noStrike" cap="none" spc="0" baseline="0">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0.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2" name="矩形 20"/>
          <p:cNvSpPr/>
          <p:nvPr/>
        </p:nvSpPr>
        <p:spPr>
          <a:xfrm>
            <a:off x="15" y="0"/>
            <a:ext cx="12192003" cy="6858000"/>
          </a:xfrm>
          <a:prstGeom prst="rect">
            <a:avLst/>
          </a:prstGeom>
          <a:gradFill>
            <a:gsLst>
              <a:gs pos="16000">
                <a:srgbClr val="000000"/>
              </a:gs>
              <a:gs pos="68000">
                <a:srgbClr val="000000">
                  <a:alpha val="38000"/>
                </a:srgbClr>
              </a:gs>
            </a:gsLst>
            <a:path path="circle">
              <a:fillToRect l="37721" t="-19636" r="62278" b="119636"/>
            </a:path>
          </a:gra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pic>
        <p:nvPicPr>
          <p:cNvPr id="113" name="图片 18" descr="图片 18"/>
          <p:cNvPicPr>
            <a:picLocks noChangeAspect="1"/>
          </p:cNvPicPr>
          <p:nvPr/>
        </p:nvPicPr>
        <p:blipFill>
          <a:blip r:embed="rId1"/>
          <a:stretch>
            <a:fillRect/>
          </a:stretch>
        </p:blipFill>
        <p:spPr>
          <a:xfrm>
            <a:off x="4288480" y="0"/>
            <a:ext cx="2924177" cy="6858000"/>
          </a:xfrm>
          <a:prstGeom prst="rect">
            <a:avLst/>
          </a:prstGeom>
          <a:ln w="12700">
            <a:miter lim="400000"/>
            <a:headEnd/>
            <a:tailEnd/>
          </a:ln>
        </p:spPr>
      </p:pic>
      <p:sp>
        <p:nvSpPr>
          <p:cNvPr id="114" name="PA_框"/>
          <p:cNvSpPr/>
          <p:nvPr/>
        </p:nvSpPr>
        <p:spPr>
          <a:xfrm rot="197084">
            <a:off x="5651698" y="4745730"/>
            <a:ext cx="1024657" cy="1026103"/>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ln w="3175" cap="rnd">
            <a:solidFill>
              <a:srgbClr val="F2F2F2"/>
            </a:solidFill>
            <a:headEnd type="oval"/>
            <a:tailEnd type="oval"/>
          </a:ln>
        </p:spPr>
        <p:txBody>
          <a:bodyPr lIns="45718" tIns="45718" rIns="45718" bIns="45718"/>
          <a:lstStyle/>
          <a:p>
            <a:pPr>
              <a:defRPr>
                <a:latin typeface="+mn-lt"/>
                <a:ea typeface="+mn-ea"/>
                <a:cs typeface="+mn-cs"/>
                <a:sym typeface="等线"/>
              </a:defRPr>
            </a:pPr>
          </a:p>
        </p:txBody>
      </p:sp>
      <p:sp>
        <p:nvSpPr>
          <p:cNvPr id="115" name="PA_点线"/>
          <p:cNvSpPr/>
          <p:nvPr/>
        </p:nvSpPr>
        <p:spPr>
          <a:xfrm flipH="1">
            <a:off x="5701869" y="4893633"/>
            <a:ext cx="102369" cy="596521"/>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16" name="PA_点线"/>
          <p:cNvSpPr/>
          <p:nvPr/>
        </p:nvSpPr>
        <p:spPr>
          <a:xfrm flipH="1">
            <a:off x="6243830" y="5348591"/>
            <a:ext cx="429747" cy="424212"/>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17" name="点线"/>
          <p:cNvSpPr/>
          <p:nvPr/>
        </p:nvSpPr>
        <p:spPr>
          <a:xfrm flipH="1">
            <a:off x="5752627" y="4849743"/>
            <a:ext cx="350974" cy="355848"/>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18" name="PA_点线"/>
          <p:cNvSpPr/>
          <p:nvPr/>
        </p:nvSpPr>
        <p:spPr>
          <a:xfrm flipH="1" flipV="1">
            <a:off x="6407304" y="4809594"/>
            <a:ext cx="267670" cy="535509"/>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19" name="PA_点线"/>
          <p:cNvSpPr/>
          <p:nvPr/>
        </p:nvSpPr>
        <p:spPr>
          <a:xfrm flipV="1">
            <a:off x="5805077" y="4805187"/>
            <a:ext cx="599254" cy="85237"/>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0" name="PA_点线"/>
          <p:cNvSpPr/>
          <p:nvPr/>
        </p:nvSpPr>
        <p:spPr>
          <a:xfrm flipV="1">
            <a:off x="5970074" y="5145960"/>
            <a:ext cx="83349" cy="486448"/>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1" name="PA_点线"/>
          <p:cNvSpPr/>
          <p:nvPr/>
        </p:nvSpPr>
        <p:spPr>
          <a:xfrm flipH="1" flipV="1">
            <a:off x="6487144" y="5313558"/>
            <a:ext cx="185350" cy="33325"/>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2" name="PA_点线"/>
          <p:cNvSpPr/>
          <p:nvPr/>
        </p:nvSpPr>
        <p:spPr>
          <a:xfrm flipH="1" flipV="1">
            <a:off x="5986700" y="4778945"/>
            <a:ext cx="117052" cy="68396"/>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3" name="PA_点线"/>
          <p:cNvSpPr/>
          <p:nvPr/>
        </p:nvSpPr>
        <p:spPr>
          <a:xfrm flipV="1">
            <a:off x="6105599" y="4746615"/>
            <a:ext cx="90598" cy="100141"/>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4" name="点线"/>
          <p:cNvSpPr/>
          <p:nvPr/>
        </p:nvSpPr>
        <p:spPr>
          <a:xfrm flipH="1" flipV="1">
            <a:off x="5751262" y="5207612"/>
            <a:ext cx="217830" cy="423474"/>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5" name="PA_点线"/>
          <p:cNvSpPr/>
          <p:nvPr/>
        </p:nvSpPr>
        <p:spPr>
          <a:xfrm flipH="1" flipV="1">
            <a:off x="5685836" y="5073613"/>
            <a:ext cx="64671" cy="131521"/>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6" name="PA_点线"/>
          <p:cNvSpPr/>
          <p:nvPr/>
        </p:nvSpPr>
        <p:spPr>
          <a:xfrm flipH="1">
            <a:off x="6459443" y="5548358"/>
            <a:ext cx="135727" cy="14791"/>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7" name="PA_点线"/>
          <p:cNvSpPr/>
          <p:nvPr/>
        </p:nvSpPr>
        <p:spPr>
          <a:xfrm flipH="1" flipV="1">
            <a:off x="5702885" y="5492428"/>
            <a:ext cx="538205" cy="281089"/>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8" name="点线"/>
          <p:cNvSpPr/>
          <p:nvPr/>
        </p:nvSpPr>
        <p:spPr>
          <a:xfrm flipV="1">
            <a:off x="6459680" y="5028901"/>
            <a:ext cx="55918" cy="530567"/>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29" name="PA_点线"/>
          <p:cNvSpPr/>
          <p:nvPr/>
        </p:nvSpPr>
        <p:spPr>
          <a:xfrm flipH="1">
            <a:off x="5971670" y="5096756"/>
            <a:ext cx="273917" cy="534820"/>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0" name="点线"/>
          <p:cNvSpPr/>
          <p:nvPr/>
        </p:nvSpPr>
        <p:spPr>
          <a:xfrm flipH="1" flipV="1">
            <a:off x="6105910" y="4848757"/>
            <a:ext cx="409883" cy="177307"/>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1" name="点线"/>
          <p:cNvSpPr/>
          <p:nvPr/>
        </p:nvSpPr>
        <p:spPr>
          <a:xfrm flipH="1">
            <a:off x="5971364" y="5562563"/>
            <a:ext cx="485454" cy="70676"/>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2" name="PA_点线"/>
          <p:cNvSpPr/>
          <p:nvPr/>
        </p:nvSpPr>
        <p:spPr>
          <a:xfrm flipV="1">
            <a:off x="5650726" y="5206212"/>
            <a:ext cx="97607" cy="77513"/>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3" name="PA_点线"/>
          <p:cNvSpPr/>
          <p:nvPr/>
        </p:nvSpPr>
        <p:spPr>
          <a:xfrm flipV="1">
            <a:off x="5836668" y="5633827"/>
            <a:ext cx="133292" cy="27811"/>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4" name="PA_点线"/>
          <p:cNvSpPr/>
          <p:nvPr/>
        </p:nvSpPr>
        <p:spPr>
          <a:xfrm>
            <a:off x="5970438" y="5634903"/>
            <a:ext cx="54171" cy="123679"/>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5" name="PA_点线"/>
          <p:cNvSpPr/>
          <p:nvPr/>
        </p:nvSpPr>
        <p:spPr>
          <a:xfrm flipV="1">
            <a:off x="6517598" y="4943632"/>
            <a:ext cx="53232" cy="82226"/>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6" name="PA_点线"/>
          <p:cNvSpPr/>
          <p:nvPr/>
        </p:nvSpPr>
        <p:spPr>
          <a:xfrm>
            <a:off x="6517535" y="5028575"/>
            <a:ext cx="146067" cy="103646"/>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7" name="PA_点线"/>
          <p:cNvSpPr/>
          <p:nvPr/>
        </p:nvSpPr>
        <p:spPr>
          <a:xfrm flipH="1">
            <a:off x="5973596" y="5314470"/>
            <a:ext cx="511402" cy="317675"/>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8" name="PA_点线"/>
          <p:cNvSpPr/>
          <p:nvPr/>
        </p:nvSpPr>
        <p:spPr>
          <a:xfrm flipV="1">
            <a:off x="5751102" y="5144725"/>
            <a:ext cx="300558" cy="61585"/>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39" name="PA_点线"/>
          <p:cNvSpPr/>
          <p:nvPr/>
        </p:nvSpPr>
        <p:spPr>
          <a:xfrm flipV="1">
            <a:off x="6055212" y="5027560"/>
            <a:ext cx="460011" cy="116547"/>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40" name="PA_点线"/>
          <p:cNvSpPr/>
          <p:nvPr/>
        </p:nvSpPr>
        <p:spPr>
          <a:xfrm>
            <a:off x="6246157" y="5097066"/>
            <a:ext cx="238356" cy="215687"/>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41" name="PA_点线"/>
          <p:cNvSpPr/>
          <p:nvPr/>
        </p:nvSpPr>
        <p:spPr>
          <a:xfrm>
            <a:off x="6104988" y="4849011"/>
            <a:ext cx="139884" cy="246567"/>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42" name="PA_点线"/>
          <p:cNvSpPr/>
          <p:nvPr/>
        </p:nvSpPr>
        <p:spPr>
          <a:xfrm flipH="1">
            <a:off x="6054928" y="4847720"/>
            <a:ext cx="49516" cy="296121"/>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43" name="PA_点线"/>
          <p:cNvSpPr/>
          <p:nvPr/>
        </p:nvSpPr>
        <p:spPr>
          <a:xfrm>
            <a:off x="6246496" y="5097370"/>
            <a:ext cx="190787" cy="597439"/>
          </a:xfrm>
          <a:prstGeom prst="line">
            <a:avLst/>
          </a:prstGeom>
          <a:solidFill>
            <a:srgbClr val="FFFFFF"/>
          </a:solidFill>
          <a:ln w="3175" cap="rnd">
            <a:solidFill>
              <a:srgbClr val="F2F2F2"/>
            </a:solidFill>
            <a:headEnd type="oval"/>
            <a:tailEnd type="oval"/>
          </a:ln>
        </p:spPr>
        <p:txBody>
          <a:bodyPr lIns="45718" tIns="45718" rIns="45718" bIns="45718"/>
          <a:lstStyle/>
          <a:p/>
        </p:txBody>
      </p:sp>
      <p:sp>
        <p:nvSpPr>
          <p:cNvPr id="144" name="文本框 55"/>
          <p:cNvSpPr txBox="1"/>
          <p:nvPr/>
        </p:nvSpPr>
        <p:spPr>
          <a:xfrm>
            <a:off x="1470038" y="1880161"/>
            <a:ext cx="9251924" cy="2186939"/>
          </a:xfrm>
          <a:prstGeom prst="rect">
            <a:avLst/>
          </a:prstGeom>
          <a:ln w="12700">
            <a:miter lim="400000"/>
          </a:ln>
        </p:spPr>
        <p:txBody>
          <a:bodyPr lIns="45718" tIns="45718" rIns="45718" bIns="45718">
            <a:spAutoFit/>
          </a:bodyPr>
          <a:lstStyle>
            <a:lvl1pPr algn="ctr">
              <a:lnSpc>
                <a:spcPct val="120000"/>
              </a:lnSpc>
              <a:defRPr sz="5400" b="1" spc="600">
                <a:solidFill>
                  <a:srgbClr val="F2F2F2"/>
                </a:solidFill>
                <a:latin typeface="方正兰亭超细黑简体"/>
                <a:ea typeface="方正兰亭超细黑简体"/>
                <a:cs typeface="方正兰亭超细黑简体"/>
                <a:sym typeface="方正兰亭超细黑简体"/>
              </a:defRPr>
            </a:lvl1pPr>
          </a:lstStyle>
          <a:p>
            <a:r>
              <a:t>TM-align:基于TM-score的蛋白质结构比对算法</a:t>
            </a:r>
          </a:p>
        </p:txBody>
      </p:sp>
      <p:grpSp>
        <p:nvGrpSpPr>
          <p:cNvPr id="175" name="组合 1"/>
          <p:cNvGrpSpPr/>
          <p:nvPr/>
        </p:nvGrpSpPr>
        <p:grpSpPr>
          <a:xfrm>
            <a:off x="5620939" y="4714821"/>
            <a:ext cx="1081768" cy="1083130"/>
            <a:chOff x="0" y="0"/>
            <a:chExt cx="1081767" cy="1083128"/>
          </a:xfrm>
        </p:grpSpPr>
        <p:sp>
          <p:nvSpPr>
            <p:cNvPr id="145" name="框"/>
            <p:cNvSpPr/>
            <p:nvPr/>
          </p:nvSpPr>
          <p:spPr>
            <a:xfrm rot="197084">
              <a:off x="28555" y="28512"/>
              <a:ext cx="1024657" cy="1026104"/>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146" name="点线"/>
            <p:cNvSpPr/>
            <p:nvPr/>
          </p:nvSpPr>
          <p:spPr>
            <a:xfrm flipH="1">
              <a:off x="78995" y="177996"/>
              <a:ext cx="101827" cy="593362"/>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47" name="点线"/>
            <p:cNvSpPr/>
            <p:nvPr/>
          </p:nvSpPr>
          <p:spPr>
            <a:xfrm flipH="1">
              <a:off x="621827" y="632502"/>
              <a:ext cx="427465" cy="421958"/>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48" name="点线"/>
            <p:cNvSpPr/>
            <p:nvPr/>
          </p:nvSpPr>
          <p:spPr>
            <a:xfrm flipH="1">
              <a:off x="130609" y="133667"/>
              <a:ext cx="348722" cy="353566"/>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49" name="点线"/>
            <p:cNvSpPr/>
            <p:nvPr/>
          </p:nvSpPr>
          <p:spPr>
            <a:xfrm flipH="1" flipV="1">
              <a:off x="784877" y="93811"/>
              <a:ext cx="266236" cy="532641"/>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0" name="点线"/>
            <p:cNvSpPr/>
            <p:nvPr/>
          </p:nvSpPr>
          <p:spPr>
            <a:xfrm flipV="1">
              <a:off x="183519" y="88195"/>
              <a:ext cx="596080" cy="84786"/>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1" name="点线"/>
            <p:cNvSpPr/>
            <p:nvPr/>
          </p:nvSpPr>
          <p:spPr>
            <a:xfrm flipV="1">
              <a:off x="347200" y="430325"/>
              <a:ext cx="82808" cy="483286"/>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2" name="点线"/>
            <p:cNvSpPr/>
            <p:nvPr/>
          </p:nvSpPr>
          <p:spPr>
            <a:xfrm flipH="1" flipV="1">
              <a:off x="865579" y="596625"/>
              <a:ext cx="182193" cy="32759"/>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3" name="点线"/>
            <p:cNvSpPr/>
            <p:nvPr/>
          </p:nvSpPr>
          <p:spPr>
            <a:xfrm flipH="1" flipV="1">
              <a:off x="364940" y="62536"/>
              <a:ext cx="114282" cy="66780"/>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4" name="点线"/>
            <p:cNvSpPr/>
            <p:nvPr/>
          </p:nvSpPr>
          <p:spPr>
            <a:xfrm flipV="1">
              <a:off x="483531" y="30587"/>
              <a:ext cx="88446" cy="97763"/>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5" name="点线"/>
            <p:cNvSpPr/>
            <p:nvPr/>
          </p:nvSpPr>
          <p:spPr>
            <a:xfrm flipH="1" flipV="1">
              <a:off x="128852" y="491823"/>
              <a:ext cx="216362" cy="420621"/>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6" name="点线"/>
            <p:cNvSpPr/>
            <p:nvPr/>
          </p:nvSpPr>
          <p:spPr>
            <a:xfrm flipH="1" flipV="1">
              <a:off x="63398" y="357836"/>
              <a:ext cx="63256" cy="128642"/>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7" name="点线"/>
            <p:cNvSpPr/>
            <p:nvPr/>
          </p:nvSpPr>
          <p:spPr>
            <a:xfrm flipH="1">
              <a:off x="837893" y="831315"/>
              <a:ext cx="132539" cy="14444"/>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8" name="点线"/>
            <p:cNvSpPr/>
            <p:nvPr/>
          </p:nvSpPr>
          <p:spPr>
            <a:xfrm flipH="1" flipV="1">
              <a:off x="81161" y="775955"/>
              <a:ext cx="535363" cy="279605"/>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59" name="点线"/>
            <p:cNvSpPr/>
            <p:nvPr/>
          </p:nvSpPr>
          <p:spPr>
            <a:xfrm flipV="1">
              <a:off x="836704" y="313279"/>
              <a:ext cx="55583" cy="527378"/>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0" name="点线"/>
            <p:cNvSpPr/>
            <p:nvPr/>
          </p:nvSpPr>
          <p:spPr>
            <a:xfrm flipH="1">
              <a:off x="349257" y="380967"/>
              <a:ext cx="272454" cy="531965"/>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1" name="点线"/>
            <p:cNvSpPr/>
            <p:nvPr/>
          </p:nvSpPr>
          <p:spPr>
            <a:xfrm flipH="1" flipV="1">
              <a:off x="484237" y="132176"/>
              <a:ext cx="406940" cy="176034"/>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2" name="点线"/>
            <p:cNvSpPr/>
            <p:nvPr/>
          </p:nvSpPr>
          <p:spPr>
            <a:xfrm flipH="1">
              <a:off x="349807" y="845578"/>
              <a:ext cx="482280" cy="70213"/>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3" name="点线"/>
            <p:cNvSpPr/>
            <p:nvPr/>
          </p:nvSpPr>
          <p:spPr>
            <a:xfrm flipV="1">
              <a:off x="28837" y="489993"/>
              <a:ext cx="95095" cy="75517"/>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4" name="点线"/>
            <p:cNvSpPr/>
            <p:nvPr/>
          </p:nvSpPr>
          <p:spPr>
            <a:xfrm flipV="1">
              <a:off x="215094" y="916939"/>
              <a:ext cx="130152" cy="27155"/>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5" name="点线"/>
            <p:cNvSpPr/>
            <p:nvPr/>
          </p:nvSpPr>
          <p:spPr>
            <a:xfrm>
              <a:off x="347938" y="919155"/>
              <a:ext cx="52884" cy="120742"/>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6" name="点线"/>
            <p:cNvSpPr/>
            <p:nvPr/>
          </p:nvSpPr>
          <p:spPr>
            <a:xfrm flipV="1">
              <a:off x="895325" y="227762"/>
              <a:ext cx="51490" cy="79532"/>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7" name="点线"/>
            <p:cNvSpPr/>
            <p:nvPr/>
          </p:nvSpPr>
          <p:spPr>
            <a:xfrm>
              <a:off x="895699" y="312286"/>
              <a:ext cx="143452" cy="101789"/>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8" name="点线"/>
            <p:cNvSpPr/>
            <p:nvPr/>
          </p:nvSpPr>
          <p:spPr>
            <a:xfrm flipH="1">
              <a:off x="351813" y="598100"/>
              <a:ext cx="508679" cy="315983"/>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69" name="点线"/>
            <p:cNvSpPr/>
            <p:nvPr/>
          </p:nvSpPr>
          <p:spPr>
            <a:xfrm flipV="1">
              <a:off x="129528" y="427830"/>
              <a:ext cx="297416" cy="60942"/>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70" name="点线"/>
            <p:cNvSpPr/>
            <p:nvPr/>
          </p:nvSpPr>
          <p:spPr>
            <a:xfrm flipV="1">
              <a:off x="433622" y="310738"/>
              <a:ext cx="456902" cy="115758"/>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71" name="点线"/>
            <p:cNvSpPr/>
            <p:nvPr/>
          </p:nvSpPr>
          <p:spPr>
            <a:xfrm>
              <a:off x="624202" y="380925"/>
              <a:ext cx="235978" cy="213535"/>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72" name="点线"/>
            <p:cNvSpPr/>
            <p:nvPr/>
          </p:nvSpPr>
          <p:spPr>
            <a:xfrm>
              <a:off x="482634" y="133188"/>
              <a:ext cx="138303" cy="243778"/>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73" name="点线"/>
            <p:cNvSpPr/>
            <p:nvPr/>
          </p:nvSpPr>
          <p:spPr>
            <a:xfrm flipH="1">
              <a:off x="432048" y="132084"/>
              <a:ext cx="48987" cy="292959"/>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sp>
          <p:nvSpPr>
            <p:cNvPr id="174" name="点线"/>
            <p:cNvSpPr/>
            <p:nvPr/>
          </p:nvSpPr>
          <p:spPr>
            <a:xfrm>
              <a:off x="623839" y="381681"/>
              <a:ext cx="189812" cy="594384"/>
            </a:xfrm>
            <a:prstGeom prst="line">
              <a:avLst/>
            </a:prstGeom>
            <a:solidFill>
              <a:srgbClr val="FFFFFF"/>
            </a:solidFill>
            <a:ln w="3175" cap="rnd">
              <a:solidFill>
                <a:srgbClr val="F2F2F2"/>
              </a:solidFill>
              <a:prstDash val="solid"/>
              <a:round/>
              <a:headEnd type="oval" w="med" len="med"/>
              <a:tailEnd type="oval" w="med" len="med"/>
            </a:ln>
            <a:effectLst/>
          </p:spPr>
          <p:txBody>
            <a:bodyPr wrap="square" lIns="45718" tIns="45718" rIns="45718" bIns="45718" numCol="1" anchor="t">
              <a:noAutofit/>
            </a:bodyPr>
            <a:lstStyle/>
            <a:p/>
          </p:txBody>
        </p:sp>
      </p:grpSp>
      <p:sp>
        <p:nvSpPr>
          <p:cNvPr id="177" name="文本框 100"/>
          <p:cNvSpPr txBox="1"/>
          <p:nvPr/>
        </p:nvSpPr>
        <p:spPr>
          <a:xfrm>
            <a:off x="3785868" y="4057568"/>
            <a:ext cx="6189984" cy="1428750"/>
          </a:xfrm>
          <a:prstGeom prst="rect">
            <a:avLst/>
          </a:prstGeom>
          <a:ln w="12700">
            <a:miter lim="400000"/>
          </a:ln>
        </p:spPr>
        <p:txBody>
          <a:bodyPr lIns="45718" tIns="45718" rIns="45718" bIns="45718">
            <a:spAutoFit/>
          </a:bodyPr>
          <a:lstStyle>
            <a:lvl1pPr algn="ctr">
              <a:defRPr sz="2900" b="1" spc="197">
                <a:solidFill>
                  <a:srgbClr val="FFFFFF"/>
                </a:solidFill>
                <a:latin typeface="方正兰亭超细黑简体"/>
                <a:ea typeface="方正兰亭超细黑简体"/>
                <a:cs typeface="方正兰亭超细黑简体"/>
                <a:sym typeface="方正兰亭超细黑简体"/>
              </a:defRPr>
            </a:lvl1pPr>
          </a:lstStyle>
          <a:p>
            <a:pPr algn="r"/>
            <a:r>
              <a:t>小组成员：</a:t>
            </a:r>
            <a:r>
              <a:rPr lang="en-US"/>
              <a:t>1810145 </a:t>
            </a:r>
            <a:r>
              <a:t>蔡艺贞     </a:t>
            </a:r>
            <a:r>
              <a:rPr lang="en-US"/>
              <a:t>1810082 </a:t>
            </a:r>
            <a:r>
              <a:t>唐俊龙 </a:t>
            </a:r>
          </a:p>
          <a:p>
            <a:pPr algn="r"/>
            <a:r>
              <a:rPr lang="en-US"/>
              <a:t>1811145 </a:t>
            </a:r>
            <a:r>
              <a:t>李万豪</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2" nodeType="afterEffect">
                                  <p:stCondLst>
                                    <p:cond delay="0"/>
                                  </p:stCondLst>
                                  <p:iterate type="el">
                                    <p:tmAbs val="0"/>
                                  </p:iterate>
                                  <p:childTnLst>
                                    <p:set>
                                      <p:cBhvr>
                                        <p:cTn id="6" dur="indefinite" fill="hold"/>
                                        <p:tgtEl>
                                          <p:spTgt spid="114"/>
                                        </p:tgtEl>
                                        <p:attrNameLst>
                                          <p:attrName>style.visibility</p:attrName>
                                        </p:attrNameLst>
                                      </p:cBhvr>
                                      <p:to>
                                        <p:strVal val="visible"/>
                                      </p:to>
                                    </p:set>
                                    <p:animEffect transition="in" filter="dissolve">
                                      <p:cBhvr>
                                        <p:cTn id="7" dur="1100"/>
                                        <p:tgtEl>
                                          <p:spTgt spid="114"/>
                                        </p:tgtEl>
                                      </p:cBhvr>
                                    </p:animEffect>
                                  </p:childTnLst>
                                </p:cTn>
                              </p:par>
                            </p:childTnLst>
                          </p:cTn>
                        </p:par>
                        <p:par>
                          <p:cTn id="8" fill="hold">
                            <p:stCondLst>
                              <p:cond delay="1100"/>
                            </p:stCondLst>
                            <p:childTnLst>
                              <p:par>
                                <p:cTn id="9" presetID="22" presetClass="entr" presetSubtype="4" fill="hold" grpId="3" nodeType="afterEffect">
                                  <p:stCondLst>
                                    <p:cond delay="6"/>
                                  </p:stCondLst>
                                  <p:iterate type="el">
                                    <p:tmAbs val="0"/>
                                  </p:iterate>
                                  <p:childTnLst>
                                    <p:set>
                                      <p:cBhvr>
                                        <p:cTn id="10" dur="indefinite" fill="hold"/>
                                        <p:tgtEl>
                                          <p:spTgt spid="143"/>
                                        </p:tgtEl>
                                        <p:attrNameLst>
                                          <p:attrName>style.visibility</p:attrName>
                                        </p:attrNameLst>
                                      </p:cBhvr>
                                      <p:to>
                                        <p:strVal val="visible"/>
                                      </p:to>
                                    </p:set>
                                    <p:animEffect transition="in" filter="wipe(down)">
                                      <p:cBhvr>
                                        <p:cTn id="11" dur="500"/>
                                        <p:tgtEl>
                                          <p:spTgt spid="143"/>
                                        </p:tgtEl>
                                      </p:cBhvr>
                                    </p:animEffect>
                                  </p:childTnLst>
                                </p:cTn>
                              </p:par>
                            </p:childTnLst>
                          </p:cTn>
                        </p:par>
                        <p:par>
                          <p:cTn id="12" fill="hold">
                            <p:stCondLst>
                              <p:cond delay="1606"/>
                            </p:stCondLst>
                            <p:childTnLst>
                              <p:par>
                                <p:cTn id="13" presetID="22" presetClass="entr" presetSubtype="4" fill="hold" grpId="4" nodeType="afterEffect">
                                  <p:stCondLst>
                                    <p:cond delay="0"/>
                                  </p:stCondLst>
                                  <p:iterate type="el">
                                    <p:tmAbs val="0"/>
                                  </p:iterate>
                                  <p:childTnLst>
                                    <p:set>
                                      <p:cBhvr>
                                        <p:cTn id="14" dur="indefinite" fill="hold"/>
                                        <p:tgtEl>
                                          <p:spTgt spid="142"/>
                                        </p:tgtEl>
                                        <p:attrNameLst>
                                          <p:attrName>style.visibility</p:attrName>
                                        </p:attrNameLst>
                                      </p:cBhvr>
                                      <p:to>
                                        <p:strVal val="visible"/>
                                      </p:to>
                                    </p:set>
                                    <p:animEffect transition="in" filter="wipe(down)">
                                      <p:cBhvr>
                                        <p:cTn id="15" dur="600"/>
                                        <p:tgtEl>
                                          <p:spTgt spid="142"/>
                                        </p:tgtEl>
                                      </p:cBhvr>
                                    </p:animEffect>
                                  </p:childTnLst>
                                </p:cTn>
                              </p:par>
                            </p:childTnLst>
                          </p:cTn>
                        </p:par>
                        <p:par>
                          <p:cTn id="16" fill="hold">
                            <p:stCondLst>
                              <p:cond delay="2205"/>
                            </p:stCondLst>
                            <p:childTnLst>
                              <p:par>
                                <p:cTn id="17" presetID="22" presetClass="entr" presetSubtype="4" fill="hold" grpId="5" nodeType="afterEffect">
                                  <p:stCondLst>
                                    <p:cond delay="3"/>
                                  </p:stCondLst>
                                  <p:iterate type="el">
                                    <p:tmAbs val="0"/>
                                  </p:iterate>
                                  <p:childTnLst>
                                    <p:set>
                                      <p:cBhvr>
                                        <p:cTn id="18" dur="indefinite" fill="hold"/>
                                        <p:tgtEl>
                                          <p:spTgt spid="141"/>
                                        </p:tgtEl>
                                        <p:attrNameLst>
                                          <p:attrName>style.visibility</p:attrName>
                                        </p:attrNameLst>
                                      </p:cBhvr>
                                      <p:to>
                                        <p:strVal val="visible"/>
                                      </p:to>
                                    </p:set>
                                    <p:animEffect transition="in" filter="wipe(down)">
                                      <p:cBhvr>
                                        <p:cTn id="19" dur="497"/>
                                        <p:tgtEl>
                                          <p:spTgt spid="141"/>
                                        </p:tgtEl>
                                      </p:cBhvr>
                                    </p:animEffect>
                                  </p:childTnLst>
                                </p:cTn>
                              </p:par>
                            </p:childTnLst>
                          </p:cTn>
                        </p:par>
                        <p:par>
                          <p:cTn id="20" fill="hold">
                            <p:stCondLst>
                              <p:cond delay="2705"/>
                            </p:stCondLst>
                            <p:childTnLst>
                              <p:par>
                                <p:cTn id="21" presetID="22" presetClass="entr" presetSubtype="4" fill="hold" grpId="6" nodeType="afterEffect">
                                  <p:stCondLst>
                                    <p:cond delay="0"/>
                                  </p:stCondLst>
                                  <p:iterate type="el">
                                    <p:tmAbs val="0"/>
                                  </p:iterate>
                                  <p:childTnLst>
                                    <p:set>
                                      <p:cBhvr>
                                        <p:cTn id="22" dur="indefinite" fill="hold"/>
                                        <p:tgtEl>
                                          <p:spTgt spid="140"/>
                                        </p:tgtEl>
                                        <p:attrNameLst>
                                          <p:attrName>style.visibility</p:attrName>
                                        </p:attrNameLst>
                                      </p:cBhvr>
                                      <p:to>
                                        <p:strVal val="visible"/>
                                      </p:to>
                                    </p:set>
                                    <p:animEffect transition="in" filter="wipe(down)">
                                      <p:cBhvr>
                                        <p:cTn id="23" dur="500"/>
                                        <p:tgtEl>
                                          <p:spTgt spid="140"/>
                                        </p:tgtEl>
                                      </p:cBhvr>
                                    </p:animEffect>
                                  </p:childTnLst>
                                </p:cTn>
                              </p:par>
                            </p:childTnLst>
                          </p:cTn>
                        </p:par>
                        <p:par>
                          <p:cTn id="24" fill="hold">
                            <p:stCondLst>
                              <p:cond delay="3205"/>
                            </p:stCondLst>
                            <p:childTnLst>
                              <p:par>
                                <p:cTn id="25" presetID="22" presetClass="entr" presetSubtype="4" fill="hold" grpId="7" nodeType="afterEffect">
                                  <p:stCondLst>
                                    <p:cond delay="7"/>
                                  </p:stCondLst>
                                  <p:iterate type="el">
                                    <p:tmAbs val="0"/>
                                  </p:iterate>
                                  <p:childTnLst>
                                    <p:set>
                                      <p:cBhvr>
                                        <p:cTn id="26" dur="indefinite" fill="hold"/>
                                        <p:tgtEl>
                                          <p:spTgt spid="139"/>
                                        </p:tgtEl>
                                        <p:attrNameLst>
                                          <p:attrName>style.visibility</p:attrName>
                                        </p:attrNameLst>
                                      </p:cBhvr>
                                      <p:to>
                                        <p:strVal val="visible"/>
                                      </p:to>
                                    </p:set>
                                    <p:animEffect transition="in" filter="wipe(down)">
                                      <p:cBhvr>
                                        <p:cTn id="27" dur="500"/>
                                        <p:tgtEl>
                                          <p:spTgt spid="139"/>
                                        </p:tgtEl>
                                      </p:cBhvr>
                                    </p:animEffect>
                                  </p:childTnLst>
                                </p:cTn>
                              </p:par>
                            </p:childTnLst>
                          </p:cTn>
                        </p:par>
                        <p:par>
                          <p:cTn id="28" fill="hold">
                            <p:stCondLst>
                              <p:cond delay="3712"/>
                            </p:stCondLst>
                            <p:childTnLst>
                              <p:par>
                                <p:cTn id="29" presetID="22" presetClass="entr" presetSubtype="4" fill="hold" grpId="8" nodeType="afterEffect">
                                  <p:stCondLst>
                                    <p:cond delay="3"/>
                                  </p:stCondLst>
                                  <p:iterate type="el">
                                    <p:tmAbs val="0"/>
                                  </p:iterate>
                                  <p:childTnLst>
                                    <p:set>
                                      <p:cBhvr>
                                        <p:cTn id="30" dur="indefinite" fill="hold"/>
                                        <p:tgtEl>
                                          <p:spTgt spid="138"/>
                                        </p:tgtEl>
                                        <p:attrNameLst>
                                          <p:attrName>style.visibility</p:attrName>
                                        </p:attrNameLst>
                                      </p:cBhvr>
                                      <p:to>
                                        <p:strVal val="visible"/>
                                      </p:to>
                                    </p:set>
                                    <p:animEffect transition="in" filter="wipe(down)">
                                      <p:cBhvr>
                                        <p:cTn id="31" dur="500"/>
                                        <p:tgtEl>
                                          <p:spTgt spid="138"/>
                                        </p:tgtEl>
                                      </p:cBhvr>
                                    </p:animEffect>
                                  </p:childTnLst>
                                </p:cTn>
                              </p:par>
                            </p:childTnLst>
                          </p:cTn>
                        </p:par>
                        <p:par>
                          <p:cTn id="32" fill="hold">
                            <p:stCondLst>
                              <p:cond delay="4216"/>
                            </p:stCondLst>
                            <p:childTnLst>
                              <p:par>
                                <p:cTn id="33" presetID="22" presetClass="entr" presetSubtype="4" fill="hold" grpId="9" nodeType="afterEffect">
                                  <p:stCondLst>
                                    <p:cond delay="11"/>
                                  </p:stCondLst>
                                  <p:iterate type="el">
                                    <p:tmAbs val="0"/>
                                  </p:iterate>
                                  <p:childTnLst>
                                    <p:set>
                                      <p:cBhvr>
                                        <p:cTn id="34" dur="indefinite" fill="hold"/>
                                        <p:tgtEl>
                                          <p:spTgt spid="137"/>
                                        </p:tgtEl>
                                        <p:attrNameLst>
                                          <p:attrName>style.visibility</p:attrName>
                                        </p:attrNameLst>
                                      </p:cBhvr>
                                      <p:to>
                                        <p:strVal val="visible"/>
                                      </p:to>
                                    </p:set>
                                    <p:animEffect transition="in" filter="wipe(down)">
                                      <p:cBhvr>
                                        <p:cTn id="35" dur="500"/>
                                        <p:tgtEl>
                                          <p:spTgt spid="137"/>
                                        </p:tgtEl>
                                      </p:cBhvr>
                                    </p:animEffect>
                                  </p:childTnLst>
                                </p:cTn>
                              </p:par>
                            </p:childTnLst>
                          </p:cTn>
                        </p:par>
                        <p:par>
                          <p:cTn id="36" fill="hold">
                            <p:stCondLst>
                              <p:cond delay="4727"/>
                            </p:stCondLst>
                            <p:childTnLst>
                              <p:par>
                                <p:cTn id="37" presetID="22" presetClass="entr" presetSubtype="4" fill="hold" grpId="10" nodeType="afterEffect">
                                  <p:stCondLst>
                                    <p:cond delay="0"/>
                                  </p:stCondLst>
                                  <p:iterate type="el">
                                    <p:tmAbs val="0"/>
                                  </p:iterate>
                                  <p:childTnLst>
                                    <p:set>
                                      <p:cBhvr>
                                        <p:cTn id="38" dur="indefinite" fill="hold"/>
                                        <p:tgtEl>
                                          <p:spTgt spid="136"/>
                                        </p:tgtEl>
                                        <p:attrNameLst>
                                          <p:attrName>style.visibility</p:attrName>
                                        </p:attrNameLst>
                                      </p:cBhvr>
                                      <p:to>
                                        <p:strVal val="visible"/>
                                      </p:to>
                                    </p:set>
                                    <p:animEffect transition="in" filter="wipe(down)">
                                      <p:cBhvr>
                                        <p:cTn id="39" dur="500"/>
                                        <p:tgtEl>
                                          <p:spTgt spid="136"/>
                                        </p:tgtEl>
                                      </p:cBhvr>
                                    </p:animEffect>
                                  </p:childTnLst>
                                </p:cTn>
                              </p:par>
                            </p:childTnLst>
                          </p:cTn>
                        </p:par>
                        <p:par>
                          <p:cTn id="40" fill="hold">
                            <p:stCondLst>
                              <p:cond delay="5227"/>
                            </p:stCondLst>
                            <p:childTnLst>
                              <p:par>
                                <p:cTn id="41" presetID="22" presetClass="entr" presetSubtype="4" fill="hold" grpId="11" nodeType="afterEffect">
                                  <p:stCondLst>
                                    <p:cond delay="4"/>
                                  </p:stCondLst>
                                  <p:iterate type="el">
                                    <p:tmAbs val="0"/>
                                  </p:iterate>
                                  <p:childTnLst>
                                    <p:set>
                                      <p:cBhvr>
                                        <p:cTn id="42" dur="indefinite" fill="hold"/>
                                        <p:tgtEl>
                                          <p:spTgt spid="135"/>
                                        </p:tgtEl>
                                        <p:attrNameLst>
                                          <p:attrName>style.visibility</p:attrName>
                                        </p:attrNameLst>
                                      </p:cBhvr>
                                      <p:to>
                                        <p:strVal val="visible"/>
                                      </p:to>
                                    </p:set>
                                    <p:animEffect transition="in" filter="wipe(down)">
                                      <p:cBhvr>
                                        <p:cTn id="43" dur="500"/>
                                        <p:tgtEl>
                                          <p:spTgt spid="135"/>
                                        </p:tgtEl>
                                      </p:cBhvr>
                                    </p:animEffect>
                                  </p:childTnLst>
                                </p:cTn>
                              </p:par>
                            </p:childTnLst>
                          </p:cTn>
                        </p:par>
                        <p:par>
                          <p:cTn id="44" fill="hold">
                            <p:stCondLst>
                              <p:cond delay="5731"/>
                            </p:stCondLst>
                            <p:childTnLst>
                              <p:par>
                                <p:cTn id="45" presetID="22" presetClass="entr" presetSubtype="4" fill="hold" grpId="12" nodeType="afterEffect">
                                  <p:stCondLst>
                                    <p:cond delay="13"/>
                                  </p:stCondLst>
                                  <p:iterate type="el">
                                    <p:tmAbs val="0"/>
                                  </p:iterate>
                                  <p:childTnLst>
                                    <p:set>
                                      <p:cBhvr>
                                        <p:cTn id="46" dur="indefinite" fill="hold"/>
                                        <p:tgtEl>
                                          <p:spTgt spid="134"/>
                                        </p:tgtEl>
                                        <p:attrNameLst>
                                          <p:attrName>style.visibility</p:attrName>
                                        </p:attrNameLst>
                                      </p:cBhvr>
                                      <p:to>
                                        <p:strVal val="visible"/>
                                      </p:to>
                                    </p:set>
                                    <p:animEffect transition="in" filter="wipe(down)">
                                      <p:cBhvr>
                                        <p:cTn id="47" dur="500"/>
                                        <p:tgtEl>
                                          <p:spTgt spid="134"/>
                                        </p:tgtEl>
                                      </p:cBhvr>
                                    </p:animEffect>
                                  </p:childTnLst>
                                </p:cTn>
                              </p:par>
                            </p:childTnLst>
                          </p:cTn>
                        </p:par>
                        <p:par>
                          <p:cTn id="48" fill="hold">
                            <p:stCondLst>
                              <p:cond delay="6244"/>
                            </p:stCondLst>
                            <p:childTnLst>
                              <p:par>
                                <p:cTn id="49" presetID="22" presetClass="entr" presetSubtype="4" fill="hold" grpId="13" nodeType="afterEffect">
                                  <p:stCondLst>
                                    <p:cond delay="17"/>
                                  </p:stCondLst>
                                  <p:iterate type="el">
                                    <p:tmAbs val="0"/>
                                  </p:iterate>
                                  <p:childTnLst>
                                    <p:set>
                                      <p:cBhvr>
                                        <p:cTn id="50" dur="indefinite" fill="hold"/>
                                        <p:tgtEl>
                                          <p:spTgt spid="133"/>
                                        </p:tgtEl>
                                        <p:attrNameLst>
                                          <p:attrName>style.visibility</p:attrName>
                                        </p:attrNameLst>
                                      </p:cBhvr>
                                      <p:to>
                                        <p:strVal val="visible"/>
                                      </p:to>
                                    </p:set>
                                    <p:animEffect transition="in" filter="wipe(down)">
                                      <p:cBhvr>
                                        <p:cTn id="51" dur="500"/>
                                        <p:tgtEl>
                                          <p:spTgt spid="133"/>
                                        </p:tgtEl>
                                      </p:cBhvr>
                                    </p:animEffect>
                                  </p:childTnLst>
                                </p:cTn>
                              </p:par>
                            </p:childTnLst>
                          </p:cTn>
                        </p:par>
                        <p:par>
                          <p:cTn id="52" fill="hold">
                            <p:stCondLst>
                              <p:cond delay="6760"/>
                            </p:stCondLst>
                            <p:childTnLst>
                              <p:par>
                                <p:cTn id="53" presetID="22" presetClass="entr" presetSubtype="4" fill="hold" grpId="14" nodeType="afterEffect">
                                  <p:stCondLst>
                                    <p:cond delay="19"/>
                                  </p:stCondLst>
                                  <p:iterate type="el">
                                    <p:tmAbs val="0"/>
                                  </p:iterate>
                                  <p:childTnLst>
                                    <p:set>
                                      <p:cBhvr>
                                        <p:cTn id="54" dur="indefinite" fill="hold"/>
                                        <p:tgtEl>
                                          <p:spTgt spid="115"/>
                                        </p:tgtEl>
                                        <p:attrNameLst>
                                          <p:attrName>style.visibility</p:attrName>
                                        </p:attrNameLst>
                                      </p:cBhvr>
                                      <p:to>
                                        <p:strVal val="visible"/>
                                      </p:to>
                                    </p:set>
                                    <p:animEffect transition="in" filter="wipe(down)">
                                      <p:cBhvr>
                                        <p:cTn id="55" dur="500"/>
                                        <p:tgtEl>
                                          <p:spTgt spid="115"/>
                                        </p:tgtEl>
                                      </p:cBhvr>
                                    </p:animEffect>
                                  </p:childTnLst>
                                </p:cTn>
                              </p:par>
                            </p:childTnLst>
                          </p:cTn>
                        </p:par>
                        <p:par>
                          <p:cTn id="56" fill="hold">
                            <p:stCondLst>
                              <p:cond delay="7279"/>
                            </p:stCondLst>
                            <p:childTnLst>
                              <p:par>
                                <p:cTn id="57" presetID="22" presetClass="entr" presetSubtype="4" fill="hold" grpId="15" nodeType="afterEffect">
                                  <p:stCondLst>
                                    <p:cond delay="9"/>
                                  </p:stCondLst>
                                  <p:iterate type="el">
                                    <p:tmAbs val="0"/>
                                  </p:iterate>
                                  <p:childTnLst>
                                    <p:set>
                                      <p:cBhvr>
                                        <p:cTn id="58" dur="indefinite" fill="hold"/>
                                        <p:tgtEl>
                                          <p:spTgt spid="116"/>
                                        </p:tgtEl>
                                        <p:attrNameLst>
                                          <p:attrName>style.visibility</p:attrName>
                                        </p:attrNameLst>
                                      </p:cBhvr>
                                      <p:to>
                                        <p:strVal val="visible"/>
                                      </p:to>
                                    </p:set>
                                    <p:animEffect transition="in" filter="wipe(down)">
                                      <p:cBhvr>
                                        <p:cTn id="59" dur="500"/>
                                        <p:tgtEl>
                                          <p:spTgt spid="116"/>
                                        </p:tgtEl>
                                      </p:cBhvr>
                                    </p:animEffect>
                                  </p:childTnLst>
                                </p:cTn>
                              </p:par>
                            </p:childTnLst>
                          </p:cTn>
                        </p:par>
                        <p:par>
                          <p:cTn id="60" fill="hold">
                            <p:stCondLst>
                              <p:cond delay="7789"/>
                            </p:stCondLst>
                            <p:childTnLst>
                              <p:par>
                                <p:cTn id="61" presetID="22" presetClass="entr" presetSubtype="4" fill="hold" grpId="16" nodeType="afterEffect">
                                  <p:stCondLst>
                                    <p:cond delay="16"/>
                                  </p:stCondLst>
                                  <p:iterate type="el">
                                    <p:tmAbs val="0"/>
                                  </p:iterate>
                                  <p:childTnLst>
                                    <p:set>
                                      <p:cBhvr>
                                        <p:cTn id="62" dur="indefinite" fill="hold"/>
                                        <p:tgtEl>
                                          <p:spTgt spid="118"/>
                                        </p:tgtEl>
                                        <p:attrNameLst>
                                          <p:attrName>style.visibility</p:attrName>
                                        </p:attrNameLst>
                                      </p:cBhvr>
                                      <p:to>
                                        <p:strVal val="visible"/>
                                      </p:to>
                                    </p:set>
                                    <p:animEffect transition="in" filter="wipe(down)">
                                      <p:cBhvr>
                                        <p:cTn id="63" dur="500"/>
                                        <p:tgtEl>
                                          <p:spTgt spid="118"/>
                                        </p:tgtEl>
                                      </p:cBhvr>
                                    </p:animEffect>
                                  </p:childTnLst>
                                </p:cTn>
                              </p:par>
                            </p:childTnLst>
                          </p:cTn>
                        </p:par>
                        <p:par>
                          <p:cTn id="64" fill="hold">
                            <p:stCondLst>
                              <p:cond delay="8305"/>
                            </p:stCondLst>
                            <p:childTnLst>
                              <p:par>
                                <p:cTn id="65" presetID="22" presetClass="entr" presetSubtype="4" fill="hold" grpId="17" nodeType="afterEffect">
                                  <p:stCondLst>
                                    <p:cond delay="13"/>
                                  </p:stCondLst>
                                  <p:iterate type="el">
                                    <p:tmAbs val="0"/>
                                  </p:iterate>
                                  <p:childTnLst>
                                    <p:set>
                                      <p:cBhvr>
                                        <p:cTn id="66" dur="indefinite" fill="hold"/>
                                        <p:tgtEl>
                                          <p:spTgt spid="119"/>
                                        </p:tgtEl>
                                        <p:attrNameLst>
                                          <p:attrName>style.visibility</p:attrName>
                                        </p:attrNameLst>
                                      </p:cBhvr>
                                      <p:to>
                                        <p:strVal val="visible"/>
                                      </p:to>
                                    </p:set>
                                    <p:animEffect transition="in" filter="wipe(down)">
                                      <p:cBhvr>
                                        <p:cTn id="67" dur="500"/>
                                        <p:tgtEl>
                                          <p:spTgt spid="119"/>
                                        </p:tgtEl>
                                      </p:cBhvr>
                                    </p:animEffect>
                                  </p:childTnLst>
                                </p:cTn>
                              </p:par>
                            </p:childTnLst>
                          </p:cTn>
                        </p:par>
                        <p:par>
                          <p:cTn id="68" fill="hold">
                            <p:stCondLst>
                              <p:cond delay="8818"/>
                            </p:stCondLst>
                            <p:childTnLst>
                              <p:par>
                                <p:cTn id="69" presetID="22" presetClass="entr" presetSubtype="4" fill="hold" grpId="18" nodeType="afterEffect">
                                  <p:stCondLst>
                                    <p:cond delay="3"/>
                                  </p:stCondLst>
                                  <p:iterate type="el">
                                    <p:tmAbs val="0"/>
                                  </p:iterate>
                                  <p:childTnLst>
                                    <p:set>
                                      <p:cBhvr>
                                        <p:cTn id="70" dur="indefinite" fill="hold"/>
                                        <p:tgtEl>
                                          <p:spTgt spid="120"/>
                                        </p:tgtEl>
                                        <p:attrNameLst>
                                          <p:attrName>style.visibility</p:attrName>
                                        </p:attrNameLst>
                                      </p:cBhvr>
                                      <p:to>
                                        <p:strVal val="visible"/>
                                      </p:to>
                                    </p:set>
                                    <p:animEffect transition="in" filter="wipe(down)">
                                      <p:cBhvr>
                                        <p:cTn id="71" dur="500"/>
                                        <p:tgtEl>
                                          <p:spTgt spid="120"/>
                                        </p:tgtEl>
                                      </p:cBhvr>
                                    </p:animEffect>
                                  </p:childTnLst>
                                </p:cTn>
                              </p:par>
                            </p:childTnLst>
                          </p:cTn>
                        </p:par>
                        <p:par>
                          <p:cTn id="72" fill="hold">
                            <p:stCondLst>
                              <p:cond delay="9321"/>
                            </p:stCondLst>
                            <p:childTnLst>
                              <p:par>
                                <p:cTn id="73" presetID="22" presetClass="entr" presetSubtype="4" fill="hold" grpId="19" nodeType="afterEffect">
                                  <p:stCondLst>
                                    <p:cond delay="3"/>
                                  </p:stCondLst>
                                  <p:iterate type="el">
                                    <p:tmAbs val="0"/>
                                  </p:iterate>
                                  <p:childTnLst>
                                    <p:set>
                                      <p:cBhvr>
                                        <p:cTn id="74" dur="indefinite" fill="hold"/>
                                        <p:tgtEl>
                                          <p:spTgt spid="121"/>
                                        </p:tgtEl>
                                        <p:attrNameLst>
                                          <p:attrName>style.visibility</p:attrName>
                                        </p:attrNameLst>
                                      </p:cBhvr>
                                      <p:to>
                                        <p:strVal val="visible"/>
                                      </p:to>
                                    </p:set>
                                    <p:animEffect transition="in" filter="wipe(down)">
                                      <p:cBhvr>
                                        <p:cTn id="75" dur="500"/>
                                        <p:tgtEl>
                                          <p:spTgt spid="121"/>
                                        </p:tgtEl>
                                      </p:cBhvr>
                                    </p:animEffect>
                                  </p:childTnLst>
                                </p:cTn>
                              </p:par>
                            </p:childTnLst>
                          </p:cTn>
                        </p:par>
                        <p:par>
                          <p:cTn id="76" fill="hold">
                            <p:stCondLst>
                              <p:cond delay="9824"/>
                            </p:stCondLst>
                            <p:childTnLst>
                              <p:par>
                                <p:cTn id="77" presetID="22" presetClass="entr" presetSubtype="4" fill="hold" grpId="20" nodeType="afterEffect">
                                  <p:stCondLst>
                                    <p:cond delay="6"/>
                                  </p:stCondLst>
                                  <p:iterate type="el">
                                    <p:tmAbs val="0"/>
                                  </p:iterate>
                                  <p:childTnLst>
                                    <p:set>
                                      <p:cBhvr>
                                        <p:cTn id="78" dur="indefinite" fill="hold"/>
                                        <p:tgtEl>
                                          <p:spTgt spid="123"/>
                                        </p:tgtEl>
                                        <p:attrNameLst>
                                          <p:attrName>style.visibility</p:attrName>
                                        </p:attrNameLst>
                                      </p:cBhvr>
                                      <p:to>
                                        <p:strVal val="visible"/>
                                      </p:to>
                                    </p:set>
                                    <p:animEffect transition="in" filter="wipe(down)">
                                      <p:cBhvr>
                                        <p:cTn id="79" dur="500"/>
                                        <p:tgtEl>
                                          <p:spTgt spid="123"/>
                                        </p:tgtEl>
                                      </p:cBhvr>
                                    </p:animEffect>
                                  </p:childTnLst>
                                </p:cTn>
                              </p:par>
                            </p:childTnLst>
                          </p:cTn>
                        </p:par>
                        <p:par>
                          <p:cTn id="80" fill="hold">
                            <p:stCondLst>
                              <p:cond delay="10330"/>
                            </p:stCondLst>
                            <p:childTnLst>
                              <p:par>
                                <p:cTn id="81" presetID="22" presetClass="entr" presetSubtype="4" fill="hold" grpId="21" nodeType="afterEffect">
                                  <p:stCondLst>
                                    <p:cond delay="11"/>
                                  </p:stCondLst>
                                  <p:iterate type="el">
                                    <p:tmAbs val="0"/>
                                  </p:iterate>
                                  <p:childTnLst>
                                    <p:set>
                                      <p:cBhvr>
                                        <p:cTn id="82" dur="indefinite" fill="hold"/>
                                        <p:tgtEl>
                                          <p:spTgt spid="122"/>
                                        </p:tgtEl>
                                        <p:attrNameLst>
                                          <p:attrName>style.visibility</p:attrName>
                                        </p:attrNameLst>
                                      </p:cBhvr>
                                      <p:to>
                                        <p:strVal val="visible"/>
                                      </p:to>
                                    </p:set>
                                    <p:animEffect transition="in" filter="wipe(down)">
                                      <p:cBhvr>
                                        <p:cTn id="83" dur="500"/>
                                        <p:tgtEl>
                                          <p:spTgt spid="122"/>
                                        </p:tgtEl>
                                      </p:cBhvr>
                                    </p:animEffect>
                                  </p:childTnLst>
                                </p:cTn>
                              </p:par>
                            </p:childTnLst>
                          </p:cTn>
                        </p:par>
                        <p:par>
                          <p:cTn id="84" fill="hold">
                            <p:stCondLst>
                              <p:cond delay="10841"/>
                            </p:stCondLst>
                            <p:childTnLst>
                              <p:par>
                                <p:cTn id="85" presetID="22" presetClass="entr" presetSubtype="4" fill="hold" grpId="22" nodeType="afterEffect">
                                  <p:stCondLst>
                                    <p:cond delay="11"/>
                                  </p:stCondLst>
                                  <p:iterate type="el">
                                    <p:tmAbs val="0"/>
                                  </p:iterate>
                                  <p:childTnLst>
                                    <p:set>
                                      <p:cBhvr>
                                        <p:cTn id="86" dur="indefinite" fill="hold"/>
                                        <p:tgtEl>
                                          <p:spTgt spid="125"/>
                                        </p:tgtEl>
                                        <p:attrNameLst>
                                          <p:attrName>style.visibility</p:attrName>
                                        </p:attrNameLst>
                                      </p:cBhvr>
                                      <p:to>
                                        <p:strVal val="visible"/>
                                      </p:to>
                                    </p:set>
                                    <p:animEffect transition="in" filter="wipe(down)">
                                      <p:cBhvr>
                                        <p:cTn id="87" dur="500"/>
                                        <p:tgtEl>
                                          <p:spTgt spid="125"/>
                                        </p:tgtEl>
                                      </p:cBhvr>
                                    </p:animEffect>
                                  </p:childTnLst>
                                </p:cTn>
                              </p:par>
                            </p:childTnLst>
                          </p:cTn>
                        </p:par>
                        <p:par>
                          <p:cTn id="88" fill="hold">
                            <p:stCondLst>
                              <p:cond delay="11352"/>
                            </p:stCondLst>
                            <p:childTnLst>
                              <p:par>
                                <p:cTn id="89" presetID="22" presetClass="entr" presetSubtype="4" fill="hold" grpId="23" nodeType="afterEffect">
                                  <p:stCondLst>
                                    <p:cond delay="9"/>
                                  </p:stCondLst>
                                  <p:iterate type="el">
                                    <p:tmAbs val="0"/>
                                  </p:iterate>
                                  <p:childTnLst>
                                    <p:set>
                                      <p:cBhvr>
                                        <p:cTn id="90" dur="indefinite" fill="hold"/>
                                        <p:tgtEl>
                                          <p:spTgt spid="126"/>
                                        </p:tgtEl>
                                        <p:attrNameLst>
                                          <p:attrName>style.visibility</p:attrName>
                                        </p:attrNameLst>
                                      </p:cBhvr>
                                      <p:to>
                                        <p:strVal val="visible"/>
                                      </p:to>
                                    </p:set>
                                    <p:animEffect transition="in" filter="wipe(down)">
                                      <p:cBhvr>
                                        <p:cTn id="91" dur="500"/>
                                        <p:tgtEl>
                                          <p:spTgt spid="126"/>
                                        </p:tgtEl>
                                      </p:cBhvr>
                                    </p:animEffect>
                                  </p:childTnLst>
                                </p:cTn>
                              </p:par>
                            </p:childTnLst>
                          </p:cTn>
                        </p:par>
                        <p:par>
                          <p:cTn id="92" fill="hold">
                            <p:stCondLst>
                              <p:cond delay="11861"/>
                            </p:stCondLst>
                            <p:childTnLst>
                              <p:par>
                                <p:cTn id="93" presetID="22" presetClass="entr" presetSubtype="4" fill="hold" grpId="24" nodeType="afterEffect">
                                  <p:stCondLst>
                                    <p:cond delay="6"/>
                                  </p:stCondLst>
                                  <p:iterate type="el">
                                    <p:tmAbs val="0"/>
                                  </p:iterate>
                                  <p:childTnLst>
                                    <p:set>
                                      <p:cBhvr>
                                        <p:cTn id="94" dur="indefinite" fill="hold"/>
                                        <p:tgtEl>
                                          <p:spTgt spid="127"/>
                                        </p:tgtEl>
                                        <p:attrNameLst>
                                          <p:attrName>style.visibility</p:attrName>
                                        </p:attrNameLst>
                                      </p:cBhvr>
                                      <p:to>
                                        <p:strVal val="visible"/>
                                      </p:to>
                                    </p:set>
                                    <p:animEffect transition="in" filter="wipe(down)">
                                      <p:cBhvr>
                                        <p:cTn id="95" dur="500"/>
                                        <p:tgtEl>
                                          <p:spTgt spid="127"/>
                                        </p:tgtEl>
                                      </p:cBhvr>
                                    </p:animEffect>
                                  </p:childTnLst>
                                </p:cTn>
                              </p:par>
                            </p:childTnLst>
                          </p:cTn>
                        </p:par>
                        <p:par>
                          <p:cTn id="96" fill="hold">
                            <p:stCondLst>
                              <p:cond delay="12367"/>
                            </p:stCondLst>
                            <p:childTnLst>
                              <p:par>
                                <p:cTn id="97" presetID="22" presetClass="entr" presetSubtype="4" fill="hold" grpId="25" nodeType="afterEffect">
                                  <p:stCondLst>
                                    <p:cond delay="10"/>
                                  </p:stCondLst>
                                  <p:iterate type="el">
                                    <p:tmAbs val="0"/>
                                  </p:iterate>
                                  <p:childTnLst>
                                    <p:set>
                                      <p:cBhvr>
                                        <p:cTn id="98" dur="indefinite" fill="hold"/>
                                        <p:tgtEl>
                                          <p:spTgt spid="129"/>
                                        </p:tgtEl>
                                        <p:attrNameLst>
                                          <p:attrName>style.visibility</p:attrName>
                                        </p:attrNameLst>
                                      </p:cBhvr>
                                      <p:to>
                                        <p:strVal val="visible"/>
                                      </p:to>
                                    </p:set>
                                    <p:animEffect transition="in" filter="wipe(down)">
                                      <p:cBhvr>
                                        <p:cTn id="99" dur="500"/>
                                        <p:tgtEl>
                                          <p:spTgt spid="129"/>
                                        </p:tgtEl>
                                      </p:cBhvr>
                                    </p:animEffect>
                                  </p:childTnLst>
                                </p:cTn>
                              </p:par>
                            </p:childTnLst>
                          </p:cTn>
                        </p:par>
                        <p:par>
                          <p:cTn id="100" fill="hold">
                            <p:stCondLst>
                              <p:cond delay="12877"/>
                            </p:stCondLst>
                            <p:childTnLst>
                              <p:par>
                                <p:cTn id="101" presetID="22" presetClass="entr" presetSubtype="4" fill="hold" grpId="26" nodeType="afterEffect">
                                  <p:stCondLst>
                                    <p:cond delay="10"/>
                                  </p:stCondLst>
                                  <p:iterate type="el">
                                    <p:tmAbs val="0"/>
                                  </p:iterate>
                                  <p:childTnLst>
                                    <p:set>
                                      <p:cBhvr>
                                        <p:cTn id="102" dur="indefinite" fill="hold"/>
                                        <p:tgtEl>
                                          <p:spTgt spid="132"/>
                                        </p:tgtEl>
                                        <p:attrNameLst>
                                          <p:attrName>style.visibility</p:attrName>
                                        </p:attrNameLst>
                                      </p:cBhvr>
                                      <p:to>
                                        <p:strVal val="visible"/>
                                      </p:to>
                                    </p:set>
                                    <p:animEffect transition="in" filter="wipe(down)">
                                      <p:cBhvr>
                                        <p:cTn id="103" dur="500"/>
                                        <p:tgtEl>
                                          <p:spTgt spid="132"/>
                                        </p:tgtEl>
                                      </p:cBhvr>
                                    </p:animEffect>
                                  </p:childTnLst>
                                </p:cTn>
                              </p:par>
                            </p:childTnLst>
                          </p:cTn>
                        </p:par>
                        <p:par>
                          <p:cTn id="104" fill="hold">
                            <p:stCondLst>
                              <p:cond delay="13387"/>
                            </p:stCondLst>
                            <p:childTnLst>
                              <p:par>
                                <p:cTn id="105" presetID="22" presetClass="entr" presetSubtype="4" fill="hold" grpId="27" nodeType="afterEffect">
                                  <p:stCondLst>
                                    <p:cond delay="0"/>
                                  </p:stCondLst>
                                  <p:iterate type="el">
                                    <p:tmAbs val="0"/>
                                  </p:iterate>
                                  <p:childTnLst>
                                    <p:set>
                                      <p:cBhvr>
                                        <p:cTn id="106" dur="indefinite" fill="hold"/>
                                        <p:tgtEl>
                                          <p:spTgt spid="124"/>
                                        </p:tgtEl>
                                        <p:attrNameLst>
                                          <p:attrName>style.visibility</p:attrName>
                                        </p:attrNameLst>
                                      </p:cBhvr>
                                      <p:to>
                                        <p:strVal val="visible"/>
                                      </p:to>
                                    </p:set>
                                    <p:animEffect transition="in" filter="wipe(down)">
                                      <p:cBhvr>
                                        <p:cTn id="107" dur="500"/>
                                        <p:tgtEl>
                                          <p:spTgt spid="124"/>
                                        </p:tgtEl>
                                      </p:cBhvr>
                                    </p:animEffect>
                                  </p:childTnLst>
                                </p:cTn>
                              </p:par>
                            </p:childTnLst>
                          </p:cTn>
                        </p:par>
                        <p:par>
                          <p:cTn id="108" fill="hold">
                            <p:stCondLst>
                              <p:cond delay="13887"/>
                            </p:stCondLst>
                            <p:childTnLst>
                              <p:par>
                                <p:cTn id="109" presetID="22" presetClass="entr" presetSubtype="4" fill="hold" grpId="28" nodeType="afterEffect">
                                  <p:stCondLst>
                                    <p:cond delay="10"/>
                                  </p:stCondLst>
                                  <p:iterate type="el">
                                    <p:tmAbs val="0"/>
                                  </p:iterate>
                                  <p:childTnLst>
                                    <p:set>
                                      <p:cBhvr>
                                        <p:cTn id="110" dur="indefinite" fill="hold"/>
                                        <p:tgtEl>
                                          <p:spTgt spid="117"/>
                                        </p:tgtEl>
                                        <p:attrNameLst>
                                          <p:attrName>style.visibility</p:attrName>
                                        </p:attrNameLst>
                                      </p:cBhvr>
                                      <p:to>
                                        <p:strVal val="visible"/>
                                      </p:to>
                                    </p:set>
                                    <p:animEffect transition="in" filter="wipe(down)">
                                      <p:cBhvr>
                                        <p:cTn id="111" dur="500"/>
                                        <p:tgtEl>
                                          <p:spTgt spid="117"/>
                                        </p:tgtEl>
                                      </p:cBhvr>
                                    </p:animEffect>
                                  </p:childTnLst>
                                </p:cTn>
                              </p:par>
                            </p:childTnLst>
                          </p:cTn>
                        </p:par>
                        <p:par>
                          <p:cTn id="112" fill="hold">
                            <p:stCondLst>
                              <p:cond delay="14397"/>
                            </p:stCondLst>
                            <p:childTnLst>
                              <p:par>
                                <p:cTn id="113" presetID="22" presetClass="entr" presetSubtype="4" fill="hold" grpId="29" nodeType="afterEffect">
                                  <p:stCondLst>
                                    <p:cond delay="10"/>
                                  </p:stCondLst>
                                  <p:iterate type="el">
                                    <p:tmAbs val="0"/>
                                  </p:iterate>
                                  <p:childTnLst>
                                    <p:set>
                                      <p:cBhvr>
                                        <p:cTn id="114" dur="indefinite" fill="hold"/>
                                        <p:tgtEl>
                                          <p:spTgt spid="130"/>
                                        </p:tgtEl>
                                        <p:attrNameLst>
                                          <p:attrName>style.visibility</p:attrName>
                                        </p:attrNameLst>
                                      </p:cBhvr>
                                      <p:to>
                                        <p:strVal val="visible"/>
                                      </p:to>
                                    </p:set>
                                    <p:animEffect transition="in" filter="wipe(down)">
                                      <p:cBhvr>
                                        <p:cTn id="115" dur="500"/>
                                        <p:tgtEl>
                                          <p:spTgt spid="130"/>
                                        </p:tgtEl>
                                      </p:cBhvr>
                                    </p:animEffect>
                                  </p:childTnLst>
                                </p:cTn>
                              </p:par>
                            </p:childTnLst>
                          </p:cTn>
                        </p:par>
                        <p:par>
                          <p:cTn id="116" fill="hold">
                            <p:stCondLst>
                              <p:cond delay="14907"/>
                            </p:stCondLst>
                            <p:childTnLst>
                              <p:par>
                                <p:cTn id="117" presetID="22" presetClass="entr" presetSubtype="4" fill="hold" grpId="30" nodeType="afterEffect">
                                  <p:stCondLst>
                                    <p:cond delay="10"/>
                                  </p:stCondLst>
                                  <p:iterate type="el">
                                    <p:tmAbs val="0"/>
                                  </p:iterate>
                                  <p:childTnLst>
                                    <p:set>
                                      <p:cBhvr>
                                        <p:cTn id="118" dur="indefinite" fill="hold"/>
                                        <p:tgtEl>
                                          <p:spTgt spid="131"/>
                                        </p:tgtEl>
                                        <p:attrNameLst>
                                          <p:attrName>style.visibility</p:attrName>
                                        </p:attrNameLst>
                                      </p:cBhvr>
                                      <p:to>
                                        <p:strVal val="visible"/>
                                      </p:to>
                                    </p:set>
                                    <p:animEffect transition="in" filter="wipe(down)">
                                      <p:cBhvr>
                                        <p:cTn id="119" dur="500"/>
                                        <p:tgtEl>
                                          <p:spTgt spid="131"/>
                                        </p:tgtEl>
                                      </p:cBhvr>
                                    </p:animEffect>
                                  </p:childTnLst>
                                </p:cTn>
                              </p:par>
                            </p:childTnLst>
                          </p:cTn>
                        </p:par>
                        <p:par>
                          <p:cTn id="120" fill="hold">
                            <p:stCondLst>
                              <p:cond delay="15417"/>
                            </p:stCondLst>
                            <p:childTnLst>
                              <p:par>
                                <p:cTn id="121" presetID="22" presetClass="entr" presetSubtype="4" fill="hold" grpId="31" nodeType="afterEffect">
                                  <p:stCondLst>
                                    <p:cond delay="10"/>
                                  </p:stCondLst>
                                  <p:iterate type="el">
                                    <p:tmAbs val="0"/>
                                  </p:iterate>
                                  <p:childTnLst>
                                    <p:set>
                                      <p:cBhvr>
                                        <p:cTn id="122" dur="indefinite" fill="hold"/>
                                        <p:tgtEl>
                                          <p:spTgt spid="128"/>
                                        </p:tgtEl>
                                        <p:attrNameLst>
                                          <p:attrName>style.visibility</p:attrName>
                                        </p:attrNameLst>
                                      </p:cBhvr>
                                      <p:to>
                                        <p:strVal val="visible"/>
                                      </p:to>
                                    </p:set>
                                    <p:animEffect transition="in" filter="wipe(down)">
                                      <p:cBhvr>
                                        <p:cTn id="123" dur="500"/>
                                        <p:tgtEl>
                                          <p:spTgt spid="128"/>
                                        </p:tgtEl>
                                      </p:cBhvr>
                                    </p:animEffect>
                                  </p:childTnLst>
                                </p:cTn>
                              </p:par>
                            </p:childTnLst>
                          </p:cTn>
                        </p:par>
                        <p:par>
                          <p:cTn id="124" fill="hold">
                            <p:stCondLst>
                              <p:cond delay="15927"/>
                            </p:stCondLst>
                            <p:childTnLst>
                              <p:par>
                                <p:cTn id="125" presetID="1" presetClass="exit" presetSubtype="0" fill="hold" grpId="32" nodeType="afterEffect">
                                  <p:stCondLst>
                                    <p:cond delay="0"/>
                                  </p:stCondLst>
                                  <p:iterate type="el">
                                    <p:tmAbs val="0"/>
                                  </p:iterate>
                                  <p:childTnLst>
                                    <p:set>
                                      <p:cBhvr>
                                        <p:cTn id="126" dur="indefinite" fill="hold">
                                          <p:stCondLst>
                                            <p:cond delay="0"/>
                                          </p:stCondLst>
                                        </p:cTn>
                                        <p:tgtEl>
                                          <p:spTgt spid="114"/>
                                        </p:tgtEl>
                                        <p:attrNameLst>
                                          <p:attrName>style.visibility</p:attrName>
                                        </p:attrNameLst>
                                      </p:cBhvr>
                                      <p:to>
                                        <p:strVal val="hidden"/>
                                      </p:to>
                                    </p:set>
                                  </p:childTnLst>
                                </p:cTn>
                              </p:par>
                            </p:childTnLst>
                          </p:cTn>
                        </p:par>
                        <p:par>
                          <p:cTn id="127" fill="hold">
                            <p:stCondLst>
                              <p:cond delay="15927"/>
                            </p:stCondLst>
                            <p:childTnLst>
                              <p:par>
                                <p:cTn id="128" presetID="1" presetClass="exit" presetSubtype="0" fill="hold" grpId="33" nodeType="afterEffect">
                                  <p:stCondLst>
                                    <p:cond delay="0"/>
                                  </p:stCondLst>
                                  <p:iterate type="el">
                                    <p:tmAbs val="0"/>
                                  </p:iterate>
                                  <p:childTnLst>
                                    <p:set>
                                      <p:cBhvr>
                                        <p:cTn id="129" dur="indefinite" fill="hold">
                                          <p:stCondLst>
                                            <p:cond delay="0"/>
                                          </p:stCondLst>
                                        </p:cTn>
                                        <p:tgtEl>
                                          <p:spTgt spid="143"/>
                                        </p:tgtEl>
                                        <p:attrNameLst>
                                          <p:attrName>style.visibility</p:attrName>
                                        </p:attrNameLst>
                                      </p:cBhvr>
                                      <p:to>
                                        <p:strVal val="hidden"/>
                                      </p:to>
                                    </p:set>
                                  </p:childTnLst>
                                </p:cTn>
                              </p:par>
                            </p:childTnLst>
                          </p:cTn>
                        </p:par>
                        <p:par>
                          <p:cTn id="130" fill="hold">
                            <p:stCondLst>
                              <p:cond delay="15927"/>
                            </p:stCondLst>
                            <p:childTnLst>
                              <p:par>
                                <p:cTn id="131" presetID="1" presetClass="exit" presetSubtype="0" fill="hold" grpId="34" nodeType="afterEffect">
                                  <p:stCondLst>
                                    <p:cond delay="0"/>
                                  </p:stCondLst>
                                  <p:iterate type="el">
                                    <p:tmAbs val="0"/>
                                  </p:iterate>
                                  <p:childTnLst>
                                    <p:set>
                                      <p:cBhvr>
                                        <p:cTn id="132" dur="indefinite" fill="hold">
                                          <p:stCondLst>
                                            <p:cond delay="0"/>
                                          </p:stCondLst>
                                        </p:cTn>
                                        <p:tgtEl>
                                          <p:spTgt spid="142"/>
                                        </p:tgtEl>
                                        <p:attrNameLst>
                                          <p:attrName>style.visibility</p:attrName>
                                        </p:attrNameLst>
                                      </p:cBhvr>
                                      <p:to>
                                        <p:strVal val="hidden"/>
                                      </p:to>
                                    </p:set>
                                  </p:childTnLst>
                                </p:cTn>
                              </p:par>
                            </p:childTnLst>
                          </p:cTn>
                        </p:par>
                        <p:par>
                          <p:cTn id="133" fill="hold">
                            <p:stCondLst>
                              <p:cond delay="15927"/>
                            </p:stCondLst>
                            <p:childTnLst>
                              <p:par>
                                <p:cTn id="134" presetID="1" presetClass="exit" presetSubtype="0" fill="hold" grpId="35" nodeType="afterEffect">
                                  <p:stCondLst>
                                    <p:cond delay="0"/>
                                  </p:stCondLst>
                                  <p:iterate type="el">
                                    <p:tmAbs val="0"/>
                                  </p:iterate>
                                  <p:childTnLst>
                                    <p:set>
                                      <p:cBhvr>
                                        <p:cTn id="135" dur="indefinite" fill="hold">
                                          <p:stCondLst>
                                            <p:cond delay="0"/>
                                          </p:stCondLst>
                                        </p:cTn>
                                        <p:tgtEl>
                                          <p:spTgt spid="141"/>
                                        </p:tgtEl>
                                        <p:attrNameLst>
                                          <p:attrName>style.visibility</p:attrName>
                                        </p:attrNameLst>
                                      </p:cBhvr>
                                      <p:to>
                                        <p:strVal val="hidden"/>
                                      </p:to>
                                    </p:set>
                                  </p:childTnLst>
                                </p:cTn>
                              </p:par>
                            </p:childTnLst>
                          </p:cTn>
                        </p:par>
                        <p:par>
                          <p:cTn id="136" fill="hold">
                            <p:stCondLst>
                              <p:cond delay="15927"/>
                            </p:stCondLst>
                            <p:childTnLst>
                              <p:par>
                                <p:cTn id="137" presetID="1" presetClass="exit" presetSubtype="0" fill="hold" grpId="36" nodeType="afterEffect">
                                  <p:stCondLst>
                                    <p:cond delay="0"/>
                                  </p:stCondLst>
                                  <p:iterate type="el">
                                    <p:tmAbs val="0"/>
                                  </p:iterate>
                                  <p:childTnLst>
                                    <p:set>
                                      <p:cBhvr>
                                        <p:cTn id="138" dur="indefinite" fill="hold">
                                          <p:stCondLst>
                                            <p:cond delay="0"/>
                                          </p:stCondLst>
                                        </p:cTn>
                                        <p:tgtEl>
                                          <p:spTgt spid="140"/>
                                        </p:tgtEl>
                                        <p:attrNameLst>
                                          <p:attrName>style.visibility</p:attrName>
                                        </p:attrNameLst>
                                      </p:cBhvr>
                                      <p:to>
                                        <p:strVal val="hidden"/>
                                      </p:to>
                                    </p:set>
                                  </p:childTnLst>
                                </p:cTn>
                              </p:par>
                            </p:childTnLst>
                          </p:cTn>
                        </p:par>
                        <p:par>
                          <p:cTn id="139" fill="hold">
                            <p:stCondLst>
                              <p:cond delay="15927"/>
                            </p:stCondLst>
                            <p:childTnLst>
                              <p:par>
                                <p:cTn id="140" presetID="1" presetClass="exit" presetSubtype="0" fill="hold" grpId="37" nodeType="afterEffect">
                                  <p:stCondLst>
                                    <p:cond delay="0"/>
                                  </p:stCondLst>
                                  <p:iterate type="el">
                                    <p:tmAbs val="0"/>
                                  </p:iterate>
                                  <p:childTnLst>
                                    <p:set>
                                      <p:cBhvr>
                                        <p:cTn id="141" dur="indefinite" fill="hold">
                                          <p:stCondLst>
                                            <p:cond delay="0"/>
                                          </p:stCondLst>
                                        </p:cTn>
                                        <p:tgtEl>
                                          <p:spTgt spid="139"/>
                                        </p:tgtEl>
                                        <p:attrNameLst>
                                          <p:attrName>style.visibility</p:attrName>
                                        </p:attrNameLst>
                                      </p:cBhvr>
                                      <p:to>
                                        <p:strVal val="hidden"/>
                                      </p:to>
                                    </p:set>
                                  </p:childTnLst>
                                </p:cTn>
                              </p:par>
                            </p:childTnLst>
                          </p:cTn>
                        </p:par>
                        <p:par>
                          <p:cTn id="142" fill="hold">
                            <p:stCondLst>
                              <p:cond delay="15927"/>
                            </p:stCondLst>
                            <p:childTnLst>
                              <p:par>
                                <p:cTn id="143" presetID="1" presetClass="exit" presetSubtype="0" fill="hold" grpId="38" nodeType="afterEffect">
                                  <p:stCondLst>
                                    <p:cond delay="0"/>
                                  </p:stCondLst>
                                  <p:iterate type="el">
                                    <p:tmAbs val="0"/>
                                  </p:iterate>
                                  <p:childTnLst>
                                    <p:set>
                                      <p:cBhvr>
                                        <p:cTn id="144" dur="indefinite" fill="hold">
                                          <p:stCondLst>
                                            <p:cond delay="0"/>
                                          </p:stCondLst>
                                        </p:cTn>
                                        <p:tgtEl>
                                          <p:spTgt spid="138"/>
                                        </p:tgtEl>
                                        <p:attrNameLst>
                                          <p:attrName>style.visibility</p:attrName>
                                        </p:attrNameLst>
                                      </p:cBhvr>
                                      <p:to>
                                        <p:strVal val="hidden"/>
                                      </p:to>
                                    </p:set>
                                  </p:childTnLst>
                                </p:cTn>
                              </p:par>
                            </p:childTnLst>
                          </p:cTn>
                        </p:par>
                        <p:par>
                          <p:cTn id="145" fill="hold">
                            <p:stCondLst>
                              <p:cond delay="15927"/>
                            </p:stCondLst>
                            <p:childTnLst>
                              <p:par>
                                <p:cTn id="146" presetID="1" presetClass="exit" presetSubtype="0" fill="hold" grpId="39" nodeType="afterEffect">
                                  <p:stCondLst>
                                    <p:cond delay="0"/>
                                  </p:stCondLst>
                                  <p:iterate type="el">
                                    <p:tmAbs val="0"/>
                                  </p:iterate>
                                  <p:childTnLst>
                                    <p:set>
                                      <p:cBhvr>
                                        <p:cTn id="147" dur="indefinite" fill="hold">
                                          <p:stCondLst>
                                            <p:cond delay="0"/>
                                          </p:stCondLst>
                                        </p:cTn>
                                        <p:tgtEl>
                                          <p:spTgt spid="137"/>
                                        </p:tgtEl>
                                        <p:attrNameLst>
                                          <p:attrName>style.visibility</p:attrName>
                                        </p:attrNameLst>
                                      </p:cBhvr>
                                      <p:to>
                                        <p:strVal val="hidden"/>
                                      </p:to>
                                    </p:set>
                                  </p:childTnLst>
                                </p:cTn>
                              </p:par>
                            </p:childTnLst>
                          </p:cTn>
                        </p:par>
                        <p:par>
                          <p:cTn id="148" fill="hold">
                            <p:stCondLst>
                              <p:cond delay="15927"/>
                            </p:stCondLst>
                            <p:childTnLst>
                              <p:par>
                                <p:cTn id="149" presetID="1" presetClass="exit" presetSubtype="0" fill="hold" grpId="40" nodeType="afterEffect">
                                  <p:stCondLst>
                                    <p:cond delay="0"/>
                                  </p:stCondLst>
                                  <p:iterate type="el">
                                    <p:tmAbs val="0"/>
                                  </p:iterate>
                                  <p:childTnLst>
                                    <p:set>
                                      <p:cBhvr>
                                        <p:cTn id="150" dur="indefinite" fill="hold">
                                          <p:stCondLst>
                                            <p:cond delay="0"/>
                                          </p:stCondLst>
                                        </p:cTn>
                                        <p:tgtEl>
                                          <p:spTgt spid="136"/>
                                        </p:tgtEl>
                                        <p:attrNameLst>
                                          <p:attrName>style.visibility</p:attrName>
                                        </p:attrNameLst>
                                      </p:cBhvr>
                                      <p:to>
                                        <p:strVal val="hidden"/>
                                      </p:to>
                                    </p:set>
                                  </p:childTnLst>
                                </p:cTn>
                              </p:par>
                            </p:childTnLst>
                          </p:cTn>
                        </p:par>
                        <p:par>
                          <p:cTn id="151" fill="hold">
                            <p:stCondLst>
                              <p:cond delay="15927"/>
                            </p:stCondLst>
                            <p:childTnLst>
                              <p:par>
                                <p:cTn id="152" presetID="1" presetClass="exit" presetSubtype="0" fill="hold" grpId="41" nodeType="afterEffect">
                                  <p:stCondLst>
                                    <p:cond delay="0"/>
                                  </p:stCondLst>
                                  <p:iterate type="el">
                                    <p:tmAbs val="0"/>
                                  </p:iterate>
                                  <p:childTnLst>
                                    <p:set>
                                      <p:cBhvr>
                                        <p:cTn id="153" dur="indefinite" fill="hold">
                                          <p:stCondLst>
                                            <p:cond delay="0"/>
                                          </p:stCondLst>
                                        </p:cTn>
                                        <p:tgtEl>
                                          <p:spTgt spid="135"/>
                                        </p:tgtEl>
                                        <p:attrNameLst>
                                          <p:attrName>style.visibility</p:attrName>
                                        </p:attrNameLst>
                                      </p:cBhvr>
                                      <p:to>
                                        <p:strVal val="hidden"/>
                                      </p:to>
                                    </p:set>
                                  </p:childTnLst>
                                </p:cTn>
                              </p:par>
                            </p:childTnLst>
                          </p:cTn>
                        </p:par>
                        <p:par>
                          <p:cTn id="154" fill="hold">
                            <p:stCondLst>
                              <p:cond delay="15927"/>
                            </p:stCondLst>
                            <p:childTnLst>
                              <p:par>
                                <p:cTn id="155" presetID="1" presetClass="exit" presetSubtype="0" fill="hold" grpId="42" nodeType="afterEffect">
                                  <p:stCondLst>
                                    <p:cond delay="0"/>
                                  </p:stCondLst>
                                  <p:iterate type="el">
                                    <p:tmAbs val="0"/>
                                  </p:iterate>
                                  <p:childTnLst>
                                    <p:set>
                                      <p:cBhvr>
                                        <p:cTn id="156" dur="indefinite" fill="hold">
                                          <p:stCondLst>
                                            <p:cond delay="0"/>
                                          </p:stCondLst>
                                        </p:cTn>
                                        <p:tgtEl>
                                          <p:spTgt spid="134"/>
                                        </p:tgtEl>
                                        <p:attrNameLst>
                                          <p:attrName>style.visibility</p:attrName>
                                        </p:attrNameLst>
                                      </p:cBhvr>
                                      <p:to>
                                        <p:strVal val="hidden"/>
                                      </p:to>
                                    </p:set>
                                  </p:childTnLst>
                                </p:cTn>
                              </p:par>
                            </p:childTnLst>
                          </p:cTn>
                        </p:par>
                        <p:par>
                          <p:cTn id="157" fill="hold">
                            <p:stCondLst>
                              <p:cond delay="15927"/>
                            </p:stCondLst>
                            <p:childTnLst>
                              <p:par>
                                <p:cTn id="158" presetID="1" presetClass="exit" presetSubtype="0" fill="hold" grpId="43" nodeType="afterEffect">
                                  <p:stCondLst>
                                    <p:cond delay="0"/>
                                  </p:stCondLst>
                                  <p:iterate type="el">
                                    <p:tmAbs val="0"/>
                                  </p:iterate>
                                  <p:childTnLst>
                                    <p:set>
                                      <p:cBhvr>
                                        <p:cTn id="159" dur="indefinite" fill="hold">
                                          <p:stCondLst>
                                            <p:cond delay="0"/>
                                          </p:stCondLst>
                                        </p:cTn>
                                        <p:tgtEl>
                                          <p:spTgt spid="133"/>
                                        </p:tgtEl>
                                        <p:attrNameLst>
                                          <p:attrName>style.visibility</p:attrName>
                                        </p:attrNameLst>
                                      </p:cBhvr>
                                      <p:to>
                                        <p:strVal val="hidden"/>
                                      </p:to>
                                    </p:set>
                                  </p:childTnLst>
                                </p:cTn>
                              </p:par>
                            </p:childTnLst>
                          </p:cTn>
                        </p:par>
                        <p:par>
                          <p:cTn id="160" fill="hold">
                            <p:stCondLst>
                              <p:cond delay="15927"/>
                            </p:stCondLst>
                            <p:childTnLst>
                              <p:par>
                                <p:cTn id="161" presetID="1" presetClass="exit" presetSubtype="0" fill="hold" grpId="44" nodeType="afterEffect">
                                  <p:stCondLst>
                                    <p:cond delay="0"/>
                                  </p:stCondLst>
                                  <p:iterate type="el">
                                    <p:tmAbs val="0"/>
                                  </p:iterate>
                                  <p:childTnLst>
                                    <p:set>
                                      <p:cBhvr>
                                        <p:cTn id="162" dur="indefinite" fill="hold">
                                          <p:stCondLst>
                                            <p:cond delay="0"/>
                                          </p:stCondLst>
                                        </p:cTn>
                                        <p:tgtEl>
                                          <p:spTgt spid="115"/>
                                        </p:tgtEl>
                                        <p:attrNameLst>
                                          <p:attrName>style.visibility</p:attrName>
                                        </p:attrNameLst>
                                      </p:cBhvr>
                                      <p:to>
                                        <p:strVal val="hidden"/>
                                      </p:to>
                                    </p:set>
                                  </p:childTnLst>
                                </p:cTn>
                              </p:par>
                            </p:childTnLst>
                          </p:cTn>
                        </p:par>
                        <p:par>
                          <p:cTn id="163" fill="hold">
                            <p:stCondLst>
                              <p:cond delay="15927"/>
                            </p:stCondLst>
                            <p:childTnLst>
                              <p:par>
                                <p:cTn id="164" presetID="1" presetClass="exit" presetSubtype="0" fill="hold" grpId="45" nodeType="afterEffect">
                                  <p:stCondLst>
                                    <p:cond delay="0"/>
                                  </p:stCondLst>
                                  <p:iterate type="el">
                                    <p:tmAbs val="0"/>
                                  </p:iterate>
                                  <p:childTnLst>
                                    <p:set>
                                      <p:cBhvr>
                                        <p:cTn id="165" dur="indefinite" fill="hold">
                                          <p:stCondLst>
                                            <p:cond delay="0"/>
                                          </p:stCondLst>
                                        </p:cTn>
                                        <p:tgtEl>
                                          <p:spTgt spid="116"/>
                                        </p:tgtEl>
                                        <p:attrNameLst>
                                          <p:attrName>style.visibility</p:attrName>
                                        </p:attrNameLst>
                                      </p:cBhvr>
                                      <p:to>
                                        <p:strVal val="hidden"/>
                                      </p:to>
                                    </p:set>
                                  </p:childTnLst>
                                </p:cTn>
                              </p:par>
                            </p:childTnLst>
                          </p:cTn>
                        </p:par>
                        <p:par>
                          <p:cTn id="166" fill="hold">
                            <p:stCondLst>
                              <p:cond delay="15927"/>
                            </p:stCondLst>
                            <p:childTnLst>
                              <p:par>
                                <p:cTn id="167" presetID="1" presetClass="exit" presetSubtype="0" fill="hold" grpId="46" nodeType="afterEffect">
                                  <p:stCondLst>
                                    <p:cond delay="0"/>
                                  </p:stCondLst>
                                  <p:iterate type="el">
                                    <p:tmAbs val="0"/>
                                  </p:iterate>
                                  <p:childTnLst>
                                    <p:set>
                                      <p:cBhvr>
                                        <p:cTn id="168" dur="indefinite" fill="hold">
                                          <p:stCondLst>
                                            <p:cond delay="0"/>
                                          </p:stCondLst>
                                        </p:cTn>
                                        <p:tgtEl>
                                          <p:spTgt spid="118"/>
                                        </p:tgtEl>
                                        <p:attrNameLst>
                                          <p:attrName>style.visibility</p:attrName>
                                        </p:attrNameLst>
                                      </p:cBhvr>
                                      <p:to>
                                        <p:strVal val="hidden"/>
                                      </p:to>
                                    </p:set>
                                  </p:childTnLst>
                                </p:cTn>
                              </p:par>
                            </p:childTnLst>
                          </p:cTn>
                        </p:par>
                        <p:par>
                          <p:cTn id="169" fill="hold">
                            <p:stCondLst>
                              <p:cond delay="15927"/>
                            </p:stCondLst>
                            <p:childTnLst>
                              <p:par>
                                <p:cTn id="170" presetID="1" presetClass="exit" presetSubtype="0" fill="hold" grpId="47" nodeType="afterEffect">
                                  <p:stCondLst>
                                    <p:cond delay="0"/>
                                  </p:stCondLst>
                                  <p:iterate type="el">
                                    <p:tmAbs val="0"/>
                                  </p:iterate>
                                  <p:childTnLst>
                                    <p:set>
                                      <p:cBhvr>
                                        <p:cTn id="171" dur="indefinite" fill="hold">
                                          <p:stCondLst>
                                            <p:cond delay="0"/>
                                          </p:stCondLst>
                                        </p:cTn>
                                        <p:tgtEl>
                                          <p:spTgt spid="119"/>
                                        </p:tgtEl>
                                        <p:attrNameLst>
                                          <p:attrName>style.visibility</p:attrName>
                                        </p:attrNameLst>
                                      </p:cBhvr>
                                      <p:to>
                                        <p:strVal val="hidden"/>
                                      </p:to>
                                    </p:set>
                                  </p:childTnLst>
                                </p:cTn>
                              </p:par>
                            </p:childTnLst>
                          </p:cTn>
                        </p:par>
                        <p:par>
                          <p:cTn id="172" fill="hold">
                            <p:stCondLst>
                              <p:cond delay="15927"/>
                            </p:stCondLst>
                            <p:childTnLst>
                              <p:par>
                                <p:cTn id="173" presetID="1" presetClass="exit" presetSubtype="0" fill="hold" grpId="48" nodeType="afterEffect">
                                  <p:stCondLst>
                                    <p:cond delay="0"/>
                                  </p:stCondLst>
                                  <p:iterate type="el">
                                    <p:tmAbs val="0"/>
                                  </p:iterate>
                                  <p:childTnLst>
                                    <p:set>
                                      <p:cBhvr>
                                        <p:cTn id="174" dur="indefinite" fill="hold">
                                          <p:stCondLst>
                                            <p:cond delay="0"/>
                                          </p:stCondLst>
                                        </p:cTn>
                                        <p:tgtEl>
                                          <p:spTgt spid="120"/>
                                        </p:tgtEl>
                                        <p:attrNameLst>
                                          <p:attrName>style.visibility</p:attrName>
                                        </p:attrNameLst>
                                      </p:cBhvr>
                                      <p:to>
                                        <p:strVal val="hidden"/>
                                      </p:to>
                                    </p:set>
                                  </p:childTnLst>
                                </p:cTn>
                              </p:par>
                            </p:childTnLst>
                          </p:cTn>
                        </p:par>
                        <p:par>
                          <p:cTn id="175" fill="hold">
                            <p:stCondLst>
                              <p:cond delay="15927"/>
                            </p:stCondLst>
                            <p:childTnLst>
                              <p:par>
                                <p:cTn id="176" presetID="1" presetClass="exit" presetSubtype="0" fill="hold" grpId="49" nodeType="afterEffect">
                                  <p:stCondLst>
                                    <p:cond delay="0"/>
                                  </p:stCondLst>
                                  <p:iterate type="el">
                                    <p:tmAbs val="0"/>
                                  </p:iterate>
                                  <p:childTnLst>
                                    <p:set>
                                      <p:cBhvr>
                                        <p:cTn id="177" dur="indefinite" fill="hold">
                                          <p:stCondLst>
                                            <p:cond delay="0"/>
                                          </p:stCondLst>
                                        </p:cTn>
                                        <p:tgtEl>
                                          <p:spTgt spid="121"/>
                                        </p:tgtEl>
                                        <p:attrNameLst>
                                          <p:attrName>style.visibility</p:attrName>
                                        </p:attrNameLst>
                                      </p:cBhvr>
                                      <p:to>
                                        <p:strVal val="hidden"/>
                                      </p:to>
                                    </p:set>
                                  </p:childTnLst>
                                </p:cTn>
                              </p:par>
                            </p:childTnLst>
                          </p:cTn>
                        </p:par>
                        <p:par>
                          <p:cTn id="178" fill="hold">
                            <p:stCondLst>
                              <p:cond delay="15927"/>
                            </p:stCondLst>
                            <p:childTnLst>
                              <p:par>
                                <p:cTn id="179" presetID="1" presetClass="exit" presetSubtype="0" fill="hold" grpId="50" nodeType="afterEffect">
                                  <p:stCondLst>
                                    <p:cond delay="0"/>
                                  </p:stCondLst>
                                  <p:iterate type="el">
                                    <p:tmAbs val="0"/>
                                  </p:iterate>
                                  <p:childTnLst>
                                    <p:set>
                                      <p:cBhvr>
                                        <p:cTn id="180" dur="indefinite" fill="hold">
                                          <p:stCondLst>
                                            <p:cond delay="0"/>
                                          </p:stCondLst>
                                        </p:cTn>
                                        <p:tgtEl>
                                          <p:spTgt spid="123"/>
                                        </p:tgtEl>
                                        <p:attrNameLst>
                                          <p:attrName>style.visibility</p:attrName>
                                        </p:attrNameLst>
                                      </p:cBhvr>
                                      <p:to>
                                        <p:strVal val="hidden"/>
                                      </p:to>
                                    </p:set>
                                  </p:childTnLst>
                                </p:cTn>
                              </p:par>
                            </p:childTnLst>
                          </p:cTn>
                        </p:par>
                        <p:par>
                          <p:cTn id="181" fill="hold">
                            <p:stCondLst>
                              <p:cond delay="15927"/>
                            </p:stCondLst>
                            <p:childTnLst>
                              <p:par>
                                <p:cTn id="182" presetID="1" presetClass="exit" presetSubtype="0" fill="hold" grpId="51" nodeType="afterEffect">
                                  <p:stCondLst>
                                    <p:cond delay="0"/>
                                  </p:stCondLst>
                                  <p:iterate type="el">
                                    <p:tmAbs val="0"/>
                                  </p:iterate>
                                  <p:childTnLst>
                                    <p:set>
                                      <p:cBhvr>
                                        <p:cTn id="183" dur="indefinite" fill="hold">
                                          <p:stCondLst>
                                            <p:cond delay="0"/>
                                          </p:stCondLst>
                                        </p:cTn>
                                        <p:tgtEl>
                                          <p:spTgt spid="122"/>
                                        </p:tgtEl>
                                        <p:attrNameLst>
                                          <p:attrName>style.visibility</p:attrName>
                                        </p:attrNameLst>
                                      </p:cBhvr>
                                      <p:to>
                                        <p:strVal val="hidden"/>
                                      </p:to>
                                    </p:set>
                                  </p:childTnLst>
                                </p:cTn>
                              </p:par>
                            </p:childTnLst>
                          </p:cTn>
                        </p:par>
                        <p:par>
                          <p:cTn id="184" fill="hold">
                            <p:stCondLst>
                              <p:cond delay="15927"/>
                            </p:stCondLst>
                            <p:childTnLst>
                              <p:par>
                                <p:cTn id="185" presetID="1" presetClass="exit" presetSubtype="0" fill="hold" grpId="52" nodeType="afterEffect">
                                  <p:stCondLst>
                                    <p:cond delay="0"/>
                                  </p:stCondLst>
                                  <p:iterate type="el">
                                    <p:tmAbs val="0"/>
                                  </p:iterate>
                                  <p:childTnLst>
                                    <p:set>
                                      <p:cBhvr>
                                        <p:cTn id="186" dur="indefinite" fill="hold">
                                          <p:stCondLst>
                                            <p:cond delay="0"/>
                                          </p:stCondLst>
                                        </p:cTn>
                                        <p:tgtEl>
                                          <p:spTgt spid="125"/>
                                        </p:tgtEl>
                                        <p:attrNameLst>
                                          <p:attrName>style.visibility</p:attrName>
                                        </p:attrNameLst>
                                      </p:cBhvr>
                                      <p:to>
                                        <p:strVal val="hidden"/>
                                      </p:to>
                                    </p:set>
                                  </p:childTnLst>
                                </p:cTn>
                              </p:par>
                            </p:childTnLst>
                          </p:cTn>
                        </p:par>
                        <p:par>
                          <p:cTn id="187" fill="hold">
                            <p:stCondLst>
                              <p:cond delay="15927"/>
                            </p:stCondLst>
                            <p:childTnLst>
                              <p:par>
                                <p:cTn id="188" presetID="1" presetClass="exit" presetSubtype="0" fill="hold" grpId="53" nodeType="afterEffect">
                                  <p:stCondLst>
                                    <p:cond delay="0"/>
                                  </p:stCondLst>
                                  <p:iterate type="el">
                                    <p:tmAbs val="0"/>
                                  </p:iterate>
                                  <p:childTnLst>
                                    <p:set>
                                      <p:cBhvr>
                                        <p:cTn id="189" dur="indefinite" fill="hold">
                                          <p:stCondLst>
                                            <p:cond delay="0"/>
                                          </p:stCondLst>
                                        </p:cTn>
                                        <p:tgtEl>
                                          <p:spTgt spid="126"/>
                                        </p:tgtEl>
                                        <p:attrNameLst>
                                          <p:attrName>style.visibility</p:attrName>
                                        </p:attrNameLst>
                                      </p:cBhvr>
                                      <p:to>
                                        <p:strVal val="hidden"/>
                                      </p:to>
                                    </p:set>
                                  </p:childTnLst>
                                </p:cTn>
                              </p:par>
                            </p:childTnLst>
                          </p:cTn>
                        </p:par>
                        <p:par>
                          <p:cTn id="190" fill="hold">
                            <p:stCondLst>
                              <p:cond delay="15927"/>
                            </p:stCondLst>
                            <p:childTnLst>
                              <p:par>
                                <p:cTn id="191" presetID="1" presetClass="exit" presetSubtype="0" fill="hold" grpId="54" nodeType="afterEffect">
                                  <p:stCondLst>
                                    <p:cond delay="0"/>
                                  </p:stCondLst>
                                  <p:iterate type="el">
                                    <p:tmAbs val="0"/>
                                  </p:iterate>
                                  <p:childTnLst>
                                    <p:set>
                                      <p:cBhvr>
                                        <p:cTn id="192" dur="indefinite" fill="hold">
                                          <p:stCondLst>
                                            <p:cond delay="0"/>
                                          </p:stCondLst>
                                        </p:cTn>
                                        <p:tgtEl>
                                          <p:spTgt spid="127"/>
                                        </p:tgtEl>
                                        <p:attrNameLst>
                                          <p:attrName>style.visibility</p:attrName>
                                        </p:attrNameLst>
                                      </p:cBhvr>
                                      <p:to>
                                        <p:strVal val="hidden"/>
                                      </p:to>
                                    </p:set>
                                  </p:childTnLst>
                                </p:cTn>
                              </p:par>
                            </p:childTnLst>
                          </p:cTn>
                        </p:par>
                        <p:par>
                          <p:cTn id="193" fill="hold">
                            <p:stCondLst>
                              <p:cond delay="15927"/>
                            </p:stCondLst>
                            <p:childTnLst>
                              <p:par>
                                <p:cTn id="194" presetID="1" presetClass="exit" presetSubtype="0" fill="hold" grpId="55" nodeType="afterEffect">
                                  <p:stCondLst>
                                    <p:cond delay="0"/>
                                  </p:stCondLst>
                                  <p:iterate type="el">
                                    <p:tmAbs val="0"/>
                                  </p:iterate>
                                  <p:childTnLst>
                                    <p:set>
                                      <p:cBhvr>
                                        <p:cTn id="195" dur="indefinite" fill="hold">
                                          <p:stCondLst>
                                            <p:cond delay="0"/>
                                          </p:stCondLst>
                                        </p:cTn>
                                        <p:tgtEl>
                                          <p:spTgt spid="129"/>
                                        </p:tgtEl>
                                        <p:attrNameLst>
                                          <p:attrName>style.visibility</p:attrName>
                                        </p:attrNameLst>
                                      </p:cBhvr>
                                      <p:to>
                                        <p:strVal val="hidden"/>
                                      </p:to>
                                    </p:set>
                                  </p:childTnLst>
                                </p:cTn>
                              </p:par>
                            </p:childTnLst>
                          </p:cTn>
                        </p:par>
                        <p:par>
                          <p:cTn id="196" fill="hold">
                            <p:stCondLst>
                              <p:cond delay="15927"/>
                            </p:stCondLst>
                            <p:childTnLst>
                              <p:par>
                                <p:cTn id="197" presetID="1" presetClass="exit" presetSubtype="0" fill="hold" grpId="56" nodeType="afterEffect">
                                  <p:stCondLst>
                                    <p:cond delay="0"/>
                                  </p:stCondLst>
                                  <p:iterate type="el">
                                    <p:tmAbs val="0"/>
                                  </p:iterate>
                                  <p:childTnLst>
                                    <p:set>
                                      <p:cBhvr>
                                        <p:cTn id="198" dur="indefinite" fill="hold">
                                          <p:stCondLst>
                                            <p:cond delay="0"/>
                                          </p:stCondLst>
                                        </p:cTn>
                                        <p:tgtEl>
                                          <p:spTgt spid="132"/>
                                        </p:tgtEl>
                                        <p:attrNameLst>
                                          <p:attrName>style.visibility</p:attrName>
                                        </p:attrNameLst>
                                      </p:cBhvr>
                                      <p:to>
                                        <p:strVal val="hidden"/>
                                      </p:to>
                                    </p:set>
                                  </p:childTnLst>
                                </p:cTn>
                              </p:par>
                            </p:childTnLst>
                          </p:cTn>
                        </p:par>
                        <p:par>
                          <p:cTn id="199" fill="hold">
                            <p:stCondLst>
                              <p:cond delay="15927"/>
                            </p:stCondLst>
                            <p:childTnLst>
                              <p:par>
                                <p:cTn id="200" presetID="1" presetClass="exit" presetSubtype="0" fill="hold" grpId="57" nodeType="afterEffect">
                                  <p:stCondLst>
                                    <p:cond delay="0"/>
                                  </p:stCondLst>
                                  <p:iterate type="el">
                                    <p:tmAbs val="0"/>
                                  </p:iterate>
                                  <p:childTnLst>
                                    <p:set>
                                      <p:cBhvr>
                                        <p:cTn id="201" dur="indefinite" fill="hold">
                                          <p:stCondLst>
                                            <p:cond delay="0"/>
                                          </p:stCondLst>
                                        </p:cTn>
                                        <p:tgtEl>
                                          <p:spTgt spid="124"/>
                                        </p:tgtEl>
                                        <p:attrNameLst>
                                          <p:attrName>style.visibility</p:attrName>
                                        </p:attrNameLst>
                                      </p:cBhvr>
                                      <p:to>
                                        <p:strVal val="hidden"/>
                                      </p:to>
                                    </p:set>
                                  </p:childTnLst>
                                </p:cTn>
                              </p:par>
                            </p:childTnLst>
                          </p:cTn>
                        </p:par>
                        <p:par>
                          <p:cTn id="202" fill="hold">
                            <p:stCondLst>
                              <p:cond delay="15927"/>
                            </p:stCondLst>
                            <p:childTnLst>
                              <p:par>
                                <p:cTn id="203" presetID="1" presetClass="exit" presetSubtype="0" fill="hold" grpId="58" nodeType="afterEffect">
                                  <p:stCondLst>
                                    <p:cond delay="0"/>
                                  </p:stCondLst>
                                  <p:iterate type="el">
                                    <p:tmAbs val="0"/>
                                  </p:iterate>
                                  <p:childTnLst>
                                    <p:set>
                                      <p:cBhvr>
                                        <p:cTn id="204" dur="indefinite" fill="hold">
                                          <p:stCondLst>
                                            <p:cond delay="0"/>
                                          </p:stCondLst>
                                        </p:cTn>
                                        <p:tgtEl>
                                          <p:spTgt spid="117"/>
                                        </p:tgtEl>
                                        <p:attrNameLst>
                                          <p:attrName>style.visibility</p:attrName>
                                        </p:attrNameLst>
                                      </p:cBhvr>
                                      <p:to>
                                        <p:strVal val="hidden"/>
                                      </p:to>
                                    </p:set>
                                  </p:childTnLst>
                                </p:cTn>
                              </p:par>
                            </p:childTnLst>
                          </p:cTn>
                        </p:par>
                        <p:par>
                          <p:cTn id="205" fill="hold">
                            <p:stCondLst>
                              <p:cond delay="15927"/>
                            </p:stCondLst>
                            <p:childTnLst>
                              <p:par>
                                <p:cTn id="206" presetID="1" presetClass="exit" presetSubtype="0" fill="hold" grpId="59" nodeType="afterEffect">
                                  <p:stCondLst>
                                    <p:cond delay="0"/>
                                  </p:stCondLst>
                                  <p:iterate type="el">
                                    <p:tmAbs val="0"/>
                                  </p:iterate>
                                  <p:childTnLst>
                                    <p:set>
                                      <p:cBhvr>
                                        <p:cTn id="207" dur="indefinite" fill="hold">
                                          <p:stCondLst>
                                            <p:cond delay="0"/>
                                          </p:stCondLst>
                                        </p:cTn>
                                        <p:tgtEl>
                                          <p:spTgt spid="130"/>
                                        </p:tgtEl>
                                        <p:attrNameLst>
                                          <p:attrName>style.visibility</p:attrName>
                                        </p:attrNameLst>
                                      </p:cBhvr>
                                      <p:to>
                                        <p:strVal val="hidden"/>
                                      </p:to>
                                    </p:set>
                                  </p:childTnLst>
                                </p:cTn>
                              </p:par>
                            </p:childTnLst>
                          </p:cTn>
                        </p:par>
                        <p:par>
                          <p:cTn id="208" fill="hold">
                            <p:stCondLst>
                              <p:cond delay="15927"/>
                            </p:stCondLst>
                            <p:childTnLst>
                              <p:par>
                                <p:cTn id="209" presetID="1" presetClass="exit" presetSubtype="0" fill="hold" grpId="60" nodeType="afterEffect">
                                  <p:stCondLst>
                                    <p:cond delay="0"/>
                                  </p:stCondLst>
                                  <p:iterate type="el">
                                    <p:tmAbs val="0"/>
                                  </p:iterate>
                                  <p:childTnLst>
                                    <p:set>
                                      <p:cBhvr>
                                        <p:cTn id="210" dur="indefinite" fill="hold">
                                          <p:stCondLst>
                                            <p:cond delay="0"/>
                                          </p:stCondLst>
                                        </p:cTn>
                                        <p:tgtEl>
                                          <p:spTgt spid="131"/>
                                        </p:tgtEl>
                                        <p:attrNameLst>
                                          <p:attrName>style.visibility</p:attrName>
                                        </p:attrNameLst>
                                      </p:cBhvr>
                                      <p:to>
                                        <p:strVal val="hidden"/>
                                      </p:to>
                                    </p:set>
                                  </p:childTnLst>
                                </p:cTn>
                              </p:par>
                            </p:childTnLst>
                          </p:cTn>
                        </p:par>
                        <p:par>
                          <p:cTn id="211" fill="hold">
                            <p:stCondLst>
                              <p:cond delay="15927"/>
                            </p:stCondLst>
                            <p:childTnLst>
                              <p:par>
                                <p:cTn id="212" presetID="1" presetClass="exit" presetSubtype="0" fill="hold" grpId="61" nodeType="afterEffect">
                                  <p:stCondLst>
                                    <p:cond delay="0"/>
                                  </p:stCondLst>
                                  <p:iterate type="el">
                                    <p:tmAbs val="0"/>
                                  </p:iterate>
                                  <p:childTnLst>
                                    <p:set>
                                      <p:cBhvr>
                                        <p:cTn id="213" dur="indefinite" fill="hold">
                                          <p:stCondLst>
                                            <p:cond delay="0"/>
                                          </p:stCondLst>
                                        </p:cTn>
                                        <p:tgtEl>
                                          <p:spTgt spid="1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29" grpId="55" animBg="1" advAuto="0"/>
      <p:bldP spid="130" grpId="29" animBg="1" advAuto="0"/>
      <p:bldP spid="131" grpId="60" animBg="1" advAuto="0"/>
      <p:bldP spid="124" grpId="57" animBg="1" advAuto="0"/>
      <p:bldP spid="143" grpId="3" animBg="1" advAuto="0"/>
      <p:bldP spid="117" grpId="58" animBg="1" advAuto="0"/>
      <p:bldP spid="114" grpId="32" animBg="1" advAuto="0"/>
      <p:bldP spid="132" grpId="26" animBg="1" advAuto="0"/>
      <p:bldP spid="139" grpId="7" animBg="1" advAuto="0"/>
      <p:bldP spid="128" grpId="31" animBg="1" advAuto="0"/>
      <p:bldP spid="121" grpId="19" animBg="1" advAuto="0"/>
      <p:bldP spid="134" grpId="42" animBg="1" advAuto="0"/>
      <p:bldP spid="116" grpId="15" animBg="1" advAuto="0"/>
      <p:bldP spid="141" grpId="5" animBg="1" advAuto="0"/>
      <p:bldP spid="127" grpId="24" animBg="1" advAuto="0"/>
      <p:bldP spid="123" grpId="20" animBg="1" advAuto="0"/>
      <p:bldP spid="142" grpId="34" animBg="1" advAuto="0"/>
      <p:bldP spid="138" grpId="38" animBg="1" advAuto="0"/>
      <p:bldP spid="133" grpId="13" animBg="1" advAuto="0"/>
      <p:bldP spid="130" grpId="59" animBg="1" advAuto="0"/>
      <p:bldP spid="136" grpId="10" animBg="1" advAuto="0"/>
      <p:bldP spid="143" grpId="33" animBg="1" advAuto="0"/>
      <p:bldP spid="140" grpId="6" animBg="1" advAuto="0"/>
      <p:bldP spid="132" grpId="56" animBg="1" advAuto="0"/>
      <p:bldP spid="139" grpId="37" animBg="1" advAuto="0"/>
      <p:bldP spid="128" grpId="61" animBg="1" advAuto="0"/>
      <p:bldP spid="121" grpId="49" animBg="1" advAuto="0"/>
      <p:bldP spid="115" grpId="14" animBg="1" advAuto="0"/>
      <p:bldP spid="116" grpId="45" animBg="1" advAuto="0"/>
      <p:bldP spid="141" grpId="35" animBg="1" advAuto="0"/>
      <p:bldP spid="127" grpId="54" animBg="1" advAuto="0"/>
      <p:bldP spid="123" grpId="50" animBg="1" advAuto="0"/>
      <p:bldP spid="120" grpId="18" animBg="1" advAuto="0"/>
      <p:bldP spid="133" grpId="43" animBg="1" advAuto="0"/>
      <p:bldP spid="136" grpId="40" animBg="1" advAuto="0"/>
      <p:bldP spid="140" grpId="36" animBg="1" advAuto="0"/>
      <p:bldP spid="119" grpId="17" animBg="1" advAuto="0"/>
      <p:bldP spid="135" grpId="11" animBg="1" advAuto="0"/>
      <p:bldP spid="115" grpId="44" animBg="1" advAuto="0"/>
      <p:bldP spid="118" grpId="16" animBg="1" advAuto="0"/>
      <p:bldP spid="122" grpId="21" animBg="1" advAuto="0"/>
      <p:bldP spid="126" grpId="23" animBg="1" advAuto="0"/>
      <p:bldP spid="120" grpId="48" animBg="1" advAuto="0"/>
      <p:bldP spid="137" grpId="9" animBg="1" advAuto="0"/>
      <p:bldP spid="125" grpId="22" animBg="1" advAuto="0"/>
      <p:bldP spid="129" grpId="25" animBg="1" advAuto="0"/>
      <p:bldP spid="119" grpId="47" animBg="1" advAuto="0"/>
      <p:bldP spid="131" grpId="30" animBg="1" advAuto="0"/>
      <p:bldP spid="124" grpId="27" animBg="1" advAuto="0"/>
      <p:bldP spid="117" grpId="28" animBg="1" advAuto="0"/>
      <p:bldP spid="135" grpId="41" animBg="1" advAuto="0"/>
      <p:bldP spid="114" grpId="2" animBg="1" advAuto="0"/>
      <p:bldP spid="118" grpId="46" animBg="1" advAuto="0"/>
      <p:bldP spid="134" grpId="12" animBg="1" advAuto="0"/>
      <p:bldP spid="122" grpId="51" animBg="1" advAuto="0"/>
      <p:bldP spid="126" grpId="53" animBg="1" advAuto="0"/>
      <p:bldP spid="137" grpId="39" animBg="1" advAuto="0"/>
      <p:bldP spid="125" grpId="52" animBg="1" advAuto="0"/>
      <p:bldP spid="142" grpId="4" animBg="1" advAuto="0"/>
      <p:bldP spid="138" grpId="8"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组合 22"/>
          <p:cNvGrpSpPr/>
          <p:nvPr/>
        </p:nvGrpSpPr>
        <p:grpSpPr>
          <a:xfrm>
            <a:off x="503371" y="-183066"/>
            <a:ext cx="11501664" cy="11516125"/>
            <a:chOff x="0" y="0"/>
            <a:chExt cx="11501663" cy="11516123"/>
          </a:xfrm>
        </p:grpSpPr>
        <p:sp>
          <p:nvSpPr>
            <p:cNvPr id="421"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422"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3"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4"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5"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6"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7"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8"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9"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0"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1"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2"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3"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4"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5"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6"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7"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8"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9"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0"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1"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2"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3"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4"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5"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6"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7"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8"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9"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451" name="文本框 5"/>
          <p:cNvSpPr txBox="1"/>
          <p:nvPr/>
        </p:nvSpPr>
        <p:spPr>
          <a:xfrm>
            <a:off x="3321727" y="44065"/>
            <a:ext cx="5864952" cy="785866"/>
          </a:xfrm>
          <a:prstGeom prst="rect">
            <a:avLst/>
          </a:prstGeom>
          <a:ln w="12700">
            <a:miter lim="400000"/>
          </a:ln>
        </p:spPr>
        <p:txBody>
          <a:bodyPr lIns="45718" tIns="45718" rIns="45718" bIns="45718">
            <a:spAutoFit/>
          </a:bodyPr>
          <a:lstStyle/>
          <a:p>
            <a:pPr defTabSz="457200">
              <a:lnSpc>
                <a:spcPts val="5800"/>
              </a:lnSpc>
              <a:spcBef>
                <a:spcPts val="1200"/>
              </a:spcBef>
              <a:defRPr sz="3600" b="1">
                <a:solidFill>
                  <a:srgbClr val="262626"/>
                </a:solidFill>
              </a:defRPr>
            </a:pPr>
            <a:r>
              <a:t>Initial structural alignment</a:t>
            </a:r>
            <a:r>
              <a:rPr sz="1300">
                <a:solidFill>
                  <a:srgbClr val="535353"/>
                </a:solidFill>
                <a:latin typeface="Times" panose="00000500000000020000"/>
                <a:ea typeface="Times" panose="00000500000000020000"/>
                <a:cs typeface="Times" panose="00000500000000020000"/>
                <a:sym typeface="Times" panose="00000500000000020000"/>
              </a:rPr>
              <a:t> </a:t>
            </a:r>
            <a:endParaRPr sz="1300">
              <a:solidFill>
                <a:srgbClr val="535353"/>
              </a:solidFill>
              <a:latin typeface="Times" panose="00000500000000020000"/>
              <a:ea typeface="Times" panose="00000500000000020000"/>
              <a:cs typeface="Times" panose="00000500000000020000"/>
              <a:sym typeface="Times" panose="00000500000000020000"/>
            </a:endParaRPr>
          </a:p>
        </p:txBody>
      </p:sp>
      <p:sp>
        <p:nvSpPr>
          <p:cNvPr id="452" name="矩形: 圆角 6"/>
          <p:cNvSpPr/>
          <p:nvPr/>
        </p:nvSpPr>
        <p:spPr>
          <a:xfrm>
            <a:off x="1084135" y="800098"/>
            <a:ext cx="10171561"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453" name="这里利用了三种快速识别的初始比对。…"/>
          <p:cNvSpPr txBox="1"/>
          <p:nvPr/>
        </p:nvSpPr>
        <p:spPr>
          <a:xfrm>
            <a:off x="1209040" y="2045970"/>
            <a:ext cx="10090785" cy="3275330"/>
          </a:xfrm>
          <a:prstGeom prst="rect">
            <a:avLst/>
          </a:prstGeom>
          <a:noFill/>
          <a:ln w="12700" cap="flat">
            <a:noFill/>
            <a:miter lim="400000"/>
          </a:ln>
          <a:effectLst/>
        </p:spPr>
        <p:txBody>
          <a:bodyPr wrap="square" lIns="45718" tIns="45718" rIns="45718" bIns="45718" numCol="1" anchor="t">
            <a:spAutoFit/>
          </a:bodyPr>
          <a:lstStyle/>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这里利用了三种快速识别的初始比对。</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1.第一种初始比对是通过使用动态规划（DP）对两种蛋白质的二级结构（SSs）进行比对而获得的。根据比对的残基的SS是否相同，将打分矩阵的元素赋值为1或0。这里空位罚分设置为-1最优。对于给定的残基，根据五个</a:t>
            </a:r>
            <a:r>
              <a:rPr lang="zh-CN"/>
              <a:t>周围</a:t>
            </a:r>
            <a:r>
              <a:t>残基的</a:t>
            </a:r>
            <a:r>
              <a:rPr>
                <a:sym typeface="+mn-ea"/>
              </a:rPr>
              <a:t>C</a:t>
            </a:r>
            <a:r>
              <a:rPr baseline="-25000">
                <a:latin typeface="Arial" panose="020B0604020202090204" pitchFamily="34" charset="0"/>
                <a:cs typeface="Arial" panose="020B0604020202090204" pitchFamily="34" charset="0"/>
                <a:sym typeface="+mn-ea"/>
              </a:rPr>
              <a:t>α</a:t>
            </a:r>
            <a:r>
              <a:t>坐标</a:t>
            </a:r>
            <a:r>
              <a:rPr lang="zh-CN"/>
              <a:t>确定</a:t>
            </a:r>
            <a:r>
              <a:t>SS状态（</a:t>
            </a:r>
            <a:r>
              <a:rPr>
                <a:latin typeface="Arial" panose="020B0604020202090204" pitchFamily="34" charset="0"/>
                <a:cs typeface="Arial" panose="020B0604020202090204" pitchFamily="34" charset="0"/>
                <a:sym typeface="+mn-ea"/>
              </a:rPr>
              <a:t>α</a:t>
            </a:r>
            <a:r>
              <a:rPr lang="en-US"/>
              <a:t>-</a:t>
            </a:r>
            <a:r>
              <a:t>螺旋，β-折叠或coil（</a:t>
            </a:r>
            <a:r>
              <a:rPr>
                <a:latin typeface="Helvetica Neue Bold" panose="02000503000000020004" charset="0"/>
              </a:rPr>
              <a:t>不规则卷曲</a:t>
            </a:r>
            <a:r>
              <a:t>））。</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组合 22"/>
          <p:cNvGrpSpPr/>
          <p:nvPr/>
        </p:nvGrpSpPr>
        <p:grpSpPr>
          <a:xfrm>
            <a:off x="503371" y="-183066"/>
            <a:ext cx="11501664" cy="11516125"/>
            <a:chOff x="0" y="0"/>
            <a:chExt cx="11501663" cy="11516123"/>
          </a:xfrm>
        </p:grpSpPr>
        <p:sp>
          <p:nvSpPr>
            <p:cNvPr id="421"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422"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3"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4"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5"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6"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7"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8"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29"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0"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1"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2"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3"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4"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5"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6"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7"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8"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39"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0"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1"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2"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3"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4"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5"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6"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7"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8"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49"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451" name="文本框 5"/>
          <p:cNvSpPr txBox="1"/>
          <p:nvPr/>
        </p:nvSpPr>
        <p:spPr>
          <a:xfrm>
            <a:off x="3321727" y="44065"/>
            <a:ext cx="5864952" cy="833755"/>
          </a:xfrm>
          <a:prstGeom prst="rect">
            <a:avLst/>
          </a:prstGeom>
          <a:ln w="12700">
            <a:miter lim="400000"/>
          </a:ln>
        </p:spPr>
        <p:txBody>
          <a:bodyPr lIns="45718" tIns="45718" rIns="45718" bIns="45718">
            <a:spAutoFit/>
          </a:bodyPr>
          <a:lstStyle/>
          <a:p>
            <a:pPr defTabSz="457200">
              <a:lnSpc>
                <a:spcPts val="5800"/>
              </a:lnSpc>
              <a:spcBef>
                <a:spcPts val="1200"/>
              </a:spcBef>
              <a:defRPr sz="3600" b="1">
                <a:solidFill>
                  <a:srgbClr val="262626"/>
                </a:solidFill>
              </a:defRPr>
            </a:pPr>
            <a:r>
              <a:t>Initial structural alignment</a:t>
            </a:r>
            <a:r>
              <a:rPr sz="1300">
                <a:solidFill>
                  <a:srgbClr val="535353"/>
                </a:solidFill>
                <a:latin typeface="Times" panose="00000500000000020000"/>
                <a:ea typeface="Times" panose="00000500000000020000"/>
                <a:cs typeface="Times" panose="00000500000000020000"/>
                <a:sym typeface="Times" panose="00000500000000020000"/>
              </a:rPr>
              <a:t> </a:t>
            </a:r>
            <a:endParaRPr sz="1300">
              <a:solidFill>
                <a:srgbClr val="535353"/>
              </a:solidFill>
              <a:latin typeface="Times" panose="00000500000000020000"/>
              <a:ea typeface="Times" panose="00000500000000020000"/>
              <a:cs typeface="Times" panose="00000500000000020000"/>
              <a:sym typeface="Times" panose="00000500000000020000"/>
            </a:endParaRPr>
          </a:p>
        </p:txBody>
      </p:sp>
      <p:sp>
        <p:nvSpPr>
          <p:cNvPr id="452" name="矩形: 圆角 6"/>
          <p:cNvSpPr/>
          <p:nvPr/>
        </p:nvSpPr>
        <p:spPr>
          <a:xfrm>
            <a:off x="1084135" y="800098"/>
            <a:ext cx="10171561"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mc:AlternateContent xmlns:mc="http://schemas.openxmlformats.org/markup-compatibility/2006">
        <mc:Choice xmlns:a14="http://schemas.microsoft.com/office/drawing/2010/main" Requires="a14">
          <p:sp>
            <p:nvSpPr>
              <p:cNvPr id="453" name="这里利用了三种快速识别的初始比对。…"/>
              <p:cNvSpPr txBox="1"/>
              <p:nvPr/>
            </p:nvSpPr>
            <p:spPr>
              <a:xfrm>
                <a:off x="1124585" y="934720"/>
                <a:ext cx="10090785" cy="2602230"/>
              </a:xfrm>
              <a:prstGeom prst="rect">
                <a:avLst/>
              </a:prstGeom>
              <a:noFill/>
              <a:ln w="12700" cap="flat">
                <a:noFill/>
                <a:miter lim="400000"/>
              </a:ln>
              <a:effectLst/>
            </p:spPr>
            <p:txBody>
              <a:bodyPr wrap="square" lIns="45718" tIns="45718" rIns="45718" bIns="45718" numCol="1" anchor="t">
                <a:spAutoFit/>
              </a:bodyPr>
              <a:lstStyle/>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rPr sz="2400">
                    <a:sym typeface="+mn-ea"/>
                  </a:rPr>
                  <a:t>即，d</a:t>
                </a:r>
                <a:r>
                  <a:rPr sz="2400" baseline="-6000">
                    <a:sym typeface="+mn-ea"/>
                  </a:rPr>
                  <a:t>j,j+k</a:t>
                </a:r>
                <a:r>
                  <a:rPr sz="2400">
                    <a:sym typeface="+mn-ea"/>
                  </a:rPr>
                  <a:t>表示第j个到第j+k个残基的C</a:t>
                </a:r>
                <a:r>
                  <a:rPr lang="zh-CN" sz="2400">
                    <a:ea typeface="宋体" charset="0"/>
                    <a:sym typeface="+mn-ea"/>
                  </a:rPr>
                  <a:t>𝛼𝛼</a:t>
                </a:r>
                <a:r>
                  <a:rPr sz="2400" baseline="-25000">
                    <a:latin typeface="Arial" panose="020B0604020202090204" pitchFamily="34" charset="0"/>
                    <a:cs typeface="Arial" panose="020B0604020202090204" pitchFamily="34" charset="0"/>
                    <a:sym typeface="+mn-ea"/>
                  </a:rPr>
                  <a:t>α</a:t>
                </a:r>
                <a:r>
                  <a:rPr sz="2400">
                    <a:sym typeface="+mn-ea"/>
                  </a:rPr>
                  <a:t>距离</a:t>
                </a:r>
                <a:r>
                  <a:rPr lang="zh-CN" sz="2400">
                    <a:ea typeface="宋体" charset="0"/>
                    <a:sym typeface="+mn-ea"/>
                  </a:rPr>
                  <a:t>，</a:t>
                </a:r>
                <a:r>
                  <a:rPr sz="2400">
                    <a:sym typeface="+mn-ea"/>
                  </a:rPr>
                  <a:t>当</a:t>
                </a:r>
                <a:r>
                  <a:rPr lang="zh-CN" sz="2400">
                    <a:sym typeface="+mn-ea"/>
                  </a:rPr>
                  <a:t>所有</a:t>
                </a:r>
                <a:r>
                  <a:rPr sz="2400">
                    <a:sym typeface="+mn-ea"/>
                  </a:rPr>
                  <a:t> d</a:t>
                </a:r>
                <a:r>
                  <a:rPr sz="2400" baseline="-6000">
                    <a:sym typeface="+mn-ea"/>
                  </a:rPr>
                  <a:t>j,j+k</a:t>
                </a:r>
                <a:r>
                  <a:rPr lang="zh-CN" sz="2400">
                    <a:latin typeface="Helvetica Neue Bold" panose="02000503000000020004" charset="0"/>
                    <a:sym typeface="+mn-ea"/>
                  </a:rPr>
                  <a:t>满足</a:t>
                </a:r>
                <a14:m>
                  <m:oMath xmlns:m="http://schemas.openxmlformats.org/officeDocument/2006/math">
                    <m:sSub>
                      <m:sSubPr>
                        <m:ctrlPr>
                          <a:rPr lang="en-US" sz="2400" i="1">
                            <a:latin typeface="Cambria Math" charset="0"/>
                            <a:cs typeface="Cambria Math" charset="0"/>
                          </a:rPr>
                        </m:ctrlPr>
                      </m:sSubPr>
                      <m:e>
                        <m:r>
                          <a:rPr lang="en-US" sz="2400" i="1">
                            <a:latin typeface="Cambria Math" charset="0"/>
                            <a:cs typeface="Cambria Math" charset="0"/>
                          </a:rPr>
                          <m:t>|</m:t>
                        </m:r>
                        <m:r>
                          <a:rPr lang="en-US" sz="2400" i="1">
                            <a:latin typeface="Cambria Math" charset="0"/>
                            <a:cs typeface="Cambria Math" charset="0"/>
                          </a:rPr>
                          <m:t>𝒅</m:t>
                        </m:r>
                      </m:e>
                      <m:sub>
                        <m:r>
                          <a:rPr lang="en-US" sz="2400" i="1">
                            <a:latin typeface="Cambria Math" charset="0"/>
                            <a:cs typeface="Cambria Math" charset="0"/>
                          </a:rPr>
                          <m:t>𝒋</m:t>
                        </m:r>
                        <m:r>
                          <a:rPr lang="en-US" sz="2400" i="1">
                            <a:latin typeface="Cambria Math" charset="0"/>
                            <a:cs typeface="Cambria Math" charset="0"/>
                          </a:rPr>
                          <m:t>,</m:t>
                        </m:r>
                        <m:r>
                          <a:rPr lang="en-US" sz="2400" i="1">
                            <a:latin typeface="Cambria Math" charset="0"/>
                            <a:cs typeface="Cambria Math" charset="0"/>
                          </a:rPr>
                          <m:t>𝒋</m:t>
                        </m:r>
                        <m:r>
                          <a:rPr lang="en-US" sz="2400" i="1">
                            <a:latin typeface="Cambria Math" charset="0"/>
                            <a:cs typeface="Cambria Math" charset="0"/>
                          </a:rPr>
                          <m:t>+</m:t>
                        </m:r>
                        <m:r>
                          <a:rPr lang="en-US" sz="2400" i="1">
                            <a:latin typeface="Cambria Math" charset="0"/>
                            <a:cs typeface="Cambria Math" charset="0"/>
                          </a:rPr>
                          <m:t>𝒌</m:t>
                        </m:r>
                      </m:sub>
                    </m:sSub>
                    <m:r>
                      <a:rPr lang="en-US" sz="2400" b="1" i="1">
                        <a:latin typeface="Cambria Math" charset="0"/>
                        <a:cs typeface="Cambria Math" charset="0"/>
                      </a:rPr>
                      <m:t>−</m:t>
                    </m:r>
                    <m:sSubSup>
                      <m:sSubSupPr>
                        <m:ctrlPr>
                          <a:rPr lang="en-US" sz="2400" b="1" i="1">
                            <a:latin typeface="Cambria Math" charset="0"/>
                            <a:cs typeface="Cambria Math" charset="0"/>
                          </a:rPr>
                        </m:ctrlPr>
                      </m:sSubSupPr>
                      <m:e>
                        <m:r>
                          <a:rPr lang="en-US" sz="2400" b="1" i="1">
                            <a:latin typeface="Cambria Math" charset="0"/>
                            <a:cs typeface="Cambria Math" charset="0"/>
                          </a:rPr>
                          <m:t>𝝀</m:t>
                        </m:r>
                      </m:e>
                      <m:sub>
                        <m:r>
                          <a:rPr lang="en-US" sz="2400" b="1" i="1">
                            <a:latin typeface="Cambria Math" charset="0"/>
                            <a:cs typeface="Cambria Math" charset="0"/>
                          </a:rPr>
                          <m:t>𝒌</m:t>
                        </m:r>
                      </m:sub>
                      <m:sup>
                        <m:r>
                          <a:rPr lang="en-US" sz="2400" b="1" i="1">
                            <a:latin typeface="Cambria Math" charset="0"/>
                            <a:cs typeface="Cambria Math" charset="0"/>
                          </a:rPr>
                          <m:t>𝜶</m:t>
                        </m:r>
                        <m:r>
                          <a:rPr lang="en-US" sz="2400" b="1" i="1">
                            <a:latin typeface="Cambria Math" charset="0"/>
                            <a:cs typeface="Cambria Math" charset="0"/>
                          </a:rPr>
                          <m:t>(</m:t>
                        </m:r>
                        <m:r>
                          <a:rPr lang="en-US" sz="2400" b="1" i="1">
                            <a:latin typeface="Cambria Math" charset="0"/>
                            <a:cs typeface="Cambria Math" charset="0"/>
                          </a:rPr>
                          <m:t>𝜷</m:t>
                        </m:r>
                        <m:r>
                          <a:rPr lang="en-US" sz="2400" b="1" i="1">
                            <a:latin typeface="Cambria Math" charset="0"/>
                            <a:cs typeface="Cambria Math" charset="0"/>
                          </a:rPr>
                          <m:t>)</m:t>
                        </m:r>
                      </m:sup>
                    </m:sSubSup>
                    <m:r>
                      <a:rPr lang="en-US" sz="2400" b="1" i="1">
                        <a:latin typeface="Cambria Math" charset="0"/>
                        <a:cs typeface="Cambria Math" charset="0"/>
                      </a:rPr>
                      <m:t>|&lt;</m:t>
                    </m:r>
                    <m:sSup>
                      <m:sSupPr>
                        <m:ctrlPr>
                          <a:rPr lang="en-US" sz="2400" b="1" i="1">
                            <a:latin typeface="Cambria Math" charset="0"/>
                            <a:cs typeface="Cambria Math" charset="0"/>
                          </a:rPr>
                        </m:ctrlPr>
                      </m:sSupPr>
                      <m:e>
                        <m:r>
                          <a:rPr lang="en-US" sz="2400" b="1" i="1">
                            <a:latin typeface="Cambria Math" charset="0"/>
                            <a:cs typeface="Cambria Math" charset="0"/>
                          </a:rPr>
                          <m:t>𝜹</m:t>
                        </m:r>
                      </m:e>
                      <m:sup>
                        <m:r>
                          <a:rPr lang="en-US" sz="2400" b="1" i="1">
                            <a:latin typeface="Cambria Math" charset="0"/>
                            <a:cs typeface="Cambria Math" charset="0"/>
                          </a:rPr>
                          <m:t>𝜶</m:t>
                        </m:r>
                        <m:r>
                          <a:rPr lang="en-US" sz="2400" b="1" i="1">
                            <a:latin typeface="Cambria Math" charset="0"/>
                            <a:cs typeface="Cambria Math" charset="0"/>
                          </a:rPr>
                          <m:t>(</m:t>
                        </m:r>
                        <m:r>
                          <a:rPr lang="en-US" sz="2400" b="1" i="1">
                            <a:latin typeface="Cambria Math" charset="0"/>
                            <a:cs typeface="Cambria Math" charset="0"/>
                          </a:rPr>
                          <m:t>𝜷</m:t>
                        </m:r>
                        <m:r>
                          <a:rPr lang="en-US" sz="2400" b="1" i="1">
                            <a:latin typeface="Cambria Math" charset="0"/>
                            <a:cs typeface="Cambria Math" charset="0"/>
                          </a:rPr>
                          <m:t>)</m:t>
                        </m:r>
                      </m:sup>
                    </m:sSup>
                  </m:oMath>
                </a14:m>
                <a:r>
                  <a:rPr sz="2400">
                    <a:latin typeface="+mj-lt"/>
                    <a:ea typeface="+mj-ea"/>
                    <a:cs typeface="+mj-cs"/>
                    <a:sym typeface="Helvetica"/>
                  </a:rPr>
                  <a:t>，(j=i-2, i-1, i; k=2, 3, 4) （1）</a:t>
                </a:r>
                <a:r>
                  <a:rPr sz="2400">
                    <a:sym typeface="+mn-ea"/>
                  </a:rPr>
                  <a:t>，第i个残基被</a:t>
                </a:r>
                <a:r>
                  <a:rPr lang="zh-CN" sz="2400">
                    <a:sym typeface="+mn-ea"/>
                  </a:rPr>
                  <a:t>确定</a:t>
                </a:r>
                <a:r>
                  <a:rPr sz="2400">
                    <a:sym typeface="+mn-ea"/>
                  </a:rPr>
                  <a:t>为</a:t>
                </a:r>
                <a:r>
                  <a:rPr sz="2400">
                    <a:latin typeface="Arial" panose="020B0604020202090204" pitchFamily="34" charset="0"/>
                    <a:cs typeface="Arial" panose="020B0604020202090204" pitchFamily="34" charset="0"/>
                    <a:sym typeface="+mn-ea"/>
                  </a:rPr>
                  <a:t>α</a:t>
                </a:r>
                <a:r>
                  <a:rPr sz="2400">
                    <a:sym typeface="+mn-ea"/>
                  </a:rPr>
                  <a:t>（β）；否则，它被</a:t>
                </a:r>
                <a:r>
                  <a:rPr lang="zh-CN" sz="2400">
                    <a:sym typeface="+mn-ea"/>
                  </a:rPr>
                  <a:t>确</a:t>
                </a:r>
                <a:r>
                  <a:rPr sz="2400">
                    <a:sym typeface="+mn-ea"/>
                  </a:rPr>
                  <a:t>定为不规则卷曲。通过合并和删除单态SS状态，</a:t>
                </a:r>
                <a:r>
                  <a:rPr lang="zh-CN" sz="2400">
                    <a:sym typeface="+mn-ea"/>
                  </a:rPr>
                  <a:t>对</a:t>
                </a:r>
                <a:r>
                  <a:rPr sz="2400">
                    <a:sym typeface="+mn-ea"/>
                  </a:rPr>
                  <a:t>最后的赋值</a:t>
                </a:r>
                <a:r>
                  <a:rPr lang="zh-CN" sz="2400">
                    <a:sym typeface="+mn-ea"/>
                  </a:rPr>
                  <a:t>进行</a:t>
                </a:r>
                <a:r>
                  <a:rPr sz="2400">
                    <a:sym typeface="+mn-ea"/>
                  </a:rPr>
                  <a:t>进一步平滑</a:t>
                </a:r>
                <a:r>
                  <a:rPr lang="zh-CN" sz="2400">
                    <a:sym typeface="+mn-ea"/>
                  </a:rPr>
                  <a:t>处理</a:t>
                </a:r>
                <a:r>
                  <a:rPr sz="2400">
                    <a:sym typeface="+mn-ea"/>
                  </a:rPr>
                  <a:t>。</a:t>
                </a:r>
                <a:r>
                  <a:rPr lang="zh-CN" sz="2400">
                    <a:ea typeface="宋体" charset="0"/>
                    <a:sym typeface="+mn-ea"/>
                  </a:rPr>
                  <a:t>（参数见下页）</a:t>
                </a:r>
                <a:endParaRPr lang="zh-CN" sz="2400">
                  <a:ea typeface="宋体" charset="0"/>
                  <a:sym typeface="+mn-ea"/>
                </a:endParaRPr>
              </a:p>
            </p:txBody>
          </p:sp>
        </mc:Choice>
        <mc:Fallback>
          <p:sp>
            <p:nvSpPr>
              <p:cNvPr id="453" name="这里利用了三种快速识别的初始比对。…"/>
              <p:cNvSpPr txBox="1">
                <a:spLocks noRot="1" noChangeAspect="1" noMove="1" noResize="1" noEditPoints="1" noAdjustHandles="1" noChangeArrowheads="1" noChangeShapeType="1" noTextEdit="1"/>
              </p:cNvSpPr>
              <p:nvPr/>
            </p:nvSpPr>
            <p:spPr>
              <a:xfrm>
                <a:off x="1124585" y="934720"/>
                <a:ext cx="10090785" cy="2602230"/>
              </a:xfrm>
              <a:prstGeom prst="rect">
                <a:avLst/>
              </a:prstGeom>
              <a:blipFill rotWithShape="1">
                <a:blip r:embed="rId1"/>
                <a:stretch>
                  <a:fillRect/>
                </a:stretch>
              </a:blipFill>
              <a:ln w="12700" cap="flat">
                <a:noFill/>
                <a:miter lim="400000"/>
              </a:ln>
              <a:effectLst/>
            </p:spPr>
            <p:txBody>
              <a:bodyPr/>
              <a:lstStyle/>
              <a:p>
                <a:r>
                  <a:rPr lang="zh-CN" altLang="en-US">
                    <a:noFill/>
                  </a:rPr>
                  <a:t> </a:t>
                </a:r>
              </a:p>
            </p:txBody>
          </p:sp>
        </mc:Fallback>
      </mc:AlternateContent>
      <p:pic>
        <p:nvPicPr>
          <p:cNvPr id="3" name="图片 2" descr="IMG_97AEF679F6F7-1"/>
          <p:cNvPicPr>
            <a:picLocks noChangeAspect="1"/>
          </p:cNvPicPr>
          <p:nvPr/>
        </p:nvPicPr>
        <p:blipFill>
          <a:blip r:embed="rId2"/>
          <a:stretch>
            <a:fillRect/>
          </a:stretch>
        </p:blipFill>
        <p:spPr>
          <a:xfrm>
            <a:off x="1870710" y="3448685"/>
            <a:ext cx="8716645" cy="296227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6" name="组合 22"/>
          <p:cNvGrpSpPr/>
          <p:nvPr/>
        </p:nvGrpSpPr>
        <p:grpSpPr>
          <a:xfrm>
            <a:off x="503371" y="-183066"/>
            <a:ext cx="11501664" cy="11516125"/>
            <a:chOff x="0" y="0"/>
            <a:chExt cx="11501663" cy="11516123"/>
          </a:xfrm>
        </p:grpSpPr>
        <p:sp>
          <p:nvSpPr>
            <p:cNvPr id="457"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458"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59"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0"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1"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2"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3"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4"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5"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6"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7"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8"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9"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0"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1"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2"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3"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4"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5"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6"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7"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8"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9"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0"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1"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2"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3"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4"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5"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487" name="文本框 5"/>
          <p:cNvSpPr txBox="1"/>
          <p:nvPr/>
        </p:nvSpPr>
        <p:spPr>
          <a:xfrm>
            <a:off x="3321727" y="44065"/>
            <a:ext cx="5864951" cy="785866"/>
          </a:xfrm>
          <a:prstGeom prst="rect">
            <a:avLst/>
          </a:prstGeom>
          <a:ln w="12700">
            <a:miter lim="400000"/>
          </a:ln>
        </p:spPr>
        <p:txBody>
          <a:bodyPr lIns="45718" tIns="45718" rIns="45718" bIns="45718">
            <a:spAutoFit/>
          </a:bodyPr>
          <a:lstStyle/>
          <a:p>
            <a:pPr defTabSz="457200">
              <a:lnSpc>
                <a:spcPts val="5800"/>
              </a:lnSpc>
              <a:spcBef>
                <a:spcPts val="1200"/>
              </a:spcBef>
              <a:defRPr sz="3600" b="1">
                <a:solidFill>
                  <a:srgbClr val="262626"/>
                </a:solidFill>
              </a:defRPr>
            </a:pPr>
            <a:r>
              <a:t>Initial structural alignment</a:t>
            </a:r>
            <a:r>
              <a:rPr sz="1300">
                <a:solidFill>
                  <a:srgbClr val="535353"/>
                </a:solidFill>
                <a:latin typeface="Times" panose="00000500000000020000"/>
                <a:ea typeface="Times" panose="00000500000000020000"/>
                <a:cs typeface="Times" panose="00000500000000020000"/>
                <a:sym typeface="Times" panose="00000500000000020000"/>
              </a:rPr>
              <a:t> </a:t>
            </a:r>
            <a:endParaRPr sz="1300">
              <a:solidFill>
                <a:srgbClr val="535353"/>
              </a:solidFill>
              <a:latin typeface="Times" panose="00000500000000020000"/>
              <a:ea typeface="Times" panose="00000500000000020000"/>
              <a:cs typeface="Times" panose="00000500000000020000"/>
              <a:sym typeface="Times" panose="00000500000000020000"/>
            </a:endParaRPr>
          </a:p>
        </p:txBody>
      </p:sp>
      <p:sp>
        <p:nvSpPr>
          <p:cNvPr id="488" name="矩形: 圆角 6"/>
          <p:cNvSpPr/>
          <p:nvPr/>
        </p:nvSpPr>
        <p:spPr>
          <a:xfrm>
            <a:off x="1010220" y="800098"/>
            <a:ext cx="10296129"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mc:AlternateContent xmlns:mc="http://schemas.openxmlformats.org/markup-compatibility/2006">
        <mc:Choice xmlns:a14="http://schemas.microsoft.com/office/drawing/2010/main" Requires="a14">
          <p:sp>
            <p:nvSpPr>
              <p:cNvPr id="489" name="这8个参数的集合以100个非同源的训练蛋白为基础，通过最大化与DSSP定义的SS指定相似度来优化，该方法在氢键模式的基础上定义了蛋白质SS，并需要全套的骨架主链原子坐标。最优参数是                ，             ，             ，…"/>
              <p:cNvSpPr txBox="1"/>
              <p:nvPr/>
            </p:nvSpPr>
            <p:spPr>
              <a:xfrm>
                <a:off x="1128395" y="466725"/>
                <a:ext cx="10059670" cy="7098665"/>
              </a:xfrm>
              <a:prstGeom prst="rect">
                <a:avLst/>
              </a:prstGeom>
              <a:noFill/>
              <a:ln w="12700" cap="flat">
                <a:noFill/>
                <a:miter lim="400000"/>
              </a:ln>
              <a:effectLst/>
            </p:spPr>
            <p:txBody>
              <a:bodyPr wrap="square" lIns="45718" tIns="45718" rIns="45718" bIns="45718" numCol="1" anchor="t">
                <a:spAutoFit/>
              </a:bodyPr>
              <a:lstStyle/>
              <a:p>
                <a:pPr defTabSz="457200">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这8个参数</a:t>
                </a:r>
                <a:r>
                  <a:rPr lang="zh-CN"/>
                  <a:t>是以训练</a:t>
                </a:r>
                <a:r>
                  <a:t>100个非同源的蛋白</a:t>
                </a:r>
                <a:r>
                  <a:rPr lang="zh-CN"/>
                  <a:t>为基础</a:t>
                </a:r>
                <a:r>
                  <a:t>，通过最大化DSSP定义的</a:t>
                </a:r>
                <a:r>
                  <a:rPr lang="zh-CN"/>
                  <a:t>二级结构确</a:t>
                </a:r>
                <a:r>
                  <a:t>定相似度来优化，该方法在氢键模式的基础上定义了蛋白质</a:t>
                </a:r>
                <a:r>
                  <a:rPr lang="zh-CN"/>
                  <a:t>二级结构</a:t>
                </a:r>
                <a:r>
                  <a:t>，并需要全套的骨架主链原子坐标。最优参数是</a:t>
                </a:r>
                <a14:m>
                  <m:oMath xmlns:m="http://schemas.openxmlformats.org/officeDocument/2006/math">
                    <m:sSubSup>
                      <m:sSubSupPr>
                        <m:ctrlPr>
                          <a:rPr lang="en-US" i="1">
                            <a:latin typeface="Cambria Math" charset="0"/>
                            <a:cs typeface="Cambria Math" charset="0"/>
                          </a:rPr>
                        </m:ctrlPr>
                      </m:sSubSupPr>
                      <m:e>
                        <m:r>
                          <a:rPr lang="en-US" b="1" i="1">
                            <a:latin typeface="Cambria Math" charset="0"/>
                            <a:cs typeface="Cambria Math" charset="0"/>
                          </a:rPr>
                          <m:t>𝝀</m:t>
                        </m:r>
                      </m:e>
                      <m:sub>
                        <m:r>
                          <a:rPr lang="en-US" i="1">
                            <a:latin typeface="Cambria Math" charset="0"/>
                            <a:cs typeface="Cambria Math" charset="0"/>
                          </a:rPr>
                          <m:t>𝟐</m:t>
                        </m:r>
                      </m:sub>
                      <m:sup>
                        <m:r>
                          <a:rPr lang="en-US" b="1" i="1">
                            <a:latin typeface="Cambria Math" charset="0"/>
                            <a:cs typeface="Cambria Math" charset="0"/>
                          </a:rPr>
                          <m:t>𝜶</m:t>
                        </m:r>
                      </m:sup>
                    </m:sSubSup>
                    <m:r>
                      <a:rPr lang="en-US" b="1" i="1">
                        <a:latin typeface="Cambria Math" charset="0"/>
                        <a:cs typeface="Cambria Math" charset="0"/>
                      </a:rPr>
                      <m:t>=</m:t>
                    </m:r>
                    <m:r>
                      <a:rPr lang="en-US" b="1" i="1">
                        <a:latin typeface="Cambria Math" charset="0"/>
                        <a:cs typeface="Cambria Math" charset="0"/>
                      </a:rPr>
                      <m:t>𝟓</m:t>
                    </m:r>
                    <m:r>
                      <a:rPr lang="en-US" b="1" i="1">
                        <a:latin typeface="Cambria Math" charset="0"/>
                        <a:cs typeface="Cambria Math" charset="0"/>
                      </a:rPr>
                      <m:t>.</m:t>
                    </m:r>
                    <m:r>
                      <a:rPr lang="en-US" b="1" i="1">
                        <a:latin typeface="Cambria Math" charset="0"/>
                        <a:cs typeface="Cambria Math" charset="0"/>
                      </a:rPr>
                      <m:t>𝟒𝟓</m:t>
                    </m:r>
                    <m:r>
                      <a:rPr lang="en-US" b="1" i="1">
                        <a:latin typeface="Cambria Math" charset="0"/>
                        <a:cs typeface="Cambria Math" charset="0"/>
                      </a:rPr>
                      <m:t>Å,</m:t>
                    </m:r>
                  </m:oMath>
                </a14:m>
                <a:r>
                  <a:t> </a:t>
                </a:r>
                <a14:m>
                  <m:oMath xmlns:m="http://schemas.openxmlformats.org/officeDocument/2006/math">
                    <m:sSubSup>
                      <m:sSubSupPr>
                        <m:ctrlPr>
                          <a:rPr lang="en-US" i="1">
                            <a:latin typeface="Cambria Math" charset="0"/>
                            <a:cs typeface="Cambria Math" charset="0"/>
                          </a:rPr>
                        </m:ctrlPr>
                      </m:sSubSupPr>
                      <m:e>
                        <m:r>
                          <a:rPr lang="en-US" b="1" i="1">
                            <a:latin typeface="Cambria Math" charset="0"/>
                            <a:cs typeface="Cambria Math" charset="0"/>
                          </a:rPr>
                          <m:t>𝝀</m:t>
                        </m:r>
                      </m:e>
                      <m:sub>
                        <m:r>
                          <a:rPr lang="en-US" i="1">
                            <a:latin typeface="Cambria Math" charset="0"/>
                            <a:cs typeface="Cambria Math" charset="0"/>
                          </a:rPr>
                          <m:t>𝟑</m:t>
                        </m:r>
                      </m:sub>
                      <m:sup>
                        <m:r>
                          <a:rPr lang="en-US" b="1" i="1">
                            <a:latin typeface="Cambria Math" charset="0"/>
                            <a:cs typeface="Cambria Math" charset="0"/>
                          </a:rPr>
                          <m:t>𝜶</m:t>
                        </m:r>
                      </m:sup>
                    </m:sSubSup>
                    <m:r>
                      <a:rPr lang="en-US" i="1">
                        <a:latin typeface="Cambria Math" charset="0"/>
                        <a:cs typeface="Cambria Math" charset="0"/>
                      </a:rPr>
                      <m:t>=</m:t>
                    </m:r>
                    <m:r>
                      <a:rPr lang="en-US" i="1">
                        <a:latin typeface="Cambria Math" charset="0"/>
                        <a:cs typeface="Cambria Math" charset="0"/>
                      </a:rPr>
                      <m:t>𝟓</m:t>
                    </m:r>
                    <m:r>
                      <a:rPr lang="en-US" i="1">
                        <a:latin typeface="Cambria Math" charset="0"/>
                        <a:cs typeface="Cambria Math" charset="0"/>
                      </a:rPr>
                      <m:t>.</m:t>
                    </m:r>
                    <m:r>
                      <a:rPr lang="en-US" i="1">
                        <a:latin typeface="Cambria Math" charset="0"/>
                        <a:cs typeface="Cambria Math" charset="0"/>
                      </a:rPr>
                      <m:t>𝟏𝟖</m:t>
                    </m:r>
                    <m:r>
                      <a:rPr lang="en-US" b="1" i="1">
                        <a:latin typeface="Cambria Math" charset="0"/>
                        <a:cs typeface="Cambria Math" charset="0"/>
                      </a:rPr>
                      <m:t>Å,</m:t>
                    </m:r>
                    <m:sSubSup>
                      <m:sSubSupPr>
                        <m:ctrlPr>
                          <a:rPr lang="en-US" b="1" i="1">
                            <a:latin typeface="Cambria Math" charset="0"/>
                            <a:cs typeface="Cambria Math" charset="0"/>
                          </a:rPr>
                        </m:ctrlPr>
                      </m:sSubSupPr>
                      <m:e>
                        <m:r>
                          <a:rPr lang="en-US" b="1" i="1">
                            <a:latin typeface="Cambria Math" charset="0"/>
                            <a:cs typeface="Cambria Math" charset="0"/>
                          </a:rPr>
                          <m:t>𝝀</m:t>
                        </m:r>
                      </m:e>
                      <m:sub>
                        <m:r>
                          <a:rPr lang="en-US" b="1" i="1">
                            <a:latin typeface="Cambria Math" charset="0"/>
                            <a:cs typeface="Cambria Math" charset="0"/>
                          </a:rPr>
                          <m:t>𝟒</m:t>
                        </m:r>
                      </m:sub>
                      <m:sup>
                        <m:r>
                          <a:rPr lang="en-US" b="1" i="1">
                            <a:latin typeface="Cambria Math" charset="0"/>
                            <a:cs typeface="Cambria Math" charset="0"/>
                          </a:rPr>
                          <m:t>𝜶</m:t>
                        </m:r>
                      </m:sup>
                    </m:sSubSup>
                    <m:r>
                      <a:rPr lang="en-US" b="1" i="1">
                        <a:latin typeface="Cambria Math" charset="0"/>
                        <a:cs typeface="Cambria Math" charset="0"/>
                      </a:rPr>
                      <m:t>=</m:t>
                    </m:r>
                    <m:r>
                      <a:rPr lang="en-US" b="1" i="1">
                        <a:latin typeface="Cambria Math" charset="0"/>
                        <a:cs typeface="Cambria Math" charset="0"/>
                      </a:rPr>
                      <m:t>𝟔</m:t>
                    </m:r>
                    <m:r>
                      <a:rPr lang="en-US" b="1" i="1">
                        <a:latin typeface="Cambria Math" charset="0"/>
                        <a:cs typeface="Cambria Math" charset="0"/>
                      </a:rPr>
                      <m:t>.</m:t>
                    </m:r>
                    <m:r>
                      <a:rPr lang="en-US" b="1" i="1">
                        <a:latin typeface="Cambria Math" charset="0"/>
                        <a:cs typeface="Cambria Math" charset="0"/>
                      </a:rPr>
                      <m:t>𝟑𝟕</m:t>
                    </m:r>
                    <m:r>
                      <a:rPr lang="en-US" b="1" i="1">
                        <a:latin typeface="Cambria Math" charset="0"/>
                        <a:cs typeface="Cambria Math" charset="0"/>
                      </a:rPr>
                      <m:t>Å,</m:t>
                    </m:r>
                  </m:oMath>
                </a14:m>
                <a:r>
                  <a:t> </a:t>
                </a:r>
                <a14:m>
                  <m:oMath xmlns:m="http://schemas.openxmlformats.org/officeDocument/2006/math">
                    <m:sSup>
                      <m:sSupPr>
                        <m:ctrlPr>
                          <a:rPr lang="en-US" i="1">
                            <a:latin typeface="Cambria Math" charset="0"/>
                            <a:cs typeface="Cambria Math" charset="0"/>
                          </a:rPr>
                        </m:ctrlPr>
                      </m:sSupPr>
                      <m:e>
                        <m:r>
                          <a:rPr lang="en-US" b="1" i="1">
                            <a:latin typeface="Cambria Math" charset="0"/>
                            <a:cs typeface="Cambria Math" charset="0"/>
                          </a:rPr>
                          <m:t>𝜹</m:t>
                        </m:r>
                      </m:e>
                      <m:sup>
                        <m:r>
                          <a:rPr lang="en-US" b="1" i="1">
                            <a:latin typeface="Cambria Math" charset="0"/>
                            <a:cs typeface="Cambria Math" charset="0"/>
                          </a:rPr>
                          <m:t>𝜶</m:t>
                        </m:r>
                      </m:sup>
                    </m:sSup>
                    <m:r>
                      <a:rPr lang="en-US" i="1">
                        <a:latin typeface="Cambria Math" charset="0"/>
                        <a:cs typeface="Cambria Math" charset="0"/>
                      </a:rPr>
                      <m:t>=</m:t>
                    </m:r>
                    <m:r>
                      <a:rPr lang="en-US" i="1">
                        <a:latin typeface="Cambria Math" charset="0"/>
                        <a:cs typeface="Cambria Math" charset="0"/>
                      </a:rPr>
                      <m:t>𝟐</m:t>
                    </m:r>
                    <m:r>
                      <a:rPr lang="en-US" i="1">
                        <a:latin typeface="Cambria Math" charset="0"/>
                        <a:cs typeface="Cambria Math" charset="0"/>
                      </a:rPr>
                      <m:t>.</m:t>
                    </m:r>
                    <m:r>
                      <a:rPr lang="en-US" i="1">
                        <a:latin typeface="Cambria Math" charset="0"/>
                        <a:cs typeface="Cambria Math" charset="0"/>
                      </a:rPr>
                      <m:t>𝟏</m:t>
                    </m:r>
                    <m:r>
                      <a:rPr lang="en-US" b="1" i="1">
                        <a:latin typeface="Cambria Math" charset="0"/>
                        <a:cs typeface="Cambria Math" charset="0"/>
                      </a:rPr>
                      <m:t>Å,</m:t>
                    </m:r>
                  </m:oMath>
                </a14:m>
                <a:r>
                  <a:t> </a:t>
                </a:r>
                <a14:m>
                  <m:oMath xmlns:m="http://schemas.openxmlformats.org/officeDocument/2006/math">
                    <m:sSubSup>
                      <m:sSubSupPr>
                        <m:ctrlPr>
                          <a:rPr lang="en-US" i="1">
                            <a:latin typeface="Cambria Math" charset="0"/>
                            <a:cs typeface="Cambria Math" charset="0"/>
                          </a:rPr>
                        </m:ctrlPr>
                      </m:sSubSupPr>
                      <m:e>
                        <m:r>
                          <a:rPr lang="en-US" b="1" i="1">
                            <a:latin typeface="Cambria Math" charset="0"/>
                            <a:cs typeface="Cambria Math" charset="0"/>
                          </a:rPr>
                          <m:t>𝝀</m:t>
                        </m:r>
                      </m:e>
                      <m:sub>
                        <m:r>
                          <a:rPr lang="en-US" i="1">
                            <a:latin typeface="Cambria Math" charset="0"/>
                            <a:cs typeface="Cambria Math" charset="0"/>
                          </a:rPr>
                          <m:t>𝟐</m:t>
                        </m:r>
                      </m:sub>
                      <m:sup>
                        <m:r>
                          <a:rPr lang="en-US" b="1" i="1">
                            <a:latin typeface="Cambria Math" charset="0"/>
                            <a:cs typeface="Cambria Math" charset="0"/>
                          </a:rPr>
                          <m:t>𝜷</m:t>
                        </m:r>
                      </m:sup>
                    </m:sSubSup>
                    <m:r>
                      <a:rPr lang="en-US" i="1">
                        <a:latin typeface="Cambria Math" charset="0"/>
                        <a:cs typeface="Cambria Math" charset="0"/>
                      </a:rPr>
                      <m:t>=</m:t>
                    </m:r>
                    <m:r>
                      <a:rPr lang="en-US" i="1">
                        <a:latin typeface="Cambria Math" charset="0"/>
                        <a:cs typeface="Cambria Math" charset="0"/>
                      </a:rPr>
                      <m:t>𝟔</m:t>
                    </m:r>
                    <m:r>
                      <a:rPr lang="en-US" i="1">
                        <a:latin typeface="Cambria Math" charset="0"/>
                        <a:cs typeface="Cambria Math" charset="0"/>
                      </a:rPr>
                      <m:t>.</m:t>
                    </m:r>
                    <m:r>
                      <a:rPr lang="en-US" i="1">
                        <a:latin typeface="Cambria Math" charset="0"/>
                        <a:cs typeface="Cambria Math" charset="0"/>
                      </a:rPr>
                      <m:t>𝟏</m:t>
                    </m:r>
                    <m:r>
                      <a:rPr lang="en-US" b="1" i="1">
                        <a:latin typeface="Cambria Math" charset="0"/>
                        <a:cs typeface="Cambria Math" charset="0"/>
                      </a:rPr>
                      <m:t>Å,</m:t>
                    </m:r>
                  </m:oMath>
                </a14:m>
                <a:r>
                  <a:t> </a:t>
                </a:r>
                <a14:m>
                  <m:oMath xmlns:m="http://schemas.openxmlformats.org/officeDocument/2006/math">
                    <m:sSubSup>
                      <m:sSubSupPr>
                        <m:ctrlPr>
                          <a:rPr lang="en-US" i="1">
                            <a:latin typeface="Cambria Math" charset="0"/>
                            <a:cs typeface="Cambria Math" charset="0"/>
                          </a:rPr>
                        </m:ctrlPr>
                      </m:sSubSupPr>
                      <m:e>
                        <m:r>
                          <a:rPr lang="en-US" b="1" i="1">
                            <a:latin typeface="Cambria Math" charset="0"/>
                            <a:cs typeface="Cambria Math" charset="0"/>
                          </a:rPr>
                          <m:t>𝝀</m:t>
                        </m:r>
                      </m:e>
                      <m:sub>
                        <m:r>
                          <a:rPr lang="en-US" i="1">
                            <a:latin typeface="Cambria Math" charset="0"/>
                            <a:cs typeface="Cambria Math" charset="0"/>
                          </a:rPr>
                          <m:t>𝟑</m:t>
                        </m:r>
                      </m:sub>
                      <m:sup>
                        <m:r>
                          <a:rPr lang="en-US" b="1" i="1">
                            <a:latin typeface="Cambria Math" charset="0"/>
                            <a:cs typeface="Cambria Math" charset="0"/>
                          </a:rPr>
                          <m:t>𝜷</m:t>
                        </m:r>
                      </m:sup>
                    </m:sSubSup>
                    <m:r>
                      <a:rPr lang="en-US" i="1">
                        <a:latin typeface="Cambria Math" charset="0"/>
                        <a:cs typeface="Cambria Math" charset="0"/>
                      </a:rPr>
                      <m:t>=</m:t>
                    </m:r>
                    <m:r>
                      <a:rPr lang="en-US" i="1">
                        <a:latin typeface="Cambria Math" charset="0"/>
                        <a:cs typeface="Cambria Math" charset="0"/>
                      </a:rPr>
                      <m:t>𝟏𝟎</m:t>
                    </m:r>
                    <m:r>
                      <a:rPr lang="en-US" i="1">
                        <a:latin typeface="Cambria Math" charset="0"/>
                        <a:cs typeface="Cambria Math" charset="0"/>
                      </a:rPr>
                      <m:t>.</m:t>
                    </m:r>
                    <m:r>
                      <a:rPr lang="en-US" i="1">
                        <a:latin typeface="Cambria Math" charset="0"/>
                        <a:cs typeface="Cambria Math" charset="0"/>
                      </a:rPr>
                      <m:t>𝟒</m:t>
                    </m:r>
                    <m:r>
                      <a:rPr lang="en-US" b="1" i="1">
                        <a:latin typeface="Cambria Math" charset="0"/>
                        <a:cs typeface="Cambria Math" charset="0"/>
                      </a:rPr>
                      <m:t>Å,</m:t>
                    </m:r>
                  </m:oMath>
                </a14:m>
                <a:r>
                  <a:rPr lang="en-US" b="1" i="1">
                    <a:latin typeface="Cambria Math" charset="0"/>
                    <a:cs typeface="Cambria Math" charset="0"/>
                  </a:rPr>
                  <a:t> </a:t>
                </a:r>
                <a14:m>
                  <m:oMath xmlns:m="http://schemas.openxmlformats.org/officeDocument/2006/math">
                    <m:sSubSup>
                      <m:sSubSupPr>
                        <m:ctrlPr>
                          <a:rPr lang="en-US" b="1" i="1">
                            <a:latin typeface="Cambria Math" charset="0"/>
                            <a:cs typeface="Cambria Math" charset="0"/>
                          </a:rPr>
                        </m:ctrlPr>
                      </m:sSubSupPr>
                      <m:e>
                        <m:r>
                          <a:rPr lang="en-US" b="1" i="1">
                            <a:latin typeface="Cambria Math" charset="0"/>
                            <a:cs typeface="Cambria Math" charset="0"/>
                          </a:rPr>
                          <m:t>𝝀</m:t>
                        </m:r>
                      </m:e>
                      <m:sub>
                        <m:r>
                          <a:rPr lang="en-US" b="1" i="1">
                            <a:latin typeface="Cambria Math" charset="0"/>
                            <a:cs typeface="Cambria Math" charset="0"/>
                          </a:rPr>
                          <m:t>𝟒</m:t>
                        </m:r>
                      </m:sub>
                      <m:sup>
                        <m:r>
                          <a:rPr lang="en-US" b="1" i="1">
                            <a:latin typeface="Cambria Math" charset="0"/>
                            <a:cs typeface="Cambria Math" charset="0"/>
                          </a:rPr>
                          <m:t>𝜷</m:t>
                        </m:r>
                      </m:sup>
                    </m:sSubSup>
                    <m:r>
                      <a:rPr lang="en-US" b="1" i="1">
                        <a:latin typeface="Cambria Math" charset="0"/>
                        <a:cs typeface="Cambria Math" charset="0"/>
                      </a:rPr>
                      <m:t>=</m:t>
                    </m:r>
                    <m:r>
                      <a:rPr lang="en-US" b="1" i="1">
                        <a:latin typeface="Cambria Math" charset="0"/>
                        <a:cs typeface="Cambria Math" charset="0"/>
                      </a:rPr>
                      <m:t>𝟏𝟑</m:t>
                    </m:r>
                    <m:r>
                      <a:rPr lang="en-US" b="1" i="1">
                        <a:latin typeface="Cambria Math" charset="0"/>
                        <a:cs typeface="Cambria Math" charset="0"/>
                      </a:rPr>
                      <m:t>Å,</m:t>
                    </m:r>
                  </m:oMath>
                </a14:m>
                <a:r>
                  <a:rPr lang="en-US" b="1" i="1">
                    <a:latin typeface="Cambria Math" charset="0"/>
                    <a:cs typeface="Cambria Math" charset="0"/>
                  </a:rPr>
                  <a:t> </a:t>
                </a:r>
                <a14:m>
                  <m:oMath xmlns:m="http://schemas.openxmlformats.org/officeDocument/2006/math">
                    <m:sSup>
                      <m:sSupPr>
                        <m:ctrlPr>
                          <a:rPr lang="en-US" b="1" i="1">
                            <a:latin typeface="Cambria Math" charset="0"/>
                            <a:cs typeface="Cambria Math" charset="0"/>
                          </a:rPr>
                        </m:ctrlPr>
                      </m:sSupPr>
                      <m:e>
                        <m:r>
                          <a:rPr lang="en-US" b="1" i="1">
                            <a:latin typeface="Cambria Math" charset="0"/>
                            <a:cs typeface="Cambria Math" charset="0"/>
                          </a:rPr>
                          <m:t>𝜹</m:t>
                        </m:r>
                      </m:e>
                      <m:sup>
                        <m:r>
                          <a:rPr lang="en-US" b="1" i="1">
                            <a:latin typeface="Cambria Math" charset="0"/>
                            <a:cs typeface="Cambria Math" charset="0"/>
                          </a:rPr>
                          <m:t>𝜷</m:t>
                        </m:r>
                      </m:sup>
                    </m:sSup>
                    <m:r>
                      <a:rPr lang="en-US" b="1" i="1">
                        <a:latin typeface="Cambria Math" charset="0"/>
                        <a:cs typeface="Cambria Math" charset="0"/>
                      </a:rPr>
                      <m:t>=</m:t>
                    </m:r>
                    <m:r>
                      <a:rPr lang="en-US" b="1" i="1">
                        <a:latin typeface="Cambria Math" charset="0"/>
                        <a:cs typeface="Cambria Math" charset="0"/>
                      </a:rPr>
                      <m:t>𝟏</m:t>
                    </m:r>
                    <m:r>
                      <a:rPr lang="en-US" b="1" i="1">
                        <a:latin typeface="Cambria Math" charset="0"/>
                        <a:cs typeface="Cambria Math" charset="0"/>
                      </a:rPr>
                      <m:t>.</m:t>
                    </m:r>
                    <m:r>
                      <a:rPr lang="en-US" b="1" i="1">
                        <a:latin typeface="Cambria Math" charset="0"/>
                        <a:cs typeface="Cambria Math" charset="0"/>
                      </a:rPr>
                      <m:t>𝟒𝟐</m:t>
                    </m:r>
                    <m:r>
                      <a:rPr lang="en-US" b="1" i="1">
                        <a:latin typeface="Cambria Math" charset="0"/>
                        <a:cs typeface="Cambria Math" charset="0"/>
                      </a:rPr>
                      <m:t>Å</m:t>
                    </m:r>
                  </m:oMath>
                </a14:m>
                <a:r>
                  <a:rPr lang="zh-CN" altLang="en-US" b="0">
                    <a:latin typeface="Cambria Math" charset="0"/>
                    <a:ea typeface="宋体" charset="0"/>
                    <a:cs typeface="Cambria Math" charset="0"/>
                  </a:rPr>
                  <a:t>。</a:t>
                </a:r>
                <a:r>
                  <a:rPr>
                    <a:sym typeface="+mn-ea"/>
                  </a:rPr>
                  <a:t>通过合并和删除单态SS状态，</a:t>
                </a:r>
                <a:r>
                  <a:rPr lang="zh-CN">
                    <a:sym typeface="+mn-ea"/>
                  </a:rPr>
                  <a:t>对</a:t>
                </a:r>
                <a:r>
                  <a:rPr>
                    <a:sym typeface="+mn-ea"/>
                  </a:rPr>
                  <a:t>最后的赋值进一步平滑</a:t>
                </a:r>
                <a:r>
                  <a:rPr lang="zh-CN">
                    <a:sym typeface="+mn-ea"/>
                  </a:rPr>
                  <a:t>处理</a:t>
                </a:r>
                <a:r>
                  <a:rPr>
                    <a:sym typeface="+mn-ea"/>
                  </a:rPr>
                  <a:t>。</a:t>
                </a:r>
                <a:endParaRPr>
                  <a:sym typeface="+mn-ea"/>
                </a:endParaRP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rPr lang="en-US">
                    <a:sym typeface="+mn-ea"/>
                  </a:rPr>
                  <a:t>(1)</a:t>
                </a:r>
                <a:r>
                  <a:rPr lang="zh-CN" altLang="en-US">
                    <a:sym typeface="+mn-ea"/>
                  </a:rPr>
                  <a:t>将单个节点平滑，如果第</a:t>
                </a:r>
                <a:r>
                  <a:rPr lang="en-US" altLang="zh-CN">
                    <a:sym typeface="+mn-ea"/>
                  </a:rPr>
                  <a:t>i</a:t>
                </a:r>
                <a:r>
                  <a:rPr lang="zh-CN" altLang="en-US">
                    <a:sym typeface="+mn-ea"/>
                  </a:rPr>
                  <a:t>个是螺旋或折叠结构，</a:t>
                </a:r>
                <a:r>
                  <a:rPr lang="en-US" altLang="zh-CN">
                    <a:sym typeface="+mn-ea"/>
                  </a:rPr>
                  <a:t>[i-2,i-1,i+1,i+2]</a:t>
                </a:r>
                <a:r>
                  <a:rPr lang="zh-CN" altLang="en-US">
                    <a:sym typeface="+mn-ea"/>
                  </a:rPr>
                  <a:t>都和</a:t>
                </a:r>
                <a:r>
                  <a:rPr lang="en-US" altLang="zh-CN">
                    <a:sym typeface="+mn-ea"/>
                  </a:rPr>
                  <a:t>i</a:t>
                </a:r>
                <a:r>
                  <a:rPr lang="zh-CN" altLang="en-US">
                    <a:sym typeface="+mn-ea"/>
                  </a:rPr>
                  <a:t>的类型不同，那么将</a:t>
                </a:r>
                <a:r>
                  <a:rPr lang="en-US" altLang="zh-CN">
                    <a:sym typeface="+mn-ea"/>
                  </a:rPr>
                  <a:t>i</a:t>
                </a:r>
                <a:r>
                  <a:rPr lang="zh-CN" altLang="en-US">
                    <a:sym typeface="+mn-ea"/>
                  </a:rPr>
                  <a:t>判定为卷曲结构。</a:t>
                </a:r>
                <a:endParaRPr lang="zh-CN" altLang="en-US">
                  <a:sym typeface="+mn-ea"/>
                </a:endParaRP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rPr lang="en-US">
                    <a:sym typeface="+mn-ea"/>
                  </a:rPr>
                  <a:t>(2)</a:t>
                </a:r>
                <a:r>
                  <a:rPr lang="zh-CN" altLang="en-US">
                    <a:sym typeface="+mn-ea"/>
                  </a:rPr>
                  <a:t>将两个节点平滑处理，如果在连续的</a:t>
                </a:r>
                <a:r>
                  <a:rPr lang="en-US" altLang="zh-CN">
                    <a:sym typeface="+mn-ea"/>
                  </a:rPr>
                  <a:t>6</a:t>
                </a:r>
                <a:r>
                  <a:rPr lang="zh-CN" altLang="en-US">
                    <a:sym typeface="+mn-ea"/>
                  </a:rPr>
                  <a:t>个节点中，第</a:t>
                </a:r>
                <a:r>
                  <a:rPr lang="en-US" altLang="zh-CN">
                    <a:sym typeface="+mn-ea"/>
                  </a:rPr>
                  <a:t>3</a:t>
                </a:r>
                <a:r>
                  <a:rPr lang="zh-CN" altLang="en-US">
                    <a:sym typeface="+mn-ea"/>
                  </a:rPr>
                  <a:t>个和第</a:t>
                </a:r>
                <a:r>
                  <a:rPr lang="en-US" altLang="zh-CN">
                    <a:sym typeface="+mn-ea"/>
                  </a:rPr>
                  <a:t>4</a:t>
                </a:r>
                <a:r>
                  <a:rPr lang="zh-CN" altLang="en-US">
                    <a:sym typeface="+mn-ea"/>
                  </a:rPr>
                  <a:t>个节点都是螺旋或折叠结构，但第</a:t>
                </a:r>
                <a:r>
                  <a:rPr lang="en-US" altLang="zh-CN">
                    <a:sym typeface="+mn-ea"/>
                  </a:rPr>
                  <a:t>1</a:t>
                </a:r>
                <a:r>
                  <a:rPr lang="zh-CN" altLang="en-US">
                    <a:ea typeface="宋体" charset="0"/>
                    <a:sym typeface="+mn-ea"/>
                  </a:rPr>
                  <a:t>、</a:t>
                </a:r>
                <a:r>
                  <a:rPr lang="en-US" altLang="zh-CN">
                    <a:ea typeface="宋体" charset="0"/>
                    <a:sym typeface="+mn-ea"/>
                  </a:rPr>
                  <a:t>2</a:t>
                </a:r>
                <a:r>
                  <a:rPr lang="zh-CN" altLang="en-US">
                    <a:ea typeface="宋体" charset="0"/>
                    <a:sym typeface="+mn-ea"/>
                  </a:rPr>
                  <a:t>、</a:t>
                </a:r>
                <a:r>
                  <a:rPr lang="en-US" altLang="zh-CN">
                    <a:ea typeface="宋体" charset="0"/>
                    <a:sym typeface="+mn-ea"/>
                  </a:rPr>
                  <a:t>5</a:t>
                </a:r>
                <a:r>
                  <a:rPr lang="zh-CN" altLang="en-US">
                    <a:ea typeface="宋体" charset="0"/>
                    <a:sym typeface="+mn-ea"/>
                  </a:rPr>
                  <a:t>、</a:t>
                </a:r>
                <a:r>
                  <a:rPr lang="en-US" altLang="zh-CN">
                    <a:ea typeface="宋体" charset="0"/>
                    <a:sym typeface="+mn-ea"/>
                  </a:rPr>
                  <a:t>6</a:t>
                </a:r>
                <a:r>
                  <a:rPr lang="zh-CN" altLang="en-US">
                    <a:ea typeface="宋体" charset="0"/>
                    <a:sym typeface="+mn-ea"/>
                  </a:rPr>
                  <a:t>都不是</a:t>
                </a:r>
                <a:r>
                  <a:rPr lang="en-US" altLang="zh-CN">
                    <a:ea typeface="宋体" charset="0"/>
                    <a:sym typeface="+mn-ea"/>
                  </a:rPr>
                  <a:t>3</a:t>
                </a:r>
                <a:r>
                  <a:rPr lang="zh-CN" altLang="en-US">
                    <a:ea typeface="宋体" charset="0"/>
                    <a:sym typeface="+mn-ea"/>
                  </a:rPr>
                  <a:t>、</a:t>
                </a:r>
                <a:r>
                  <a:rPr lang="en-US" altLang="zh-CN">
                    <a:ea typeface="宋体" charset="0"/>
                    <a:sym typeface="+mn-ea"/>
                  </a:rPr>
                  <a:t>4</a:t>
                </a:r>
                <a:r>
                  <a:rPr lang="zh-CN" altLang="en-US">
                    <a:ea typeface="宋体" charset="0"/>
                    <a:sym typeface="+mn-ea"/>
                  </a:rPr>
                  <a:t>相同结构，就判定第</a:t>
                </a:r>
                <a:r>
                  <a:rPr lang="en-US" altLang="zh-CN">
                    <a:ea typeface="宋体" charset="0"/>
                    <a:sym typeface="+mn-ea"/>
                  </a:rPr>
                  <a:t>3</a:t>
                </a:r>
                <a:r>
                  <a:rPr lang="zh-CN" altLang="en-US">
                    <a:ea typeface="宋体" charset="0"/>
                    <a:sym typeface="+mn-ea"/>
                  </a:rPr>
                  <a:t>、</a:t>
                </a:r>
                <a:r>
                  <a:rPr lang="en-US" altLang="zh-CN">
                    <a:ea typeface="宋体" charset="0"/>
                    <a:sym typeface="+mn-ea"/>
                  </a:rPr>
                  <a:t>4</a:t>
                </a:r>
                <a:r>
                  <a:rPr lang="zh-CN" altLang="en-US">
                    <a:ea typeface="宋体" charset="0"/>
                    <a:sym typeface="+mn-ea"/>
                  </a:rPr>
                  <a:t>个节点是卷曲结构。</a:t>
                </a:r>
                <a:endParaRPr>
                  <a:sym typeface="+mn-ea"/>
                </a:endParaRP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endParaRPr lang="en-US" b="1" i="1">
                  <a:latin typeface="Cambria Math" charset="0"/>
                  <a:cs typeface="Cambria Math" charset="0"/>
                </a:endParaRP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p>
            </p:txBody>
          </p:sp>
        </mc:Choice>
        <mc:Fallback>
          <p:sp>
            <p:nvSpPr>
              <p:cNvPr id="489" name="这8个参数的集合以100个非同源的训练蛋白为基础，通过最大化与DSSP定义的SS指定相似度来优化，该方法在氢键模式的基础上定义了蛋白质SS，并需要全套的骨架主链原子坐标。最优参数是                ，             ，             ，…"/>
              <p:cNvSpPr txBox="1">
                <a:spLocks noRot="1" noChangeAspect="1" noMove="1" noResize="1" noEditPoints="1" noAdjustHandles="1" noChangeArrowheads="1" noChangeShapeType="1" noTextEdit="1"/>
              </p:cNvSpPr>
              <p:nvPr/>
            </p:nvSpPr>
            <p:spPr>
              <a:xfrm>
                <a:off x="1128395" y="466725"/>
                <a:ext cx="10059670" cy="7098665"/>
              </a:xfrm>
              <a:prstGeom prst="rect">
                <a:avLst/>
              </a:prstGeom>
              <a:blipFill rotWithShape="1">
                <a:blip r:embed="rId1"/>
                <a:stretch>
                  <a:fillRect/>
                </a:stretch>
              </a:blipFill>
              <a:ln w="12700" cap="flat">
                <a:noFill/>
                <a:miter lim="400000"/>
              </a:ln>
              <a:effectLst/>
            </p:spPr>
            <p:txBody>
              <a:bodyPr/>
              <a:lstStyle/>
              <a:p>
                <a:r>
                  <a:rPr lang="zh-CN" altLang="en-US">
                    <a:noFill/>
                  </a:rPr>
                  <a:t> </a:t>
                </a:r>
              </a:p>
            </p:txBody>
          </p:sp>
        </mc:Fallback>
      </mc:AlternateContent>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6" name="组合 22"/>
          <p:cNvGrpSpPr/>
          <p:nvPr/>
        </p:nvGrpSpPr>
        <p:grpSpPr>
          <a:xfrm>
            <a:off x="503371" y="-260536"/>
            <a:ext cx="11501664" cy="11516125"/>
            <a:chOff x="0" y="0"/>
            <a:chExt cx="11501663" cy="11516123"/>
          </a:xfrm>
        </p:grpSpPr>
        <p:sp>
          <p:nvSpPr>
            <p:cNvPr id="457"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458"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59"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0"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1"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2"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3"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4"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5"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6"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7"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8"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9"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0"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1"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2"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3"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4"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5"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6"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7"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8"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9"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0"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1"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2"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3"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4"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5"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487" name="文本框 5"/>
          <p:cNvSpPr txBox="1"/>
          <p:nvPr/>
        </p:nvSpPr>
        <p:spPr>
          <a:xfrm>
            <a:off x="3321727" y="44065"/>
            <a:ext cx="5864951" cy="833755"/>
          </a:xfrm>
          <a:prstGeom prst="rect">
            <a:avLst/>
          </a:prstGeom>
          <a:ln w="12700">
            <a:miter lim="400000"/>
          </a:ln>
        </p:spPr>
        <p:txBody>
          <a:bodyPr lIns="45718" tIns="45718" rIns="45718" bIns="45718">
            <a:spAutoFit/>
          </a:bodyPr>
          <a:lstStyle/>
          <a:p>
            <a:pPr defTabSz="457200">
              <a:lnSpc>
                <a:spcPts val="5800"/>
              </a:lnSpc>
              <a:spcBef>
                <a:spcPts val="1200"/>
              </a:spcBef>
              <a:defRPr sz="3600" b="1">
                <a:solidFill>
                  <a:srgbClr val="262626"/>
                </a:solidFill>
              </a:defRPr>
            </a:pPr>
            <a:r>
              <a:rPr>
                <a:latin typeface="Helvetica Regular" charset="0"/>
                <a:cs typeface="Helvetica Regular" charset="0"/>
              </a:rPr>
              <a:t>Initial structural alignment</a:t>
            </a:r>
            <a:r>
              <a:rPr>
                <a:solidFill>
                  <a:srgbClr val="535353"/>
                </a:solidFill>
                <a:latin typeface="Helvetica Regular" charset="0"/>
                <a:ea typeface="Times" panose="00000500000000020000"/>
                <a:cs typeface="Helvetica Regular" charset="0"/>
                <a:sym typeface="Times" panose="00000500000000020000"/>
              </a:rPr>
              <a:t> </a:t>
            </a:r>
            <a:endParaRPr>
              <a:solidFill>
                <a:srgbClr val="535353"/>
              </a:solidFill>
              <a:latin typeface="Helvetica Regular" charset="0"/>
              <a:ea typeface="Times" panose="00000500000000020000"/>
              <a:cs typeface="Helvetica Regular" charset="0"/>
              <a:sym typeface="Times" panose="00000500000000020000"/>
            </a:endParaRPr>
          </a:p>
        </p:txBody>
      </p:sp>
      <p:sp>
        <p:nvSpPr>
          <p:cNvPr id="488" name="矩形: 圆角 6"/>
          <p:cNvSpPr/>
          <p:nvPr/>
        </p:nvSpPr>
        <p:spPr>
          <a:xfrm>
            <a:off x="1010220" y="800098"/>
            <a:ext cx="10296129"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489" name="这8个参数的集合以100个非同源的训练蛋白为基础，通过最大化与DSSP定义的SS指定相似度来优化，该方法在氢键模式的基础上定义了蛋白质SS，并需要全套的骨架主链原子坐标。最优参数是                ，             ，             ，…"/>
          <p:cNvSpPr txBox="1"/>
          <p:nvPr/>
        </p:nvSpPr>
        <p:spPr>
          <a:xfrm>
            <a:off x="1128395" y="877570"/>
            <a:ext cx="10059670" cy="5076190"/>
          </a:xfrm>
          <a:prstGeom prst="rect">
            <a:avLst/>
          </a:prstGeom>
          <a:noFill/>
          <a:ln w="12700" cap="flat">
            <a:noFill/>
            <a:miter lim="400000"/>
          </a:ln>
          <a:effectLst/>
        </p:spPr>
        <p:txBody>
          <a:bodyPr wrap="square" lIns="45718" tIns="45718" rIns="45718" bIns="45718" numCol="1" anchor="t">
            <a:spAutoFit/>
          </a:bodyPr>
          <a:lstStyle/>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rPr lang="en-US" sz="2400">
                <a:latin typeface="Helvetica Neue Bold" panose="02000503000000020004" charset="0"/>
                <a:cs typeface="Helvetica Neue Bold" panose="02000503000000020004" charset="0"/>
              </a:rPr>
              <a:t>(3)</a:t>
            </a:r>
            <a:r>
              <a:rPr lang="zh-CN" altLang="en-US" sz="2400">
                <a:latin typeface="Helvetica Neue Bold" panose="02000503000000020004" charset="0"/>
                <a:cs typeface="Helvetica Neue Bold" panose="02000503000000020004" charset="0"/>
              </a:rPr>
              <a:t>连接点平滑处理，如果第</a:t>
            </a:r>
            <a:r>
              <a:rPr lang="en-US" altLang="zh-CN" sz="2400">
                <a:latin typeface="Helvetica Neue Bold" panose="02000503000000020004" charset="0"/>
                <a:cs typeface="Helvetica Neue Bold" panose="02000503000000020004" charset="0"/>
              </a:rPr>
              <a:t>1</a:t>
            </a:r>
            <a:r>
              <a:rPr lang="zh-CN" altLang="en-US" sz="2400">
                <a:latin typeface="Helvetica Neue Bold" panose="02000503000000020004" charset="0"/>
                <a:cs typeface="Helvetica Neue Bold" panose="02000503000000020004" charset="0"/>
              </a:rPr>
              <a:t>个和第</a:t>
            </a:r>
            <a:r>
              <a:rPr lang="en-US" altLang="zh-CN" sz="2400">
                <a:latin typeface="Helvetica Neue Bold" panose="02000503000000020004" charset="0"/>
                <a:cs typeface="Helvetica Neue Bold" panose="02000503000000020004" charset="0"/>
              </a:rPr>
              <a:t>3</a:t>
            </a:r>
            <a:r>
              <a:rPr lang="zh-CN" altLang="en-US" sz="2400">
                <a:latin typeface="Helvetica Neue Bold" panose="02000503000000020004" charset="0"/>
                <a:cs typeface="Helvetica Neue Bold" panose="02000503000000020004" charset="0"/>
              </a:rPr>
              <a:t>个节点同时是螺旋或折叠结构，第</a:t>
            </a:r>
            <a:r>
              <a:rPr lang="en-US" altLang="zh-CN" sz="2400">
                <a:latin typeface="Helvetica Neue Bold" panose="02000503000000020004" charset="0"/>
                <a:cs typeface="Helvetica Neue Bold" panose="02000503000000020004" charset="0"/>
              </a:rPr>
              <a:t>2</a:t>
            </a:r>
            <a:r>
              <a:rPr lang="zh-CN" altLang="en-US" sz="2400">
                <a:latin typeface="Helvetica Neue Bold" panose="02000503000000020004" charset="0"/>
                <a:cs typeface="Helvetica Neue Bold" panose="02000503000000020004" charset="0"/>
              </a:rPr>
              <a:t>个节点和第</a:t>
            </a:r>
            <a:r>
              <a:rPr lang="en-US" altLang="zh-CN" sz="2400">
                <a:latin typeface="Helvetica Neue Bold" panose="02000503000000020004" charset="0"/>
                <a:cs typeface="Helvetica Neue Bold" panose="02000503000000020004" charset="0"/>
              </a:rPr>
              <a:t>1</a:t>
            </a:r>
            <a:r>
              <a:rPr lang="zh-CN" altLang="en-US" sz="2400">
                <a:latin typeface="Helvetica Neue Bold" panose="02000503000000020004" charset="0"/>
                <a:ea typeface="宋体" charset="0"/>
                <a:cs typeface="Helvetica Neue Bold" panose="02000503000000020004" charset="0"/>
              </a:rPr>
              <a:t>、</a:t>
            </a:r>
            <a:r>
              <a:rPr lang="en-US" altLang="zh-CN" sz="2400">
                <a:latin typeface="Helvetica Neue Bold" panose="02000503000000020004" charset="0"/>
                <a:ea typeface="宋体" charset="0"/>
                <a:cs typeface="Helvetica Neue Bold" panose="02000503000000020004" charset="0"/>
              </a:rPr>
              <a:t>3</a:t>
            </a:r>
            <a:r>
              <a:rPr lang="zh-CN" altLang="en-US" sz="2400">
                <a:latin typeface="Helvetica Neue Bold" panose="02000503000000020004" charset="0"/>
                <a:ea typeface="宋体" charset="0"/>
                <a:cs typeface="Helvetica Neue Bold" panose="02000503000000020004" charset="0"/>
              </a:rPr>
              <a:t>个节点的二级结构类型不同，那么设置第</a:t>
            </a:r>
            <a:r>
              <a:rPr lang="en-US" altLang="zh-CN" sz="2400">
                <a:latin typeface="Helvetica Neue Bold" panose="02000503000000020004" charset="0"/>
                <a:ea typeface="宋体" charset="0"/>
                <a:cs typeface="Helvetica Neue Bold" panose="02000503000000020004" charset="0"/>
              </a:rPr>
              <a:t>2</a:t>
            </a:r>
            <a:r>
              <a:rPr lang="zh-CN" altLang="en-US" sz="2400">
                <a:latin typeface="Helvetica Neue Bold" panose="02000503000000020004" charset="0"/>
                <a:ea typeface="宋体" charset="0"/>
                <a:cs typeface="Helvetica Neue Bold" panose="02000503000000020004" charset="0"/>
              </a:rPr>
              <a:t>个节点结构和第</a:t>
            </a:r>
            <a:r>
              <a:rPr lang="en-US" altLang="zh-CN" sz="2400">
                <a:latin typeface="Helvetica Neue Bold" panose="02000503000000020004" charset="0"/>
                <a:ea typeface="宋体" charset="0"/>
                <a:cs typeface="Helvetica Neue Bold" panose="02000503000000020004" charset="0"/>
              </a:rPr>
              <a:t>1</a:t>
            </a:r>
            <a:r>
              <a:rPr lang="zh-CN" altLang="en-US" sz="2400">
                <a:latin typeface="Helvetica Neue Bold" panose="02000503000000020004" charset="0"/>
                <a:ea typeface="宋体" charset="0"/>
                <a:cs typeface="Helvetica Neue Bold" panose="02000503000000020004" charset="0"/>
              </a:rPr>
              <a:t>、</a:t>
            </a:r>
            <a:r>
              <a:rPr lang="en-US" altLang="zh-CN" sz="2400">
                <a:latin typeface="Helvetica Neue Bold" panose="02000503000000020004" charset="0"/>
                <a:ea typeface="宋体" charset="0"/>
                <a:cs typeface="Helvetica Neue Bold" panose="02000503000000020004" charset="0"/>
              </a:rPr>
              <a:t>3</a:t>
            </a:r>
            <a:r>
              <a:rPr lang="zh-CN" altLang="en-US" sz="2400">
                <a:latin typeface="Helvetica Neue Bold" panose="02000503000000020004" charset="0"/>
                <a:ea typeface="宋体" charset="0"/>
                <a:cs typeface="Helvetica Neue Bold" panose="02000503000000020004" charset="0"/>
              </a:rPr>
              <a:t>个的二级结构为相同类型。</a:t>
            </a:r>
            <a:endParaRPr sz="2400"/>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rPr sz="2400"/>
              <a:t>2.第二种初始比对是基于两种结构的无空位匹配。对于两个比较蛋白中较小的那个，我们对较大的结构使用无空位穿线法，选择TM-score</a:t>
            </a:r>
            <a:r>
              <a:rPr lang="zh-CN" sz="2400"/>
              <a:t>最高</a:t>
            </a:r>
            <a:r>
              <a:rPr sz="2400"/>
              <a:t>的比对。</a:t>
            </a:r>
            <a:endParaRPr sz="2400"/>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rPr sz="2400">
                <a:sym typeface="+mn-ea"/>
              </a:rPr>
              <a:t>3.第三种初始比对也由DP获得，空位罚分</a:t>
            </a:r>
            <a:r>
              <a:rPr lang="zh-CN" sz="2400">
                <a:sym typeface="+mn-ea"/>
              </a:rPr>
              <a:t>为</a:t>
            </a:r>
            <a:r>
              <a:rPr lang="en-US" altLang="zh-CN" sz="2400">
                <a:sym typeface="+mn-ea"/>
              </a:rPr>
              <a:t>-1</a:t>
            </a:r>
            <a:r>
              <a:rPr lang="zh-CN" altLang="en-US" sz="2400">
                <a:ea typeface="宋体" charset="0"/>
                <a:sym typeface="+mn-ea"/>
              </a:rPr>
              <a:t>，</a:t>
            </a:r>
            <a:r>
              <a:rPr sz="2400">
                <a:sym typeface="+mn-ea"/>
              </a:rPr>
              <a:t>但打分矩阵是SS打分矩阵和第二种初始比对中选择的距离打分矩阵的一半/一半组合。</a:t>
            </a:r>
            <a:endParaRPr sz="2400"/>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endParaRPr sz="24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6" name="组合 22"/>
          <p:cNvGrpSpPr/>
          <p:nvPr/>
        </p:nvGrpSpPr>
        <p:grpSpPr>
          <a:xfrm>
            <a:off x="503371" y="-260536"/>
            <a:ext cx="11501664" cy="11516125"/>
            <a:chOff x="0" y="0"/>
            <a:chExt cx="11501663" cy="11516123"/>
          </a:xfrm>
        </p:grpSpPr>
        <p:sp>
          <p:nvSpPr>
            <p:cNvPr id="457"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458"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59"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0"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1"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2"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3"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4"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5"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6"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7"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8"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69"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0"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1"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2"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3"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4"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5"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6"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7"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8"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79"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0"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1"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2"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3"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4"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485"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487" name="文本框 5"/>
          <p:cNvSpPr txBox="1"/>
          <p:nvPr/>
        </p:nvSpPr>
        <p:spPr>
          <a:xfrm>
            <a:off x="3321727" y="44065"/>
            <a:ext cx="5864951" cy="833755"/>
          </a:xfrm>
          <a:prstGeom prst="rect">
            <a:avLst/>
          </a:prstGeom>
          <a:ln w="12700">
            <a:miter lim="400000"/>
          </a:ln>
        </p:spPr>
        <p:txBody>
          <a:bodyPr lIns="45718" tIns="45718" rIns="45718" bIns="45718">
            <a:spAutoFit/>
          </a:bodyPr>
          <a:lstStyle/>
          <a:p>
            <a:pPr defTabSz="457200">
              <a:lnSpc>
                <a:spcPts val="5800"/>
              </a:lnSpc>
              <a:spcBef>
                <a:spcPts val="1200"/>
              </a:spcBef>
              <a:defRPr sz="3600" b="1">
                <a:solidFill>
                  <a:srgbClr val="262626"/>
                </a:solidFill>
              </a:defRPr>
            </a:pPr>
            <a:r>
              <a:rPr>
                <a:latin typeface="Helvetica Regular" charset="0"/>
                <a:cs typeface="Helvetica Regular" charset="0"/>
              </a:rPr>
              <a:t>Initial structural alignment</a:t>
            </a:r>
            <a:r>
              <a:rPr>
                <a:solidFill>
                  <a:srgbClr val="535353"/>
                </a:solidFill>
                <a:latin typeface="Helvetica Regular" charset="0"/>
                <a:ea typeface="Times" panose="00000500000000020000"/>
                <a:cs typeface="Helvetica Regular" charset="0"/>
                <a:sym typeface="Times" panose="00000500000000020000"/>
              </a:rPr>
              <a:t> </a:t>
            </a:r>
            <a:endParaRPr>
              <a:solidFill>
                <a:srgbClr val="535353"/>
              </a:solidFill>
              <a:latin typeface="Helvetica Regular" charset="0"/>
              <a:ea typeface="Times" panose="00000500000000020000"/>
              <a:cs typeface="Helvetica Regular" charset="0"/>
              <a:sym typeface="Times" panose="00000500000000020000"/>
            </a:endParaRPr>
          </a:p>
        </p:txBody>
      </p:sp>
      <p:sp>
        <p:nvSpPr>
          <p:cNvPr id="488" name="矩形: 圆角 6"/>
          <p:cNvSpPr/>
          <p:nvPr/>
        </p:nvSpPr>
        <p:spPr>
          <a:xfrm>
            <a:off x="1010220" y="800098"/>
            <a:ext cx="10296129"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pic>
        <p:nvPicPr>
          <p:cNvPr id="2" name="图片 1" descr="IMG_9373807F0D20-1"/>
          <p:cNvPicPr>
            <a:picLocks noChangeAspect="1"/>
          </p:cNvPicPr>
          <p:nvPr/>
        </p:nvPicPr>
        <p:blipFill>
          <a:blip r:embed="rId1"/>
          <a:stretch>
            <a:fillRect/>
          </a:stretch>
        </p:blipFill>
        <p:spPr>
          <a:xfrm>
            <a:off x="1163955" y="847725"/>
            <a:ext cx="5746115" cy="5622290"/>
          </a:xfrm>
          <a:prstGeom prst="rect">
            <a:avLst/>
          </a:prstGeom>
        </p:spPr>
      </p:pic>
      <p:sp>
        <p:nvSpPr>
          <p:cNvPr id="3" name="这8个参数的集合以100个非同源的训练蛋白为基础，通过最大化与DSSP定义的SS指定相似度来优化，该方法在氢键模式的基础上定义了蛋白质SS，并需要全套的骨架主链原子坐标。最优参数是                ，             ，             ，…"/>
          <p:cNvSpPr txBox="1"/>
          <p:nvPr/>
        </p:nvSpPr>
        <p:spPr>
          <a:xfrm>
            <a:off x="7268210" y="1493520"/>
            <a:ext cx="3750310" cy="3968115"/>
          </a:xfrm>
          <a:prstGeom prst="rect">
            <a:avLst/>
          </a:prstGeom>
          <a:noFill/>
          <a:ln w="12700" cap="flat">
            <a:noFill/>
            <a:miter lim="400000"/>
          </a:ln>
          <a:effectLst/>
        </p:spPr>
        <p:txBody>
          <a:bodyPr wrap="square" lIns="45718" tIns="45718" rIns="45718" bIns="45718" numCol="1" anchor="t">
            <a:spAutoFit/>
          </a:bodyPr>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endParaRPr sz="2400"/>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rPr sz="2400"/>
              <a:t>2.第二种初始比对是基于两种结构的无空位匹配。对于两个比较蛋白中较小的那个，我们对较大的结构使用无空位穿线法，选择TM-score</a:t>
            </a:r>
            <a:r>
              <a:rPr lang="zh-CN" sz="2400"/>
              <a:t>最高</a:t>
            </a:r>
            <a:r>
              <a:rPr sz="2400"/>
              <a:t>的比对。</a:t>
            </a:r>
            <a:endParaRPr sz="240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9" name="组合 22"/>
          <p:cNvGrpSpPr/>
          <p:nvPr/>
        </p:nvGrpSpPr>
        <p:grpSpPr>
          <a:xfrm>
            <a:off x="503371" y="-183066"/>
            <a:ext cx="11501664" cy="11516125"/>
            <a:chOff x="0" y="0"/>
            <a:chExt cx="11501663" cy="11516123"/>
          </a:xfrm>
        </p:grpSpPr>
        <p:sp>
          <p:nvSpPr>
            <p:cNvPr id="500"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501"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02"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03"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04"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05"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06"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07"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08"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09"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0"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1"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2"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3"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4"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5"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6"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7"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8"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19"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0"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1"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2"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3"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4"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5"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6"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7"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28"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530" name="文本框 5"/>
          <p:cNvSpPr txBox="1"/>
          <p:nvPr/>
        </p:nvSpPr>
        <p:spPr>
          <a:xfrm>
            <a:off x="3975829" y="44065"/>
            <a:ext cx="4240342" cy="785866"/>
          </a:xfrm>
          <a:prstGeom prst="rect">
            <a:avLst/>
          </a:prstGeom>
          <a:ln w="12700">
            <a:miter lim="400000"/>
          </a:ln>
        </p:spPr>
        <p:txBody>
          <a:bodyPr lIns="45718" tIns="45718" rIns="45718" bIns="45718">
            <a:spAutoFit/>
          </a:bodyPr>
          <a:lstStyle/>
          <a:p>
            <a:pPr defTabSz="457200">
              <a:lnSpc>
                <a:spcPts val="5800"/>
              </a:lnSpc>
              <a:spcBef>
                <a:spcPts val="1200"/>
              </a:spcBef>
              <a:defRPr sz="3600" b="1">
                <a:solidFill>
                  <a:srgbClr val="262626"/>
                </a:solidFill>
              </a:defRPr>
            </a:pPr>
            <a:r>
              <a:t>Heuristic iteration</a:t>
            </a:r>
            <a:r>
              <a:rPr sz="1300" b="0">
                <a:solidFill>
                  <a:srgbClr val="000000"/>
                </a:solidFill>
                <a:latin typeface="Times" panose="00000500000000020000"/>
                <a:ea typeface="Times" panose="00000500000000020000"/>
                <a:cs typeface="Times" panose="00000500000000020000"/>
                <a:sym typeface="Times" panose="00000500000000020000"/>
              </a:rPr>
              <a:t> </a:t>
            </a:r>
            <a:endParaRPr sz="1300" b="0">
              <a:solidFill>
                <a:srgbClr val="000000"/>
              </a:solidFill>
              <a:latin typeface="Times" panose="00000500000000020000"/>
              <a:ea typeface="Times" panose="00000500000000020000"/>
              <a:cs typeface="Times" panose="00000500000000020000"/>
              <a:sym typeface="Times" panose="00000500000000020000"/>
            </a:endParaRPr>
          </a:p>
        </p:txBody>
      </p:sp>
      <p:sp>
        <p:nvSpPr>
          <p:cNvPr id="531"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mc:AlternateContent xmlns:mc="http://schemas.openxmlformats.org/markup-compatibility/2006">
        <mc:Choice xmlns:a14="http://schemas.microsoft.com/office/drawing/2010/main" Requires="a14">
          <p:sp>
            <p:nvSpPr>
              <p:cNvPr id="532" name="将上述获得的初始比对提交到启发式迭代算法，该算法已被广泛用于改善基于结构的NP难比对。在该算法中，我们首先根据初始比对的残基，利用TM- score旋转矩阵对结构进行旋转。…"/>
              <p:cNvSpPr txBox="1"/>
              <p:nvPr/>
            </p:nvSpPr>
            <p:spPr>
              <a:xfrm>
                <a:off x="1056640" y="1379855"/>
                <a:ext cx="10063480" cy="4718050"/>
              </a:xfrm>
              <a:prstGeom prst="rect">
                <a:avLst/>
              </a:prstGeom>
              <a:noFill/>
              <a:ln w="12700" cap="flat">
                <a:noFill/>
                <a:miter lim="400000"/>
              </a:ln>
              <a:effectLst/>
            </p:spPr>
            <p:txBody>
              <a:bodyPr wrap="square" lIns="45718" tIns="45718" rIns="45718" bIns="45718" numCol="1" anchor="t">
                <a:spAutoFit/>
              </a:bodyPr>
              <a:lstStyle/>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将上述获得的初始比对提交到启发式迭代算法，该算法已被广泛用于改善基于结构的NP</a:t>
                </a:r>
                <a:r>
                  <a:rPr lang="en-US"/>
                  <a:t>-hard</a:t>
                </a:r>
                <a:r>
                  <a:t>比对。在该算法中，我们首先根据初始比对的残基，利用TM- score旋转矩阵对结构进行旋转。</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rPr>
                    <a:solidFill>
                      <a:srgbClr val="535353"/>
                    </a:solidFill>
                    <a:sym typeface="+mn-ea"/>
                  </a:rPr>
                  <a:t>相似度</a:t>
                </a:r>
                <a:r>
                  <a:rPr>
                    <a:solidFill>
                      <a:srgbClr val="535353"/>
                    </a:solidFill>
                  </a:rPr>
                  <a:t>得分矩阵</a:t>
                </a:r>
                <a:r>
                  <a:t>定义为 </a:t>
                </a:r>
                <a14:m>
                  <m:oMath xmlns:m="http://schemas.openxmlformats.org/officeDocument/2006/math">
                    <m:r>
                      <m:rPr>
                        <m:sty m:val="p"/>
                      </m:rPr>
                      <a:rPr lang="en-US">
                        <a:latin typeface="Cambria Math" charset="0"/>
                        <a:cs typeface="Cambria Math" charset="0"/>
                      </a:rPr>
                      <m:t>S</m:t>
                    </m:r>
                    <m:r>
                      <a:rPr lang="en-US">
                        <a:latin typeface="Cambria Math" charset="0"/>
                        <a:cs typeface="Cambria Math" charset="0"/>
                      </a:rPr>
                      <m:t>(</m:t>
                    </m:r>
                    <m:r>
                      <m:rPr>
                        <m:sty m:val="p"/>
                      </m:rPr>
                      <a:rPr lang="en-US">
                        <a:latin typeface="Cambria Math" charset="0"/>
                        <a:cs typeface="Cambria Math" charset="0"/>
                      </a:rPr>
                      <m:t>i</m:t>
                    </m:r>
                    <m:r>
                      <a:rPr lang="en-US">
                        <a:latin typeface="Cambria Math" charset="0"/>
                        <a:cs typeface="Cambria Math" charset="0"/>
                      </a:rPr>
                      <m:t>,</m:t>
                    </m:r>
                    <m:r>
                      <m:rPr>
                        <m:sty m:val="p"/>
                      </m:rPr>
                      <a:rPr lang="en-US">
                        <a:latin typeface="Cambria Math" charset="0"/>
                        <a:cs typeface="Cambria Math" charset="0"/>
                      </a:rPr>
                      <m:t>j</m:t>
                    </m:r>
                    <m:r>
                      <a:rPr lang="en-US">
                        <a:latin typeface="Cambria Math" charset="0"/>
                        <a:cs typeface="Cambria Math" charset="0"/>
                      </a:rPr>
                      <m:t>)=</m:t>
                    </m:r>
                    <m:f>
                      <m:fPr>
                        <m:ctrlPr>
                          <a:rPr lang="en-US">
                            <a:latin typeface="Cambria Math" charset="0"/>
                            <a:cs typeface="Cambria Math" charset="0"/>
                          </a:rPr>
                        </m:ctrlPr>
                      </m:fPr>
                      <m:num>
                        <m:r>
                          <a:rPr lang="en-US">
                            <a:latin typeface="Cambria Math" charset="0"/>
                            <a:cs typeface="Cambria Math" charset="0"/>
                          </a:rPr>
                          <m:t>1</m:t>
                        </m:r>
                      </m:num>
                      <m:den>
                        <m:r>
                          <a:rPr lang="en-US">
                            <a:latin typeface="Cambria Math" charset="0"/>
                            <a:cs typeface="Cambria Math" charset="0"/>
                          </a:rPr>
                          <m:t>1</m:t>
                        </m:r>
                        <m:r>
                          <a:rPr lang="en-US">
                            <a:latin typeface="Cambria Math" charset="0"/>
                            <a:cs typeface="Cambria Math" charset="0"/>
                          </a:rPr>
                          <m:t>+</m:t>
                        </m:r>
                        <m:f>
                          <m:fPr>
                            <m:ctrlPr>
                              <a:rPr lang="en-US">
                                <a:latin typeface="Cambria Math" charset="0"/>
                                <a:cs typeface="Cambria Math" charset="0"/>
                              </a:rPr>
                            </m:ctrlPr>
                          </m:fPr>
                          <m:num>
                            <m:sSubSup>
                              <m:sSubSupPr>
                                <m:ctrlPr>
                                  <a:rPr lang="en-US">
                                    <a:latin typeface="Cambria Math" charset="0"/>
                                    <a:cs typeface="Cambria Math" charset="0"/>
                                  </a:rPr>
                                </m:ctrlPr>
                              </m:sSubSupPr>
                              <m:e>
                                <m:r>
                                  <m:rPr>
                                    <m:sty m:val="p"/>
                                  </m:rPr>
                                  <a:rPr lang="en-US">
                                    <a:latin typeface="Cambria Math" charset="0"/>
                                    <a:cs typeface="Cambria Math" charset="0"/>
                                  </a:rPr>
                                  <m:t>d</m:t>
                                </m:r>
                              </m:e>
                              <m:sub>
                                <m:r>
                                  <m:rPr>
                                    <m:sty m:val="p"/>
                                  </m:rPr>
                                  <a:rPr lang="en-US">
                                    <a:latin typeface="Cambria Math" charset="0"/>
                                    <a:cs typeface="Cambria Math" charset="0"/>
                                  </a:rPr>
                                  <m:t>ij</m:t>
                                </m:r>
                              </m:sub>
                              <m:sup>
                                <m:r>
                                  <a:rPr lang="en-US">
                                    <a:latin typeface="Cambria Math" charset="0"/>
                                    <a:cs typeface="Cambria Math" charset="0"/>
                                  </a:rPr>
                                  <m:t>2</m:t>
                                </m:r>
                              </m:sup>
                            </m:sSubSup>
                          </m:num>
                          <m:den>
                            <m:sSub>
                              <m:sSubPr>
                                <m:ctrlPr>
                                  <a:rPr lang="en-US">
                                    <a:latin typeface="Cambria Math" charset="0"/>
                                    <a:cs typeface="Cambria Math" charset="0"/>
                                  </a:rPr>
                                </m:ctrlPr>
                              </m:sSubPr>
                              <m:e>
                                <m:r>
                                  <m:rPr>
                                    <m:sty m:val="p"/>
                                  </m:rPr>
                                  <a:rPr lang="en-US">
                                    <a:latin typeface="Cambria Math" charset="0"/>
                                    <a:cs typeface="Cambria Math" charset="0"/>
                                  </a:rPr>
                                  <m:t>d</m:t>
                                </m:r>
                              </m:e>
                              <m:sub>
                                <m:r>
                                  <a:rPr lang="en-US">
                                    <a:latin typeface="Cambria Math" charset="0"/>
                                    <a:cs typeface="Cambria Math" charset="0"/>
                                  </a:rPr>
                                  <m:t>0</m:t>
                                </m:r>
                              </m:sub>
                            </m:sSub>
                            <m:sSup>
                              <m:sSupPr>
                                <m:ctrlPr>
                                  <a:rPr lang="en-US">
                                    <a:latin typeface="Cambria Math" charset="0"/>
                                    <a:cs typeface="Cambria Math" charset="0"/>
                                  </a:rPr>
                                </m:ctrlPr>
                              </m:sSupPr>
                              <m:e>
                                <m:r>
                                  <a:rPr lang="en-US">
                                    <a:latin typeface="Cambria Math" charset="0"/>
                                    <a:cs typeface="Cambria Math" charset="0"/>
                                  </a:rPr>
                                  <m:t>(</m:t>
                                </m:r>
                                <m:sSub>
                                  <m:sSubPr>
                                    <m:ctrlPr>
                                      <a:rPr lang="en-US">
                                        <a:latin typeface="Cambria Math" charset="0"/>
                                        <a:cs typeface="Cambria Math" charset="0"/>
                                      </a:rPr>
                                    </m:ctrlPr>
                                  </m:sSubPr>
                                  <m:e>
                                    <m:r>
                                      <m:rPr>
                                        <m:sty m:val="p"/>
                                      </m:rPr>
                                      <a:rPr lang="en-US">
                                        <a:latin typeface="Cambria Math" charset="0"/>
                                        <a:cs typeface="Cambria Math" charset="0"/>
                                      </a:rPr>
                                      <m:t>L</m:t>
                                    </m:r>
                                  </m:e>
                                  <m:sub>
                                    <m:r>
                                      <m:rPr>
                                        <m:sty m:val="p"/>
                                      </m:rPr>
                                      <a:rPr lang="en-US">
                                        <a:latin typeface="Cambria Math" charset="0"/>
                                        <a:cs typeface="Cambria Math" charset="0"/>
                                      </a:rPr>
                                      <m:t>min</m:t>
                                    </m:r>
                                  </m:sub>
                                </m:sSub>
                                <m:r>
                                  <a:rPr lang="en-US">
                                    <a:latin typeface="Cambria Math" charset="0"/>
                                    <a:cs typeface="Cambria Math" charset="0"/>
                                  </a:rPr>
                                  <m:t>)</m:t>
                                </m:r>
                              </m:e>
                              <m:sup>
                                <m:r>
                                  <a:rPr lang="en-US">
                                    <a:latin typeface="Cambria Math" charset="0"/>
                                    <a:cs typeface="Cambria Math" charset="0"/>
                                  </a:rPr>
                                  <m:t>2</m:t>
                                </m:r>
                              </m:sup>
                            </m:sSup>
                          </m:den>
                        </m:f>
                      </m:den>
                    </m:f>
                  </m:oMath>
                </a14:m>
                <a:r>
                  <a:t>  (2)</a:t>
                </a:r>
                <a:endParaRPr b="0"/>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这里d</a:t>
                </a:r>
                <a:r>
                  <a:rPr baseline="-6000"/>
                  <a:t>ij</a:t>
                </a:r>
                <a:r>
                  <a:t>是结构1的第i个残基与结构2的第j个残基在TM-score叠加下的距离;</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14:m>
                  <m:oMath xmlns:m="http://schemas.openxmlformats.org/officeDocument/2006/math">
                    <m:sSub>
                      <m:sSubPr>
                        <m:ctrlPr>
                          <a:rPr lang="en-US" b="0">
                            <a:latin typeface="Cambria Math" charset="0"/>
                            <a:cs typeface="Cambria Math" charset="0"/>
                          </a:rPr>
                        </m:ctrlPr>
                      </m:sSubPr>
                      <m:e>
                        <m:r>
                          <m:rPr>
                            <m:sty m:val="p"/>
                          </m:rPr>
                          <a:rPr lang="en-US" b="0">
                            <a:latin typeface="Cambria Math" charset="0"/>
                            <a:cs typeface="Cambria Math" charset="0"/>
                          </a:rPr>
                          <m:t>d</m:t>
                        </m:r>
                      </m:e>
                      <m:sub>
                        <m:r>
                          <a:rPr lang="en-US" b="0">
                            <a:latin typeface="Cambria Math" charset="0"/>
                            <a:cs typeface="Cambria Math" charset="0"/>
                          </a:rPr>
                          <m:t>0</m:t>
                        </m:r>
                      </m:sub>
                    </m:sSub>
                    <m:r>
                      <a:rPr lang="en-US" b="0">
                        <a:latin typeface="Cambria Math" charset="0"/>
                        <a:cs typeface="Cambria Math" charset="0"/>
                      </a:rPr>
                      <m:t>(</m:t>
                    </m:r>
                    <m:sSub>
                      <m:sSubPr>
                        <m:ctrlPr>
                          <a:rPr lang="en-US" b="0">
                            <a:latin typeface="Cambria Math" charset="0"/>
                            <a:cs typeface="Cambria Math" charset="0"/>
                          </a:rPr>
                        </m:ctrlPr>
                      </m:sSubPr>
                      <m:e>
                        <m:r>
                          <m:rPr>
                            <m:sty m:val="p"/>
                          </m:rPr>
                          <a:rPr lang="en-US" b="0">
                            <a:latin typeface="Cambria Math" charset="0"/>
                            <a:cs typeface="Cambria Math" charset="0"/>
                          </a:rPr>
                          <m:t>L</m:t>
                        </m:r>
                      </m:e>
                      <m:sub>
                        <m:r>
                          <m:rPr>
                            <m:sty m:val="p"/>
                          </m:rPr>
                          <a:rPr lang="en-US" b="0">
                            <a:latin typeface="Cambria Math" charset="0"/>
                            <a:cs typeface="Cambria Math" charset="0"/>
                          </a:rPr>
                          <m:t>min</m:t>
                        </m:r>
                      </m:sub>
                    </m:sSub>
                    <m:r>
                      <a:rPr lang="en-US" b="0">
                        <a:latin typeface="Cambria Math" charset="0"/>
                        <a:cs typeface="Cambria Math" charset="0"/>
                      </a:rPr>
                      <m:t>)=</m:t>
                    </m:r>
                    <m:r>
                      <a:rPr lang="en-US" b="0">
                        <a:latin typeface="Cambria Math" charset="0"/>
                        <a:cs typeface="Cambria Math" charset="0"/>
                      </a:rPr>
                      <m:t>1</m:t>
                    </m:r>
                    <m:r>
                      <a:rPr lang="en-US" b="0">
                        <a:latin typeface="Cambria Math" charset="0"/>
                        <a:cs typeface="Cambria Math" charset="0"/>
                      </a:rPr>
                      <m:t>.</m:t>
                    </m:r>
                    <m:r>
                      <a:rPr lang="en-US" b="0">
                        <a:latin typeface="Cambria Math" charset="0"/>
                        <a:cs typeface="Cambria Math" charset="0"/>
                      </a:rPr>
                      <m:t>24</m:t>
                    </m:r>
                    <m:rad>
                      <m:radPr>
                        <m:ctrlPr>
                          <a:rPr lang="en-US" b="0">
                            <a:latin typeface="Cambria Math" charset="0"/>
                            <a:cs typeface="Cambria Math" charset="0"/>
                          </a:rPr>
                        </m:ctrlPr>
                      </m:radPr>
                      <m:deg>
                        <m:r>
                          <a:rPr lang="en-US" b="0">
                            <a:latin typeface="Cambria Math" charset="0"/>
                            <a:cs typeface="Cambria Math" charset="0"/>
                          </a:rPr>
                          <m:t>3</m:t>
                        </m:r>
                      </m:deg>
                      <m:e>
                        <m:sSub>
                          <m:sSubPr>
                            <m:ctrlPr>
                              <a:rPr lang="en-US" b="0">
                                <a:latin typeface="Cambria Math" charset="0"/>
                                <a:cs typeface="Cambria Math" charset="0"/>
                              </a:rPr>
                            </m:ctrlPr>
                          </m:sSubPr>
                          <m:e>
                            <m:r>
                              <m:rPr>
                                <m:sty m:val="p"/>
                              </m:rPr>
                              <a:rPr lang="en-US" b="0">
                                <a:latin typeface="Cambria Math" charset="0"/>
                                <a:cs typeface="Cambria Math" charset="0"/>
                              </a:rPr>
                              <m:t>L</m:t>
                            </m:r>
                          </m:e>
                          <m:sub>
                            <m:r>
                              <m:rPr>
                                <m:sty m:val="p"/>
                              </m:rPr>
                              <a:rPr lang="en-US" b="0">
                                <a:latin typeface="Cambria Math" charset="0"/>
                                <a:cs typeface="Cambria Math" charset="0"/>
                              </a:rPr>
                              <m:t>min</m:t>
                            </m:r>
                          </m:sub>
                        </m:sSub>
                        <m:r>
                          <a:rPr lang="en-US" b="0">
                            <a:latin typeface="Cambria Math" charset="0"/>
                            <a:cs typeface="Cambria Math" charset="0"/>
                          </a:rPr>
                          <m:t>−</m:t>
                        </m:r>
                        <m:r>
                          <a:rPr lang="en-US" b="0">
                            <a:latin typeface="Cambria Math" charset="0"/>
                            <a:cs typeface="Cambria Math" charset="0"/>
                          </a:rPr>
                          <m:t>15</m:t>
                        </m:r>
                      </m:e>
                    </m:rad>
                    <m:r>
                      <a:rPr lang="en-US" b="0">
                        <a:latin typeface="Cambria Math" charset="0"/>
                        <a:cs typeface="Cambria Math" charset="0"/>
                      </a:rPr>
                      <m:t>−</m:t>
                    </m:r>
                    <m:r>
                      <a:rPr lang="en-US" b="0">
                        <a:latin typeface="Cambria Math" charset="0"/>
                        <a:cs typeface="Cambria Math" charset="0"/>
                      </a:rPr>
                      <m:t>1</m:t>
                    </m:r>
                    <m:r>
                      <a:rPr lang="en-US" b="0">
                        <a:latin typeface="Cambria Math" charset="0"/>
                        <a:cs typeface="Cambria Math" charset="0"/>
                      </a:rPr>
                      <m:t>.</m:t>
                    </m:r>
                    <m:r>
                      <a:rPr lang="en-US" b="0">
                        <a:latin typeface="Cambria Math" charset="0"/>
                        <a:cs typeface="Cambria Math" charset="0"/>
                      </a:rPr>
                      <m:t>8</m:t>
                    </m:r>
                  </m:oMath>
                </a14:m>
                <a:r>
                  <a:t>,L</a:t>
                </a:r>
                <a:r>
                  <a:rPr baseline="-6000"/>
                  <a:t>min</a:t>
                </a:r>
                <a:r>
                  <a:t>是较小蛋白的长度。通过在矩阵上以最优空位罚分-0.6进行DP，可以获得一种新的比对。</a:t>
                </a:r>
              </a:p>
            </p:txBody>
          </p:sp>
        </mc:Choice>
        <mc:Fallback>
          <p:sp>
            <p:nvSpPr>
              <p:cNvPr id="532" name="将上述获得的初始比对提交到启发式迭代算法，该算法已被广泛用于改善基于结构的NP难比对。在该算法中，我们首先根据初始比对的残基，利用TM- score旋转矩阵对结构进行旋转。…"/>
              <p:cNvSpPr txBox="1">
                <a:spLocks noRot="1" noChangeAspect="1" noMove="1" noResize="1" noEditPoints="1" noAdjustHandles="1" noChangeArrowheads="1" noChangeShapeType="1" noTextEdit="1"/>
              </p:cNvSpPr>
              <p:nvPr/>
            </p:nvSpPr>
            <p:spPr>
              <a:xfrm>
                <a:off x="1056640" y="1379855"/>
                <a:ext cx="10063480" cy="4718050"/>
              </a:xfrm>
              <a:prstGeom prst="rect">
                <a:avLst/>
              </a:prstGeom>
              <a:blipFill rotWithShape="1">
                <a:blip r:embed="rId1"/>
                <a:stretch>
                  <a:fillRect/>
                </a:stretch>
              </a:blipFill>
              <a:ln w="12700" cap="flat">
                <a:noFill/>
                <a:miter lim="400000"/>
              </a:ln>
              <a:effectLst/>
            </p:spPr>
            <p:txBody>
              <a:bodyPr/>
              <a:lstStyle/>
              <a:p>
                <a:r>
                  <a:rPr lang="zh-CN" altLang="en-US">
                    <a:noFill/>
                  </a:rPr>
                  <a:t> </a:t>
                </a:r>
              </a:p>
            </p:txBody>
          </p:sp>
        </mc:Fallback>
      </mc:AlternateContent>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6" name="组合 22"/>
          <p:cNvGrpSpPr/>
          <p:nvPr/>
        </p:nvGrpSpPr>
        <p:grpSpPr>
          <a:xfrm>
            <a:off x="503371" y="-183066"/>
            <a:ext cx="11501664" cy="11516125"/>
            <a:chOff x="0" y="0"/>
            <a:chExt cx="11501663" cy="11516123"/>
          </a:xfrm>
        </p:grpSpPr>
        <p:sp>
          <p:nvSpPr>
            <p:cNvPr id="537"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538"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39"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0"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1"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2"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3"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4"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5"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6"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7"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8"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49"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0"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1"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2"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3"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4"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5"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6"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7"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8"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59"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60"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61"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62"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63"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64"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565"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567" name="文本框 5"/>
          <p:cNvSpPr txBox="1"/>
          <p:nvPr/>
        </p:nvSpPr>
        <p:spPr>
          <a:xfrm>
            <a:off x="3975829" y="44065"/>
            <a:ext cx="4240342" cy="785866"/>
          </a:xfrm>
          <a:prstGeom prst="rect">
            <a:avLst/>
          </a:prstGeom>
          <a:ln w="12700">
            <a:miter lim="400000"/>
          </a:ln>
        </p:spPr>
        <p:txBody>
          <a:bodyPr lIns="45718" tIns="45718" rIns="45718" bIns="45718">
            <a:spAutoFit/>
          </a:bodyPr>
          <a:lstStyle/>
          <a:p>
            <a:pPr defTabSz="457200">
              <a:lnSpc>
                <a:spcPts val="5800"/>
              </a:lnSpc>
              <a:spcBef>
                <a:spcPts val="1200"/>
              </a:spcBef>
              <a:defRPr sz="3600" b="1">
                <a:solidFill>
                  <a:srgbClr val="262626"/>
                </a:solidFill>
              </a:defRPr>
            </a:pPr>
            <a:r>
              <a:t>Heuristic iteration</a:t>
            </a:r>
            <a:r>
              <a:rPr sz="1300" b="0">
                <a:solidFill>
                  <a:srgbClr val="000000"/>
                </a:solidFill>
                <a:latin typeface="Times" panose="00000500000000020000"/>
                <a:ea typeface="Times" panose="00000500000000020000"/>
                <a:cs typeface="Times" panose="00000500000000020000"/>
                <a:sym typeface="Times" panose="00000500000000020000"/>
              </a:rPr>
              <a:t> </a:t>
            </a:r>
            <a:endParaRPr sz="1300" b="0">
              <a:solidFill>
                <a:srgbClr val="000000"/>
              </a:solidFill>
              <a:latin typeface="Times" panose="00000500000000020000"/>
              <a:ea typeface="Times" panose="00000500000000020000"/>
              <a:cs typeface="Times" panose="00000500000000020000"/>
              <a:sym typeface="Times" panose="00000500000000020000"/>
            </a:endParaRPr>
          </a:p>
        </p:txBody>
      </p:sp>
      <p:sp>
        <p:nvSpPr>
          <p:cNvPr id="568"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569" name="成组"/>
          <p:cNvSpPr txBox="1"/>
          <p:nvPr/>
        </p:nvSpPr>
        <p:spPr>
          <a:xfrm>
            <a:off x="1362539" y="2285645"/>
            <a:ext cx="9783327" cy="2352058"/>
          </a:xfrm>
          <a:prstGeom prst="rect">
            <a:avLst/>
          </a:prstGeom>
          <a:ln w="12700">
            <a:miter lim="400000"/>
          </a:ln>
        </p:spPr>
        <p:txBody>
          <a:bodyPr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r>
              <a:t>重复以上过程，直到比对变得稳定并返回具有最高TM-score的比对。由于基于TM-score的旋转矩阵和DP相似度得分的一致性，比对通常会非常快地收敛，通常2-3次迭代就足以找出最优比对。这里，在初始比对识别和启发式迭代中，我们只对空位开启罚分，而不对空位扩展罚分。</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矩形 4"/>
          <p:cNvSpPr/>
          <p:nvPr/>
        </p:nvSpPr>
        <p:spPr>
          <a:xfrm>
            <a:off x="-1" y="0"/>
            <a:ext cx="4365524" cy="6957956"/>
          </a:xfrm>
          <a:prstGeom prst="rect">
            <a:avLst/>
          </a:pr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pic>
        <p:nvPicPr>
          <p:cNvPr id="572" name="图片 12" descr="图片 12"/>
          <p:cNvPicPr>
            <a:picLocks noChangeAspect="1"/>
          </p:cNvPicPr>
          <p:nvPr/>
        </p:nvPicPr>
        <p:blipFill>
          <a:blip r:embed="rId1"/>
          <a:stretch>
            <a:fillRect/>
          </a:stretch>
        </p:blipFill>
        <p:spPr>
          <a:xfrm>
            <a:off x="564211" y="49977"/>
            <a:ext cx="2924176" cy="6858001"/>
          </a:xfrm>
          <a:prstGeom prst="rect">
            <a:avLst/>
          </a:prstGeom>
          <a:ln w="12700">
            <a:miter lim="400000"/>
            <a:headEnd/>
            <a:tailEnd/>
          </a:ln>
        </p:spPr>
      </p:pic>
      <p:grpSp>
        <p:nvGrpSpPr>
          <p:cNvPr id="576" name="组合 2"/>
          <p:cNvGrpSpPr/>
          <p:nvPr/>
        </p:nvGrpSpPr>
        <p:grpSpPr>
          <a:xfrm>
            <a:off x="6587053" y="1965485"/>
            <a:ext cx="3024747" cy="2784159"/>
            <a:chOff x="215370" y="0"/>
            <a:chExt cx="3024745" cy="2784158"/>
          </a:xfrm>
        </p:grpSpPr>
        <p:sp>
          <p:nvSpPr>
            <p:cNvPr id="573" name="等腰三角形 6"/>
            <p:cNvSpPr/>
            <p:nvPr/>
          </p:nvSpPr>
          <p:spPr>
            <a:xfrm>
              <a:off x="215370" y="0"/>
              <a:ext cx="2784351" cy="2400301"/>
            </a:xfrm>
            <a:prstGeom prst="triangle">
              <a:avLst/>
            </a:prstGeom>
            <a:noFill/>
            <a:ln w="19050" cap="flat">
              <a:solidFill>
                <a:srgbClr val="808080">
                  <a:alpha val="14000"/>
                </a:srgbClr>
              </a:solidFill>
              <a:prstDash val="solid"/>
              <a:miter lim="800000"/>
            </a:ln>
            <a:effectLst>
              <a:outerShdw blurRad="63500" rotWithShape="0">
                <a:srgbClr val="000000">
                  <a:alpha val="79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574" name="等腰三角形 7"/>
            <p:cNvSpPr/>
            <p:nvPr/>
          </p:nvSpPr>
          <p:spPr>
            <a:xfrm>
              <a:off x="2846426" y="240776"/>
              <a:ext cx="393691" cy="339390"/>
            </a:xfrm>
            <a:prstGeom prst="triangle">
              <a:avLst/>
            </a:prstGeom>
            <a:solidFill>
              <a:srgbClr val="01010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575" name="矩形 8"/>
            <p:cNvSpPr/>
            <p:nvPr/>
          </p:nvSpPr>
          <p:spPr>
            <a:xfrm>
              <a:off x="2681326" y="2596038"/>
              <a:ext cx="190501" cy="188121"/>
            </a:xfrm>
            <a:prstGeom prst="rect">
              <a:avLst/>
            </a:prstGeom>
            <a:solidFill>
              <a:srgbClr val="01010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grpSp>
      <p:sp>
        <p:nvSpPr>
          <p:cNvPr id="577" name="文本框 5"/>
          <p:cNvSpPr txBox="1"/>
          <p:nvPr/>
        </p:nvSpPr>
        <p:spPr>
          <a:xfrm>
            <a:off x="6083925" y="1146026"/>
            <a:ext cx="3537859" cy="4665901"/>
          </a:xfrm>
          <a:prstGeom prst="rect">
            <a:avLst/>
          </a:prstGeom>
          <a:ln w="12700">
            <a:miter lim="400000"/>
          </a:ln>
        </p:spPr>
        <p:txBody>
          <a:bodyPr lIns="45718" tIns="45718" rIns="45718" bIns="45718">
            <a:spAutoFit/>
          </a:bodyPr>
          <a:lstStyle>
            <a:lvl1pPr algn="just">
              <a:defRPr sz="32500" b="1">
                <a:solidFill>
                  <a:srgbClr val="0D0D0D"/>
                </a:solidFill>
                <a:latin typeface="Times New Roman" panose="02020503050405090304"/>
                <a:ea typeface="Times New Roman" panose="02020503050405090304"/>
                <a:cs typeface="Times New Roman" panose="02020503050405090304"/>
                <a:sym typeface="Times New Roman" panose="02020503050405090304"/>
              </a:defRPr>
            </a:lvl1pPr>
          </a:lstStyle>
          <a:p>
            <a:r>
              <a:t>3</a:t>
            </a:r>
          </a:p>
        </p:txBody>
      </p:sp>
      <p:sp>
        <p:nvSpPr>
          <p:cNvPr id="661" name="文本框 11"/>
          <p:cNvSpPr txBox="1"/>
          <p:nvPr/>
        </p:nvSpPr>
        <p:spPr>
          <a:xfrm>
            <a:off x="249338" y="1952785"/>
            <a:ext cx="4103644" cy="1271270"/>
          </a:xfrm>
          <a:prstGeom prst="rect">
            <a:avLst/>
          </a:prstGeom>
          <a:ln w="12700">
            <a:miter lim="400000"/>
          </a:ln>
        </p:spPr>
        <p:txBody>
          <a:bodyPr lIns="45718" tIns="45718" rIns="45718" bIns="45718">
            <a:spAutoFit/>
          </a:bodyPr>
          <a:p>
            <a:pPr>
              <a:lnSpc>
                <a:spcPct val="120000"/>
              </a:lnSpc>
              <a:defRPr sz="3200" b="1" spc="300">
                <a:solidFill>
                  <a:srgbClr val="F2F2F2"/>
                </a:solidFill>
                <a:latin typeface="方正兰亭超细黑简体"/>
                <a:ea typeface="方正兰亭超细黑简体"/>
                <a:cs typeface="方正兰亭超细黑简体"/>
                <a:sym typeface="方正兰亭超细黑简体"/>
              </a:defRPr>
            </a:pPr>
            <a:br/>
          </a:p>
        </p:txBody>
      </p:sp>
      <p:sp>
        <p:nvSpPr>
          <p:cNvPr id="2" name="文本框 11"/>
          <p:cNvSpPr txBox="1"/>
          <p:nvPr/>
        </p:nvSpPr>
        <p:spPr>
          <a:xfrm>
            <a:off x="249338" y="2973230"/>
            <a:ext cx="4103644" cy="1419225"/>
          </a:xfrm>
          <a:prstGeom prst="rect">
            <a:avLst/>
          </a:prstGeom>
          <a:ln w="12700">
            <a:miter lim="400000"/>
          </a:ln>
        </p:spPr>
        <p:txBody>
          <a:bodyPr wrap="square" lIns="45718" tIns="45718" rIns="45718" bIns="45718">
            <a:spAutoFit/>
          </a:bodyPr>
          <a:lstStyle/>
          <a:p>
            <a:pPr algn="ctr">
              <a:lnSpc>
                <a:spcPct val="120000"/>
              </a:lnSpc>
              <a:defRPr sz="3200" b="1" spc="300">
                <a:solidFill>
                  <a:srgbClr val="F2F2F2"/>
                </a:solidFill>
                <a:latin typeface="方正兰亭超细黑简体"/>
                <a:ea typeface="方正兰亭超细黑简体"/>
                <a:cs typeface="方正兰亭超细黑简体"/>
                <a:sym typeface="方正兰亭超细黑简体"/>
              </a:defRPr>
            </a:pPr>
            <a:r>
              <a:rPr lang="en-US" sz="4000"/>
              <a:t>RESULTS</a:t>
            </a:r>
            <a:br>
              <a:rPr lang="en-US" sz="4000"/>
            </a:br>
            <a:endParaRPr lang="en-US" sz="40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 name="图片 3" descr="图片 3"/>
          <p:cNvPicPr>
            <a:picLocks noChangeAspect="1"/>
          </p:cNvPicPr>
          <p:nvPr/>
        </p:nvPicPr>
        <p:blipFill>
          <a:blip r:embed="rId1"/>
          <a:srcRect t="676" r="449" b="49040"/>
          <a:stretch>
            <a:fillRect/>
          </a:stretch>
        </p:blipFill>
        <p:spPr>
          <a:xfrm>
            <a:off x="-118337" y="0"/>
            <a:ext cx="12300187" cy="3315494"/>
          </a:xfrm>
          <a:prstGeom prst="rect">
            <a:avLst/>
          </a:prstGeom>
          <a:ln w="12700">
            <a:miter lim="400000"/>
            <a:headEnd/>
            <a:tailEnd/>
          </a:ln>
        </p:spPr>
      </p:pic>
      <p:sp>
        <p:nvSpPr>
          <p:cNvPr id="387" name="任意多边形: 形状 278"/>
          <p:cNvSpPr/>
          <p:nvPr/>
        </p:nvSpPr>
        <p:spPr>
          <a:xfrm>
            <a:off x="4982209" y="2178685"/>
            <a:ext cx="2227582" cy="2246630"/>
          </a:xfrm>
          <a:custGeom>
            <a:avLst/>
            <a:gdLst/>
            <a:ahLst/>
            <a:cxnLst>
              <a:cxn ang="0">
                <a:pos x="wd2" y="hd2"/>
              </a:cxn>
              <a:cxn ang="5400000">
                <a:pos x="wd2" y="hd2"/>
              </a:cxn>
              <a:cxn ang="10800000">
                <a:pos x="wd2" y="hd2"/>
              </a:cxn>
              <a:cxn ang="16200000">
                <a:pos x="wd2" y="hd2"/>
              </a:cxn>
            </a:cxnLst>
            <a:rect l="0" t="0" r="r" b="b"/>
            <a:pathLst>
              <a:path w="21600" h="21600" extrusionOk="0">
                <a:moveTo>
                  <a:pt x="10862" y="0"/>
                </a:moveTo>
                <a:lnTo>
                  <a:pt x="18484" y="3187"/>
                </a:lnTo>
                <a:lnTo>
                  <a:pt x="21600" y="10769"/>
                </a:lnTo>
                <a:lnTo>
                  <a:pt x="18410" y="18376"/>
                </a:lnTo>
                <a:lnTo>
                  <a:pt x="10825" y="21600"/>
                </a:lnTo>
                <a:lnTo>
                  <a:pt x="3128" y="18169"/>
                </a:lnTo>
                <a:lnTo>
                  <a:pt x="0" y="10769"/>
                </a:lnTo>
                <a:lnTo>
                  <a:pt x="3202" y="3077"/>
                </a:lnTo>
                <a:lnTo>
                  <a:pt x="10862" y="0"/>
                </a:lnTo>
                <a:close/>
              </a:path>
            </a:pathLst>
          </a:cu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grpSp>
        <p:nvGrpSpPr>
          <p:cNvPr id="417" name="组合 283"/>
          <p:cNvGrpSpPr/>
          <p:nvPr/>
        </p:nvGrpSpPr>
        <p:grpSpPr>
          <a:xfrm>
            <a:off x="5604522" y="2801731"/>
            <a:ext cx="969938" cy="971157"/>
            <a:chOff x="0" y="0"/>
            <a:chExt cx="969936" cy="971156"/>
          </a:xfrm>
        </p:grpSpPr>
        <p:sp>
          <p:nvSpPr>
            <p:cNvPr id="388" name="框"/>
            <p:cNvSpPr/>
            <p:nvPr/>
          </p:nvSpPr>
          <p:spPr>
            <a:xfrm rot="197084">
              <a:off x="25603" y="25563"/>
              <a:ext cx="918730" cy="92002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389" name="点线"/>
            <p:cNvSpPr/>
            <p:nvPr/>
          </p:nvSpPr>
          <p:spPr>
            <a:xfrm flipH="1">
              <a:off x="70885" y="159918"/>
              <a:ext cx="91188" cy="53137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0" name="点线"/>
            <p:cNvSpPr/>
            <p:nvPr/>
          </p:nvSpPr>
          <p:spPr>
            <a:xfrm flipH="1">
              <a:off x="557778" y="567344"/>
              <a:ext cx="382806" cy="37787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1" name="点线"/>
            <p:cNvSpPr/>
            <p:nvPr/>
          </p:nvSpPr>
          <p:spPr>
            <a:xfrm flipH="1">
              <a:off x="117338" y="120082"/>
              <a:ext cx="312210" cy="316546"/>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2" name="点线"/>
            <p:cNvSpPr/>
            <p:nvPr/>
          </p:nvSpPr>
          <p:spPr>
            <a:xfrm flipH="1" flipV="1">
              <a:off x="703884" y="84407"/>
              <a:ext cx="238420" cy="47698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3" name="点线"/>
            <p:cNvSpPr/>
            <p:nvPr/>
          </p:nvSpPr>
          <p:spPr>
            <a:xfrm flipV="1">
              <a:off x="164872" y="79124"/>
              <a:ext cx="533808" cy="7592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4" name="点线"/>
            <p:cNvSpPr/>
            <p:nvPr/>
          </p:nvSpPr>
          <p:spPr>
            <a:xfrm flipV="1">
              <a:off x="311363" y="386161"/>
              <a:ext cx="74137" cy="43267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5" name="点线"/>
            <p:cNvSpPr/>
            <p:nvPr/>
          </p:nvSpPr>
          <p:spPr>
            <a:xfrm flipH="1" flipV="1">
              <a:off x="776420" y="535004"/>
              <a:ext cx="162713" cy="2925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6" name="点线"/>
            <p:cNvSpPr/>
            <p:nvPr/>
          </p:nvSpPr>
          <p:spPr>
            <a:xfrm flipH="1" flipV="1">
              <a:off x="327496" y="56237"/>
              <a:ext cx="101902" cy="5954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7" name="点线"/>
            <p:cNvSpPr/>
            <p:nvPr/>
          </p:nvSpPr>
          <p:spPr>
            <a:xfrm flipV="1">
              <a:off x="433764" y="27669"/>
              <a:ext cx="78862" cy="8716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8" name="点线"/>
            <p:cNvSpPr/>
            <p:nvPr/>
          </p:nvSpPr>
          <p:spPr>
            <a:xfrm flipH="1" flipV="1">
              <a:off x="115682" y="441271"/>
              <a:ext cx="193694" cy="376554"/>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9" name="点线"/>
            <p:cNvSpPr/>
            <p:nvPr/>
          </p:nvSpPr>
          <p:spPr>
            <a:xfrm flipH="1" flipV="1">
              <a:off x="56990" y="321138"/>
              <a:ext cx="56425" cy="114754"/>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0" name="点线"/>
            <p:cNvSpPr/>
            <p:nvPr/>
          </p:nvSpPr>
          <p:spPr>
            <a:xfrm flipH="1">
              <a:off x="751600" y="745410"/>
              <a:ext cx="118184" cy="1287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1" name="点线"/>
            <p:cNvSpPr/>
            <p:nvPr/>
          </p:nvSpPr>
          <p:spPr>
            <a:xfrm flipH="1" flipV="1">
              <a:off x="73062" y="695889"/>
              <a:ext cx="479436" cy="25039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2" name="点线"/>
            <p:cNvSpPr/>
            <p:nvPr/>
          </p:nvSpPr>
          <p:spPr>
            <a:xfrm flipV="1">
              <a:off x="750242" y="281219"/>
              <a:ext cx="49768" cy="472206"/>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3" name="点线"/>
            <p:cNvSpPr/>
            <p:nvPr/>
          </p:nvSpPr>
          <p:spPr>
            <a:xfrm flipH="1">
              <a:off x="313301" y="341875"/>
              <a:ext cx="243989" cy="47638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4" name="点线"/>
            <p:cNvSpPr/>
            <p:nvPr/>
          </p:nvSpPr>
          <p:spPr>
            <a:xfrm flipH="1" flipV="1">
              <a:off x="434480" y="118643"/>
              <a:ext cx="364268" cy="15757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5" name="点线"/>
            <p:cNvSpPr/>
            <p:nvPr/>
          </p:nvSpPr>
          <p:spPr>
            <a:xfrm flipH="1">
              <a:off x="313969" y="758210"/>
              <a:ext cx="431774" cy="6286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6" name="点线"/>
            <p:cNvSpPr/>
            <p:nvPr/>
          </p:nvSpPr>
          <p:spPr>
            <a:xfrm flipV="1">
              <a:off x="26113" y="439541"/>
              <a:ext cx="84750" cy="6730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7" name="点线"/>
            <p:cNvSpPr/>
            <p:nvPr/>
          </p:nvSpPr>
          <p:spPr>
            <a:xfrm flipV="1">
              <a:off x="193179" y="822214"/>
              <a:ext cx="116054" cy="2421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8" name="点线"/>
            <p:cNvSpPr/>
            <p:nvPr/>
          </p:nvSpPr>
          <p:spPr>
            <a:xfrm>
              <a:off x="312100" y="824434"/>
              <a:ext cx="47153" cy="10765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9" name="点线"/>
            <p:cNvSpPr/>
            <p:nvPr/>
          </p:nvSpPr>
          <p:spPr>
            <a:xfrm flipV="1">
              <a:off x="802946" y="204490"/>
              <a:ext cx="45811" cy="7076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0" name="点线"/>
            <p:cNvSpPr/>
            <p:nvPr/>
          </p:nvSpPr>
          <p:spPr>
            <a:xfrm>
              <a:off x="803371" y="280191"/>
              <a:ext cx="128087" cy="9088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1" name="点线"/>
            <p:cNvSpPr/>
            <p:nvPr/>
          </p:nvSpPr>
          <p:spPr>
            <a:xfrm flipH="1">
              <a:off x="315723" y="536442"/>
              <a:ext cx="455534" cy="282970"/>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2" name="点线"/>
            <p:cNvSpPr/>
            <p:nvPr/>
          </p:nvSpPr>
          <p:spPr>
            <a:xfrm flipV="1">
              <a:off x="116459" y="383668"/>
              <a:ext cx="266026" cy="5450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3" name="点线"/>
            <p:cNvSpPr/>
            <p:nvPr/>
          </p:nvSpPr>
          <p:spPr>
            <a:xfrm flipV="1">
              <a:off x="389113" y="278694"/>
              <a:ext cx="409031" cy="10363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4" name="点线"/>
            <p:cNvSpPr/>
            <p:nvPr/>
          </p:nvSpPr>
          <p:spPr>
            <a:xfrm>
              <a:off x="559917" y="341766"/>
              <a:ext cx="211096" cy="19101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5" name="点线"/>
            <p:cNvSpPr/>
            <p:nvPr/>
          </p:nvSpPr>
          <p:spPr>
            <a:xfrm>
              <a:off x="432902" y="119703"/>
              <a:ext cx="123682" cy="21800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6" name="点线"/>
            <p:cNvSpPr/>
            <p:nvPr/>
          </p:nvSpPr>
          <p:spPr>
            <a:xfrm flipH="1">
              <a:off x="387439" y="118753"/>
              <a:ext cx="43814" cy="26202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grpSp>
      <p:sp>
        <p:nvSpPr>
          <p:cNvPr id="2" name="文本框 1"/>
          <p:cNvSpPr txBox="1"/>
          <p:nvPr/>
        </p:nvSpPr>
        <p:spPr>
          <a:xfrm>
            <a:off x="473710" y="3591560"/>
            <a:ext cx="3274060" cy="8337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algn="ctr" defTabSz="457200">
              <a:lnSpc>
                <a:spcPts val="5800"/>
              </a:lnSpc>
              <a:spcBef>
                <a:spcPts val="1200"/>
              </a:spcBef>
              <a:defRPr sz="3600" b="1">
                <a:solidFill>
                  <a:srgbClr val="262626"/>
                </a:solidFill>
              </a:defRPr>
            </a:pPr>
            <a:r>
              <a:rPr>
                <a:latin typeface="Helvetica Bold" charset="0"/>
                <a:ea typeface="Times" panose="00000500000000020000"/>
                <a:cs typeface="Helvetica Bold" charset="0"/>
                <a:sym typeface="Times" panose="00000500000000020000"/>
              </a:rPr>
              <a:t>Benchmark test</a:t>
            </a:r>
            <a:endParaRPr kumimoji="0" lang="zh-CN" altLang="en-US" b="0" i="0" u="none" strike="noStrike" cap="none" spc="0" normalizeH="0" baseline="0">
              <a:ln>
                <a:noFill/>
              </a:ln>
              <a:solidFill>
                <a:srgbClr val="000000"/>
              </a:solidFill>
              <a:effectLst/>
              <a:uFillTx/>
              <a:latin typeface="+mj-lt"/>
              <a:ea typeface="+mj-ea"/>
              <a:cs typeface="+mj-cs"/>
              <a:sym typeface="Helvetica"/>
            </a:endParaRPr>
          </a:p>
        </p:txBody>
      </p:sp>
      <p:sp>
        <p:nvSpPr>
          <p:cNvPr id="3" name="文本框 2"/>
          <p:cNvSpPr txBox="1"/>
          <p:nvPr/>
        </p:nvSpPr>
        <p:spPr>
          <a:xfrm>
            <a:off x="751840" y="4590415"/>
            <a:ext cx="10207625" cy="1197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eaLnBrk="1">
              <a:lnSpc>
                <a:spcPct val="150000"/>
              </a:lnSpc>
              <a:spcBef>
                <a:spcPts val="0"/>
              </a:spcBef>
              <a:spcAft>
                <a:spcPts val="0"/>
              </a:spcAft>
              <a:buClrTx/>
              <a:buSzTx/>
              <a:buFontTx/>
              <a:buNone/>
            </a:pPr>
            <a:r>
              <a:rPr lang="en-US" altLang="zh-CN" sz="2400" b="1">
                <a:solidFill>
                  <a:srgbClr val="535353"/>
                </a:solidFill>
                <a:latin typeface="Helvetica Neue Regular" panose="02000503000000020004" charset="0"/>
                <a:cs typeface="Helvetica Neue Regular" panose="02000503000000020004" charset="0"/>
                <a:sym typeface="+mn-ea"/>
              </a:rPr>
              <a:t>       </a:t>
            </a:r>
            <a:r>
              <a:rPr lang="zh-CN" altLang="en-US" sz="2400" b="1">
                <a:solidFill>
                  <a:srgbClr val="535353"/>
                </a:solidFill>
                <a:latin typeface="Helvetica Neue Regular" panose="02000503000000020004" charset="0"/>
                <a:cs typeface="Helvetica Neue Regular" panose="02000503000000020004" charset="0"/>
                <a:sym typeface="+mn-ea"/>
              </a:rPr>
              <a:t>为了测试算法的性能，作者从</a:t>
            </a:r>
            <a:r>
              <a:rPr lang="en-US" altLang="zh-CN" sz="2400" b="1">
                <a:solidFill>
                  <a:srgbClr val="535353"/>
                </a:solidFill>
                <a:latin typeface="Helvetica Neue Regular" panose="02000503000000020004" charset="0"/>
                <a:cs typeface="Helvetica Neue Regular" panose="02000503000000020004" charset="0"/>
                <a:sym typeface="+mn-ea"/>
              </a:rPr>
              <a:t>PDB</a:t>
            </a:r>
            <a:r>
              <a:rPr lang="zh-CN" altLang="en-US" sz="2400" b="1">
                <a:solidFill>
                  <a:srgbClr val="535353"/>
                </a:solidFill>
                <a:latin typeface="Helvetica Neue Regular" panose="02000503000000020004" charset="0"/>
                <a:cs typeface="Helvetica Neue Regular" panose="02000503000000020004" charset="0"/>
                <a:sym typeface="+mn-ea"/>
              </a:rPr>
              <a:t>中收集了一组</a:t>
            </a:r>
            <a:r>
              <a:rPr lang="en-US" altLang="zh-CN" sz="2400" b="1">
                <a:solidFill>
                  <a:srgbClr val="535353"/>
                </a:solidFill>
                <a:latin typeface="Helvetica Neue Regular" panose="02000503000000020004" charset="0"/>
                <a:cs typeface="Helvetica Neue Regular" panose="02000503000000020004" charset="0"/>
                <a:sym typeface="+mn-ea"/>
              </a:rPr>
              <a:t>200</a:t>
            </a:r>
            <a:r>
              <a:rPr lang="zh-CN" altLang="en-US" sz="2400" b="1">
                <a:solidFill>
                  <a:srgbClr val="535353"/>
                </a:solidFill>
                <a:latin typeface="Helvetica Neue Regular" panose="02000503000000020004" charset="0"/>
                <a:cs typeface="Helvetica Neue Regular" panose="02000503000000020004" charset="0"/>
                <a:sym typeface="+mn-ea"/>
              </a:rPr>
              <a:t>条非同源蛋白链，其残基数小到</a:t>
            </a:r>
            <a:r>
              <a:rPr lang="en-US" altLang="zh-CN" sz="2400" b="1">
                <a:solidFill>
                  <a:srgbClr val="535353"/>
                </a:solidFill>
                <a:latin typeface="Helvetica Neue Regular" panose="02000503000000020004" charset="0"/>
                <a:cs typeface="Helvetica Neue Regular" panose="02000503000000020004" charset="0"/>
                <a:sym typeface="+mn-ea"/>
              </a:rPr>
              <a:t>46</a:t>
            </a:r>
            <a:r>
              <a:rPr lang="zh-CN" altLang="en-US" sz="2400" b="1">
                <a:solidFill>
                  <a:srgbClr val="535353"/>
                </a:solidFill>
                <a:latin typeface="Helvetica Neue Regular" panose="02000503000000020004" charset="0"/>
                <a:cs typeface="Helvetica Neue Regular" panose="02000503000000020004" charset="0"/>
                <a:sym typeface="+mn-ea"/>
              </a:rPr>
              <a:t>，大到</a:t>
            </a:r>
            <a:r>
              <a:rPr lang="en-US" altLang="zh-CN" sz="2400" b="1">
                <a:solidFill>
                  <a:srgbClr val="535353"/>
                </a:solidFill>
                <a:latin typeface="Helvetica Neue Regular" panose="02000503000000020004" charset="0"/>
                <a:cs typeface="Helvetica Neue Regular" panose="02000503000000020004" charset="0"/>
                <a:sym typeface="+mn-ea"/>
              </a:rPr>
              <a:t>1058</a:t>
            </a:r>
            <a:r>
              <a:rPr lang="zh-CN" altLang="en-US" sz="2400" b="1">
                <a:solidFill>
                  <a:srgbClr val="535353"/>
                </a:solidFill>
                <a:latin typeface="Helvetica Neue Regular" panose="02000503000000020004" charset="0"/>
                <a:cs typeface="Helvetica Neue Regular" panose="02000503000000020004" charset="0"/>
                <a:sym typeface="+mn-ea"/>
              </a:rPr>
              <a:t>，且其成对序列相似度</a:t>
            </a:r>
            <a:r>
              <a:rPr lang="en-US" altLang="zh-CN" sz="2400" b="1">
                <a:solidFill>
                  <a:srgbClr val="535353"/>
                </a:solidFill>
                <a:latin typeface="Helvetica Neue Regular" panose="02000503000000020004" charset="0"/>
                <a:cs typeface="Helvetica Neue Regular" panose="02000503000000020004" charset="0"/>
                <a:sym typeface="+mn-ea"/>
              </a:rPr>
              <a:t>&lt;30%</a:t>
            </a:r>
            <a:r>
              <a:rPr lang="zh-CN" altLang="en-US" sz="2400" b="1">
                <a:solidFill>
                  <a:srgbClr val="535353"/>
                </a:solidFill>
                <a:latin typeface="Helvetica Neue Regular" panose="02000503000000020004" charset="0"/>
                <a:ea typeface="宋体" charset="0"/>
                <a:cs typeface="Helvetica Neue Regular" panose="02000503000000020004" charset="0"/>
                <a:sym typeface="+mn-ea"/>
              </a:rPr>
              <a:t>。</a:t>
            </a:r>
            <a:endParaRPr kumimoji="0" lang="zh-CN" altLang="en-US" sz="2400" b="1" i="0" u="none" strike="noStrike" cap="none" spc="0" normalizeH="0" baseline="0">
              <a:ln>
                <a:noFill/>
              </a:ln>
              <a:solidFill>
                <a:srgbClr val="535353"/>
              </a:solidFill>
              <a:effectLst/>
              <a:uFillTx/>
              <a:latin typeface="Helvetica Neue Regular" panose="02000503000000020004" charset="0"/>
              <a:ea typeface="宋体" charset="0"/>
              <a:cs typeface="Helvetica Neue Regular" panose="02000503000000020004" charset="0"/>
              <a:sym typeface="+mn-ea"/>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4622165" y="211455"/>
            <a:ext cx="326517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sz="3600">
                <a:latin typeface="Helvetica Bold" charset="0"/>
                <a:ea typeface="Times" panose="00000500000000020000"/>
                <a:cs typeface="Helvetica Bold" charset="0"/>
                <a:sym typeface="Times" panose="00000500000000020000"/>
              </a:rPr>
              <a:t>Benchmark test</a:t>
            </a:r>
            <a:endParaRPr kumimoji="0" lang="zh-CN" altLang="en-US"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569" name="成组"/>
          <p:cNvSpPr txBox="1"/>
          <p:nvPr/>
        </p:nvSpPr>
        <p:spPr>
          <a:xfrm>
            <a:off x="1222839" y="3594380"/>
            <a:ext cx="9783327" cy="3275330"/>
          </a:xfrm>
          <a:prstGeom prst="rect">
            <a:avLst/>
          </a:prstGeom>
          <a:ln w="12700">
            <a:miter lim="400000"/>
          </a:ln>
        </p:spPr>
        <p:txBody>
          <a:bodyPr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r>
              <a:rPr lang="en-US" altLang="zh-CN">
                <a:sym typeface="+mn-ea"/>
              </a:rPr>
              <a:t>R:RMSD        L:</a:t>
            </a:r>
            <a:r>
              <a:rPr lang="zh-CN" altLang="en-US">
                <a:sym typeface="+mn-ea"/>
              </a:rPr>
              <a:t>对齐残基数      </a:t>
            </a:r>
            <a:r>
              <a:rPr lang="en-US" altLang="zh-CN">
                <a:sym typeface="+mn-ea"/>
              </a:rPr>
              <a:t>cov:</a:t>
            </a:r>
            <a:r>
              <a:rPr lang="zh-CN" altLang="en-US">
                <a:sym typeface="+mn-ea"/>
              </a:rPr>
              <a:t>目标序列的覆盖范围（目标蛋白中对齐残基的部分）</a:t>
            </a:r>
            <a:r>
              <a:rPr lang="en-US" altLang="zh-CN">
                <a:sym typeface="+mn-ea"/>
              </a:rPr>
              <a:t>TM:</a:t>
            </a:r>
            <a:r>
              <a:rPr lang="zh-CN" altLang="en-US">
                <a:sym typeface="+mn-ea"/>
              </a:rPr>
              <a:t>下页定义的</a:t>
            </a:r>
            <a:r>
              <a:rPr lang="en-US" altLang="zh-CN">
                <a:sym typeface="+mn-ea"/>
              </a:rPr>
              <a:t>TM</a:t>
            </a:r>
            <a:r>
              <a:rPr lang="zh-CN" altLang="en-US">
                <a:sym typeface="+mn-ea"/>
              </a:rPr>
              <a:t>分数</a:t>
            </a:r>
            <a:endParaRPr lang="zh-CN" altLang="en-US">
              <a:sym typeface="+mn-ea"/>
            </a:endParaRPr>
          </a:p>
          <a:p>
            <a:r>
              <a:rPr lang="zh-CN" altLang="en-US">
                <a:sym typeface="+mn-ea"/>
              </a:rPr>
              <a:t>一般来说，覆盖范围越大的算法往往精度越低</a:t>
            </a:r>
            <a:endParaRPr lang="zh-CN" altLang="en-US"/>
          </a:p>
          <a:p>
            <a:r>
              <a:rPr lang="zh-CN" altLang="en-US">
                <a:sym typeface="+mn-ea"/>
              </a:rPr>
              <a:t>其中， 覆盖范围：</a:t>
            </a:r>
            <a:r>
              <a:rPr lang="en-US" altLang="zh-CN">
                <a:sym typeface="+mn-ea"/>
              </a:rPr>
              <a:t>DALI&gt;SAL&gt;TM-align&gt;CE</a:t>
            </a:r>
            <a:endParaRPr lang="en-US" altLang="zh-CN"/>
          </a:p>
          <a:p>
            <a:r>
              <a:rPr lang="zh-CN" altLang="en-US">
                <a:sym typeface="+mn-ea"/>
              </a:rPr>
              <a:t>               准确性：</a:t>
            </a:r>
            <a:r>
              <a:rPr lang="en-US" altLang="zh-CN">
                <a:sym typeface="+mn-ea"/>
              </a:rPr>
              <a:t>TM-align&gt;CE&gt;SAL&gt;DALI</a:t>
            </a:r>
            <a:endParaRPr lang="en-US" altLang="zh-CN"/>
          </a:p>
          <a:p/>
        </p:txBody>
      </p:sp>
      <p:pic>
        <p:nvPicPr>
          <p:cNvPr id="9" name="内容占位符 8"/>
          <p:cNvPicPr>
            <a:picLocks noChangeAspect="1"/>
          </p:cNvPicPr>
          <p:nvPr>
            <p:ph idx="4294967295"/>
          </p:nvPr>
        </p:nvPicPr>
        <p:blipFill>
          <a:blip r:embed="rId1"/>
          <a:stretch>
            <a:fillRect/>
          </a:stretch>
        </p:blipFill>
        <p:spPr>
          <a:xfrm>
            <a:off x="1134745" y="977900"/>
            <a:ext cx="9922510" cy="2613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组合 66"/>
          <p:cNvGrpSpPr/>
          <p:nvPr/>
        </p:nvGrpSpPr>
        <p:grpSpPr>
          <a:xfrm>
            <a:off x="503371" y="-183066"/>
            <a:ext cx="11501664" cy="11516125"/>
            <a:chOff x="0" y="0"/>
            <a:chExt cx="11501663" cy="11516123"/>
          </a:xfrm>
        </p:grpSpPr>
        <p:sp>
          <p:nvSpPr>
            <p:cNvPr id="179"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180"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1"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2"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3"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4"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5"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6"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7"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8"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89"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0"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1"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2"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3"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4"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5"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6"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7"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8"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199"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00"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01"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02"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03"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04"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05"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06"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07"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209" name="文本框 6"/>
          <p:cNvSpPr txBox="1"/>
          <p:nvPr/>
        </p:nvSpPr>
        <p:spPr>
          <a:xfrm>
            <a:off x="4902727" y="1106923"/>
            <a:ext cx="2353483" cy="878839"/>
          </a:xfrm>
          <a:prstGeom prst="rect">
            <a:avLst/>
          </a:prstGeom>
          <a:ln w="12700">
            <a:miter lim="400000"/>
          </a:ln>
        </p:spPr>
        <p:txBody>
          <a:bodyPr lIns="45718" tIns="45718" rIns="45718" bIns="45718">
            <a:spAutoFit/>
          </a:bodyPr>
          <a:lstStyle>
            <a:lvl1pPr algn="ctr">
              <a:defRPr sz="4400" b="1">
                <a:latin typeface="方正兰亭超细黑简体"/>
                <a:ea typeface="方正兰亭超细黑简体"/>
                <a:cs typeface="方正兰亭超细黑简体"/>
                <a:sym typeface="方正兰亭超细黑简体"/>
              </a:defRPr>
            </a:lvl1pPr>
          </a:lstStyle>
          <a:p>
            <a:r>
              <a:t>目录</a:t>
            </a:r>
          </a:p>
        </p:txBody>
      </p:sp>
      <p:grpSp>
        <p:nvGrpSpPr>
          <p:cNvPr id="214" name="成组"/>
          <p:cNvGrpSpPr/>
          <p:nvPr/>
        </p:nvGrpSpPr>
        <p:grpSpPr>
          <a:xfrm>
            <a:off x="2132011" y="2855705"/>
            <a:ext cx="3170241" cy="1107439"/>
            <a:chOff x="0" y="0"/>
            <a:chExt cx="3170239" cy="1107438"/>
          </a:xfrm>
        </p:grpSpPr>
        <p:sp>
          <p:nvSpPr>
            <p:cNvPr id="210" name="矩形: 圆角 7"/>
            <p:cNvSpPr/>
            <p:nvPr/>
          </p:nvSpPr>
          <p:spPr>
            <a:xfrm>
              <a:off x="655637" y="252373"/>
              <a:ext cx="2514603" cy="603253"/>
            </a:xfrm>
            <a:prstGeom prst="roundRect">
              <a:avLst>
                <a:gd name="adj" fmla="val 5220"/>
              </a:avLst>
            </a:prstGeom>
            <a:noFill/>
            <a:ln w="22225" cap="rnd">
              <a:solidFill>
                <a:srgbClr val="404040"/>
              </a:solidFill>
              <a:prstDash val="solid"/>
              <a:round/>
            </a:ln>
            <a:effectLst/>
          </p:spPr>
          <p:txBody>
            <a:bodyPr wrap="square" lIns="45718" tIns="45718" rIns="45718" bIns="45718" numCol="1" anchor="ctr">
              <a:noAutofit/>
            </a:bodyPr>
            <a:lstStyle/>
            <a:p>
              <a:pPr algn="ctr">
                <a:defRPr>
                  <a:latin typeface="+mn-lt"/>
                  <a:ea typeface="+mn-ea"/>
                  <a:cs typeface="+mn-cs"/>
                  <a:sym typeface="等线"/>
                </a:defRPr>
              </a:pPr>
            </a:p>
          </p:txBody>
        </p:sp>
        <p:sp>
          <p:nvSpPr>
            <p:cNvPr id="211" name="矩形 8"/>
            <p:cNvSpPr/>
            <p:nvPr/>
          </p:nvSpPr>
          <p:spPr>
            <a:xfrm>
              <a:off x="554566" y="531774"/>
              <a:ext cx="133352" cy="33496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212" name="文本框 9"/>
            <p:cNvSpPr txBox="1"/>
            <p:nvPr/>
          </p:nvSpPr>
          <p:spPr>
            <a:xfrm>
              <a:off x="0" y="0"/>
              <a:ext cx="482600" cy="1107438"/>
            </a:xfrm>
            <a:prstGeom prst="rect">
              <a:avLst/>
            </a:prstGeom>
            <a:noFill/>
            <a:ln w="12700" cap="flat">
              <a:noFill/>
              <a:miter lim="400000"/>
            </a:ln>
            <a:effectLst/>
          </p:spPr>
          <p:txBody>
            <a:bodyPr wrap="square" lIns="45718" tIns="45718" rIns="45718" bIns="45718" numCol="1" anchor="t">
              <a:spAutoFit/>
            </a:bodyPr>
            <a:lstStyle>
              <a:lvl1pPr>
                <a:defRPr sz="6600">
                  <a:solidFill>
                    <a:srgbClr val="DADADA"/>
                  </a:solidFill>
                  <a:latin typeface="Segoe UI"/>
                  <a:ea typeface="Segoe UI"/>
                  <a:cs typeface="Segoe UI"/>
                  <a:sym typeface="Segoe UI"/>
                </a:defRPr>
              </a:lvl1pPr>
            </a:lstStyle>
            <a:p>
              <a:r>
                <a:t>1</a:t>
              </a:r>
            </a:p>
          </p:txBody>
        </p:sp>
        <p:sp>
          <p:nvSpPr>
            <p:cNvPr id="213" name="文本框 10"/>
            <p:cNvSpPr txBox="1"/>
            <p:nvPr/>
          </p:nvSpPr>
          <p:spPr>
            <a:xfrm>
              <a:off x="691175" y="324128"/>
              <a:ext cx="2443527" cy="459739"/>
            </a:xfrm>
            <a:prstGeom prst="rect">
              <a:avLst/>
            </a:prstGeom>
            <a:noFill/>
            <a:ln w="12700" cap="flat">
              <a:noFill/>
              <a:miter lim="400000"/>
            </a:ln>
            <a:effectLst/>
          </p:spPr>
          <p:txBody>
            <a:bodyPr wrap="square" lIns="45718" tIns="45718" rIns="45718" bIns="45718" numCol="1" anchor="t">
              <a:spAutoFit/>
            </a:bodyPr>
            <a:lstStyle>
              <a:lvl1pPr algn="ctr">
                <a:defRPr sz="2400" b="1">
                  <a:solidFill>
                    <a:srgbClr val="0D0D0D"/>
                  </a:solidFill>
                  <a:latin typeface="方正兰亭超细黑简体"/>
                  <a:ea typeface="方正兰亭超细黑简体"/>
                  <a:cs typeface="方正兰亭超细黑简体"/>
                  <a:sym typeface="方正兰亭超细黑简体"/>
                </a:defRPr>
              </a:lvl1pPr>
            </a:lstStyle>
            <a:p>
              <a:r>
                <a:t>INTRODUCTION</a:t>
              </a:r>
            </a:p>
          </p:txBody>
        </p:sp>
      </p:grpSp>
      <p:grpSp>
        <p:nvGrpSpPr>
          <p:cNvPr id="219" name="成组"/>
          <p:cNvGrpSpPr/>
          <p:nvPr/>
        </p:nvGrpSpPr>
        <p:grpSpPr>
          <a:xfrm>
            <a:off x="6835243" y="2875278"/>
            <a:ext cx="3170243" cy="1107439"/>
            <a:chOff x="0" y="0"/>
            <a:chExt cx="3170241" cy="1107438"/>
          </a:xfrm>
        </p:grpSpPr>
        <p:sp>
          <p:nvSpPr>
            <p:cNvPr id="215" name="矩形: 圆角 13"/>
            <p:cNvSpPr/>
            <p:nvPr/>
          </p:nvSpPr>
          <p:spPr>
            <a:xfrm>
              <a:off x="655638" y="252373"/>
              <a:ext cx="2514604" cy="603253"/>
            </a:xfrm>
            <a:prstGeom prst="roundRect">
              <a:avLst>
                <a:gd name="adj" fmla="val 5220"/>
              </a:avLst>
            </a:prstGeom>
            <a:noFill/>
            <a:ln w="22225" cap="rnd">
              <a:solidFill>
                <a:srgbClr val="404040"/>
              </a:solidFill>
              <a:prstDash val="solid"/>
              <a:round/>
            </a:ln>
            <a:effectLst/>
          </p:spPr>
          <p:txBody>
            <a:bodyPr wrap="square" lIns="45718" tIns="45718" rIns="45718" bIns="45718" numCol="1" anchor="ctr">
              <a:noAutofit/>
            </a:bodyPr>
            <a:lstStyle/>
            <a:p>
              <a:pPr algn="ctr">
                <a:defRPr>
                  <a:latin typeface="+mn-lt"/>
                  <a:ea typeface="+mn-ea"/>
                  <a:cs typeface="+mn-cs"/>
                  <a:sym typeface="等线"/>
                </a:defRPr>
              </a:pPr>
            </a:p>
          </p:txBody>
        </p:sp>
        <p:sp>
          <p:nvSpPr>
            <p:cNvPr id="216" name="矩形 14"/>
            <p:cNvSpPr/>
            <p:nvPr/>
          </p:nvSpPr>
          <p:spPr>
            <a:xfrm>
              <a:off x="546101" y="554000"/>
              <a:ext cx="133352" cy="33496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217" name="文本框 15"/>
            <p:cNvSpPr txBox="1"/>
            <p:nvPr/>
          </p:nvSpPr>
          <p:spPr>
            <a:xfrm>
              <a:off x="-1" y="-1"/>
              <a:ext cx="482601" cy="1107439"/>
            </a:xfrm>
            <a:prstGeom prst="rect">
              <a:avLst/>
            </a:prstGeom>
            <a:noFill/>
            <a:ln w="12700" cap="flat">
              <a:noFill/>
              <a:miter lim="400000"/>
            </a:ln>
            <a:effectLst/>
          </p:spPr>
          <p:txBody>
            <a:bodyPr wrap="square" lIns="45718" tIns="45718" rIns="45718" bIns="45718" numCol="1" anchor="t">
              <a:spAutoFit/>
            </a:bodyPr>
            <a:lstStyle>
              <a:lvl1pPr>
                <a:defRPr sz="6600">
                  <a:solidFill>
                    <a:srgbClr val="DADADA"/>
                  </a:solidFill>
                  <a:latin typeface="Segoe UI"/>
                  <a:ea typeface="Segoe UI"/>
                  <a:cs typeface="Segoe UI"/>
                  <a:sym typeface="Segoe UI"/>
                </a:defRPr>
              </a:lvl1pPr>
            </a:lstStyle>
            <a:p>
              <a:r>
                <a:t>2</a:t>
              </a:r>
            </a:p>
          </p:txBody>
        </p:sp>
        <p:sp>
          <p:nvSpPr>
            <p:cNvPr id="218" name="文本框 16"/>
            <p:cNvSpPr txBox="1"/>
            <p:nvPr/>
          </p:nvSpPr>
          <p:spPr>
            <a:xfrm>
              <a:off x="1112043" y="337167"/>
              <a:ext cx="1625603" cy="459739"/>
            </a:xfrm>
            <a:prstGeom prst="rect">
              <a:avLst/>
            </a:prstGeom>
            <a:noFill/>
            <a:ln w="12700" cap="flat">
              <a:noFill/>
              <a:miter lim="400000"/>
            </a:ln>
            <a:effectLst/>
          </p:spPr>
          <p:txBody>
            <a:bodyPr wrap="square" lIns="45718" tIns="45718" rIns="45718" bIns="45718" numCol="1" anchor="t">
              <a:spAutoFit/>
            </a:bodyPr>
            <a:lstStyle>
              <a:lvl1pPr algn="just">
                <a:defRPr sz="2400" b="1">
                  <a:solidFill>
                    <a:srgbClr val="0D0D0D"/>
                  </a:solidFill>
                  <a:latin typeface="方正兰亭超细黑简体"/>
                  <a:ea typeface="方正兰亭超细黑简体"/>
                  <a:cs typeface="方正兰亭超细黑简体"/>
                  <a:sym typeface="方正兰亭超细黑简体"/>
                </a:defRPr>
              </a:lvl1pPr>
            </a:lstStyle>
            <a:p>
              <a:r>
                <a:t>METHODS</a:t>
              </a:r>
            </a:p>
          </p:txBody>
        </p:sp>
      </p:grpSp>
      <p:grpSp>
        <p:nvGrpSpPr>
          <p:cNvPr id="224" name="成组"/>
          <p:cNvGrpSpPr/>
          <p:nvPr/>
        </p:nvGrpSpPr>
        <p:grpSpPr>
          <a:xfrm>
            <a:off x="2140476" y="4591828"/>
            <a:ext cx="3170242" cy="1107440"/>
            <a:chOff x="0" y="0"/>
            <a:chExt cx="3170241" cy="1107438"/>
          </a:xfrm>
        </p:grpSpPr>
        <p:sp>
          <p:nvSpPr>
            <p:cNvPr id="220" name="矩形: 圆角 18"/>
            <p:cNvSpPr/>
            <p:nvPr/>
          </p:nvSpPr>
          <p:spPr>
            <a:xfrm>
              <a:off x="655638" y="252373"/>
              <a:ext cx="2514604" cy="603253"/>
            </a:xfrm>
            <a:prstGeom prst="roundRect">
              <a:avLst>
                <a:gd name="adj" fmla="val 5220"/>
              </a:avLst>
            </a:prstGeom>
            <a:noFill/>
            <a:ln w="22225" cap="rnd">
              <a:solidFill>
                <a:srgbClr val="404040"/>
              </a:solidFill>
              <a:prstDash val="solid"/>
              <a:round/>
            </a:ln>
            <a:effectLst/>
          </p:spPr>
          <p:txBody>
            <a:bodyPr wrap="square" lIns="45718" tIns="45718" rIns="45718" bIns="45718" numCol="1" anchor="ctr">
              <a:noAutofit/>
            </a:bodyPr>
            <a:lstStyle/>
            <a:p>
              <a:pPr algn="ctr">
                <a:defRPr>
                  <a:latin typeface="+mn-lt"/>
                  <a:ea typeface="+mn-ea"/>
                  <a:cs typeface="+mn-cs"/>
                  <a:sym typeface="等线"/>
                </a:defRPr>
              </a:pPr>
            </a:p>
          </p:txBody>
        </p:sp>
        <p:sp>
          <p:nvSpPr>
            <p:cNvPr id="221" name="矩形 19"/>
            <p:cNvSpPr/>
            <p:nvPr/>
          </p:nvSpPr>
          <p:spPr>
            <a:xfrm>
              <a:off x="546100" y="554000"/>
              <a:ext cx="133352" cy="33496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222" name="文本框 20"/>
            <p:cNvSpPr txBox="1"/>
            <p:nvPr/>
          </p:nvSpPr>
          <p:spPr>
            <a:xfrm>
              <a:off x="-1" y="-1"/>
              <a:ext cx="482601" cy="1107439"/>
            </a:xfrm>
            <a:prstGeom prst="rect">
              <a:avLst/>
            </a:prstGeom>
            <a:noFill/>
            <a:ln w="12700" cap="flat">
              <a:noFill/>
              <a:miter lim="400000"/>
            </a:ln>
            <a:effectLst/>
          </p:spPr>
          <p:txBody>
            <a:bodyPr wrap="square" lIns="45718" tIns="45718" rIns="45718" bIns="45718" numCol="1" anchor="t">
              <a:spAutoFit/>
            </a:bodyPr>
            <a:lstStyle>
              <a:lvl1pPr>
                <a:defRPr sz="6600">
                  <a:solidFill>
                    <a:srgbClr val="DADADA"/>
                  </a:solidFill>
                  <a:latin typeface="Segoe UI"/>
                  <a:ea typeface="Segoe UI"/>
                  <a:cs typeface="Segoe UI"/>
                  <a:sym typeface="Segoe UI"/>
                </a:defRPr>
              </a:lvl1pPr>
            </a:lstStyle>
            <a:p>
              <a:r>
                <a:t>3</a:t>
              </a:r>
            </a:p>
          </p:txBody>
        </p:sp>
        <p:sp>
          <p:nvSpPr>
            <p:cNvPr id="223" name="文本框 21"/>
            <p:cNvSpPr txBox="1"/>
            <p:nvPr/>
          </p:nvSpPr>
          <p:spPr>
            <a:xfrm>
              <a:off x="1112043" y="337167"/>
              <a:ext cx="1625603" cy="459739"/>
            </a:xfrm>
            <a:prstGeom prst="rect">
              <a:avLst/>
            </a:prstGeom>
            <a:noFill/>
            <a:ln w="12700" cap="flat">
              <a:noFill/>
              <a:miter lim="400000"/>
            </a:ln>
            <a:effectLst/>
          </p:spPr>
          <p:txBody>
            <a:bodyPr wrap="square" lIns="45718" tIns="45718" rIns="45718" bIns="45718" numCol="1" anchor="t">
              <a:spAutoFit/>
            </a:bodyPr>
            <a:lstStyle>
              <a:lvl1pPr algn="just">
                <a:defRPr sz="2400" b="1">
                  <a:solidFill>
                    <a:srgbClr val="0D0D0D"/>
                  </a:solidFill>
                  <a:latin typeface="方正兰亭超细黑简体"/>
                  <a:ea typeface="方正兰亭超细黑简体"/>
                  <a:cs typeface="方正兰亭超细黑简体"/>
                  <a:sym typeface="方正兰亭超细黑简体"/>
                </a:defRPr>
              </a:lvl1pPr>
            </a:lstStyle>
            <a:p>
              <a:r>
                <a:t>RESULTS</a:t>
              </a:r>
            </a:p>
          </p:txBody>
        </p:sp>
      </p:grpSp>
      <p:grpSp>
        <p:nvGrpSpPr>
          <p:cNvPr id="229" name="成组"/>
          <p:cNvGrpSpPr/>
          <p:nvPr/>
        </p:nvGrpSpPr>
        <p:grpSpPr>
          <a:xfrm>
            <a:off x="6858528" y="4591551"/>
            <a:ext cx="3549650" cy="1107439"/>
            <a:chOff x="0" y="0"/>
            <a:chExt cx="3549649" cy="1107438"/>
          </a:xfrm>
        </p:grpSpPr>
        <p:sp>
          <p:nvSpPr>
            <p:cNvPr id="225" name="矩形: 圆角 33"/>
            <p:cNvSpPr/>
            <p:nvPr/>
          </p:nvSpPr>
          <p:spPr>
            <a:xfrm>
              <a:off x="655637" y="252372"/>
              <a:ext cx="2514602" cy="603253"/>
            </a:xfrm>
            <a:prstGeom prst="roundRect">
              <a:avLst>
                <a:gd name="adj" fmla="val 5220"/>
              </a:avLst>
            </a:prstGeom>
            <a:noFill/>
            <a:ln w="22225" cap="rnd">
              <a:solidFill>
                <a:srgbClr val="404040"/>
              </a:solidFill>
              <a:prstDash val="solid"/>
              <a:round/>
            </a:ln>
            <a:effectLst/>
          </p:spPr>
          <p:txBody>
            <a:bodyPr wrap="square" lIns="45718" tIns="45718" rIns="45718" bIns="45718" numCol="1" anchor="ctr">
              <a:noAutofit/>
            </a:bodyPr>
            <a:lstStyle/>
            <a:p>
              <a:pPr algn="ctr">
                <a:defRPr>
                  <a:latin typeface="+mn-lt"/>
                  <a:ea typeface="+mn-ea"/>
                  <a:cs typeface="+mn-cs"/>
                  <a:sym typeface="等线"/>
                </a:defRPr>
              </a:pPr>
            </a:p>
          </p:txBody>
        </p:sp>
        <p:sp>
          <p:nvSpPr>
            <p:cNvPr id="226" name="矩形 34"/>
            <p:cNvSpPr/>
            <p:nvPr/>
          </p:nvSpPr>
          <p:spPr>
            <a:xfrm>
              <a:off x="546100" y="554000"/>
              <a:ext cx="133352" cy="33496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227" name="文本框 35"/>
            <p:cNvSpPr txBox="1"/>
            <p:nvPr/>
          </p:nvSpPr>
          <p:spPr>
            <a:xfrm>
              <a:off x="0" y="-1"/>
              <a:ext cx="482601" cy="1107439"/>
            </a:xfrm>
            <a:prstGeom prst="rect">
              <a:avLst/>
            </a:prstGeom>
            <a:noFill/>
            <a:ln w="12700" cap="flat">
              <a:noFill/>
              <a:miter lim="400000"/>
            </a:ln>
            <a:effectLst/>
          </p:spPr>
          <p:txBody>
            <a:bodyPr wrap="square" lIns="45718" tIns="45718" rIns="45718" bIns="45718" numCol="1" anchor="t">
              <a:spAutoFit/>
            </a:bodyPr>
            <a:lstStyle>
              <a:lvl1pPr>
                <a:defRPr sz="6600">
                  <a:solidFill>
                    <a:srgbClr val="DADADA"/>
                  </a:solidFill>
                  <a:latin typeface="Segoe UI"/>
                  <a:ea typeface="Segoe UI"/>
                  <a:cs typeface="Segoe UI"/>
                  <a:sym typeface="Segoe UI"/>
                </a:defRPr>
              </a:lvl1pPr>
            </a:lstStyle>
            <a:p>
              <a:r>
                <a:t>4</a:t>
              </a:r>
            </a:p>
          </p:txBody>
        </p:sp>
        <p:sp>
          <p:nvSpPr>
            <p:cNvPr id="228" name="文本框 36"/>
            <p:cNvSpPr txBox="1"/>
            <p:nvPr/>
          </p:nvSpPr>
          <p:spPr>
            <a:xfrm>
              <a:off x="915710" y="324127"/>
              <a:ext cx="2633940" cy="459739"/>
            </a:xfrm>
            <a:prstGeom prst="rect">
              <a:avLst/>
            </a:prstGeom>
            <a:noFill/>
            <a:ln w="12700" cap="flat">
              <a:noFill/>
              <a:miter lim="400000"/>
            </a:ln>
            <a:effectLst/>
          </p:spPr>
          <p:txBody>
            <a:bodyPr wrap="square" lIns="45718" tIns="45718" rIns="45718" bIns="45718" numCol="1" anchor="t">
              <a:spAutoFit/>
            </a:bodyPr>
            <a:lstStyle>
              <a:lvl1pPr algn="just">
                <a:defRPr sz="2400" b="1">
                  <a:solidFill>
                    <a:srgbClr val="0D0D0D"/>
                  </a:solidFill>
                  <a:latin typeface="方正兰亭超细黑简体"/>
                  <a:ea typeface="方正兰亭超细黑简体"/>
                  <a:cs typeface="方正兰亭超细黑简体"/>
                  <a:sym typeface="方正兰亭超细黑简体"/>
                </a:defRPr>
              </a:lvl1pPr>
            </a:lstStyle>
            <a:p>
              <a:r>
                <a:t>DISCUSSION</a:t>
              </a:r>
            </a:p>
          </p:txBody>
        </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4622165" y="211455"/>
            <a:ext cx="326517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sz="3600">
                <a:latin typeface="Helvetica Bold" charset="0"/>
                <a:ea typeface="Times" panose="00000500000000020000"/>
                <a:cs typeface="Helvetica Bold" charset="0"/>
                <a:sym typeface="Times" panose="00000500000000020000"/>
              </a:rPr>
              <a:t>Benchmark test</a:t>
            </a:r>
            <a:endParaRPr kumimoji="0" lang="zh-CN" altLang="en-US"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569" name="成组"/>
          <p:cNvSpPr txBox="1"/>
          <p:nvPr/>
        </p:nvSpPr>
        <p:spPr>
          <a:xfrm>
            <a:off x="1204424" y="945795"/>
            <a:ext cx="9783327" cy="2213610"/>
          </a:xfrm>
          <a:prstGeom prst="rect">
            <a:avLst/>
          </a:prstGeom>
          <a:ln w="12700">
            <a:miter lim="400000"/>
          </a:ln>
        </p:spPr>
        <p:txBody>
          <a:bodyPr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r>
              <a:rPr lang="zh-CN" altLang="en-US">
                <a:sym typeface="+mn-ea"/>
              </a:rPr>
              <a:t>为了有一个单一的评分函数，可以合理地评估对齐质量，平衡好覆盖范围和准确性，定义</a:t>
            </a:r>
            <a:r>
              <a:rPr lang="en-US" altLang="zh-CN">
                <a:sym typeface="+mn-ea"/>
              </a:rPr>
              <a:t>TM-score:</a:t>
            </a:r>
            <a:endParaRPr lang="en-US" altLang="zh-CN"/>
          </a:p>
          <a:p>
            <a:endParaRPr lang="en-US" altLang="zh-CN"/>
          </a:p>
          <a:p/>
        </p:txBody>
      </p:sp>
      <p:graphicFrame>
        <p:nvGraphicFramePr>
          <p:cNvPr id="3" name="对象 2">
            <a:hlinkClick r:id="" action="ppaction://ole?verb="/>
          </p:cNvPr>
          <p:cNvGraphicFramePr>
            <a:graphicFrameLocks noChangeAspect="1"/>
          </p:cNvGraphicFramePr>
          <p:nvPr/>
        </p:nvGraphicFramePr>
        <p:xfrm>
          <a:off x="3110230" y="1981835"/>
          <a:ext cx="4672330" cy="1747520"/>
        </p:xfrm>
        <a:graphic>
          <a:graphicData uri="http://schemas.openxmlformats.org/presentationml/2006/ole">
            <mc:AlternateContent xmlns:mc="http://schemas.openxmlformats.org/markup-compatibility/2006">
              <mc:Choice xmlns:v="urn:schemas-microsoft-com:vml" Requires="v">
                <p:oleObj spid="_x0000_s1025" name="" r:id="rId1" imgW="2920365" imgH="1091565" progId="Equation.KSEE3">
                  <p:embed/>
                </p:oleObj>
              </mc:Choice>
              <mc:Fallback>
                <p:oleObj name="" r:id="rId1" imgW="2920365" imgH="1091565" progId="Equation.KSEE3">
                  <p:embed/>
                  <p:pic>
                    <p:nvPicPr>
                      <p:cNvPr id="0" name="图片 1024"/>
                      <p:cNvPicPr/>
                      <p:nvPr/>
                    </p:nvPicPr>
                    <p:blipFill>
                      <a:blip r:embed="rId2"/>
                      <a:stretch>
                        <a:fillRect/>
                      </a:stretch>
                    </p:blipFill>
                    <p:spPr>
                      <a:xfrm>
                        <a:off x="3110230" y="1981835"/>
                        <a:ext cx="4672330" cy="1747520"/>
                      </a:xfrm>
                      <a:prstGeom prst="rect">
                        <a:avLst/>
                      </a:prstGeom>
                    </p:spPr>
                  </p:pic>
                </p:oleObj>
              </mc:Fallback>
            </mc:AlternateContent>
          </a:graphicData>
        </a:graphic>
      </p:graphicFrame>
      <p:sp>
        <p:nvSpPr>
          <p:cNvPr id="4" name="成组"/>
          <p:cNvSpPr txBox="1"/>
          <p:nvPr/>
        </p:nvSpPr>
        <p:spPr>
          <a:xfrm>
            <a:off x="1362539" y="3738525"/>
            <a:ext cx="9783327" cy="2744470"/>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fontAlgn="auto">
              <a:lnSpc>
                <a:spcPct val="150000"/>
              </a:lnSpc>
            </a:pPr>
            <a:r>
              <a:rPr lang="en-US" altLang="zh-CN">
                <a:sym typeface="+mn-ea"/>
              </a:rPr>
              <a:t>L</a:t>
            </a:r>
            <a:r>
              <a:rPr lang="en-US" altLang="zh-CN" baseline="-25000">
                <a:sym typeface="+mn-ea"/>
              </a:rPr>
              <a:t>Target</a:t>
            </a:r>
            <a:r>
              <a:rPr lang="en-US" altLang="zh-CN">
                <a:sym typeface="+mn-ea"/>
              </a:rPr>
              <a:t>:</a:t>
            </a:r>
            <a:r>
              <a:rPr lang="zh-CN" altLang="en-US">
                <a:sym typeface="+mn-ea"/>
              </a:rPr>
              <a:t>其他</a:t>
            </a:r>
            <a:r>
              <a:rPr lang="en-US" altLang="zh-CN">
                <a:sym typeface="+mn-ea"/>
              </a:rPr>
              <a:t>PDB</a:t>
            </a:r>
            <a:r>
              <a:rPr lang="zh-CN" altLang="en-US">
                <a:sym typeface="+mn-ea"/>
              </a:rPr>
              <a:t>结构对齐的目标蛋白的长度     </a:t>
            </a:r>
            <a:r>
              <a:rPr lang="en-US" altLang="zh-CN">
                <a:sym typeface="+mn-ea"/>
              </a:rPr>
              <a:t>L</a:t>
            </a:r>
            <a:r>
              <a:rPr lang="en-US" altLang="zh-CN" baseline="-25000">
                <a:sym typeface="+mn-ea"/>
              </a:rPr>
              <a:t>ali</a:t>
            </a:r>
            <a:r>
              <a:rPr lang="zh-CN" altLang="en-US">
                <a:sym typeface="+mn-ea"/>
              </a:rPr>
              <a:t> </a:t>
            </a:r>
            <a:r>
              <a:rPr lang="en-US" altLang="zh-CN">
                <a:sym typeface="+mn-ea"/>
              </a:rPr>
              <a:t>:</a:t>
            </a:r>
            <a:r>
              <a:rPr lang="zh-CN" altLang="en-US">
                <a:sym typeface="+mn-ea"/>
              </a:rPr>
              <a:t>对齐残基的数量</a:t>
            </a:r>
            <a:endParaRPr lang="zh-CN" altLang="en-US"/>
          </a:p>
          <a:p>
            <a:pPr fontAlgn="auto">
              <a:lnSpc>
                <a:spcPct val="150000"/>
              </a:lnSpc>
            </a:pPr>
            <a:r>
              <a:rPr lang="en-US" altLang="zh-CN">
                <a:sym typeface="+mn-ea"/>
              </a:rPr>
              <a:t>d</a:t>
            </a:r>
            <a:r>
              <a:rPr lang="en-US" altLang="zh-CN" baseline="-25000">
                <a:sym typeface="+mn-ea"/>
              </a:rPr>
              <a:t>i</a:t>
            </a:r>
            <a:r>
              <a:rPr lang="zh-CN" altLang="en-US">
                <a:sym typeface="+mn-ea"/>
              </a:rPr>
              <a:t> :第</a:t>
            </a:r>
            <a:r>
              <a:rPr lang="en-US" altLang="zh-CN">
                <a:sym typeface="+mn-ea"/>
              </a:rPr>
              <a:t>i</a:t>
            </a:r>
            <a:r>
              <a:rPr lang="zh-CN" altLang="en-US">
                <a:sym typeface="+mn-ea"/>
              </a:rPr>
              <a:t>对对齐残基之间的距离 </a:t>
            </a:r>
            <a:r>
              <a:rPr lang="en-US" altLang="zh-CN">
                <a:sym typeface="+mn-ea"/>
              </a:rPr>
              <a:t>d</a:t>
            </a:r>
            <a:r>
              <a:rPr lang="en-US" altLang="zh-CN" baseline="-25000">
                <a:sym typeface="+mn-ea"/>
              </a:rPr>
              <a:t>0</a:t>
            </a:r>
            <a:r>
              <a:rPr lang="en-US" altLang="zh-CN">
                <a:sym typeface="+mn-ea"/>
              </a:rPr>
              <a:t>(L</a:t>
            </a:r>
            <a:r>
              <a:rPr lang="en-US" altLang="zh-CN" baseline="-25000">
                <a:sym typeface="+mn-ea"/>
              </a:rPr>
              <a:t>Target</a:t>
            </a:r>
            <a:r>
              <a:rPr lang="en-US" altLang="zh-CN">
                <a:sym typeface="+mn-ea"/>
              </a:rPr>
              <a:t>):</a:t>
            </a:r>
            <a:r>
              <a:rPr lang="zh-CN" altLang="en-US">
                <a:sym typeface="+mn-ea"/>
              </a:rPr>
              <a:t>一个距离参数，可以将距离标准化，使平均</a:t>
            </a:r>
            <a:r>
              <a:rPr lang="en-US" altLang="zh-CN">
                <a:sym typeface="+mn-ea"/>
              </a:rPr>
              <a:t>TM-score</a:t>
            </a:r>
            <a:r>
              <a:rPr lang="zh-CN" altLang="en-US">
                <a:sym typeface="+mn-ea"/>
              </a:rPr>
              <a:t>不依赖于随机结构对的蛋白质的大小。可以将它看作其目标结构长度为</a:t>
            </a:r>
            <a:r>
              <a:rPr lang="en-US" altLang="zh-CN">
                <a:sym typeface="+mn-ea"/>
              </a:rPr>
              <a:t>L</a:t>
            </a:r>
            <a:r>
              <a:rPr lang="en-US" altLang="zh-CN" baseline="-25000">
                <a:sym typeface="+mn-ea"/>
              </a:rPr>
              <a:t>Target</a:t>
            </a:r>
            <a:r>
              <a:rPr lang="zh-CN" altLang="en-US">
                <a:sym typeface="+mn-ea"/>
              </a:rPr>
              <a:t>的随机相关结构对中对齐的残基对之间的平均距离。</a:t>
            </a:r>
            <a:endParaRPr lang="zh-CN" altLang="en-US">
              <a:sym typeface="+mn-ea"/>
            </a:endParaRPr>
          </a:p>
        </p:txBody>
      </p:sp>
      <p:graphicFrame>
        <p:nvGraphicFramePr>
          <p:cNvPr id="6" name="对象 5">
            <a:hlinkClick r:id="" action="ppaction://ole?verb="/>
          </p:cNvPr>
          <p:cNvGraphicFramePr>
            <a:graphicFrameLocks noChangeAspect="1"/>
          </p:cNvGraphicFramePr>
          <p:nvPr/>
        </p:nvGraphicFramePr>
        <p:xfrm>
          <a:off x="1863725" y="5873750"/>
          <a:ext cx="4751070" cy="604520"/>
        </p:xfrm>
        <a:graphic>
          <a:graphicData uri="http://schemas.openxmlformats.org/presentationml/2006/ole">
            <mc:AlternateContent xmlns:mc="http://schemas.openxmlformats.org/markup-compatibility/2006">
              <mc:Choice xmlns:v="urn:schemas-microsoft-com:vml" Requires="v">
                <p:oleObj spid="_x0000_s10" name="" r:id="rId3" imgW="2197100" imgH="279400" progId="Equation.KSEE3">
                  <p:embed/>
                </p:oleObj>
              </mc:Choice>
              <mc:Fallback>
                <p:oleObj name="" r:id="rId3" imgW="2197100" imgH="279400" progId="Equation.KSEE3">
                  <p:embed/>
                  <p:pic>
                    <p:nvPicPr>
                      <p:cNvPr id="0" name="图片 1028"/>
                      <p:cNvPicPr/>
                      <p:nvPr/>
                    </p:nvPicPr>
                    <p:blipFill>
                      <a:blip r:embed="rId4"/>
                      <a:stretch>
                        <a:fillRect/>
                      </a:stretch>
                    </p:blipFill>
                    <p:spPr>
                      <a:xfrm>
                        <a:off x="1863725" y="5873750"/>
                        <a:ext cx="4751070" cy="60452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4622165" y="211455"/>
            <a:ext cx="326517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sz="3600">
                <a:latin typeface="Helvetica Bold" charset="0"/>
                <a:ea typeface="Times" panose="00000500000000020000"/>
                <a:cs typeface="Helvetica Bold" charset="0"/>
                <a:sym typeface="Times" panose="00000500000000020000"/>
              </a:rPr>
              <a:t>Benchmark test</a:t>
            </a:r>
            <a:endParaRPr kumimoji="0" lang="zh-CN" altLang="en-US"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569" name="成组"/>
          <p:cNvSpPr txBox="1"/>
          <p:nvPr/>
        </p:nvSpPr>
        <p:spPr>
          <a:xfrm>
            <a:off x="1222839" y="1526185"/>
            <a:ext cx="9783327" cy="3806190"/>
          </a:xfrm>
          <a:prstGeom prst="rect">
            <a:avLst/>
          </a:prstGeom>
          <a:ln w="12700">
            <a:miter lim="400000"/>
          </a:ln>
        </p:spPr>
        <p:txBody>
          <a:bodyPr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r>
              <a:rPr lang="en-US" altLang="zh-CN">
                <a:sym typeface="+mn-ea"/>
              </a:rPr>
              <a:t>TM-score</a:t>
            </a:r>
            <a:r>
              <a:rPr lang="zh-CN" altLang="en-US">
                <a:sym typeface="+mn-ea"/>
              </a:rPr>
              <a:t>与其他评价标准相比，它的优势在于它采用的标准是纯几何的。例如，对于同一组蛋白质来说，</a:t>
            </a:r>
            <a:r>
              <a:rPr lang="en-US" altLang="zh-CN">
                <a:sym typeface="+mn-ea"/>
              </a:rPr>
              <a:t>TM-score</a:t>
            </a:r>
            <a:r>
              <a:rPr lang="zh-CN" altLang="en-US">
                <a:sym typeface="+mn-ea"/>
              </a:rPr>
              <a:t>值高的总是那些能找到具有更高精度的更匹配残基的蛋白质，这里</a:t>
            </a:r>
            <a:r>
              <a:rPr lang="en-US" altLang="zh-CN">
                <a:sym typeface="+mn-ea"/>
              </a:rPr>
              <a:t>TM-score</a:t>
            </a:r>
            <a:r>
              <a:rPr lang="zh-CN" altLang="en-US">
                <a:sym typeface="+mn-ea"/>
              </a:rPr>
              <a:t>代表的是一个适当的组合质量度量。有相关资料已经证明，与其他评分相比，</a:t>
            </a:r>
            <a:r>
              <a:rPr lang="en-US" altLang="zh-CN">
                <a:sym typeface="+mn-ea"/>
              </a:rPr>
              <a:t>TM-score</a:t>
            </a:r>
            <a:r>
              <a:rPr lang="zh-CN" altLang="en-US">
                <a:sym typeface="+mn-ea"/>
              </a:rPr>
              <a:t>的值与对齐的可折叠性具有最强的相关性。</a:t>
            </a:r>
            <a:endParaRPr lang="zh-CN" altLang="en-US">
              <a:sym typeface="+mn-ea"/>
            </a:endParaRPr>
          </a:p>
          <a:p>
            <a:r>
              <a:rPr lang="zh-CN" altLang="en-US">
                <a:sym typeface="+mn-ea"/>
              </a:rPr>
              <a:t>此外，</a:t>
            </a:r>
            <a:r>
              <a:rPr lang="en-US" altLang="zh-CN">
                <a:sym typeface="+mn-ea"/>
              </a:rPr>
              <a:t>TM-score</a:t>
            </a:r>
            <a:r>
              <a:rPr lang="zh-CN" altLang="en-US">
                <a:sym typeface="+mn-ea"/>
              </a:rPr>
              <a:t>对</a:t>
            </a:r>
            <a:r>
              <a:rPr lang="en-US" altLang="zh-CN">
                <a:sym typeface="+mn-ea"/>
              </a:rPr>
              <a:t>CASP5</a:t>
            </a:r>
            <a:r>
              <a:rPr lang="zh-CN" altLang="en-US">
                <a:sym typeface="+mn-ea"/>
              </a:rPr>
              <a:t>模型的排名与人类专家视觉评价的排名具有高度的一致性。</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785495" y="599440"/>
            <a:ext cx="10790555" cy="5906135"/>
          </a:xfrm>
          <a:prstGeom prst="roundRect">
            <a:avLst>
              <a:gd name="adj" fmla="val 0"/>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4622165" y="31750"/>
            <a:ext cx="326517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sz="3600">
                <a:latin typeface="Helvetica Bold" charset="0"/>
                <a:ea typeface="Times" panose="00000500000000020000"/>
                <a:cs typeface="Helvetica Bold" charset="0"/>
                <a:sym typeface="Times" panose="00000500000000020000"/>
              </a:rPr>
              <a:t>Benchmark test</a:t>
            </a:r>
            <a:endParaRPr kumimoji="0" lang="zh-CN" altLang="en-US"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569" name="成组"/>
          <p:cNvSpPr txBox="1"/>
          <p:nvPr/>
        </p:nvSpPr>
        <p:spPr>
          <a:xfrm>
            <a:off x="1204424" y="3114955"/>
            <a:ext cx="9783327" cy="4442460"/>
          </a:xfrm>
          <a:prstGeom prst="rect">
            <a:avLst/>
          </a:prstGeom>
          <a:ln w="12700">
            <a:miter lim="400000"/>
          </a:ln>
        </p:spPr>
        <p:txBody>
          <a:bodyPr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eaLnBrk="1">
              <a:lnSpc>
                <a:spcPct val="150000"/>
              </a:lnSpc>
            </a:pPr>
            <a:r>
              <a:rPr lang="zh-CN" altLang="en-US">
                <a:sym typeface="+mn-ea"/>
              </a:rPr>
              <a:t>由于大部分结构对有不同的折叠和低</a:t>
            </a:r>
            <a:r>
              <a:rPr lang="en-US" altLang="zh-CN">
                <a:sym typeface="+mn-ea"/>
              </a:rPr>
              <a:t>TM-score</a:t>
            </a:r>
            <a:r>
              <a:rPr lang="zh-CN" altLang="en-US">
                <a:sym typeface="+mn-ea"/>
              </a:rPr>
              <a:t>值，为了检查</a:t>
            </a:r>
            <a:r>
              <a:rPr lang="en-US" altLang="zh-CN">
                <a:sym typeface="+mn-ea"/>
              </a:rPr>
              <a:t>TM-score</a:t>
            </a:r>
            <a:r>
              <a:rPr lang="zh-CN" altLang="en-US">
                <a:sym typeface="+mn-ea"/>
              </a:rPr>
              <a:t>找出与</a:t>
            </a:r>
            <a:r>
              <a:rPr lang="zh-CN" altLang="en-US">
                <a:solidFill>
                  <a:srgbClr val="535353"/>
                </a:solidFill>
                <a:sym typeface="+mn-ea"/>
              </a:rPr>
              <a:t>给定目标结</a:t>
            </a:r>
            <a:r>
              <a:rPr lang="zh-CN" altLang="en-US">
                <a:sym typeface="+mn-ea"/>
              </a:rPr>
              <a:t>构相匹配的最重要的结构的能力，作者为每个目标蛋白选择了</a:t>
            </a:r>
            <a:r>
              <a:rPr lang="en-US" altLang="zh-CN">
                <a:sym typeface="+mn-ea"/>
              </a:rPr>
              <a:t>TM-score</a:t>
            </a:r>
            <a:r>
              <a:rPr lang="zh-CN" altLang="en-US">
                <a:sym typeface="+mn-ea"/>
              </a:rPr>
              <a:t>值最高的匹配，并对所有</a:t>
            </a:r>
            <a:r>
              <a:rPr lang="en-US" altLang="zh-CN">
                <a:sym typeface="+mn-ea"/>
              </a:rPr>
              <a:t>200</a:t>
            </a:r>
            <a:r>
              <a:rPr lang="zh-CN" altLang="en-US">
                <a:sym typeface="+mn-ea"/>
              </a:rPr>
              <a:t>个目标蛋白进行了求平均值。</a:t>
            </a:r>
            <a:endParaRPr lang="zh-CN" altLang="en-US">
              <a:sym typeface="+mn-ea"/>
            </a:endParaRPr>
          </a:p>
          <a:p>
            <a:pPr eaLnBrk="1">
              <a:lnSpc>
                <a:spcPct val="120000"/>
              </a:lnSpc>
              <a:spcBef>
                <a:spcPts val="0"/>
              </a:spcBef>
              <a:spcAft>
                <a:spcPts val="0"/>
              </a:spcAft>
            </a:pPr>
            <a:r>
              <a:rPr lang="zh-CN" altLang="en-US">
                <a:sym typeface="+mn-ea"/>
              </a:rPr>
              <a:t>结果显示</a:t>
            </a:r>
            <a:r>
              <a:rPr lang="en-US" altLang="zh-CN">
                <a:sym typeface="+mn-ea"/>
              </a:rPr>
              <a:t>:</a:t>
            </a:r>
            <a:r>
              <a:rPr lang="zh-CN" altLang="en-US">
                <a:sym typeface="+mn-ea"/>
              </a:rPr>
              <a:t>   覆盖范围：</a:t>
            </a:r>
            <a:r>
              <a:rPr lang="en-US" altLang="zh-CN">
                <a:sym typeface="+mn-ea"/>
              </a:rPr>
              <a:t>DALI&gt;TM-align&gt;SAL&gt;CE</a:t>
            </a:r>
            <a:endParaRPr lang="en-US" altLang="zh-CN">
              <a:sym typeface="+mn-ea"/>
            </a:endParaRPr>
          </a:p>
          <a:p>
            <a:pPr eaLnBrk="1">
              <a:lnSpc>
                <a:spcPct val="120000"/>
              </a:lnSpc>
              <a:spcBef>
                <a:spcPts val="0"/>
              </a:spcBef>
              <a:spcAft>
                <a:spcPts val="0"/>
              </a:spcAft>
            </a:pPr>
            <a:r>
              <a:rPr lang="zh-CN" altLang="en-US">
                <a:sym typeface="+mn-ea"/>
              </a:rPr>
              <a:t>                  准确性：</a:t>
            </a:r>
            <a:r>
              <a:rPr lang="en-US" altLang="zh-CN">
                <a:sym typeface="+mn-ea"/>
              </a:rPr>
              <a:t>CE&gt;TM-align&gt;SAL&gt;DALI</a:t>
            </a:r>
            <a:endParaRPr lang="en-US" altLang="zh-CN">
              <a:sym typeface="+mn-ea"/>
            </a:endParaRPr>
          </a:p>
          <a:p>
            <a:pPr eaLnBrk="1">
              <a:lnSpc>
                <a:spcPct val="120000"/>
              </a:lnSpc>
              <a:spcBef>
                <a:spcPts val="0"/>
              </a:spcBef>
              <a:spcAft>
                <a:spcPts val="0"/>
              </a:spcAft>
            </a:pPr>
            <a:r>
              <a:rPr lang="en-US" altLang="zh-CN">
                <a:sym typeface="+mn-ea"/>
              </a:rPr>
              <a:t>                  TM-score</a:t>
            </a:r>
            <a:r>
              <a:rPr lang="zh-CN" altLang="en-US">
                <a:sym typeface="+mn-ea"/>
              </a:rPr>
              <a:t>：</a:t>
            </a:r>
            <a:r>
              <a:rPr lang="en-US" altLang="zh-CN">
                <a:sym typeface="+mn-ea"/>
              </a:rPr>
              <a:t>TM-align&gt;SAL=DALI&gt;CE</a:t>
            </a:r>
            <a:endParaRPr lang="en-US" altLang="zh-CN">
              <a:sym typeface="+mn-ea"/>
            </a:endParaRPr>
          </a:p>
          <a:p>
            <a:pPr eaLnBrk="1">
              <a:lnSpc>
                <a:spcPct val="120000"/>
              </a:lnSpc>
              <a:spcBef>
                <a:spcPts val="0"/>
              </a:spcBef>
              <a:spcAft>
                <a:spcPts val="0"/>
              </a:spcAft>
            </a:pPr>
            <a:r>
              <a:rPr lang="zh-CN" altLang="en-US">
                <a:sym typeface="+mn-ea"/>
              </a:rPr>
              <a:t>                  效率：</a:t>
            </a:r>
            <a:r>
              <a:rPr lang="en-US" altLang="zh-CN">
                <a:sym typeface="+mn-ea"/>
              </a:rPr>
              <a:t>TM-align</a:t>
            </a:r>
            <a:r>
              <a:rPr lang="zh-CN" altLang="en-US">
                <a:sym typeface="+mn-ea"/>
              </a:rPr>
              <a:t>比</a:t>
            </a:r>
            <a:r>
              <a:rPr lang="en-US" altLang="zh-CN">
                <a:sym typeface="+mn-ea"/>
              </a:rPr>
              <a:t>CE</a:t>
            </a:r>
            <a:r>
              <a:rPr lang="zh-CN" altLang="en-US">
                <a:sym typeface="+mn-ea"/>
              </a:rPr>
              <a:t>快</a:t>
            </a:r>
            <a:r>
              <a:rPr lang="en-US" altLang="zh-CN">
                <a:sym typeface="+mn-ea"/>
              </a:rPr>
              <a:t>4</a:t>
            </a:r>
            <a:r>
              <a:rPr lang="zh-CN" altLang="en-US">
                <a:sym typeface="+mn-ea"/>
              </a:rPr>
              <a:t>倍，比</a:t>
            </a:r>
            <a:r>
              <a:rPr lang="en-US" altLang="zh-CN">
                <a:sym typeface="+mn-ea"/>
              </a:rPr>
              <a:t>DALI</a:t>
            </a:r>
            <a:r>
              <a:rPr lang="zh-CN" altLang="en-US">
                <a:sym typeface="+mn-ea"/>
              </a:rPr>
              <a:t>和</a:t>
            </a:r>
            <a:r>
              <a:rPr lang="en-US" altLang="zh-CN">
                <a:sym typeface="+mn-ea"/>
              </a:rPr>
              <a:t>SAL</a:t>
            </a:r>
            <a:r>
              <a:rPr lang="zh-CN" altLang="en-US">
                <a:sym typeface="+mn-ea"/>
              </a:rPr>
              <a:t>快</a:t>
            </a:r>
            <a:r>
              <a:rPr lang="en-US" altLang="zh-CN">
                <a:sym typeface="+mn-ea"/>
              </a:rPr>
              <a:t>20</a:t>
            </a:r>
            <a:r>
              <a:rPr lang="zh-CN" altLang="en-US">
                <a:sym typeface="+mn-ea"/>
              </a:rPr>
              <a:t>倍</a:t>
            </a:r>
            <a:endParaRPr lang="zh-CN" altLang="en-US">
              <a:sym typeface="+mn-ea"/>
            </a:endParaRPr>
          </a:p>
          <a:p>
            <a:endParaRPr lang="en-US" altLang="zh-CN"/>
          </a:p>
          <a:p/>
        </p:txBody>
      </p:sp>
      <p:pic>
        <p:nvPicPr>
          <p:cNvPr id="9" name="内容占位符 8"/>
          <p:cNvPicPr>
            <a:picLocks noChangeAspect="1"/>
          </p:cNvPicPr>
          <p:nvPr>
            <p:ph idx="4294967295"/>
          </p:nvPr>
        </p:nvPicPr>
        <p:blipFill>
          <a:blip r:embed="rId1"/>
          <a:stretch>
            <a:fillRect/>
          </a:stretch>
        </p:blipFill>
        <p:spPr>
          <a:xfrm>
            <a:off x="1134745" y="685165"/>
            <a:ext cx="9922510" cy="2613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785495" y="599440"/>
            <a:ext cx="10790555" cy="5906135"/>
          </a:xfrm>
          <a:prstGeom prst="roundRect">
            <a:avLst>
              <a:gd name="adj" fmla="val 0"/>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4622165" y="31750"/>
            <a:ext cx="326517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sz="3600">
                <a:latin typeface="Helvetica Bold" charset="0"/>
                <a:ea typeface="Times" panose="00000500000000020000"/>
                <a:cs typeface="Helvetica Bold" charset="0"/>
                <a:sym typeface="Times" panose="00000500000000020000"/>
              </a:rPr>
              <a:t>Benchmark test</a:t>
            </a:r>
            <a:endParaRPr kumimoji="0" lang="zh-CN" altLang="en-US"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569" name="成组"/>
          <p:cNvSpPr txBox="1"/>
          <p:nvPr/>
        </p:nvSpPr>
        <p:spPr>
          <a:xfrm>
            <a:off x="6238875" y="2795270"/>
            <a:ext cx="4347845" cy="1151890"/>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eaLnBrk="1">
              <a:lnSpc>
                <a:spcPct val="150000"/>
              </a:lnSpc>
            </a:pPr>
            <a:r>
              <a:rPr lang="zh-CN" altLang="en-US">
                <a:solidFill>
                  <a:srgbClr val="535353"/>
                </a:solidFill>
                <a:sym typeface="+mn-ea"/>
              </a:rPr>
              <a:t>图中展示了</a:t>
            </a:r>
            <a:r>
              <a:rPr lang="en-US" altLang="zh-CN">
                <a:solidFill>
                  <a:srgbClr val="535353"/>
                </a:solidFill>
                <a:sym typeface="+mn-ea"/>
              </a:rPr>
              <a:t>1atzA</a:t>
            </a:r>
            <a:r>
              <a:rPr lang="zh-CN" altLang="en-US">
                <a:solidFill>
                  <a:srgbClr val="535353"/>
                </a:solidFill>
                <a:sym typeface="+mn-ea"/>
              </a:rPr>
              <a:t>和</a:t>
            </a:r>
            <a:r>
              <a:rPr lang="en-US" altLang="zh-CN">
                <a:solidFill>
                  <a:srgbClr val="535353"/>
                </a:solidFill>
                <a:sym typeface="+mn-ea"/>
              </a:rPr>
              <a:t>1auoA</a:t>
            </a:r>
            <a:r>
              <a:rPr lang="zh-CN" altLang="en-US">
                <a:solidFill>
                  <a:srgbClr val="535353"/>
                </a:solidFill>
                <a:sym typeface="+mn-ea"/>
              </a:rPr>
              <a:t>不同对齐方法的结构排列的例子。</a:t>
            </a:r>
            <a:endParaRPr lang="zh-CN" altLang="en-US">
              <a:solidFill>
                <a:srgbClr val="535353"/>
              </a:solidFill>
              <a:sym typeface="+mn-ea"/>
            </a:endParaRPr>
          </a:p>
        </p:txBody>
      </p:sp>
      <p:pic>
        <p:nvPicPr>
          <p:cNvPr id="5" name="图片占位符 4"/>
          <p:cNvPicPr>
            <a:picLocks noChangeAspect="1"/>
          </p:cNvPicPr>
          <p:nvPr>
            <p:ph type="pic" idx="1"/>
          </p:nvPr>
        </p:nvPicPr>
        <p:blipFill>
          <a:blip r:embed="rId1"/>
          <a:stretch>
            <a:fillRect/>
          </a:stretch>
        </p:blipFill>
        <p:spPr>
          <a:xfrm>
            <a:off x="1313180" y="585470"/>
            <a:ext cx="3421380" cy="5934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 name="图片 3" descr="图片 3"/>
          <p:cNvPicPr>
            <a:picLocks noChangeAspect="1"/>
          </p:cNvPicPr>
          <p:nvPr/>
        </p:nvPicPr>
        <p:blipFill>
          <a:blip r:embed="rId1"/>
          <a:srcRect t="676" r="449" b="49040"/>
          <a:stretch>
            <a:fillRect/>
          </a:stretch>
        </p:blipFill>
        <p:spPr>
          <a:xfrm>
            <a:off x="-118337" y="0"/>
            <a:ext cx="12300187" cy="3315494"/>
          </a:xfrm>
          <a:prstGeom prst="rect">
            <a:avLst/>
          </a:prstGeom>
          <a:ln w="12700">
            <a:miter lim="400000"/>
            <a:headEnd/>
            <a:tailEnd/>
          </a:ln>
        </p:spPr>
      </p:pic>
      <p:sp>
        <p:nvSpPr>
          <p:cNvPr id="387" name="任意多边形: 形状 278"/>
          <p:cNvSpPr/>
          <p:nvPr/>
        </p:nvSpPr>
        <p:spPr>
          <a:xfrm>
            <a:off x="4982209" y="2178685"/>
            <a:ext cx="2227582" cy="2246630"/>
          </a:xfrm>
          <a:custGeom>
            <a:avLst/>
            <a:gdLst/>
            <a:ahLst/>
            <a:cxnLst>
              <a:cxn ang="0">
                <a:pos x="wd2" y="hd2"/>
              </a:cxn>
              <a:cxn ang="5400000">
                <a:pos x="wd2" y="hd2"/>
              </a:cxn>
              <a:cxn ang="10800000">
                <a:pos x="wd2" y="hd2"/>
              </a:cxn>
              <a:cxn ang="16200000">
                <a:pos x="wd2" y="hd2"/>
              </a:cxn>
            </a:cxnLst>
            <a:rect l="0" t="0" r="r" b="b"/>
            <a:pathLst>
              <a:path w="21600" h="21600" extrusionOk="0">
                <a:moveTo>
                  <a:pt x="10862" y="0"/>
                </a:moveTo>
                <a:lnTo>
                  <a:pt x="18484" y="3187"/>
                </a:lnTo>
                <a:lnTo>
                  <a:pt x="21600" y="10769"/>
                </a:lnTo>
                <a:lnTo>
                  <a:pt x="18410" y="18376"/>
                </a:lnTo>
                <a:lnTo>
                  <a:pt x="10825" y="21600"/>
                </a:lnTo>
                <a:lnTo>
                  <a:pt x="3128" y="18169"/>
                </a:lnTo>
                <a:lnTo>
                  <a:pt x="0" y="10769"/>
                </a:lnTo>
                <a:lnTo>
                  <a:pt x="3202" y="3077"/>
                </a:lnTo>
                <a:lnTo>
                  <a:pt x="10862" y="0"/>
                </a:lnTo>
                <a:close/>
              </a:path>
            </a:pathLst>
          </a:cu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grpSp>
        <p:nvGrpSpPr>
          <p:cNvPr id="417" name="组合 283"/>
          <p:cNvGrpSpPr/>
          <p:nvPr/>
        </p:nvGrpSpPr>
        <p:grpSpPr>
          <a:xfrm>
            <a:off x="5604522" y="2801731"/>
            <a:ext cx="969938" cy="971157"/>
            <a:chOff x="0" y="0"/>
            <a:chExt cx="969936" cy="971156"/>
          </a:xfrm>
        </p:grpSpPr>
        <p:sp>
          <p:nvSpPr>
            <p:cNvPr id="388" name="框"/>
            <p:cNvSpPr/>
            <p:nvPr/>
          </p:nvSpPr>
          <p:spPr>
            <a:xfrm rot="197084">
              <a:off x="25603" y="25563"/>
              <a:ext cx="918730" cy="92002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389" name="点线"/>
            <p:cNvSpPr/>
            <p:nvPr/>
          </p:nvSpPr>
          <p:spPr>
            <a:xfrm flipH="1">
              <a:off x="70885" y="159918"/>
              <a:ext cx="91188" cy="53137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0" name="点线"/>
            <p:cNvSpPr/>
            <p:nvPr/>
          </p:nvSpPr>
          <p:spPr>
            <a:xfrm flipH="1">
              <a:off x="557778" y="567344"/>
              <a:ext cx="382806" cy="37787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1" name="点线"/>
            <p:cNvSpPr/>
            <p:nvPr/>
          </p:nvSpPr>
          <p:spPr>
            <a:xfrm flipH="1">
              <a:off x="117338" y="120082"/>
              <a:ext cx="312210" cy="316546"/>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2" name="点线"/>
            <p:cNvSpPr/>
            <p:nvPr/>
          </p:nvSpPr>
          <p:spPr>
            <a:xfrm flipH="1" flipV="1">
              <a:off x="703884" y="84407"/>
              <a:ext cx="238420" cy="47698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3" name="点线"/>
            <p:cNvSpPr/>
            <p:nvPr/>
          </p:nvSpPr>
          <p:spPr>
            <a:xfrm flipV="1">
              <a:off x="164872" y="79124"/>
              <a:ext cx="533808" cy="7592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4" name="点线"/>
            <p:cNvSpPr/>
            <p:nvPr/>
          </p:nvSpPr>
          <p:spPr>
            <a:xfrm flipV="1">
              <a:off x="311363" y="386161"/>
              <a:ext cx="74137" cy="43267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5" name="点线"/>
            <p:cNvSpPr/>
            <p:nvPr/>
          </p:nvSpPr>
          <p:spPr>
            <a:xfrm flipH="1" flipV="1">
              <a:off x="776420" y="535004"/>
              <a:ext cx="162713" cy="2925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6" name="点线"/>
            <p:cNvSpPr/>
            <p:nvPr/>
          </p:nvSpPr>
          <p:spPr>
            <a:xfrm flipH="1" flipV="1">
              <a:off x="327496" y="56237"/>
              <a:ext cx="101902" cy="5954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7" name="点线"/>
            <p:cNvSpPr/>
            <p:nvPr/>
          </p:nvSpPr>
          <p:spPr>
            <a:xfrm flipV="1">
              <a:off x="433764" y="27669"/>
              <a:ext cx="78862" cy="8716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8" name="点线"/>
            <p:cNvSpPr/>
            <p:nvPr/>
          </p:nvSpPr>
          <p:spPr>
            <a:xfrm flipH="1" flipV="1">
              <a:off x="115682" y="441271"/>
              <a:ext cx="193694" cy="376554"/>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9" name="点线"/>
            <p:cNvSpPr/>
            <p:nvPr/>
          </p:nvSpPr>
          <p:spPr>
            <a:xfrm flipH="1" flipV="1">
              <a:off x="56990" y="321138"/>
              <a:ext cx="56425" cy="114754"/>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0" name="点线"/>
            <p:cNvSpPr/>
            <p:nvPr/>
          </p:nvSpPr>
          <p:spPr>
            <a:xfrm flipH="1">
              <a:off x="751600" y="745410"/>
              <a:ext cx="118184" cy="1287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1" name="点线"/>
            <p:cNvSpPr/>
            <p:nvPr/>
          </p:nvSpPr>
          <p:spPr>
            <a:xfrm flipH="1" flipV="1">
              <a:off x="73062" y="695889"/>
              <a:ext cx="479436" cy="25039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2" name="点线"/>
            <p:cNvSpPr/>
            <p:nvPr/>
          </p:nvSpPr>
          <p:spPr>
            <a:xfrm flipV="1">
              <a:off x="750242" y="281219"/>
              <a:ext cx="49768" cy="472206"/>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3" name="点线"/>
            <p:cNvSpPr/>
            <p:nvPr/>
          </p:nvSpPr>
          <p:spPr>
            <a:xfrm flipH="1">
              <a:off x="313301" y="341875"/>
              <a:ext cx="243989" cy="47638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4" name="点线"/>
            <p:cNvSpPr/>
            <p:nvPr/>
          </p:nvSpPr>
          <p:spPr>
            <a:xfrm flipH="1" flipV="1">
              <a:off x="434480" y="118643"/>
              <a:ext cx="364268" cy="15757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5" name="点线"/>
            <p:cNvSpPr/>
            <p:nvPr/>
          </p:nvSpPr>
          <p:spPr>
            <a:xfrm flipH="1">
              <a:off x="313969" y="758210"/>
              <a:ext cx="431774" cy="6286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6" name="点线"/>
            <p:cNvSpPr/>
            <p:nvPr/>
          </p:nvSpPr>
          <p:spPr>
            <a:xfrm flipV="1">
              <a:off x="26113" y="439541"/>
              <a:ext cx="84750" cy="6730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7" name="点线"/>
            <p:cNvSpPr/>
            <p:nvPr/>
          </p:nvSpPr>
          <p:spPr>
            <a:xfrm flipV="1">
              <a:off x="193179" y="822214"/>
              <a:ext cx="116054" cy="2421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8" name="点线"/>
            <p:cNvSpPr/>
            <p:nvPr/>
          </p:nvSpPr>
          <p:spPr>
            <a:xfrm>
              <a:off x="312100" y="824434"/>
              <a:ext cx="47153" cy="10765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9" name="点线"/>
            <p:cNvSpPr/>
            <p:nvPr/>
          </p:nvSpPr>
          <p:spPr>
            <a:xfrm flipV="1">
              <a:off x="802946" y="204490"/>
              <a:ext cx="45811" cy="7076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0" name="点线"/>
            <p:cNvSpPr/>
            <p:nvPr/>
          </p:nvSpPr>
          <p:spPr>
            <a:xfrm>
              <a:off x="803371" y="280191"/>
              <a:ext cx="128087" cy="9088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1" name="点线"/>
            <p:cNvSpPr/>
            <p:nvPr/>
          </p:nvSpPr>
          <p:spPr>
            <a:xfrm flipH="1">
              <a:off x="315723" y="536442"/>
              <a:ext cx="455534" cy="282970"/>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2" name="点线"/>
            <p:cNvSpPr/>
            <p:nvPr/>
          </p:nvSpPr>
          <p:spPr>
            <a:xfrm flipV="1">
              <a:off x="116459" y="383668"/>
              <a:ext cx="266026" cy="5450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3" name="点线"/>
            <p:cNvSpPr/>
            <p:nvPr/>
          </p:nvSpPr>
          <p:spPr>
            <a:xfrm flipV="1">
              <a:off x="389113" y="278694"/>
              <a:ext cx="409031" cy="10363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4" name="点线"/>
            <p:cNvSpPr/>
            <p:nvPr/>
          </p:nvSpPr>
          <p:spPr>
            <a:xfrm>
              <a:off x="559917" y="341766"/>
              <a:ext cx="211096" cy="19101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5" name="点线"/>
            <p:cNvSpPr/>
            <p:nvPr/>
          </p:nvSpPr>
          <p:spPr>
            <a:xfrm>
              <a:off x="432902" y="119703"/>
              <a:ext cx="123682" cy="21800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6" name="点线"/>
            <p:cNvSpPr/>
            <p:nvPr/>
          </p:nvSpPr>
          <p:spPr>
            <a:xfrm flipH="1">
              <a:off x="387439" y="118753"/>
              <a:ext cx="43814" cy="26202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grpSp>
      <p:sp>
        <p:nvSpPr>
          <p:cNvPr id="2" name="文本框 1"/>
          <p:cNvSpPr txBox="1"/>
          <p:nvPr/>
        </p:nvSpPr>
        <p:spPr>
          <a:xfrm>
            <a:off x="-317" y="3621405"/>
            <a:ext cx="5296535" cy="8337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algn="ctr" defTabSz="457200">
              <a:lnSpc>
                <a:spcPts val="5800"/>
              </a:lnSpc>
              <a:spcBef>
                <a:spcPts val="1200"/>
              </a:spcBef>
              <a:defRPr sz="3600" b="1">
                <a:solidFill>
                  <a:srgbClr val="262626"/>
                </a:solidFill>
              </a:defRPr>
            </a:pPr>
            <a:r>
              <a:rPr kumimoji="0" lang="zh-CN" altLang="en-US" sz="2400" i="0" u="none" strike="noStrike" cap="none" spc="0" normalizeH="0" baseline="0">
                <a:ln>
                  <a:noFill/>
                </a:ln>
                <a:solidFill>
                  <a:srgbClr val="000000"/>
                </a:solidFill>
                <a:effectLst/>
                <a:uFillTx/>
                <a:latin typeface="Helvetica Bold" charset="0"/>
                <a:ea typeface="Times" panose="00000500000000020000"/>
                <a:cs typeface="Helvetica Bold" charset="0"/>
                <a:sym typeface="Times" panose="00000500000000020000"/>
              </a:rPr>
              <a:t>How many folds are there in the PDB?</a:t>
            </a:r>
            <a:endParaRPr kumimoji="0" lang="zh-CN" altLang="en-US" sz="2400" i="0" u="none" strike="noStrike" cap="none" spc="0" normalizeH="0" baseline="0">
              <a:ln>
                <a:noFill/>
              </a:ln>
              <a:solidFill>
                <a:srgbClr val="000000"/>
              </a:solidFill>
              <a:effectLst/>
              <a:uFillTx/>
              <a:latin typeface="Helvetica Bold" charset="0"/>
              <a:ea typeface="Times" panose="00000500000000020000"/>
              <a:cs typeface="Helvetica Bold" charset="0"/>
              <a:sym typeface="Times" panose="00000500000000020000"/>
            </a:endParaRPr>
          </a:p>
        </p:txBody>
      </p:sp>
      <p:sp>
        <p:nvSpPr>
          <p:cNvPr id="3" name="文本框 2"/>
          <p:cNvSpPr txBox="1"/>
          <p:nvPr/>
        </p:nvSpPr>
        <p:spPr>
          <a:xfrm>
            <a:off x="630555" y="4761230"/>
            <a:ext cx="11268710" cy="1197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eaLnBrk="1">
              <a:lnSpc>
                <a:spcPct val="150000"/>
              </a:lnSpc>
              <a:spcBef>
                <a:spcPts val="0"/>
              </a:spcBef>
              <a:spcAft>
                <a:spcPts val="0"/>
              </a:spcAft>
              <a:buClrTx/>
              <a:buSzTx/>
              <a:buFontTx/>
              <a:buNone/>
            </a:pPr>
            <a:r>
              <a:rPr lang="en-US" altLang="zh-CN" sz="2400" b="1">
                <a:solidFill>
                  <a:srgbClr val="535353"/>
                </a:solidFill>
                <a:uFillTx/>
                <a:latin typeface="Helvetica Neue Regular" panose="02000503000000020004" charset="0"/>
                <a:cs typeface="Helvetica Neue Regular" panose="02000503000000020004" charset="0"/>
                <a:sym typeface="+mn-ea"/>
              </a:rPr>
              <a:t>        </a:t>
            </a:r>
            <a:r>
              <a:rPr lang="zh-CN" altLang="en-US" sz="2400" b="1">
                <a:solidFill>
                  <a:srgbClr val="535353"/>
                </a:solidFill>
                <a:uFillTx/>
                <a:latin typeface="Helvetica Neue Regular" panose="02000503000000020004" charset="0"/>
                <a:cs typeface="Helvetica Neue Regular" panose="02000503000000020004" charset="0"/>
                <a:sym typeface="+mn-ea"/>
              </a:rPr>
              <a:t>这个问题的答案取决于如何定义蛋白质折叠，这里作者尝试使用</a:t>
            </a:r>
            <a:r>
              <a:rPr lang="en-US" altLang="zh-CN" sz="2400" b="1">
                <a:solidFill>
                  <a:srgbClr val="535353"/>
                </a:solidFill>
                <a:uFillTx/>
                <a:latin typeface="Helvetica Neue Regular" panose="02000503000000020004" charset="0"/>
                <a:cs typeface="Helvetica Neue Regular" panose="02000503000000020004" charset="0"/>
                <a:sym typeface="+mn-ea"/>
              </a:rPr>
              <a:t>TM-score</a:t>
            </a:r>
            <a:r>
              <a:rPr lang="zh-CN" altLang="en-US" sz="2400" b="1">
                <a:solidFill>
                  <a:srgbClr val="535353"/>
                </a:solidFill>
                <a:uFillTx/>
                <a:latin typeface="Helvetica Neue Regular" panose="02000503000000020004" charset="0"/>
                <a:cs typeface="Helvetica Neue Regular" panose="02000503000000020004" charset="0"/>
                <a:sym typeface="+mn-ea"/>
              </a:rPr>
              <a:t>来定义蛋白质折叠的数量。</a:t>
            </a:r>
            <a:endParaRPr kumimoji="0" lang="zh-CN" altLang="en-US" sz="2400" b="1" i="0" baseline="0">
              <a:ln>
                <a:noFill/>
              </a:ln>
              <a:solidFill>
                <a:srgbClr val="535353"/>
              </a:solidFill>
              <a:effectLst/>
              <a:uFillTx/>
              <a:latin typeface="Helvetica Neue Regular" panose="02000503000000020004" charset="0"/>
              <a:ea typeface="宋体" charset="0"/>
              <a:cs typeface="Helvetica Neue Regular" panose="02000503000000020004" charset="0"/>
              <a:sym typeface="+mn-ea"/>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2172335" y="119380"/>
            <a:ext cx="788543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How many folds are there in the PDB?</a:t>
            </a:r>
            <a:endParaRPr kumimoji="0" lang="zh-CN" altLang="en-US"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569" name="成组"/>
          <p:cNvSpPr txBox="1"/>
          <p:nvPr/>
        </p:nvSpPr>
        <p:spPr>
          <a:xfrm>
            <a:off x="1204424" y="979450"/>
            <a:ext cx="9783327" cy="5399405"/>
          </a:xfrm>
          <a:prstGeom prst="rect">
            <a:avLst/>
          </a:prstGeom>
          <a:ln w="12700">
            <a:miter lim="400000"/>
          </a:ln>
        </p:spPr>
        <p:txBody>
          <a:bodyPr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r>
              <a:rPr lang="zh-CN" altLang="en-US">
                <a:latin typeface="Helvetica Neue Regular" panose="02000503000000020004" charset="0"/>
                <a:cs typeface="Helvetica Neue Regular" panose="02000503000000020004" charset="0"/>
                <a:sym typeface="+mn-ea"/>
              </a:rPr>
              <a:t>采用</a:t>
            </a:r>
            <a:r>
              <a:rPr lang="en-US" altLang="zh-CN">
                <a:latin typeface="Helvetica Neue Regular" panose="02000503000000020004" charset="0"/>
                <a:cs typeface="Helvetica Neue Regular" panose="02000503000000020004" charset="0"/>
                <a:sym typeface="+mn-ea"/>
              </a:rPr>
              <a:t>TM-score=0.5</a:t>
            </a:r>
            <a:r>
              <a:rPr lang="zh-CN" altLang="en-US">
                <a:latin typeface="Helvetica Neue Regular" panose="02000503000000020004" charset="0"/>
                <a:cs typeface="Helvetica Neue Regular" panose="02000503000000020004" charset="0"/>
                <a:sym typeface="+mn-ea"/>
              </a:rPr>
              <a:t>作为评分阈值，这个标准是由经验以及蛋白质结构建模确定的。</a:t>
            </a:r>
            <a:endParaRPr lang="zh-CN" altLang="en-US">
              <a:latin typeface="Helvetica Neue Regular" panose="02000503000000020004" charset="0"/>
              <a:cs typeface="Helvetica Neue Regular" panose="02000503000000020004" charset="0"/>
              <a:sym typeface="+mn-ea"/>
            </a:endParaRPr>
          </a:p>
          <a:p>
            <a:r>
              <a:rPr lang="zh-CN" altLang="en-US">
                <a:latin typeface="Helvetica Neue Regular" panose="02000503000000020004" charset="0"/>
                <a:cs typeface="Helvetica Neue Regular" panose="02000503000000020004" charset="0"/>
                <a:sym typeface="+mn-ea"/>
              </a:rPr>
              <a:t>当比对的</a:t>
            </a:r>
            <a:r>
              <a:rPr lang="en-US" altLang="zh-CN">
                <a:latin typeface="Helvetica Neue Regular" panose="02000503000000020004" charset="0"/>
                <a:cs typeface="Helvetica Neue Regular" panose="02000503000000020004" charset="0"/>
                <a:sym typeface="+mn-ea"/>
              </a:rPr>
              <a:t>TM-score</a:t>
            </a:r>
            <a:r>
              <a:rPr lang="zh-CN" altLang="en-US">
                <a:latin typeface="Helvetica Neue Regular" panose="02000503000000020004" charset="0"/>
                <a:cs typeface="Helvetica Neue Regular" panose="02000503000000020004" charset="0"/>
                <a:sym typeface="+mn-ea"/>
              </a:rPr>
              <a:t>值</a:t>
            </a:r>
            <a:r>
              <a:rPr lang="en-US" altLang="zh-CN">
                <a:latin typeface="Helvetica Neue Regular" panose="02000503000000020004" charset="0"/>
                <a:cs typeface="Helvetica Neue Regular" panose="02000503000000020004" charset="0"/>
                <a:sym typeface="+mn-ea"/>
              </a:rPr>
              <a:t>&gt;0.5</a:t>
            </a:r>
            <a:r>
              <a:rPr lang="zh-CN" altLang="en-US">
                <a:latin typeface="Helvetica Neue Regular" panose="02000503000000020004" charset="0"/>
                <a:cs typeface="Helvetica Neue Regular" panose="02000503000000020004" charset="0"/>
                <a:sym typeface="+mn-ea"/>
              </a:rPr>
              <a:t>时，像</a:t>
            </a:r>
            <a:r>
              <a:rPr lang="en-US" altLang="zh-CN">
                <a:latin typeface="Helvetica Neue Regular" panose="02000503000000020004" charset="0"/>
                <a:cs typeface="Helvetica Neue Regular" panose="02000503000000020004" charset="0"/>
                <a:sym typeface="+mn-ea"/>
              </a:rPr>
              <a:t>MODELER</a:t>
            </a:r>
            <a:r>
              <a:rPr lang="zh-CN" altLang="en-US">
                <a:latin typeface="Helvetica Neue Regular" panose="02000503000000020004" charset="0"/>
                <a:cs typeface="Helvetica Neue Regular" panose="02000503000000020004" charset="0"/>
                <a:sym typeface="+mn-ea"/>
              </a:rPr>
              <a:t>这种常见的蛋白质结构建模工具，可以在大多数情况下构建合理的全长模型，并确保</a:t>
            </a:r>
            <a:r>
              <a:rPr lang="en-US" altLang="zh-CN">
                <a:latin typeface="Helvetica Neue Regular" panose="02000503000000020004" charset="0"/>
                <a:cs typeface="Helvetica Neue Regular" panose="02000503000000020004" charset="0"/>
                <a:sym typeface="+mn-ea"/>
              </a:rPr>
              <a:t>RMSD&lt;6.5</a:t>
            </a:r>
            <a:r>
              <a:rPr lang="en-US" altLang="zh-CN">
                <a:latin typeface="Helvetica Neue Regular" panose="02000503000000020004" charset="0"/>
                <a:ea typeface="宋体" panose="02010600030101010101" pitchFamily="2" charset="-122"/>
                <a:cs typeface="Helvetica Neue Regular" panose="02000503000000020004" charset="0"/>
                <a:sym typeface="+mn-ea"/>
              </a:rPr>
              <a:t>Å,</a:t>
            </a:r>
            <a:r>
              <a:rPr lang="zh-CN" altLang="en-US">
                <a:latin typeface="Helvetica Neue Regular" panose="02000503000000020004" charset="0"/>
                <a:ea typeface="宋体" panose="02010600030101010101" pitchFamily="2" charset="-122"/>
                <a:cs typeface="Helvetica Neue Regular" panose="02000503000000020004" charset="0"/>
                <a:sym typeface="+mn-ea"/>
              </a:rPr>
              <a:t>这也是折叠识别算法能够可靠地识别结构相似度的阈值。</a:t>
            </a:r>
            <a:endParaRPr lang="zh-CN" altLang="en-US">
              <a:latin typeface="Helvetica Neue Regular" panose="02000503000000020004" charset="0"/>
              <a:ea typeface="宋体" panose="02010600030101010101" pitchFamily="2" charset="-122"/>
              <a:cs typeface="Helvetica Neue Regular" panose="02000503000000020004" charset="0"/>
              <a:sym typeface="+mn-ea"/>
            </a:endParaRPr>
          </a:p>
          <a:p>
            <a:r>
              <a:rPr lang="zh-CN" altLang="en-US">
                <a:latin typeface="Helvetica Neue Regular" panose="02000503000000020004" charset="0"/>
                <a:ea typeface="宋体" panose="02010600030101010101" pitchFamily="2" charset="-122"/>
                <a:cs typeface="Helvetica Neue Regular" panose="02000503000000020004" charset="0"/>
                <a:sym typeface="+mn-ea"/>
              </a:rPr>
              <a:t>而在最近的一项对</a:t>
            </a:r>
            <a:r>
              <a:rPr lang="en-US" altLang="zh-CN">
                <a:latin typeface="Helvetica Neue Regular" panose="02000503000000020004" charset="0"/>
                <a:ea typeface="宋体" panose="02010600030101010101" pitchFamily="2" charset="-122"/>
                <a:cs typeface="Helvetica Neue Regular" panose="02000503000000020004" charset="0"/>
                <a:sym typeface="+mn-ea"/>
              </a:rPr>
              <a:t>1489</a:t>
            </a:r>
            <a:r>
              <a:rPr lang="zh-CN" altLang="en-US">
                <a:latin typeface="Helvetica Neue Regular" panose="02000503000000020004" charset="0"/>
                <a:ea typeface="宋体" panose="02010600030101010101" pitchFamily="2" charset="-122"/>
                <a:cs typeface="Helvetica Neue Regular" panose="02000503000000020004" charset="0"/>
                <a:sym typeface="+mn-ea"/>
              </a:rPr>
              <a:t>个非同源目标的折叠识别研究中，线程程序</a:t>
            </a:r>
            <a:r>
              <a:rPr lang="en-US" altLang="zh-CN">
                <a:latin typeface="Helvetica Neue Regular" panose="02000503000000020004" charset="0"/>
                <a:ea typeface="宋体" panose="02010600030101010101" pitchFamily="2" charset="-122"/>
                <a:cs typeface="Helvetica Neue Regular" panose="02000503000000020004" charset="0"/>
                <a:sym typeface="+mn-ea"/>
              </a:rPr>
              <a:t>PROSPECTOR_3</a:t>
            </a:r>
            <a:r>
              <a:rPr lang="zh-CN" altLang="en-US">
                <a:latin typeface="Helvetica Neue Regular" panose="02000503000000020004" charset="0"/>
                <a:ea typeface="宋体" panose="02010600030101010101" pitchFamily="2" charset="-122"/>
                <a:cs typeface="Helvetica Neue Regular" panose="02000503000000020004" charset="0"/>
                <a:sym typeface="+mn-ea"/>
              </a:rPr>
              <a:t>确定的</a:t>
            </a:r>
            <a:r>
              <a:rPr lang="zh-CN" altLang="en-US">
                <a:latin typeface="Helvetica Neue Regular" panose="02000503000000020004" charset="0"/>
                <a:cs typeface="Helvetica Neue Regular" panose="02000503000000020004" charset="0"/>
                <a:sym typeface="+mn-ea"/>
              </a:rPr>
              <a:t>大多数高置信评分的</a:t>
            </a:r>
            <a:r>
              <a:rPr lang="en-US" altLang="zh-CN">
                <a:latin typeface="Helvetica Neue Regular" panose="02000503000000020004" charset="0"/>
                <a:cs typeface="Helvetica Neue Regular" panose="02000503000000020004" charset="0"/>
                <a:sym typeface="+mn-ea"/>
              </a:rPr>
              <a:t>TM-score&gt;0.5</a:t>
            </a:r>
            <a:r>
              <a:rPr lang="zh-CN" altLang="en-US">
                <a:latin typeface="Helvetica Neue Regular" panose="02000503000000020004" charset="0"/>
                <a:cs typeface="Helvetica Neue Regular" panose="02000503000000020004" charset="0"/>
                <a:sym typeface="+mn-ea"/>
              </a:rPr>
              <a:t>，而大多数低置信线程对齐的</a:t>
            </a:r>
            <a:r>
              <a:rPr lang="en-US" altLang="zh-CN">
                <a:latin typeface="Helvetica Neue Regular" panose="02000503000000020004" charset="0"/>
                <a:cs typeface="Helvetica Neue Regular" panose="02000503000000020004" charset="0"/>
                <a:sym typeface="+mn-ea"/>
              </a:rPr>
              <a:t>TM-score&lt;0.5</a:t>
            </a:r>
            <a:r>
              <a:rPr lang="zh-CN" altLang="en-US">
                <a:latin typeface="Helvetica Neue Regular" panose="02000503000000020004" charset="0"/>
                <a:ea typeface="宋体" charset="0"/>
                <a:cs typeface="Helvetica Neue Regular" panose="02000503000000020004" charset="0"/>
                <a:sym typeface="+mn-ea"/>
              </a:rPr>
              <a:t>。</a:t>
            </a:r>
            <a:endParaRPr lang="en-US" altLang="zh-CN">
              <a:latin typeface="Helvetica Neue Regular" panose="02000503000000020004" charset="0"/>
              <a:cs typeface="Helvetica Neue Regular" panose="02000503000000020004" charset="0"/>
              <a:sym typeface="+mn-ea"/>
            </a:endParaRPr>
          </a:p>
          <a:p>
            <a:r>
              <a:rPr lang="zh-CN" altLang="en-US">
                <a:latin typeface="Helvetica Neue Regular" panose="02000503000000020004" charset="0"/>
                <a:cs typeface="Helvetica Neue Regular" panose="02000503000000020004" charset="0"/>
                <a:sym typeface="+mn-ea"/>
              </a:rPr>
              <a:t>在以此为标准的前提下，平均较小蛋白质中</a:t>
            </a:r>
            <a:r>
              <a:rPr lang="en-US" altLang="zh-CN">
                <a:latin typeface="Helvetica Neue Regular" panose="02000503000000020004" charset="0"/>
                <a:cs typeface="Helvetica Neue Regular" panose="02000503000000020004" charset="0"/>
                <a:sym typeface="+mn-ea"/>
              </a:rPr>
              <a:t>87.3%</a:t>
            </a:r>
            <a:r>
              <a:rPr lang="zh-CN" altLang="en-US">
                <a:latin typeface="Helvetica Neue Regular" panose="02000503000000020004" charset="0"/>
                <a:cs typeface="Helvetica Neue Regular" panose="02000503000000020004" charset="0"/>
                <a:sym typeface="+mn-ea"/>
              </a:rPr>
              <a:t>的残基和较大蛋白质中</a:t>
            </a:r>
            <a:r>
              <a:rPr lang="en-US" altLang="zh-CN">
                <a:latin typeface="Helvetica Neue Regular" panose="02000503000000020004" charset="0"/>
                <a:cs typeface="Helvetica Neue Regular" panose="02000503000000020004" charset="0"/>
                <a:sym typeface="+mn-ea"/>
              </a:rPr>
              <a:t>74.6%</a:t>
            </a:r>
            <a:r>
              <a:rPr lang="zh-CN" altLang="en-US">
                <a:latin typeface="Helvetica Neue Regular" panose="02000503000000020004" charset="0"/>
                <a:cs typeface="Helvetica Neue Regular" panose="02000503000000020004" charset="0"/>
                <a:sym typeface="+mn-ea"/>
              </a:rPr>
              <a:t>的残基被</a:t>
            </a:r>
            <a:r>
              <a:rPr lang="en-US" altLang="zh-CN">
                <a:latin typeface="Helvetica Neue Regular" panose="02000503000000020004" charset="0"/>
                <a:cs typeface="Helvetica Neue Regular" panose="02000503000000020004" charset="0"/>
                <a:sym typeface="+mn-ea"/>
              </a:rPr>
              <a:t>TM-align</a:t>
            </a:r>
            <a:r>
              <a:rPr lang="zh-CN" altLang="en-US">
                <a:latin typeface="Helvetica Neue Regular" panose="02000503000000020004" charset="0"/>
                <a:cs typeface="Helvetica Neue Regular" panose="02000503000000020004" charset="0"/>
                <a:sym typeface="+mn-ea"/>
              </a:rPr>
              <a:t>对齐，平均</a:t>
            </a:r>
            <a:r>
              <a:rPr lang="en-US" altLang="zh-CN">
                <a:latin typeface="Helvetica Neue Regular" panose="02000503000000020004" charset="0"/>
                <a:cs typeface="Helvetica Neue Regular" panose="02000503000000020004" charset="0"/>
                <a:sym typeface="+mn-ea"/>
              </a:rPr>
              <a:t>RMSD</a:t>
            </a:r>
            <a:r>
              <a:rPr lang="zh-CN" altLang="en-US">
                <a:latin typeface="Helvetica Neue Regular" panose="02000503000000020004" charset="0"/>
                <a:cs typeface="Helvetica Neue Regular" panose="02000503000000020004" charset="0"/>
                <a:sym typeface="+mn-ea"/>
              </a:rPr>
              <a:t>为</a:t>
            </a:r>
            <a:r>
              <a:rPr lang="en-US" altLang="zh-CN">
                <a:latin typeface="Helvetica Neue Regular" panose="02000503000000020004" charset="0"/>
                <a:cs typeface="Helvetica Neue Regular" panose="02000503000000020004" charset="0"/>
                <a:sym typeface="+mn-ea"/>
              </a:rPr>
              <a:t>2.9</a:t>
            </a:r>
            <a:r>
              <a:rPr lang="en-US" altLang="zh-CN">
                <a:latin typeface="Helvetica Neue Regular" panose="02000503000000020004" charset="0"/>
                <a:ea typeface="宋体" panose="02010600030101010101" pitchFamily="2" charset="-122"/>
                <a:cs typeface="Helvetica Neue Regular" panose="02000503000000020004" charset="0"/>
                <a:sym typeface="+mn-ea"/>
              </a:rPr>
              <a:t>Å</a:t>
            </a:r>
            <a:r>
              <a:rPr lang="zh-CN" altLang="en-US">
                <a:latin typeface="Helvetica Neue Regular" panose="02000503000000020004" charset="0"/>
                <a:ea typeface="宋体" panose="02010600030101010101" pitchFamily="2" charset="-122"/>
                <a:cs typeface="Helvetica Neue Regular" panose="02000503000000020004" charset="0"/>
                <a:sym typeface="+mn-ea"/>
              </a:rPr>
              <a:t>。</a:t>
            </a:r>
            <a:endParaRPr lang="zh-CN" altLang="en-US">
              <a:latin typeface="Helvetica Neue Regular" panose="02000503000000020004" charset="0"/>
              <a:ea typeface="宋体" panose="02010600030101010101" pitchFamily="2" charset="-122"/>
              <a:cs typeface="Helvetica Neue Regular" panose="0200050300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785495" y="599440"/>
            <a:ext cx="10790555" cy="5906135"/>
          </a:xfrm>
          <a:prstGeom prst="roundRect">
            <a:avLst>
              <a:gd name="adj" fmla="val 0"/>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2312035" y="1270"/>
            <a:ext cx="788543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latin typeface="Helvetica Bold" charset="0"/>
                <a:ea typeface="Times" panose="00000500000000020000"/>
                <a:cs typeface="Helvetica Bold" charset="0"/>
                <a:sym typeface="Times" panose="00000500000000020000"/>
              </a:rPr>
              <a:t>How many folds are there in the PDB?</a:t>
            </a:r>
            <a:endParaRPr kumimoji="0" lang="zh-CN" altLang="en-US"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569" name="成组"/>
          <p:cNvSpPr txBox="1"/>
          <p:nvPr/>
        </p:nvSpPr>
        <p:spPr>
          <a:xfrm>
            <a:off x="7448550" y="2011045"/>
            <a:ext cx="4009390" cy="2213610"/>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eaLnBrk="1">
              <a:lnSpc>
                <a:spcPct val="150000"/>
              </a:lnSpc>
            </a:pPr>
            <a:r>
              <a:rPr lang="zh-CN" altLang="en-US">
                <a:sym typeface="+mn-ea"/>
              </a:rPr>
              <a:t>图中展示了</a:t>
            </a:r>
            <a:r>
              <a:rPr lang="en-US" altLang="zh-CN">
                <a:sym typeface="+mn-ea"/>
              </a:rPr>
              <a:t>2005</a:t>
            </a:r>
            <a:r>
              <a:rPr lang="zh-CN" altLang="en-US">
                <a:sym typeface="+mn-ea"/>
              </a:rPr>
              <a:t>年</a:t>
            </a:r>
            <a:r>
              <a:rPr lang="en-US" altLang="zh-CN">
                <a:sym typeface="+mn-ea"/>
              </a:rPr>
              <a:t>1</a:t>
            </a:r>
            <a:r>
              <a:rPr lang="zh-CN" altLang="en-US">
                <a:sym typeface="+mn-ea"/>
              </a:rPr>
              <a:t>月</a:t>
            </a:r>
            <a:r>
              <a:rPr lang="en-US" altLang="zh-CN">
                <a:sym typeface="+mn-ea"/>
              </a:rPr>
              <a:t>8</a:t>
            </a:r>
            <a:r>
              <a:rPr lang="zh-CN" altLang="en-US">
                <a:sym typeface="+mn-ea"/>
              </a:rPr>
              <a:t>日从</a:t>
            </a:r>
            <a:r>
              <a:rPr lang="en-US" altLang="zh-CN">
                <a:sym typeface="+mn-ea"/>
              </a:rPr>
              <a:t>PDB</a:t>
            </a:r>
            <a:r>
              <a:rPr lang="zh-CN" altLang="en-US">
                <a:sym typeface="+mn-ea"/>
              </a:rPr>
              <a:t>数据库中使用不同的序列相似度阈值收集的代表性蛋白质集中包含的折叠数。</a:t>
            </a:r>
            <a:endParaRPr lang="en-US" altLang="zh-CN">
              <a:sym typeface="+mn-ea"/>
            </a:endParaRPr>
          </a:p>
        </p:txBody>
      </p:sp>
      <p:pic>
        <p:nvPicPr>
          <p:cNvPr id="3" name="内容占位符 2"/>
          <p:cNvPicPr>
            <a:picLocks noChangeAspect="1"/>
          </p:cNvPicPr>
          <p:nvPr>
            <p:ph idx="1"/>
          </p:nvPr>
        </p:nvPicPr>
        <p:blipFill>
          <a:blip r:embed="rId1"/>
          <a:stretch>
            <a:fillRect/>
          </a:stretch>
        </p:blipFill>
        <p:spPr>
          <a:xfrm>
            <a:off x="975360" y="1517650"/>
            <a:ext cx="6473190" cy="3823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777240" y="112395"/>
            <a:ext cx="106375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Comparison of misfolded proteins to PDB structures</a:t>
            </a:r>
            <a:endParaRPr lang="zh-CN" altLang="en-US"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1203789" y="921665"/>
            <a:ext cx="9783327" cy="5629910"/>
          </a:xfrm>
          <a:prstGeom prst="rect">
            <a:avLst/>
          </a:prstGeom>
          <a:ln w="12700">
            <a:miter lim="400000"/>
          </a:ln>
        </p:spPr>
        <p:txBody>
          <a:bodyPr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algn="l" defTabSz="457200"/>
            <a:r>
              <a:rPr lang="zh-CN" altLang="en-US" sz="2400">
                <a:sym typeface="+mn-ea"/>
              </a:rPr>
              <a:t>对于一个给定的序列，结构预测算法产生各种结构</a:t>
            </a:r>
            <a:r>
              <a:rPr lang="en-US" altLang="zh-CN" sz="2400">
                <a:sym typeface="+mn-ea"/>
              </a:rPr>
              <a:t>decoys</a:t>
            </a:r>
            <a:r>
              <a:rPr lang="zh-CN" altLang="en-US" sz="2400">
                <a:sym typeface="+mn-ea"/>
              </a:rPr>
              <a:t>，通常包括正确的和错误的。一个有趣的问题是，这些结构</a:t>
            </a:r>
            <a:r>
              <a:rPr lang="en-US" altLang="zh-CN" sz="2400">
                <a:sym typeface="+mn-ea"/>
              </a:rPr>
              <a:t>decoys</a:t>
            </a:r>
            <a:r>
              <a:rPr lang="zh-CN" altLang="en-US" sz="2400">
                <a:sym typeface="+mn-ea"/>
              </a:rPr>
              <a:t>与PDB数据库中其他蛋白质的天然结构有什么不同？</a:t>
            </a:r>
            <a:endParaRPr lang="zh-CN" altLang="en-US" sz="2400" spc="0">
              <a:solidFill>
                <a:srgbClr val="535353"/>
              </a:solidFill>
              <a:latin typeface="Helvetica Neue" panose="02000503000000020004"/>
              <a:ea typeface="Helvetica Neue" panose="02000503000000020004"/>
              <a:cs typeface="Helvetica Neue" panose="02000503000000020004"/>
            </a:endParaRPr>
          </a:p>
          <a:p>
            <a:pPr algn="l" defTabSz="457200"/>
            <a:r>
              <a:rPr lang="zh-CN" altLang="en-US" sz="2400">
                <a:sym typeface="+mn-ea"/>
              </a:rPr>
              <a:t> 1.由于中等大小的蛋白质可接近的构象空间是天文数字,而PDB中已解决的蛋白质的折叠数量（甚至是自然界中存在的折叠）是有限的</a:t>
            </a:r>
            <a:endParaRPr lang="zh-CN" altLang="en-US" sz="2400" spc="0">
              <a:solidFill>
                <a:srgbClr val="535353"/>
              </a:solidFill>
              <a:latin typeface="Helvetica Neue" panose="02000503000000020004"/>
              <a:ea typeface="Helvetica Neue" panose="02000503000000020004"/>
              <a:cs typeface="Helvetica Neue" panose="02000503000000020004"/>
            </a:endParaRPr>
          </a:p>
          <a:p>
            <a:pPr algn="l" defTabSz="457200"/>
            <a:r>
              <a:rPr lang="zh-CN" altLang="en-US" sz="2400">
                <a:sym typeface="+mn-ea"/>
              </a:rPr>
              <a:t> 2.求解的蛋白质结构空间非常密集，正确折叠的</a:t>
            </a:r>
            <a:r>
              <a:rPr lang="en-US" altLang="zh-CN" sz="2400">
                <a:sym typeface="+mn-ea"/>
              </a:rPr>
              <a:t>decoys</a:t>
            </a:r>
            <a:r>
              <a:rPr lang="zh-CN" altLang="en-US" sz="2400">
                <a:sym typeface="+mn-ea"/>
              </a:rPr>
              <a:t>在PDB中应该更容易找到类似的折叠</a:t>
            </a:r>
            <a:endParaRPr lang="zh-CN" altLang="en-US" sz="2400" spc="0">
              <a:solidFill>
                <a:srgbClr val="535353"/>
              </a:solidFill>
              <a:latin typeface="Helvetica Neue" panose="02000503000000020004"/>
              <a:ea typeface="Helvetica Neue" panose="02000503000000020004"/>
              <a:cs typeface="Helvetica Neue" panose="02000503000000020004"/>
            </a:endParaRPr>
          </a:p>
          <a:p>
            <a:pPr algn="l" defTabSz="457200"/>
            <a:r>
              <a:rPr lang="en-US" altLang="zh-CN" sz="2400">
                <a:sym typeface="+mn-ea"/>
              </a:rPr>
              <a:t>  </a:t>
            </a:r>
            <a:r>
              <a:rPr lang="zh-CN" altLang="en-US" sz="2400">
                <a:sym typeface="+mn-ea"/>
              </a:rPr>
              <a:t>事实上一个错误折叠的结构接近任何天然结构的可能性应该很低。因此，</a:t>
            </a:r>
            <a:r>
              <a:rPr lang="zh-CN" altLang="en-US" sz="2400">
                <a:solidFill>
                  <a:srgbClr val="535353"/>
                </a:solidFill>
                <a:latin typeface="Helvetica Neue Bold" panose="02000503000000020004" charset="0"/>
                <a:sym typeface="+mn-ea"/>
              </a:rPr>
              <a:t>我们很容易将模型到最接近解决的蛋白质的距离作为预测结构正确性的指标。</a:t>
            </a:r>
            <a:endParaRPr lang="zh-CN" altLang="en-US" sz="2400">
              <a:solidFill>
                <a:srgbClr val="535353"/>
              </a:solidFill>
              <a:latin typeface="Helvetica Neue Bold" panose="0200050300000002000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777240" y="112395"/>
            <a:ext cx="106375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Comparison of misfolded proteins to PDB structures</a:t>
            </a:r>
            <a:endParaRPr lang="zh-CN" altLang="en-US"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1266190" y="927735"/>
            <a:ext cx="9976485" cy="5607050"/>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algn="l" defTabSz="457200">
              <a:buNone/>
            </a:pPr>
            <a:r>
              <a:rPr lang="zh-CN" altLang="en-US" sz="2400">
                <a:solidFill>
                  <a:srgbClr val="535353"/>
                </a:solidFill>
                <a:latin typeface="Helvetica Neue Bold" panose="02000503000000020004" charset="0"/>
                <a:cs typeface="Helvetica Neue Bold" panose="02000503000000020004" charset="0"/>
                <a:sym typeface="+mn-ea"/>
              </a:rPr>
              <a:t>我们首先收集了一组300个非同源蛋白，其长度从41到300个残基，包括250个单结构域蛋白和50个多结构域蛋白。为了使基准具有代表性，300个目标蛋白质从简单、中等和困难三个类别中平均提取，根据我们的折叠识别程序Prospector3中样板对齐的分数显著性定义。利用蒙特卡罗模拟，TASSER使用连续线程模板片段组装全长模型。采用快速聚类的方法选择了5个最低的自由能模型</a:t>
            </a:r>
            <a:r>
              <a:rPr lang="en-US" altLang="zh-CN" sz="2400">
                <a:solidFill>
                  <a:srgbClr val="535353"/>
                </a:solidFill>
                <a:latin typeface="Helvetica Neue Bold" panose="02000503000000020004" charset="0"/>
                <a:cs typeface="Helvetica Neue Bold" panose="02000503000000020004" charset="0"/>
                <a:sym typeface="+mn-ea"/>
              </a:rPr>
              <a:t>(Model)</a:t>
            </a:r>
            <a:r>
              <a:rPr lang="zh-CN" altLang="en-US" sz="2400">
                <a:solidFill>
                  <a:srgbClr val="535353"/>
                </a:solidFill>
                <a:latin typeface="Helvetica Neue Bold" panose="02000503000000020004" charset="0"/>
                <a:cs typeface="Helvetica Neue Bold" panose="02000503000000020004" charset="0"/>
                <a:sym typeface="+mn-ea"/>
              </a:rPr>
              <a:t>。</a:t>
            </a:r>
            <a:endParaRPr lang="zh-CN" altLang="en-US" sz="2400" spc="0">
              <a:solidFill>
                <a:srgbClr val="535353"/>
              </a:solidFill>
              <a:latin typeface="Helvetica Neue Bold" panose="02000503000000020004" charset="0"/>
              <a:ea typeface="Helvetica Neue" panose="02000503000000020004"/>
              <a:cs typeface="Helvetica Neue Bold" panose="02000503000000020004" charset="0"/>
            </a:endParaRPr>
          </a:p>
          <a:p>
            <a:pPr algn="l" defTabSz="457200">
              <a:buNone/>
            </a:pPr>
            <a:r>
              <a:rPr lang="zh-CN" altLang="en-US" sz="2400">
                <a:solidFill>
                  <a:srgbClr val="535353"/>
                </a:solidFill>
                <a:latin typeface="Helvetica Neue Bold" panose="02000503000000020004" charset="0"/>
                <a:cs typeface="Helvetica Neue Bold" panose="02000503000000020004" charset="0"/>
                <a:sym typeface="+mn-ea"/>
              </a:rPr>
              <a:t>然后，我们通过TM</a:t>
            </a:r>
            <a:r>
              <a:rPr lang="en-US" altLang="zh-CN" sz="2400">
                <a:solidFill>
                  <a:srgbClr val="535353"/>
                </a:solidFill>
                <a:latin typeface="Helvetica Neue Bold" panose="02000503000000020004" charset="0"/>
                <a:cs typeface="Helvetica Neue Bold" panose="02000503000000020004" charset="0"/>
                <a:sym typeface="+mn-ea"/>
              </a:rPr>
              <a:t>-</a:t>
            </a:r>
            <a:r>
              <a:rPr lang="zh-CN" altLang="en-US" sz="2400">
                <a:solidFill>
                  <a:srgbClr val="535353"/>
                </a:solidFill>
                <a:latin typeface="Helvetica Neue Bold" panose="02000503000000020004" charset="0"/>
                <a:cs typeface="Helvetica Neue Bold" panose="02000503000000020004" charset="0"/>
                <a:sym typeface="+mn-ea"/>
              </a:rPr>
              <a:t>align在PDB数据库中搜索这五个模型中最接近的结构类似物</a:t>
            </a:r>
            <a:r>
              <a:rPr lang="en-US" altLang="zh-CN" sz="2400">
                <a:solidFill>
                  <a:srgbClr val="535353"/>
                </a:solidFill>
                <a:latin typeface="Helvetica Neue Bold" panose="02000503000000020004" charset="0"/>
                <a:cs typeface="Helvetica Neue Bold" panose="02000503000000020004" charset="0"/>
                <a:sym typeface="+mn-ea"/>
              </a:rPr>
              <a:t>(temp)</a:t>
            </a:r>
            <a:r>
              <a:rPr lang="zh-CN" altLang="en-US" sz="2400">
                <a:solidFill>
                  <a:srgbClr val="535353"/>
                </a:solidFill>
                <a:latin typeface="Helvetica Neue Bold" panose="02000503000000020004" charset="0"/>
                <a:cs typeface="Helvetica Neue Bold" panose="02000503000000020004" charset="0"/>
                <a:sym typeface="+mn-ea"/>
              </a:rPr>
              <a:t>。为了保证我们的工作不利用同源信息，我们从PDB库中排除了蛋白质&gt;30%的序列一致性。</a:t>
            </a:r>
            <a:endParaRPr lang="zh-CN" altLang="en-US" spc="0">
              <a:solidFill>
                <a:srgbClr val="535353"/>
              </a:solidFill>
              <a:latin typeface="Helvetica Neue" panose="02000503000000020004"/>
              <a:ea typeface="Helvetica Neue" panose="02000503000000020004"/>
              <a:cs typeface="Helvetica Neue" panose="02000503000000020004"/>
              <a:sym typeface="+mn-ea"/>
            </a:endParaRPr>
          </a:p>
          <a:p>
            <a:pPr algn="l" defTabSz="457200"/>
            <a:endParaRPr lang="zh-CN" altLang="en-US">
              <a:solidFill>
                <a:srgbClr val="535353"/>
              </a:solidFill>
              <a:latin typeface="Helvetica Neue Bold" panose="0200050300000002000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498926" y="-177351"/>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defRPr>
            </a:pPr>
          </a:p>
        </p:txBody>
      </p:sp>
      <p:sp>
        <p:nvSpPr>
          <p:cNvPr id="2" name="文本框 1"/>
          <p:cNvSpPr txBox="1"/>
          <p:nvPr/>
        </p:nvSpPr>
        <p:spPr>
          <a:xfrm>
            <a:off x="777240" y="112395"/>
            <a:ext cx="106375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Comparison of misfolded proteins to PDB structures</a:t>
            </a:r>
            <a:endParaRPr lang="zh-CN" altLang="en-US"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4019550" y="1747520"/>
            <a:ext cx="7037705" cy="5052695"/>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algn="l" defTabSz="457200">
              <a:buNone/>
            </a:pPr>
            <a:r>
              <a:rPr lang="zh-CN" altLang="en-US" sz="2400">
                <a:solidFill>
                  <a:srgbClr val="535353"/>
                </a:solidFill>
                <a:sym typeface="+mn-ea"/>
              </a:rPr>
              <a:t>正如预期的那样，样板和原生结构的距离和模型到天然的距离之间有很强的相关性，尽管样板和原生结构的平均下来有更高的TM-</a:t>
            </a:r>
            <a:r>
              <a:rPr lang="en-US" altLang="zh-CN" sz="2400">
                <a:solidFill>
                  <a:srgbClr val="535353"/>
                </a:solidFill>
                <a:sym typeface="+mn-ea"/>
              </a:rPr>
              <a:t>score</a:t>
            </a:r>
            <a:r>
              <a:rPr lang="zh-CN" altLang="en-US" sz="2400">
                <a:solidFill>
                  <a:srgbClr val="535353"/>
                </a:solidFill>
                <a:sym typeface="+mn-ea"/>
              </a:rPr>
              <a:t>.</a:t>
            </a:r>
            <a:r>
              <a:rPr lang="en-US" altLang="zh-CN" sz="2400">
                <a:solidFill>
                  <a:srgbClr val="535353"/>
                </a:solidFill>
                <a:sym typeface="+mn-ea"/>
              </a:rPr>
              <a:t> </a:t>
            </a:r>
            <a:r>
              <a:rPr lang="zh-CN" altLang="en-US" sz="2400">
                <a:solidFill>
                  <a:srgbClr val="535353"/>
                </a:solidFill>
                <a:sym typeface="+mn-ea"/>
              </a:rPr>
              <a:t>值得注意的是，图4C底部的一些点点表明了模型和样板之间存在显著的RMSD差异。样板到原生结构的平均RMSD（8.5</a:t>
            </a:r>
            <a:r>
              <a:rPr lang="en-US" altLang="zh-CN" sz="2400">
                <a:solidFill>
                  <a:srgbClr val="535353"/>
                </a:solidFill>
                <a:sym typeface="+mn-ea"/>
              </a:rPr>
              <a:t>Å</a:t>
            </a:r>
            <a:r>
              <a:rPr lang="zh-CN" altLang="en-US" sz="2400">
                <a:solidFill>
                  <a:srgbClr val="535353"/>
                </a:solidFill>
                <a:sym typeface="+mn-ea"/>
              </a:rPr>
              <a:t>）略低于模型的平均RMSD（8.9</a:t>
            </a:r>
            <a:r>
              <a:rPr lang="en-US" altLang="zh-CN" sz="2400">
                <a:solidFill>
                  <a:srgbClr val="535353"/>
                </a:solidFill>
                <a:sym typeface="+mn-ea"/>
              </a:rPr>
              <a:t>Å</a:t>
            </a:r>
            <a:r>
              <a:rPr lang="zh-CN" altLang="en-US" sz="2400">
                <a:solidFill>
                  <a:srgbClr val="535353"/>
                </a:solidFill>
                <a:sym typeface="+mn-ea"/>
              </a:rPr>
              <a:t>），这部分是因为在样板的RMSD计算中，只有一部分残基计数（平均87%的残基对齐）。</a:t>
            </a:r>
            <a:endParaRPr lang="zh-CN" altLang="en-US">
              <a:sym typeface="+mn-ea"/>
            </a:endParaRPr>
          </a:p>
          <a:p>
            <a:pPr algn="l" defTabSz="457200"/>
            <a:endParaRPr lang="zh-CN" altLang="en-US">
              <a:solidFill>
                <a:srgbClr val="535353"/>
              </a:solidFill>
              <a:latin typeface="Helvetica Neue Bold" panose="02000503000000020004" charset="0"/>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1122680" y="972185"/>
            <a:ext cx="2724785" cy="5358130"/>
          </a:xfrm>
          <a:prstGeom prst="rect">
            <a:avLst/>
          </a:prstGeom>
        </p:spPr>
      </p:pic>
      <p:sp>
        <p:nvSpPr>
          <p:cNvPr id="4" name="文本框 3"/>
          <p:cNvSpPr txBox="1"/>
          <p:nvPr/>
        </p:nvSpPr>
        <p:spPr>
          <a:xfrm>
            <a:off x="4083050" y="1196975"/>
            <a:ext cx="6515735"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000000"/>
                </a:solidFill>
                <a:effectLst/>
                <a:uFillTx/>
                <a:latin typeface="Helvetica Neue Regular" panose="02000503000000020004" charset="0"/>
                <a:ea typeface="+mj-ea"/>
                <a:cs typeface="Helvetica Neue Regular" panose="02000503000000020004" charset="0"/>
                <a:sym typeface="Helvetica"/>
              </a:rPr>
              <a:t>TASSER的</a:t>
            </a:r>
            <a:r>
              <a:rPr lang="zh-CN" altLang="en-US" b="1">
                <a:latin typeface="Helvetica Neue Regular" panose="02000503000000020004" charset="0"/>
                <a:cs typeface="Helvetica Neue Regular" panose="02000503000000020004" charset="0"/>
                <a:sym typeface="Helvetica"/>
              </a:rPr>
              <a:t>计算机模型和</a:t>
            </a:r>
            <a:r>
              <a:rPr kumimoji="0" lang="zh-CN" altLang="en-US" sz="1800" b="1" i="0" u="none" strike="noStrike" cap="none" spc="0" normalizeH="0" baseline="0">
                <a:ln>
                  <a:noFill/>
                </a:ln>
                <a:solidFill>
                  <a:srgbClr val="000000"/>
                </a:solidFill>
                <a:effectLst/>
                <a:uFillTx/>
                <a:latin typeface="Helvetica Neue Regular" panose="02000503000000020004" charset="0"/>
                <a:ea typeface="+mj-ea"/>
                <a:cs typeface="Helvetica Neue Regular" panose="02000503000000020004" charset="0"/>
                <a:sym typeface="Helvetica"/>
              </a:rPr>
              <a:t>PDB数据库中非同源蛋白质比对</a:t>
            </a:r>
            <a:endParaRPr kumimoji="0" lang="zh-CN" altLang="en-US" sz="1800" b="1" i="0" u="none" strike="noStrike" cap="none" spc="0" normalizeH="0" baseline="0">
              <a:ln>
                <a:noFill/>
              </a:ln>
              <a:solidFill>
                <a:srgbClr val="000000"/>
              </a:solidFill>
              <a:effectLst/>
              <a:uFillTx/>
              <a:latin typeface="Helvetica Neue Regular" panose="02000503000000020004" charset="0"/>
              <a:ea typeface="+mj-ea"/>
              <a:cs typeface="Helvetica Neue Regular" panose="02000503000000020004" charset="0"/>
              <a:sym typeface="Helvetic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矩形 4"/>
          <p:cNvSpPr/>
          <p:nvPr/>
        </p:nvSpPr>
        <p:spPr>
          <a:xfrm>
            <a:off x="-1" y="0"/>
            <a:ext cx="4365524" cy="6957956"/>
          </a:xfrm>
          <a:prstGeom prst="rect">
            <a:avLst/>
          </a:pr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pic>
        <p:nvPicPr>
          <p:cNvPr id="232" name="图片 12" descr="图片 12"/>
          <p:cNvPicPr>
            <a:picLocks noChangeAspect="1"/>
          </p:cNvPicPr>
          <p:nvPr/>
        </p:nvPicPr>
        <p:blipFill>
          <a:blip r:embed="rId1"/>
          <a:stretch>
            <a:fillRect/>
          </a:stretch>
        </p:blipFill>
        <p:spPr>
          <a:xfrm>
            <a:off x="564211" y="49977"/>
            <a:ext cx="2924176" cy="6858001"/>
          </a:xfrm>
          <a:prstGeom prst="rect">
            <a:avLst/>
          </a:prstGeom>
          <a:ln w="12700">
            <a:miter lim="400000"/>
            <a:headEnd/>
            <a:tailEnd/>
          </a:ln>
        </p:spPr>
      </p:pic>
      <p:grpSp>
        <p:nvGrpSpPr>
          <p:cNvPr id="237" name="组合 2"/>
          <p:cNvGrpSpPr/>
          <p:nvPr/>
        </p:nvGrpSpPr>
        <p:grpSpPr>
          <a:xfrm>
            <a:off x="5931523" y="1031547"/>
            <a:ext cx="3680276" cy="4665901"/>
            <a:chOff x="0" y="0"/>
            <a:chExt cx="3680274" cy="4665899"/>
          </a:xfrm>
        </p:grpSpPr>
        <p:sp>
          <p:nvSpPr>
            <p:cNvPr id="233" name="文本框 5"/>
            <p:cNvSpPr txBox="1"/>
            <p:nvPr/>
          </p:nvSpPr>
          <p:spPr>
            <a:xfrm>
              <a:off x="0" y="0"/>
              <a:ext cx="3537859" cy="4665900"/>
            </a:xfrm>
            <a:prstGeom prst="rect">
              <a:avLst/>
            </a:prstGeom>
            <a:noFill/>
            <a:ln w="12700" cap="flat">
              <a:noFill/>
              <a:miter lim="400000"/>
            </a:ln>
            <a:effectLst/>
          </p:spPr>
          <p:txBody>
            <a:bodyPr wrap="square" lIns="45718" tIns="45718" rIns="45718" bIns="45718" numCol="1" anchor="t">
              <a:spAutoFit/>
            </a:bodyPr>
            <a:lstStyle>
              <a:lvl1pPr algn="just">
                <a:defRPr sz="32500" b="1">
                  <a:solidFill>
                    <a:srgbClr val="0D0D0D"/>
                  </a:solidFill>
                  <a:latin typeface="Times New Roman" panose="02020503050405090304"/>
                  <a:ea typeface="Times New Roman" panose="02020503050405090304"/>
                  <a:cs typeface="Times New Roman" panose="02020503050405090304"/>
                  <a:sym typeface="Times New Roman" panose="02020503050405090304"/>
                </a:defRPr>
              </a:lvl1pPr>
            </a:lstStyle>
            <a:p>
              <a:r>
                <a:t>1</a:t>
              </a:r>
            </a:p>
          </p:txBody>
        </p:sp>
        <p:sp>
          <p:nvSpPr>
            <p:cNvPr id="234" name="等腰三角形 6"/>
            <p:cNvSpPr/>
            <p:nvPr/>
          </p:nvSpPr>
          <p:spPr>
            <a:xfrm>
              <a:off x="655529" y="895837"/>
              <a:ext cx="2784350" cy="2400301"/>
            </a:xfrm>
            <a:prstGeom prst="triangle">
              <a:avLst/>
            </a:prstGeom>
            <a:noFill/>
            <a:ln w="19050" cap="flat">
              <a:solidFill>
                <a:srgbClr val="808080">
                  <a:alpha val="14000"/>
                </a:srgbClr>
              </a:solidFill>
              <a:prstDash val="solid"/>
              <a:miter lim="800000"/>
            </a:ln>
            <a:effectLst>
              <a:outerShdw blurRad="63500" rotWithShape="0">
                <a:srgbClr val="000000">
                  <a:alpha val="79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235" name="等腰三角形 7"/>
            <p:cNvSpPr/>
            <p:nvPr/>
          </p:nvSpPr>
          <p:spPr>
            <a:xfrm>
              <a:off x="3286585" y="1136613"/>
              <a:ext cx="393690" cy="339390"/>
            </a:xfrm>
            <a:prstGeom prst="triangle">
              <a:avLst/>
            </a:prstGeom>
            <a:solidFill>
              <a:srgbClr val="01010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236" name="矩形 8"/>
            <p:cNvSpPr/>
            <p:nvPr/>
          </p:nvSpPr>
          <p:spPr>
            <a:xfrm>
              <a:off x="3121484" y="3491874"/>
              <a:ext cx="190501" cy="188121"/>
            </a:xfrm>
            <a:prstGeom prst="rect">
              <a:avLst/>
            </a:prstGeom>
            <a:solidFill>
              <a:srgbClr val="01010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grpSp>
      <p:sp>
        <p:nvSpPr>
          <p:cNvPr id="238" name="矩形 1"/>
          <p:cNvSpPr/>
          <p:nvPr/>
        </p:nvSpPr>
        <p:spPr>
          <a:xfrm>
            <a:off x="-3655911" y="1849464"/>
            <a:ext cx="3017522" cy="267496"/>
          </a:xfrm>
          <a:prstGeom prst="rect">
            <a:avLst/>
          </a:prstGeom>
          <a:ln w="3175">
            <a:solidFill>
              <a:srgbClr val="32538F"/>
            </a:solidFill>
            <a:miter/>
          </a:ln>
        </p:spPr>
        <p:txBody>
          <a:bodyPr lIns="45718" tIns="45718" rIns="45718" bIns="45718" anchor="ctr"/>
          <a:lstStyle/>
          <a:p>
            <a:pPr algn="ctr">
              <a:defRPr>
                <a:solidFill>
                  <a:srgbClr val="FFFFFF"/>
                </a:solidFill>
                <a:latin typeface="+mn-lt"/>
                <a:ea typeface="+mn-ea"/>
                <a:cs typeface="+mn-cs"/>
                <a:sym typeface="等线"/>
              </a:defRPr>
            </a:p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662305" y="800100"/>
            <a:ext cx="10752455" cy="5896610"/>
          </a:xfrm>
          <a:prstGeom prst="roundRect">
            <a:avLst>
              <a:gd name="adj" fmla="val 0"/>
            </a:avLst>
          </a:prstGeom>
          <a:ln w="57150" cap="rnd">
            <a:solidFill>
              <a:srgbClr val="000000"/>
            </a:solidFill>
          </a:ln>
        </p:spPr>
        <p:txBody>
          <a:bodyPr lIns="45718" tIns="45718" rIns="45718" bIns="45718" anchor="ctr"/>
          <a:lstStyle/>
          <a:p>
            <a:pPr algn="ctr">
              <a:defRPr>
                <a:latin typeface="+mn-lt"/>
                <a:ea typeface="+mn-ea"/>
                <a:cs typeface="+mn-cs"/>
              </a:defRPr>
            </a:pPr>
          </a:p>
        </p:txBody>
      </p:sp>
      <p:sp>
        <p:nvSpPr>
          <p:cNvPr id="2" name="文本框 1"/>
          <p:cNvSpPr txBox="1"/>
          <p:nvPr/>
        </p:nvSpPr>
        <p:spPr>
          <a:xfrm>
            <a:off x="777240" y="112395"/>
            <a:ext cx="106375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Comparison of misfolded proteins to PDB structures</a:t>
            </a:r>
            <a:endParaRPr lang="zh-CN" altLang="en-US"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5952490" y="981075"/>
            <a:ext cx="5262880" cy="5583555"/>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algn="l" defTabSz="457200">
              <a:buNone/>
            </a:pPr>
            <a:r>
              <a:rPr sz="2000">
                <a:sym typeface="+mn-ea"/>
              </a:rPr>
              <a:t>图5显示了1c0fS这种情况的典型示例，其中TASSER模型有两条尾巴和一个错误预测的回路。这导致总体RMSD为10.5 </a:t>
            </a:r>
            <a:r>
              <a:rPr lang="en-US" sz="2000">
                <a:sym typeface="+mn-ea"/>
              </a:rPr>
              <a:t>Å</a:t>
            </a:r>
            <a:r>
              <a:rPr sz="2000">
                <a:sym typeface="+mn-ea"/>
              </a:rPr>
              <a:t>，尽管模型的核心区域是正确的。相比之下，TM align将模型的核心区域与1kcqA相匹配，RMSD=1.9</a:t>
            </a:r>
            <a:r>
              <a:rPr lang="en-US" sz="2000">
                <a:sym typeface="+mn-ea"/>
              </a:rPr>
              <a:t>Å</a:t>
            </a:r>
            <a:r>
              <a:rPr sz="2000">
                <a:sym typeface="+mn-ea"/>
              </a:rPr>
              <a:t>，超过76%的残基（注意，1kcqA在1c0fS的TASSER建模中未用作输入模板）。然而，由于缺少区域，模板的TM</a:t>
            </a:r>
            <a:r>
              <a:rPr lang="en-US" sz="2000">
                <a:sym typeface="+mn-ea"/>
              </a:rPr>
              <a:t>-score</a:t>
            </a:r>
            <a:r>
              <a:rPr sz="2000">
                <a:sym typeface="+mn-ea"/>
              </a:rPr>
              <a:t>仍然略小于模型。</a:t>
            </a:r>
            <a:endParaRPr sz="2000">
              <a:sym typeface="+mn-ea"/>
            </a:endParaRPr>
          </a:p>
          <a:p>
            <a:pPr algn="l" defTabSz="457200">
              <a:buNone/>
            </a:pPr>
            <a:r>
              <a:rPr sz="2000">
                <a:sym typeface="+mn-ea"/>
              </a:rPr>
              <a:t>这个例子还强调了RMSD对蛋白质结构的全局拓扑结构的不敏感性。</a:t>
            </a:r>
            <a:endParaRPr sz="2000">
              <a:sym typeface="+mn-ea"/>
            </a:endParaRPr>
          </a:p>
          <a:p>
            <a:pPr algn="l" defTabSz="457200"/>
            <a:endParaRPr lang="zh-CN" altLang="en-US" sz="1800" spc="0">
              <a:solidFill>
                <a:srgbClr val="535353"/>
              </a:solidFill>
              <a:latin typeface="Helvetica Neue" panose="02000503000000020004"/>
              <a:ea typeface="Helvetica Neue" panose="02000503000000020004"/>
              <a:cs typeface="Helvetica Neue" panose="02000503000000020004"/>
              <a:sym typeface="+mn-ea"/>
            </a:endParaRPr>
          </a:p>
        </p:txBody>
      </p:sp>
      <p:pic>
        <p:nvPicPr>
          <p:cNvPr id="4" name="图片 3"/>
          <p:cNvPicPr>
            <a:picLocks noChangeAspect="1"/>
          </p:cNvPicPr>
          <p:nvPr/>
        </p:nvPicPr>
        <p:blipFill>
          <a:blip r:embed="rId1"/>
          <a:stretch>
            <a:fillRect/>
          </a:stretch>
        </p:blipFill>
        <p:spPr>
          <a:xfrm>
            <a:off x="911860" y="981075"/>
            <a:ext cx="4831080" cy="3970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defRPr>
            </a:pPr>
          </a:p>
        </p:txBody>
      </p:sp>
      <p:sp>
        <p:nvSpPr>
          <p:cNvPr id="2" name="文本框 1"/>
          <p:cNvSpPr txBox="1"/>
          <p:nvPr/>
        </p:nvSpPr>
        <p:spPr>
          <a:xfrm>
            <a:off x="777240" y="112395"/>
            <a:ext cx="106375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Comparison of misfolded proteins to PDB structures</a:t>
            </a:r>
            <a:endParaRPr lang="zh-CN" altLang="en-US"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3719830" y="713105"/>
            <a:ext cx="7254240" cy="5930265"/>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marL="0" marR="0" algn="l" defTabSz="457200" rtl="0" fontAlgn="auto" latinLnBrk="0" hangingPunct="0">
              <a:lnSpc>
                <a:spcPct val="150000"/>
              </a:lnSpc>
              <a:spcBef>
                <a:spcPts val="0"/>
              </a:spcBef>
              <a:spcAft>
                <a:spcPts val="0"/>
              </a:spcAft>
              <a:buClrTx/>
              <a:buSzTx/>
              <a:buFontTx/>
              <a:buNone/>
            </a:pPr>
            <a:r>
              <a:rPr lang="zh-CN" altLang="en-US">
                <a:sym typeface="Helvetica"/>
              </a:rPr>
              <a:t>图4 B、D 看出对于几乎所有的模型，包括折叠和错误折叠的模型，TM</a:t>
            </a:r>
            <a:r>
              <a:rPr lang="en-US" altLang="zh-CN">
                <a:sym typeface="Helvetica"/>
              </a:rPr>
              <a:t>-align</a:t>
            </a:r>
            <a:r>
              <a:rPr lang="zh-CN" altLang="en-US">
                <a:sym typeface="Helvetica"/>
              </a:rPr>
              <a:t>可以在PDB库中找到相当接近的结构对齐：即当前的PDB库几乎是一个完整的折叠集。 </a:t>
            </a:r>
            <a:r>
              <a:rPr lang="en-US" altLang="zh-CN">
                <a:sym typeface="Helvetica"/>
              </a:rPr>
              <a:t>   </a:t>
            </a:r>
            <a:r>
              <a:rPr lang="zh-CN" altLang="en-US">
                <a:sym typeface="Helvetica"/>
              </a:rPr>
              <a:t>例如，在大多数情况下即使对于具有来自&gt;20</a:t>
            </a:r>
            <a:r>
              <a:rPr lang="en-US" altLang="zh-CN">
                <a:sym typeface="Helvetica"/>
              </a:rPr>
              <a:t>Å</a:t>
            </a:r>
            <a:r>
              <a:rPr lang="zh-CN" altLang="en-US">
                <a:sym typeface="Helvetica"/>
              </a:rPr>
              <a:t>的RMSD的模型，TM-align仍然发现与其他PDB结构&lt;5</a:t>
            </a:r>
            <a:r>
              <a:rPr lang="en-US" altLang="zh-CN">
                <a:sym typeface="Helvetica"/>
              </a:rPr>
              <a:t>Å</a:t>
            </a:r>
            <a:r>
              <a:rPr lang="zh-CN" altLang="en-US">
                <a:sym typeface="Helvetica"/>
              </a:rPr>
              <a:t>的对齐，&gt;75%的残基对齐(上图4D)</a:t>
            </a:r>
            <a:endParaRPr kumimoji="0" lang="zh-CN" altLang="en-US" b="1" i="0" u="none" strike="noStrike" cap="none" spc="0" normalizeH="0" baseline="0">
              <a:ln>
                <a:noFill/>
              </a:ln>
              <a:solidFill>
                <a:srgbClr val="535353"/>
              </a:solidFill>
              <a:effectLst/>
              <a:uFillTx/>
              <a:latin typeface="Helvetica Neue" panose="02000503000000020004"/>
              <a:ea typeface="Helvetica Neue" panose="02000503000000020004"/>
              <a:cs typeface="Helvetica Neue" panose="02000503000000020004"/>
              <a:sym typeface="Helvetica"/>
            </a:endParaRPr>
          </a:p>
          <a:p>
            <a:pPr marL="0" marR="0" algn="l" defTabSz="457200" rtl="0" fontAlgn="auto" latinLnBrk="0" hangingPunct="0">
              <a:lnSpc>
                <a:spcPct val="150000"/>
              </a:lnSpc>
              <a:spcBef>
                <a:spcPts val="0"/>
              </a:spcBef>
              <a:spcAft>
                <a:spcPts val="0"/>
              </a:spcAft>
              <a:buClrTx/>
              <a:buSzTx/>
              <a:buFontTx/>
              <a:buNone/>
            </a:pPr>
            <a:r>
              <a:rPr lang="en-US" altLang="zh-CN">
                <a:sym typeface="Helvetica"/>
              </a:rPr>
              <a:t>    </a:t>
            </a:r>
            <a:r>
              <a:rPr lang="zh-CN" altLang="en-US">
                <a:sym typeface="Helvetica"/>
              </a:rPr>
              <a:t>因为通过设计，结构比对探索了大量紧凑的、类似蛋白质的结构，它们的数量随着蛋白质大小的增加呈指数增长，已解决的PDB数据库可提供一个基本完整的紧凑的、类似蛋白质的结构来源，可通过结构比对算法检测到。</a:t>
            </a:r>
            <a:endParaRPr lang="zh-CN" altLang="en-US">
              <a:solidFill>
                <a:srgbClr val="535353"/>
              </a:solidFill>
              <a:latin typeface="Helvetica Neue Bold" panose="02000503000000020004" charset="0"/>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1055370" y="836930"/>
            <a:ext cx="2733040" cy="483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defRPr>
            </a:pPr>
          </a:p>
        </p:txBody>
      </p:sp>
      <p:sp>
        <p:nvSpPr>
          <p:cNvPr id="2" name="文本框 1"/>
          <p:cNvSpPr txBox="1"/>
          <p:nvPr/>
        </p:nvSpPr>
        <p:spPr>
          <a:xfrm>
            <a:off x="777240" y="112395"/>
            <a:ext cx="106375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Comparison of misfolded proteins to PDB structures</a:t>
            </a:r>
            <a:endParaRPr lang="zh-CN" altLang="en-US"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1107440" y="1268730"/>
            <a:ext cx="9976485" cy="4337050"/>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marL="0" marR="0" algn="l" defTabSz="457200" rtl="0" fontAlgn="auto" latinLnBrk="0" hangingPunct="0">
              <a:lnSpc>
                <a:spcPct val="150000"/>
              </a:lnSpc>
              <a:spcBef>
                <a:spcPts val="0"/>
              </a:spcBef>
              <a:spcAft>
                <a:spcPts val="0"/>
              </a:spcAft>
              <a:buClrTx/>
              <a:buSzTx/>
              <a:buFontTx/>
              <a:buNone/>
            </a:pPr>
            <a:r>
              <a:rPr lang="en-US" altLang="zh-CN">
                <a:sym typeface="Helvetica"/>
              </a:rPr>
              <a:t>    </a:t>
            </a:r>
            <a:r>
              <a:rPr lang="zh-CN" altLang="en-US">
                <a:sym typeface="Helvetica"/>
              </a:rPr>
              <a:t>尽管所有的</a:t>
            </a:r>
            <a:r>
              <a:rPr lang="en-US" altLang="zh-CN">
                <a:sym typeface="Helvetica"/>
              </a:rPr>
              <a:t>decoys</a:t>
            </a:r>
            <a:r>
              <a:rPr lang="zh-CN" altLang="en-US">
                <a:sym typeface="Helvetica"/>
              </a:rPr>
              <a:t>都是“类似蛋白质的”的，但值得注意的是，模型与模板的</a:t>
            </a:r>
            <a:r>
              <a:rPr lang="en-US" altLang="zh-CN">
                <a:sym typeface="Helvetica"/>
              </a:rPr>
              <a:t>TM-score</a:t>
            </a:r>
            <a:r>
              <a:rPr lang="zh-CN" altLang="en-US">
                <a:sym typeface="Helvetica"/>
              </a:rPr>
              <a:t>与原生结构的</a:t>
            </a:r>
            <a:r>
              <a:rPr lang="en-US" altLang="zh-CN">
                <a:sym typeface="Helvetica"/>
              </a:rPr>
              <a:t>TM-score</a:t>
            </a:r>
            <a:r>
              <a:rPr lang="zh-CN" altLang="en-US">
                <a:sym typeface="Helvetica"/>
              </a:rPr>
              <a:t>之间仍然存在很强的相关性（相关系数=为0.87）。这似乎表明，模型到最近的PDB结构的距离可以作为模型质量的一个指标</a:t>
            </a:r>
            <a:endParaRPr kumimoji="0" lang="zh-CN" altLang="en-US" b="1" i="0" u="none" strike="noStrike" cap="none" spc="0" normalizeH="0" baseline="0">
              <a:ln>
                <a:noFill/>
              </a:ln>
              <a:solidFill>
                <a:srgbClr val="535353"/>
              </a:solidFill>
              <a:effectLst/>
              <a:uFillTx/>
              <a:latin typeface="Helvetica Neue" panose="02000503000000020004"/>
              <a:ea typeface="Helvetica Neue" panose="02000503000000020004"/>
              <a:cs typeface="Helvetica Neue" panose="02000503000000020004"/>
              <a:sym typeface="Helvetica"/>
            </a:endParaRPr>
          </a:p>
          <a:p>
            <a:pPr marL="0" marR="0" algn="l" defTabSz="457200" rtl="0" fontAlgn="auto" latinLnBrk="0" hangingPunct="0">
              <a:lnSpc>
                <a:spcPct val="150000"/>
              </a:lnSpc>
              <a:spcBef>
                <a:spcPts val="0"/>
              </a:spcBef>
              <a:spcAft>
                <a:spcPts val="0"/>
              </a:spcAft>
              <a:buClrTx/>
              <a:buSzTx/>
              <a:buFontTx/>
              <a:buNone/>
            </a:pPr>
            <a:r>
              <a:rPr lang="en-US" altLang="zh-CN">
                <a:sym typeface="Helvetica"/>
              </a:rPr>
              <a:t>    </a:t>
            </a:r>
            <a:r>
              <a:rPr lang="zh-CN" altLang="en-US">
                <a:sym typeface="Helvetica"/>
              </a:rPr>
              <a:t>为了检验这一想法，我们在表2中列出了使用不同排名方法选择的第一个模型的定量比较。如果我们结合自由能和TM-align结构排列的两个等级，我们可以在对最佳模型进行排序时获得一些收益，尽管它非常有限。</a:t>
            </a:r>
            <a:endParaRPr lang="zh-CN" altLang="en-US">
              <a:sym typeface="Helvetica"/>
            </a:endParaRPr>
          </a:p>
          <a:p>
            <a:pPr marL="0" marR="0" algn="l" defTabSz="457200" rtl="0" fontAlgn="auto" latinLnBrk="0" hangingPunct="0">
              <a:lnSpc>
                <a:spcPct val="150000"/>
              </a:lnSpc>
              <a:spcBef>
                <a:spcPts val="0"/>
              </a:spcBef>
              <a:spcAft>
                <a:spcPts val="0"/>
              </a:spcAft>
              <a:buClrTx/>
              <a:buSzTx/>
              <a:buFontTx/>
              <a:buNone/>
            </a:pPr>
            <a:endParaRPr lang="zh-CN" altLang="en-US">
              <a:solidFill>
                <a:srgbClr val="535353"/>
              </a:solidFill>
              <a:latin typeface="Helvetica Neue Bold" panose="0200050300000002000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defRPr>
            </a:pPr>
          </a:p>
        </p:txBody>
      </p:sp>
      <p:sp>
        <p:nvSpPr>
          <p:cNvPr id="2" name="文本框 1"/>
          <p:cNvSpPr txBox="1"/>
          <p:nvPr/>
        </p:nvSpPr>
        <p:spPr>
          <a:xfrm>
            <a:off x="777240" y="112395"/>
            <a:ext cx="106375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Comparison of misfolded proteins to PDB structures</a:t>
            </a:r>
            <a:endParaRPr lang="zh-CN" altLang="en-US" sz="3600" b="1">
              <a:solidFill>
                <a:srgbClr val="000000"/>
              </a:solidFill>
              <a:uFillTx/>
              <a:latin typeface="Helvetica Bold" charset="0"/>
              <a:ea typeface="Times" panose="00000500000000020000"/>
              <a:cs typeface="Helvetica Bold" charset="0"/>
              <a:sym typeface="Times" panose="00000500000000020000"/>
            </a:endParaRPr>
          </a:p>
        </p:txBody>
      </p:sp>
      <p:pic>
        <p:nvPicPr>
          <p:cNvPr id="3" name="图片 2"/>
          <p:cNvPicPr>
            <a:picLocks noChangeAspect="1"/>
          </p:cNvPicPr>
          <p:nvPr/>
        </p:nvPicPr>
        <p:blipFill>
          <a:blip r:embed="rId1"/>
          <a:stretch>
            <a:fillRect/>
          </a:stretch>
        </p:blipFill>
        <p:spPr>
          <a:xfrm>
            <a:off x="1745615" y="868045"/>
            <a:ext cx="8261350" cy="2083435"/>
          </a:xfrm>
          <a:prstGeom prst="rect">
            <a:avLst/>
          </a:prstGeom>
        </p:spPr>
      </p:pic>
      <p:sp>
        <p:nvSpPr>
          <p:cNvPr id="4" name="文本框 3"/>
          <p:cNvSpPr txBox="1"/>
          <p:nvPr/>
        </p:nvSpPr>
        <p:spPr>
          <a:xfrm>
            <a:off x="1464310" y="4340860"/>
            <a:ext cx="8318500" cy="2028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535353"/>
                </a:solidFill>
                <a:effectLst/>
                <a:uFillTx/>
                <a:latin typeface="Helvetica Bold" charset="0"/>
                <a:ea typeface="+mj-ea"/>
                <a:cs typeface="Helvetica Bold" charset="0"/>
                <a:sym typeface="Helvetica"/>
              </a:rPr>
              <a:t>a按SPICKER的群集大小排序</a:t>
            </a:r>
            <a:endParaRPr kumimoji="0" lang="en-US" altLang="zh-CN" sz="1800" b="1" i="0" u="none" strike="noStrike" cap="none" spc="0" normalizeH="0" baseline="0">
              <a:ln>
                <a:noFill/>
              </a:ln>
              <a:solidFill>
                <a:srgbClr val="535353"/>
              </a:solidFill>
              <a:effectLst/>
              <a:uFillTx/>
              <a:latin typeface="Helvetica Bold" charset="0"/>
              <a:ea typeface="+mj-ea"/>
              <a:cs typeface="Helvetica Bold" charset="0"/>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535353"/>
                </a:solidFill>
                <a:effectLst/>
                <a:uFillTx/>
                <a:latin typeface="Helvetica Bold" charset="0"/>
                <a:ea typeface="+mj-ea"/>
                <a:cs typeface="Helvetica Bold" charset="0"/>
                <a:sym typeface="Helvetica"/>
              </a:rPr>
              <a:t>b</a:t>
            </a:r>
            <a:r>
              <a:rPr kumimoji="0" lang="zh-CN" altLang="en-US" sz="1800" b="1" i="0" u="none" strike="noStrike" cap="none" spc="0" normalizeH="0" baseline="0">
                <a:ln>
                  <a:noFill/>
                </a:ln>
                <a:solidFill>
                  <a:srgbClr val="535353"/>
                </a:solidFill>
                <a:effectLst/>
                <a:uFillTx/>
                <a:latin typeface="Helvetica Bold" charset="0"/>
                <a:ea typeface="+mj-ea"/>
                <a:cs typeface="Helvetica Bold" charset="0"/>
                <a:sym typeface="Helvetica"/>
              </a:rPr>
              <a:t>这些模型是根据它们与TM</a:t>
            </a:r>
            <a:r>
              <a:rPr kumimoji="0" lang="en-US" altLang="zh-CN" sz="1800" b="1" i="0" u="none" strike="noStrike" cap="none" spc="0" normalizeH="0" baseline="0">
                <a:ln>
                  <a:noFill/>
                </a:ln>
                <a:solidFill>
                  <a:srgbClr val="535353"/>
                </a:solidFill>
                <a:effectLst/>
                <a:uFillTx/>
                <a:latin typeface="Helvetica Bold" charset="0"/>
                <a:ea typeface="+mj-ea"/>
                <a:cs typeface="Helvetica Bold" charset="0"/>
                <a:sym typeface="Helvetica"/>
              </a:rPr>
              <a:t>-</a:t>
            </a:r>
            <a:r>
              <a:rPr kumimoji="0" lang="zh-CN" altLang="en-US" sz="1800" b="1" i="0" u="none" strike="noStrike" cap="none" spc="0" normalizeH="0" baseline="0">
                <a:ln>
                  <a:noFill/>
                </a:ln>
                <a:solidFill>
                  <a:srgbClr val="535353"/>
                </a:solidFill>
                <a:effectLst/>
                <a:uFillTx/>
                <a:latin typeface="Helvetica Bold" charset="0"/>
                <a:ea typeface="+mj-ea"/>
                <a:cs typeface="Helvetica Bold" charset="0"/>
                <a:sym typeface="Helvetica"/>
              </a:rPr>
              <a:t>align发现的最接近的非同源PDB结构的距离进行排序的。</a:t>
            </a:r>
            <a:endParaRPr kumimoji="0" lang="zh-CN" altLang="en-US" sz="1800" b="1" i="0" u="none" strike="noStrike" cap="none" spc="0" normalizeH="0" baseline="0">
              <a:ln>
                <a:noFill/>
              </a:ln>
              <a:solidFill>
                <a:srgbClr val="535353"/>
              </a:solidFill>
              <a:effectLst/>
              <a:uFillTx/>
              <a:latin typeface="Helvetica Bold" charset="0"/>
              <a:ea typeface="+mj-ea"/>
              <a:cs typeface="Helvetica Bold" charset="0"/>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535353"/>
                </a:solidFill>
                <a:effectLst/>
                <a:uFillTx/>
                <a:latin typeface="Helvetica Bold" charset="0"/>
                <a:ea typeface="+mj-ea"/>
                <a:cs typeface="Helvetica Bold" charset="0"/>
                <a:sym typeface="Helvetica"/>
              </a:rPr>
              <a:t>c</a:t>
            </a:r>
            <a:r>
              <a:rPr kumimoji="0" lang="zh-CN" altLang="en-US" sz="1800" b="1" i="0" u="none" strike="noStrike" cap="none" spc="0" normalizeH="0" baseline="0">
                <a:ln>
                  <a:noFill/>
                </a:ln>
                <a:solidFill>
                  <a:srgbClr val="535353"/>
                </a:solidFill>
                <a:effectLst/>
                <a:uFillTx/>
                <a:latin typeface="Helvetica Bold" charset="0"/>
                <a:ea typeface="+mj-ea"/>
                <a:cs typeface="Helvetica Bold" charset="0"/>
                <a:sym typeface="Helvetica"/>
              </a:rPr>
              <a:t>第一个模型是从五个最大规模的集群中随机选择的</a:t>
            </a:r>
            <a:endParaRPr kumimoji="0" lang="zh-CN" altLang="en-US" sz="1800" b="1" i="0" u="none" strike="noStrike" cap="none" spc="0" normalizeH="0" baseline="0">
              <a:ln>
                <a:noFill/>
              </a:ln>
              <a:solidFill>
                <a:srgbClr val="535353"/>
              </a:solidFill>
              <a:effectLst/>
              <a:uFillTx/>
              <a:latin typeface="Helvetica Bold" charset="0"/>
              <a:ea typeface="+mj-ea"/>
              <a:cs typeface="Helvetica Bold" charset="0"/>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535353"/>
                </a:solidFill>
                <a:effectLst/>
                <a:uFillTx/>
                <a:latin typeface="Helvetica Bold" charset="0"/>
                <a:ea typeface="+mj-ea"/>
                <a:cs typeface="Helvetica Bold" charset="0"/>
                <a:sym typeface="Helvetica"/>
              </a:rPr>
              <a:t>d自由能和TM-align结构对齐的组合秩。这里，对于每个模型，目标函数定义为C=Rank1+Rank2/2，其中Rank1和Rank2分别是基于自由能和TM-align的所考虑模型的秩。选择第一个模型作为C值最低的模型。</a:t>
            </a:r>
            <a:endParaRPr kumimoji="0" lang="en-US" altLang="zh-CN" sz="1800" b="1" i="0" u="none" strike="noStrike" cap="none" spc="0" normalizeH="0" baseline="0">
              <a:ln>
                <a:noFill/>
              </a:ln>
              <a:solidFill>
                <a:srgbClr val="535353"/>
              </a:solidFill>
              <a:effectLst/>
              <a:uFillTx/>
              <a:latin typeface="Helvetica Bold" charset="0"/>
              <a:ea typeface="+mj-ea"/>
              <a:cs typeface="Helvetica Bold" charset="0"/>
              <a:sym typeface="Helvetica"/>
            </a:endParaRPr>
          </a:p>
        </p:txBody>
      </p:sp>
      <p:pic>
        <p:nvPicPr>
          <p:cNvPr id="5" name="图片 4"/>
          <p:cNvPicPr>
            <a:picLocks noChangeAspect="1"/>
          </p:cNvPicPr>
          <p:nvPr/>
        </p:nvPicPr>
        <p:blipFill>
          <a:blip r:embed="rId2"/>
          <a:stretch>
            <a:fillRect/>
          </a:stretch>
        </p:blipFill>
        <p:spPr>
          <a:xfrm>
            <a:off x="4855845" y="3063240"/>
            <a:ext cx="4815840" cy="16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矩形 4"/>
          <p:cNvSpPr/>
          <p:nvPr/>
        </p:nvSpPr>
        <p:spPr>
          <a:xfrm>
            <a:off x="-1" y="0"/>
            <a:ext cx="4365524" cy="6957956"/>
          </a:xfrm>
          <a:prstGeom prst="rect">
            <a:avLst/>
          </a:pr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pic>
        <p:nvPicPr>
          <p:cNvPr id="655" name="图片 12" descr="图片 12"/>
          <p:cNvPicPr>
            <a:picLocks noChangeAspect="1"/>
          </p:cNvPicPr>
          <p:nvPr/>
        </p:nvPicPr>
        <p:blipFill>
          <a:blip r:embed="rId1"/>
          <a:stretch>
            <a:fillRect/>
          </a:stretch>
        </p:blipFill>
        <p:spPr>
          <a:xfrm>
            <a:off x="564211" y="49977"/>
            <a:ext cx="2924176" cy="6858001"/>
          </a:xfrm>
          <a:prstGeom prst="rect">
            <a:avLst/>
          </a:prstGeom>
          <a:ln w="12700">
            <a:miter lim="400000"/>
            <a:headEnd/>
            <a:tailEnd/>
          </a:ln>
        </p:spPr>
      </p:pic>
      <p:grpSp>
        <p:nvGrpSpPr>
          <p:cNvPr id="659" name="组合 2"/>
          <p:cNvGrpSpPr/>
          <p:nvPr/>
        </p:nvGrpSpPr>
        <p:grpSpPr>
          <a:xfrm>
            <a:off x="6587053" y="1965485"/>
            <a:ext cx="3024747" cy="2784159"/>
            <a:chOff x="215370" y="0"/>
            <a:chExt cx="3024745" cy="2784158"/>
          </a:xfrm>
        </p:grpSpPr>
        <p:sp>
          <p:nvSpPr>
            <p:cNvPr id="656" name="等腰三角形 6"/>
            <p:cNvSpPr/>
            <p:nvPr/>
          </p:nvSpPr>
          <p:spPr>
            <a:xfrm>
              <a:off x="215370" y="0"/>
              <a:ext cx="2784351" cy="2400301"/>
            </a:xfrm>
            <a:prstGeom prst="triangle">
              <a:avLst/>
            </a:prstGeom>
            <a:noFill/>
            <a:ln w="19050" cap="flat">
              <a:solidFill>
                <a:srgbClr val="808080">
                  <a:alpha val="14000"/>
                </a:srgbClr>
              </a:solidFill>
              <a:prstDash val="solid"/>
              <a:miter lim="800000"/>
            </a:ln>
            <a:effectLst>
              <a:outerShdw blurRad="63500" rotWithShape="0">
                <a:srgbClr val="000000">
                  <a:alpha val="79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657" name="等腰三角形 7"/>
            <p:cNvSpPr/>
            <p:nvPr/>
          </p:nvSpPr>
          <p:spPr>
            <a:xfrm>
              <a:off x="2846426" y="240776"/>
              <a:ext cx="393691" cy="339390"/>
            </a:xfrm>
            <a:prstGeom prst="triangle">
              <a:avLst/>
            </a:prstGeom>
            <a:solidFill>
              <a:srgbClr val="01010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658" name="矩形 8"/>
            <p:cNvSpPr/>
            <p:nvPr/>
          </p:nvSpPr>
          <p:spPr>
            <a:xfrm>
              <a:off x="2681326" y="2596038"/>
              <a:ext cx="190501" cy="188121"/>
            </a:xfrm>
            <a:prstGeom prst="rect">
              <a:avLst/>
            </a:prstGeom>
            <a:solidFill>
              <a:srgbClr val="01010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grpSp>
      <p:sp>
        <p:nvSpPr>
          <p:cNvPr id="660" name="文本框 5"/>
          <p:cNvSpPr txBox="1"/>
          <p:nvPr/>
        </p:nvSpPr>
        <p:spPr>
          <a:xfrm>
            <a:off x="6096625" y="1146026"/>
            <a:ext cx="3537859" cy="4665901"/>
          </a:xfrm>
          <a:prstGeom prst="rect">
            <a:avLst/>
          </a:prstGeom>
          <a:ln w="12700">
            <a:miter lim="400000"/>
          </a:ln>
        </p:spPr>
        <p:txBody>
          <a:bodyPr lIns="45718" tIns="45718" rIns="45718" bIns="45718">
            <a:spAutoFit/>
          </a:bodyPr>
          <a:lstStyle>
            <a:lvl1pPr algn="just">
              <a:defRPr sz="32500" b="1">
                <a:solidFill>
                  <a:srgbClr val="0D0D0D"/>
                </a:solidFill>
                <a:latin typeface="Times New Roman" panose="02020503050405090304"/>
                <a:ea typeface="Times New Roman" panose="02020503050405090304"/>
                <a:cs typeface="Times New Roman" panose="02020503050405090304"/>
                <a:sym typeface="Times New Roman" panose="02020503050405090304"/>
              </a:defRPr>
            </a:lvl1pPr>
          </a:lstStyle>
          <a:p>
            <a:r>
              <a:t>4</a:t>
            </a: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4644390" y="101600"/>
            <a:ext cx="29413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altLang="zh-CN" sz="3600" b="1">
                <a:solidFill>
                  <a:srgbClr val="000000"/>
                </a:solidFill>
                <a:uFillTx/>
                <a:latin typeface="Helvetica Bold" charset="0"/>
                <a:ea typeface="Times" panose="00000500000000020000"/>
                <a:cs typeface="Helvetica Bold" charset="0"/>
                <a:sym typeface="Times" panose="00000500000000020000"/>
              </a:rPr>
              <a:t>DISCUSSION</a:t>
            </a:r>
            <a:endParaRPr lang="en-US" altLang="zh-CN"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1127125" y="814705"/>
            <a:ext cx="9976485" cy="5676265"/>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algn="l" defTabSz="457200">
              <a:lnSpc>
                <a:spcPct val="150000"/>
              </a:lnSpc>
              <a:buNone/>
            </a:pPr>
            <a:r>
              <a:rPr lang="en-US" altLang="zh-CN"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       </a:t>
            </a: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TM-align算法与上述其他方法的主要区别在于，在启发式DP迭代和最终对齐选择中都利用了</a:t>
            </a:r>
            <a:r>
              <a:rPr lang="en-US" altLang="zh-CN"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TM-score</a:t>
            </a: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旋转矩阵，而不是KabschRMSD旋转矩阵。由于</a:t>
            </a:r>
            <a:r>
              <a:rPr lang="en-US" altLang="zh-CN"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TM-score</a:t>
            </a: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旋转矩阵和结构相似度评分函数的固有一致性，收敛速度要快得多。</a:t>
            </a:r>
            <a:endPar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endParaRPr>
          </a:p>
          <a:p>
            <a:pPr algn="l" defTabSz="457200">
              <a:lnSpc>
                <a:spcPct val="150000"/>
              </a:lnSpc>
              <a:buNone/>
            </a:pP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       这也有助于算法识别更准确的对齐，因为</a:t>
            </a:r>
            <a:r>
              <a:rPr lang="en-US" altLang="zh-CN"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TM-score</a:t>
            </a: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旋转矩阵权重较小的结构间距离大于较大的结构间距离，因此比RMSD旋转矩阵对全局结构拓扑更敏感。</a:t>
            </a:r>
            <a:endPar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endParaRPr>
          </a:p>
          <a:p>
            <a:pPr algn="l" defTabSz="457200">
              <a:lnSpc>
                <a:spcPct val="150000"/>
              </a:lnSpc>
              <a:buNone/>
            </a:pP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       由于TM</a:t>
            </a:r>
            <a:r>
              <a:rPr lang="en-US" altLang="zh-CN"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-align</a:t>
            </a: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在速度和精度方面的优势，可以方便地用于大规模的、序列独立的结构比较。</a:t>
            </a:r>
            <a:endPar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endParaRPr>
          </a:p>
          <a:p>
            <a:pPr algn="l" defTabSz="457200">
              <a:lnSpc>
                <a:spcPct val="150000"/>
              </a:lnSpc>
              <a:buNone/>
            </a:pP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       一般来说，当使用序列相似度阈值构建折叠识别模板库时，总是有或多或少的折叠丢失[通常为35-40%</a:t>
            </a:r>
            <a:r>
              <a:rPr lang="en-US" altLang="zh-CN"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(30)</a:t>
            </a:r>
            <a:r>
              <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rPr>
              <a:t>]。处理这个问题的一个简单策略是将序列比较过程与对整个PDB的后续结构对齐搜索结合起来，以添加遗漏的折叠。</a:t>
            </a:r>
            <a:endPar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4644390" y="101600"/>
            <a:ext cx="294132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altLang="zh-CN" sz="3600" b="1">
                <a:solidFill>
                  <a:srgbClr val="000000"/>
                </a:solidFill>
                <a:uFillTx/>
                <a:latin typeface="Helvetica Bold" charset="0"/>
                <a:ea typeface="Times" panose="00000500000000020000"/>
                <a:cs typeface="Helvetica Bold" charset="0"/>
                <a:sym typeface="Times" panose="00000500000000020000"/>
              </a:rPr>
              <a:t>DISCUSSION</a:t>
            </a:r>
            <a:endParaRPr lang="en-US" altLang="zh-CN"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1127125" y="1076960"/>
            <a:ext cx="9976485" cy="5676265"/>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algn="l" defTabSz="457200">
              <a:lnSpc>
                <a:spcPct val="150000"/>
              </a:lnSpc>
            </a:pPr>
            <a:r>
              <a:rPr lang="en-US" altLang="zh-CN" sz="2200">
                <a:sym typeface="+mn-ea"/>
              </a:rPr>
              <a:t>        </a:t>
            </a:r>
            <a:r>
              <a:rPr lang="zh-CN" altLang="en-US" sz="2200">
                <a:sym typeface="+mn-ea"/>
              </a:rPr>
              <a:t>我们还使用TM-align算法将预测的结构与PDB中已解决的非同源蛋白进行匹配。</a:t>
            </a:r>
            <a:endParaRPr lang="zh-CN" altLang="en-US" sz="2200" b="1">
              <a:solidFill>
                <a:srgbClr val="535353"/>
              </a:solidFill>
              <a:latin typeface="Helvetica Neue" panose="02000503000000020004"/>
              <a:ea typeface="Helvetica Neue" panose="02000503000000020004"/>
              <a:cs typeface="Helvetica Neue" panose="02000503000000020004"/>
            </a:endParaRPr>
          </a:p>
          <a:p>
            <a:pPr algn="l" defTabSz="457200">
              <a:lnSpc>
                <a:spcPct val="150000"/>
              </a:lnSpc>
            </a:pPr>
            <a:r>
              <a:rPr lang="en-US" altLang="zh-CN" sz="2200">
                <a:sym typeface="+mn-ea"/>
              </a:rPr>
              <a:t>    </a:t>
            </a:r>
            <a:r>
              <a:rPr lang="zh-CN" altLang="en-US" sz="2200">
                <a:sym typeface="+mn-ea"/>
              </a:rPr>
              <a:t>作为一个例子，我们使用TM-</a:t>
            </a:r>
            <a:r>
              <a:rPr lang="en-US" altLang="zh-CN" sz="2200">
                <a:sym typeface="+mn-ea"/>
              </a:rPr>
              <a:t>align</a:t>
            </a:r>
            <a:r>
              <a:rPr lang="zh-CN" altLang="en-US" sz="2200">
                <a:sym typeface="+mn-ea"/>
              </a:rPr>
              <a:t>对PDB中的10515个非冗余蛋白链进行</a:t>
            </a:r>
            <a:r>
              <a:rPr lang="en-US" altLang="zh-CN" sz="2200">
                <a:sym typeface="+mn-ea"/>
              </a:rPr>
              <a:t>all-to-all</a:t>
            </a:r>
            <a:r>
              <a:rPr lang="zh-CN" altLang="en-US" sz="2200">
                <a:sym typeface="+mn-ea"/>
              </a:rPr>
              <a:t>结构比对，成对序列标识&lt;95%。根据</a:t>
            </a:r>
            <a:r>
              <a:rPr lang="en-US" altLang="zh-CN" sz="2200">
                <a:sym typeface="+mn-ea"/>
              </a:rPr>
              <a:t>TM-score</a:t>
            </a:r>
            <a:r>
              <a:rPr lang="zh-CN" altLang="en-US" sz="2200">
                <a:sym typeface="+mn-ea"/>
              </a:rPr>
              <a:t>=0.5的阈值对所有结构进行聚类后，得到约2000个折叠。</a:t>
            </a:r>
            <a:endParaRPr lang="zh-CN" altLang="en-US" sz="2200" b="1">
              <a:solidFill>
                <a:srgbClr val="535353"/>
              </a:solidFill>
              <a:latin typeface="Helvetica Neue" panose="02000503000000020004"/>
              <a:ea typeface="Helvetica Neue" panose="02000503000000020004"/>
              <a:cs typeface="Helvetica Neue" panose="02000503000000020004"/>
            </a:endParaRPr>
          </a:p>
          <a:p>
            <a:pPr algn="l" defTabSz="457200">
              <a:lnSpc>
                <a:spcPct val="150000"/>
              </a:lnSpc>
            </a:pPr>
            <a:r>
              <a:rPr lang="en-US" altLang="zh-CN" sz="2200">
                <a:sym typeface="+mn-ea"/>
              </a:rPr>
              <a:t>    </a:t>
            </a:r>
            <a:r>
              <a:rPr lang="zh-CN" altLang="en-US" sz="2200">
                <a:sym typeface="+mn-ea"/>
              </a:rPr>
              <a:t>我们发现，在许多情况下，高度同源的蛋白质采用了非常不同的折叠。与此观察结果一致的是，通过序列比较收集的一组代表性蛋白质所包含的折叠数对序列相似度阈值很敏感。</a:t>
            </a:r>
            <a:endParaRPr lang="zh-CN" altLang="en-US" sz="2200" b="1">
              <a:solidFill>
                <a:srgbClr val="535353"/>
              </a:solidFill>
              <a:latin typeface="Helvetica Neue" panose="02000503000000020004"/>
              <a:ea typeface="Helvetica Neue" panose="02000503000000020004"/>
              <a:cs typeface="Helvetica Neue" panose="02000503000000020004"/>
            </a:endParaRPr>
          </a:p>
          <a:p>
            <a:pPr algn="l" defTabSz="457200">
              <a:lnSpc>
                <a:spcPct val="150000"/>
              </a:lnSpc>
            </a:pPr>
            <a:r>
              <a:rPr lang="zh-CN" altLang="en-US" sz="2200">
                <a:sym typeface="+mn-ea"/>
              </a:rPr>
              <a:t>一个基于web的服务器版本的TM-align，以及一个可免费下载的程序，可在 </a:t>
            </a:r>
            <a:r>
              <a:rPr lang="zh-CN" altLang="en-US" sz="2200">
                <a:solidFill>
                  <a:srgbClr val="FF0000"/>
                </a:solidFill>
                <a:sym typeface="+mn-ea"/>
              </a:rPr>
              <a:t>http://bioinformatics.buffalo.edu/TM-align</a:t>
            </a:r>
            <a:endParaRPr lang="zh-CN" altLang="en-US" sz="2200" b="1">
              <a:solidFill>
                <a:srgbClr val="FF0000"/>
              </a:solidFill>
              <a:latin typeface="Helvetica Neue" panose="02000503000000020004"/>
              <a:ea typeface="Helvetica Neue" panose="02000503000000020004"/>
              <a:cs typeface="Helvetica Neue" panose="02000503000000020004"/>
            </a:endParaRPr>
          </a:p>
          <a:p>
            <a:pPr algn="l" defTabSz="457200">
              <a:lnSpc>
                <a:spcPct val="150000"/>
              </a:lnSpc>
              <a:buNone/>
            </a:pPr>
            <a:endPar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484956" y="-18814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65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2" name="文本框 1"/>
          <p:cNvSpPr txBox="1"/>
          <p:nvPr/>
        </p:nvSpPr>
        <p:spPr>
          <a:xfrm>
            <a:off x="5275580" y="101600"/>
            <a:ext cx="192151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zh-CN" altLang="en-US" sz="3600" b="1">
                <a:solidFill>
                  <a:srgbClr val="000000"/>
                </a:solidFill>
                <a:uFillTx/>
                <a:latin typeface="Helvetica Bold" charset="0"/>
                <a:ea typeface="Times" panose="00000500000000020000"/>
                <a:cs typeface="Helvetica Bold" charset="0"/>
                <a:sym typeface="Times" panose="00000500000000020000"/>
              </a:rPr>
              <a:t>任务分配</a:t>
            </a:r>
            <a:endParaRPr lang="zh-CN" altLang="en-US" sz="3600" b="1">
              <a:solidFill>
                <a:srgbClr val="000000"/>
              </a:solidFill>
              <a:uFillTx/>
              <a:latin typeface="Helvetica Bold" charset="0"/>
              <a:ea typeface="Times" panose="00000500000000020000"/>
              <a:cs typeface="Helvetica Bold" charset="0"/>
              <a:sym typeface="Times" panose="00000500000000020000"/>
            </a:endParaRPr>
          </a:p>
        </p:txBody>
      </p:sp>
      <p:sp>
        <p:nvSpPr>
          <p:cNvPr id="569" name="成组"/>
          <p:cNvSpPr txBox="1"/>
          <p:nvPr/>
        </p:nvSpPr>
        <p:spPr>
          <a:xfrm>
            <a:off x="1107440" y="2546350"/>
            <a:ext cx="9976485" cy="2259965"/>
          </a:xfrm>
          <a:prstGeom prst="rect">
            <a:avLst/>
          </a:prstGeom>
          <a:ln w="12700">
            <a:miter lim="400000"/>
          </a:ln>
        </p:spPr>
        <p:txBody>
          <a:bodyPr wrap="square"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pPr algn="ctr" defTabSz="457200">
              <a:lnSpc>
                <a:spcPct val="150000"/>
              </a:lnSpc>
            </a:pPr>
            <a:r>
              <a:rPr lang="en-US" altLang="zh-CN" sz="2200">
                <a:sym typeface="+mn-ea"/>
              </a:rPr>
              <a:t>     </a:t>
            </a:r>
            <a:r>
              <a:rPr lang="zh-CN" altLang="en-US" sz="2400">
                <a:sym typeface="+mn-ea"/>
              </a:rPr>
              <a:t>蔡艺贞：</a:t>
            </a:r>
            <a:r>
              <a:rPr lang="en-US" altLang="zh-CN" sz="2400">
                <a:sym typeface="+mn-ea"/>
              </a:rPr>
              <a:t>part 1+ part 2 +ppt</a:t>
            </a:r>
            <a:r>
              <a:rPr lang="zh-CN" altLang="en-US" sz="2400">
                <a:sym typeface="+mn-ea"/>
              </a:rPr>
              <a:t>汇总</a:t>
            </a:r>
            <a:endParaRPr lang="zh-CN" altLang="en-US" sz="2400">
              <a:sym typeface="+mn-ea"/>
            </a:endParaRPr>
          </a:p>
          <a:p>
            <a:pPr algn="ctr" defTabSz="457200">
              <a:lnSpc>
                <a:spcPct val="150000"/>
              </a:lnSpc>
            </a:pPr>
            <a:r>
              <a:rPr lang="zh-CN" altLang="en-US" sz="2400">
                <a:sym typeface="+mn-ea"/>
              </a:rPr>
              <a:t>  唐俊龙：</a:t>
            </a:r>
            <a:r>
              <a:rPr lang="en-US" altLang="zh-CN" sz="2400">
                <a:sym typeface="+mn-ea"/>
              </a:rPr>
              <a:t>part 3</a:t>
            </a:r>
            <a:r>
              <a:rPr lang="zh-CN" altLang="en-US" sz="2400">
                <a:sym typeface="+mn-ea"/>
              </a:rPr>
              <a:t>中的前两个小节</a:t>
            </a:r>
            <a:endParaRPr lang="zh-CN" altLang="en-US" sz="2400">
              <a:sym typeface="+mn-ea"/>
            </a:endParaRPr>
          </a:p>
          <a:p>
            <a:pPr algn="ctr" defTabSz="457200">
              <a:lnSpc>
                <a:spcPct val="150000"/>
              </a:lnSpc>
            </a:pPr>
            <a:r>
              <a:rPr lang="zh-CN" altLang="en-US" sz="2400">
                <a:sym typeface="+mn-ea"/>
              </a:rPr>
              <a:t>        李万豪：</a:t>
            </a:r>
            <a:r>
              <a:rPr lang="en-US" altLang="zh-CN" sz="2400">
                <a:sym typeface="+mn-ea"/>
              </a:rPr>
              <a:t>part 3</a:t>
            </a:r>
            <a:r>
              <a:rPr lang="zh-CN" altLang="en-US" sz="2400">
                <a:sym typeface="+mn-ea"/>
              </a:rPr>
              <a:t>中的最后一个小节</a:t>
            </a:r>
            <a:r>
              <a:rPr lang="en-US" altLang="zh-CN" sz="2400">
                <a:sym typeface="+mn-ea"/>
              </a:rPr>
              <a:t>+part 4</a:t>
            </a:r>
            <a:endParaRPr lang="zh-CN" altLang="en-US" sz="2200" b="1">
              <a:solidFill>
                <a:srgbClr val="535353"/>
              </a:solidFill>
              <a:latin typeface="Helvetica Neue" panose="02000503000000020004"/>
              <a:ea typeface="Helvetica Neue" panose="02000503000000020004"/>
              <a:cs typeface="Helvetica Neue" panose="02000503000000020004"/>
            </a:endParaRPr>
          </a:p>
          <a:p>
            <a:pPr algn="l" defTabSz="457200">
              <a:lnSpc>
                <a:spcPct val="150000"/>
              </a:lnSpc>
              <a:buNone/>
            </a:pPr>
            <a:endParaRPr lang="zh-CN" altLang="en-US" sz="2200">
              <a:solidFill>
                <a:srgbClr val="535353"/>
              </a:solidFill>
              <a:uFillTx/>
              <a:latin typeface="Helvetica Neue Bold" panose="02000503000000020004" charset="0"/>
              <a:ea typeface="Helvetica Neue Bold" panose="02000503000000020004" charset="0"/>
              <a:cs typeface="Helvetica Neue Regular" panose="0200050300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 name="组合 26"/>
          <p:cNvGrpSpPr/>
          <p:nvPr/>
        </p:nvGrpSpPr>
        <p:grpSpPr>
          <a:xfrm>
            <a:off x="503371" y="-183066"/>
            <a:ext cx="11501664" cy="11516125"/>
            <a:chOff x="0" y="0"/>
            <a:chExt cx="11501663" cy="11516123"/>
          </a:xfrm>
        </p:grpSpPr>
        <p:sp>
          <p:nvSpPr>
            <p:cNvPr id="618"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619"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0"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1"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2"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3"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4"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5"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6"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7"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8"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29"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0"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1"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2"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3"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4"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5"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6"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7"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8"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39"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0"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1"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2"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3"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4"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5"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646"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2" name="文本框 1"/>
          <p:cNvSpPr txBox="1"/>
          <p:nvPr/>
        </p:nvSpPr>
        <p:spPr>
          <a:xfrm>
            <a:off x="2653030" y="2968625"/>
            <a:ext cx="720344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altLang="zh-CN" sz="5400" b="1">
                <a:solidFill>
                  <a:srgbClr val="000000"/>
                </a:solidFill>
                <a:uFillTx/>
                <a:latin typeface="Helvetica Bold" charset="0"/>
                <a:ea typeface="Times" panose="00000500000000020000"/>
                <a:cs typeface="Helvetica Bold" charset="0"/>
                <a:sym typeface="Times" panose="00000500000000020000"/>
              </a:rPr>
              <a:t>Thank you for listening</a:t>
            </a:r>
            <a:endParaRPr lang="en-US" altLang="zh-CN" sz="5400" b="1">
              <a:solidFill>
                <a:srgbClr val="000000"/>
              </a:solidFill>
              <a:uFillTx/>
              <a:latin typeface="Helvetica Bold" charset="0"/>
              <a:ea typeface="Times" panose="00000500000000020000"/>
              <a:cs typeface="Helvetica Bold" charset="0"/>
              <a:sym typeface="Times" panose="0000050000000002000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
        <p14:prism isInverted="1"/>
      </p:transition>
    </mc:Choice>
    <mc:Fallback>
      <p:transition spd="slow"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图片 3" descr="图片 3"/>
          <p:cNvPicPr>
            <a:picLocks noChangeAspect="1"/>
          </p:cNvPicPr>
          <p:nvPr/>
        </p:nvPicPr>
        <p:blipFill>
          <a:blip r:embed="rId1"/>
          <a:srcRect t="676" r="449" b="49040"/>
          <a:stretch>
            <a:fillRect/>
          </a:stretch>
        </p:blipFill>
        <p:spPr>
          <a:xfrm>
            <a:off x="-118337" y="0"/>
            <a:ext cx="12300187" cy="3315494"/>
          </a:xfrm>
          <a:prstGeom prst="rect">
            <a:avLst/>
          </a:prstGeom>
          <a:ln w="12700">
            <a:miter lim="400000"/>
            <a:headEnd/>
            <a:tailEnd/>
          </a:ln>
        </p:spPr>
      </p:pic>
      <p:sp>
        <p:nvSpPr>
          <p:cNvPr id="241" name="任意多边形: 形状 278"/>
          <p:cNvSpPr/>
          <p:nvPr/>
        </p:nvSpPr>
        <p:spPr>
          <a:xfrm>
            <a:off x="4982209" y="2178685"/>
            <a:ext cx="2227582" cy="2246630"/>
          </a:xfrm>
          <a:custGeom>
            <a:avLst/>
            <a:gdLst/>
            <a:ahLst/>
            <a:cxnLst>
              <a:cxn ang="0">
                <a:pos x="wd2" y="hd2"/>
              </a:cxn>
              <a:cxn ang="5400000">
                <a:pos x="wd2" y="hd2"/>
              </a:cxn>
              <a:cxn ang="10800000">
                <a:pos x="wd2" y="hd2"/>
              </a:cxn>
              <a:cxn ang="16200000">
                <a:pos x="wd2" y="hd2"/>
              </a:cxn>
            </a:cxnLst>
            <a:rect l="0" t="0" r="r" b="b"/>
            <a:pathLst>
              <a:path w="21600" h="21600" extrusionOk="0">
                <a:moveTo>
                  <a:pt x="10862" y="0"/>
                </a:moveTo>
                <a:lnTo>
                  <a:pt x="18484" y="3187"/>
                </a:lnTo>
                <a:lnTo>
                  <a:pt x="21600" y="10769"/>
                </a:lnTo>
                <a:lnTo>
                  <a:pt x="18410" y="18376"/>
                </a:lnTo>
                <a:lnTo>
                  <a:pt x="10825" y="21600"/>
                </a:lnTo>
                <a:lnTo>
                  <a:pt x="3128" y="18169"/>
                </a:lnTo>
                <a:lnTo>
                  <a:pt x="0" y="10769"/>
                </a:lnTo>
                <a:lnTo>
                  <a:pt x="3202" y="3077"/>
                </a:lnTo>
                <a:lnTo>
                  <a:pt x="10862" y="0"/>
                </a:lnTo>
                <a:close/>
              </a:path>
            </a:pathLst>
          </a:cu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grpSp>
        <p:nvGrpSpPr>
          <p:cNvPr id="271" name="组合 283"/>
          <p:cNvGrpSpPr/>
          <p:nvPr/>
        </p:nvGrpSpPr>
        <p:grpSpPr>
          <a:xfrm>
            <a:off x="5604522" y="2801731"/>
            <a:ext cx="969938" cy="971157"/>
            <a:chOff x="0" y="0"/>
            <a:chExt cx="969936" cy="971156"/>
          </a:xfrm>
        </p:grpSpPr>
        <p:sp>
          <p:nvSpPr>
            <p:cNvPr id="242" name="框"/>
            <p:cNvSpPr/>
            <p:nvPr/>
          </p:nvSpPr>
          <p:spPr>
            <a:xfrm rot="197084">
              <a:off x="25603" y="25563"/>
              <a:ext cx="918730" cy="92002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243" name="点线"/>
            <p:cNvSpPr/>
            <p:nvPr/>
          </p:nvSpPr>
          <p:spPr>
            <a:xfrm flipH="1">
              <a:off x="70885" y="159918"/>
              <a:ext cx="91188" cy="53137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44" name="点线"/>
            <p:cNvSpPr/>
            <p:nvPr/>
          </p:nvSpPr>
          <p:spPr>
            <a:xfrm flipH="1">
              <a:off x="557778" y="567344"/>
              <a:ext cx="382806" cy="37787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45" name="点线"/>
            <p:cNvSpPr/>
            <p:nvPr/>
          </p:nvSpPr>
          <p:spPr>
            <a:xfrm flipH="1">
              <a:off x="117338" y="120082"/>
              <a:ext cx="312210" cy="316546"/>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46" name="点线"/>
            <p:cNvSpPr/>
            <p:nvPr/>
          </p:nvSpPr>
          <p:spPr>
            <a:xfrm flipH="1" flipV="1">
              <a:off x="703884" y="84407"/>
              <a:ext cx="238420" cy="47698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47" name="点线"/>
            <p:cNvSpPr/>
            <p:nvPr/>
          </p:nvSpPr>
          <p:spPr>
            <a:xfrm flipV="1">
              <a:off x="164872" y="79124"/>
              <a:ext cx="533808" cy="7592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48" name="点线"/>
            <p:cNvSpPr/>
            <p:nvPr/>
          </p:nvSpPr>
          <p:spPr>
            <a:xfrm flipV="1">
              <a:off x="311363" y="386161"/>
              <a:ext cx="74137" cy="43267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49" name="点线"/>
            <p:cNvSpPr/>
            <p:nvPr/>
          </p:nvSpPr>
          <p:spPr>
            <a:xfrm flipH="1" flipV="1">
              <a:off x="776420" y="535004"/>
              <a:ext cx="162713" cy="2925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0" name="点线"/>
            <p:cNvSpPr/>
            <p:nvPr/>
          </p:nvSpPr>
          <p:spPr>
            <a:xfrm flipH="1" flipV="1">
              <a:off x="327496" y="56237"/>
              <a:ext cx="101902" cy="5954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1" name="点线"/>
            <p:cNvSpPr/>
            <p:nvPr/>
          </p:nvSpPr>
          <p:spPr>
            <a:xfrm flipV="1">
              <a:off x="433764" y="27669"/>
              <a:ext cx="78862" cy="8716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2" name="点线"/>
            <p:cNvSpPr/>
            <p:nvPr/>
          </p:nvSpPr>
          <p:spPr>
            <a:xfrm flipH="1" flipV="1">
              <a:off x="115682" y="441271"/>
              <a:ext cx="193694" cy="376554"/>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3" name="点线"/>
            <p:cNvSpPr/>
            <p:nvPr/>
          </p:nvSpPr>
          <p:spPr>
            <a:xfrm flipH="1" flipV="1">
              <a:off x="56990" y="321138"/>
              <a:ext cx="56425" cy="114754"/>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4" name="点线"/>
            <p:cNvSpPr/>
            <p:nvPr/>
          </p:nvSpPr>
          <p:spPr>
            <a:xfrm flipH="1">
              <a:off x="751600" y="745410"/>
              <a:ext cx="118184" cy="1287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5" name="点线"/>
            <p:cNvSpPr/>
            <p:nvPr/>
          </p:nvSpPr>
          <p:spPr>
            <a:xfrm flipH="1" flipV="1">
              <a:off x="73062" y="695889"/>
              <a:ext cx="479436" cy="25039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6" name="点线"/>
            <p:cNvSpPr/>
            <p:nvPr/>
          </p:nvSpPr>
          <p:spPr>
            <a:xfrm flipV="1">
              <a:off x="750242" y="281219"/>
              <a:ext cx="49768" cy="472206"/>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7" name="点线"/>
            <p:cNvSpPr/>
            <p:nvPr/>
          </p:nvSpPr>
          <p:spPr>
            <a:xfrm flipH="1">
              <a:off x="313301" y="341875"/>
              <a:ext cx="243989" cy="47638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8" name="点线"/>
            <p:cNvSpPr/>
            <p:nvPr/>
          </p:nvSpPr>
          <p:spPr>
            <a:xfrm flipH="1" flipV="1">
              <a:off x="434480" y="118643"/>
              <a:ext cx="364268" cy="15757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59" name="点线"/>
            <p:cNvSpPr/>
            <p:nvPr/>
          </p:nvSpPr>
          <p:spPr>
            <a:xfrm flipH="1">
              <a:off x="313969" y="758210"/>
              <a:ext cx="431774" cy="6286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0" name="点线"/>
            <p:cNvSpPr/>
            <p:nvPr/>
          </p:nvSpPr>
          <p:spPr>
            <a:xfrm flipV="1">
              <a:off x="26113" y="439541"/>
              <a:ext cx="84750" cy="6730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1" name="点线"/>
            <p:cNvSpPr/>
            <p:nvPr/>
          </p:nvSpPr>
          <p:spPr>
            <a:xfrm flipV="1">
              <a:off x="193179" y="822214"/>
              <a:ext cx="116054" cy="2421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2" name="点线"/>
            <p:cNvSpPr/>
            <p:nvPr/>
          </p:nvSpPr>
          <p:spPr>
            <a:xfrm>
              <a:off x="312100" y="824434"/>
              <a:ext cx="47153" cy="10765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3" name="点线"/>
            <p:cNvSpPr/>
            <p:nvPr/>
          </p:nvSpPr>
          <p:spPr>
            <a:xfrm flipV="1">
              <a:off x="802946" y="204490"/>
              <a:ext cx="45811" cy="7076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4" name="点线"/>
            <p:cNvSpPr/>
            <p:nvPr/>
          </p:nvSpPr>
          <p:spPr>
            <a:xfrm>
              <a:off x="803371" y="280191"/>
              <a:ext cx="128087" cy="9088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5" name="点线"/>
            <p:cNvSpPr/>
            <p:nvPr/>
          </p:nvSpPr>
          <p:spPr>
            <a:xfrm flipH="1">
              <a:off x="315723" y="536442"/>
              <a:ext cx="455534" cy="282970"/>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6" name="点线"/>
            <p:cNvSpPr/>
            <p:nvPr/>
          </p:nvSpPr>
          <p:spPr>
            <a:xfrm flipV="1">
              <a:off x="116459" y="383668"/>
              <a:ext cx="266026" cy="5450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7" name="点线"/>
            <p:cNvSpPr/>
            <p:nvPr/>
          </p:nvSpPr>
          <p:spPr>
            <a:xfrm flipV="1">
              <a:off x="389113" y="278694"/>
              <a:ext cx="409031" cy="10363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8" name="点线"/>
            <p:cNvSpPr/>
            <p:nvPr/>
          </p:nvSpPr>
          <p:spPr>
            <a:xfrm>
              <a:off x="559917" y="341766"/>
              <a:ext cx="211096" cy="19101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69" name="点线"/>
            <p:cNvSpPr/>
            <p:nvPr/>
          </p:nvSpPr>
          <p:spPr>
            <a:xfrm>
              <a:off x="432902" y="119703"/>
              <a:ext cx="123682" cy="21800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270" name="点线"/>
            <p:cNvSpPr/>
            <p:nvPr/>
          </p:nvSpPr>
          <p:spPr>
            <a:xfrm flipH="1">
              <a:off x="387439" y="118753"/>
              <a:ext cx="43814" cy="26202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grpSp>
      <p:sp>
        <p:nvSpPr>
          <p:cNvPr id="272" name="TM-align：一种结合TM-score旋转矩阵和动态规划(DP)来确定蛋白质对之间最优结构比对的新算法。该算法比CE快􏰁4倍，比DALI和SAL快20倍。…"/>
          <p:cNvSpPr txBox="1"/>
          <p:nvPr/>
        </p:nvSpPr>
        <p:spPr>
          <a:xfrm>
            <a:off x="473471" y="4519929"/>
            <a:ext cx="11245058" cy="1787525"/>
          </a:xfrm>
          <a:prstGeom prst="rect">
            <a:avLst/>
          </a:prstGeom>
          <a:ln w="12700">
            <a:miter lim="400000"/>
          </a:ln>
        </p:spPr>
        <p:txBody>
          <a:bodyPr lIns="45718" tIns="45718" rIns="45718" bIns="45718">
            <a:spAutoFit/>
          </a:bodyPr>
          <a:lstStyle/>
          <a:p>
            <a:pPr>
              <a:lnSpc>
                <a:spcPct val="120000"/>
              </a:lnSpc>
              <a:defRPr sz="2300" b="1">
                <a:solidFill>
                  <a:srgbClr val="535353"/>
                </a:solidFill>
                <a:latin typeface="+mn-lt"/>
                <a:ea typeface="+mn-ea"/>
                <a:cs typeface="+mn-cs"/>
                <a:sym typeface="等线"/>
              </a:defRPr>
            </a:pPr>
            <a:r>
              <a:t>TM-align：一种结合TM-score旋转矩阵和动态规划(DP)来确定蛋白质对之间最优结构比对的新算法。该算法比CE快</a:t>
            </a:r>
            <a:r>
              <a:rPr lang="zh-CN"/>
              <a:t>约</a:t>
            </a:r>
            <a:r>
              <a:t>4倍，比DALI和SAL快20倍。</a:t>
            </a:r>
          </a:p>
          <a:p>
            <a:pPr>
              <a:lnSpc>
                <a:spcPct val="120000"/>
              </a:lnSpc>
              <a:defRPr sz="2300" b="1">
                <a:solidFill>
                  <a:srgbClr val="535353"/>
                </a:solidFill>
                <a:latin typeface="+mn-lt"/>
                <a:ea typeface="+mn-ea"/>
                <a:cs typeface="+mn-cs"/>
                <a:sym typeface="等线"/>
              </a:defRPr>
            </a:pPr>
            <a:r>
              <a:t>平均而言，通过这个算法所得到的结构比对比这些常用方法提供的比对具有更高的精度和覆盖范围。</a:t>
            </a:r>
          </a:p>
        </p:txBody>
      </p:sp>
      <p:sp>
        <p:nvSpPr>
          <p:cNvPr id="273" name="文本框 5"/>
          <p:cNvSpPr txBox="1"/>
          <p:nvPr/>
        </p:nvSpPr>
        <p:spPr>
          <a:xfrm>
            <a:off x="242029" y="3598941"/>
            <a:ext cx="4532988" cy="637539"/>
          </a:xfrm>
          <a:prstGeom prst="rect">
            <a:avLst/>
          </a:prstGeom>
          <a:ln w="12700">
            <a:miter lim="400000"/>
          </a:ln>
        </p:spPr>
        <p:txBody>
          <a:bodyPr lIns="45718" tIns="45718" rIns="45718" bIns="45718">
            <a:spAutoFit/>
          </a:bodyPr>
          <a:lstStyle>
            <a:lvl1pPr algn="ctr">
              <a:lnSpc>
                <a:spcPct val="120000"/>
              </a:lnSpc>
              <a:defRPr sz="3600" b="1" spc="600">
                <a:solidFill>
                  <a:srgbClr val="262626"/>
                </a:solidFill>
                <a:latin typeface="方正兰亭超细黑简体"/>
                <a:ea typeface="方正兰亭超细黑简体"/>
                <a:cs typeface="方正兰亭超细黑简体"/>
                <a:sym typeface="方正兰亭超细黑简体"/>
              </a:defRPr>
            </a:lvl1pPr>
          </a:lstStyle>
          <a:p>
            <a:r>
              <a:t>INTRODUCTION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 name="组合 22"/>
          <p:cNvGrpSpPr/>
          <p:nvPr/>
        </p:nvGrpSpPr>
        <p:grpSpPr>
          <a:xfrm>
            <a:off x="503371" y="-183066"/>
            <a:ext cx="11501664" cy="11516125"/>
            <a:chOff x="0" y="0"/>
            <a:chExt cx="11501663" cy="11516123"/>
          </a:xfrm>
        </p:grpSpPr>
        <p:sp>
          <p:nvSpPr>
            <p:cNvPr id="275"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276"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77"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78"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79"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0"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1"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2"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3"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4"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5"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6"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7"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8"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89"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0"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1"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2"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3"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4"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5"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6"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7"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8"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299"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00"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01"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02"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03"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305" name="文本框 5"/>
          <p:cNvSpPr txBox="1"/>
          <p:nvPr/>
        </p:nvSpPr>
        <p:spPr>
          <a:xfrm>
            <a:off x="3975829" y="44065"/>
            <a:ext cx="4556748" cy="637539"/>
          </a:xfrm>
          <a:prstGeom prst="rect">
            <a:avLst/>
          </a:prstGeom>
          <a:ln w="12700">
            <a:miter lim="400000"/>
          </a:ln>
        </p:spPr>
        <p:txBody>
          <a:bodyPr lIns="45718" tIns="45718" rIns="45718" bIns="45718">
            <a:spAutoFit/>
          </a:bodyPr>
          <a:lstStyle>
            <a:lvl1pPr algn="ctr">
              <a:lnSpc>
                <a:spcPct val="120000"/>
              </a:lnSpc>
              <a:defRPr sz="3600" b="1" spc="600">
                <a:solidFill>
                  <a:srgbClr val="262626"/>
                </a:solidFill>
                <a:latin typeface="方正兰亭超细黑简体"/>
                <a:ea typeface="方正兰亭超细黑简体"/>
                <a:cs typeface="方正兰亭超细黑简体"/>
                <a:sym typeface="方正兰亭超细黑简体"/>
              </a:defRPr>
            </a:lvl1pPr>
          </a:lstStyle>
          <a:p>
            <a:r>
              <a:t>INTRODUCTION</a:t>
            </a:r>
          </a:p>
        </p:txBody>
      </p:sp>
      <p:sp>
        <p:nvSpPr>
          <p:cNvPr id="306"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307" name="通常，蛋白质三级结构比较有两种方法。…"/>
          <p:cNvSpPr txBox="1"/>
          <p:nvPr/>
        </p:nvSpPr>
        <p:spPr>
          <a:xfrm>
            <a:off x="1064536" y="1166493"/>
            <a:ext cx="10062928" cy="4868545"/>
          </a:xfrm>
          <a:prstGeom prst="rect">
            <a:avLst/>
          </a:prstGeom>
          <a:ln w="12700">
            <a:miter lim="400000"/>
          </a:ln>
        </p:spPr>
        <p:txBody>
          <a:bodyPr lIns="45718" tIns="45718" rIns="45718" bIns="45718">
            <a:spAutoFit/>
          </a:bodyPr>
          <a:lstStyle/>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通常，蛋白质三级结构比较有两种方法。</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1.</a:t>
            </a:r>
            <a:r>
              <a:rPr lang="zh-CN"/>
              <a:t>比较一对</a:t>
            </a:r>
            <a:r>
              <a:rPr>
                <a:sym typeface="+mn-ea"/>
              </a:rPr>
              <a:t>成对残基之间的等</a:t>
            </a:r>
            <a:r>
              <a:rPr lang="zh-CN">
                <a:sym typeface="+mn-ea"/>
              </a:rPr>
              <a:t>价</a:t>
            </a:r>
            <a:r>
              <a:rPr>
                <a:sym typeface="+mn-ea"/>
              </a:rPr>
              <a:t>性</a:t>
            </a:r>
            <a:r>
              <a:rPr lang="zh-CN">
                <a:sym typeface="+mn-ea"/>
              </a:rPr>
              <a:t>是</a:t>
            </a:r>
            <a:r>
              <a:rPr>
                <a:sym typeface="+mn-ea"/>
              </a:rPr>
              <a:t>预先指定的</a:t>
            </a:r>
            <a:r>
              <a:t>蛋白质结构/模型（例如，这种等</a:t>
            </a:r>
            <a:r>
              <a:rPr lang="zh-CN"/>
              <a:t>价</a:t>
            </a:r>
            <a:r>
              <a:t>性可以通过序列或穿线算法提供）。这种方法中，最常用的度量是均方根偏差（RMSD)，</a:t>
            </a:r>
            <a:r>
              <a:rPr lang="zh-CN"/>
              <a:t>即</a:t>
            </a:r>
            <a:r>
              <a:t>在一个结构到另一个结构的最优旋转后，计算相应残基之间的均方根距离。</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缺点：1.</a:t>
            </a:r>
            <a:r>
              <a:rPr>
                <a:sym typeface="+mn-ea"/>
              </a:rPr>
              <a:t>由于RMSD对所有残基对之间的距离加权相等，即使当比较结构的全局拓扑是相似的，</a:t>
            </a:r>
            <a:r>
              <a:t>少量的局部结构偏差可能导致较高的RMSD。</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2.随机相关蛋白质的平均RMSD取决于比较结构的长度，这使得RMSD的绝对大小毫无意义。</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 name="组合 22"/>
          <p:cNvGrpSpPr/>
          <p:nvPr/>
        </p:nvGrpSpPr>
        <p:grpSpPr>
          <a:xfrm>
            <a:off x="503371" y="-183066"/>
            <a:ext cx="11501664" cy="11516125"/>
            <a:chOff x="0" y="0"/>
            <a:chExt cx="11501663" cy="11516123"/>
          </a:xfrm>
        </p:grpSpPr>
        <p:sp>
          <p:nvSpPr>
            <p:cNvPr id="309"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310"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1"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2"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3"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4"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5"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6"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7"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8"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19"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0"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1"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2"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3"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4"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5"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6"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7"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8"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29"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30"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31"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32"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33"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34"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35"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36"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37"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339" name="文本框 5"/>
          <p:cNvSpPr txBox="1"/>
          <p:nvPr/>
        </p:nvSpPr>
        <p:spPr>
          <a:xfrm>
            <a:off x="3975735" y="43815"/>
            <a:ext cx="5399405" cy="748030"/>
          </a:xfrm>
          <a:prstGeom prst="rect">
            <a:avLst/>
          </a:prstGeom>
          <a:ln w="12700">
            <a:miter lim="400000"/>
          </a:ln>
        </p:spPr>
        <p:txBody>
          <a:bodyPr lIns="45718" tIns="45718" rIns="45718" bIns="45718">
            <a:spAutoFit/>
          </a:bodyPr>
          <a:lstStyle>
            <a:lvl1pPr algn="ctr">
              <a:lnSpc>
                <a:spcPct val="120000"/>
              </a:lnSpc>
              <a:defRPr sz="3600" b="1" spc="600">
                <a:solidFill>
                  <a:srgbClr val="262626"/>
                </a:solidFill>
                <a:latin typeface="方正兰亭超细黑简体"/>
                <a:ea typeface="方正兰亭超细黑简体"/>
                <a:cs typeface="方正兰亭超细黑简体"/>
                <a:sym typeface="方正兰亭超细黑简体"/>
              </a:defRPr>
            </a:lvl1pPr>
          </a:lstStyle>
          <a:p>
            <a:r>
              <a:t>INTRODUCTION</a:t>
            </a:r>
          </a:p>
        </p:txBody>
      </p:sp>
      <p:sp>
        <p:nvSpPr>
          <p:cNvPr id="340" name="矩形: 圆角 6"/>
          <p:cNvSpPr/>
          <p:nvPr/>
        </p:nvSpPr>
        <p:spPr>
          <a:xfrm>
            <a:off x="1010220" y="800098"/>
            <a:ext cx="10171560" cy="5716689"/>
          </a:xfrm>
          <a:prstGeom prst="roundRect">
            <a:avLst>
              <a:gd name="adj" fmla="val 306"/>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341" name="TM-score通过利用Levitt–Gerstein (LG) 权重因子的变化解决了这些问题，距离较小的残基对的权重比距离较大的残基对大。因此，TM-score对全局拓扑结构比局部结构变化更敏感。此外，TM-score的值是标准化的，其相对随机结构的分数大小不依赖于蛋白质的大小，随机相关结构对的平均值为0.17。"/>
          <p:cNvSpPr txBox="1"/>
          <p:nvPr/>
        </p:nvSpPr>
        <p:spPr>
          <a:xfrm>
            <a:off x="1429687" y="2177613"/>
            <a:ext cx="9332626" cy="2961657"/>
          </a:xfrm>
          <a:prstGeom prst="rect">
            <a:avLst/>
          </a:prstGeom>
          <a:ln w="12700">
            <a:miter lim="400000"/>
          </a:ln>
        </p:spPr>
        <p:txBody>
          <a:bodyPr lIns="45718" tIns="45718" rIns="45718" bIns="45718">
            <a:spAutoFit/>
          </a:bodyPr>
          <a:lstStyle>
            <a:lvl1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lvl1pPr>
          </a:lstStyle>
          <a:p>
            <a:r>
              <a:t>TM-score通过利用Levitt–Gerstein (LG) 权重因子的变化解决了这些问题，距离较小的残基对的权重比距离较大的残基对大。因此，TM-score对全局拓扑结构比局部结构变化更敏感。此外，TM-score的值是标准化的，其相对随机结构的分数大小不依赖于蛋白质的大小，随机相关结构对的平均值为0.17。</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2" name="组合 22"/>
          <p:cNvGrpSpPr/>
          <p:nvPr/>
        </p:nvGrpSpPr>
        <p:grpSpPr>
          <a:xfrm>
            <a:off x="503371" y="-183066"/>
            <a:ext cx="11501664" cy="11516125"/>
            <a:chOff x="0" y="0"/>
            <a:chExt cx="11501663" cy="11516123"/>
          </a:xfrm>
        </p:grpSpPr>
        <p:sp>
          <p:nvSpPr>
            <p:cNvPr id="343" name="框"/>
            <p:cNvSpPr/>
            <p:nvPr/>
          </p:nvSpPr>
          <p:spPr>
            <a:xfrm rot="197084">
              <a:off x="303605" y="303152"/>
              <a:ext cx="10894453" cy="1090981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344" name="点线"/>
            <p:cNvSpPr/>
            <p:nvPr/>
          </p:nvSpPr>
          <p:spPr>
            <a:xfrm flipH="1">
              <a:off x="834741" y="1862368"/>
              <a:ext cx="1092974" cy="63690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45" name="点线"/>
            <p:cNvSpPr/>
            <p:nvPr/>
          </p:nvSpPr>
          <p:spPr>
            <a:xfrm flipH="1">
              <a:off x="6589694" y="6703461"/>
              <a:ext cx="4588444" cy="452934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46" name="点线"/>
            <p:cNvSpPr/>
            <p:nvPr/>
          </p:nvSpPr>
          <p:spPr>
            <a:xfrm flipH="1">
              <a:off x="1367207" y="1399417"/>
              <a:ext cx="3750648" cy="38027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47" name="点线"/>
            <p:cNvSpPr/>
            <p:nvPr/>
          </p:nvSpPr>
          <p:spPr>
            <a:xfrm flipH="1" flipV="1">
              <a:off x="8331380" y="970078"/>
              <a:ext cx="2858029" cy="57178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48" name="点线"/>
            <p:cNvSpPr/>
            <p:nvPr/>
          </p:nvSpPr>
          <p:spPr>
            <a:xfrm flipV="1">
              <a:off x="1920961" y="933423"/>
              <a:ext cx="6398245" cy="91005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49" name="点线"/>
            <p:cNvSpPr/>
            <p:nvPr/>
          </p:nvSpPr>
          <p:spPr>
            <a:xfrm flipV="1">
              <a:off x="3686383" y="4545182"/>
              <a:ext cx="890762" cy="519872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0" name="点线"/>
            <p:cNvSpPr/>
            <p:nvPr/>
          </p:nvSpPr>
          <p:spPr>
            <a:xfrm flipH="1" flipV="1">
              <a:off x="9173005" y="6338076"/>
              <a:ext cx="1997317" cy="3590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1" name="点线"/>
            <p:cNvSpPr/>
            <p:nvPr/>
          </p:nvSpPr>
          <p:spPr>
            <a:xfrm flipH="1" flipV="1">
              <a:off x="3853745" y="649477"/>
              <a:ext cx="1267889" cy="74086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2" name="点线"/>
            <p:cNvSpPr/>
            <p:nvPr/>
          </p:nvSpPr>
          <p:spPr>
            <a:xfrm flipV="1">
              <a:off x="5120536" y="302535"/>
              <a:ext cx="981404" cy="108477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3" name="点线"/>
            <p:cNvSpPr/>
            <p:nvPr/>
          </p:nvSpPr>
          <p:spPr>
            <a:xfrm flipH="1" flipV="1">
              <a:off x="1356005" y="5202005"/>
              <a:ext cx="2328387" cy="45265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4" name="点线"/>
            <p:cNvSpPr/>
            <p:nvPr/>
          </p:nvSpPr>
          <p:spPr>
            <a:xfrm flipH="1" flipV="1">
              <a:off x="660587" y="3777175"/>
              <a:ext cx="699516" cy="142263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5" name="点线"/>
            <p:cNvSpPr/>
            <p:nvPr/>
          </p:nvSpPr>
          <p:spPr>
            <a:xfrm flipH="1">
              <a:off x="8878338" y="8835476"/>
              <a:ext cx="1469984" cy="160179"/>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6" name="点线"/>
            <p:cNvSpPr/>
            <p:nvPr/>
          </p:nvSpPr>
          <p:spPr>
            <a:xfrm flipH="1" flipV="1">
              <a:off x="835828" y="8236023"/>
              <a:ext cx="5746343" cy="3001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7" name="点线"/>
            <p:cNvSpPr/>
            <p:nvPr/>
          </p:nvSpPr>
          <p:spPr>
            <a:xfrm flipV="1">
              <a:off x="8892897" y="3300457"/>
              <a:ext cx="597370" cy="566805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8" name="点线"/>
            <p:cNvSpPr/>
            <p:nvPr/>
          </p:nvSpPr>
          <p:spPr>
            <a:xfrm flipH="1">
              <a:off x="3699465" y="4023334"/>
              <a:ext cx="2924693" cy="5710432"/>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59" name="点线"/>
            <p:cNvSpPr/>
            <p:nvPr/>
          </p:nvSpPr>
          <p:spPr>
            <a:xfrm flipH="1" flipV="1">
              <a:off x="5120498" y="1393203"/>
              <a:ext cx="4382838" cy="189589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0" name="点线"/>
            <p:cNvSpPr/>
            <p:nvPr/>
          </p:nvSpPr>
          <p:spPr>
            <a:xfrm flipH="1">
              <a:off x="3688992" y="8986027"/>
              <a:ext cx="5188266" cy="75532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1" name="点线"/>
            <p:cNvSpPr/>
            <p:nvPr/>
          </p:nvSpPr>
          <p:spPr>
            <a:xfrm flipV="1">
              <a:off x="282661" y="5190722"/>
              <a:ext cx="1058971" cy="84095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2" name="点线"/>
            <p:cNvSpPr/>
            <p:nvPr/>
          </p:nvSpPr>
          <p:spPr>
            <a:xfrm flipV="1">
              <a:off x="2257008" y="9742911"/>
              <a:ext cx="1443668" cy="301193"/>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3" name="点线"/>
            <p:cNvSpPr/>
            <p:nvPr/>
          </p:nvSpPr>
          <p:spPr>
            <a:xfrm>
              <a:off x="3687118" y="9744716"/>
              <a:ext cx="586797" cy="133976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4" name="点线"/>
            <p:cNvSpPr/>
            <p:nvPr/>
          </p:nvSpPr>
          <p:spPr>
            <a:xfrm flipV="1">
              <a:off x="9502757" y="2395957"/>
              <a:ext cx="580678" cy="89694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5" name="点线"/>
            <p:cNvSpPr/>
            <p:nvPr/>
          </p:nvSpPr>
          <p:spPr>
            <a:xfrm>
              <a:off x="9498410" y="3302622"/>
              <a:ext cx="1575091" cy="1117641"/>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6" name="点线"/>
            <p:cNvSpPr/>
            <p:nvPr/>
          </p:nvSpPr>
          <p:spPr>
            <a:xfrm flipH="1">
              <a:off x="3714611" y="6343037"/>
              <a:ext cx="5460364" cy="3391880"/>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7" name="点线"/>
            <p:cNvSpPr/>
            <p:nvPr/>
          </p:nvSpPr>
          <p:spPr>
            <a:xfrm flipV="1">
              <a:off x="1347232" y="4542679"/>
              <a:ext cx="3222122" cy="660204"/>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8" name="点线"/>
            <p:cNvSpPr/>
            <p:nvPr/>
          </p:nvSpPr>
          <p:spPr>
            <a:xfrm flipV="1">
              <a:off x="4580760" y="3296344"/>
              <a:ext cx="4917199" cy="1245788"/>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69" name="点线"/>
            <p:cNvSpPr/>
            <p:nvPr/>
          </p:nvSpPr>
          <p:spPr>
            <a:xfrm>
              <a:off x="6614040" y="4029595"/>
              <a:ext cx="2554323" cy="2311385"/>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70" name="点线"/>
            <p:cNvSpPr/>
            <p:nvPr/>
          </p:nvSpPr>
          <p:spPr>
            <a:xfrm>
              <a:off x="5116436" y="1389490"/>
              <a:ext cx="1500639" cy="2645107"/>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sp>
          <p:nvSpPr>
            <p:cNvPr id="371" name="点线"/>
            <p:cNvSpPr/>
            <p:nvPr/>
          </p:nvSpPr>
          <p:spPr>
            <a:xfrm flipH="1">
              <a:off x="4588631" y="1374200"/>
              <a:ext cx="530921" cy="3175136"/>
            </a:xfrm>
            <a:prstGeom prst="line">
              <a:avLst/>
            </a:prstGeom>
            <a:solidFill>
              <a:srgbClr val="FFFFFF"/>
            </a:solidFill>
            <a:ln w="3175" cap="rnd">
              <a:solidFill>
                <a:srgbClr val="D9D9D9">
                  <a:alpha val="49000"/>
                </a:srgbClr>
              </a:solidFill>
              <a:prstDash val="solid"/>
              <a:round/>
              <a:headEnd type="oval" w="med" len="med"/>
              <a:tailEnd type="oval" w="med" len="med"/>
            </a:ln>
            <a:effectLst/>
          </p:spPr>
          <p:txBody>
            <a:bodyPr wrap="square" lIns="45718" tIns="45718" rIns="45718" bIns="45718" numCol="1" anchor="t">
              <a:noAutofit/>
            </a:bodyPr>
            <a:lstStyle/>
            <a:p/>
          </p:txBody>
        </p:sp>
      </p:grpSp>
      <p:sp>
        <p:nvSpPr>
          <p:cNvPr id="373" name="文本框 5"/>
          <p:cNvSpPr txBox="1"/>
          <p:nvPr/>
        </p:nvSpPr>
        <p:spPr>
          <a:xfrm>
            <a:off x="3975829" y="44065"/>
            <a:ext cx="4661873" cy="637539"/>
          </a:xfrm>
          <a:prstGeom prst="rect">
            <a:avLst/>
          </a:prstGeom>
          <a:ln w="12700">
            <a:miter lim="400000"/>
          </a:ln>
        </p:spPr>
        <p:txBody>
          <a:bodyPr lIns="45718" tIns="45718" rIns="45718" bIns="45718">
            <a:spAutoFit/>
          </a:bodyPr>
          <a:lstStyle>
            <a:lvl1pPr algn="ctr">
              <a:lnSpc>
                <a:spcPct val="120000"/>
              </a:lnSpc>
              <a:defRPr sz="3600" b="1" spc="600">
                <a:solidFill>
                  <a:srgbClr val="262626"/>
                </a:solidFill>
                <a:latin typeface="方正兰亭超细黑简体"/>
                <a:ea typeface="方正兰亭超细黑简体"/>
                <a:cs typeface="方正兰亭超细黑简体"/>
                <a:sym typeface="方正兰亭超细黑简体"/>
              </a:defRPr>
            </a:lvl1pPr>
          </a:lstStyle>
          <a:p>
            <a:r>
              <a:t>INTRODUCTION</a:t>
            </a:r>
          </a:p>
        </p:txBody>
      </p:sp>
      <p:sp>
        <p:nvSpPr>
          <p:cNvPr id="374" name="矩形: 圆角 6"/>
          <p:cNvSpPr/>
          <p:nvPr/>
        </p:nvSpPr>
        <p:spPr>
          <a:xfrm>
            <a:off x="1145728" y="883790"/>
            <a:ext cx="9900544" cy="5090420"/>
          </a:xfrm>
          <a:prstGeom prst="roundRect">
            <a:avLst>
              <a:gd name="adj" fmla="val 335"/>
            </a:avLst>
          </a:prstGeom>
          <a:ln w="57150" cap="rnd">
            <a:solidFill>
              <a:srgbClr val="000000"/>
            </a:solidFill>
          </a:ln>
        </p:spPr>
        <p:txBody>
          <a:bodyPr lIns="45718" tIns="45718" rIns="45718" bIns="45718" anchor="ctr"/>
          <a:lstStyle/>
          <a:p>
            <a:pPr algn="ctr">
              <a:defRPr>
                <a:latin typeface="+mn-lt"/>
                <a:ea typeface="+mn-ea"/>
                <a:cs typeface="+mn-cs"/>
                <a:sym typeface="等线"/>
              </a:defRPr>
            </a:pPr>
          </a:p>
        </p:txBody>
      </p:sp>
      <p:sp>
        <p:nvSpPr>
          <p:cNvPr id="375" name="2.比较一对等效残基之间的比对不是预先给定的结构。因此，需要确定最优比对，这在原则上是没有精确解的NP难问题。…"/>
          <p:cNvSpPr txBox="1"/>
          <p:nvPr/>
        </p:nvSpPr>
        <p:spPr>
          <a:xfrm>
            <a:off x="1236981" y="1460490"/>
            <a:ext cx="9718038" cy="3806190"/>
          </a:xfrm>
          <a:prstGeom prst="rect">
            <a:avLst/>
          </a:prstGeom>
          <a:ln w="12700">
            <a:miter lim="400000"/>
          </a:ln>
        </p:spPr>
        <p:txBody>
          <a:bodyPr lIns="45718" tIns="45718" rIns="45718" bIns="45718">
            <a:spAutoFit/>
          </a:bodyPr>
          <a:lstStyle/>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2.比较一对等</a:t>
            </a:r>
            <a:r>
              <a:rPr lang="zh-CN"/>
              <a:t>价</a:t>
            </a:r>
            <a:r>
              <a:t>残基之间的比对不是预先给定的结构。因此，需要确定最优比对，这在原则上是没有精确解的NP</a:t>
            </a:r>
            <a:r>
              <a:rPr lang="en-US"/>
              <a:t>-hard</a:t>
            </a:r>
            <a:r>
              <a:t>问题。</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为了寻找最优的结构比对方式，人们提出了各种不同的结构比对方法。这些差异主要体现在用于评估比对的打分矩阵和用于识别定义的最优比对的搜索算法上。</a:t>
            </a:r>
          </a:p>
          <a:p>
            <a:pPr defTabSz="457200">
              <a:lnSpc>
                <a:spcPct val="15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TM-align将扩展Levitt和 Gerstein以及 Kihara和 Skolnick的方法，使用TM-score旋转矩阵来加快找到最优结构比对的过程。</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矩形 4"/>
          <p:cNvSpPr/>
          <p:nvPr/>
        </p:nvSpPr>
        <p:spPr>
          <a:xfrm>
            <a:off x="-1" y="0"/>
            <a:ext cx="4365524" cy="6957956"/>
          </a:xfrm>
          <a:prstGeom prst="rect">
            <a:avLst/>
          </a:pr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pic>
        <p:nvPicPr>
          <p:cNvPr id="378" name="图片 12" descr="图片 12"/>
          <p:cNvPicPr>
            <a:picLocks noChangeAspect="1"/>
          </p:cNvPicPr>
          <p:nvPr/>
        </p:nvPicPr>
        <p:blipFill>
          <a:blip r:embed="rId1"/>
          <a:stretch>
            <a:fillRect/>
          </a:stretch>
        </p:blipFill>
        <p:spPr>
          <a:xfrm>
            <a:off x="564211" y="49977"/>
            <a:ext cx="2924176" cy="6858001"/>
          </a:xfrm>
          <a:prstGeom prst="rect">
            <a:avLst/>
          </a:prstGeom>
          <a:ln w="12700">
            <a:miter lim="400000"/>
            <a:headEnd/>
            <a:tailEnd/>
          </a:ln>
        </p:spPr>
      </p:pic>
      <p:grpSp>
        <p:nvGrpSpPr>
          <p:cNvPr id="383" name="组合 2"/>
          <p:cNvGrpSpPr/>
          <p:nvPr/>
        </p:nvGrpSpPr>
        <p:grpSpPr>
          <a:xfrm>
            <a:off x="6083925" y="1158547"/>
            <a:ext cx="3537861" cy="4665901"/>
            <a:chOff x="0" y="0"/>
            <a:chExt cx="3537860" cy="4665899"/>
          </a:xfrm>
        </p:grpSpPr>
        <p:sp>
          <p:nvSpPr>
            <p:cNvPr id="379" name="等腰三角形 6"/>
            <p:cNvSpPr/>
            <p:nvPr/>
          </p:nvSpPr>
          <p:spPr>
            <a:xfrm>
              <a:off x="503129" y="806937"/>
              <a:ext cx="2784352" cy="2400301"/>
            </a:xfrm>
            <a:prstGeom prst="triangle">
              <a:avLst/>
            </a:prstGeom>
            <a:noFill/>
            <a:ln w="19050" cap="flat">
              <a:solidFill>
                <a:srgbClr val="808080">
                  <a:alpha val="14000"/>
                </a:srgbClr>
              </a:solidFill>
              <a:prstDash val="solid"/>
              <a:miter lim="800000"/>
            </a:ln>
            <a:effectLst>
              <a:outerShdw blurRad="63500" rotWithShape="0">
                <a:srgbClr val="000000">
                  <a:alpha val="79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380" name="等腰三角形 7"/>
            <p:cNvSpPr/>
            <p:nvPr/>
          </p:nvSpPr>
          <p:spPr>
            <a:xfrm>
              <a:off x="3134185" y="1047713"/>
              <a:ext cx="393692" cy="339390"/>
            </a:xfrm>
            <a:prstGeom prst="triangle">
              <a:avLst/>
            </a:prstGeom>
            <a:solidFill>
              <a:srgbClr val="01010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381" name="矩形 8"/>
            <p:cNvSpPr/>
            <p:nvPr/>
          </p:nvSpPr>
          <p:spPr>
            <a:xfrm>
              <a:off x="2969085" y="3402974"/>
              <a:ext cx="190501" cy="188121"/>
            </a:xfrm>
            <a:prstGeom prst="rect">
              <a:avLst/>
            </a:prstGeom>
            <a:solidFill>
              <a:srgbClr val="01010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等线"/>
                </a:defRPr>
              </a:pPr>
            </a:p>
          </p:txBody>
        </p:sp>
        <p:sp>
          <p:nvSpPr>
            <p:cNvPr id="382" name="文本框 5"/>
            <p:cNvSpPr txBox="1"/>
            <p:nvPr/>
          </p:nvSpPr>
          <p:spPr>
            <a:xfrm>
              <a:off x="0" y="0"/>
              <a:ext cx="3537861" cy="4665900"/>
            </a:xfrm>
            <a:prstGeom prst="rect">
              <a:avLst/>
            </a:prstGeom>
            <a:noFill/>
            <a:ln w="12700" cap="flat">
              <a:noFill/>
              <a:miter lim="400000"/>
            </a:ln>
            <a:effectLst/>
          </p:spPr>
          <p:txBody>
            <a:bodyPr wrap="square" lIns="45718" tIns="45718" rIns="45718" bIns="45718" numCol="1" anchor="t">
              <a:spAutoFit/>
            </a:bodyPr>
            <a:lstStyle>
              <a:lvl1pPr algn="just">
                <a:defRPr sz="32500" b="1">
                  <a:solidFill>
                    <a:srgbClr val="0D0D0D"/>
                  </a:solidFill>
                  <a:latin typeface="Times New Roman" panose="02020503050405090304"/>
                  <a:ea typeface="Times New Roman" panose="02020503050405090304"/>
                  <a:cs typeface="Times New Roman" panose="02020503050405090304"/>
                  <a:sym typeface="Times New Roman" panose="02020503050405090304"/>
                </a:defRPr>
              </a:lvl1pPr>
            </a:lstStyle>
            <a:p>
              <a:r>
                <a:t>2</a:t>
              </a:r>
            </a:p>
          </p:txBody>
        </p:sp>
      </p:grpSp>
      <p:sp>
        <p:nvSpPr>
          <p:cNvPr id="384" name="矩形 1"/>
          <p:cNvSpPr/>
          <p:nvPr/>
        </p:nvSpPr>
        <p:spPr>
          <a:xfrm>
            <a:off x="-3655911" y="1849464"/>
            <a:ext cx="3017522" cy="267496"/>
          </a:xfrm>
          <a:prstGeom prst="rect">
            <a:avLst/>
          </a:prstGeom>
          <a:ln w="3175">
            <a:solidFill>
              <a:srgbClr val="32538F"/>
            </a:solidFill>
            <a:miter/>
          </a:ln>
        </p:spPr>
        <p:txBody>
          <a:bodyPr lIns="45718" tIns="45718" rIns="45718" bIns="45718" anchor="ctr"/>
          <a:lstStyle/>
          <a:p>
            <a:pPr algn="ctr">
              <a:defRPr>
                <a:solidFill>
                  <a:srgbClr val="FFFFFF"/>
                </a:solidFill>
                <a:latin typeface="+mn-lt"/>
                <a:ea typeface="+mn-ea"/>
                <a:cs typeface="+mn-cs"/>
                <a:sym typeface="等线"/>
              </a:defRPr>
            </a:p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 name="图片 3" descr="图片 3"/>
          <p:cNvPicPr>
            <a:picLocks noChangeAspect="1"/>
          </p:cNvPicPr>
          <p:nvPr/>
        </p:nvPicPr>
        <p:blipFill>
          <a:blip r:embed="rId1"/>
          <a:srcRect t="676" r="449" b="49040"/>
          <a:stretch>
            <a:fillRect/>
          </a:stretch>
        </p:blipFill>
        <p:spPr>
          <a:xfrm>
            <a:off x="-118337" y="0"/>
            <a:ext cx="12300187" cy="3315494"/>
          </a:xfrm>
          <a:prstGeom prst="rect">
            <a:avLst/>
          </a:prstGeom>
          <a:ln w="12700">
            <a:miter lim="400000"/>
            <a:headEnd/>
            <a:tailEnd/>
          </a:ln>
        </p:spPr>
      </p:pic>
      <p:sp>
        <p:nvSpPr>
          <p:cNvPr id="387" name="任意多边形: 形状 278"/>
          <p:cNvSpPr/>
          <p:nvPr/>
        </p:nvSpPr>
        <p:spPr>
          <a:xfrm>
            <a:off x="4982209" y="2178685"/>
            <a:ext cx="2227582" cy="2246630"/>
          </a:xfrm>
          <a:custGeom>
            <a:avLst/>
            <a:gdLst/>
            <a:ahLst/>
            <a:cxnLst>
              <a:cxn ang="0">
                <a:pos x="wd2" y="hd2"/>
              </a:cxn>
              <a:cxn ang="5400000">
                <a:pos x="wd2" y="hd2"/>
              </a:cxn>
              <a:cxn ang="10800000">
                <a:pos x="wd2" y="hd2"/>
              </a:cxn>
              <a:cxn ang="16200000">
                <a:pos x="wd2" y="hd2"/>
              </a:cxn>
            </a:cxnLst>
            <a:rect l="0" t="0" r="r" b="b"/>
            <a:pathLst>
              <a:path w="21600" h="21600" extrusionOk="0">
                <a:moveTo>
                  <a:pt x="10862" y="0"/>
                </a:moveTo>
                <a:lnTo>
                  <a:pt x="18484" y="3187"/>
                </a:lnTo>
                <a:lnTo>
                  <a:pt x="21600" y="10769"/>
                </a:lnTo>
                <a:lnTo>
                  <a:pt x="18410" y="18376"/>
                </a:lnTo>
                <a:lnTo>
                  <a:pt x="10825" y="21600"/>
                </a:lnTo>
                <a:lnTo>
                  <a:pt x="3128" y="18169"/>
                </a:lnTo>
                <a:lnTo>
                  <a:pt x="0" y="10769"/>
                </a:lnTo>
                <a:lnTo>
                  <a:pt x="3202" y="3077"/>
                </a:lnTo>
                <a:lnTo>
                  <a:pt x="10862" y="0"/>
                </a:lnTo>
                <a:close/>
              </a:path>
            </a:pathLst>
          </a:cu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等线"/>
              </a:defRPr>
            </a:pPr>
          </a:p>
        </p:txBody>
      </p:sp>
      <p:grpSp>
        <p:nvGrpSpPr>
          <p:cNvPr id="417" name="组合 283"/>
          <p:cNvGrpSpPr/>
          <p:nvPr/>
        </p:nvGrpSpPr>
        <p:grpSpPr>
          <a:xfrm>
            <a:off x="5604522" y="2801731"/>
            <a:ext cx="969938" cy="971157"/>
            <a:chOff x="0" y="0"/>
            <a:chExt cx="969936" cy="971156"/>
          </a:xfrm>
        </p:grpSpPr>
        <p:sp>
          <p:nvSpPr>
            <p:cNvPr id="388" name="框"/>
            <p:cNvSpPr/>
            <p:nvPr/>
          </p:nvSpPr>
          <p:spPr>
            <a:xfrm rot="197084">
              <a:off x="25603" y="25563"/>
              <a:ext cx="918730" cy="920028"/>
            </a:xfrm>
            <a:custGeom>
              <a:avLst/>
              <a:gdLst/>
              <a:ahLst/>
              <a:cxnLst>
                <a:cxn ang="0">
                  <a:pos x="wd2" y="hd2"/>
                </a:cxn>
                <a:cxn ang="5400000">
                  <a:pos x="wd2" y="hd2"/>
                </a:cxn>
                <a:cxn ang="10800000">
                  <a:pos x="wd2" y="hd2"/>
                </a:cxn>
                <a:cxn ang="16200000">
                  <a:pos x="wd2" y="hd2"/>
                </a:cxn>
              </a:cxnLst>
              <a:rect l="0" t="0" r="r" b="b"/>
              <a:pathLst>
                <a:path w="21600" h="21600" extrusionOk="0">
                  <a:moveTo>
                    <a:pt x="12918" y="21600"/>
                  </a:moveTo>
                  <a:lnTo>
                    <a:pt x="8392" y="21519"/>
                  </a:lnTo>
                  <a:lnTo>
                    <a:pt x="4318" y="19622"/>
                  </a:lnTo>
                  <a:lnTo>
                    <a:pt x="1356" y="16190"/>
                  </a:lnTo>
                  <a:lnTo>
                    <a:pt x="0" y="11856"/>
                  </a:lnTo>
                  <a:lnTo>
                    <a:pt x="574" y="7353"/>
                  </a:lnTo>
                  <a:lnTo>
                    <a:pt x="2875" y="3467"/>
                  </a:lnTo>
                  <a:lnTo>
                    <a:pt x="6578" y="867"/>
                  </a:lnTo>
                  <a:lnTo>
                    <a:pt x="11023" y="0"/>
                  </a:lnTo>
                  <a:lnTo>
                    <a:pt x="15387" y="989"/>
                  </a:lnTo>
                  <a:lnTo>
                    <a:pt x="19004" y="3717"/>
                  </a:lnTo>
                  <a:lnTo>
                    <a:pt x="21229" y="7679"/>
                  </a:lnTo>
                  <a:lnTo>
                    <a:pt x="21600" y="12228"/>
                  </a:lnTo>
                  <a:lnTo>
                    <a:pt x="20157" y="16481"/>
                  </a:lnTo>
                  <a:lnTo>
                    <a:pt x="17074" y="19826"/>
                  </a:lnTo>
                  <a:lnTo>
                    <a:pt x="12918" y="21600"/>
                  </a:lnTo>
                  <a:close/>
                </a:path>
              </a:pathLst>
            </a:custGeom>
            <a:no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a:pPr>
                <a:defRPr>
                  <a:latin typeface="+mn-lt"/>
                  <a:ea typeface="+mn-ea"/>
                  <a:cs typeface="+mn-cs"/>
                  <a:sym typeface="等线"/>
                </a:defRPr>
              </a:pPr>
            </a:p>
          </p:txBody>
        </p:sp>
        <p:sp>
          <p:nvSpPr>
            <p:cNvPr id="389" name="点线"/>
            <p:cNvSpPr/>
            <p:nvPr/>
          </p:nvSpPr>
          <p:spPr>
            <a:xfrm flipH="1">
              <a:off x="70885" y="159918"/>
              <a:ext cx="91188" cy="53137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0" name="点线"/>
            <p:cNvSpPr/>
            <p:nvPr/>
          </p:nvSpPr>
          <p:spPr>
            <a:xfrm flipH="1">
              <a:off x="557778" y="567344"/>
              <a:ext cx="382806" cy="37787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1" name="点线"/>
            <p:cNvSpPr/>
            <p:nvPr/>
          </p:nvSpPr>
          <p:spPr>
            <a:xfrm flipH="1">
              <a:off x="117338" y="120082"/>
              <a:ext cx="312210" cy="316546"/>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2" name="点线"/>
            <p:cNvSpPr/>
            <p:nvPr/>
          </p:nvSpPr>
          <p:spPr>
            <a:xfrm flipH="1" flipV="1">
              <a:off x="703884" y="84407"/>
              <a:ext cx="238420" cy="47698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3" name="点线"/>
            <p:cNvSpPr/>
            <p:nvPr/>
          </p:nvSpPr>
          <p:spPr>
            <a:xfrm flipV="1">
              <a:off x="164872" y="79124"/>
              <a:ext cx="533808" cy="7592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4" name="点线"/>
            <p:cNvSpPr/>
            <p:nvPr/>
          </p:nvSpPr>
          <p:spPr>
            <a:xfrm flipV="1">
              <a:off x="311363" y="386161"/>
              <a:ext cx="74137" cy="43267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5" name="点线"/>
            <p:cNvSpPr/>
            <p:nvPr/>
          </p:nvSpPr>
          <p:spPr>
            <a:xfrm flipH="1" flipV="1">
              <a:off x="776420" y="535004"/>
              <a:ext cx="162713" cy="2925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6" name="点线"/>
            <p:cNvSpPr/>
            <p:nvPr/>
          </p:nvSpPr>
          <p:spPr>
            <a:xfrm flipH="1" flipV="1">
              <a:off x="327496" y="56237"/>
              <a:ext cx="101902" cy="5954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7" name="点线"/>
            <p:cNvSpPr/>
            <p:nvPr/>
          </p:nvSpPr>
          <p:spPr>
            <a:xfrm flipV="1">
              <a:off x="433764" y="27669"/>
              <a:ext cx="78862" cy="8716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8" name="点线"/>
            <p:cNvSpPr/>
            <p:nvPr/>
          </p:nvSpPr>
          <p:spPr>
            <a:xfrm flipH="1" flipV="1">
              <a:off x="115682" y="441271"/>
              <a:ext cx="193694" cy="376554"/>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399" name="点线"/>
            <p:cNvSpPr/>
            <p:nvPr/>
          </p:nvSpPr>
          <p:spPr>
            <a:xfrm flipH="1" flipV="1">
              <a:off x="56990" y="321138"/>
              <a:ext cx="56425" cy="114754"/>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0" name="点线"/>
            <p:cNvSpPr/>
            <p:nvPr/>
          </p:nvSpPr>
          <p:spPr>
            <a:xfrm flipH="1">
              <a:off x="751600" y="745410"/>
              <a:ext cx="118184" cy="1287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1" name="点线"/>
            <p:cNvSpPr/>
            <p:nvPr/>
          </p:nvSpPr>
          <p:spPr>
            <a:xfrm flipH="1" flipV="1">
              <a:off x="73062" y="695889"/>
              <a:ext cx="479436" cy="25039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2" name="点线"/>
            <p:cNvSpPr/>
            <p:nvPr/>
          </p:nvSpPr>
          <p:spPr>
            <a:xfrm flipV="1">
              <a:off x="750242" y="281219"/>
              <a:ext cx="49768" cy="472206"/>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3" name="点线"/>
            <p:cNvSpPr/>
            <p:nvPr/>
          </p:nvSpPr>
          <p:spPr>
            <a:xfrm flipH="1">
              <a:off x="313301" y="341875"/>
              <a:ext cx="243989" cy="47638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4" name="点线"/>
            <p:cNvSpPr/>
            <p:nvPr/>
          </p:nvSpPr>
          <p:spPr>
            <a:xfrm flipH="1" flipV="1">
              <a:off x="434480" y="118643"/>
              <a:ext cx="364268" cy="15757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5" name="点线"/>
            <p:cNvSpPr/>
            <p:nvPr/>
          </p:nvSpPr>
          <p:spPr>
            <a:xfrm flipH="1">
              <a:off x="313969" y="758210"/>
              <a:ext cx="431774" cy="6286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6" name="点线"/>
            <p:cNvSpPr/>
            <p:nvPr/>
          </p:nvSpPr>
          <p:spPr>
            <a:xfrm flipV="1">
              <a:off x="26113" y="439541"/>
              <a:ext cx="84750" cy="6730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7" name="点线"/>
            <p:cNvSpPr/>
            <p:nvPr/>
          </p:nvSpPr>
          <p:spPr>
            <a:xfrm flipV="1">
              <a:off x="193179" y="822214"/>
              <a:ext cx="116054" cy="24213"/>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8" name="点线"/>
            <p:cNvSpPr/>
            <p:nvPr/>
          </p:nvSpPr>
          <p:spPr>
            <a:xfrm>
              <a:off x="312100" y="824434"/>
              <a:ext cx="47153" cy="10765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09" name="点线"/>
            <p:cNvSpPr/>
            <p:nvPr/>
          </p:nvSpPr>
          <p:spPr>
            <a:xfrm flipV="1">
              <a:off x="802946" y="204490"/>
              <a:ext cx="45811" cy="7076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0" name="点线"/>
            <p:cNvSpPr/>
            <p:nvPr/>
          </p:nvSpPr>
          <p:spPr>
            <a:xfrm>
              <a:off x="803371" y="280191"/>
              <a:ext cx="128087" cy="9088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1" name="点线"/>
            <p:cNvSpPr/>
            <p:nvPr/>
          </p:nvSpPr>
          <p:spPr>
            <a:xfrm flipH="1">
              <a:off x="315723" y="536442"/>
              <a:ext cx="455534" cy="282970"/>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2" name="点线"/>
            <p:cNvSpPr/>
            <p:nvPr/>
          </p:nvSpPr>
          <p:spPr>
            <a:xfrm flipV="1">
              <a:off x="116459" y="383668"/>
              <a:ext cx="266026" cy="54508"/>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3" name="点线"/>
            <p:cNvSpPr/>
            <p:nvPr/>
          </p:nvSpPr>
          <p:spPr>
            <a:xfrm flipV="1">
              <a:off x="389113" y="278694"/>
              <a:ext cx="409031" cy="103631"/>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4" name="点线"/>
            <p:cNvSpPr/>
            <p:nvPr/>
          </p:nvSpPr>
          <p:spPr>
            <a:xfrm>
              <a:off x="559917" y="341766"/>
              <a:ext cx="211096" cy="191019"/>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5" name="点线"/>
            <p:cNvSpPr/>
            <p:nvPr/>
          </p:nvSpPr>
          <p:spPr>
            <a:xfrm>
              <a:off x="432902" y="119703"/>
              <a:ext cx="123682" cy="218007"/>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sp>
          <p:nvSpPr>
            <p:cNvPr id="416" name="点线"/>
            <p:cNvSpPr/>
            <p:nvPr/>
          </p:nvSpPr>
          <p:spPr>
            <a:xfrm flipH="1">
              <a:off x="387439" y="118753"/>
              <a:ext cx="43814" cy="262025"/>
            </a:xfrm>
            <a:prstGeom prst="line">
              <a:avLst/>
            </a:prstGeom>
            <a:solidFill>
              <a:srgbClr val="FFFFFF"/>
            </a:solidFill>
            <a:ln w="3175" cap="rnd">
              <a:solidFill>
                <a:srgbClr val="A6A6A6"/>
              </a:solidFill>
              <a:prstDash val="solid"/>
              <a:round/>
              <a:headEnd type="oval" w="med" len="med"/>
              <a:tailEnd type="oval" w="med" len="med"/>
            </a:ln>
            <a:effectLst/>
          </p:spPr>
          <p:txBody>
            <a:bodyPr wrap="square" lIns="45718" tIns="45718" rIns="45718" bIns="45718" numCol="1" anchor="t">
              <a:noAutofit/>
            </a:bodyPr>
            <a:lstStyle/>
            <a:p/>
          </p:txBody>
        </p:sp>
      </p:grpSp>
      <p:sp>
        <p:nvSpPr>
          <p:cNvPr id="418" name="TM-align只使用了给定蛋白质结构的骨架主链的C𝜶 原子坐标；然而这种方法很容易推广到任何类型的原子。…"/>
          <p:cNvSpPr txBox="1"/>
          <p:nvPr/>
        </p:nvSpPr>
        <p:spPr>
          <a:xfrm>
            <a:off x="473471" y="4519929"/>
            <a:ext cx="11245058" cy="1787525"/>
          </a:xfrm>
          <a:prstGeom prst="rect">
            <a:avLst/>
          </a:prstGeom>
          <a:ln w="12700">
            <a:miter lim="400000"/>
          </a:ln>
        </p:spPr>
        <p:txBody>
          <a:bodyPr lIns="45718" tIns="45718" rIns="45718" bIns="45718">
            <a:spAutoFit/>
          </a:bodyPr>
          <a:lstStyle/>
          <a:p>
            <a:pPr defTabSz="457200">
              <a:lnSpc>
                <a:spcPct val="12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TM-align只使用了给定蛋白质结构的主链的C</a:t>
            </a:r>
            <a:r>
              <a:rPr baseline="-25000">
                <a:latin typeface="Arial" panose="020B0604020202090204" pitchFamily="34" charset="0"/>
                <a:cs typeface="Arial" panose="020B0604020202090204" pitchFamily="34" charset="0"/>
              </a:rPr>
              <a:t>α</a:t>
            </a:r>
            <a:r>
              <a:t>原子坐标；然而这种方法很容易推广到任何类型的原子。</a:t>
            </a:r>
          </a:p>
          <a:p>
            <a:pPr defTabSz="457200">
              <a:lnSpc>
                <a:spcPct val="12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根据以下两个步骤进行：1.初始结构比对 </a:t>
            </a:r>
          </a:p>
          <a:p>
            <a:pPr defTabSz="457200">
              <a:lnSpc>
                <a:spcPct val="120000"/>
              </a:lnSpc>
              <a:defRPr sz="2300" b="1">
                <a:solidFill>
                  <a:srgbClr val="535353"/>
                </a:solidFill>
                <a:latin typeface="Helvetica Neue" panose="02000503000000020004"/>
                <a:ea typeface="Helvetica Neue" panose="02000503000000020004"/>
                <a:cs typeface="Helvetica Neue" panose="02000503000000020004"/>
                <a:sym typeface="Helvetica Neue" panose="02000503000000020004"/>
              </a:defRPr>
            </a:pPr>
            <a:r>
              <a:t>                                        2.启发式迭代</a:t>
            </a:r>
          </a:p>
        </p:txBody>
      </p:sp>
      <p:sp>
        <p:nvSpPr>
          <p:cNvPr id="419" name="文本框 5"/>
          <p:cNvSpPr txBox="1"/>
          <p:nvPr/>
        </p:nvSpPr>
        <p:spPr>
          <a:xfrm>
            <a:off x="325120" y="3493135"/>
            <a:ext cx="3376295" cy="748030"/>
          </a:xfrm>
          <a:prstGeom prst="rect">
            <a:avLst/>
          </a:prstGeom>
          <a:ln w="12700">
            <a:miter lim="400000"/>
          </a:ln>
        </p:spPr>
        <p:txBody>
          <a:bodyPr lIns="45718" tIns="45718" rIns="45718" bIns="45718">
            <a:spAutoFit/>
          </a:bodyPr>
          <a:lstStyle>
            <a:lvl1pPr algn="ctr">
              <a:lnSpc>
                <a:spcPct val="120000"/>
              </a:lnSpc>
              <a:defRPr sz="3600" b="1" spc="600">
                <a:solidFill>
                  <a:srgbClr val="262626"/>
                </a:solidFill>
                <a:latin typeface="方正兰亭超细黑简体"/>
                <a:ea typeface="方正兰亭超细黑简体"/>
                <a:cs typeface="方正兰亭超细黑简体"/>
                <a:sym typeface="方正兰亭超细黑简体"/>
              </a:defRPr>
            </a:lvl1pPr>
          </a:lstStyle>
          <a:p>
            <a:r>
              <a:t>METHODS</a:t>
            </a:r>
          </a:p>
        </p:txBody>
      </p:sp>
    </p:spTree>
  </p:cSld>
  <p:clrMapOvr>
    <a:masterClrMapping/>
  </p:clrMapOvr>
  <p:transition spd="med"/>
</p:sld>
</file>

<file path=ppt/theme/theme1.xml><?xml version="1.0" encoding="utf-8"?>
<a:theme xmlns:a="http://schemas.openxmlformats.org/drawingml/2006/main" name="1_Office 主题​​">
  <a:themeElements>
    <a:clrScheme name="1_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Office 主题​​">
      <a:majorFont>
        <a:latin typeface="Helvetica"/>
        <a:ea typeface="Helvetica"/>
        <a:cs typeface="Helvetica"/>
      </a:majorFont>
      <a:minorFont>
        <a:latin typeface="等线"/>
        <a:ea typeface="等线"/>
        <a:cs typeface="等线"/>
      </a:minorFont>
    </a:fontScheme>
    <a:fmtScheme name="1_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Office 主题​​">
      <a:majorFont>
        <a:latin typeface="Helvetica"/>
        <a:ea typeface="Helvetica"/>
        <a:cs typeface="Helvetica"/>
      </a:majorFont>
      <a:minorFont>
        <a:latin typeface="等线"/>
        <a:ea typeface="等线"/>
        <a:cs typeface="等线"/>
      </a:minorFont>
    </a:fontScheme>
    <a:fmtScheme name="1_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7020</Words>
  <Application>WPS 演示</Application>
  <PresentationFormat/>
  <Paragraphs>233</Paragraphs>
  <Slides>38</Slides>
  <Notes>0</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70" baseType="lpstr">
      <vt:lpstr>Arial</vt:lpstr>
      <vt:lpstr>方正书宋_GBK</vt:lpstr>
      <vt:lpstr>Wingdings</vt:lpstr>
      <vt:lpstr>Helvetica</vt:lpstr>
      <vt:lpstr>等线</vt:lpstr>
      <vt:lpstr>汉仪中等线KW</vt:lpstr>
      <vt:lpstr>等线 Light</vt:lpstr>
      <vt:lpstr>方正兰亭超细黑简体</vt:lpstr>
      <vt:lpstr>Thonburi</vt:lpstr>
      <vt:lpstr>Segoe UI</vt:lpstr>
      <vt:lpstr>Times New Roman</vt:lpstr>
      <vt:lpstr>Helvetica Neue</vt:lpstr>
      <vt:lpstr>Times</vt:lpstr>
      <vt:lpstr>Helvetica Neue Bold</vt:lpstr>
      <vt:lpstr>宋体</vt:lpstr>
      <vt:lpstr>汉仪书宋二KW</vt:lpstr>
      <vt:lpstr>Cambria Math</vt:lpstr>
      <vt:lpstr>Kingsoft Math</vt:lpstr>
      <vt:lpstr>Helvetica Regular</vt:lpstr>
      <vt:lpstr>Helvetica Bold</vt:lpstr>
      <vt:lpstr>Helvetica Neue Regular</vt:lpstr>
      <vt:lpstr>宋体</vt:lpstr>
      <vt:lpstr>微软雅黑</vt:lpstr>
      <vt:lpstr>汉仪旗黑</vt:lpstr>
      <vt:lpstr>Arial Unicode MS</vt:lpstr>
      <vt:lpstr>BatangChe</vt:lpstr>
      <vt:lpstr>苹方-简</vt:lpstr>
      <vt:lpstr>STIXGeneral</vt:lpstr>
      <vt:lpstr>Helvetica</vt:lpstr>
      <vt:lpstr>1_Office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cici</cp:lastModifiedBy>
  <cp:revision>10</cp:revision>
  <dcterms:created xsi:type="dcterms:W3CDTF">2022-03-18T12:24:01Z</dcterms:created>
  <dcterms:modified xsi:type="dcterms:W3CDTF">2022-03-18T12:24:01Z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2052-4.0.1.6533</vt:lpwstr>
  </property>
  <property fmtid="{D5CDD505-2E9C-101B-9397-08002B2CF9AE}" pid="3" name="ICV">
    <vt:lpwstr>410F20E94B7DD5E2C2252B62BA0991CD</vt:lpwstr>
  </property>
</Properties>
</file>