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635" r:id="rId3"/>
    <p:sldId id="637" r:id="rId4"/>
    <p:sldId id="638" r:id="rId5"/>
    <p:sldId id="639" r:id="rId6"/>
    <p:sldId id="640" r:id="rId7"/>
    <p:sldId id="641" r:id="rId8"/>
    <p:sldId id="642" r:id="rId9"/>
    <p:sldId id="643" r:id="rId10"/>
    <p:sldId id="645" r:id="rId11"/>
    <p:sldId id="644" r:id="rId12"/>
  </p:sldIdLst>
  <p:sldSz cx="9144000" cy="6858000" type="screen4x3"/>
  <p:notesSz cx="7315200" cy="9601200"/>
  <p:defaultTextStyle>
    <a:defPPr>
      <a:defRPr lang="en-GB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CCCC00"/>
    <a:srgbClr val="F6F9D3"/>
    <a:srgbClr val="FFFFCC"/>
    <a:srgbClr val="FAFCB2"/>
    <a:srgbClr val="FFCD2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6"/>
    <p:restoredTop sz="98479"/>
  </p:normalViewPr>
  <p:slideViewPr>
    <p:cSldViewPr showGuides="1">
      <p:cViewPr varScale="1">
        <p:scale>
          <a:sx n="62" d="100"/>
          <a:sy n="62" d="100"/>
        </p:scale>
        <p:origin x="1402" y="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55" tIns="47878" rIns="95755" bIns="47878" numCol="1" anchor="t" anchorCtr="0" compatLnSpc="1"/>
          <a:lstStyle>
            <a:lvl1pPr defTabSz="47815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781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55" tIns="47878" rIns="95755" bIns="47878" numCol="1" anchor="t" anchorCtr="0" compatLnSpc="1"/>
          <a:lstStyle>
            <a:lvl1pPr algn="r" defTabSz="47815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4781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55" tIns="47878" rIns="95755" bIns="47878" numCol="1" anchor="b" anchorCtr="0" compatLnSpc="1"/>
          <a:lstStyle>
            <a:lvl1pPr defTabSz="47815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781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55" tIns="47878" rIns="95755" bIns="47878" numCol="1" anchor="b" anchorCtr="0" compatLnSpc="1"/>
          <a:lstStyle/>
          <a:p>
            <a:pPr lvl="0" algn="r" defTabSz="47815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‹#›</a:t>
            </a:fld>
            <a:endParaRPr lang="zh-CN" altLang="en-US" sz="1300" dirty="0">
              <a:solidFill>
                <a:srgbClr val="000000"/>
              </a:solidFill>
              <a:latin typeface="Tahom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wrap="none" lIns="89233" tIns="44616" rIns="89233" bIns="44616" anchor="ctr"/>
          <a:lstStyle/>
          <a:p>
            <a:pPr lvl="0"/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10243" name="Text Box 2"/>
          <p:cNvSpPr txBox="1"/>
          <p:nvPr/>
        </p:nvSpPr>
        <p:spPr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89233" tIns="44616" rIns="89233" bIns="44616" anchor="ctr"/>
          <a:lstStyle/>
          <a:p>
            <a:pPr lvl="0"/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10244" name="Text Box 3"/>
          <p:cNvSpPr txBox="1"/>
          <p:nvPr/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89233" tIns="44616" rIns="89233" bIns="44616" anchor="ctr"/>
          <a:lstStyle/>
          <a:p>
            <a:pPr lvl="0"/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10245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8" cy="431958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0" tIns="0" rIns="0" bIns="0" numCol="1" anchor="t" anchorCtr="0" compatLnSpc="1"/>
          <a:lstStyle/>
          <a:p>
            <a:pPr lvl="0"/>
            <a:endParaRPr lang="zh-CN" altLang="en-US" dirty="0"/>
          </a:p>
        </p:txBody>
      </p:sp>
      <p:sp>
        <p:nvSpPr>
          <p:cNvPr id="10247" name="Text Box 6"/>
          <p:cNvSpPr txBox="1"/>
          <p:nvPr/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89233" tIns="44616" rIns="89233" bIns="44616" anchor="ctr"/>
          <a:lstStyle/>
          <a:p>
            <a:pPr lvl="0"/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1775"/>
            <a:ext cx="3168650" cy="47783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6510" tIns="48254" rIns="96510" bIns="48254" numCol="1" anchor="b" anchorCtr="0" compatLnSpc="1"/>
          <a:lstStyle/>
          <a:p>
            <a:pPr lvl="0" algn="r" defTabSz="47815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57555" algn="l"/>
                <a:tab pos="1516380" algn="l"/>
                <a:tab pos="2273300" algn="l"/>
                <a:tab pos="3030855" algn="l"/>
              </a:tabLst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‹#›</a:t>
            </a:fld>
            <a:endParaRPr lang="en-US" altLang="zh-CN" sz="1200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1775"/>
            <a:ext cx="3168650" cy="477838"/>
          </a:xfrm>
          <a:prstGeom prst="rect">
            <a:avLst/>
          </a:prstGeom>
          <a:noFill/>
          <a:ln w="9525">
            <a:noFill/>
          </a:ln>
        </p:spPr>
        <p:txBody>
          <a:bodyPr lIns="96510" tIns="48254" rIns="96510" bIns="48254" anchor="b"/>
          <a:lstStyle/>
          <a:p>
            <a:pPr lvl="0" algn="r" defTabSz="47815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57555" algn="l"/>
                <a:tab pos="1516380" algn="l"/>
                <a:tab pos="2273300" algn="l"/>
                <a:tab pos="3030855" algn="l"/>
              </a:tabLst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fld>
            <a:endParaRPr lang="en-US" altLang="zh-CN" sz="1200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Text Box 2"/>
          <p:cNvSpPr txBox="1"/>
          <p:nvPr/>
        </p:nvSpPr>
        <p:spPr>
          <a:xfrm>
            <a:off x="1181100" y="720725"/>
            <a:ext cx="4957763" cy="36020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9233" tIns="44616" rIns="89233" bIns="44616" anchor="ctr"/>
          <a:lstStyle/>
          <a:p>
            <a:pPr lvl="0"/>
            <a:endParaRPr lang="en-US" altLang="zh-CN" dirty="0"/>
          </a:p>
        </p:txBody>
      </p:sp>
      <p:sp>
        <p:nvSpPr>
          <p:cNvPr id="11268" name="Rectangle 3"/>
          <p:cNvSpPr>
            <a:spLocks noGrp="1"/>
          </p:cNvSpPr>
          <p:nvPr>
            <p:ph type="body"/>
          </p:nvPr>
        </p:nvSpPr>
        <p:spPr>
          <a:xfrm>
            <a:off x="731838" y="4560888"/>
            <a:ext cx="5851525" cy="4321175"/>
          </a:xfrm>
          <a:ln/>
        </p:spPr>
        <p:txBody>
          <a:bodyPr wrap="none" lIns="0" tIns="0" rIns="0" bIns="0" anchor="ctr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1775"/>
            <a:ext cx="3168650" cy="477838"/>
          </a:xfrm>
          <a:prstGeom prst="rect">
            <a:avLst/>
          </a:prstGeom>
          <a:noFill/>
          <a:ln w="9525">
            <a:noFill/>
          </a:ln>
        </p:spPr>
        <p:txBody>
          <a:bodyPr lIns="96510" tIns="48254" rIns="96510" bIns="48254" anchor="b"/>
          <a:lstStyle/>
          <a:p>
            <a:pPr lvl="0" algn="r" defTabSz="47815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57555" algn="l"/>
                <a:tab pos="1516380" algn="l"/>
                <a:tab pos="2273300" algn="l"/>
                <a:tab pos="3030855" algn="l"/>
              </a:tabLst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fld>
            <a:endParaRPr lang="en-US" altLang="zh-CN" sz="1200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Text Box 2"/>
          <p:cNvSpPr txBox="1"/>
          <p:nvPr/>
        </p:nvSpPr>
        <p:spPr>
          <a:xfrm>
            <a:off x="1181100" y="720725"/>
            <a:ext cx="4957763" cy="36020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9233" tIns="44616" rIns="89233" bIns="44616" anchor="ctr"/>
          <a:lstStyle/>
          <a:p>
            <a:pPr lvl="0"/>
            <a:endParaRPr lang="en-US" altLang="zh-CN" dirty="0"/>
          </a:p>
        </p:txBody>
      </p:sp>
      <p:sp>
        <p:nvSpPr>
          <p:cNvPr id="12292" name="Rectangle 3"/>
          <p:cNvSpPr>
            <a:spLocks noGrp="1"/>
          </p:cNvSpPr>
          <p:nvPr>
            <p:ph type="body"/>
          </p:nvPr>
        </p:nvSpPr>
        <p:spPr>
          <a:xfrm>
            <a:off x="731838" y="4560888"/>
            <a:ext cx="5851525" cy="4321175"/>
          </a:xfrm>
          <a:ln/>
        </p:spPr>
        <p:txBody>
          <a:bodyPr wrap="none" lIns="0" tIns="0" rIns="0" bIns="0" anchor="ctr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1775"/>
            <a:ext cx="3168650" cy="477838"/>
          </a:xfrm>
          <a:prstGeom prst="rect">
            <a:avLst/>
          </a:prstGeom>
          <a:noFill/>
          <a:ln w="9525">
            <a:noFill/>
          </a:ln>
        </p:spPr>
        <p:txBody>
          <a:bodyPr lIns="96510" tIns="48254" rIns="96510" bIns="48254" anchor="b"/>
          <a:lstStyle/>
          <a:p>
            <a:pPr lvl="0" algn="r" defTabSz="47815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57555" algn="l"/>
                <a:tab pos="1516380" algn="l"/>
                <a:tab pos="2273300" algn="l"/>
                <a:tab pos="3030855" algn="l"/>
              </a:tabLst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3</a:t>
            </a:fld>
            <a:endParaRPr lang="en-US" altLang="zh-CN" sz="1200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Text Box 2"/>
          <p:cNvSpPr txBox="1"/>
          <p:nvPr/>
        </p:nvSpPr>
        <p:spPr>
          <a:xfrm>
            <a:off x="1181100" y="720725"/>
            <a:ext cx="4957763" cy="36020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9233" tIns="44616" rIns="89233" bIns="44616" anchor="ctr"/>
          <a:lstStyle/>
          <a:p>
            <a:pPr lvl="0"/>
            <a:endParaRPr lang="en-US" altLang="zh-CN" dirty="0"/>
          </a:p>
        </p:txBody>
      </p:sp>
      <p:sp>
        <p:nvSpPr>
          <p:cNvPr id="13316" name="Rectangle 3"/>
          <p:cNvSpPr>
            <a:spLocks noGrp="1"/>
          </p:cNvSpPr>
          <p:nvPr>
            <p:ph type="body"/>
          </p:nvPr>
        </p:nvSpPr>
        <p:spPr>
          <a:xfrm>
            <a:off x="731838" y="4560888"/>
            <a:ext cx="5851525" cy="4321175"/>
          </a:xfrm>
          <a:ln/>
        </p:spPr>
        <p:txBody>
          <a:bodyPr wrap="none" lIns="0" tIns="0" rIns="0" bIns="0" anchor="ctr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1775"/>
            <a:ext cx="3168650" cy="477838"/>
          </a:xfrm>
          <a:prstGeom prst="rect">
            <a:avLst/>
          </a:prstGeom>
          <a:noFill/>
          <a:ln w="9525">
            <a:noFill/>
          </a:ln>
        </p:spPr>
        <p:txBody>
          <a:bodyPr lIns="96510" tIns="48254" rIns="96510" bIns="48254" anchor="b"/>
          <a:lstStyle/>
          <a:p>
            <a:pPr lvl="0" algn="r" defTabSz="47815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57555" algn="l"/>
                <a:tab pos="1516380" algn="l"/>
                <a:tab pos="2273300" algn="l"/>
                <a:tab pos="3030855" algn="l"/>
              </a:tabLst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4</a:t>
            </a:fld>
            <a:endParaRPr lang="en-US" altLang="zh-CN" sz="1200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Text Box 2"/>
          <p:cNvSpPr txBox="1"/>
          <p:nvPr/>
        </p:nvSpPr>
        <p:spPr>
          <a:xfrm>
            <a:off x="1181100" y="720725"/>
            <a:ext cx="4957763" cy="36020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9233" tIns="44616" rIns="89233" bIns="44616" anchor="ctr"/>
          <a:lstStyle/>
          <a:p>
            <a:pPr lvl="0"/>
            <a:endParaRPr lang="en-US" altLang="zh-CN" dirty="0"/>
          </a:p>
        </p:txBody>
      </p:sp>
      <p:sp>
        <p:nvSpPr>
          <p:cNvPr id="14340" name="Rectangle 3"/>
          <p:cNvSpPr>
            <a:spLocks noGrp="1"/>
          </p:cNvSpPr>
          <p:nvPr>
            <p:ph type="body"/>
          </p:nvPr>
        </p:nvSpPr>
        <p:spPr>
          <a:xfrm>
            <a:off x="731838" y="4560888"/>
            <a:ext cx="5851525" cy="4321175"/>
          </a:xfrm>
          <a:ln/>
        </p:spPr>
        <p:txBody>
          <a:bodyPr wrap="none" lIns="0" tIns="0" rIns="0" bIns="0" anchor="ctr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1775"/>
            <a:ext cx="3168650" cy="477838"/>
          </a:xfrm>
          <a:prstGeom prst="rect">
            <a:avLst/>
          </a:prstGeom>
          <a:noFill/>
          <a:ln w="9525">
            <a:noFill/>
          </a:ln>
        </p:spPr>
        <p:txBody>
          <a:bodyPr lIns="96510" tIns="48254" rIns="96510" bIns="48254" anchor="b"/>
          <a:lstStyle/>
          <a:p>
            <a:pPr lvl="0" algn="r" defTabSz="47815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57555" algn="l"/>
                <a:tab pos="1516380" algn="l"/>
                <a:tab pos="2273300" algn="l"/>
                <a:tab pos="3030855" algn="l"/>
              </a:tabLst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5</a:t>
            </a:fld>
            <a:endParaRPr lang="en-US" altLang="zh-CN" sz="1200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Text Box 2"/>
          <p:cNvSpPr txBox="1"/>
          <p:nvPr/>
        </p:nvSpPr>
        <p:spPr>
          <a:xfrm>
            <a:off x="1181100" y="720725"/>
            <a:ext cx="4957763" cy="36020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9233" tIns="44616" rIns="89233" bIns="44616" anchor="ctr"/>
          <a:lstStyle/>
          <a:p>
            <a:pPr lvl="0"/>
            <a:endParaRPr lang="en-US" altLang="zh-CN" dirty="0"/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731838" y="4560888"/>
            <a:ext cx="5851525" cy="4321175"/>
          </a:xfrm>
          <a:ln/>
        </p:spPr>
        <p:txBody>
          <a:bodyPr wrap="none" lIns="0" tIns="0" rIns="0" bIns="0" anchor="ctr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1775"/>
            <a:ext cx="3168650" cy="477838"/>
          </a:xfrm>
          <a:prstGeom prst="rect">
            <a:avLst/>
          </a:prstGeom>
          <a:noFill/>
          <a:ln w="9525">
            <a:noFill/>
          </a:ln>
        </p:spPr>
        <p:txBody>
          <a:bodyPr lIns="96510" tIns="48254" rIns="96510" bIns="48254" anchor="b"/>
          <a:lstStyle/>
          <a:p>
            <a:pPr lvl="0" algn="r" defTabSz="47815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57555" algn="l"/>
                <a:tab pos="1516380" algn="l"/>
                <a:tab pos="2273300" algn="l"/>
                <a:tab pos="3030855" algn="l"/>
              </a:tabLst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6</a:t>
            </a:fld>
            <a:endParaRPr lang="en-US" altLang="zh-CN" sz="1200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Text Box 2"/>
          <p:cNvSpPr txBox="1"/>
          <p:nvPr/>
        </p:nvSpPr>
        <p:spPr>
          <a:xfrm>
            <a:off x="1181100" y="720725"/>
            <a:ext cx="4957763" cy="36020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9233" tIns="44616" rIns="89233" bIns="44616" anchor="ctr"/>
          <a:lstStyle/>
          <a:p>
            <a:pPr lvl="0"/>
            <a:endParaRPr lang="en-US" altLang="zh-CN" dirty="0"/>
          </a:p>
        </p:txBody>
      </p:sp>
      <p:sp>
        <p:nvSpPr>
          <p:cNvPr id="16388" name="Rectangle 3"/>
          <p:cNvSpPr>
            <a:spLocks noGrp="1"/>
          </p:cNvSpPr>
          <p:nvPr>
            <p:ph type="body"/>
          </p:nvPr>
        </p:nvSpPr>
        <p:spPr>
          <a:xfrm>
            <a:off x="731838" y="4560888"/>
            <a:ext cx="5851525" cy="4321175"/>
          </a:xfrm>
          <a:ln/>
        </p:spPr>
        <p:txBody>
          <a:bodyPr wrap="none" lIns="0" tIns="0" rIns="0" bIns="0" anchor="ctr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1775"/>
            <a:ext cx="3168650" cy="477838"/>
          </a:xfrm>
          <a:prstGeom prst="rect">
            <a:avLst/>
          </a:prstGeom>
          <a:noFill/>
          <a:ln w="9525">
            <a:noFill/>
          </a:ln>
        </p:spPr>
        <p:txBody>
          <a:bodyPr lIns="96510" tIns="48254" rIns="96510" bIns="48254" anchor="b"/>
          <a:lstStyle/>
          <a:p>
            <a:pPr lvl="0" algn="r" defTabSz="47815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57555" algn="l"/>
                <a:tab pos="1516380" algn="l"/>
                <a:tab pos="2273300" algn="l"/>
                <a:tab pos="3030855" algn="l"/>
              </a:tabLst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7</a:t>
            </a:fld>
            <a:endParaRPr lang="en-US" altLang="zh-CN" sz="1200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Text Box 2"/>
          <p:cNvSpPr txBox="1"/>
          <p:nvPr/>
        </p:nvSpPr>
        <p:spPr>
          <a:xfrm>
            <a:off x="1181100" y="720725"/>
            <a:ext cx="4957763" cy="36020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9233" tIns="44616" rIns="89233" bIns="44616" anchor="ctr"/>
          <a:lstStyle/>
          <a:p>
            <a:pPr lvl="0"/>
            <a:endParaRPr lang="en-US" altLang="zh-CN" dirty="0"/>
          </a:p>
        </p:txBody>
      </p:sp>
      <p:sp>
        <p:nvSpPr>
          <p:cNvPr id="17412" name="Rectangle 3"/>
          <p:cNvSpPr>
            <a:spLocks noGrp="1"/>
          </p:cNvSpPr>
          <p:nvPr>
            <p:ph type="body"/>
          </p:nvPr>
        </p:nvSpPr>
        <p:spPr>
          <a:xfrm>
            <a:off x="731838" y="4560888"/>
            <a:ext cx="5851525" cy="4321175"/>
          </a:xfrm>
          <a:ln/>
        </p:spPr>
        <p:txBody>
          <a:bodyPr wrap="none" lIns="0" tIns="0" rIns="0" bIns="0" anchor="ctr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1775"/>
            <a:ext cx="3168650" cy="477838"/>
          </a:xfrm>
          <a:prstGeom prst="rect">
            <a:avLst/>
          </a:prstGeom>
          <a:noFill/>
          <a:ln w="9525">
            <a:noFill/>
          </a:ln>
        </p:spPr>
        <p:txBody>
          <a:bodyPr lIns="96510" tIns="48254" rIns="96510" bIns="48254" anchor="b"/>
          <a:lstStyle/>
          <a:p>
            <a:pPr lvl="0" algn="r" defTabSz="47815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57555" algn="l"/>
                <a:tab pos="1516380" algn="l"/>
                <a:tab pos="2273300" algn="l"/>
                <a:tab pos="3030855" algn="l"/>
              </a:tabLst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8</a:t>
            </a:fld>
            <a:endParaRPr lang="en-US" altLang="zh-CN" sz="1200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Text Box 2"/>
          <p:cNvSpPr txBox="1"/>
          <p:nvPr/>
        </p:nvSpPr>
        <p:spPr>
          <a:xfrm>
            <a:off x="1181100" y="720725"/>
            <a:ext cx="4957763" cy="36020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9233" tIns="44616" rIns="89233" bIns="44616" anchor="ctr"/>
          <a:lstStyle/>
          <a:p>
            <a:pPr lvl="0"/>
            <a:endParaRPr lang="en-US" altLang="zh-CN" dirty="0"/>
          </a:p>
        </p:txBody>
      </p:sp>
      <p:sp>
        <p:nvSpPr>
          <p:cNvPr id="18436" name="Rectangle 3"/>
          <p:cNvSpPr>
            <a:spLocks noGrp="1"/>
          </p:cNvSpPr>
          <p:nvPr>
            <p:ph type="body"/>
          </p:nvPr>
        </p:nvSpPr>
        <p:spPr>
          <a:xfrm>
            <a:off x="731838" y="4560888"/>
            <a:ext cx="5851525" cy="4321175"/>
          </a:xfrm>
          <a:ln/>
        </p:spPr>
        <p:txBody>
          <a:bodyPr wrap="none" lIns="0" tIns="0" rIns="0" bIns="0" anchor="ctr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1775"/>
            <a:ext cx="3168650" cy="477838"/>
          </a:xfrm>
          <a:prstGeom prst="rect">
            <a:avLst/>
          </a:prstGeom>
          <a:noFill/>
          <a:ln w="9525">
            <a:noFill/>
          </a:ln>
        </p:spPr>
        <p:txBody>
          <a:bodyPr lIns="96510" tIns="48254" rIns="96510" bIns="48254" anchor="b"/>
          <a:lstStyle/>
          <a:p>
            <a:pPr lvl="0" algn="r" defTabSz="47815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57555" algn="l"/>
                <a:tab pos="1516380" algn="l"/>
                <a:tab pos="2273300" algn="l"/>
                <a:tab pos="3030855" algn="l"/>
              </a:tabLst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9</a:t>
            </a:fld>
            <a:endParaRPr lang="en-US" altLang="zh-CN" sz="1200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Text Box 2"/>
          <p:cNvSpPr txBox="1"/>
          <p:nvPr/>
        </p:nvSpPr>
        <p:spPr>
          <a:xfrm>
            <a:off x="1181100" y="720725"/>
            <a:ext cx="4957763" cy="36020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9233" tIns="44616" rIns="89233" bIns="44616" anchor="ctr"/>
          <a:lstStyle/>
          <a:p>
            <a:pPr lvl="0"/>
            <a:endParaRPr lang="en-US" altLang="zh-CN" dirty="0"/>
          </a:p>
        </p:txBody>
      </p:sp>
      <p:sp>
        <p:nvSpPr>
          <p:cNvPr id="18436" name="Rectangle 3"/>
          <p:cNvSpPr>
            <a:spLocks noGrp="1"/>
          </p:cNvSpPr>
          <p:nvPr>
            <p:ph type="body"/>
          </p:nvPr>
        </p:nvSpPr>
        <p:spPr>
          <a:xfrm>
            <a:off x="731838" y="4560888"/>
            <a:ext cx="5851525" cy="4321175"/>
          </a:xfrm>
        </p:spPr>
        <p:txBody>
          <a:bodyPr wrap="none" lIns="0" tIns="0" rIns="0" bIns="0" anchor="ctr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/>
          <p:nvPr/>
        </p:nvSpPr>
        <p:spPr>
          <a:xfrm>
            <a:off x="0" y="188913"/>
            <a:ext cx="9144000" cy="7715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algn="ctr" defTabSz="457200" eaLnBrk="1" hangingPunct="1">
              <a:spcBef>
                <a:spcPts val="1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400" dirty="0">
                <a:solidFill>
                  <a:srgbClr val="333399"/>
                </a:solidFill>
                <a:latin typeface="Comic Sans MS" panose="030F0702030302020204" pitchFamily="66" charset="0"/>
              </a:rPr>
              <a:t>Content</a:t>
            </a:r>
          </a:p>
        </p:txBody>
      </p:sp>
      <p:sp>
        <p:nvSpPr>
          <p:cNvPr id="2051" name="Text Box 2"/>
          <p:cNvSpPr txBox="1"/>
          <p:nvPr/>
        </p:nvSpPr>
        <p:spPr>
          <a:xfrm>
            <a:off x="395288" y="1125538"/>
            <a:ext cx="8677275" cy="4664996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marL="457200" indent="-457200" defTabSz="457200" eaLnBrk="1" hangingPunct="1">
              <a:spcBef>
                <a:spcPts val="1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Bioinformatics databases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 defTabSz="457200" eaLnBrk="1" hangingPunct="1">
              <a:spcBef>
                <a:spcPts val="1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altLang="zh-CN" sz="24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Sequence alignment and database </a:t>
            </a:r>
            <a:r>
              <a:rPr lang="fr-FR" altLang="zh-CN" sz="240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searching 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(’)</a:t>
            </a:r>
            <a:endParaRPr lang="fr-FR" altLang="zh-CN" sz="2400" dirty="0">
              <a:latin typeface="Comic Sans MS" panose="030F0702030302020204" pitchFamily="66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 defTabSz="457200" eaLnBrk="1" hangingPunct="1">
              <a:spcBef>
                <a:spcPts val="1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Phylogenic tree and multiple sequence 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alignment (’)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 defTabSz="457200" eaLnBrk="1" hangingPunct="1">
              <a:spcBef>
                <a:spcPts val="1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Protein structure 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alignment (’)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 defTabSz="457200" eaLnBrk="1" hangingPunct="1">
              <a:spcBef>
                <a:spcPts val="1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Protein secondary structure 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prediction(’)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 defTabSz="457200" eaLnBrk="1" hangingPunct="1">
              <a:spcBef>
                <a:spcPts val="1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Protein tertiary structure 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prediction (’)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 defTabSz="457200" eaLnBrk="1" hangingPunct="1">
              <a:spcBef>
                <a:spcPts val="1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Protein function prediction</a:t>
            </a:r>
          </a:p>
          <a:p>
            <a:pPr marL="457200" indent="-457200" defTabSz="457200" eaLnBrk="1" hangingPunct="1">
              <a:spcBef>
                <a:spcPts val="1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sym typeface="Wingdings" panose="05000000000000000000" pitchFamily="2" charset="2"/>
              </a:rPr>
              <a:t>HMM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/>
          <p:nvPr/>
        </p:nvSpPr>
        <p:spPr>
          <a:xfrm>
            <a:off x="0" y="188913"/>
            <a:ext cx="8964613" cy="7715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algn="ctr" defTabSz="457200" eaLnBrk="1" hangingPunct="1">
              <a:spcBef>
                <a:spcPts val="1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400" dirty="0">
                <a:solidFill>
                  <a:srgbClr val="333399"/>
                </a:solidFill>
                <a:latin typeface="Comic Sans MS" panose="030F0702030302020204" pitchFamily="66" charset="0"/>
              </a:rPr>
              <a:t>1. Bioinformatics databases (10’)</a:t>
            </a:r>
          </a:p>
        </p:txBody>
      </p:sp>
      <p:sp>
        <p:nvSpPr>
          <p:cNvPr id="3075" name="矩形 1"/>
          <p:cNvSpPr/>
          <p:nvPr/>
        </p:nvSpPr>
        <p:spPr>
          <a:xfrm>
            <a:off x="468313" y="1868488"/>
            <a:ext cx="8135937" cy="372409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生物</a:t>
            </a:r>
            <a:r>
              <a:rPr lang="zh-CN" altLang="en-US" sz="3200">
                <a:latin typeface="华文行楷" panose="02010800040101010101" pitchFamily="2" charset="-122"/>
                <a:ea typeface="华文行楷" panose="02010800040101010101" pitchFamily="2" charset="-122"/>
              </a:rPr>
              <a:t>名词解释</a:t>
            </a:r>
            <a:r>
              <a:rPr lang="en-US" altLang="zh-CN" sz="32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3200">
                <a:latin typeface="华文行楷" panose="02010800040101010101" pitchFamily="2" charset="-122"/>
                <a:ea typeface="华文行楷" panose="02010800040101010101" pitchFamily="2" charset="-122"/>
              </a:rPr>
              <a:t>生物信息学，研究方法、研究内容，研究方向）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中心法则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有哪些重要的核酸及蛋白质数据库，分别包含多少数据？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/>
          <p:nvPr/>
        </p:nvSpPr>
        <p:spPr>
          <a:xfrm>
            <a:off x="0" y="188913"/>
            <a:ext cx="9144000" cy="13255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algn="ctr" defTabSz="457200" eaLnBrk="1" hangingPunct="1">
              <a:spcBef>
                <a:spcPts val="1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dirty="0">
                <a:solidFill>
                  <a:srgbClr val="333399"/>
                </a:solidFill>
                <a:latin typeface="Comic Sans MS" panose="030F0702030302020204" pitchFamily="66" charset="0"/>
              </a:rPr>
              <a:t>2. Sequence alignment and database searching (50’)</a:t>
            </a:r>
          </a:p>
        </p:txBody>
      </p:sp>
      <p:sp>
        <p:nvSpPr>
          <p:cNvPr id="4099" name="矩形 1"/>
          <p:cNvSpPr/>
          <p:nvPr/>
        </p:nvSpPr>
        <p:spPr>
          <a:xfrm>
            <a:off x="468313" y="1868488"/>
            <a:ext cx="8207375" cy="304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PAM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与</a:t>
            </a: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BLOSUM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矩阵的公式异同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提供打分方法，手动做动态规划算法（见作业）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BLAST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及</a:t>
            </a: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PSI-BLAST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算法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/>
          <p:nvPr/>
        </p:nvSpPr>
        <p:spPr>
          <a:xfrm>
            <a:off x="0" y="188913"/>
            <a:ext cx="9144000" cy="13255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algn="ctr" defTabSz="457200" eaLnBrk="1" hangingPunct="1">
              <a:spcBef>
                <a:spcPts val="1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dirty="0">
                <a:solidFill>
                  <a:srgbClr val="333399"/>
                </a:solidFill>
                <a:latin typeface="Comic Sans MS" panose="030F0702030302020204" pitchFamily="66" charset="0"/>
              </a:rPr>
              <a:t>3. Phylogenic tree and multiple sequence alignment (15’)</a:t>
            </a:r>
          </a:p>
        </p:txBody>
      </p:sp>
      <p:sp>
        <p:nvSpPr>
          <p:cNvPr id="5123" name="矩形 1"/>
          <p:cNvSpPr/>
          <p:nvPr/>
        </p:nvSpPr>
        <p:spPr>
          <a:xfrm>
            <a:off x="468313" y="1868488"/>
            <a:ext cx="8207375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UPGMA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算法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CLUSTAL W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算法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Henikoff-Henikoff 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权重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Profile-Profile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打分公式的推导（见作业）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/>
          <p:nvPr/>
        </p:nvSpPr>
        <p:spPr>
          <a:xfrm>
            <a:off x="0" y="188913"/>
            <a:ext cx="8893175" cy="709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algn="ctr" defTabSz="457200" eaLnBrk="1" hangingPunct="1">
              <a:spcBef>
                <a:spcPts val="1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dirty="0">
                <a:solidFill>
                  <a:srgbClr val="333399"/>
                </a:solidFill>
                <a:latin typeface="Comic Sans MS" panose="030F0702030302020204" pitchFamily="66" charset="0"/>
              </a:rPr>
              <a:t>4. Protein structure alignment (10’)</a:t>
            </a:r>
          </a:p>
        </p:txBody>
      </p:sp>
      <p:sp>
        <p:nvSpPr>
          <p:cNvPr id="6147" name="矩形 1"/>
          <p:cNvSpPr/>
          <p:nvPr/>
        </p:nvSpPr>
        <p:spPr>
          <a:xfrm>
            <a:off x="468313" y="1868488"/>
            <a:ext cx="8207375" cy="304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Structure superposition 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与</a:t>
            </a: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Structure alignment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的区别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RMSD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与</a:t>
            </a: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TM-score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的定义及各自优缺点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TM-align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算法的基本步骤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0" y="188913"/>
            <a:ext cx="9144000" cy="13255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algn="ctr" defTabSz="457200" eaLnBrk="1" hangingPunct="1">
              <a:spcBef>
                <a:spcPts val="175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dirty="0">
                <a:solidFill>
                  <a:srgbClr val="333399"/>
                </a:solidFill>
                <a:latin typeface="Comic Sans MS" panose="030F0702030302020204" pitchFamily="66" charset="0"/>
              </a:rPr>
              <a:t>5. Protein secondary structure prediction (5’)</a:t>
            </a:r>
          </a:p>
        </p:txBody>
      </p:sp>
      <p:sp>
        <p:nvSpPr>
          <p:cNvPr id="7171" name="矩形 1"/>
          <p:cNvSpPr/>
          <p:nvPr/>
        </p:nvSpPr>
        <p:spPr>
          <a:xfrm>
            <a:off x="468313" y="1868488"/>
            <a:ext cx="8207375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机器学习方法的基本框架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PSI-PRED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的基本步骤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/>
          <p:nvPr/>
        </p:nvSpPr>
        <p:spPr>
          <a:xfrm>
            <a:off x="0" y="188913"/>
            <a:ext cx="9144000" cy="13255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algn="ctr" defTabSz="457200" eaLnBrk="1" hangingPunct="1">
              <a:spcBef>
                <a:spcPts val="175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dirty="0">
                <a:solidFill>
                  <a:srgbClr val="333399"/>
                </a:solidFill>
                <a:latin typeface="Comic Sans MS" panose="030F0702030302020204" pitchFamily="66" charset="0"/>
              </a:rPr>
              <a:t>6. Protein tertiary structure </a:t>
            </a:r>
            <a:r>
              <a:rPr lang="en-US" altLang="zh-CN" sz="4000">
                <a:solidFill>
                  <a:srgbClr val="333399"/>
                </a:solidFill>
                <a:latin typeface="Comic Sans MS" panose="030F0702030302020204" pitchFamily="66" charset="0"/>
              </a:rPr>
              <a:t>prediction ()</a:t>
            </a:r>
            <a:endParaRPr lang="en-US" altLang="zh-CN" sz="4000" dirty="0">
              <a:solidFill>
                <a:srgbClr val="333399"/>
              </a:solidFill>
              <a:latin typeface="Comic Sans MS" panose="030F0702030302020204" pitchFamily="66" charset="0"/>
            </a:endParaRPr>
          </a:p>
        </p:txBody>
      </p:sp>
      <p:sp>
        <p:nvSpPr>
          <p:cNvPr id="8195" name="矩形 1"/>
          <p:cNvSpPr/>
          <p:nvPr/>
        </p:nvSpPr>
        <p:spPr>
          <a:xfrm>
            <a:off x="179388" y="1868488"/>
            <a:ext cx="8856662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蛋白质结构预测的两类方法，各自的优缺点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同源建模方法的基本步骤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/>
          <p:nvPr/>
        </p:nvSpPr>
        <p:spPr>
          <a:xfrm>
            <a:off x="0" y="188913"/>
            <a:ext cx="9144000" cy="132562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algn="ctr" defTabSz="457200" eaLnBrk="1" hangingPunct="1">
              <a:spcBef>
                <a:spcPts val="1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dirty="0">
                <a:solidFill>
                  <a:srgbClr val="333399"/>
                </a:solidFill>
                <a:latin typeface="Comic Sans MS" panose="030F0702030302020204" pitchFamily="66" charset="0"/>
              </a:rPr>
              <a:t>7. Protein </a:t>
            </a:r>
            <a:r>
              <a:rPr lang="en-US" altLang="zh-CN" sz="4000">
                <a:solidFill>
                  <a:srgbClr val="333399"/>
                </a:solidFill>
                <a:latin typeface="Comic Sans MS" panose="030F0702030302020204" pitchFamily="66" charset="0"/>
              </a:rPr>
              <a:t>function prediction</a:t>
            </a:r>
            <a:r>
              <a:rPr lang="zh-CN" altLang="en-US" sz="4000">
                <a:solidFill>
                  <a:srgbClr val="333399"/>
                </a:solidFill>
                <a:latin typeface="Comic Sans MS" panose="030F0702030302020204" pitchFamily="66" charset="0"/>
              </a:rPr>
              <a:t>（不做要求）</a:t>
            </a:r>
            <a:endParaRPr lang="en-US" altLang="zh-CN" sz="4000" dirty="0">
              <a:solidFill>
                <a:srgbClr val="333399"/>
              </a:solidFill>
              <a:latin typeface="Comic Sans MS" panose="030F0702030302020204" pitchFamily="66" charset="0"/>
            </a:endParaRPr>
          </a:p>
        </p:txBody>
      </p:sp>
      <p:sp>
        <p:nvSpPr>
          <p:cNvPr id="9219" name="矩形 1"/>
          <p:cNvSpPr/>
          <p:nvPr/>
        </p:nvSpPr>
        <p:spPr>
          <a:xfrm>
            <a:off x="468313" y="1868488"/>
            <a:ext cx="8207375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蛋白质</a:t>
            </a: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-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配体结合位点预测方法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GO terms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预测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/>
          <p:nvPr/>
        </p:nvSpPr>
        <p:spPr>
          <a:xfrm>
            <a:off x="0" y="188913"/>
            <a:ext cx="9144000" cy="7080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algn="ctr" defTabSz="457200" eaLnBrk="1" hangingPunct="1">
              <a:spcBef>
                <a:spcPts val="1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dirty="0">
                <a:solidFill>
                  <a:srgbClr val="333399"/>
                </a:solidFill>
                <a:latin typeface="Comic Sans MS" panose="030F0702030302020204" pitchFamily="66" charset="0"/>
              </a:rPr>
              <a:t>8. Hidden Markov Model</a:t>
            </a:r>
          </a:p>
        </p:txBody>
      </p:sp>
      <p:sp>
        <p:nvSpPr>
          <p:cNvPr id="9219" name="矩形 1"/>
          <p:cNvSpPr/>
          <p:nvPr/>
        </p:nvSpPr>
        <p:spPr>
          <a:xfrm>
            <a:off x="468313" y="1868488"/>
            <a:ext cx="8207375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前向算法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Baum-Welch 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算法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Viterbi</a:t>
            </a:r>
            <a:r>
              <a:rPr lang="zh-CN" altLang="en-US" sz="3200" dirty="0">
                <a:latin typeface="Comic Sans MS" panose="030F0702030302020204" pitchFamily="66" charset="0"/>
                <a:ea typeface="华文行楷" panose="02010800040101010101" pitchFamily="2" charset="-122"/>
              </a:rPr>
              <a:t>算法</a:t>
            </a:r>
            <a:endParaRPr lang="en-US" altLang="zh-CN" sz="32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242</Words>
  <Application>Microsoft Office PowerPoint</Application>
  <PresentationFormat>全屏显示(4:3)</PresentationFormat>
  <Paragraphs>48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华文行楷</vt:lpstr>
      <vt:lpstr>宋体</vt:lpstr>
      <vt:lpstr>Arial</vt:lpstr>
      <vt:lpstr>Comic Sans MS</vt:lpstr>
      <vt:lpstr>Tahoma</vt:lpstr>
      <vt:lpstr>Times New Roman</vt:lpstr>
      <vt:lpstr>Wingdings</vt:lpstr>
      <vt:lpstr>2_默认设计模板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protein structural classes for low-homology sequences based on predicted secondary structure</dc:title>
  <dc:creator>jianyi</dc:creator>
  <cp:lastModifiedBy>Cliff</cp:lastModifiedBy>
  <cp:revision>5689</cp:revision>
  <cp:lastPrinted>2018-03-01T01:56:14Z</cp:lastPrinted>
  <dcterms:created xsi:type="dcterms:W3CDTF">2007-01-16T20:08:21Z</dcterms:created>
  <dcterms:modified xsi:type="dcterms:W3CDTF">2022-05-04T06:31:22Z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