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83" r:id="rId8"/>
    <p:sldId id="263" r:id="rId9"/>
    <p:sldId id="264" r:id="rId10"/>
    <p:sldId id="266" r:id="rId11"/>
    <p:sldId id="267" r:id="rId12"/>
    <p:sldId id="27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300" r:id="rId23"/>
    <p:sldId id="301" r:id="rId24"/>
    <p:sldId id="278" r:id="rId25"/>
    <p:sldId id="277" r:id="rId26"/>
    <p:sldId id="294" r:id="rId27"/>
    <p:sldId id="292" r:id="rId28"/>
    <p:sldId id="298" r:id="rId29"/>
    <p:sldId id="295" r:id="rId30"/>
    <p:sldId id="296" r:id="rId31"/>
    <p:sldId id="297" r:id="rId32"/>
    <p:sldId id="308" r:id="rId33"/>
    <p:sldId id="289" r:id="rId34"/>
    <p:sldId id="290" r:id="rId35"/>
    <p:sldId id="291" r:id="rId36"/>
    <p:sldId id="280" r:id="rId37"/>
    <p:sldId id="282" r:id="rId38"/>
    <p:sldId id="281" r:id="rId39"/>
    <p:sldId id="284" r:id="rId40"/>
    <p:sldId id="285" r:id="rId41"/>
    <p:sldId id="286" r:id="rId42"/>
    <p:sldId id="287" r:id="rId43"/>
    <p:sldId id="288" r:id="rId44"/>
    <p:sldId id="293" r:id="rId45"/>
    <p:sldId id="299" r:id="rId46"/>
    <p:sldId id="303" r:id="rId47"/>
    <p:sldId id="302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9" autoAdjust="0"/>
    <p:restoredTop sz="94626" autoAdjust="0"/>
  </p:normalViewPr>
  <p:slideViewPr>
    <p:cSldViewPr>
      <p:cViewPr varScale="1">
        <p:scale>
          <a:sx n="98" d="100"/>
          <a:sy n="98" d="100"/>
        </p:scale>
        <p:origin x="-9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0CD7F26-0284-423E-9F2E-0AA32B2E17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EF000C4-1544-43B5-9C9B-6FD10DAAD5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 Mapping Code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43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Business Entity</a:t>
            </a:r>
          </a:p>
          <a:p>
            <a:r>
              <a:rPr lang="en-US" dirty="0" smtClean="0"/>
              <a:t>Implement Business Rule</a:t>
            </a:r>
          </a:p>
          <a:p>
            <a:r>
              <a:rPr lang="en-US" dirty="0" smtClean="0"/>
              <a:t>Implement Business Data Access</a:t>
            </a:r>
          </a:p>
          <a:p>
            <a:r>
              <a:rPr lang="en-US" dirty="0" smtClean="0"/>
              <a:t>Implement Oracle Packages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OR mapping classes</a:t>
            </a:r>
          </a:p>
        </p:txBody>
      </p:sp>
    </p:spTree>
    <p:extLst>
      <p:ext uri="{BB962C8B-B14F-4D97-AF65-F5344CB8AC3E}">
        <p14:creationId xmlns:p14="http://schemas.microsoft.com/office/powerpoint/2010/main" val="21831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105400"/>
            <a:ext cx="6512511" cy="1143000"/>
          </a:xfrm>
        </p:spPr>
        <p:txBody>
          <a:bodyPr>
            <a:normAutofit/>
          </a:bodyPr>
          <a:lstStyle/>
          <a:p>
            <a:r>
              <a:rPr lang="en-US" dirty="0"/>
              <a:t>Implement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Business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Entity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318" y="3048000"/>
            <a:ext cx="6858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Public Class </a:t>
            </a:r>
            <a:r>
              <a:rPr lang="en-US" sz="1400" dirty="0" err="1" smtClean="0"/>
              <a:t>BdgtEntityEntity</a:t>
            </a: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Inherits</a:t>
            </a:r>
            <a:r>
              <a:rPr lang="en-US" sz="1400" dirty="0" smtClean="0"/>
              <a:t> </a:t>
            </a:r>
            <a:r>
              <a:rPr lang="en-US" sz="1400" dirty="0" err="1" smtClean="0"/>
              <a:t>BusinessEntity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Protected Overrides Function </a:t>
            </a:r>
            <a:r>
              <a:rPr lang="en-US" sz="1400" dirty="0" err="1" smtClean="0"/>
              <a:t>CreateDataAccess</a:t>
            </a:r>
            <a:r>
              <a:rPr lang="en-US" sz="1400" dirty="0" smtClean="0"/>
              <a:t>() </a:t>
            </a:r>
            <a:r>
              <a:rPr lang="en-US" sz="1400" dirty="0" smtClean="0">
                <a:solidFill>
                  <a:srgbClr val="0070C0"/>
                </a:solidFill>
              </a:rPr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IBusinessDataAccess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Return</a:t>
            </a:r>
            <a:r>
              <a:rPr lang="en-US" sz="1400" dirty="0" smtClean="0"/>
              <a:t> New </a:t>
            </a:r>
            <a:r>
              <a:rPr lang="en-US" sz="1400" dirty="0" err="1" smtClean="0"/>
              <a:t>BdgtEntityDataAccess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70C0"/>
                </a:solidFill>
              </a:rPr>
              <a:t>Me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End Function</a:t>
            </a:r>
          </a:p>
          <a:p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Protected Overrides Function </a:t>
            </a:r>
            <a:r>
              <a:rPr lang="en-US" sz="1400" dirty="0" err="1" smtClean="0"/>
              <a:t>CreateBusinessRules</a:t>
            </a:r>
            <a:r>
              <a:rPr lang="en-US" sz="1400" dirty="0" smtClean="0"/>
              <a:t>() </a:t>
            </a:r>
            <a:r>
              <a:rPr lang="en-US" sz="1400" dirty="0" smtClean="0">
                <a:solidFill>
                  <a:srgbClr val="0070C0"/>
                </a:solidFill>
              </a:rPr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IBusinessRules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Return</a:t>
            </a:r>
            <a:r>
              <a:rPr lang="en-US" sz="1400" dirty="0" smtClean="0"/>
              <a:t> New </a:t>
            </a:r>
            <a:r>
              <a:rPr lang="en-US" sz="1400" dirty="0" err="1" smtClean="0"/>
              <a:t>BdgtEntityRule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70C0"/>
                </a:solidFill>
              </a:rPr>
              <a:t>Me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End Function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pPr marL="68580" indent="0">
              <a:buNone/>
            </a:pPr>
            <a:endParaRPr lang="en-US" sz="1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78467" y="1219200"/>
            <a:ext cx="7408333" cy="45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Implement Business Entity</a:t>
            </a:r>
          </a:p>
          <a:p>
            <a:pPr marL="301943" lvl="1" indent="0">
              <a:buNone/>
            </a:pP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38328"/>
            <a:ext cx="8229600" cy="95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1934" y="2057400"/>
            <a:ext cx="345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Implement abstract functions:</a:t>
            </a:r>
          </a:p>
        </p:txBody>
      </p:sp>
    </p:spTree>
    <p:extLst>
      <p:ext uri="{BB962C8B-B14F-4D97-AF65-F5344CB8AC3E}">
        <p14:creationId xmlns:p14="http://schemas.microsoft.com/office/powerpoint/2010/main" val="282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826" y="1981200"/>
            <a:ext cx="7162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' Property </a:t>
            </a:r>
            <a:r>
              <a:rPr lang="en-US" sz="1400" dirty="0" err="1">
                <a:solidFill>
                  <a:srgbClr val="00B050"/>
                </a:solidFill>
              </a:rPr>
              <a:t>VersionId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/>
              <a:t>    &lt;</a:t>
            </a:r>
            <a:r>
              <a:rPr lang="en-US" sz="1400" dirty="0" err="1">
                <a:solidFill>
                  <a:srgbClr val="FFC000"/>
                </a:solidFill>
              </a:rPr>
              <a:t>ColumnMapping</a:t>
            </a:r>
            <a:r>
              <a:rPr lang="en-US" sz="1400" dirty="0"/>
              <a:t>("</a:t>
            </a:r>
            <a:r>
              <a:rPr lang="en-US" sz="1400" dirty="0">
                <a:solidFill>
                  <a:srgbClr val="FF0000"/>
                </a:solidFill>
              </a:rPr>
              <a:t>VERSION_ID</a:t>
            </a:r>
            <a:r>
              <a:rPr lang="en-US" sz="1400" dirty="0"/>
              <a:t>")&gt; _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Public Property </a:t>
            </a:r>
            <a:r>
              <a:rPr lang="en-US" sz="1400" dirty="0" err="1"/>
              <a:t>VersionId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As </a:t>
            </a:r>
            <a:r>
              <a:rPr lang="en-US" sz="1400" dirty="0" err="1">
                <a:solidFill>
                  <a:srgbClr val="0070C0"/>
                </a:solidFill>
              </a:rPr>
              <a:t>Nullable</a:t>
            </a:r>
            <a:r>
              <a:rPr lang="en-US" sz="1400" dirty="0">
                <a:solidFill>
                  <a:srgbClr val="0070C0"/>
                </a:solidFill>
              </a:rPr>
              <a:t>(Of Decimal)</a:t>
            </a:r>
          </a:p>
          <a:p>
            <a:r>
              <a:rPr lang="en-US" sz="1400" dirty="0" smtClean="0"/>
              <a:t>       </a:t>
            </a:r>
            <a:r>
              <a:rPr lang="en-US" sz="1400" dirty="0" smtClean="0">
                <a:solidFill>
                  <a:srgbClr val="0070C0"/>
                </a:solidFill>
              </a:rPr>
              <a:t>Get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        Return </a:t>
            </a:r>
            <a:r>
              <a:rPr lang="en-US" sz="1400" dirty="0" err="1">
                <a:solidFill>
                  <a:srgbClr val="0070C0"/>
                </a:solidFill>
              </a:rPr>
              <a:t>CType</a:t>
            </a:r>
            <a:r>
              <a:rPr lang="en-US" sz="1400" dirty="0"/>
              <a:t>(</a:t>
            </a:r>
            <a:r>
              <a:rPr lang="en-US" sz="1400" dirty="0" err="1"/>
              <a:t>GetField</a:t>
            </a:r>
            <a:r>
              <a:rPr lang="en-US" sz="1400" dirty="0"/>
              <a:t>("</a:t>
            </a:r>
            <a:r>
              <a:rPr lang="en-US" sz="1400" dirty="0" err="1">
                <a:solidFill>
                  <a:srgbClr val="FF0000"/>
                </a:solidFill>
              </a:rPr>
              <a:t>VersionId</a:t>
            </a:r>
            <a:r>
              <a:rPr lang="en-US" sz="1400" dirty="0"/>
              <a:t>"), </a:t>
            </a:r>
            <a:r>
              <a:rPr lang="en-US" sz="1400" dirty="0" err="1">
                <a:solidFill>
                  <a:srgbClr val="0070C0"/>
                </a:solidFill>
              </a:rPr>
              <a:t>Nullable</a:t>
            </a:r>
            <a:r>
              <a:rPr lang="en-US" sz="1400" dirty="0">
                <a:solidFill>
                  <a:srgbClr val="0070C0"/>
                </a:solidFill>
              </a:rPr>
              <a:t>(Of Decimal))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End Get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    Set(</a:t>
            </a:r>
            <a:r>
              <a:rPr lang="en-US" sz="1400" dirty="0" err="1" smtClean="0">
                <a:solidFill>
                  <a:srgbClr val="0070C0"/>
                </a:solidFill>
              </a:rPr>
              <a:t>ByVal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/>
              <a:t>value </a:t>
            </a:r>
            <a:r>
              <a:rPr lang="en-US" sz="1400" dirty="0">
                <a:solidFill>
                  <a:srgbClr val="0070C0"/>
                </a:solidFill>
              </a:rPr>
              <a:t>As </a:t>
            </a:r>
            <a:r>
              <a:rPr lang="en-US" sz="1400" dirty="0" err="1">
                <a:solidFill>
                  <a:srgbClr val="0070C0"/>
                </a:solidFill>
              </a:rPr>
              <a:t>Nullable</a:t>
            </a:r>
            <a:r>
              <a:rPr lang="en-US" sz="1400" dirty="0">
                <a:solidFill>
                  <a:srgbClr val="0070C0"/>
                </a:solidFill>
              </a:rPr>
              <a:t>(Of Decimal))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SetField</a:t>
            </a:r>
            <a:r>
              <a:rPr lang="en-US" sz="1400" dirty="0"/>
              <a:t>("</a:t>
            </a:r>
            <a:r>
              <a:rPr lang="en-US" sz="1400" dirty="0" err="1">
                <a:solidFill>
                  <a:srgbClr val="FF0000"/>
                </a:solidFill>
              </a:rPr>
              <a:t>VersionId</a:t>
            </a:r>
            <a:r>
              <a:rPr lang="en-US" sz="1400" dirty="0"/>
              <a:t>", value)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End Set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End Property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B050"/>
                </a:solidFill>
              </a:rPr>
              <a:t>' Property </a:t>
            </a:r>
            <a:r>
              <a:rPr lang="en-US" sz="1400" dirty="0" err="1">
                <a:solidFill>
                  <a:srgbClr val="00B050"/>
                </a:solidFill>
              </a:rPr>
              <a:t>EntityId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/>
              <a:t>    &lt;</a:t>
            </a:r>
            <a:r>
              <a:rPr lang="en-US" sz="1400" dirty="0" err="1">
                <a:solidFill>
                  <a:srgbClr val="FFC000"/>
                </a:solidFill>
              </a:rPr>
              <a:t>ColumnMapping</a:t>
            </a:r>
            <a:r>
              <a:rPr lang="en-US" sz="1400" dirty="0"/>
              <a:t>("</a:t>
            </a:r>
            <a:r>
              <a:rPr lang="en-US" sz="1400" dirty="0">
                <a:solidFill>
                  <a:srgbClr val="FF0000"/>
                </a:solidFill>
              </a:rPr>
              <a:t>ENTITY_ID</a:t>
            </a:r>
            <a:r>
              <a:rPr lang="en-US" sz="1400" dirty="0"/>
              <a:t>")&gt; _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Public Property </a:t>
            </a:r>
            <a:r>
              <a:rPr lang="en-US" sz="1400" dirty="0" err="1"/>
              <a:t>EntityId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As </a:t>
            </a:r>
            <a:r>
              <a:rPr lang="en-US" sz="1400" dirty="0" err="1">
                <a:solidFill>
                  <a:srgbClr val="0070C0"/>
                </a:solidFill>
              </a:rPr>
              <a:t>Nullable</a:t>
            </a:r>
            <a:r>
              <a:rPr lang="en-US" sz="1400" dirty="0">
                <a:solidFill>
                  <a:srgbClr val="0070C0"/>
                </a:solidFill>
              </a:rPr>
              <a:t>(Of Decimal)</a:t>
            </a:r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Get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        Return </a:t>
            </a:r>
            <a:r>
              <a:rPr lang="en-US" sz="1400" dirty="0" err="1">
                <a:solidFill>
                  <a:srgbClr val="0070C0"/>
                </a:solidFill>
              </a:rPr>
              <a:t>CType</a:t>
            </a:r>
            <a:r>
              <a:rPr lang="en-US" sz="1400" dirty="0"/>
              <a:t>(</a:t>
            </a:r>
            <a:r>
              <a:rPr lang="en-US" sz="1400" dirty="0" err="1"/>
              <a:t>GetField</a:t>
            </a:r>
            <a:r>
              <a:rPr lang="en-US" sz="1400" dirty="0"/>
              <a:t>("</a:t>
            </a:r>
            <a:r>
              <a:rPr lang="en-US" sz="1400" dirty="0" err="1">
                <a:solidFill>
                  <a:srgbClr val="FF0000"/>
                </a:solidFill>
              </a:rPr>
              <a:t>EntityId</a:t>
            </a:r>
            <a:r>
              <a:rPr lang="en-US" sz="1400" dirty="0"/>
              <a:t>"), </a:t>
            </a:r>
            <a:r>
              <a:rPr lang="en-US" sz="1400" dirty="0" err="1">
                <a:solidFill>
                  <a:srgbClr val="0070C0"/>
                </a:solidFill>
              </a:rPr>
              <a:t>Nullable</a:t>
            </a:r>
            <a:r>
              <a:rPr lang="en-US" sz="1400" dirty="0">
                <a:solidFill>
                  <a:srgbClr val="0070C0"/>
                </a:solidFill>
              </a:rPr>
              <a:t>(Of Decimal))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End Get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Set(</a:t>
            </a:r>
            <a:r>
              <a:rPr lang="en-US" sz="1400" dirty="0" err="1" smtClean="0">
                <a:solidFill>
                  <a:srgbClr val="0070C0"/>
                </a:solidFill>
              </a:rPr>
              <a:t>ByVal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/>
              <a:t>value </a:t>
            </a:r>
            <a:r>
              <a:rPr lang="en-US" sz="1400" dirty="0">
                <a:solidFill>
                  <a:srgbClr val="0070C0"/>
                </a:solidFill>
              </a:rPr>
              <a:t>As </a:t>
            </a:r>
            <a:r>
              <a:rPr lang="en-US" sz="1400" dirty="0" err="1">
                <a:solidFill>
                  <a:srgbClr val="0070C0"/>
                </a:solidFill>
              </a:rPr>
              <a:t>Nullable</a:t>
            </a:r>
            <a:r>
              <a:rPr lang="en-US" sz="1400" dirty="0">
                <a:solidFill>
                  <a:srgbClr val="0070C0"/>
                </a:solidFill>
              </a:rPr>
              <a:t>(Of Decimal))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SetField</a:t>
            </a:r>
            <a:r>
              <a:rPr lang="en-US" sz="1400" dirty="0"/>
              <a:t>("</a:t>
            </a:r>
            <a:r>
              <a:rPr lang="en-US" sz="1400" dirty="0" err="1">
                <a:solidFill>
                  <a:srgbClr val="FF0000"/>
                </a:solidFill>
              </a:rPr>
              <a:t>EntityId</a:t>
            </a:r>
            <a:r>
              <a:rPr lang="en-US" sz="1400" dirty="0"/>
              <a:t>", value)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End Set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End </a:t>
            </a:r>
            <a:r>
              <a:rPr lang="en-US" sz="1400" dirty="0" smtClean="0">
                <a:solidFill>
                  <a:srgbClr val="0070C0"/>
                </a:solidFill>
              </a:rPr>
              <a:t>Property</a:t>
            </a:r>
            <a:endParaRPr lang="en-US" sz="1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0386" y="1044102"/>
            <a:ext cx="7408333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Implement Business Entity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38328"/>
            <a:ext cx="7739974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4020" y="1545076"/>
            <a:ext cx="740833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943" lvl="1" indent="0">
              <a:buNone/>
            </a:pPr>
            <a:r>
              <a:rPr lang="en-US" sz="2000" dirty="0" smtClean="0"/>
              <a:t>Declare data fields with </a:t>
            </a:r>
            <a:r>
              <a:rPr lang="en-US" sz="2000" dirty="0" err="1" smtClean="0"/>
              <a:t>ColumnMapping</a:t>
            </a:r>
            <a:r>
              <a:rPr lang="en-US" sz="2000" dirty="0" smtClean="0"/>
              <a:t> Attribute: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548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25908"/>
            <a:ext cx="6934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' Property FdCutoffItemTxt5</a:t>
            </a:r>
          </a:p>
          <a:p>
            <a:r>
              <a:rPr lang="en-US" sz="1400" dirty="0" smtClean="0"/>
              <a:t>    &lt;</a:t>
            </a:r>
            <a:r>
              <a:rPr lang="en-US" sz="1400" dirty="0" err="1" smtClean="0">
                <a:solidFill>
                  <a:srgbClr val="FFC000"/>
                </a:solidFill>
              </a:rPr>
              <a:t>ColumnMapping</a:t>
            </a:r>
            <a:r>
              <a:rPr lang="en-US" sz="1400" dirty="0" smtClean="0"/>
              <a:t>("</a:t>
            </a:r>
            <a:r>
              <a:rPr lang="en-US" sz="1400" dirty="0" smtClean="0">
                <a:solidFill>
                  <a:srgbClr val="FF0000"/>
                </a:solidFill>
              </a:rPr>
              <a:t>FD_CUTOFF_ITEM_TXT5</a:t>
            </a:r>
            <a:r>
              <a:rPr lang="en-US" sz="1400" dirty="0" smtClean="0"/>
              <a:t>")&gt; _</a:t>
            </a:r>
          </a:p>
          <a:p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Public Property </a:t>
            </a:r>
            <a:r>
              <a:rPr lang="en-US" sz="1400" dirty="0" smtClean="0"/>
              <a:t>FdCutoffItemTxt5 </a:t>
            </a:r>
            <a:r>
              <a:rPr lang="en-US" sz="1400" dirty="0" smtClean="0">
                <a:solidFill>
                  <a:srgbClr val="0070C0"/>
                </a:solidFill>
              </a:rPr>
              <a:t>As String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smtClean="0">
                <a:solidFill>
                  <a:srgbClr val="0070C0"/>
                </a:solidFill>
              </a:rPr>
              <a:t>Get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rgbClr val="0070C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CType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GetField</a:t>
            </a:r>
            <a:r>
              <a:rPr lang="en-US" sz="1400" dirty="0" smtClean="0"/>
              <a:t>("</a:t>
            </a:r>
            <a:r>
              <a:rPr lang="en-US" sz="1400" dirty="0" smtClean="0">
                <a:solidFill>
                  <a:srgbClr val="FF0000"/>
                </a:solidFill>
              </a:rPr>
              <a:t>FdCutoffItemTxt5</a:t>
            </a:r>
            <a:r>
              <a:rPr lang="en-US" sz="1400" dirty="0" smtClean="0"/>
              <a:t>"), </a:t>
            </a:r>
            <a:r>
              <a:rPr lang="en-US" sz="1400" dirty="0" smtClean="0">
                <a:solidFill>
                  <a:srgbClr val="0070C0"/>
                </a:solidFill>
              </a:rPr>
              <a:t>String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End Get</a:t>
            </a:r>
          </a:p>
          <a:p>
            <a:r>
              <a:rPr lang="en-US" sz="1400" dirty="0" smtClean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Set(</a:t>
            </a:r>
            <a:r>
              <a:rPr lang="en-US" sz="1400" dirty="0" err="1">
                <a:solidFill>
                  <a:srgbClr val="0070C0"/>
                </a:solidFill>
              </a:rPr>
              <a:t>ByVal</a:t>
            </a:r>
            <a:r>
              <a:rPr lang="en-US" sz="1400" dirty="0" smtClean="0"/>
              <a:t> value </a:t>
            </a:r>
            <a:r>
              <a:rPr lang="en-US" sz="1400" dirty="0" smtClean="0">
                <a:solidFill>
                  <a:srgbClr val="0070C0"/>
                </a:solidFill>
              </a:rPr>
              <a:t>As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String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SetField</a:t>
            </a:r>
            <a:r>
              <a:rPr lang="en-US" sz="1400" dirty="0" smtClean="0"/>
              <a:t>("</a:t>
            </a:r>
            <a:r>
              <a:rPr lang="en-US" sz="1400" dirty="0" smtClean="0">
                <a:solidFill>
                  <a:srgbClr val="FF0000"/>
                </a:solidFill>
              </a:rPr>
              <a:t>FdCutoffItemTxt5</a:t>
            </a:r>
            <a:r>
              <a:rPr lang="en-US" sz="1400" dirty="0" smtClean="0"/>
              <a:t>", value)</a:t>
            </a:r>
          </a:p>
          <a:p>
            <a:r>
              <a:rPr lang="en-US" sz="1400" dirty="0" smtClean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End Set</a:t>
            </a:r>
          </a:p>
          <a:p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End Property</a:t>
            </a:r>
          </a:p>
          <a:p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' Property FdCutoffItemVal2</a:t>
            </a:r>
          </a:p>
          <a:p>
            <a:r>
              <a:rPr lang="en-US" sz="1400" dirty="0" smtClean="0"/>
              <a:t>    &lt;</a:t>
            </a:r>
            <a:r>
              <a:rPr lang="en-US" sz="1400" dirty="0" err="1" smtClean="0">
                <a:solidFill>
                  <a:srgbClr val="FFC000"/>
                </a:solidFill>
              </a:rPr>
              <a:t>ColumnMapping</a:t>
            </a:r>
            <a:r>
              <a:rPr lang="en-US" sz="1400" dirty="0" smtClean="0"/>
              <a:t>("</a:t>
            </a:r>
            <a:r>
              <a:rPr lang="en-US" sz="1400" dirty="0" smtClean="0">
                <a:solidFill>
                  <a:srgbClr val="FF0000"/>
                </a:solidFill>
              </a:rPr>
              <a:t>FD_CUTOFF_ITEM_VAL2</a:t>
            </a:r>
            <a:r>
              <a:rPr lang="en-US" sz="1400" dirty="0" smtClean="0"/>
              <a:t>")&gt; _</a:t>
            </a:r>
          </a:p>
          <a:p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Public Property </a:t>
            </a:r>
            <a:r>
              <a:rPr lang="en-US" sz="1400" dirty="0" smtClean="0"/>
              <a:t>FdCutoffItemVal2 </a:t>
            </a:r>
            <a:r>
              <a:rPr lang="en-US" sz="1400" dirty="0" smtClean="0">
                <a:solidFill>
                  <a:srgbClr val="0070C0"/>
                </a:solidFill>
              </a:rPr>
              <a:t>As </a:t>
            </a:r>
            <a:r>
              <a:rPr lang="en-US" sz="1400" dirty="0" err="1" smtClean="0">
                <a:solidFill>
                  <a:srgbClr val="0070C0"/>
                </a:solidFill>
              </a:rPr>
              <a:t>Nullable</a:t>
            </a:r>
            <a:r>
              <a:rPr lang="en-US" sz="1400" dirty="0" smtClean="0">
                <a:solidFill>
                  <a:srgbClr val="0070C0"/>
                </a:solidFill>
              </a:rPr>
              <a:t>(Of Decimal)</a:t>
            </a:r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Get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rgbClr val="0070C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CType</a:t>
            </a:r>
            <a:r>
              <a:rPr lang="en-US" sz="1400" dirty="0" smtClean="0"/>
              <a:t>(</a:t>
            </a:r>
            <a:r>
              <a:rPr lang="en-US" sz="1400" dirty="0" err="1" smtClean="0"/>
              <a:t>GetField</a:t>
            </a:r>
            <a:r>
              <a:rPr lang="en-US" sz="1400" dirty="0" smtClean="0"/>
              <a:t>("</a:t>
            </a:r>
            <a:r>
              <a:rPr lang="en-US" sz="1400" dirty="0" smtClean="0">
                <a:solidFill>
                  <a:srgbClr val="FF0000"/>
                </a:solidFill>
              </a:rPr>
              <a:t>FdCutoffItemVal2</a:t>
            </a:r>
            <a:r>
              <a:rPr lang="en-US" sz="1400" dirty="0" smtClean="0"/>
              <a:t>"), </a:t>
            </a:r>
            <a:r>
              <a:rPr lang="en-US" sz="1400" dirty="0" err="1" smtClean="0">
                <a:solidFill>
                  <a:srgbClr val="0070C0"/>
                </a:solidFill>
              </a:rPr>
              <a:t>Nullable</a:t>
            </a:r>
            <a:r>
              <a:rPr lang="en-US" sz="1400" dirty="0" smtClean="0">
                <a:solidFill>
                  <a:srgbClr val="0070C0"/>
                </a:solidFill>
              </a:rPr>
              <a:t>(Of Decimal))</a:t>
            </a:r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End Get</a:t>
            </a:r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Set(</a:t>
            </a:r>
            <a:r>
              <a:rPr lang="en-US" sz="1400" dirty="0" err="1" smtClean="0">
                <a:solidFill>
                  <a:srgbClr val="0070C0"/>
                </a:solidFill>
              </a:rPr>
              <a:t>ByVal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value </a:t>
            </a:r>
            <a:r>
              <a:rPr lang="en-US" sz="1400" dirty="0" smtClean="0">
                <a:solidFill>
                  <a:srgbClr val="0070C0"/>
                </a:solidFill>
              </a:rPr>
              <a:t>As </a:t>
            </a:r>
            <a:r>
              <a:rPr lang="en-US" sz="1400" dirty="0" err="1" smtClean="0">
                <a:solidFill>
                  <a:srgbClr val="0070C0"/>
                </a:solidFill>
              </a:rPr>
              <a:t>Nullable</a:t>
            </a:r>
            <a:r>
              <a:rPr lang="en-US" sz="1400" dirty="0" smtClean="0">
                <a:solidFill>
                  <a:srgbClr val="0070C0"/>
                </a:solidFill>
              </a:rPr>
              <a:t>(Of Decimal))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SetField</a:t>
            </a:r>
            <a:r>
              <a:rPr lang="en-US" sz="1400" dirty="0" smtClean="0"/>
              <a:t>("</a:t>
            </a:r>
            <a:r>
              <a:rPr lang="en-US" sz="1400" dirty="0" smtClean="0">
                <a:solidFill>
                  <a:srgbClr val="FF0000"/>
                </a:solidFill>
              </a:rPr>
              <a:t>FdCutoffItemVal2</a:t>
            </a:r>
            <a:r>
              <a:rPr lang="en-US" sz="1400" dirty="0" smtClean="0"/>
              <a:t>", value)</a:t>
            </a:r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End Set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End Property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End Class</a:t>
            </a:r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0386" y="1044102"/>
            <a:ext cx="740833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Implement Business Entity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04020" y="1545076"/>
            <a:ext cx="740833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943" lvl="1" indent="0">
              <a:buNone/>
            </a:pPr>
            <a:r>
              <a:rPr lang="en-US" sz="2000" dirty="0" smtClean="0"/>
              <a:t>Declare data fields with </a:t>
            </a:r>
            <a:r>
              <a:rPr lang="en-US" sz="2000" dirty="0" err="1" smtClean="0"/>
              <a:t>ColumnMapping</a:t>
            </a:r>
            <a:r>
              <a:rPr lang="en-US" sz="2000" dirty="0" smtClean="0"/>
              <a:t> Attribute: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218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6567544" cy="43612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Implement Business Rule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286000"/>
            <a:ext cx="72410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Public Class </a:t>
            </a:r>
            <a:r>
              <a:rPr lang="en-US" sz="1400" dirty="0" err="1"/>
              <a:t>BdgtEntityRule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Inherits</a:t>
            </a:r>
            <a:r>
              <a:rPr lang="en-US" sz="1400" dirty="0"/>
              <a:t> </a:t>
            </a:r>
            <a:r>
              <a:rPr lang="en-US" sz="1400" dirty="0" err="1" smtClean="0"/>
              <a:t>BusinessRule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Public Sub New</a:t>
            </a:r>
            <a:r>
              <a:rPr lang="en-US" sz="1400" dirty="0"/>
              <a:t>(entity </a:t>
            </a:r>
            <a:r>
              <a:rPr lang="en-US" sz="1400" dirty="0">
                <a:solidFill>
                  <a:srgbClr val="0070C0"/>
                </a:solidFill>
              </a:rPr>
              <a:t>As</a:t>
            </a:r>
            <a:r>
              <a:rPr lang="en-US" sz="1400" dirty="0"/>
              <a:t> </a:t>
            </a:r>
            <a:r>
              <a:rPr lang="en-US" sz="1400" dirty="0" err="1"/>
              <a:t>BdgtEntityEntity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solidFill>
                  <a:srgbClr val="0070C0"/>
                </a:solidFill>
              </a:rPr>
              <a:t>MyBase.New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/>
              <a:t>entity)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End Sub</a:t>
            </a:r>
          </a:p>
          <a:p>
            <a:endParaRPr lang="en-US" sz="1400" dirty="0" smtClean="0"/>
          </a:p>
          <a:p>
            <a:r>
              <a:rPr lang="en-US" sz="1400" dirty="0">
                <a:solidFill>
                  <a:srgbClr val="0070C0"/>
                </a:solidFill>
              </a:rPr>
              <a:t>Public Overrides Function</a:t>
            </a:r>
            <a:r>
              <a:rPr lang="en-US" sz="1400" dirty="0"/>
              <a:t> </a:t>
            </a:r>
            <a:r>
              <a:rPr lang="en-US" sz="1400" dirty="0" err="1"/>
              <a:t>CheckBusinessRules</a:t>
            </a:r>
            <a:r>
              <a:rPr lang="en-US" sz="1400" dirty="0"/>
              <a:t>() </a:t>
            </a:r>
            <a:r>
              <a:rPr lang="en-US" sz="1400" dirty="0">
                <a:solidFill>
                  <a:srgbClr val="0070C0"/>
                </a:solidFill>
              </a:rPr>
              <a:t>As Boolean</a:t>
            </a:r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Dim</a:t>
            </a:r>
            <a:r>
              <a:rPr lang="en-US" sz="1400" dirty="0" smtClean="0"/>
              <a:t> </a:t>
            </a:r>
            <a:r>
              <a:rPr lang="en-US" sz="1400" dirty="0" err="1"/>
              <a:t>currentEntity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As</a:t>
            </a:r>
            <a:r>
              <a:rPr lang="en-US" sz="1400" dirty="0"/>
              <a:t> </a:t>
            </a:r>
            <a:r>
              <a:rPr lang="en-US" sz="1400" dirty="0" err="1"/>
              <a:t>BdgtEntityEntity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0070C0"/>
                </a:solidFill>
              </a:rPr>
              <a:t>CType</a:t>
            </a:r>
            <a:r>
              <a:rPr lang="en-US" sz="1400" dirty="0"/>
              <a:t>(_</a:t>
            </a:r>
            <a:r>
              <a:rPr lang="en-US" sz="1400" dirty="0" err="1"/>
              <a:t>businessEntity</a:t>
            </a:r>
            <a:r>
              <a:rPr lang="en-US" sz="1400" dirty="0"/>
              <a:t>, </a:t>
            </a:r>
            <a:r>
              <a:rPr lang="en-US" sz="1400" dirty="0" err="1"/>
              <a:t>BdgtEntityEntity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currentEntity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70C0"/>
                </a:solidFill>
              </a:rPr>
              <a:t>IsNot</a:t>
            </a:r>
            <a:r>
              <a:rPr lang="en-US" sz="1400" dirty="0">
                <a:solidFill>
                  <a:srgbClr val="0070C0"/>
                </a:solidFill>
              </a:rPr>
              <a:t> Nothing Then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CheckEntityLevelChange</a:t>
            </a:r>
            <a:r>
              <a:rPr lang="en-US" sz="1400" dirty="0"/>
              <a:t>(</a:t>
            </a:r>
            <a:r>
              <a:rPr lang="en-US" sz="1400" dirty="0" err="1"/>
              <a:t>currentEntity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CheckEntityIncludeChange</a:t>
            </a:r>
            <a:r>
              <a:rPr lang="en-US" sz="1400" dirty="0"/>
              <a:t>(</a:t>
            </a:r>
            <a:r>
              <a:rPr lang="en-US" sz="1400" dirty="0" err="1"/>
              <a:t>currentEntity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        FdCutoffItemTxt5Length(</a:t>
            </a:r>
            <a:r>
              <a:rPr lang="en-US" sz="1400" dirty="0" err="1"/>
              <a:t>currentEntity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     </a:t>
            </a:r>
            <a:r>
              <a:rPr lang="en-US" sz="1400" dirty="0">
                <a:solidFill>
                  <a:srgbClr val="0070C0"/>
                </a:solidFill>
              </a:rPr>
              <a:t>End If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Return </a:t>
            </a:r>
            <a:r>
              <a:rPr lang="en-US" sz="1400" dirty="0" err="1">
                <a:solidFill>
                  <a:srgbClr val="0070C0"/>
                </a:solidFill>
              </a:rPr>
              <a:t>Me</a:t>
            </a:r>
            <a:r>
              <a:rPr lang="en-US" sz="1400" dirty="0" err="1"/>
              <a:t>.ErrorCount</a:t>
            </a:r>
            <a:r>
              <a:rPr lang="en-US" sz="1400" dirty="0"/>
              <a:t> = 0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End </a:t>
            </a:r>
            <a:r>
              <a:rPr lang="en-US" sz="1400" dirty="0" smtClean="0">
                <a:solidFill>
                  <a:srgbClr val="0070C0"/>
                </a:solidFill>
              </a:rPr>
              <a:t>Function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783404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Override </a:t>
            </a:r>
            <a:r>
              <a:rPr lang="en-US" dirty="0" err="1" smtClean="0"/>
              <a:t>CheckBusinessRules</a:t>
            </a:r>
            <a:r>
              <a:rPr lang="en-US" dirty="0" smtClean="0"/>
              <a:t>  function: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438400"/>
            <a:ext cx="7315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Private Sub</a:t>
            </a:r>
            <a:r>
              <a:rPr lang="en-US" sz="1400" dirty="0"/>
              <a:t> </a:t>
            </a:r>
            <a:r>
              <a:rPr lang="en-US" sz="1400" dirty="0" err="1"/>
              <a:t>CheckEntityLevelChange</a:t>
            </a:r>
            <a:r>
              <a:rPr lang="en-US" sz="1400" dirty="0"/>
              <a:t>(</a:t>
            </a:r>
            <a:r>
              <a:rPr lang="en-US" sz="1400" dirty="0" err="1"/>
              <a:t>currentEntity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As</a:t>
            </a:r>
            <a:r>
              <a:rPr lang="en-US" sz="1400" dirty="0"/>
              <a:t> </a:t>
            </a:r>
            <a:r>
              <a:rPr lang="en-US" sz="1400" dirty="0" err="1"/>
              <a:t>BdgtEntityEntity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currentEntity.EntityLevel</a:t>
            </a:r>
            <a:r>
              <a:rPr lang="en-US" sz="1400" dirty="0"/>
              <a:t> = "</a:t>
            </a:r>
            <a:r>
              <a:rPr lang="en-US" sz="1400" dirty="0">
                <a:solidFill>
                  <a:srgbClr val="FF0000"/>
                </a:solidFill>
              </a:rPr>
              <a:t>OTH</a:t>
            </a:r>
            <a:r>
              <a:rPr lang="en-US" sz="1400" dirty="0"/>
              <a:t>" </a:t>
            </a:r>
            <a:r>
              <a:rPr lang="en-US" sz="14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400" dirty="0"/>
              <a:t>            </a:t>
            </a:r>
            <a:r>
              <a:rPr lang="en-US" sz="1400" dirty="0" smtClean="0"/>
              <a:t>……...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70C0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Query.HasQueryResult</a:t>
            </a:r>
            <a:r>
              <a:rPr lang="en-US" sz="1400" dirty="0"/>
              <a:t>(command1) </a:t>
            </a:r>
            <a:r>
              <a:rPr lang="en-US" sz="1400" dirty="0" err="1">
                <a:solidFill>
                  <a:srgbClr val="0070C0"/>
                </a:solidFill>
              </a:rPr>
              <a:t>OrElse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/>
              <a:t>Query.HasQueryResult</a:t>
            </a:r>
            <a:r>
              <a:rPr lang="en-US" sz="1400" dirty="0"/>
              <a:t>(command2) Then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AddError</a:t>
            </a:r>
            <a:r>
              <a:rPr lang="en-US" sz="1400" dirty="0"/>
              <a:t>("</a:t>
            </a:r>
            <a:r>
              <a:rPr lang="en-US" sz="1400" dirty="0" err="1">
                <a:solidFill>
                  <a:srgbClr val="FF0000"/>
                </a:solidFill>
              </a:rPr>
              <a:t>EntityLevel</a:t>
            </a:r>
            <a:r>
              <a:rPr lang="en-US" sz="1400" dirty="0"/>
              <a:t>", "</a:t>
            </a:r>
            <a:r>
              <a:rPr lang="en-US" sz="1400" dirty="0">
                <a:solidFill>
                  <a:srgbClr val="FF0000"/>
                </a:solidFill>
              </a:rPr>
              <a:t>cannot change to Other capital type. </a:t>
            </a:r>
            <a:r>
              <a:rPr lang="en-US" sz="1400" dirty="0" err="1">
                <a:solidFill>
                  <a:srgbClr val="FF0000"/>
                </a:solidFill>
              </a:rPr>
              <a:t>Exp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Dev</a:t>
            </a:r>
            <a:r>
              <a:rPr lang="en-US" sz="1400" dirty="0">
                <a:solidFill>
                  <a:srgbClr val="FF0000"/>
                </a:solidFill>
              </a:rPr>
              <a:t> Capital, Production or Reserves found on this entity</a:t>
            </a:r>
            <a:r>
              <a:rPr lang="en-US" sz="1400" dirty="0"/>
              <a:t>.")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70C0"/>
                </a:solidFill>
              </a:rPr>
              <a:t>End If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solidFill>
                  <a:srgbClr val="0070C0"/>
                </a:solidFill>
              </a:rPr>
              <a:t>ElseIf</a:t>
            </a:r>
            <a:r>
              <a:rPr lang="en-US" sz="1400" dirty="0"/>
              <a:t> </a:t>
            </a:r>
            <a:r>
              <a:rPr lang="en-US" sz="1400" dirty="0" err="1"/>
              <a:t>currentEntity.EntityLevel</a:t>
            </a:r>
            <a:r>
              <a:rPr lang="en-US" sz="1400" dirty="0"/>
              <a:t> = "EXP" </a:t>
            </a:r>
            <a:r>
              <a:rPr lang="en-US" sz="1400" dirty="0" smtClean="0">
                <a:solidFill>
                  <a:srgbClr val="0070C0"/>
                </a:solidFill>
              </a:rPr>
              <a:t>then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/>
              <a:t>            </a:t>
            </a:r>
            <a:r>
              <a:rPr lang="en-US" sz="1400" dirty="0" smtClean="0"/>
              <a:t>…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End If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End Sub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752600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business rule check functions as needed: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6567544" cy="43612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Implement Business Rule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6004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Implement Business Data </a:t>
            </a:r>
            <a:r>
              <a:rPr lang="en-US" sz="2800" dirty="0" smtClean="0">
                <a:solidFill>
                  <a:schemeClr val="bg1"/>
                </a:solidFill>
              </a:rPr>
              <a:t>Access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2457" y="2155953"/>
            <a:ext cx="49375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Public Class </a:t>
            </a:r>
            <a:r>
              <a:rPr lang="en-US" sz="1200" dirty="0" err="1" smtClean="0"/>
              <a:t>BdgtEntityDataAccess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>
                <a:solidFill>
                  <a:srgbClr val="0070C0"/>
                </a:solidFill>
              </a:rPr>
              <a:t>Inherits</a:t>
            </a:r>
            <a:r>
              <a:rPr lang="en-US" sz="1200" dirty="0"/>
              <a:t> </a:t>
            </a:r>
            <a:r>
              <a:rPr lang="en-US" sz="1200" dirty="0" err="1" smtClean="0"/>
              <a:t>BusinessDataAccess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    </a:t>
            </a:r>
            <a:r>
              <a:rPr lang="en-US" sz="1200" dirty="0">
                <a:solidFill>
                  <a:srgbClr val="0070C0"/>
                </a:solidFill>
              </a:rPr>
              <a:t>Public Sub New(</a:t>
            </a:r>
            <a:r>
              <a:rPr lang="en-US" sz="1200" dirty="0" err="1">
                <a:solidFill>
                  <a:srgbClr val="0070C0"/>
                </a:solidFill>
              </a:rPr>
              <a:t>ByVal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entity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BdgtEntityEntity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 err="1">
                <a:solidFill>
                  <a:srgbClr val="0070C0"/>
                </a:solidFill>
              </a:rPr>
              <a:t>MyBase.New</a:t>
            </a:r>
            <a:r>
              <a:rPr lang="en-US" sz="1200" dirty="0"/>
              <a:t>(entity)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</a:t>
            </a:r>
            <a:r>
              <a:rPr lang="en-US" sz="1200" dirty="0" smtClean="0">
                <a:solidFill>
                  <a:srgbClr val="0070C0"/>
                </a:solidFill>
              </a:rPr>
              <a:t>Sub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    </a:t>
            </a:r>
            <a:r>
              <a:rPr lang="en-US" sz="1200" dirty="0">
                <a:solidFill>
                  <a:srgbClr val="0070C0"/>
                </a:solidFill>
              </a:rPr>
              <a:t>Public Overrides Function </a:t>
            </a:r>
            <a:r>
              <a:rPr lang="en-US" sz="1200" dirty="0" err="1"/>
              <a:t>CreateEntitiesList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IBindingList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 New </a:t>
            </a:r>
            <a:r>
              <a:rPr lang="en-US" sz="1200" dirty="0" err="1"/>
              <a:t>BusinessBindingList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70C0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 err="1"/>
              <a:t>BdgtEntityEntity</a:t>
            </a:r>
            <a:r>
              <a:rPr lang="en-US" sz="1200" dirty="0"/>
              <a:t>)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</a:t>
            </a:r>
            <a:r>
              <a:rPr lang="en-US" sz="1200" dirty="0" smtClean="0">
                <a:solidFill>
                  <a:srgbClr val="0070C0"/>
                </a:solidFill>
              </a:rPr>
              <a:t>Function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    </a:t>
            </a:r>
            <a:r>
              <a:rPr lang="en-US" sz="1200" dirty="0">
                <a:solidFill>
                  <a:srgbClr val="0070C0"/>
                </a:solidFill>
              </a:rPr>
              <a:t>Public Overrides Function </a:t>
            </a:r>
            <a:r>
              <a:rPr lang="en-US" sz="1200" dirty="0" err="1"/>
              <a:t>CreateEntity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IBusinessEntity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 New </a:t>
            </a:r>
            <a:r>
              <a:rPr lang="en-US" sz="1200" dirty="0" err="1"/>
              <a:t>BdgtEntityEntity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</a:t>
            </a:r>
            <a:r>
              <a:rPr lang="en-US" sz="1200" dirty="0" smtClean="0">
                <a:solidFill>
                  <a:srgbClr val="0070C0"/>
                </a:solidFill>
              </a:rPr>
              <a:t>Function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 smtClean="0"/>
              <a:t>    </a:t>
            </a:r>
            <a:r>
              <a:rPr lang="en-US" sz="1200" dirty="0">
                <a:solidFill>
                  <a:srgbClr val="0070C0"/>
                </a:solidFill>
              </a:rPr>
              <a:t>Public Overloads </a:t>
            </a:r>
            <a:r>
              <a:rPr lang="en-US" sz="1200" dirty="0" err="1">
                <a:solidFill>
                  <a:srgbClr val="0070C0"/>
                </a:solidFill>
              </a:rPr>
              <a:t>ReadOnly</a:t>
            </a:r>
            <a:r>
              <a:rPr lang="en-US" sz="1200" dirty="0">
                <a:solidFill>
                  <a:srgbClr val="0070C0"/>
                </a:solidFill>
              </a:rPr>
              <a:t> Property </a:t>
            </a:r>
            <a:r>
              <a:rPr lang="en-US" sz="1200" dirty="0" err="1"/>
              <a:t>BusinessEntity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BdgtEntityEntity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Get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 Return </a:t>
            </a:r>
            <a:r>
              <a:rPr lang="en-US" sz="1200" dirty="0" err="1">
                <a:solidFill>
                  <a:srgbClr val="0070C0"/>
                </a:solidFill>
              </a:rPr>
              <a:t>MyBase</a:t>
            </a:r>
            <a:r>
              <a:rPr lang="en-US" sz="1200" dirty="0" err="1"/>
              <a:t>.BusinessEntity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End Get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End </a:t>
            </a:r>
            <a:r>
              <a:rPr lang="en-US" sz="1200" dirty="0" smtClean="0">
                <a:solidFill>
                  <a:srgbClr val="0070C0"/>
                </a:solidFill>
              </a:rPr>
              <a:t>Property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Overrides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Function</a:t>
            </a:r>
            <a:r>
              <a:rPr lang="en-US" sz="1200" dirty="0"/>
              <a:t> </a:t>
            </a:r>
            <a:r>
              <a:rPr lang="en-US" sz="1200" dirty="0" err="1"/>
              <a:t>GetDBConfig</a:t>
            </a:r>
            <a:r>
              <a:rPr lang="en-US" sz="1200" dirty="0"/>
              <a:t>() As </a:t>
            </a:r>
            <a:r>
              <a:rPr lang="en-US" sz="1200" dirty="0" err="1"/>
              <a:t>IDBConfig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BudgetDBConfig.CurrentDBconfig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Function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949" y="1752600"/>
            <a:ext cx="3512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Implement  abstract functions: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01934"/>
            <a:ext cx="80009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Public Overrides Function </a:t>
            </a:r>
            <a:r>
              <a:rPr lang="en-US" sz="1200" dirty="0" err="1"/>
              <a:t>CreateSelectCommand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System.Data.IDbCommand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Dim </a:t>
            </a:r>
            <a:r>
              <a:rPr lang="en-US" sz="1200" dirty="0" err="1"/>
              <a:t>oCommand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IDbCommand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0070C0"/>
                </a:solidFill>
              </a:rPr>
              <a:t>Me</a:t>
            </a:r>
            <a:r>
              <a:rPr lang="en-US" sz="1200" dirty="0" err="1"/>
              <a:t>.CreateCommand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DA_BdgtEntity.BdgtEntity_RA</a:t>
            </a:r>
            <a:r>
              <a:rPr lang="en-US" sz="1200" dirty="0"/>
              <a:t>")</a:t>
            </a:r>
          </a:p>
          <a:p>
            <a:r>
              <a:rPr lang="en-US" sz="1200" dirty="0" smtClean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 Add Parameters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i_version_id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cur_out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System.Data.OracleClient.OracleType.Cursor</a:t>
            </a:r>
            <a:r>
              <a:rPr lang="en-US" sz="1200" dirty="0"/>
              <a:t>, </a:t>
            </a:r>
            <a:r>
              <a:rPr lang="en-US" sz="1200" dirty="0" err="1"/>
              <a:t>System.Data.ParameterDirection.Output</a:t>
            </a:r>
            <a:r>
              <a:rPr lang="en-US" sz="1200" dirty="0"/>
              <a:t>))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00B050"/>
                </a:solidFill>
              </a:rPr>
              <a:t>        </a:t>
            </a:r>
            <a:r>
              <a:rPr lang="en-US" sz="1200" dirty="0">
                <a:solidFill>
                  <a:srgbClr val="00B050"/>
                </a:solidFill>
              </a:rPr>
              <a:t>' Map Parameters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 err="1">
                <a:solidFill>
                  <a:srgbClr val="FF0000"/>
                </a:solidFill>
              </a:rPr>
              <a:t>i_version_id</a:t>
            </a:r>
            <a:r>
              <a:rPr lang="en-US" sz="1200" dirty="0"/>
              <a:t>", </a:t>
            </a:r>
            <a:r>
              <a:rPr lang="en-US" sz="1200" dirty="0" err="1"/>
              <a:t>GetField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VersionId</a:t>
            </a:r>
            <a:r>
              <a:rPr lang="en-US" sz="1200" dirty="0"/>
              <a:t>"))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oCommand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Function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Public Overrides Function </a:t>
            </a:r>
            <a:r>
              <a:rPr lang="en-US" sz="1200" dirty="0" err="1"/>
              <a:t>CreateSelectByPkCommand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System.Data.IDbCommand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Dim </a:t>
            </a:r>
            <a:r>
              <a:rPr lang="en-US" sz="1200" dirty="0" err="1"/>
              <a:t>oCommand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System.Data.OracleClient.OracleCommand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0070C0"/>
                </a:solidFill>
              </a:rPr>
              <a:t>Me</a:t>
            </a:r>
            <a:r>
              <a:rPr lang="en-US" sz="1200" dirty="0" err="1"/>
              <a:t>.CreateCommand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DA_BdgtEntity.BdgtEntity_R_PK</a:t>
            </a:r>
            <a:r>
              <a:rPr lang="en-US" sz="1200" dirty="0"/>
              <a:t>")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 Add Parameters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i_version_id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i_entity_id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cur_out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System.Data.OracleClient.OracleType.Cursor</a:t>
            </a:r>
            <a:r>
              <a:rPr lang="en-US" sz="1200" dirty="0"/>
              <a:t>, </a:t>
            </a:r>
            <a:r>
              <a:rPr lang="en-US" sz="1200" dirty="0" err="1"/>
              <a:t>System.Data.ParameterDirection.Output</a:t>
            </a:r>
            <a:r>
              <a:rPr lang="en-US" sz="1200" dirty="0"/>
              <a:t>))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 Map Parameters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 err="1">
                <a:solidFill>
                  <a:srgbClr val="FF0000"/>
                </a:solidFill>
              </a:rPr>
              <a:t>i_version_id</a:t>
            </a:r>
            <a:r>
              <a:rPr lang="en-US" sz="1200" dirty="0"/>
              <a:t>", </a:t>
            </a:r>
            <a:r>
              <a:rPr lang="en-US" sz="1200" dirty="0" err="1" smtClean="0"/>
              <a:t>BusinessEntity.VersionId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 err="1">
                <a:solidFill>
                  <a:srgbClr val="FF0000"/>
                </a:solidFill>
              </a:rPr>
              <a:t>i_entity_id</a:t>
            </a:r>
            <a:r>
              <a:rPr lang="en-US" sz="1200" dirty="0"/>
              <a:t>", </a:t>
            </a:r>
            <a:r>
              <a:rPr lang="en-US" sz="1200" i="1" dirty="0" err="1" smtClean="0"/>
              <a:t>BusinessEntity.EntityId</a:t>
            </a:r>
            <a:r>
              <a:rPr lang="en-US" sz="1200" dirty="0" smtClean="0"/>
              <a:t>)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oCommand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</a:t>
            </a:r>
            <a:r>
              <a:rPr lang="en-US" sz="1200" dirty="0" smtClean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566" y="457200"/>
            <a:ext cx="664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Implement  Select  functions 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 Select/</a:t>
            </a:r>
            <a:r>
              <a:rPr lang="en-US" dirty="0" err="1" smtClean="0">
                <a:solidFill>
                  <a:schemeClr val="bg1"/>
                </a:solidFill>
              </a:rPr>
              <a:t>SelectByPK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SelectByID</a:t>
            </a:r>
            <a:r>
              <a:rPr lang="en-US" dirty="0" smtClean="0">
                <a:solidFill>
                  <a:schemeClr val="bg1"/>
                </a:solidFill>
              </a:rPr>
              <a:t> as needed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379" y="2233167"/>
            <a:ext cx="662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Public Overrides Function </a:t>
            </a:r>
            <a:r>
              <a:rPr lang="en-US" sz="1200" dirty="0" err="1"/>
              <a:t>CreateInsertCommand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System.Data.IDbCommand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oCommand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System.Data.OracleClient.OracleCommand</a:t>
            </a:r>
            <a:r>
              <a:rPr lang="en-US" sz="1200" dirty="0"/>
              <a:t> = </a:t>
            </a:r>
            <a:r>
              <a:rPr lang="en-US" sz="1200" dirty="0" err="1"/>
              <a:t>Me.CreateCommand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DA_BdgtEntity.BdgtEntity_C</a:t>
            </a:r>
            <a:r>
              <a:rPr lang="en-US" sz="1200" dirty="0"/>
              <a:t>")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 Add Parameters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i_fd_cutoff_item_txt5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System.Data.OracleClient.OracleType.VarChar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i_fd_cutoff_item_val2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i_fd_cutoff_item_val3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</a:t>
            </a:r>
            <a:r>
              <a:rPr lang="en-US" sz="1200" dirty="0" smtClean="0"/>
              <a:t>……..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 Map </a:t>
            </a:r>
            <a:r>
              <a:rPr lang="en-US" sz="1200" dirty="0" smtClean="0">
                <a:solidFill>
                  <a:srgbClr val="00B050"/>
                </a:solidFill>
              </a:rPr>
              <a:t>Parameters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SetParameterValue</a:t>
            </a:r>
            <a:r>
              <a:rPr lang="en-US" sz="1200" dirty="0" smtClean="0"/>
              <a:t>(</a:t>
            </a:r>
            <a:r>
              <a:rPr lang="en-US" sz="1200" dirty="0" err="1" smtClean="0"/>
              <a:t>oCommand</a:t>
            </a:r>
            <a:r>
              <a:rPr lang="en-US" sz="1200" dirty="0" smtClean="0"/>
              <a:t>, "</a:t>
            </a:r>
            <a:r>
              <a:rPr lang="en-US" sz="1200" dirty="0" err="1" smtClean="0">
                <a:solidFill>
                  <a:srgbClr val="FF0000"/>
                </a:solidFill>
              </a:rPr>
              <a:t>i_version_int_id</a:t>
            </a:r>
            <a:r>
              <a:rPr lang="en-US" sz="1200" dirty="0" smtClean="0"/>
              <a:t>", </a:t>
            </a:r>
            <a:r>
              <a:rPr lang="en-US" sz="1200" dirty="0" err="1" smtClean="0"/>
              <a:t>BusinessEntity.VersionIntId</a:t>
            </a:r>
            <a:r>
              <a:rPr lang="en-US" sz="1200" dirty="0" smtClean="0"/>
              <a:t>))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SetParameterValue</a:t>
            </a:r>
            <a:r>
              <a:rPr lang="en-US" sz="1200" dirty="0" smtClean="0"/>
              <a:t>(</a:t>
            </a:r>
            <a:r>
              <a:rPr lang="en-US" sz="1200" dirty="0" err="1" smtClean="0"/>
              <a:t>oCommand</a:t>
            </a:r>
            <a:r>
              <a:rPr lang="en-US" sz="1200" dirty="0" smtClean="0"/>
              <a:t>, "</a:t>
            </a:r>
            <a:r>
              <a:rPr lang="en-US" sz="1200" dirty="0" err="1" smtClean="0">
                <a:solidFill>
                  <a:srgbClr val="FF0000"/>
                </a:solidFill>
              </a:rPr>
              <a:t>i_entity_int_id</a:t>
            </a:r>
            <a:r>
              <a:rPr lang="en-US" sz="1200" dirty="0" smtClean="0"/>
              <a:t>", </a:t>
            </a:r>
            <a:r>
              <a:rPr lang="en-US" sz="1200" dirty="0" err="1" smtClean="0"/>
              <a:t>BusinessEntity.EntityIntId</a:t>
            </a:r>
            <a:r>
              <a:rPr lang="en-US" sz="1200" dirty="0" smtClean="0"/>
              <a:t>))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>
                <a:solidFill>
                  <a:srgbClr val="FF0000"/>
                </a:solidFill>
              </a:rPr>
              <a:t>i_fd_cutoff_item_txt5</a:t>
            </a:r>
            <a:r>
              <a:rPr lang="en-US" sz="1200" dirty="0"/>
              <a:t>", </a:t>
            </a:r>
            <a:r>
              <a:rPr lang="en-US" sz="1200" dirty="0" err="1"/>
              <a:t>GetField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FdCutoffItemTxt5</a:t>
            </a:r>
            <a:r>
              <a:rPr lang="en-US" sz="1200" dirty="0"/>
              <a:t>"))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>
                <a:solidFill>
                  <a:srgbClr val="FF0000"/>
                </a:solidFill>
              </a:rPr>
              <a:t>i_fd_cutoff_item_val2</a:t>
            </a:r>
            <a:r>
              <a:rPr lang="en-US" sz="1200" dirty="0"/>
              <a:t>", </a:t>
            </a:r>
            <a:r>
              <a:rPr lang="en-US" sz="1200" dirty="0" err="1"/>
              <a:t>GetField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FdCutoffItemVal2</a:t>
            </a:r>
            <a:r>
              <a:rPr lang="en-US" sz="1200" dirty="0"/>
              <a:t>"))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>
                <a:solidFill>
                  <a:srgbClr val="FF0000"/>
                </a:solidFill>
              </a:rPr>
              <a:t>i_fd_cutoff_item_val3</a:t>
            </a:r>
            <a:r>
              <a:rPr lang="en-US" sz="1200" dirty="0"/>
              <a:t>", </a:t>
            </a:r>
            <a:r>
              <a:rPr lang="en-US" sz="1200" dirty="0" err="1"/>
              <a:t>GetField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FdCutoffItemVal3</a:t>
            </a:r>
            <a:r>
              <a:rPr lang="en-US" sz="1200" dirty="0"/>
              <a:t>"))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……….</a:t>
            </a:r>
          </a:p>
          <a:p>
            <a:r>
              <a:rPr lang="en-US" sz="1200" dirty="0" smtClean="0"/>
              <a:t>        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oCommand</a:t>
            </a: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    End </a:t>
            </a:r>
            <a:r>
              <a:rPr lang="en-US" sz="1200" dirty="0" smtClean="0">
                <a:solidFill>
                  <a:srgbClr val="0070C0"/>
                </a:solidFill>
              </a:rPr>
              <a:t>Function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63469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 Insert  functions:</a:t>
            </a:r>
          </a:p>
          <a:p>
            <a:r>
              <a:rPr lang="en-US" dirty="0" smtClean="0"/>
              <a:t>(If you wish to create  new data line)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6136" y="987332"/>
            <a:ext cx="7394643" cy="6004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Implement Business Data </a:t>
            </a:r>
            <a:r>
              <a:rPr lang="en-US" sz="2800" dirty="0" smtClean="0">
                <a:solidFill>
                  <a:schemeClr val="bg1"/>
                </a:solidFill>
              </a:rPr>
              <a:t>Access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35" y="27432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Public Overrides Function </a:t>
            </a:r>
            <a:r>
              <a:rPr lang="en-US" sz="1200" dirty="0" err="1"/>
              <a:t>CreateUpdateCommand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System.Data.IDbCommand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oCommand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System.Data.OracleClient.OracleCommand</a:t>
            </a:r>
            <a:r>
              <a:rPr lang="en-US" sz="1200" dirty="0"/>
              <a:t> = </a:t>
            </a:r>
            <a:r>
              <a:rPr lang="en-US" sz="1200" dirty="0" err="1"/>
              <a:t>Me.CreateCommand</a:t>
            </a:r>
            <a:r>
              <a:rPr lang="en-US" sz="1200" dirty="0"/>
              <a:t>("</a:t>
            </a:r>
            <a:r>
              <a:rPr lang="en-US" sz="1200" dirty="0" err="1"/>
              <a:t>DA_BdgtEntity.BdgtEntity_U</a:t>
            </a:r>
            <a:r>
              <a:rPr lang="en-US" sz="1200" dirty="0"/>
              <a:t>")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 Add Parameters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i_fd_cutoff_item_txt5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System.Data.OracleClient.OracleType.VarChar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i_fd_cutoff_item_val2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i_fd_cutoff_item_val3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 err="1" smtClean="0"/>
              <a:t>oCommand.Parameters.Add</a:t>
            </a:r>
            <a:r>
              <a:rPr lang="en-US" sz="1200" dirty="0" smtClean="0"/>
              <a:t>(</a:t>
            </a:r>
            <a:r>
              <a:rPr lang="en-US" sz="1200" dirty="0" err="1" smtClean="0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i_version_int_id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i_entity_int_id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………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rgbClr val="00B050"/>
                </a:solidFill>
              </a:rPr>
              <a:t>        ' Map Parameters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>
                <a:solidFill>
                  <a:srgbClr val="FF0000"/>
                </a:solidFill>
              </a:rPr>
              <a:t>i_fd_cutoff_item_txt5</a:t>
            </a:r>
            <a:r>
              <a:rPr lang="en-US" sz="1200" dirty="0"/>
              <a:t>", </a:t>
            </a:r>
            <a:r>
              <a:rPr lang="en-US" sz="1200" dirty="0" err="1"/>
              <a:t>GetField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FdCutoffItemTxt5</a:t>
            </a:r>
            <a:r>
              <a:rPr lang="en-US" sz="1200" dirty="0"/>
              <a:t>"))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>
                <a:solidFill>
                  <a:srgbClr val="FF0000"/>
                </a:solidFill>
              </a:rPr>
              <a:t>i_fd_cutoff_item_val2</a:t>
            </a:r>
            <a:r>
              <a:rPr lang="en-US" sz="1200" dirty="0"/>
              <a:t>", </a:t>
            </a:r>
            <a:r>
              <a:rPr lang="en-US" sz="1200" dirty="0" smtClean="0"/>
              <a:t>BusinessEntity.FdCutoffItemVal2))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>
                <a:solidFill>
                  <a:srgbClr val="FF0000"/>
                </a:solidFill>
              </a:rPr>
              <a:t>i_fd_cutoff_item_val3</a:t>
            </a:r>
            <a:r>
              <a:rPr lang="en-US" sz="1200" dirty="0"/>
              <a:t>", </a:t>
            </a:r>
            <a:r>
              <a:rPr lang="en-US" sz="1200" dirty="0" smtClean="0"/>
              <a:t>BusinessEntity.FdCutoffItemVal3)</a:t>
            </a:r>
            <a:endParaRPr lang="en-US" sz="1200" dirty="0"/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SetParameterValue</a:t>
            </a:r>
            <a:r>
              <a:rPr lang="en-US" sz="1200" dirty="0" smtClean="0"/>
              <a:t>(</a:t>
            </a:r>
            <a:r>
              <a:rPr lang="en-US" sz="1200" dirty="0" err="1" smtClean="0"/>
              <a:t>oCommand</a:t>
            </a:r>
            <a:r>
              <a:rPr lang="en-US" sz="1200" dirty="0"/>
              <a:t>, "</a:t>
            </a:r>
            <a:r>
              <a:rPr lang="en-US" sz="1200" dirty="0" err="1">
                <a:solidFill>
                  <a:srgbClr val="FF0000"/>
                </a:solidFill>
              </a:rPr>
              <a:t>i_version_id</a:t>
            </a:r>
            <a:r>
              <a:rPr lang="en-US" sz="1200" dirty="0"/>
              <a:t>", </a:t>
            </a:r>
            <a:r>
              <a:rPr lang="en-US" sz="1200" dirty="0" err="1"/>
              <a:t>GetField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VersionId</a:t>
            </a:r>
            <a:r>
              <a:rPr lang="en-US" sz="1200" dirty="0"/>
              <a:t>"))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 err="1">
                <a:solidFill>
                  <a:srgbClr val="FF0000"/>
                </a:solidFill>
              </a:rPr>
              <a:t>i_entity_id</a:t>
            </a:r>
            <a:r>
              <a:rPr lang="en-US" sz="1200" dirty="0"/>
              <a:t>", </a:t>
            </a:r>
            <a:r>
              <a:rPr lang="en-US" sz="1200" dirty="0" err="1"/>
              <a:t>GetField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EntityId</a:t>
            </a:r>
            <a:r>
              <a:rPr lang="en-US" sz="1200" dirty="0"/>
              <a:t>"))</a:t>
            </a:r>
          </a:p>
          <a:p>
            <a:r>
              <a:rPr lang="en-US" sz="1200" dirty="0" smtClean="0"/>
              <a:t>	…….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oCommand</a:t>
            </a: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    End </a:t>
            </a:r>
            <a:r>
              <a:rPr lang="en-US" sz="1200" dirty="0" smtClean="0">
                <a:solidFill>
                  <a:srgbClr val="0070C0"/>
                </a:solidFill>
              </a:rPr>
              <a:t>Function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33326" y="1893651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 Update functions:</a:t>
            </a:r>
          </a:p>
          <a:p>
            <a:r>
              <a:rPr lang="en-US" dirty="0" smtClean="0"/>
              <a:t>(if you wish to update data)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6136" y="987332"/>
            <a:ext cx="7394643" cy="6004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Implement Business Data </a:t>
            </a:r>
            <a:r>
              <a:rPr lang="en-US" sz="2800" dirty="0" smtClean="0">
                <a:solidFill>
                  <a:schemeClr val="bg1"/>
                </a:solidFill>
              </a:rPr>
              <a:t>Access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286000"/>
            <a:ext cx="7408333" cy="40385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 OR mapping classes</a:t>
            </a:r>
          </a:p>
          <a:p>
            <a:r>
              <a:rPr lang="en-US" dirty="0" smtClean="0"/>
              <a:t>Code Generator</a:t>
            </a:r>
          </a:p>
          <a:p>
            <a:r>
              <a:rPr lang="en-US" dirty="0" smtClean="0"/>
              <a:t>Business Entity Operations</a:t>
            </a:r>
          </a:p>
          <a:p>
            <a:r>
              <a:rPr lang="en-US" dirty="0" smtClean="0"/>
              <a:t>Modeling Business </a:t>
            </a:r>
            <a:r>
              <a:rPr lang="en-US" dirty="0"/>
              <a:t>Entity </a:t>
            </a:r>
            <a:r>
              <a:rPr lang="en-US" dirty="0" smtClean="0"/>
              <a:t>Hierarchy</a:t>
            </a:r>
          </a:p>
          <a:p>
            <a:r>
              <a:rPr lang="en-US" dirty="0" smtClean="0"/>
              <a:t>Extra Features</a:t>
            </a:r>
          </a:p>
          <a:p>
            <a:r>
              <a:rPr lang="en-US" dirty="0" smtClean="0"/>
              <a:t>Advantages (why use this library)</a:t>
            </a:r>
          </a:p>
          <a:p>
            <a:r>
              <a:rPr lang="en-US" dirty="0"/>
              <a:t>More Uses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252" y="1905000"/>
            <a:ext cx="30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 Delete functions:</a:t>
            </a:r>
          </a:p>
          <a:p>
            <a:r>
              <a:rPr lang="en-US" dirty="0" smtClean="0"/>
              <a:t>(if delete data line is needed)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257" y="2868038"/>
            <a:ext cx="73533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Public Overrides Function </a:t>
            </a:r>
            <a:r>
              <a:rPr lang="en-US" sz="1400" dirty="0" err="1"/>
              <a:t>CreateDeleteCommand</a:t>
            </a:r>
            <a:r>
              <a:rPr lang="en-US" sz="1400" dirty="0"/>
              <a:t>() As </a:t>
            </a:r>
            <a:r>
              <a:rPr lang="en-US" sz="1400" dirty="0" err="1"/>
              <a:t>System.Data.IDbCommand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Dim</a:t>
            </a:r>
            <a:r>
              <a:rPr lang="en-US" sz="1400" dirty="0"/>
              <a:t> </a:t>
            </a:r>
            <a:r>
              <a:rPr lang="en-US" sz="1400" dirty="0" err="1"/>
              <a:t>oCommand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As</a:t>
            </a:r>
            <a:r>
              <a:rPr lang="en-US" sz="1400" dirty="0"/>
              <a:t> </a:t>
            </a:r>
            <a:r>
              <a:rPr lang="en-US" sz="1400" dirty="0" err="1"/>
              <a:t>System.Data.OracleClient.OracleCommand</a:t>
            </a:r>
            <a:r>
              <a:rPr lang="en-US" sz="1400" dirty="0"/>
              <a:t> = </a:t>
            </a:r>
            <a:r>
              <a:rPr lang="en-US" sz="1400" dirty="0" err="1"/>
              <a:t>Me.CreateCommand</a:t>
            </a:r>
            <a:r>
              <a:rPr lang="en-US" sz="1400" dirty="0"/>
              <a:t>("</a:t>
            </a:r>
            <a:r>
              <a:rPr lang="en-US" sz="1400" dirty="0" err="1">
                <a:solidFill>
                  <a:srgbClr val="FF0000"/>
                </a:solidFill>
              </a:rPr>
              <a:t>DA_BdgtEntity.BdgtEntity_D</a:t>
            </a:r>
            <a:r>
              <a:rPr lang="en-US" sz="1400" dirty="0"/>
              <a:t>")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        ' Add Parameters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oCommand.Parameters.Add</a:t>
            </a:r>
            <a:r>
              <a:rPr lang="en-US" sz="1400" dirty="0"/>
              <a:t>(</a:t>
            </a:r>
            <a:r>
              <a:rPr lang="en-US" sz="1400" dirty="0" err="1"/>
              <a:t>CreateParameter</a:t>
            </a:r>
            <a:r>
              <a:rPr lang="en-US" sz="1400" dirty="0"/>
              <a:t>("</a:t>
            </a:r>
            <a:r>
              <a:rPr lang="en-US" sz="1400" dirty="0" err="1">
                <a:solidFill>
                  <a:srgbClr val="FF0000"/>
                </a:solidFill>
              </a:rPr>
              <a:t>i_version_id</a:t>
            </a:r>
            <a:r>
              <a:rPr lang="en-US" sz="1400" dirty="0"/>
              <a:t>", </a:t>
            </a:r>
            <a:r>
              <a:rPr lang="en-US" sz="1400" dirty="0" err="1"/>
              <a:t>System.Data.OracleClient.OracleType.Number</a:t>
            </a:r>
            <a:r>
              <a:rPr lang="en-US" sz="1400" dirty="0"/>
              <a:t>))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oCommand.Parameters.Add</a:t>
            </a:r>
            <a:r>
              <a:rPr lang="en-US" sz="1400" dirty="0"/>
              <a:t>(</a:t>
            </a:r>
            <a:r>
              <a:rPr lang="en-US" sz="1400" dirty="0" err="1"/>
              <a:t>CreateParameter</a:t>
            </a:r>
            <a:r>
              <a:rPr lang="en-US" sz="1400" dirty="0"/>
              <a:t>("</a:t>
            </a:r>
            <a:r>
              <a:rPr lang="en-US" sz="1400" dirty="0" err="1">
                <a:solidFill>
                  <a:srgbClr val="FF0000"/>
                </a:solidFill>
              </a:rPr>
              <a:t>i_entity_id</a:t>
            </a:r>
            <a:r>
              <a:rPr lang="en-US" sz="1400" dirty="0"/>
              <a:t>", </a:t>
            </a:r>
            <a:r>
              <a:rPr lang="en-US" sz="1400" dirty="0" err="1"/>
              <a:t>System.Data.OracleClient.OracleType.Number</a:t>
            </a:r>
            <a:r>
              <a:rPr lang="en-US" sz="1400" dirty="0"/>
              <a:t>))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        ' Map Parameters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SetParameterValue</a:t>
            </a:r>
            <a:r>
              <a:rPr lang="en-US" sz="1400" dirty="0"/>
              <a:t>(</a:t>
            </a:r>
            <a:r>
              <a:rPr lang="en-US" sz="1400" dirty="0" err="1"/>
              <a:t>oCommand</a:t>
            </a:r>
            <a:r>
              <a:rPr lang="en-US" sz="1400" dirty="0"/>
              <a:t>, "</a:t>
            </a:r>
            <a:r>
              <a:rPr lang="en-US" sz="1400" dirty="0" err="1">
                <a:solidFill>
                  <a:srgbClr val="FF0000"/>
                </a:solidFill>
              </a:rPr>
              <a:t>i_version_id</a:t>
            </a:r>
            <a:r>
              <a:rPr lang="en-US" sz="1400" dirty="0"/>
              <a:t>", </a:t>
            </a:r>
            <a:r>
              <a:rPr lang="en-US" sz="1400" dirty="0" err="1" smtClean="0"/>
              <a:t>BusinessEntity.</a:t>
            </a:r>
            <a:r>
              <a:rPr lang="en-US" sz="1400" dirty="0" err="1" smtClean="0">
                <a:solidFill>
                  <a:srgbClr val="FF0000"/>
                </a:solidFill>
              </a:rPr>
              <a:t>VersionId</a:t>
            </a:r>
            <a:r>
              <a:rPr lang="en-US" sz="1400" dirty="0" smtClean="0"/>
              <a:t>))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SetParameterValue</a:t>
            </a:r>
            <a:r>
              <a:rPr lang="en-US" sz="1400" dirty="0"/>
              <a:t>(</a:t>
            </a:r>
            <a:r>
              <a:rPr lang="en-US" sz="1400" dirty="0" err="1"/>
              <a:t>oCommand</a:t>
            </a:r>
            <a:r>
              <a:rPr lang="en-US" sz="1400" dirty="0"/>
              <a:t>, "</a:t>
            </a:r>
            <a:r>
              <a:rPr lang="en-US" sz="1400" dirty="0" err="1">
                <a:solidFill>
                  <a:srgbClr val="FF0000"/>
                </a:solidFill>
              </a:rPr>
              <a:t>i_entity_id</a:t>
            </a:r>
            <a:r>
              <a:rPr lang="en-US" sz="1400" dirty="0" smtClean="0"/>
              <a:t>", </a:t>
            </a:r>
            <a:r>
              <a:rPr lang="en-US" sz="1400" dirty="0" err="1" smtClean="0"/>
              <a:t>BusinessEntity.</a:t>
            </a:r>
            <a:r>
              <a:rPr lang="en-US" sz="1400" dirty="0" err="1" smtClean="0">
                <a:solidFill>
                  <a:srgbClr val="FF0000"/>
                </a:solidFill>
              </a:rPr>
              <a:t>EntityId</a:t>
            </a:r>
            <a:r>
              <a:rPr lang="en-US" sz="1400" dirty="0" smtClean="0"/>
              <a:t>))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 err="1"/>
              <a:t>oCommand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End Function</a:t>
            </a:r>
          </a:p>
          <a:p>
            <a:endParaRPr lang="en-US" sz="1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6136" y="987332"/>
            <a:ext cx="7394643" cy="6004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Implement Business Data </a:t>
            </a:r>
            <a:r>
              <a:rPr lang="en-US" sz="2800" dirty="0" smtClean="0">
                <a:solidFill>
                  <a:schemeClr val="bg1"/>
                </a:solidFill>
              </a:rPr>
              <a:t>Access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2" y="2099555"/>
            <a:ext cx="744967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3000" y="987332"/>
            <a:ext cx="6627779" cy="600456"/>
          </a:xfrm>
        </p:spPr>
        <p:txBody>
          <a:bodyPr>
            <a:normAutofit/>
          </a:bodyPr>
          <a:lstStyle/>
          <a:p>
            <a:r>
              <a:rPr lang="en-US" sz="2800" dirty="0"/>
              <a:t>Implement  Oracle </a:t>
            </a:r>
            <a:r>
              <a:rPr lang="en-US" sz="2800" dirty="0" smtClean="0"/>
              <a:t>Packages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484" y="1371600"/>
            <a:ext cx="8305800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</a:rPr>
              <a:t>PROCEDURE</a:t>
            </a:r>
            <a:r>
              <a:rPr lang="en-US" sz="1050" dirty="0" smtClean="0"/>
              <a:t> </a:t>
            </a:r>
            <a:r>
              <a:rPr lang="en-US" sz="1050" dirty="0" err="1" smtClean="0"/>
              <a:t>BdgtEntity_RA</a:t>
            </a:r>
            <a:r>
              <a:rPr lang="en-US" sz="1050" dirty="0" smtClean="0"/>
              <a:t>(</a:t>
            </a:r>
          </a:p>
          <a:p>
            <a:r>
              <a:rPr lang="en-US" sz="1050" dirty="0" err="1" smtClean="0"/>
              <a:t>i_version_id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BDGT_ENTITY.VERSION_ID%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>
                <a:solidFill>
                  <a:srgbClr val="0070C0"/>
                </a:solidFill>
              </a:rPr>
              <a:t>cur_out</a:t>
            </a:r>
            <a:r>
              <a:rPr lang="en-US" sz="1050" dirty="0" smtClean="0">
                <a:solidFill>
                  <a:srgbClr val="0070C0"/>
                </a:solidFill>
              </a:rPr>
              <a:t> OUT</a:t>
            </a:r>
            <a:r>
              <a:rPr lang="en-US" sz="1050" dirty="0" smtClean="0"/>
              <a:t> </a:t>
            </a:r>
            <a:r>
              <a:rPr lang="en-US" sz="1050" dirty="0" err="1" smtClean="0"/>
              <a:t>DA_BdgtEntity.sqlcur</a:t>
            </a:r>
            <a:r>
              <a:rPr lang="en-US" sz="1050" dirty="0" smtClean="0"/>
              <a:t>) </a:t>
            </a:r>
            <a:r>
              <a:rPr lang="en-US" sz="1050" dirty="0" smtClean="0">
                <a:solidFill>
                  <a:srgbClr val="0070C0"/>
                </a:solidFill>
              </a:rPr>
              <a:t>IS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BEGIN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OPEN</a:t>
            </a:r>
            <a:r>
              <a:rPr lang="en-US" sz="1050" dirty="0" smtClean="0"/>
              <a:t> </a:t>
            </a:r>
            <a:r>
              <a:rPr lang="en-US" sz="1050" dirty="0" err="1" smtClean="0"/>
              <a:t>cur_out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FOR</a:t>
            </a:r>
          </a:p>
          <a:p>
            <a:r>
              <a:rPr lang="en-US" sz="1050" dirty="0" smtClean="0"/>
              <a:t>	</a:t>
            </a:r>
            <a:r>
              <a:rPr lang="en-US" sz="1050" dirty="0" smtClean="0">
                <a:solidFill>
                  <a:srgbClr val="0070C0"/>
                </a:solidFill>
              </a:rPr>
              <a:t>SELECT</a:t>
            </a:r>
            <a:r>
              <a:rPr lang="en-US" sz="1050" dirty="0" smtClean="0"/>
              <a:t> FD_CUTOFF_ITEM_TXT5,FD_CUTOFF_ITEM_VAL2,FD_CUTOFF_ITEM_VAL3,FD_CUTOFF_ITEM_VAL4,FD_CUTOFF_ITEM_VAL5,FD_CUTOFF_ITEM_VAL6,FD_CUTOFF_ITEM_VAL7,FD_CUTOFF_ITEM_VAL8,WELL_EOR,WELL_OSR,FD_CUTOFF_OVERRIDE_FLAG,WELL_LOSS_SET_ID…, CHANGE_DATE</a:t>
            </a:r>
          </a:p>
          <a:p>
            <a:r>
              <a:rPr lang="en-US" sz="1050" dirty="0" smtClean="0"/>
              <a:t>	FROM BDGT_ENTITY</a:t>
            </a:r>
          </a:p>
          <a:p>
            <a:r>
              <a:rPr lang="en-US" sz="1050" dirty="0" smtClean="0"/>
              <a:t>  </a:t>
            </a:r>
            <a:r>
              <a:rPr lang="en-US" sz="1050" dirty="0" smtClean="0">
                <a:solidFill>
                  <a:srgbClr val="0070C0"/>
                </a:solidFill>
              </a:rPr>
              <a:t>where</a:t>
            </a:r>
            <a:r>
              <a:rPr lang="en-US" sz="1050" dirty="0" smtClean="0"/>
              <a:t> </a:t>
            </a:r>
            <a:r>
              <a:rPr lang="en-US" sz="1050" dirty="0" err="1" smtClean="0"/>
              <a:t>version_id</a:t>
            </a:r>
            <a:r>
              <a:rPr lang="en-US" sz="1050" dirty="0" smtClean="0"/>
              <a:t> = </a:t>
            </a:r>
            <a:r>
              <a:rPr lang="en-US" sz="1050" dirty="0" err="1" smtClean="0"/>
              <a:t>i_version_id</a:t>
            </a:r>
            <a:r>
              <a:rPr lang="en-US" sz="1050" dirty="0" smtClean="0"/>
              <a:t>;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END;</a:t>
            </a:r>
          </a:p>
          <a:p>
            <a:endParaRPr lang="en-US" sz="1050" dirty="0" smtClean="0"/>
          </a:p>
          <a:p>
            <a:r>
              <a:rPr lang="en-US" sz="1050" dirty="0" smtClean="0">
                <a:solidFill>
                  <a:srgbClr val="0070C0"/>
                </a:solidFill>
              </a:rPr>
              <a:t>PROCEDURE</a:t>
            </a:r>
            <a:r>
              <a:rPr lang="en-US" sz="1050" dirty="0" smtClean="0"/>
              <a:t> </a:t>
            </a:r>
            <a:r>
              <a:rPr lang="en-US" sz="1050" dirty="0" err="1" smtClean="0"/>
              <a:t>BdgtEntity_R_PK</a:t>
            </a:r>
            <a:r>
              <a:rPr lang="en-US" sz="1050" dirty="0" smtClean="0"/>
              <a:t>(</a:t>
            </a:r>
          </a:p>
          <a:p>
            <a:r>
              <a:rPr lang="en-US" sz="1050" dirty="0" err="1" smtClean="0"/>
              <a:t>i_version_id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BDGT_ENTITY.VERSION_ID%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i_entity_id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BDGT_ENTITY.ENTITY_ID%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cur_out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OUT</a:t>
            </a:r>
            <a:r>
              <a:rPr lang="en-US" sz="1050" dirty="0" smtClean="0"/>
              <a:t> </a:t>
            </a:r>
            <a:r>
              <a:rPr lang="en-US" sz="1050" dirty="0" err="1" smtClean="0"/>
              <a:t>DA_BdgtEntity.sqlcur</a:t>
            </a:r>
            <a:r>
              <a:rPr lang="en-US" sz="1050" dirty="0" smtClean="0"/>
              <a:t>) </a:t>
            </a:r>
            <a:r>
              <a:rPr lang="en-US" sz="1050" dirty="0" smtClean="0">
                <a:solidFill>
                  <a:srgbClr val="0070C0"/>
                </a:solidFill>
              </a:rPr>
              <a:t>Is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BEGIN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OPEN</a:t>
            </a:r>
            <a:r>
              <a:rPr lang="en-US" sz="1050" dirty="0" smtClean="0"/>
              <a:t> </a:t>
            </a:r>
            <a:r>
              <a:rPr lang="en-US" sz="1050" dirty="0" err="1" smtClean="0"/>
              <a:t>cur_out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FOR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	SELECT</a:t>
            </a:r>
            <a:r>
              <a:rPr lang="en-US" sz="1050" dirty="0" smtClean="0"/>
              <a:t> FD_CUTOFF_ITEM_TXT5,FD_CUTOFF_ITEM_VAL2,FD_CUTOFF_ITEM_VAL3,FD_CUTOFF_ITEM_VAL4,FD_CUTOFF_ITEM_VAL5,FD_CUTOFF_ITEM_VAL6,FD_CUTOFF_ITEM_VAL7,FD_CUTOFF_ITEM_VAL8,WELL_EOR,WELL_OSR,FD_CUTOFF_OVERRIDE_FLAG,WELL_LOSS_SET_ID,…,CHANGE_BY, CHANGE_DATE</a:t>
            </a:r>
          </a:p>
          <a:p>
            <a:r>
              <a:rPr lang="en-US" sz="1050" dirty="0" smtClean="0"/>
              <a:t>	FROM BDGT_ENTITY</a:t>
            </a:r>
          </a:p>
          <a:p>
            <a:r>
              <a:rPr lang="en-US" sz="1050" dirty="0" smtClean="0"/>
              <a:t>  </a:t>
            </a:r>
            <a:r>
              <a:rPr lang="en-US" sz="1050" dirty="0" smtClean="0">
                <a:solidFill>
                  <a:srgbClr val="0070C0"/>
                </a:solidFill>
              </a:rPr>
              <a:t>where</a:t>
            </a:r>
            <a:r>
              <a:rPr lang="en-US" sz="1050" dirty="0" smtClean="0"/>
              <a:t> </a:t>
            </a:r>
            <a:r>
              <a:rPr lang="en-US" sz="1050" dirty="0" err="1" smtClean="0"/>
              <a:t>version_id</a:t>
            </a:r>
            <a:r>
              <a:rPr lang="en-US" sz="1050" dirty="0" smtClean="0"/>
              <a:t> = </a:t>
            </a:r>
            <a:r>
              <a:rPr lang="en-US" sz="1050" dirty="0" err="1" smtClean="0"/>
              <a:t>i_version_id</a:t>
            </a:r>
            <a:r>
              <a:rPr lang="en-US" sz="1050" dirty="0" smtClean="0"/>
              <a:t> and </a:t>
            </a:r>
            <a:r>
              <a:rPr lang="en-US" sz="1050" dirty="0" err="1" smtClean="0"/>
              <a:t>entity_id</a:t>
            </a:r>
            <a:r>
              <a:rPr lang="en-US" sz="1050" dirty="0" smtClean="0"/>
              <a:t> = </a:t>
            </a:r>
            <a:r>
              <a:rPr lang="en-US" sz="1050" dirty="0" err="1" smtClean="0"/>
              <a:t>i_entity_id</a:t>
            </a:r>
            <a:r>
              <a:rPr lang="en-US" sz="1050" dirty="0" smtClean="0"/>
              <a:t>;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END</a:t>
            </a:r>
            <a:r>
              <a:rPr lang="en-US" sz="1050" dirty="0" smtClean="0"/>
              <a:t>;</a:t>
            </a:r>
          </a:p>
          <a:p>
            <a:endParaRPr lang="en-US" sz="1050" dirty="0" smtClean="0"/>
          </a:p>
          <a:p>
            <a:r>
              <a:rPr lang="en-US" sz="1050" dirty="0" smtClean="0">
                <a:solidFill>
                  <a:srgbClr val="0070C0"/>
                </a:solidFill>
              </a:rPr>
              <a:t>PROCEDURE</a:t>
            </a:r>
            <a:r>
              <a:rPr lang="en-US" sz="1050" dirty="0" smtClean="0"/>
              <a:t> </a:t>
            </a:r>
            <a:r>
              <a:rPr lang="en-US" sz="1050" dirty="0" err="1" smtClean="0"/>
              <a:t>BdgtEntity_U</a:t>
            </a:r>
            <a:r>
              <a:rPr lang="en-US" sz="1050" dirty="0" smtClean="0"/>
              <a:t>(</a:t>
            </a:r>
          </a:p>
          <a:p>
            <a:r>
              <a:rPr lang="en-US" sz="1050" dirty="0" smtClean="0"/>
              <a:t>	i_fd_cutoff_item_txt5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BDGT_ENTITY.FD_CUTOFF_ITEM_TXT5%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smtClean="0"/>
              <a:t>	i_fd_cutoff_item_val2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BDGT_ENTITY.FD_CUTOFF_ITEM_VAL2%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smtClean="0"/>
              <a:t>	i_fd_cutoff_item_val3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BDGT_ENTITY.FD_CUTOFF_ITEM_VAL3%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smtClean="0"/>
              <a:t>	i_fd_cutoff_item_val4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BDGT_ENTITY.FD_CUTOFF_ITEM_VAL4%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 …..</a:t>
            </a:r>
            <a:endParaRPr lang="en-US" sz="105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0" y="990600"/>
            <a:ext cx="5249725" cy="600456"/>
          </a:xfrm>
        </p:spPr>
        <p:txBody>
          <a:bodyPr>
            <a:normAutofit/>
          </a:bodyPr>
          <a:lstStyle/>
          <a:p>
            <a:r>
              <a:rPr lang="en-US" sz="2800" dirty="0"/>
              <a:t>Implement  Oracle </a:t>
            </a:r>
            <a:r>
              <a:rPr lang="en-US" sz="2800" dirty="0" smtClean="0"/>
              <a:t>Packages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0800" y="338328"/>
            <a:ext cx="6095999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484" y="1371600"/>
            <a:ext cx="4108316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</a:rPr>
              <a:t>PROCEDURE</a:t>
            </a:r>
            <a:r>
              <a:rPr lang="en-US" sz="1050" dirty="0" smtClean="0"/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BdgtEntity_RA</a:t>
            </a:r>
            <a:r>
              <a:rPr lang="en-US" sz="1050" dirty="0" smtClean="0"/>
              <a:t>(</a:t>
            </a:r>
          </a:p>
          <a:p>
            <a:r>
              <a:rPr lang="en-US" sz="1050" dirty="0" err="1" smtClean="0"/>
              <a:t>i_version_id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BDGT_ENTITY.VERSION_ID%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>
                <a:solidFill>
                  <a:srgbClr val="0070C0"/>
                </a:solidFill>
              </a:rPr>
              <a:t>cur_out</a:t>
            </a:r>
            <a:r>
              <a:rPr lang="en-US" sz="1050" dirty="0" smtClean="0">
                <a:solidFill>
                  <a:srgbClr val="0070C0"/>
                </a:solidFill>
              </a:rPr>
              <a:t> OUT</a:t>
            </a:r>
            <a:r>
              <a:rPr lang="en-US" sz="1050" dirty="0" smtClean="0"/>
              <a:t> </a:t>
            </a:r>
            <a:r>
              <a:rPr lang="en-US" sz="1050" dirty="0" err="1" smtClean="0"/>
              <a:t>DA_BdgtEntity.sqlcur</a:t>
            </a:r>
            <a:r>
              <a:rPr lang="en-US" sz="1050" dirty="0" smtClean="0"/>
              <a:t>) </a:t>
            </a:r>
            <a:r>
              <a:rPr lang="en-US" sz="1050" dirty="0" smtClean="0">
                <a:solidFill>
                  <a:srgbClr val="0070C0"/>
                </a:solidFill>
              </a:rPr>
              <a:t>IS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BEGIN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OPEN</a:t>
            </a:r>
            <a:r>
              <a:rPr lang="en-US" sz="1050" dirty="0" smtClean="0"/>
              <a:t> </a:t>
            </a:r>
            <a:r>
              <a:rPr lang="en-US" sz="1050" dirty="0" err="1" smtClean="0"/>
              <a:t>cur_out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FOR</a:t>
            </a:r>
          </a:p>
          <a:p>
            <a:r>
              <a:rPr lang="en-US" sz="1050" dirty="0" smtClean="0"/>
              <a:t>	</a:t>
            </a:r>
            <a:r>
              <a:rPr lang="en-US" sz="1050" dirty="0" smtClean="0">
                <a:solidFill>
                  <a:srgbClr val="0070C0"/>
                </a:solidFill>
              </a:rPr>
              <a:t>SELECT</a:t>
            </a:r>
            <a:r>
              <a:rPr lang="en-US" sz="1050" dirty="0" smtClean="0"/>
              <a:t> FD_CUTOFF_ITEM_TXT5,……</a:t>
            </a:r>
          </a:p>
          <a:p>
            <a:r>
              <a:rPr lang="en-US" sz="1050" dirty="0" smtClean="0"/>
              <a:t>	FROM BDGT_ENTITY</a:t>
            </a:r>
          </a:p>
          <a:p>
            <a:r>
              <a:rPr lang="en-US" sz="1050" dirty="0" smtClean="0"/>
              <a:t>  </a:t>
            </a:r>
            <a:r>
              <a:rPr lang="en-US" sz="1050" dirty="0" smtClean="0">
                <a:solidFill>
                  <a:srgbClr val="0070C0"/>
                </a:solidFill>
              </a:rPr>
              <a:t>where</a:t>
            </a:r>
            <a:r>
              <a:rPr lang="en-US" sz="1050" dirty="0" smtClean="0"/>
              <a:t> </a:t>
            </a:r>
            <a:r>
              <a:rPr lang="en-US" sz="1050" dirty="0" err="1" smtClean="0"/>
              <a:t>version_id</a:t>
            </a:r>
            <a:r>
              <a:rPr lang="en-US" sz="1050" dirty="0" smtClean="0"/>
              <a:t> = </a:t>
            </a:r>
            <a:r>
              <a:rPr lang="en-US" sz="1050" dirty="0" err="1" smtClean="0"/>
              <a:t>i_version_id</a:t>
            </a:r>
            <a:r>
              <a:rPr lang="en-US" sz="1050" dirty="0" smtClean="0"/>
              <a:t>;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END;</a:t>
            </a:r>
          </a:p>
          <a:p>
            <a:endParaRPr lang="en-US" sz="1050" dirty="0" smtClean="0"/>
          </a:p>
          <a:p>
            <a:r>
              <a:rPr lang="en-US" sz="1050" dirty="0" smtClean="0">
                <a:solidFill>
                  <a:srgbClr val="0070C0"/>
                </a:solidFill>
              </a:rPr>
              <a:t>PROCEDURE</a:t>
            </a:r>
            <a:r>
              <a:rPr lang="en-US" sz="1050" dirty="0" smtClean="0"/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BdgtEntity_R_PK</a:t>
            </a:r>
            <a:r>
              <a:rPr lang="en-US" sz="1050" dirty="0" smtClean="0"/>
              <a:t>(</a:t>
            </a:r>
          </a:p>
          <a:p>
            <a:r>
              <a:rPr lang="en-US" sz="1050" dirty="0" err="1" smtClean="0"/>
              <a:t>i_version_id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BDGT_ENTITY.VERSION_ID%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i_entity_id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BDGT_ENTITY.ENTITY_ID%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err="1" smtClean="0"/>
              <a:t>cur_out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OUT</a:t>
            </a:r>
            <a:r>
              <a:rPr lang="en-US" sz="1050" dirty="0" smtClean="0"/>
              <a:t> </a:t>
            </a:r>
            <a:r>
              <a:rPr lang="en-US" sz="1050" dirty="0" err="1" smtClean="0"/>
              <a:t>DA_BdgtEntity.sqlcur</a:t>
            </a:r>
            <a:r>
              <a:rPr lang="en-US" sz="1050" dirty="0" smtClean="0"/>
              <a:t>) </a:t>
            </a:r>
            <a:r>
              <a:rPr lang="en-US" sz="1050" dirty="0" smtClean="0">
                <a:solidFill>
                  <a:srgbClr val="0070C0"/>
                </a:solidFill>
              </a:rPr>
              <a:t>Is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BEGIN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OPEN</a:t>
            </a:r>
            <a:r>
              <a:rPr lang="en-US" sz="1050" dirty="0" smtClean="0"/>
              <a:t> </a:t>
            </a:r>
            <a:r>
              <a:rPr lang="en-US" sz="1050" dirty="0" err="1" smtClean="0"/>
              <a:t>cur_out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FOR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	SELECT</a:t>
            </a:r>
            <a:r>
              <a:rPr lang="en-US" sz="1050" dirty="0" smtClean="0"/>
              <a:t> FD_CUTOFF_ITEM_TXT5,FD_CUTOFF_ITEM_VAL2,……</a:t>
            </a:r>
          </a:p>
          <a:p>
            <a:r>
              <a:rPr lang="en-US" sz="1050" dirty="0" smtClean="0"/>
              <a:t>	FROM BDGT_ENTITY</a:t>
            </a:r>
          </a:p>
          <a:p>
            <a:r>
              <a:rPr lang="en-US" sz="1050" dirty="0" smtClean="0"/>
              <a:t>  </a:t>
            </a:r>
            <a:r>
              <a:rPr lang="en-US" sz="1050" dirty="0" smtClean="0">
                <a:solidFill>
                  <a:srgbClr val="0070C0"/>
                </a:solidFill>
              </a:rPr>
              <a:t>where</a:t>
            </a:r>
            <a:r>
              <a:rPr lang="en-US" sz="1050" dirty="0" smtClean="0"/>
              <a:t> </a:t>
            </a:r>
            <a:r>
              <a:rPr lang="en-US" sz="1050" dirty="0" err="1" smtClean="0"/>
              <a:t>version_id</a:t>
            </a:r>
            <a:r>
              <a:rPr lang="en-US" sz="1050" dirty="0" smtClean="0"/>
              <a:t> = </a:t>
            </a:r>
            <a:r>
              <a:rPr lang="en-US" sz="1050" dirty="0" err="1" smtClean="0"/>
              <a:t>i_version_id</a:t>
            </a:r>
            <a:r>
              <a:rPr lang="en-US" sz="1050" dirty="0" smtClean="0"/>
              <a:t> and </a:t>
            </a:r>
            <a:r>
              <a:rPr lang="en-US" sz="1050" dirty="0" err="1" smtClean="0"/>
              <a:t>entity_id</a:t>
            </a:r>
            <a:r>
              <a:rPr lang="en-US" sz="1050" dirty="0" smtClean="0"/>
              <a:t> = </a:t>
            </a:r>
            <a:r>
              <a:rPr lang="en-US" sz="1050" dirty="0" err="1" smtClean="0"/>
              <a:t>i_entity_id</a:t>
            </a:r>
            <a:r>
              <a:rPr lang="en-US" sz="1050" dirty="0" smtClean="0"/>
              <a:t>;</a:t>
            </a:r>
          </a:p>
          <a:p>
            <a:r>
              <a:rPr lang="en-US" sz="1050" dirty="0" smtClean="0">
                <a:solidFill>
                  <a:srgbClr val="0070C0"/>
                </a:solidFill>
              </a:rPr>
              <a:t>END</a:t>
            </a:r>
            <a:r>
              <a:rPr lang="en-US" sz="1050" dirty="0" smtClean="0"/>
              <a:t>;</a:t>
            </a:r>
          </a:p>
          <a:p>
            <a:endParaRPr lang="en-US" sz="1050" dirty="0" smtClean="0"/>
          </a:p>
          <a:p>
            <a:r>
              <a:rPr lang="en-US" sz="1050" dirty="0" smtClean="0">
                <a:solidFill>
                  <a:srgbClr val="0070C0"/>
                </a:solidFill>
              </a:rPr>
              <a:t>PROCEDURE</a:t>
            </a:r>
            <a:r>
              <a:rPr lang="en-US" sz="1050" dirty="0" smtClean="0"/>
              <a:t> </a:t>
            </a:r>
            <a:r>
              <a:rPr lang="en-US" sz="1050" dirty="0" err="1" smtClean="0"/>
              <a:t>BdgtEntity_U</a:t>
            </a:r>
            <a:r>
              <a:rPr lang="en-US" sz="1050" dirty="0" smtClean="0"/>
              <a:t>(</a:t>
            </a:r>
          </a:p>
          <a:p>
            <a:r>
              <a:rPr lang="en-US" sz="1050" dirty="0" smtClean="0"/>
              <a:t>	i_fd_cutoff_item_txt5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BDGT_ENTITY.FD_CUTOFF_ITEM_TXT5%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smtClean="0"/>
              <a:t>	i_fd_cutoff_item_val2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BDGT_ENTITY.FD_CUTOFF_ITEM_VAL2%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smtClean="0"/>
              <a:t>	i_fd_cutoff_item_val3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BDGT_ENTITY.FD_CUTOFF_ITEM_VAL3%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</a:t>
            </a:r>
          </a:p>
          <a:p>
            <a:r>
              <a:rPr lang="en-US" sz="1050" dirty="0" smtClean="0"/>
              <a:t>	i_fd_cutoff_item_val4 </a:t>
            </a:r>
            <a:r>
              <a:rPr lang="en-US" sz="1050" dirty="0" smtClean="0">
                <a:solidFill>
                  <a:srgbClr val="0070C0"/>
                </a:solidFill>
              </a:rPr>
              <a:t>IN</a:t>
            </a:r>
            <a:r>
              <a:rPr lang="en-US" sz="1050" dirty="0" smtClean="0"/>
              <a:t> BDGT_ENTITY.FD_CUTOFF_ITEM_VAL4%</a:t>
            </a:r>
            <a:r>
              <a:rPr lang="en-US" sz="1050" dirty="0" smtClean="0">
                <a:solidFill>
                  <a:srgbClr val="0070C0"/>
                </a:solidFill>
              </a:rPr>
              <a:t>TYPE</a:t>
            </a:r>
            <a:r>
              <a:rPr lang="en-US" sz="1050" dirty="0" smtClean="0"/>
              <a:t>, …..</a:t>
            </a:r>
            <a:endParaRPr lang="en-US" sz="105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0" y="990600"/>
            <a:ext cx="5249725" cy="600456"/>
          </a:xfrm>
        </p:spPr>
        <p:txBody>
          <a:bodyPr>
            <a:normAutofit/>
          </a:bodyPr>
          <a:lstStyle/>
          <a:p>
            <a:r>
              <a:rPr lang="en-US" sz="2800" dirty="0"/>
              <a:t>Implement  Oracle </a:t>
            </a:r>
            <a:r>
              <a:rPr lang="en-US" sz="2800" dirty="0" smtClean="0"/>
              <a:t>Packages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0800" y="338328"/>
            <a:ext cx="6095999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Implement OR mapping classes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1600200"/>
            <a:ext cx="449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Public Overrides Function </a:t>
            </a:r>
            <a:r>
              <a:rPr lang="en-US" sz="1200" dirty="0" err="1"/>
              <a:t>CreateSelectCommand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System.Data.IDbCommand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Dim </a:t>
            </a:r>
            <a:r>
              <a:rPr lang="en-US" sz="1200" dirty="0" err="1"/>
              <a:t>oCommand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IDbCommand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0070C0"/>
                </a:solidFill>
              </a:rPr>
              <a:t>Me</a:t>
            </a:r>
            <a:r>
              <a:rPr lang="en-US" sz="1200" dirty="0" err="1"/>
              <a:t>.CreateCommand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DA_BdgtEntity.BdgtEntity_RA</a:t>
            </a:r>
            <a:r>
              <a:rPr lang="en-US" sz="1200" dirty="0"/>
              <a:t>")</a:t>
            </a:r>
          </a:p>
          <a:p>
            <a:r>
              <a:rPr lang="en-US" sz="1200" dirty="0" smtClean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 Add Parameters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i_version_id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        </a:t>
            </a:r>
            <a:r>
              <a:rPr lang="en-US" sz="1200" dirty="0">
                <a:solidFill>
                  <a:srgbClr val="00B050"/>
                </a:solidFill>
              </a:rPr>
              <a:t>' Map Parameters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 err="1">
                <a:solidFill>
                  <a:srgbClr val="FF0000"/>
                </a:solidFill>
              </a:rPr>
              <a:t>i_version_id</a:t>
            </a:r>
            <a:r>
              <a:rPr lang="en-US" sz="1200" dirty="0"/>
              <a:t>", </a:t>
            </a:r>
            <a:r>
              <a:rPr lang="en-US" sz="1200" dirty="0" err="1"/>
              <a:t>GetField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VersionId</a:t>
            </a:r>
            <a:r>
              <a:rPr lang="en-US" sz="1200" dirty="0"/>
              <a:t>"))</a:t>
            </a:r>
          </a:p>
          <a:p>
            <a:r>
              <a:rPr lang="en-US" sz="1200" dirty="0" smtClean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oCommand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Function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Public Overrides Function </a:t>
            </a:r>
            <a:r>
              <a:rPr lang="en-US" sz="1200" dirty="0" err="1"/>
              <a:t>CreateSelectByPkCommand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System.Data.IDbCommand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Dim </a:t>
            </a:r>
            <a:r>
              <a:rPr lang="en-US" sz="1200" dirty="0" err="1"/>
              <a:t>oCommand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System.Data.OracleClient.OracleCommand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0070C0"/>
                </a:solidFill>
              </a:rPr>
              <a:t>Me</a:t>
            </a:r>
            <a:r>
              <a:rPr lang="en-US" sz="1200" dirty="0" err="1"/>
              <a:t>.CreateCommand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DA_BdgtEntity.BdgtEntity_R_PK</a:t>
            </a:r>
            <a:r>
              <a:rPr lang="en-US" sz="1200" dirty="0"/>
              <a:t>")</a:t>
            </a:r>
          </a:p>
          <a:p>
            <a:r>
              <a:rPr lang="en-US" sz="1200" dirty="0" smtClean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 Add Parameters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i_version_id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i_entity_id</a:t>
            </a:r>
            <a:r>
              <a:rPr lang="en-US" sz="1200" dirty="0"/>
              <a:t>", 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 Map Parameters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 err="1">
                <a:solidFill>
                  <a:srgbClr val="FF0000"/>
                </a:solidFill>
              </a:rPr>
              <a:t>i_version_id</a:t>
            </a:r>
            <a:r>
              <a:rPr lang="en-US" sz="1200" dirty="0"/>
              <a:t>", </a:t>
            </a:r>
            <a:r>
              <a:rPr lang="en-US" sz="1200" dirty="0" err="1" smtClean="0"/>
              <a:t>BusinessEntity.VersionId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oCommand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</a:t>
            </a:r>
            <a:r>
              <a:rPr lang="en-US" sz="1200" dirty="0" smtClean="0">
                <a:solidFill>
                  <a:srgbClr val="0070C0"/>
                </a:solidFill>
              </a:rPr>
              <a:t>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09800" y="1600200"/>
            <a:ext cx="4114800" cy="6096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209800" y="3124200"/>
            <a:ext cx="4648200" cy="14478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 much coding?</a:t>
            </a:r>
          </a:p>
          <a:p>
            <a:r>
              <a:rPr lang="en-US" dirty="0" smtClean="0"/>
              <a:t>Yes, we have code generator</a:t>
            </a:r>
          </a:p>
          <a:p>
            <a:r>
              <a:rPr lang="en-US" dirty="0" smtClean="0"/>
              <a:t>It is based on the current Business Object Lib’s </a:t>
            </a:r>
            <a:r>
              <a:rPr lang="en-US" dirty="0"/>
              <a:t>C</a:t>
            </a:r>
            <a:r>
              <a:rPr lang="en-US" dirty="0" smtClean="0"/>
              <a:t>ode Generator</a:t>
            </a:r>
          </a:p>
          <a:p>
            <a:r>
              <a:rPr lang="en-US" dirty="0" smtClean="0"/>
              <a:t>Generate 4 files:</a:t>
            </a:r>
          </a:p>
          <a:p>
            <a:pPr lvl="1"/>
            <a:r>
              <a:rPr lang="en-US" dirty="0" smtClean="0"/>
              <a:t>Business Entity code</a:t>
            </a:r>
          </a:p>
          <a:p>
            <a:pPr lvl="1"/>
            <a:r>
              <a:rPr lang="en-US" dirty="0" smtClean="0"/>
              <a:t>Business Rule code</a:t>
            </a:r>
          </a:p>
          <a:p>
            <a:pPr lvl="1"/>
            <a:r>
              <a:rPr lang="en-US" dirty="0" smtClean="0"/>
              <a:t>Business Data Access code</a:t>
            </a:r>
          </a:p>
          <a:p>
            <a:pPr lvl="1"/>
            <a:r>
              <a:rPr lang="en-US" dirty="0" smtClean="0"/>
              <a:t>Oracle Package SQL 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715000"/>
            <a:ext cx="875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Generator at  TFS: $/Exploitation/APPLICATIONS/Tools/</a:t>
            </a:r>
            <a:r>
              <a:rPr lang="en-US" dirty="0" err="1"/>
              <a:t>ORMappingEntityGenerator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743700" cy="506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dirty="0"/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3526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62200"/>
            <a:ext cx="7408333" cy="345069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Load </a:t>
            </a:r>
            <a:endParaRPr lang="en-US" dirty="0" smtClean="0"/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Create/New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Entity Operation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680865"/>
            <a:ext cx="360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Business Entity Load: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4090" y="4446843"/>
            <a:ext cx="45656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Dim</a:t>
            </a:r>
            <a:r>
              <a:rPr lang="en-US" dirty="0" smtClean="0"/>
              <a:t> _</a:t>
            </a:r>
            <a:r>
              <a:rPr lang="en-US" dirty="0" err="1" smtClean="0"/>
              <a:t>bdgtEntity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As New </a:t>
            </a:r>
            <a:r>
              <a:rPr lang="en-US" dirty="0" err="1"/>
              <a:t>BdgtEntityEntity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_</a:t>
            </a:r>
            <a:r>
              <a:rPr lang="en-US" dirty="0" err="1"/>
              <a:t>bdgtEntity.VersionId</a:t>
            </a:r>
            <a:r>
              <a:rPr lang="en-US" dirty="0"/>
              <a:t> =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_</a:t>
            </a:r>
            <a:r>
              <a:rPr lang="en-US" dirty="0" err="1"/>
              <a:t>bdgtEntity.EntityId</a:t>
            </a:r>
            <a:r>
              <a:rPr lang="en-US" dirty="0"/>
              <a:t> = </a:t>
            </a:r>
            <a:r>
              <a:rPr lang="en-US" dirty="0" smtClean="0"/>
              <a:t>221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_</a:t>
            </a:r>
            <a:r>
              <a:rPr lang="en-US" dirty="0" err="1"/>
              <a:t>bdgtEntity.</a:t>
            </a:r>
            <a:r>
              <a:rPr lang="en-US" dirty="0" err="1">
                <a:solidFill>
                  <a:srgbClr val="FFC000"/>
                </a:solidFill>
              </a:rPr>
              <a:t>Refresh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Single Entity: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LoadMeByPK</a:t>
            </a:r>
            <a:r>
              <a:rPr lang="en-US" b="1" dirty="0" smtClean="0"/>
              <a:t>() : --&gt; call </a:t>
            </a:r>
            <a:r>
              <a:rPr lang="en-US" b="1" dirty="0" err="1" smtClean="0"/>
              <a:t>SelectByPK</a:t>
            </a:r>
            <a:r>
              <a:rPr lang="en-US" b="1" dirty="0" smtClean="0"/>
              <a:t> command in </a:t>
            </a:r>
            <a:r>
              <a:rPr lang="en-US" b="1" dirty="0" err="1" smtClean="0"/>
              <a:t>DataAccess</a:t>
            </a:r>
            <a:r>
              <a:rPr lang="en-US" b="1" dirty="0" smtClean="0"/>
              <a:t>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Refresh() : same as </a:t>
            </a:r>
            <a:r>
              <a:rPr lang="en-US" b="1" dirty="0" err="1" smtClean="0"/>
              <a:t>LoadMeByPK</a:t>
            </a:r>
            <a:r>
              <a:rPr lang="en-US" b="1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LoadMeById</a:t>
            </a:r>
            <a:r>
              <a:rPr lang="en-US" b="1" dirty="0" smtClean="0"/>
              <a:t>() : </a:t>
            </a:r>
            <a:r>
              <a:rPr lang="en-US" b="1" dirty="0" smtClean="0">
                <a:sym typeface="Wingdings" pitchFamily="2" charset="2"/>
              </a:rPr>
              <a:t> call </a:t>
            </a:r>
            <a:r>
              <a:rPr lang="en-US" b="1" dirty="0" err="1" smtClean="0">
                <a:sym typeface="Wingdings" pitchFamily="2" charset="2"/>
              </a:rPr>
              <a:t>SelectById</a:t>
            </a:r>
            <a:r>
              <a:rPr lang="en-US" b="1" dirty="0" smtClean="0">
                <a:sym typeface="Wingdings" pitchFamily="2" charset="2"/>
              </a:rPr>
              <a:t> command </a:t>
            </a:r>
            <a:r>
              <a:rPr lang="en-US" b="1" dirty="0" err="1"/>
              <a:t>command</a:t>
            </a:r>
            <a:r>
              <a:rPr lang="en-US" b="1" dirty="0"/>
              <a:t> in </a:t>
            </a:r>
            <a:r>
              <a:rPr lang="en-US" b="1" dirty="0" err="1"/>
              <a:t>DataAccess</a:t>
            </a:r>
            <a:r>
              <a:rPr lang="en-US" b="1" dirty="0"/>
              <a:t> class</a:t>
            </a:r>
            <a:endParaRPr lang="en-US" b="1" dirty="0" smtClean="0"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smtClean="0"/>
              <a:t>Load first one if multiple entities found</a:t>
            </a:r>
            <a:endParaRPr lang="en-US" b="1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/>
              <a:t>Business Entity Operation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371600"/>
            <a:ext cx="360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Business Entity Load: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7098" y="3995678"/>
            <a:ext cx="7318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Dim</a:t>
            </a:r>
            <a:r>
              <a:rPr lang="en-US" dirty="0" smtClean="0"/>
              <a:t> _</a:t>
            </a:r>
            <a:r>
              <a:rPr lang="en-US" dirty="0" err="1" smtClean="0"/>
              <a:t>bdgtEntityWellLossDtList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As New </a:t>
            </a:r>
            <a:r>
              <a:rPr lang="en-US" dirty="0" err="1"/>
              <a:t>BusinessBindingList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BdgtEntityWellLossDtEntity</a:t>
            </a:r>
            <a:r>
              <a:rPr lang="en-US" dirty="0"/>
              <a:t>)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Dim</a:t>
            </a:r>
            <a:r>
              <a:rPr lang="en-US" dirty="0" smtClean="0"/>
              <a:t> </a:t>
            </a:r>
            <a:r>
              <a:rPr lang="en-US" dirty="0" err="1"/>
              <a:t>bdgtEntityWellLossDt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 New </a:t>
            </a:r>
            <a:r>
              <a:rPr lang="en-US" dirty="0" err="1"/>
              <a:t>BdgtEntityWellLossDtEntity</a:t>
            </a:r>
            <a:endParaRPr lang="en-US" dirty="0"/>
          </a:p>
          <a:p>
            <a:r>
              <a:rPr lang="en-US" dirty="0" err="1" smtClean="0"/>
              <a:t>bdgtEntityWellLossDt.VersionId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/>
          </a:p>
          <a:p>
            <a:r>
              <a:rPr lang="en-US" dirty="0" err="1" smtClean="0"/>
              <a:t>bdgtEntityWellLossDt.EntityId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70C0"/>
                </a:solidFill>
              </a:rPr>
              <a:t>221</a:t>
            </a:r>
            <a:endParaRPr lang="en-US" dirty="0"/>
          </a:p>
          <a:p>
            <a:r>
              <a:rPr lang="en-US" dirty="0" err="1" smtClean="0"/>
              <a:t>bdgtEntityWellLossDt.</a:t>
            </a:r>
            <a:r>
              <a:rPr lang="en-US" dirty="0" err="1" smtClean="0">
                <a:solidFill>
                  <a:srgbClr val="FFC000"/>
                </a:solidFill>
              </a:rPr>
              <a:t>LoadEntitiesById</a:t>
            </a:r>
            <a:r>
              <a:rPr lang="en-US" dirty="0"/>
              <a:t>(_</a:t>
            </a:r>
            <a:r>
              <a:rPr lang="en-US" dirty="0" err="1"/>
              <a:t>bdgtEntityWellLossDtList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Dim</a:t>
            </a:r>
            <a:r>
              <a:rPr lang="en-US" dirty="0" smtClean="0"/>
              <a:t> list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BusinessBindingList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Of</a:t>
            </a:r>
            <a:r>
              <a:rPr lang="en-US" dirty="0" smtClean="0"/>
              <a:t> </a:t>
            </a:r>
            <a:r>
              <a:rPr lang="en-US" dirty="0" err="1" smtClean="0"/>
              <a:t>BdgtEntityWellLossDtEntity</a:t>
            </a:r>
            <a:r>
              <a:rPr lang="en-US" dirty="0" smtClean="0"/>
              <a:t>) = </a:t>
            </a:r>
            <a:r>
              <a:rPr lang="en-US" dirty="0" err="1" smtClean="0"/>
              <a:t>bdgtEntityWellLossDt.</a:t>
            </a:r>
            <a:r>
              <a:rPr lang="en-US" dirty="0" err="1" smtClean="0">
                <a:solidFill>
                  <a:srgbClr val="FFC000"/>
                </a:solidFill>
              </a:rPr>
              <a:t>LoadEntities</a:t>
            </a:r>
            <a:r>
              <a:rPr lang="en-US" dirty="0" smtClean="0">
                <a:solidFill>
                  <a:srgbClr val="FFC000"/>
                </a:solidFill>
              </a:rPr>
              <a:t> 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199" y="1833265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Entity List: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LoadEntities</a:t>
            </a:r>
            <a:r>
              <a:rPr lang="en-US" b="1" dirty="0" smtClean="0"/>
              <a:t> : </a:t>
            </a:r>
            <a:r>
              <a:rPr lang="en-US" b="1" dirty="0" smtClean="0">
                <a:sym typeface="Wingdings" pitchFamily="2" charset="2"/>
              </a:rPr>
              <a:t> call </a:t>
            </a:r>
            <a:r>
              <a:rPr lang="en-US" b="1" dirty="0"/>
              <a:t>Select Command </a:t>
            </a:r>
            <a:r>
              <a:rPr lang="en-US" b="1" dirty="0" err="1"/>
              <a:t>command</a:t>
            </a:r>
            <a:r>
              <a:rPr lang="en-US" b="1" dirty="0"/>
              <a:t> in </a:t>
            </a:r>
            <a:r>
              <a:rPr lang="en-US" b="1" dirty="0" err="1"/>
              <a:t>DataAccess</a:t>
            </a:r>
            <a:r>
              <a:rPr lang="en-US" b="1" dirty="0"/>
              <a:t>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LoadEntitiesById</a:t>
            </a:r>
            <a:r>
              <a:rPr lang="en-US" b="1" dirty="0" smtClean="0"/>
              <a:t> :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call </a:t>
            </a:r>
            <a:r>
              <a:rPr lang="en-US" b="1" dirty="0" err="1" smtClean="0"/>
              <a:t>SelectById</a:t>
            </a:r>
            <a:r>
              <a:rPr lang="en-US" b="1" dirty="0"/>
              <a:t> command </a:t>
            </a:r>
            <a:r>
              <a:rPr lang="en-US" b="1" dirty="0" err="1"/>
              <a:t>command</a:t>
            </a:r>
            <a:r>
              <a:rPr lang="en-US" b="1" dirty="0"/>
              <a:t> in </a:t>
            </a:r>
            <a:r>
              <a:rPr lang="en-US" b="1" dirty="0" err="1"/>
              <a:t>DataAccess</a:t>
            </a:r>
            <a:r>
              <a:rPr lang="en-US" b="1" dirty="0"/>
              <a:t>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LoadEntities</a:t>
            </a:r>
            <a:r>
              <a:rPr lang="en-US" b="1" dirty="0"/>
              <a:t>(command As </a:t>
            </a:r>
            <a:r>
              <a:rPr lang="en-US" b="1" dirty="0" err="1" smtClean="0"/>
              <a:t>System.Data.IDbCommand</a:t>
            </a:r>
            <a:r>
              <a:rPr lang="en-US" b="1" dirty="0" smtClean="0"/>
              <a:t>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smtClean="0"/>
              <a:t> pass in a command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LoadEntities</a:t>
            </a:r>
            <a:r>
              <a:rPr lang="en-US" b="1" dirty="0" smtClean="0"/>
              <a:t>(</a:t>
            </a:r>
            <a:r>
              <a:rPr lang="en-US" b="1" dirty="0" err="1" smtClean="0"/>
              <a:t>sql</a:t>
            </a:r>
            <a:r>
              <a:rPr lang="en-US" b="1" dirty="0" smtClean="0"/>
              <a:t> as string ) </a:t>
            </a:r>
            <a:endParaRPr lang="en-US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/>
              <a:t> pass in </a:t>
            </a:r>
            <a:r>
              <a:rPr lang="en-US" b="1" dirty="0" smtClean="0"/>
              <a:t>a </a:t>
            </a:r>
            <a:r>
              <a:rPr lang="en-US" b="1" dirty="0" err="1" smtClean="0"/>
              <a:t>sql</a:t>
            </a:r>
            <a:r>
              <a:rPr lang="en-US" b="1" dirty="0" smtClean="0"/>
              <a:t> (select statement)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/>
              <a:t>Business Entity Operation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3804" y="1981200"/>
            <a:ext cx="713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Business Entity Save: </a:t>
            </a:r>
            <a:r>
              <a:rPr lang="en-US" sz="2400" b="1" dirty="0" smtClean="0">
                <a:sym typeface="Wingdings" pitchFamily="2" charset="2"/>
              </a:rPr>
              <a:t> calls Update or Insert command in </a:t>
            </a:r>
            <a:r>
              <a:rPr lang="en-US" sz="2400" b="1" dirty="0" err="1" smtClean="0">
                <a:sym typeface="Wingdings" pitchFamily="2" charset="2"/>
              </a:rPr>
              <a:t>DataAccess</a:t>
            </a:r>
            <a:r>
              <a:rPr lang="en-US" sz="2400" b="1" dirty="0" smtClean="0">
                <a:sym typeface="Wingdings" pitchFamily="2" charset="2"/>
              </a:rPr>
              <a:t> Class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3804" y="3812206"/>
            <a:ext cx="45656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Dim</a:t>
            </a:r>
            <a:r>
              <a:rPr lang="en-US" dirty="0" smtClean="0"/>
              <a:t> _</a:t>
            </a:r>
            <a:r>
              <a:rPr lang="en-US" dirty="0" err="1" smtClean="0"/>
              <a:t>bdgtEntity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As New </a:t>
            </a:r>
            <a:r>
              <a:rPr lang="en-US" dirty="0" err="1"/>
              <a:t>BdgtEntityEntity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_</a:t>
            </a:r>
            <a:r>
              <a:rPr lang="en-US" dirty="0" err="1"/>
              <a:t>bdgtEntity.VersionId</a:t>
            </a:r>
            <a:r>
              <a:rPr lang="en-US" dirty="0"/>
              <a:t> =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_</a:t>
            </a:r>
            <a:r>
              <a:rPr lang="en-US" dirty="0" err="1"/>
              <a:t>bdgtEntity.EntityId</a:t>
            </a:r>
            <a:r>
              <a:rPr lang="en-US" dirty="0"/>
              <a:t> = </a:t>
            </a:r>
            <a:r>
              <a:rPr lang="en-US" dirty="0" smtClean="0"/>
              <a:t>221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_</a:t>
            </a:r>
            <a:r>
              <a:rPr lang="en-US" dirty="0" err="1"/>
              <a:t>bdgtEntity.</a:t>
            </a:r>
            <a:r>
              <a:rPr lang="en-US" dirty="0" err="1">
                <a:solidFill>
                  <a:srgbClr val="FFC000"/>
                </a:solidFill>
              </a:rPr>
              <a:t>Refresh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_</a:t>
            </a:r>
            <a:r>
              <a:rPr lang="en-US" dirty="0" err="1" smtClean="0"/>
              <a:t>bdgtEntity.EntityInclude</a:t>
            </a:r>
            <a:r>
              <a:rPr lang="en-US" dirty="0" smtClean="0"/>
              <a:t> = “Y”</a:t>
            </a:r>
          </a:p>
          <a:p>
            <a:r>
              <a:rPr lang="en-US" dirty="0"/>
              <a:t> </a:t>
            </a:r>
            <a:r>
              <a:rPr lang="en-US" dirty="0" smtClean="0"/>
              <a:t>  _</a:t>
            </a:r>
            <a:r>
              <a:rPr lang="en-US" dirty="0" err="1" smtClean="0"/>
              <a:t>bdgtEntity.WellBhLocation</a:t>
            </a:r>
            <a:r>
              <a:rPr lang="en-US" dirty="0" smtClean="0"/>
              <a:t> = “3522fdb”</a:t>
            </a:r>
          </a:p>
          <a:p>
            <a:r>
              <a:rPr lang="en-US" dirty="0"/>
              <a:t> </a:t>
            </a:r>
            <a:r>
              <a:rPr lang="en-US" dirty="0" smtClean="0"/>
              <a:t>  _</a:t>
            </a:r>
            <a:r>
              <a:rPr lang="en-US" dirty="0" err="1" smtClean="0"/>
              <a:t>bdgtEntity.</a:t>
            </a:r>
            <a:r>
              <a:rPr lang="en-US" dirty="0" err="1" smtClean="0">
                <a:solidFill>
                  <a:srgbClr val="FFC000"/>
                </a:solidFill>
              </a:rPr>
              <a:t>Save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316994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 Entity:</a:t>
            </a:r>
            <a:endParaRPr lang="en-US" b="1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/>
              <a:t>Business Entity Operation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current Corporate Business Object Lib</a:t>
            </a:r>
          </a:p>
          <a:p>
            <a:r>
              <a:rPr lang="en-US" dirty="0"/>
              <a:t>Find a easy and consistent way to do Business Object </a:t>
            </a:r>
            <a:r>
              <a:rPr lang="en-US" dirty="0">
                <a:sym typeface="Wingdings" pitchFamily="2" charset="2"/>
              </a:rPr>
              <a:t>  Database operation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Reading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Updating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Inserting</a:t>
            </a:r>
          </a:p>
          <a:p>
            <a:pPr lvl="1"/>
            <a:r>
              <a:rPr lang="en-US" dirty="0">
                <a:sym typeface="Wingdings" pitchFamily="2" charset="2"/>
              </a:rPr>
              <a:t>D</a:t>
            </a:r>
            <a:r>
              <a:rPr lang="en-US" dirty="0" smtClean="0">
                <a:sym typeface="Wingdings" pitchFamily="2" charset="2"/>
              </a:rPr>
              <a:t>eleting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9812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Business Entity Delete:  </a:t>
            </a:r>
            <a:r>
              <a:rPr lang="en-US" sz="2400" b="1" dirty="0" smtClean="0">
                <a:sym typeface="Wingdings" pitchFamily="2" charset="2"/>
              </a:rPr>
              <a:t> Calls Delete command in </a:t>
            </a:r>
            <a:r>
              <a:rPr lang="en-US" sz="2400" b="1" dirty="0" err="1" smtClean="0">
                <a:sym typeface="Wingdings" pitchFamily="2" charset="2"/>
              </a:rPr>
              <a:t>DataAccess</a:t>
            </a:r>
            <a:r>
              <a:rPr lang="en-US" sz="2400" b="1" dirty="0" smtClean="0">
                <a:sym typeface="Wingdings" pitchFamily="2" charset="2"/>
              </a:rPr>
              <a:t> Class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962400"/>
            <a:ext cx="45656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Dim</a:t>
            </a:r>
            <a:r>
              <a:rPr lang="en-US" dirty="0" smtClean="0"/>
              <a:t> _</a:t>
            </a:r>
            <a:r>
              <a:rPr lang="en-US" dirty="0" err="1" smtClean="0"/>
              <a:t>bdgtEntity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As New </a:t>
            </a:r>
            <a:r>
              <a:rPr lang="en-US" dirty="0" err="1"/>
              <a:t>BdgtEntityEntity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_</a:t>
            </a:r>
            <a:r>
              <a:rPr lang="en-US" dirty="0" err="1"/>
              <a:t>bdgtEntity.VersionId</a:t>
            </a:r>
            <a:r>
              <a:rPr lang="en-US" dirty="0"/>
              <a:t> =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_</a:t>
            </a:r>
            <a:r>
              <a:rPr lang="en-US" dirty="0" err="1"/>
              <a:t>bdgtEntity.EntityId</a:t>
            </a:r>
            <a:r>
              <a:rPr lang="en-US" dirty="0"/>
              <a:t> = </a:t>
            </a:r>
            <a:r>
              <a:rPr lang="en-US" dirty="0" smtClean="0"/>
              <a:t>221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_</a:t>
            </a:r>
            <a:r>
              <a:rPr lang="en-US" dirty="0" err="1" smtClean="0"/>
              <a:t>bdgtEntity.</a:t>
            </a:r>
            <a:r>
              <a:rPr lang="en-US" dirty="0" err="1" smtClean="0">
                <a:solidFill>
                  <a:srgbClr val="FFC000"/>
                </a:solidFill>
              </a:rPr>
              <a:t>Delete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309031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 Entity:</a:t>
            </a:r>
            <a:endParaRPr lang="en-US" b="1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/>
              <a:t>Business Entity Operation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9050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Business Entity Create/New: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3804" y="3886200"/>
            <a:ext cx="5989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>
                <a:solidFill>
                  <a:srgbClr val="0070C0"/>
                </a:solidFill>
              </a:rPr>
              <a:t>Dim</a:t>
            </a:r>
            <a:r>
              <a:rPr lang="en-US" dirty="0"/>
              <a:t> </a:t>
            </a:r>
            <a:r>
              <a:rPr lang="en-US" dirty="0" err="1"/>
              <a:t>secLog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 </a:t>
            </a:r>
            <a:r>
              <a:rPr lang="en-US" dirty="0">
                <a:solidFill>
                  <a:srgbClr val="FFC000"/>
                </a:solidFill>
              </a:rPr>
              <a:t>New </a:t>
            </a:r>
            <a:r>
              <a:rPr lang="en-US" dirty="0" err="1">
                <a:solidFill>
                  <a:srgbClr val="FFC000"/>
                </a:solidFill>
              </a:rPr>
              <a:t>SecurityLogEntity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        </a:t>
            </a:r>
            <a:r>
              <a:rPr lang="en-US" dirty="0" err="1"/>
              <a:t>secLog.StaffId</a:t>
            </a:r>
            <a:r>
              <a:rPr lang="en-US" dirty="0"/>
              <a:t> = </a:t>
            </a:r>
            <a:r>
              <a:rPr lang="en-US" dirty="0" err="1"/>
              <a:t>SecurityUserEntity.CurrentUser.StaffId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secLog.LogAction</a:t>
            </a:r>
            <a:r>
              <a:rPr lang="en-US" dirty="0"/>
              <a:t> = </a:t>
            </a:r>
            <a:r>
              <a:rPr lang="en-US" dirty="0" smtClean="0"/>
              <a:t>“Log In”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secLog.</a:t>
            </a:r>
            <a:r>
              <a:rPr lang="en-US" dirty="0" err="1">
                <a:solidFill>
                  <a:srgbClr val="FFC000"/>
                </a:solidFill>
              </a:rPr>
              <a:t>Save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289560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 Entity:</a:t>
            </a:r>
            <a:endParaRPr lang="en-US" b="1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/>
              <a:t>Business Entity Operation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371600"/>
            <a:ext cx="368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Business Entity List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2090" y="2276272"/>
            <a:ext cx="8131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Dim</a:t>
            </a:r>
            <a:r>
              <a:rPr lang="en-US" sz="1600" dirty="0" smtClean="0"/>
              <a:t> _</a:t>
            </a:r>
            <a:r>
              <a:rPr lang="en-US" sz="1600" dirty="0" err="1" smtClean="0"/>
              <a:t>bdgtEntityWellLossDtList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70C0"/>
                </a:solidFill>
              </a:rPr>
              <a:t>As New </a:t>
            </a:r>
            <a:r>
              <a:rPr lang="en-US" sz="1600" dirty="0" err="1"/>
              <a:t>BusinessBindingList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0C0"/>
                </a:solidFill>
              </a:rPr>
              <a:t>Of</a:t>
            </a:r>
            <a:r>
              <a:rPr lang="en-US" sz="1600" dirty="0"/>
              <a:t> </a:t>
            </a:r>
            <a:r>
              <a:rPr lang="en-US" sz="1600" dirty="0" err="1"/>
              <a:t>BdgtEntityWellLossDtEntity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Dim</a:t>
            </a:r>
            <a:r>
              <a:rPr lang="en-US" sz="1600" dirty="0" smtClean="0"/>
              <a:t> </a:t>
            </a:r>
            <a:r>
              <a:rPr lang="en-US" sz="1600" dirty="0" err="1"/>
              <a:t>bdgtEntityWellLossDt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As New </a:t>
            </a:r>
            <a:r>
              <a:rPr lang="en-US" sz="1600" dirty="0" err="1"/>
              <a:t>BdgtEntityWellLossDtEntity</a:t>
            </a:r>
            <a:endParaRPr lang="en-US" sz="1600" dirty="0"/>
          </a:p>
          <a:p>
            <a:r>
              <a:rPr lang="en-US" sz="1600" dirty="0" err="1" smtClean="0"/>
              <a:t>bdgtEntityWellLossDt.VersionId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>
                <a:solidFill>
                  <a:srgbClr val="0070C0"/>
                </a:solidFill>
              </a:rPr>
              <a:t>2</a:t>
            </a:r>
            <a:endParaRPr lang="en-US" sz="1600" dirty="0"/>
          </a:p>
          <a:p>
            <a:r>
              <a:rPr lang="en-US" sz="1600" dirty="0" err="1" smtClean="0"/>
              <a:t>bdgtEntityWellLossDt.EntityId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>
                <a:solidFill>
                  <a:srgbClr val="0070C0"/>
                </a:solidFill>
              </a:rPr>
              <a:t>221</a:t>
            </a:r>
            <a:endParaRPr lang="en-US" sz="1600" dirty="0"/>
          </a:p>
          <a:p>
            <a:r>
              <a:rPr lang="en-US" sz="1600" dirty="0" err="1" smtClean="0"/>
              <a:t>bdgtEntityWellLossDt.</a:t>
            </a:r>
            <a:r>
              <a:rPr lang="en-US" sz="1600" dirty="0" err="1" smtClean="0">
                <a:solidFill>
                  <a:srgbClr val="FFC000"/>
                </a:solidFill>
              </a:rPr>
              <a:t>LoadEntitiesById</a:t>
            </a:r>
            <a:r>
              <a:rPr lang="en-US" sz="1600" dirty="0"/>
              <a:t>(_</a:t>
            </a:r>
            <a:r>
              <a:rPr lang="en-US" sz="1600" dirty="0" err="1"/>
              <a:t>bdgtEntityWellLossDtList</a:t>
            </a:r>
            <a:r>
              <a:rPr lang="en-US" sz="1600" dirty="0" smtClean="0"/>
              <a:t>)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‘</a:t>
            </a:r>
            <a:r>
              <a:rPr lang="en-US" sz="1600" dirty="0" err="1" smtClean="0">
                <a:solidFill>
                  <a:schemeClr val="accent3"/>
                </a:solidFill>
              </a:rPr>
              <a:t>updatding</a:t>
            </a:r>
            <a:r>
              <a:rPr lang="en-US" sz="1600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bdgtEntityWellLossDtList</a:t>
            </a:r>
            <a:r>
              <a:rPr lang="en-US" sz="1600" dirty="0" smtClean="0"/>
              <a:t>(0).Include = </a:t>
            </a:r>
            <a:r>
              <a:rPr lang="en-US" sz="1600" dirty="0" smtClean="0">
                <a:solidFill>
                  <a:srgbClr val="FF0000"/>
                </a:solidFill>
              </a:rPr>
              <a:t>“Y”</a:t>
            </a:r>
          </a:p>
          <a:p>
            <a:r>
              <a:rPr lang="en-US" sz="1600" dirty="0"/>
              <a:t>_</a:t>
            </a:r>
            <a:r>
              <a:rPr lang="en-US" sz="1600" dirty="0" err="1" smtClean="0"/>
              <a:t>bdgtEntityWellLossDtList</a:t>
            </a:r>
            <a:r>
              <a:rPr lang="en-US" sz="1600" dirty="0" smtClean="0"/>
              <a:t>(1).Level = </a:t>
            </a:r>
            <a:r>
              <a:rPr lang="en-US" sz="1600" dirty="0" smtClean="0">
                <a:solidFill>
                  <a:srgbClr val="FF0000"/>
                </a:solidFill>
              </a:rPr>
              <a:t>“DEV”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accent3"/>
                </a:solidFill>
              </a:rPr>
              <a:t>‘Save all changes of </a:t>
            </a:r>
            <a:r>
              <a:rPr lang="en-US" sz="1600" smtClean="0">
                <a:solidFill>
                  <a:schemeClr val="accent3"/>
                </a:solidFill>
              </a:rPr>
              <a:t>its entities</a:t>
            </a:r>
            <a:endParaRPr lang="en-US" sz="1600" dirty="0" smtClean="0">
              <a:solidFill>
                <a:schemeClr val="accent3"/>
              </a:solidFill>
            </a:endParaRPr>
          </a:p>
          <a:p>
            <a:r>
              <a:rPr lang="en-US" sz="1600" dirty="0"/>
              <a:t>_</a:t>
            </a:r>
            <a:r>
              <a:rPr lang="en-US" sz="1600" dirty="0" err="1" smtClean="0"/>
              <a:t>bdgtEntityWellLossDtList.</a:t>
            </a:r>
            <a:r>
              <a:rPr lang="en-US" sz="1600" dirty="0" err="1" smtClean="0">
                <a:solidFill>
                  <a:schemeClr val="accent5"/>
                </a:solidFill>
              </a:rPr>
              <a:t>Save</a:t>
            </a:r>
            <a:r>
              <a:rPr lang="en-US" sz="1600" dirty="0" smtClean="0"/>
              <a:t>()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accent3"/>
                </a:solidFill>
              </a:rPr>
              <a:t>‘Delete  all entities in the list and their child entities</a:t>
            </a:r>
          </a:p>
          <a:p>
            <a:r>
              <a:rPr lang="en-US" sz="1600" dirty="0"/>
              <a:t>_</a:t>
            </a:r>
            <a:r>
              <a:rPr lang="en-US" sz="1600" dirty="0" err="1" smtClean="0"/>
              <a:t>bdgtEntityWellLossDtList.</a:t>
            </a:r>
            <a:r>
              <a:rPr lang="en-US" sz="1600" dirty="0" err="1" smtClean="0">
                <a:solidFill>
                  <a:schemeClr val="accent5"/>
                </a:solidFill>
              </a:rPr>
              <a:t>Delete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accent2"/>
                </a:solidFill>
              </a:rPr>
              <a:t>true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chemeClr val="accent3"/>
                </a:solidFill>
              </a:rPr>
              <a:t>‘Delete one entity and its child entities</a:t>
            </a:r>
          </a:p>
          <a:p>
            <a:r>
              <a:rPr lang="en-US" sz="1600" dirty="0"/>
              <a:t>_</a:t>
            </a:r>
            <a:r>
              <a:rPr lang="en-US" sz="1600" dirty="0" err="1" smtClean="0"/>
              <a:t>bdgtEntityWellLossDtList.</a:t>
            </a:r>
            <a:r>
              <a:rPr lang="en-US" sz="1600" dirty="0" err="1" smtClean="0">
                <a:solidFill>
                  <a:schemeClr val="accent5"/>
                </a:solidFill>
              </a:rPr>
              <a:t>Delete</a:t>
            </a:r>
            <a:r>
              <a:rPr lang="en-US" sz="1600" dirty="0" smtClean="0"/>
              <a:t>(</a:t>
            </a:r>
            <a:r>
              <a:rPr lang="en-US" sz="1600" dirty="0"/>
              <a:t>_</a:t>
            </a:r>
            <a:r>
              <a:rPr lang="en-US" sz="1600" dirty="0" err="1"/>
              <a:t>bdgtEntityWellLossDtList</a:t>
            </a:r>
            <a:r>
              <a:rPr lang="en-US" sz="1600" dirty="0"/>
              <a:t>(1</a:t>
            </a:r>
            <a:r>
              <a:rPr lang="en-US" sz="1600" dirty="0" smtClean="0"/>
              <a:t>), </a:t>
            </a:r>
            <a:r>
              <a:rPr lang="en-US" sz="1600" dirty="0" smtClean="0">
                <a:solidFill>
                  <a:schemeClr val="accent2"/>
                </a:solidFill>
              </a:rPr>
              <a:t>true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90599" y="1833265"/>
            <a:ext cx="768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 and Delete</a:t>
            </a:r>
            <a:endParaRPr lang="en-US" b="1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64104"/>
          </a:xfrm>
        </p:spPr>
        <p:txBody>
          <a:bodyPr>
            <a:normAutofit/>
          </a:bodyPr>
          <a:lstStyle/>
          <a:p>
            <a:r>
              <a:rPr lang="en-US" dirty="0"/>
              <a:t>Business Entity Operation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408333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Organize entities in </a:t>
            </a:r>
            <a:r>
              <a:rPr lang="en-US" sz="2800" b="1" dirty="0"/>
              <a:t>Hierarchy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</a:t>
            </a:r>
            <a:r>
              <a:rPr lang="en-US" dirty="0" smtClean="0"/>
              <a:t> </a:t>
            </a:r>
            <a:r>
              <a:rPr lang="en-US" dirty="0"/>
              <a:t>Business Entity Hierarchy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141907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Budget </a:t>
            </a:r>
            <a:r>
              <a:rPr lang="en-US" dirty="0" err="1" smtClean="0"/>
              <a:t>OnStream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24819" y="2732255"/>
            <a:ext cx="1676400" cy="354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Budget Entity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24819" y="3554649"/>
            <a:ext cx="2034702" cy="354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Entity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42653" y="4375824"/>
            <a:ext cx="1676400" cy="354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Capital Entity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8868" y="5352240"/>
            <a:ext cx="2102796" cy="354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Capital Plan Entity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88868" y="4599156"/>
            <a:ext cx="2133600" cy="354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Capital Item Entity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1970659"/>
            <a:ext cx="990600" cy="11806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Place Hold</a:t>
            </a:r>
          </a:p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>
            <a:off x="1676400" y="2561007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5" idx="1"/>
          </p:cNvCxnSpPr>
          <p:nvPr/>
        </p:nvCxnSpPr>
        <p:spPr>
          <a:xfrm>
            <a:off x="3276600" y="2561007"/>
            <a:ext cx="748219" cy="3483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6" idx="1"/>
          </p:cNvCxnSpPr>
          <p:nvPr/>
        </p:nvCxnSpPr>
        <p:spPr>
          <a:xfrm rot="16200000" flipH="1">
            <a:off x="3339474" y="3046428"/>
            <a:ext cx="996581" cy="3741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7" idx="1"/>
          </p:cNvCxnSpPr>
          <p:nvPr/>
        </p:nvCxnSpPr>
        <p:spPr>
          <a:xfrm rot="16200000" flipH="1">
            <a:off x="3186948" y="3697244"/>
            <a:ext cx="1319466" cy="3919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9" idx="1"/>
          </p:cNvCxnSpPr>
          <p:nvPr/>
        </p:nvCxnSpPr>
        <p:spPr>
          <a:xfrm>
            <a:off x="5719053" y="4552949"/>
            <a:ext cx="869815" cy="2233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8" idx="1"/>
          </p:cNvCxnSpPr>
          <p:nvPr/>
        </p:nvCxnSpPr>
        <p:spPr>
          <a:xfrm rot="16200000" flipH="1">
            <a:off x="5939039" y="4879536"/>
            <a:ext cx="864750" cy="4349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038600" y="5638800"/>
            <a:ext cx="2020921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List(of </a:t>
            </a:r>
            <a:r>
              <a:rPr lang="en-US" dirty="0" err="1" smtClean="0"/>
              <a:t>WellLossDtEntity</a:t>
            </a:r>
            <a:r>
              <a:rPr lang="en-US" dirty="0" smtClean="0"/>
              <a:t>) </a:t>
            </a:r>
            <a:endParaRPr lang="en-US" dirty="0"/>
          </a:p>
        </p:txBody>
      </p:sp>
      <p:cxnSp>
        <p:nvCxnSpPr>
          <p:cNvPr id="30" name="Elbow Connector 29"/>
          <p:cNvCxnSpPr>
            <a:endCxn id="28" idx="1"/>
          </p:cNvCxnSpPr>
          <p:nvPr/>
        </p:nvCxnSpPr>
        <p:spPr>
          <a:xfrm rot="16200000" flipH="1">
            <a:off x="2768126" y="4787426"/>
            <a:ext cx="2149002" cy="39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038600" y="4800600"/>
            <a:ext cx="4829783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/>
              <a:t>Organize entities in Hierarchy</a:t>
            </a:r>
          </a:p>
          <a:p>
            <a:pPr marL="0" indent="0" algn="r">
              <a:buNone/>
            </a:pPr>
            <a:r>
              <a:rPr lang="en-US" b="1" dirty="0" smtClean="0"/>
              <a:t>Override </a:t>
            </a:r>
            <a:r>
              <a:rPr lang="en-US" b="1" dirty="0" err="1" smtClean="0"/>
              <a:t>LoadChildEntities</a:t>
            </a:r>
            <a:r>
              <a:rPr lang="en-US" b="1" dirty="0" smtClean="0"/>
              <a:t> and </a:t>
            </a:r>
            <a:r>
              <a:rPr lang="en-US" b="1" dirty="0" err="1" smtClean="0"/>
              <a:t>UnLoadChildEnt</a:t>
            </a:r>
            <a:r>
              <a:rPr lang="en-US" dirty="0" err="1" smtClean="0"/>
              <a:t>ities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773" y="1452664"/>
            <a:ext cx="695365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Public Class </a:t>
            </a:r>
            <a:r>
              <a:rPr lang="en-US" sz="1200" dirty="0" err="1"/>
              <a:t>BdgtEntityCapOnstreamEntity</a:t>
            </a: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    Inherits </a:t>
            </a:r>
            <a:r>
              <a:rPr lang="en-US" sz="1200" dirty="0" err="1" smtClean="0"/>
              <a:t>AppEntityBase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0070C0"/>
                </a:solidFill>
              </a:rPr>
              <a:t>Private</a:t>
            </a:r>
            <a:r>
              <a:rPr lang="en-US" sz="1200" dirty="0" smtClean="0"/>
              <a:t> </a:t>
            </a:r>
            <a:r>
              <a:rPr lang="en-US" sz="1200" dirty="0"/>
              <a:t>_</a:t>
            </a:r>
            <a:r>
              <a:rPr lang="en-US" sz="1200" dirty="0" err="1"/>
              <a:t>budgetRootPlaceHoldEntity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BudgetRootPlaceHoldEntity</a:t>
            </a:r>
            <a:endParaRPr lang="en-US" sz="1200" dirty="0"/>
          </a:p>
          <a:p>
            <a:r>
              <a:rPr lang="en-US" sz="1200" dirty="0" smtClean="0"/>
              <a:t>    </a:t>
            </a:r>
            <a:r>
              <a:rPr lang="en-US" sz="1200" dirty="0">
                <a:solidFill>
                  <a:srgbClr val="0070C0"/>
                </a:solidFill>
              </a:rPr>
              <a:t>Public </a:t>
            </a:r>
            <a:r>
              <a:rPr lang="en-US" sz="1200" dirty="0" err="1">
                <a:solidFill>
                  <a:srgbClr val="0070C0"/>
                </a:solidFill>
              </a:rPr>
              <a:t>ReadOnly</a:t>
            </a:r>
            <a:r>
              <a:rPr lang="en-US" sz="1200" dirty="0">
                <a:solidFill>
                  <a:srgbClr val="0070C0"/>
                </a:solidFill>
              </a:rPr>
              <a:t> Property </a:t>
            </a:r>
            <a:r>
              <a:rPr lang="en-US" sz="1200" dirty="0" err="1"/>
              <a:t>BudgetRootPlaceHoldEntity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BudgetRootPlaceHoldEntity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Get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 If </a:t>
            </a:r>
            <a:r>
              <a:rPr lang="en-US" sz="1200" dirty="0"/>
              <a:t>_</a:t>
            </a:r>
            <a:r>
              <a:rPr lang="en-US" sz="1200" dirty="0" err="1"/>
              <a:t>budgetRootPlaceHoldEntity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Is Nothing Then</a:t>
            </a:r>
          </a:p>
          <a:p>
            <a:r>
              <a:rPr lang="en-US" sz="1200" dirty="0"/>
              <a:t>                _</a:t>
            </a:r>
            <a:r>
              <a:rPr lang="en-US" sz="1200" dirty="0" err="1"/>
              <a:t>budgetRootPlaceHoldEntity</a:t>
            </a:r>
            <a:r>
              <a:rPr lang="en-US" sz="1200" dirty="0"/>
              <a:t> = New </a:t>
            </a:r>
            <a:r>
              <a:rPr lang="en-US" sz="1200" dirty="0" err="1"/>
              <a:t>BudgetRootPlaceHoldEntity</a:t>
            </a:r>
            <a:endParaRPr lang="en-US" sz="1200" dirty="0"/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rgbClr val="0070C0"/>
                </a:solidFill>
              </a:rPr>
              <a:t>End If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    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_</a:t>
            </a:r>
            <a:r>
              <a:rPr lang="en-US" sz="1200" dirty="0" err="1"/>
              <a:t>budgetRootPlaceHoldEntity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End Get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End Property</a:t>
            </a:r>
          </a:p>
          <a:p>
            <a:endParaRPr lang="en-US" sz="1200" dirty="0"/>
          </a:p>
          <a:p>
            <a:r>
              <a:rPr lang="en-US" sz="1200" dirty="0" smtClean="0"/>
              <a:t>    </a:t>
            </a:r>
            <a:r>
              <a:rPr lang="en-US" sz="1200" dirty="0">
                <a:solidFill>
                  <a:srgbClr val="0070C0"/>
                </a:solidFill>
              </a:rPr>
              <a:t>Public Overrides Sub </a:t>
            </a:r>
            <a:r>
              <a:rPr lang="en-US" sz="1200" dirty="0" err="1"/>
              <a:t>LoadChildEntities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ClearChildEntities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rootEntity</a:t>
            </a:r>
            <a:r>
              <a:rPr lang="en-US" sz="1200" dirty="0"/>
              <a:t> As </a:t>
            </a:r>
            <a:r>
              <a:rPr lang="en-US" sz="1200" dirty="0" err="1"/>
              <a:t>BudgetRootPlaceHoldEntity</a:t>
            </a:r>
            <a:r>
              <a:rPr lang="en-US" sz="1200" dirty="0"/>
              <a:t> = </a:t>
            </a:r>
            <a:r>
              <a:rPr lang="en-US" sz="1200" dirty="0" err="1"/>
              <a:t>BudgetRootPlaceHoldEntity</a:t>
            </a:r>
            <a:endParaRPr lang="en-US" sz="1200" dirty="0"/>
          </a:p>
          <a:p>
            <a:r>
              <a:rPr lang="en-US" sz="1200" dirty="0" smtClean="0">
                <a:solidFill>
                  <a:srgbClr val="00B050"/>
                </a:solidFill>
              </a:rPr>
              <a:t>        </a:t>
            </a:r>
            <a:r>
              <a:rPr lang="en-US" sz="1200" dirty="0">
                <a:solidFill>
                  <a:srgbClr val="00B050"/>
                </a:solidFill>
              </a:rPr>
              <a:t>'Add to child entity collection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AddChildEntity</a:t>
            </a:r>
            <a:r>
              <a:rPr lang="en-US" sz="1200" dirty="0"/>
              <a:t>(</a:t>
            </a:r>
            <a:r>
              <a:rPr lang="en-US" sz="1200" dirty="0" err="1"/>
              <a:t>rootEntity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        </a:t>
            </a:r>
            <a:r>
              <a:rPr lang="en-US" sz="1200" dirty="0" err="1"/>
              <a:t>rootEntity.VersionId</a:t>
            </a:r>
            <a:r>
              <a:rPr lang="en-US" sz="1200" dirty="0"/>
              <a:t> = </a:t>
            </a:r>
            <a:r>
              <a:rPr lang="en-US" sz="1200" dirty="0" err="1"/>
              <a:t>Me.VersionId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rootEntity.EntityId</a:t>
            </a:r>
            <a:r>
              <a:rPr lang="en-US" sz="1200" dirty="0"/>
              <a:t> = </a:t>
            </a:r>
            <a:r>
              <a:rPr lang="en-US" sz="1200" dirty="0" err="1"/>
              <a:t>Me.EntityId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rootEntity.RefreshAll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        </a:t>
            </a:r>
            <a:r>
              <a:rPr lang="en-US" sz="1200" dirty="0" err="1"/>
              <a:t>rootEntity.SetReadonly</a:t>
            </a:r>
            <a:r>
              <a:rPr lang="en-US" sz="1200" dirty="0"/>
              <a:t>(</a:t>
            </a:r>
            <a:r>
              <a:rPr lang="en-US" sz="1200" dirty="0" err="1"/>
              <a:t>IsLockDownCapStart</a:t>
            </a:r>
            <a:r>
              <a:rPr lang="en-US" sz="1200" dirty="0"/>
              <a:t>)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Sub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    </a:t>
            </a:r>
            <a:r>
              <a:rPr lang="en-US" sz="1200" dirty="0">
                <a:solidFill>
                  <a:srgbClr val="0070C0"/>
                </a:solidFill>
              </a:rPr>
              <a:t>Public Overrides Sub </a:t>
            </a:r>
            <a:r>
              <a:rPr lang="en-US" sz="1200" dirty="0" err="1"/>
              <a:t>UnLoadChildEntities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ClearChildEntities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        I</a:t>
            </a:r>
            <a:r>
              <a:rPr lang="en-US" sz="1200" dirty="0"/>
              <a:t>f _</a:t>
            </a:r>
            <a:r>
              <a:rPr lang="en-US" sz="1200" dirty="0" err="1"/>
              <a:t>budgetRootPlaceHoldEntity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70C0"/>
                </a:solidFill>
              </a:rPr>
              <a:t>IsNot</a:t>
            </a:r>
            <a:r>
              <a:rPr lang="en-US" sz="1200" dirty="0">
                <a:solidFill>
                  <a:srgbClr val="0070C0"/>
                </a:solidFill>
              </a:rPr>
              <a:t> Nothing Then</a:t>
            </a:r>
          </a:p>
          <a:p>
            <a:r>
              <a:rPr lang="en-US" sz="1200" dirty="0"/>
              <a:t>            _</a:t>
            </a:r>
            <a:r>
              <a:rPr lang="en-US" sz="1200" dirty="0" err="1"/>
              <a:t>budgetRootPlaceHoldEntity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70C0"/>
                </a:solidFill>
              </a:rPr>
              <a:t>Nothing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End If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End </a:t>
            </a:r>
            <a:r>
              <a:rPr lang="en-US" sz="1200" dirty="0" smtClean="0">
                <a:solidFill>
                  <a:srgbClr val="0070C0"/>
                </a:solidFill>
              </a:rPr>
              <a:t>Sub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85800"/>
          </a:xfrm>
        </p:spPr>
        <p:txBody>
          <a:bodyPr vert="horz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Modeling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Business Entity </a:t>
            </a:r>
            <a:r>
              <a:rPr lang="en-US" dirty="0" smtClean="0">
                <a:solidFill>
                  <a:schemeClr val="bg1"/>
                </a:solidFill>
              </a:rPr>
              <a:t>Hierarchy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710" y="1752600"/>
            <a:ext cx="48768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Public Class </a:t>
            </a:r>
            <a:r>
              <a:rPr lang="en-US" sz="1200" dirty="0" err="1"/>
              <a:t>BudgetRootPlaceHoldEntity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Inherits</a:t>
            </a:r>
            <a:r>
              <a:rPr lang="en-US" sz="1200" dirty="0"/>
              <a:t> </a:t>
            </a:r>
            <a:r>
              <a:rPr lang="en-US" sz="1200" dirty="0" err="1" smtClean="0"/>
              <a:t>PlaceHoldEntity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private</a:t>
            </a:r>
            <a:r>
              <a:rPr lang="en-US" sz="1200" dirty="0" smtClean="0"/>
              <a:t> </a:t>
            </a:r>
            <a:r>
              <a:rPr lang="en-US" sz="1200" dirty="0"/>
              <a:t>_</a:t>
            </a:r>
            <a:r>
              <a:rPr lang="en-US" sz="1200" dirty="0" err="1"/>
              <a:t>bdgtEntity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 New </a:t>
            </a:r>
            <a:r>
              <a:rPr lang="en-US" sz="1200" dirty="0" err="1"/>
              <a:t>BdgtEntityEntity</a:t>
            </a: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Private</a:t>
            </a:r>
            <a:r>
              <a:rPr lang="en-US" sz="1200" dirty="0"/>
              <a:t> _</a:t>
            </a:r>
            <a:r>
              <a:rPr lang="en-US" sz="1200" dirty="0" err="1"/>
              <a:t>bdgtEntityWellLossDtList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 New </a:t>
            </a:r>
            <a:r>
              <a:rPr lang="en-US" sz="1200" dirty="0" err="1"/>
              <a:t>BusinessBindingList</a:t>
            </a:r>
            <a:r>
              <a:rPr lang="en-US" sz="1200" dirty="0"/>
              <a:t>(Of </a:t>
            </a:r>
            <a:r>
              <a:rPr lang="en-US" sz="1200" dirty="0" err="1"/>
              <a:t>BdgtEntityWellLossDtEntity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Public Overrides Sub </a:t>
            </a:r>
            <a:r>
              <a:rPr lang="en-US" sz="1200" dirty="0" err="1"/>
              <a:t>LoadChildEntities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'call this to clear current child entity collection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ClearChildEntities</a:t>
            </a:r>
            <a:r>
              <a:rPr lang="en-US" sz="1200" dirty="0" smtClean="0"/>
              <a:t>()</a:t>
            </a:r>
          </a:p>
          <a:p>
            <a:endParaRPr lang="en-US" sz="1200" dirty="0"/>
          </a:p>
          <a:p>
            <a:r>
              <a:rPr lang="en-US" sz="1200" dirty="0" smtClean="0"/>
              <a:t>        _</a:t>
            </a:r>
            <a:r>
              <a:rPr lang="en-US" sz="1200" dirty="0" err="1"/>
              <a:t>bdgtEntity.VersionId</a:t>
            </a:r>
            <a:r>
              <a:rPr lang="en-US" sz="1200" dirty="0"/>
              <a:t> = </a:t>
            </a:r>
            <a:r>
              <a:rPr lang="en-US" sz="1200" dirty="0" err="1"/>
              <a:t>Me.VersionId</a:t>
            </a:r>
            <a:endParaRPr lang="en-US" sz="1200" dirty="0"/>
          </a:p>
          <a:p>
            <a:r>
              <a:rPr lang="en-US" sz="1200" dirty="0"/>
              <a:t>        _</a:t>
            </a:r>
            <a:r>
              <a:rPr lang="en-US" sz="1200" dirty="0" err="1"/>
              <a:t>bdgtEntity.EntityId</a:t>
            </a:r>
            <a:r>
              <a:rPr lang="en-US" sz="1200" dirty="0"/>
              <a:t> = </a:t>
            </a:r>
            <a:r>
              <a:rPr lang="en-US" sz="1200" dirty="0" err="1"/>
              <a:t>Me.EntityId</a:t>
            </a:r>
            <a:endParaRPr lang="en-US" sz="1200" dirty="0"/>
          </a:p>
          <a:p>
            <a:r>
              <a:rPr lang="en-US" sz="1200" dirty="0"/>
              <a:t>        _</a:t>
            </a:r>
            <a:r>
              <a:rPr lang="en-US" sz="1200" dirty="0" err="1"/>
              <a:t>bdgtEntity.Refresh</a:t>
            </a:r>
            <a:r>
              <a:rPr lang="en-US" sz="1200" dirty="0" smtClean="0"/>
              <a:t>()</a:t>
            </a:r>
          </a:p>
          <a:p>
            <a:endParaRPr lang="en-US" sz="1200" dirty="0"/>
          </a:p>
          <a:p>
            <a:r>
              <a:rPr lang="en-US" sz="1200" dirty="0" smtClean="0"/>
              <a:t>       </a:t>
            </a:r>
            <a:r>
              <a:rPr lang="en-US" sz="1200" dirty="0" smtClean="0">
                <a:solidFill>
                  <a:srgbClr val="0070C0"/>
                </a:solidFill>
              </a:rPr>
              <a:t>Dim</a:t>
            </a:r>
            <a:r>
              <a:rPr lang="en-US" sz="1200" dirty="0" smtClean="0"/>
              <a:t> </a:t>
            </a:r>
            <a:r>
              <a:rPr lang="en-US" sz="1200" dirty="0" err="1"/>
              <a:t>bdgtEntityWellLossDt</a:t>
            </a:r>
            <a:r>
              <a:rPr lang="en-US" sz="1200" dirty="0"/>
              <a:t> As New </a:t>
            </a:r>
            <a:r>
              <a:rPr lang="en-US" sz="1200" dirty="0" err="1"/>
              <a:t>BdgtEntityWellLossDtEntity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bdgtEntityWellLossDt.VersionId</a:t>
            </a:r>
            <a:r>
              <a:rPr lang="en-US" sz="1200" dirty="0"/>
              <a:t> = </a:t>
            </a:r>
            <a:r>
              <a:rPr lang="en-US" sz="1200" dirty="0" err="1"/>
              <a:t>Me.VersionId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bdgtEntityWellLossDt.EntityId</a:t>
            </a:r>
            <a:r>
              <a:rPr lang="en-US" sz="1200" dirty="0"/>
              <a:t> = </a:t>
            </a:r>
            <a:r>
              <a:rPr lang="en-US" sz="1200" dirty="0" err="1"/>
              <a:t>Me.EntityId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bdgtEntityWellLossDt.LoadEntitiesById</a:t>
            </a:r>
            <a:r>
              <a:rPr lang="en-US" sz="1200" dirty="0"/>
              <a:t>(_</a:t>
            </a:r>
            <a:r>
              <a:rPr lang="en-US" sz="1200" dirty="0" err="1"/>
              <a:t>bdgtEntityWellLossDtList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   …….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       'Add </a:t>
            </a:r>
            <a:r>
              <a:rPr lang="en-US" sz="1200" dirty="0">
                <a:solidFill>
                  <a:srgbClr val="00B050"/>
                </a:solidFill>
              </a:rPr>
              <a:t>to child entity collection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AddChildEntity</a:t>
            </a:r>
            <a:r>
              <a:rPr lang="en-US" sz="1200" dirty="0"/>
              <a:t>(_</a:t>
            </a:r>
            <a:r>
              <a:rPr lang="en-US" sz="1200" dirty="0" err="1"/>
              <a:t>bdgtEntity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 smtClean="0"/>
              <a:t>…….</a:t>
            </a:r>
          </a:p>
          <a:p>
            <a:r>
              <a:rPr lang="en-US" sz="1200" dirty="0" smtClean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</a:t>
            </a:r>
            <a:r>
              <a:rPr lang="en-US" sz="1200" dirty="0" smtClean="0">
                <a:solidFill>
                  <a:srgbClr val="0070C0"/>
                </a:solidFill>
              </a:rPr>
              <a:t>Sub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2286000"/>
            <a:ext cx="342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>
                <a:solidFill>
                  <a:srgbClr val="0070C0"/>
                </a:solidFill>
              </a:rPr>
              <a:t>Public Overrides Sub </a:t>
            </a:r>
            <a:r>
              <a:rPr lang="en-US" sz="1400" dirty="0" err="1"/>
              <a:t>UnLoadChildEntities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ClearChildEntities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        'Clear child entities to release memory</a:t>
            </a:r>
          </a:p>
          <a:p>
            <a:r>
              <a:rPr lang="en-US" sz="1400" dirty="0"/>
              <a:t>        _</a:t>
            </a:r>
            <a:r>
              <a:rPr lang="en-US" sz="1400" dirty="0" err="1"/>
              <a:t>bdgtEntity.Clear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_</a:t>
            </a:r>
            <a:r>
              <a:rPr lang="en-US" sz="1400" dirty="0" err="1"/>
              <a:t>bdgtEntityMetrics.Clear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_</a:t>
            </a:r>
            <a:r>
              <a:rPr lang="en-US" sz="1400" dirty="0" err="1"/>
              <a:t>bdgtEntityWellLossDtList.Clear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_</a:t>
            </a:r>
            <a:r>
              <a:rPr lang="en-US" sz="1400" dirty="0" err="1"/>
              <a:t>bdgtEntityWellLossTaList.Clear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_</a:t>
            </a:r>
            <a:r>
              <a:rPr lang="en-US" sz="1400" dirty="0" err="1"/>
              <a:t>bdgtEntityCap.ClearAll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_</a:t>
            </a:r>
            <a:r>
              <a:rPr lang="en-US" sz="1400" dirty="0" err="1"/>
              <a:t>prodPlaceHoldEntity.ClearAll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End Sub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67604" y="941962"/>
            <a:ext cx="7408333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Organize entities in Hierarchy</a:t>
            </a:r>
          </a:p>
          <a:p>
            <a:pPr marL="0" indent="0">
              <a:buNone/>
            </a:pPr>
            <a:r>
              <a:rPr lang="en-US" b="1" dirty="0" smtClean="0"/>
              <a:t>Override </a:t>
            </a:r>
            <a:r>
              <a:rPr lang="en-US" b="1" dirty="0" err="1" smtClean="0"/>
              <a:t>LoadChildEntities</a:t>
            </a:r>
            <a:r>
              <a:rPr lang="en-US" b="1" dirty="0" smtClean="0"/>
              <a:t> and </a:t>
            </a:r>
            <a:r>
              <a:rPr lang="en-US" b="1" dirty="0" err="1"/>
              <a:t>UnLoadChildEntities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</a:t>
            </a:r>
            <a:r>
              <a:rPr lang="en-US" dirty="0" smtClean="0"/>
              <a:t> </a:t>
            </a:r>
            <a:r>
              <a:rPr lang="en-US" dirty="0"/>
              <a:t>Business Entity Hierarchy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Property change automatic notification</a:t>
            </a:r>
          </a:p>
          <a:p>
            <a:r>
              <a:rPr lang="en-US" dirty="0"/>
              <a:t>Property Writable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UI Control Enable/Read-only data </a:t>
            </a:r>
            <a:r>
              <a:rPr lang="en-US" dirty="0" smtClean="0"/>
              <a:t>binding</a:t>
            </a:r>
          </a:p>
          <a:p>
            <a:r>
              <a:rPr lang="en-US" dirty="0" smtClean="0"/>
              <a:t>Property Writable change based on Property Change</a:t>
            </a:r>
          </a:p>
          <a:p>
            <a:r>
              <a:rPr lang="en-US" dirty="0" smtClean="0"/>
              <a:t>Business Entity </a:t>
            </a:r>
            <a:r>
              <a:rPr lang="en-US" dirty="0" smtClean="0">
                <a:sym typeface="Wingdings" pitchFamily="2" charset="2"/>
              </a:rPr>
              <a:t> Data table multi-primary-keys support</a:t>
            </a:r>
          </a:p>
          <a:p>
            <a:r>
              <a:rPr lang="en-US" dirty="0" smtClean="0">
                <a:sym typeface="Wingdings" pitchFamily="2" charset="2"/>
              </a:rPr>
              <a:t>Backup field(s) and Restore field(s)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09472"/>
          </a:xfrm>
        </p:spPr>
        <p:txBody>
          <a:bodyPr>
            <a:normAutofit/>
          </a:bodyPr>
          <a:lstStyle/>
          <a:p>
            <a:r>
              <a:rPr lang="en-US" dirty="0"/>
              <a:t>Extra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895599"/>
            <a:ext cx="82333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Business Entity class implements </a:t>
            </a:r>
            <a:r>
              <a:rPr lang="en-US" sz="2400" dirty="0" err="1"/>
              <a:t>INotifyPropertyChanged</a:t>
            </a:r>
            <a:endParaRPr lang="en-US" sz="2400" dirty="0"/>
          </a:p>
          <a:p>
            <a:r>
              <a:rPr lang="en-US" sz="2400" dirty="0" smtClean="0"/>
              <a:t>Interface. Hence data field change will be notified so that </a:t>
            </a:r>
          </a:p>
          <a:p>
            <a:r>
              <a:rPr lang="en-US" sz="2400" dirty="0" smtClean="0"/>
              <a:t>any object (usually UI Control) bound to a data field </a:t>
            </a:r>
          </a:p>
          <a:p>
            <a:r>
              <a:rPr lang="en-US" sz="2400" dirty="0" smtClean="0"/>
              <a:t>knows to update display when its value changed.</a:t>
            </a:r>
          </a:p>
          <a:p>
            <a:endParaRPr lang="en-US" sz="2400" dirty="0"/>
          </a:p>
          <a:p>
            <a:r>
              <a:rPr lang="en-US" sz="2400" dirty="0" smtClean="0"/>
              <a:t>While Calculation Property is not an actually data field, so how</a:t>
            </a:r>
          </a:p>
          <a:p>
            <a:r>
              <a:rPr lang="en-US" sz="2400" dirty="0" smtClean="0"/>
              <a:t>do UI Controls know when its value changed?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85756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Calculation Property change automatic notification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09472"/>
          </a:xfrm>
        </p:spPr>
        <p:txBody>
          <a:bodyPr>
            <a:normAutofit/>
          </a:bodyPr>
          <a:lstStyle/>
          <a:p>
            <a:r>
              <a:rPr lang="en-US" dirty="0"/>
              <a:t>Extra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9017" y="1638396"/>
            <a:ext cx="466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Declare </a:t>
            </a:r>
            <a:r>
              <a:rPr lang="en-US" sz="2400" b="1" dirty="0" err="1" smtClean="0"/>
              <a:t>ParentProperty</a:t>
            </a:r>
            <a:r>
              <a:rPr lang="en-US" sz="2400" b="1" dirty="0" smtClean="0"/>
              <a:t> Attribute: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664" y="2204222"/>
            <a:ext cx="7848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>
                <a:solidFill>
                  <a:srgbClr val="FFC000"/>
                </a:solidFill>
              </a:rPr>
              <a:t>ParentProperty</a:t>
            </a:r>
            <a:r>
              <a:rPr lang="en-US" sz="1400" dirty="0"/>
              <a:t>({"</a:t>
            </a:r>
            <a:r>
              <a:rPr lang="en-US" sz="1400" dirty="0">
                <a:solidFill>
                  <a:srgbClr val="FF0000"/>
                </a:solidFill>
              </a:rPr>
              <a:t>CustomSortGroup2</a:t>
            </a:r>
            <a:r>
              <a:rPr lang="en-US" sz="1400" dirty="0"/>
              <a:t>"})&gt;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B0F0"/>
                </a:solidFill>
              </a:rPr>
              <a:t>Public </a:t>
            </a:r>
            <a:r>
              <a:rPr lang="en-US" sz="1400" dirty="0" err="1">
                <a:solidFill>
                  <a:srgbClr val="00B0F0"/>
                </a:solidFill>
              </a:rPr>
              <a:t>ReadOnly</a:t>
            </a:r>
            <a:r>
              <a:rPr lang="en-US" sz="1400" dirty="0">
                <a:solidFill>
                  <a:srgbClr val="00B0F0"/>
                </a:solidFill>
              </a:rPr>
              <a:t> Property </a:t>
            </a:r>
            <a:r>
              <a:rPr lang="en-US" sz="1400" dirty="0" err="1"/>
              <a:t>IsNVAWO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B0F0"/>
                </a:solidFill>
              </a:rPr>
              <a:t>Get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Return</a:t>
            </a:r>
            <a:r>
              <a:rPr lang="en-US" sz="1400" dirty="0"/>
              <a:t> "</a:t>
            </a:r>
            <a:r>
              <a:rPr lang="en-US" sz="1400" dirty="0" err="1">
                <a:solidFill>
                  <a:srgbClr val="FF0000"/>
                </a:solidFill>
              </a:rPr>
              <a:t>NVAWO</a:t>
            </a:r>
            <a:r>
              <a:rPr lang="en-US" sz="1400" dirty="0" err="1"/>
              <a:t>".Equals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F0"/>
                </a:solidFill>
              </a:rPr>
              <a:t>Me</a:t>
            </a:r>
            <a:r>
              <a:rPr lang="en-US" sz="1400" dirty="0"/>
              <a:t>.CustomSortGroup2)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B0F0"/>
                </a:solidFill>
              </a:rPr>
              <a:t>End Get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End Property</a:t>
            </a:r>
          </a:p>
          <a:p>
            <a:endParaRPr lang="en-US" sz="1400" dirty="0"/>
          </a:p>
          <a:p>
            <a:r>
              <a:rPr lang="en-US" sz="1400" dirty="0"/>
              <a:t>    &lt;</a:t>
            </a:r>
            <a:r>
              <a:rPr lang="en-US" sz="1400" dirty="0" err="1">
                <a:solidFill>
                  <a:srgbClr val="FFC000"/>
                </a:solidFill>
              </a:rPr>
              <a:t>ParentPropertyAttribute</a:t>
            </a:r>
            <a:r>
              <a:rPr lang="en-US" sz="1400" dirty="0"/>
              <a:t>({"</a:t>
            </a:r>
            <a:r>
              <a:rPr lang="en-US" sz="1400" dirty="0" err="1">
                <a:solidFill>
                  <a:srgbClr val="FF0000"/>
                </a:solidFill>
              </a:rPr>
              <a:t>IsLockDownCapStart</a:t>
            </a:r>
            <a:r>
              <a:rPr lang="en-US" sz="1400" dirty="0"/>
              <a:t>", "</a:t>
            </a:r>
            <a:r>
              <a:rPr lang="en-US" sz="1400" dirty="0">
                <a:solidFill>
                  <a:srgbClr val="FF0000"/>
                </a:solidFill>
              </a:rPr>
              <a:t>CustomSortGroup2</a:t>
            </a:r>
            <a:r>
              <a:rPr lang="en-US" sz="1400" dirty="0"/>
              <a:t>"})&gt;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Public </a:t>
            </a:r>
            <a:r>
              <a:rPr lang="en-US" sz="1400" dirty="0" err="1">
                <a:solidFill>
                  <a:srgbClr val="0070C0"/>
                </a:solidFill>
              </a:rPr>
              <a:t>ReadOnly</a:t>
            </a:r>
            <a:r>
              <a:rPr lang="en-US" sz="1400" dirty="0">
                <a:solidFill>
                  <a:srgbClr val="0070C0"/>
                </a:solidFill>
              </a:rPr>
              <a:t> Property </a:t>
            </a:r>
            <a:r>
              <a:rPr lang="en-US" sz="1400" dirty="0" err="1"/>
              <a:t>AllowDelete</a:t>
            </a:r>
            <a:r>
              <a:rPr lang="en-US" sz="1400" dirty="0"/>
              <a:t>() </a:t>
            </a:r>
            <a:r>
              <a:rPr lang="en-US" sz="1400" dirty="0">
                <a:solidFill>
                  <a:srgbClr val="0070C0"/>
                </a:solidFill>
              </a:rPr>
              <a:t>As Boolean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Get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Dim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allow As Boolean = False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        </a:t>
            </a:r>
            <a:r>
              <a:rPr lang="en-US" sz="1400" dirty="0">
                <a:solidFill>
                  <a:srgbClr val="0070C0"/>
                </a:solidFill>
              </a:rPr>
              <a:t>If Not </a:t>
            </a:r>
            <a:r>
              <a:rPr lang="en-US" sz="1400" dirty="0" err="1"/>
              <a:t>IsLockDownCapStart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If </a:t>
            </a:r>
            <a:r>
              <a:rPr lang="en-US" sz="1400" dirty="0" err="1"/>
              <a:t>SecurityUserEntity.CurrentUser.HasFieldCodeAccess</a:t>
            </a:r>
            <a:r>
              <a:rPr lang="en-US" sz="1400" dirty="0"/>
              <a:t>(</a:t>
            </a:r>
            <a:r>
              <a:rPr lang="en-US" sz="1400" dirty="0" err="1"/>
              <a:t>EntityFieldCode</a:t>
            </a:r>
            <a:r>
              <a:rPr lang="en-US" sz="1400" dirty="0">
                <a:solidFill>
                  <a:srgbClr val="0070C0"/>
                </a:solidFill>
              </a:rPr>
              <a:t>) Then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    If Not</a:t>
            </a:r>
            <a:r>
              <a:rPr lang="en-US" sz="1400" dirty="0"/>
              <a:t> (</a:t>
            </a:r>
            <a:r>
              <a:rPr lang="en-US" sz="1400" dirty="0" err="1"/>
              <a:t>IsNVAWO</a:t>
            </a:r>
            <a:r>
              <a:rPr lang="en-US" sz="1400" dirty="0"/>
              <a:t> Or </a:t>
            </a:r>
            <a:r>
              <a:rPr lang="en-US" sz="1400" dirty="0" err="1"/>
              <a:t>IsThermal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400" dirty="0"/>
              <a:t>                        allow = </a:t>
            </a:r>
            <a:r>
              <a:rPr lang="en-US" sz="1400" dirty="0">
                <a:solidFill>
                  <a:srgbClr val="0070C0"/>
                </a:solidFill>
              </a:rPr>
              <a:t>True</a:t>
            </a:r>
          </a:p>
          <a:p>
            <a:r>
              <a:rPr lang="en-US" sz="1400" dirty="0"/>
              <a:t>                    </a:t>
            </a:r>
            <a:r>
              <a:rPr lang="en-US" sz="1400" dirty="0">
                <a:solidFill>
                  <a:srgbClr val="0070C0"/>
                </a:solidFill>
              </a:rPr>
              <a:t>End If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End If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End If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        </a:t>
            </a:r>
            <a:r>
              <a:rPr lang="en-US" sz="1400" dirty="0">
                <a:solidFill>
                  <a:srgbClr val="0070C0"/>
                </a:solidFill>
              </a:rPr>
              <a:t>Return</a:t>
            </a:r>
            <a:r>
              <a:rPr lang="en-US" sz="1400" dirty="0"/>
              <a:t> allow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End Get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End </a:t>
            </a:r>
            <a:r>
              <a:rPr lang="en-US" sz="1400" dirty="0" smtClean="0">
                <a:solidFill>
                  <a:srgbClr val="0070C0"/>
                </a:solidFill>
              </a:rPr>
              <a:t>Property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rmAutofit/>
          </a:bodyPr>
          <a:lstStyle/>
          <a:p>
            <a:r>
              <a:rPr lang="en-US" dirty="0"/>
              <a:t>Extra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143000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Calculation Property change automatic notification</a:t>
            </a:r>
          </a:p>
        </p:txBody>
      </p:sp>
    </p:spTree>
    <p:extLst>
      <p:ext uri="{BB962C8B-B14F-4D97-AF65-F5344CB8AC3E}">
        <p14:creationId xmlns:p14="http://schemas.microsoft.com/office/powerpoint/2010/main" val="25308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685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Property Writable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</a:rPr>
              <a:t> UI Control Enable/Read-only data </a:t>
            </a:r>
            <a:r>
              <a:rPr lang="en-US" b="1" dirty="0" smtClean="0">
                <a:solidFill>
                  <a:schemeClr val="bg1"/>
                </a:solidFill>
              </a:rPr>
              <a:t>binding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935645"/>
            <a:ext cx="82104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dim </a:t>
            </a:r>
            <a:r>
              <a:rPr lang="en-US" sz="1400" dirty="0" err="1" smtClean="0"/>
              <a:t>commentWritableBinder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PropertyWritableBinder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rgbClr val="0070C0"/>
                </a:solidFill>
              </a:rPr>
              <a:t>new</a:t>
            </a:r>
            <a:r>
              <a:rPr lang="en-US" sz="1400" dirty="0" smtClean="0"/>
              <a:t> </a:t>
            </a:r>
            <a:r>
              <a:rPr lang="en-US" sz="1400" dirty="0" err="1" smtClean="0"/>
              <a:t>PropertyWritableBinder</a:t>
            </a:r>
            <a:r>
              <a:rPr lang="en-US" sz="1400" dirty="0" smtClean="0"/>
              <a:t>("</a:t>
            </a:r>
            <a:r>
              <a:rPr lang="en-US" sz="1400" dirty="0" err="1" smtClean="0">
                <a:solidFill>
                  <a:srgbClr val="FF0000"/>
                </a:solidFill>
              </a:rPr>
              <a:t>WellComments</a:t>
            </a:r>
            <a:r>
              <a:rPr lang="en-US" sz="1400" dirty="0" smtClean="0"/>
              <a:t>")</a:t>
            </a:r>
          </a:p>
          <a:p>
            <a:endParaRPr lang="en-US" sz="1400" dirty="0"/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txtComments</a:t>
            </a:r>
            <a:r>
              <a:rPr lang="en-US" sz="1400" dirty="0" smtClean="0"/>
              <a:t>.</a:t>
            </a:r>
            <a:r>
              <a:rPr lang="en-US" sz="1400" dirty="0"/>
              <a:t> </a:t>
            </a:r>
            <a:r>
              <a:rPr lang="en-US" sz="1400" dirty="0" err="1" smtClean="0"/>
              <a:t>DataBindings.Add</a:t>
            </a:r>
            <a:r>
              <a:rPr lang="en-US" sz="1400" dirty="0" smtClean="0"/>
              <a:t>( </a:t>
            </a:r>
            <a:r>
              <a:rPr lang="en-US" sz="1400" dirty="0"/>
              <a:t>New </a:t>
            </a:r>
            <a:r>
              <a:rPr lang="en-US" sz="1400" dirty="0" smtClean="0"/>
              <a:t>Binding("</a:t>
            </a:r>
            <a:r>
              <a:rPr lang="en-US" sz="1400" dirty="0" err="1">
                <a:solidFill>
                  <a:srgbClr val="FF0000"/>
                </a:solidFill>
              </a:rPr>
              <a:t>ReadOnly</a:t>
            </a:r>
            <a:r>
              <a:rPr lang="en-US" sz="1400" dirty="0"/>
              <a:t>", </a:t>
            </a:r>
            <a:r>
              <a:rPr lang="en-US" sz="1400" dirty="0" err="1" smtClean="0"/>
              <a:t>commentWritableBinder</a:t>
            </a:r>
            <a:r>
              <a:rPr lang="en-US" sz="1400" dirty="0" smtClean="0"/>
              <a:t> , "</a:t>
            </a:r>
            <a:r>
              <a:rPr lang="en-US" sz="1400" dirty="0" err="1" smtClean="0">
                <a:solidFill>
                  <a:srgbClr val="FF0000"/>
                </a:solidFill>
              </a:rPr>
              <a:t>IsReadOnly</a:t>
            </a:r>
            <a:r>
              <a:rPr lang="en-US" sz="1400" dirty="0" smtClean="0"/>
              <a:t>"))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commentWritableBinder.BindTo</a:t>
            </a:r>
            <a:r>
              <a:rPr lang="en-US" sz="1400" dirty="0" smtClean="0"/>
              <a:t>(_</a:t>
            </a:r>
            <a:r>
              <a:rPr lang="en-US" sz="1400" dirty="0" err="1" smtClean="0"/>
              <a:t>budgetEntity</a:t>
            </a:r>
            <a:r>
              <a:rPr lang="en-US" sz="14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895600"/>
            <a:ext cx="621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Enable/disable UI Control based on Property Is Writable or not</a:t>
            </a:r>
          </a:p>
          <a:p>
            <a:r>
              <a:rPr lang="en-US" dirty="0" smtClean="0"/>
              <a:t>Set UI Control </a:t>
            </a:r>
            <a:r>
              <a:rPr lang="en-US" dirty="0" err="1" smtClean="0"/>
              <a:t>Readonly</a:t>
            </a:r>
            <a:r>
              <a:rPr lang="en-US" dirty="0" smtClean="0"/>
              <a:t> based on Property Is Writable or not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en-US" dirty="0"/>
              <a:t>Extra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74416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Business Object – Data Line </a:t>
            </a:r>
            <a:r>
              <a:rPr lang="en-US" sz="3200" dirty="0" smtClean="0">
                <a:solidFill>
                  <a:schemeClr val="bg1"/>
                </a:solidFill>
              </a:rPr>
              <a:t>Interaction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24" y="2514600"/>
            <a:ext cx="57435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6000" y="304800"/>
            <a:ext cx="4191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4399" y="2133600"/>
            <a:ext cx="72930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Public Overrides Function</a:t>
            </a:r>
            <a:r>
              <a:rPr lang="en-US" sz="1200" dirty="0" smtClean="0"/>
              <a:t> </a:t>
            </a:r>
            <a:r>
              <a:rPr lang="en-US" sz="1200" dirty="0" err="1" smtClean="0"/>
              <a:t>CheckPropertyUiWritable</a:t>
            </a:r>
            <a:r>
              <a:rPr lang="en-US" sz="1200" dirty="0" smtClean="0"/>
              <a:t>(</a:t>
            </a:r>
            <a:r>
              <a:rPr lang="en-US" sz="1200" dirty="0" err="1" smtClean="0"/>
              <a:t>propertyName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As String) As Boolean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        If Not </a:t>
            </a:r>
            <a:r>
              <a:rPr lang="en-US" sz="1200" dirty="0" err="1"/>
              <a:t>SecurityUserEntity.CurrentUser.HasFieldCodeAccess</a:t>
            </a:r>
            <a:r>
              <a:rPr lang="en-US" sz="1200" dirty="0"/>
              <a:t>(</a:t>
            </a:r>
            <a:r>
              <a:rPr lang="en-US" sz="1200" dirty="0" err="1"/>
              <a:t>EntityFieldCode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rgbClr val="0070C0"/>
                </a:solidFill>
              </a:rPr>
              <a:t>Return False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End If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Dim</a:t>
            </a:r>
            <a:r>
              <a:rPr lang="en-US" sz="1200" dirty="0"/>
              <a:t> writable </a:t>
            </a:r>
            <a:r>
              <a:rPr lang="en-US" sz="1200" dirty="0">
                <a:solidFill>
                  <a:srgbClr val="0070C0"/>
                </a:solidFill>
              </a:rPr>
              <a:t>As Boolean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70C0"/>
                </a:solidFill>
              </a:rPr>
              <a:t>False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Select Case </a:t>
            </a:r>
            <a:r>
              <a:rPr lang="en-US" sz="1200" dirty="0" err="1"/>
              <a:t>propertyName</a:t>
            </a:r>
            <a:endParaRPr lang="en-US" sz="1200" dirty="0"/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rgbClr val="0070C0"/>
                </a:solidFill>
              </a:rPr>
              <a:t>Case</a:t>
            </a:r>
            <a:r>
              <a:rPr lang="en-US" sz="1200" dirty="0"/>
              <a:t> "</a:t>
            </a:r>
            <a:r>
              <a:rPr lang="en-US" sz="1200" dirty="0" err="1">
                <a:solidFill>
                  <a:srgbClr val="FF0000"/>
                </a:solidFill>
              </a:rPr>
              <a:t>WellSlDesc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WellPlaytypeCode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WellType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WellOrient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WellRigType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WellTvd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WellMd</a:t>
            </a:r>
            <a:r>
              <a:rPr lang="en-US" sz="1200" dirty="0"/>
              <a:t>"</a:t>
            </a:r>
          </a:p>
          <a:p>
            <a:endParaRPr lang="en-US" sz="1200" dirty="0"/>
          </a:p>
          <a:p>
            <a:r>
              <a:rPr lang="en-US" sz="1200" dirty="0"/>
              <a:t>                </a:t>
            </a:r>
            <a:r>
              <a:rPr lang="en-US" sz="1200" dirty="0">
                <a:solidFill>
                  <a:srgbClr val="0070C0"/>
                </a:solidFill>
              </a:rPr>
              <a:t>If</a:t>
            </a:r>
            <a:r>
              <a:rPr lang="en-US" sz="1200" dirty="0"/>
              <a:t> "</a:t>
            </a:r>
            <a:r>
              <a:rPr lang="en-US" sz="1200" dirty="0" err="1">
                <a:solidFill>
                  <a:srgbClr val="FF0000"/>
                </a:solidFill>
              </a:rPr>
              <a:t>EXP</a:t>
            </a:r>
            <a:r>
              <a:rPr lang="en-US" sz="1200" dirty="0" err="1"/>
              <a:t>".Equals</a:t>
            </a:r>
            <a:r>
              <a:rPr lang="en-US" sz="1200" dirty="0"/>
              <a:t>(</a:t>
            </a:r>
            <a:r>
              <a:rPr lang="en-US" sz="1200" dirty="0" err="1"/>
              <a:t>EntityLevel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200" dirty="0"/>
              <a:t>                    writable = </a:t>
            </a:r>
            <a:r>
              <a:rPr lang="en-US" sz="1200" dirty="0">
                <a:solidFill>
                  <a:srgbClr val="0070C0"/>
                </a:solidFill>
              </a:rPr>
              <a:t>True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     End If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                If</a:t>
            </a:r>
            <a:r>
              <a:rPr lang="en-US" sz="1200" dirty="0"/>
              <a:t> </a:t>
            </a:r>
            <a:r>
              <a:rPr lang="en-US" sz="1200" dirty="0" err="1"/>
              <a:t>IsNVAWO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Or</a:t>
            </a:r>
            <a:r>
              <a:rPr lang="en-US" sz="1200" dirty="0"/>
              <a:t> </a:t>
            </a:r>
            <a:r>
              <a:rPr lang="en-US" sz="1200" dirty="0" err="1"/>
              <a:t>IsThermal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200" dirty="0"/>
              <a:t>                    writable = </a:t>
            </a:r>
            <a:r>
              <a:rPr lang="en-US" sz="1200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     End </a:t>
            </a:r>
            <a:r>
              <a:rPr lang="en-US" sz="1200" dirty="0" smtClean="0">
                <a:solidFill>
                  <a:srgbClr val="0070C0"/>
                </a:solidFill>
              </a:rPr>
              <a:t>If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         ……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rgbClr val="0070C0"/>
                </a:solidFill>
              </a:rPr>
              <a:t>return</a:t>
            </a:r>
            <a:r>
              <a:rPr lang="en-US" sz="1200" dirty="0" smtClean="0"/>
              <a:t> writable</a:t>
            </a:r>
            <a:endParaRPr lang="en-US" sz="12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685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Property Writable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</a:rPr>
              <a:t> UI Control Enable/Read-only data </a:t>
            </a:r>
            <a:r>
              <a:rPr lang="en-US" b="1" dirty="0" smtClean="0">
                <a:solidFill>
                  <a:schemeClr val="bg1"/>
                </a:solidFill>
              </a:rPr>
              <a:t>binding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en-US" dirty="0"/>
              <a:t>Extra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7408333" cy="44873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Property Writable change based on Property </a:t>
            </a:r>
            <a:r>
              <a:rPr lang="en-US" b="1" dirty="0" smtClean="0">
                <a:solidFill>
                  <a:schemeClr val="bg1"/>
                </a:solidFill>
              </a:rPr>
              <a:t>Change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80413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Protected Overrides Function </a:t>
            </a:r>
            <a:r>
              <a:rPr lang="en-US" sz="1200" dirty="0" err="1">
                <a:solidFill>
                  <a:srgbClr val="FFC000"/>
                </a:solidFill>
              </a:rPr>
              <a:t>GetUiWritableDependentProperties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propertyName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As String) As String()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Select Case </a:t>
            </a:r>
            <a:r>
              <a:rPr lang="en-US" sz="1200" dirty="0" err="1"/>
              <a:t>propertyName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00B050"/>
                </a:solidFill>
              </a:rPr>
              <a:t>             </a:t>
            </a:r>
            <a:r>
              <a:rPr lang="en-US" sz="1200" dirty="0">
                <a:solidFill>
                  <a:srgbClr val="00B050"/>
                </a:solidFill>
              </a:rPr>
              <a:t>'If </a:t>
            </a:r>
            <a:r>
              <a:rPr lang="en-US" sz="1200" dirty="0" err="1" smtClean="0">
                <a:solidFill>
                  <a:srgbClr val="00B050"/>
                </a:solidFill>
              </a:rPr>
              <a:t>EntityLevel</a:t>
            </a:r>
            <a:r>
              <a:rPr lang="en-US" sz="1200" dirty="0" smtClean="0">
                <a:solidFill>
                  <a:srgbClr val="00B050"/>
                </a:solidFill>
              </a:rPr>
              <a:t> changes,  following Properties’ Writable attribute might change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rgbClr val="0070C0"/>
                </a:solidFill>
              </a:rPr>
              <a:t>Case</a:t>
            </a:r>
            <a:r>
              <a:rPr lang="en-US" sz="1200" dirty="0"/>
              <a:t> "</a:t>
            </a:r>
            <a:r>
              <a:rPr lang="en-US" sz="1200" dirty="0" err="1">
                <a:solidFill>
                  <a:srgbClr val="FF0000"/>
                </a:solidFill>
              </a:rPr>
              <a:t>EntityLevel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{"</a:t>
            </a:r>
            <a:r>
              <a:rPr lang="en-US" sz="1200" dirty="0" err="1">
                <a:solidFill>
                  <a:srgbClr val="FF0000"/>
                </a:solidFill>
              </a:rPr>
              <a:t>WellSlDesc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WellPlaytypeCode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WellType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WellOrient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WellRigType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WellTvd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WellMd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            "</a:t>
            </a:r>
            <a:r>
              <a:rPr lang="en-US" sz="1200" dirty="0">
                <a:solidFill>
                  <a:srgbClr val="FF0000"/>
                </a:solidFill>
              </a:rPr>
              <a:t>FdCutoffItemVal1</a:t>
            </a:r>
            <a:r>
              <a:rPr lang="en-US" sz="1200" dirty="0"/>
              <a:t>", "</a:t>
            </a:r>
            <a:r>
              <a:rPr lang="en-US" sz="1200" dirty="0">
                <a:solidFill>
                  <a:srgbClr val="FF0000"/>
                </a:solidFill>
              </a:rPr>
              <a:t>FdCutoffItemVal3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            "</a:t>
            </a:r>
            <a:r>
              <a:rPr lang="en-US" sz="1200" dirty="0">
                <a:solidFill>
                  <a:srgbClr val="FF0000"/>
                </a:solidFill>
              </a:rPr>
              <a:t>FdCutoffItemVal2</a:t>
            </a:r>
            <a:r>
              <a:rPr lang="en-US" sz="1200" dirty="0"/>
              <a:t>", "</a:t>
            </a:r>
            <a:r>
              <a:rPr lang="en-US" sz="1200" dirty="0">
                <a:solidFill>
                  <a:srgbClr val="FF0000"/>
                </a:solidFill>
              </a:rPr>
              <a:t>FdCutoffItemVal4</a:t>
            </a:r>
            <a:r>
              <a:rPr lang="en-US" sz="1200" dirty="0"/>
              <a:t>"}</a:t>
            </a:r>
          </a:p>
          <a:p>
            <a:endParaRPr lang="en-US" sz="1200" dirty="0"/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rgbClr val="0070C0"/>
                </a:solidFill>
              </a:rPr>
              <a:t>Case</a:t>
            </a:r>
            <a:r>
              <a:rPr lang="en-US" sz="1200" dirty="0"/>
              <a:t> "</a:t>
            </a:r>
            <a:r>
              <a:rPr lang="en-US" sz="1200" dirty="0">
                <a:solidFill>
                  <a:srgbClr val="FF0000"/>
                </a:solidFill>
              </a:rPr>
              <a:t>CustomSortGroup2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{"</a:t>
            </a:r>
            <a:r>
              <a:rPr lang="en-US" sz="1200" dirty="0" err="1">
                <a:solidFill>
                  <a:srgbClr val="FF0000"/>
                </a:solidFill>
              </a:rPr>
              <a:t>WellSlDesc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WellPlaytypeCode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WellType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WellOrient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WellRigType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WellTvd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WellMd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           "</a:t>
            </a:r>
            <a:r>
              <a:rPr lang="en-US" sz="1200" dirty="0" err="1">
                <a:solidFill>
                  <a:srgbClr val="FF0000"/>
                </a:solidFill>
              </a:rPr>
              <a:t>EntityInclude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EntityLevel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EntityFieldCode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EntityCurrencyCode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WellZoneDesc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EntityBusiness</a:t>
            </a:r>
            <a:r>
              <a:rPr lang="en-US" sz="1200" dirty="0"/>
              <a:t>", _</a:t>
            </a:r>
          </a:p>
          <a:p>
            <a:r>
              <a:rPr lang="en-US" sz="1200" dirty="0"/>
              <a:t>                </a:t>
            </a:r>
            <a:r>
              <a:rPr lang="en-US" sz="1200" dirty="0" smtClean="0"/>
              <a:t>       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FF0000"/>
                </a:solidFill>
              </a:rPr>
              <a:t>FdCutoffItemTxt5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FdCutoffItemId</a:t>
            </a:r>
            <a:r>
              <a:rPr lang="en-US" sz="1200" dirty="0"/>
              <a:t>", "</a:t>
            </a:r>
            <a:r>
              <a:rPr lang="en-US" sz="1200" dirty="0" err="1">
                <a:solidFill>
                  <a:srgbClr val="FF0000"/>
                </a:solidFill>
              </a:rPr>
              <a:t>FdCutoffOverrideFlagCheckState</a:t>
            </a:r>
            <a:r>
              <a:rPr lang="en-US" sz="1200" dirty="0"/>
              <a:t>"}</a:t>
            </a:r>
          </a:p>
          <a:p>
            <a:endParaRPr lang="en-US" sz="1200" dirty="0"/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rgbClr val="0070C0"/>
                </a:solidFill>
              </a:rPr>
              <a:t>Case</a:t>
            </a:r>
            <a:r>
              <a:rPr lang="en-US" sz="1200" dirty="0"/>
              <a:t> "</a:t>
            </a:r>
            <a:r>
              <a:rPr lang="en-US" sz="1200" dirty="0" err="1">
                <a:solidFill>
                  <a:srgbClr val="FF0000"/>
                </a:solidFill>
              </a:rPr>
              <a:t>FdCutoffOverrideFlagCheckState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{"</a:t>
            </a:r>
            <a:r>
              <a:rPr lang="en-US" sz="1200" dirty="0">
                <a:solidFill>
                  <a:srgbClr val="FF0000"/>
                </a:solidFill>
              </a:rPr>
              <a:t>FdCutoffItemVal1</a:t>
            </a:r>
            <a:r>
              <a:rPr lang="en-US" sz="1200" dirty="0"/>
              <a:t>", "</a:t>
            </a:r>
            <a:r>
              <a:rPr lang="en-US" sz="1200" dirty="0">
                <a:solidFill>
                  <a:srgbClr val="FF0000"/>
                </a:solidFill>
              </a:rPr>
              <a:t>FdCutoffItemVal3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            "</a:t>
            </a:r>
            <a:r>
              <a:rPr lang="en-US" sz="1200" dirty="0">
                <a:solidFill>
                  <a:srgbClr val="FF0000"/>
                </a:solidFill>
              </a:rPr>
              <a:t>FdCutoffItemVal2</a:t>
            </a:r>
            <a:r>
              <a:rPr lang="en-US" sz="1200" dirty="0"/>
              <a:t>", "</a:t>
            </a:r>
            <a:r>
              <a:rPr lang="en-US" sz="1200" dirty="0">
                <a:solidFill>
                  <a:srgbClr val="FF0000"/>
                </a:solidFill>
              </a:rPr>
              <a:t>FdCutoffItemVal4</a:t>
            </a:r>
            <a:r>
              <a:rPr lang="en-US" sz="1200" dirty="0"/>
              <a:t>"}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End Select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 Nothing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End </a:t>
            </a:r>
            <a:r>
              <a:rPr lang="en-US" sz="1200" dirty="0" smtClean="0">
                <a:solidFill>
                  <a:srgbClr val="0070C0"/>
                </a:solidFill>
              </a:rPr>
              <a:t>Function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Override </a:t>
            </a:r>
            <a:r>
              <a:rPr lang="en-US" dirty="0" err="1" smtClean="0"/>
              <a:t>GetUiWritableDependentProperties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en-US" dirty="0"/>
              <a:t>Extra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60113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Business Entity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 Data table multi-primary-keys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support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845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Public Class </a:t>
            </a:r>
            <a:r>
              <a:rPr lang="en-US" sz="1200" dirty="0" err="1"/>
              <a:t>SecurityDelegateDataAccess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Inherits</a:t>
            </a:r>
            <a:r>
              <a:rPr lang="en-US" sz="1200" dirty="0"/>
              <a:t> </a:t>
            </a:r>
            <a:r>
              <a:rPr lang="en-US" sz="1200" dirty="0" err="1" smtClean="0"/>
              <a:t>BusinessDataAccess</a:t>
            </a:r>
            <a:endParaRPr lang="en-US" sz="1200" dirty="0"/>
          </a:p>
          <a:p>
            <a:r>
              <a:rPr lang="en-US" sz="1200" dirty="0" smtClean="0"/>
              <a:t>    …………..</a:t>
            </a:r>
            <a:endParaRPr lang="en-US" sz="1200" dirty="0"/>
          </a:p>
          <a:p>
            <a:r>
              <a:rPr lang="en-US" sz="1200" dirty="0" smtClean="0"/>
              <a:t>    </a:t>
            </a:r>
            <a:r>
              <a:rPr lang="en-US" sz="1200" dirty="0">
                <a:solidFill>
                  <a:srgbClr val="0070C0"/>
                </a:solidFill>
              </a:rPr>
              <a:t>Public Overrides Function </a:t>
            </a:r>
            <a:r>
              <a:rPr lang="en-US" sz="1200" dirty="0" err="1"/>
              <a:t>InsertCommandOutParamToPKMap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As String(,)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{{"</a:t>
            </a:r>
            <a:r>
              <a:rPr lang="en-US" sz="1200" dirty="0">
                <a:solidFill>
                  <a:srgbClr val="FFC000"/>
                </a:solidFill>
              </a:rPr>
              <a:t>O_STAFF_ID</a:t>
            </a:r>
            <a:r>
              <a:rPr lang="en-US" sz="1200" dirty="0"/>
              <a:t>", "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STAFF_ID</a:t>
            </a:r>
            <a:r>
              <a:rPr lang="en-US" sz="1200" dirty="0"/>
              <a:t>"},</a:t>
            </a:r>
          </a:p>
          <a:p>
            <a:r>
              <a:rPr lang="en-US" sz="1200" dirty="0"/>
              <a:t>                {"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O_STAFF_DELEGATE_ID</a:t>
            </a:r>
            <a:r>
              <a:rPr lang="en-US" sz="1200" dirty="0"/>
              <a:t>", "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STAFF_DELEGATE_ID</a:t>
            </a:r>
            <a:r>
              <a:rPr lang="en-US" sz="1200" dirty="0"/>
              <a:t>"}}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</a:t>
            </a:r>
            <a:r>
              <a:rPr lang="en-US" sz="1200" dirty="0" smtClean="0">
                <a:solidFill>
                  <a:srgbClr val="0070C0"/>
                </a:solidFill>
              </a:rPr>
              <a:t>Function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Public Overrides Function </a:t>
            </a:r>
            <a:r>
              <a:rPr lang="en-US" sz="1200" dirty="0" err="1"/>
              <a:t>CreateInsertCommand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System.Data.IDbCommand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oCommand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System.Data.OracleClient.OracleCommand</a:t>
            </a:r>
            <a:r>
              <a:rPr lang="en-US" sz="1200" dirty="0"/>
              <a:t> = </a:t>
            </a:r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rgbClr val="0070C0"/>
                </a:solidFill>
              </a:rPr>
              <a:t>Me.CreateCommand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C000"/>
                </a:solidFill>
              </a:rPr>
              <a:t>DA_SECURITYDELEGATE.SECURITYDELEGATE_C</a:t>
            </a:r>
            <a:r>
              <a:rPr lang="en-US" sz="1200" dirty="0"/>
              <a:t>")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B050"/>
                </a:solidFill>
              </a:rPr>
              <a:t>        ' Add Parameters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i_staff_id</a:t>
            </a:r>
            <a:r>
              <a:rPr lang="en-US" sz="1200" dirty="0"/>
              <a:t>", </a:t>
            </a:r>
            <a:r>
              <a:rPr lang="en-US" sz="1200" dirty="0" err="1" smtClean="0"/>
              <a:t>System.Data.OracleClient.OracleType.Number</a:t>
            </a:r>
            <a:r>
              <a:rPr lang="en-US" sz="1200" dirty="0" smtClean="0"/>
              <a:t>, </a:t>
            </a:r>
            <a:r>
              <a:rPr lang="en-US" sz="1200" dirty="0" err="1" smtClean="0"/>
              <a:t>ParameterDirection.InputOutput</a:t>
            </a:r>
            <a:r>
              <a:rPr lang="en-US" sz="1200" dirty="0" smtClean="0"/>
              <a:t>))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i_staff_delegate_id</a:t>
            </a:r>
            <a:r>
              <a:rPr lang="en-US" sz="1200" dirty="0"/>
              <a:t>", </a:t>
            </a:r>
            <a:r>
              <a:rPr lang="en-US" sz="1200" dirty="0" err="1" smtClean="0"/>
              <a:t>System.Data.OracleClient.OracleType.Number</a:t>
            </a:r>
            <a:r>
              <a:rPr lang="en-US" sz="1200" dirty="0" smtClean="0"/>
              <a:t>, </a:t>
            </a:r>
            <a:r>
              <a:rPr lang="en-US" sz="1200" dirty="0" err="1" smtClean="0"/>
              <a:t>ParameterDirection.InputOutput</a:t>
            </a:r>
            <a:r>
              <a:rPr lang="en-US" sz="1200" dirty="0" smtClean="0"/>
              <a:t>))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oCommand.Parameters.Add</a:t>
            </a:r>
            <a:r>
              <a:rPr lang="en-US" sz="1200" dirty="0"/>
              <a:t>(</a:t>
            </a:r>
            <a:r>
              <a:rPr lang="en-US" sz="1200" dirty="0" err="1"/>
              <a:t>CreateParameter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FF0000"/>
                </a:solidFill>
              </a:rPr>
              <a:t>i_override_lockdown_version_id</a:t>
            </a:r>
            <a:r>
              <a:rPr lang="en-US" sz="1200" dirty="0"/>
              <a:t>", </a:t>
            </a:r>
            <a:r>
              <a:rPr lang="en-US" sz="1200" dirty="0" err="1"/>
              <a:t>System.Data.OracleClient.OracleType.Number</a:t>
            </a:r>
            <a:r>
              <a:rPr lang="en-US" sz="1200" dirty="0"/>
              <a:t>))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' Map Parameters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 err="1">
                <a:solidFill>
                  <a:srgbClr val="FF0000"/>
                </a:solidFill>
              </a:rPr>
              <a:t>i_staff_id</a:t>
            </a:r>
            <a:r>
              <a:rPr lang="en-US" sz="1200" dirty="0"/>
              <a:t>", </a:t>
            </a:r>
            <a:r>
              <a:rPr lang="en-US" sz="1200" dirty="0" err="1"/>
              <a:t>BusinessEntity.StaffId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 err="1">
                <a:solidFill>
                  <a:srgbClr val="FF0000"/>
                </a:solidFill>
              </a:rPr>
              <a:t>i_staff_delegate_id</a:t>
            </a:r>
            <a:r>
              <a:rPr lang="en-US" sz="1200" dirty="0"/>
              <a:t>", </a:t>
            </a:r>
            <a:r>
              <a:rPr lang="en-US" sz="1200" dirty="0" err="1"/>
              <a:t>BusinessEntity.StaffDelegateId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SetParameterValue</a:t>
            </a:r>
            <a:r>
              <a:rPr lang="en-US" sz="1200" dirty="0"/>
              <a:t>(</a:t>
            </a:r>
            <a:r>
              <a:rPr lang="en-US" sz="1200" dirty="0" err="1"/>
              <a:t>oCommand</a:t>
            </a:r>
            <a:r>
              <a:rPr lang="en-US" sz="1200" dirty="0"/>
              <a:t>, "</a:t>
            </a:r>
            <a:r>
              <a:rPr lang="en-US" sz="1200" dirty="0" err="1">
                <a:solidFill>
                  <a:srgbClr val="FF0000"/>
                </a:solidFill>
              </a:rPr>
              <a:t>i_override_lockdown_version_id</a:t>
            </a:r>
            <a:r>
              <a:rPr lang="en-US" sz="1200" dirty="0"/>
              <a:t>", </a:t>
            </a:r>
            <a:r>
              <a:rPr lang="en-US" sz="1200" dirty="0" err="1"/>
              <a:t>BusinessEntity.OverrideLockdownVersionId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oCommand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End </a:t>
            </a:r>
            <a:r>
              <a:rPr lang="en-US" sz="1200" dirty="0" smtClean="0">
                <a:solidFill>
                  <a:srgbClr val="0070C0"/>
                </a:solidFill>
              </a:rPr>
              <a:t>Function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en-US" dirty="0"/>
              <a:t>Extra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136648"/>
            <a:ext cx="77485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PROCEDURE</a:t>
            </a:r>
            <a:r>
              <a:rPr lang="en-US" sz="1200" dirty="0" smtClean="0"/>
              <a:t> SECURITYDELEGATE_C(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i_staff_id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IN OUT </a:t>
            </a:r>
            <a:r>
              <a:rPr lang="en-US" sz="1200" dirty="0" smtClean="0"/>
              <a:t>SECURITY_DELEGATE.STAFF_ID%</a:t>
            </a:r>
            <a:r>
              <a:rPr lang="en-US" sz="1200" dirty="0" smtClean="0">
                <a:solidFill>
                  <a:srgbClr val="0070C0"/>
                </a:solidFill>
              </a:rPr>
              <a:t>TYPE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i_staff_delegate_id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IN OUT </a:t>
            </a:r>
            <a:r>
              <a:rPr lang="en-US" sz="1200" dirty="0" smtClean="0"/>
              <a:t>SECURITY_DELEGATE.STAFF_DELEGATE_ID</a:t>
            </a:r>
            <a:r>
              <a:rPr lang="en-US" sz="1200" dirty="0" smtClean="0">
                <a:solidFill>
                  <a:srgbClr val="0070C0"/>
                </a:solidFill>
              </a:rPr>
              <a:t>%TYPE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i_override_lockdown_version_id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IN</a:t>
            </a:r>
            <a:r>
              <a:rPr lang="en-US" sz="1200" dirty="0" smtClean="0"/>
              <a:t> SECURITY_DELEGATE.OVERRIDE_LOCKDOWN_VERSION_ID</a:t>
            </a:r>
            <a:r>
              <a:rPr lang="en-US" sz="1200" dirty="0" smtClean="0">
                <a:solidFill>
                  <a:srgbClr val="0070C0"/>
                </a:solidFill>
              </a:rPr>
              <a:t>%TYPE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  IS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BEGIN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INSERT INTO </a:t>
            </a:r>
            <a:r>
              <a:rPr lang="en-US" sz="1200" dirty="0" smtClean="0"/>
              <a:t>SECURITY_DELEGATE</a:t>
            </a:r>
          </a:p>
          <a:p>
            <a:r>
              <a:rPr lang="en-US" sz="1200" dirty="0" smtClean="0"/>
              <a:t>	 (</a:t>
            </a:r>
          </a:p>
          <a:p>
            <a:r>
              <a:rPr lang="en-US" sz="1200" dirty="0" smtClean="0"/>
              <a:t>		STAFF_ID,</a:t>
            </a:r>
          </a:p>
          <a:p>
            <a:r>
              <a:rPr lang="en-US" sz="1200" dirty="0" smtClean="0"/>
              <a:t>		STAFF_DELEGATE_ID,</a:t>
            </a:r>
          </a:p>
          <a:p>
            <a:r>
              <a:rPr lang="en-US" sz="1200" dirty="0" smtClean="0"/>
              <a:t>		OVERRIDE_LOCKDOWN_VERSION_ID)</a:t>
            </a:r>
          </a:p>
          <a:p>
            <a:r>
              <a:rPr lang="en-US" sz="1200" dirty="0" smtClean="0"/>
              <a:t>	 </a:t>
            </a:r>
            <a:r>
              <a:rPr lang="en-US" sz="1200" dirty="0" smtClean="0">
                <a:solidFill>
                  <a:srgbClr val="0070C0"/>
                </a:solidFill>
              </a:rPr>
              <a:t>VALUES</a:t>
            </a:r>
          </a:p>
          <a:p>
            <a:r>
              <a:rPr lang="en-US" sz="1200" dirty="0" smtClean="0"/>
              <a:t>	 (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i_staff_id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i_staff_delegate_id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i_override_lockdown_version_id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0070C0"/>
                </a:solidFill>
              </a:rPr>
              <a:t>returning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FFC000"/>
                </a:solidFill>
              </a:rPr>
              <a:t>staff_id</a:t>
            </a:r>
            <a:r>
              <a:rPr lang="en-US" sz="1200" dirty="0" smtClean="0">
                <a:solidFill>
                  <a:srgbClr val="FFC000"/>
                </a:solidFill>
              </a:rPr>
              <a:t>, STAFF_DELEGATE_ID into </a:t>
            </a:r>
            <a:r>
              <a:rPr lang="en-US" sz="1200" dirty="0" err="1" smtClean="0">
                <a:solidFill>
                  <a:srgbClr val="FFC000"/>
                </a:solidFill>
              </a:rPr>
              <a:t>i_staff_id</a:t>
            </a:r>
            <a:r>
              <a:rPr lang="en-US" sz="1200" dirty="0" smtClean="0">
                <a:solidFill>
                  <a:srgbClr val="FFC000"/>
                </a:solidFill>
              </a:rPr>
              <a:t>, </a:t>
            </a:r>
            <a:r>
              <a:rPr lang="en-US" sz="1200" dirty="0" err="1" smtClean="0">
                <a:solidFill>
                  <a:srgbClr val="FFC000"/>
                </a:solidFill>
              </a:rPr>
              <a:t>i_staff_delegate_id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0070C0"/>
                </a:solidFill>
              </a:rPr>
              <a:t>END;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60113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Business Entity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 Data table multi-primary-keys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support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en-US" dirty="0"/>
              <a:t>Extra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192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Backup field(s) and Restore field(s)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53102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declineEntity.</a:t>
            </a:r>
            <a:r>
              <a:rPr lang="en-US" dirty="0" err="1">
                <a:solidFill>
                  <a:srgbClr val="FFC000"/>
                </a:solidFill>
              </a:rPr>
              <a:t>BackupFields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r>
              <a:rPr lang="en-US" dirty="0"/>
              <a:t> _</a:t>
            </a:r>
            <a:r>
              <a:rPr lang="en-US" dirty="0" err="1"/>
              <a:t>declineEntity.</a:t>
            </a:r>
            <a:r>
              <a:rPr lang="en-US" dirty="0" err="1">
                <a:solidFill>
                  <a:srgbClr val="FFC000"/>
                </a:solidFill>
              </a:rPr>
              <a:t>RestoreToBackupFields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_</a:t>
            </a:r>
            <a:r>
              <a:rPr lang="en-US" dirty="0" err="1"/>
              <a:t>declineEntity.</a:t>
            </a:r>
            <a:r>
              <a:rPr lang="en-US" dirty="0" err="1">
                <a:solidFill>
                  <a:srgbClr val="FFC000"/>
                </a:solidFill>
              </a:rPr>
              <a:t>ClearBackupField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declineEntity.</a:t>
            </a:r>
            <a:r>
              <a:rPr lang="en-US" dirty="0" err="1" smtClean="0">
                <a:solidFill>
                  <a:srgbClr val="FFC000"/>
                </a:solidFill>
              </a:rPr>
              <a:t>BackupField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Description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declineEntity.</a:t>
            </a:r>
            <a:r>
              <a:rPr lang="en-US" dirty="0" err="1" smtClean="0">
                <a:solidFill>
                  <a:srgbClr val="FFC000"/>
                </a:solidFill>
              </a:rPr>
              <a:t>GetBackupField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Description</a:t>
            </a:r>
            <a:r>
              <a:rPr lang="en-US" dirty="0" smtClean="0">
                <a:solidFill>
                  <a:srgbClr val="FFC000"/>
                </a:solidFill>
              </a:rPr>
              <a:t>”)</a:t>
            </a:r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declineEntity.</a:t>
            </a:r>
            <a:r>
              <a:rPr lang="en-US" dirty="0" err="1" smtClean="0">
                <a:solidFill>
                  <a:srgbClr val="FFC000"/>
                </a:solidFill>
              </a:rPr>
              <a:t>RestoreToBackupField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Description</a:t>
            </a:r>
            <a:r>
              <a:rPr lang="en-US" dirty="0" smtClean="0">
                <a:solidFill>
                  <a:srgbClr val="FFC000"/>
                </a:solidFill>
              </a:rPr>
              <a:t>”)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en-US" dirty="0"/>
              <a:t>Extra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code base</a:t>
            </a:r>
          </a:p>
          <a:p>
            <a:r>
              <a:rPr lang="en-US" dirty="0" smtClean="0"/>
              <a:t>We have all the source code (No third-party lib)</a:t>
            </a:r>
          </a:p>
          <a:p>
            <a:pPr marL="301943" lvl="1" indent="0">
              <a:buNone/>
            </a:pP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So</a:t>
            </a:r>
          </a:p>
          <a:p>
            <a:pPr marL="301943" lvl="1" indent="0">
              <a:buNone/>
            </a:pPr>
            <a:endParaRPr lang="en-US" dirty="0"/>
          </a:p>
          <a:p>
            <a:r>
              <a:rPr lang="en-US" dirty="0" smtClean="0"/>
              <a:t>It is easy to learn and use</a:t>
            </a:r>
          </a:p>
          <a:p>
            <a:r>
              <a:rPr lang="en-US" dirty="0" smtClean="0"/>
              <a:t>Don’t understand a function, just look into the source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(why use this library)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Protected Overrides Sub </a:t>
            </a:r>
            <a:r>
              <a:rPr lang="en-US" dirty="0" err="1">
                <a:solidFill>
                  <a:srgbClr val="FFC000"/>
                </a:solidFill>
              </a:rPr>
              <a:t>OnSetField</a:t>
            </a:r>
            <a:r>
              <a:rPr lang="en-US" dirty="0"/>
              <a:t>(</a:t>
            </a:r>
            <a:r>
              <a:rPr lang="en-US" dirty="0" err="1">
                <a:solidFill>
                  <a:schemeClr val="tx1"/>
                </a:solidFill>
              </a:rPr>
              <a:t>fieldName</a:t>
            </a:r>
            <a:r>
              <a:rPr lang="en-US" dirty="0"/>
              <a:t> As String, </a:t>
            </a:r>
            <a:r>
              <a:rPr lang="en-US" dirty="0" err="1">
                <a:solidFill>
                  <a:schemeClr val="tx1"/>
                </a:solidFill>
              </a:rPr>
              <a:t>newFieldValue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As Object, </a:t>
            </a:r>
            <a:r>
              <a:rPr lang="en-US" dirty="0" err="1">
                <a:solidFill>
                  <a:schemeClr val="tx1"/>
                </a:solidFill>
              </a:rPr>
              <a:t>oldFieldValue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As Object, </a:t>
            </a:r>
            <a:r>
              <a:rPr lang="en-US" dirty="0" err="1"/>
              <a:t>fromDbLoading</a:t>
            </a:r>
            <a:r>
              <a:rPr lang="en-US" dirty="0"/>
              <a:t> As Boolean)</a:t>
            </a:r>
          </a:p>
          <a:p>
            <a:r>
              <a:rPr lang="en-US" dirty="0"/>
              <a:t>        If Not </a:t>
            </a:r>
            <a:r>
              <a:rPr lang="en-US" dirty="0" err="1">
                <a:solidFill>
                  <a:schemeClr val="tx1"/>
                </a:solidFill>
              </a:rPr>
              <a:t>fromDbLoading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Then</a:t>
            </a:r>
          </a:p>
          <a:p>
            <a:r>
              <a:rPr lang="en-US" dirty="0"/>
              <a:t>            If Not </a:t>
            </a:r>
            <a:r>
              <a:rPr lang="en-US" dirty="0" err="1"/>
              <a:t>Object.Equals</a:t>
            </a:r>
            <a:r>
              <a:rPr lang="en-US" dirty="0"/>
              <a:t>(</a:t>
            </a:r>
            <a:r>
              <a:rPr lang="en-US" dirty="0" err="1">
                <a:solidFill>
                  <a:schemeClr val="tx1"/>
                </a:solidFill>
              </a:rPr>
              <a:t>oldFieldValue</a:t>
            </a:r>
            <a:r>
              <a:rPr lang="en-US" dirty="0"/>
              <a:t>, </a:t>
            </a:r>
            <a:r>
              <a:rPr lang="en-US" dirty="0" err="1">
                <a:solidFill>
                  <a:schemeClr val="tx1"/>
                </a:solidFill>
              </a:rPr>
              <a:t>newFieldValue</a:t>
            </a:r>
            <a:r>
              <a:rPr lang="en-US" dirty="0"/>
              <a:t>) Then</a:t>
            </a:r>
          </a:p>
          <a:p>
            <a:r>
              <a:rPr lang="en-US" dirty="0"/>
              <a:t>                If </a:t>
            </a:r>
            <a:r>
              <a:rPr lang="en-US" dirty="0" err="1">
                <a:solidFill>
                  <a:schemeClr val="tx1"/>
                </a:solidFill>
              </a:rPr>
              <a:t>fieldName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WellPrimaryProdCode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/>
              <a:t>Then</a:t>
            </a:r>
          </a:p>
          <a:p>
            <a:r>
              <a:rPr lang="en-US" dirty="0"/>
              <a:t>                    </a:t>
            </a:r>
            <a:r>
              <a:rPr lang="en-US" dirty="0" err="1">
                <a:solidFill>
                  <a:schemeClr val="tx1"/>
                </a:solidFill>
              </a:rPr>
              <a:t>RaiseEvent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LockDownChanged</a:t>
            </a:r>
            <a:r>
              <a:rPr lang="en-US" dirty="0"/>
              <a:t>(Me)</a:t>
            </a:r>
          </a:p>
          <a:p>
            <a:r>
              <a:rPr lang="en-US" dirty="0"/>
              <a:t>                    </a:t>
            </a:r>
            <a:r>
              <a:rPr lang="en-US" dirty="0" err="1">
                <a:solidFill>
                  <a:schemeClr val="tx1"/>
                </a:solidFill>
              </a:rPr>
              <a:t>RaiseEvent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BudgetPrimaryProductChanged</a:t>
            </a:r>
            <a:r>
              <a:rPr lang="en-US" dirty="0"/>
              <a:t>(Me)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ElseIf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fieldName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EntityCurrencyCode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/>
              <a:t>Then</a:t>
            </a:r>
          </a:p>
          <a:p>
            <a:r>
              <a:rPr lang="en-US" dirty="0"/>
              <a:t>                    </a:t>
            </a:r>
            <a:r>
              <a:rPr lang="en-US" dirty="0" err="1">
                <a:solidFill>
                  <a:schemeClr val="tx1"/>
                </a:solidFill>
              </a:rPr>
              <a:t>RaiseEvent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BudgetCurrencyChanged</a:t>
            </a:r>
            <a:r>
              <a:rPr lang="en-US" dirty="0"/>
              <a:t>(Me)</a:t>
            </a:r>
          </a:p>
          <a:p>
            <a:r>
              <a:rPr lang="en-US" dirty="0"/>
              <a:t>                End If</a:t>
            </a:r>
          </a:p>
          <a:p>
            <a:r>
              <a:rPr lang="en-US" dirty="0"/>
              <a:t>            End If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End Sub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6136" y="987332"/>
            <a:ext cx="7394643" cy="6004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Entity Class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More Uses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8536" y="1905000"/>
            <a:ext cx="7394643" cy="600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Override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OnSetField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to check field change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536" y="2675467"/>
            <a:ext cx="8386863" cy="281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If </a:t>
            </a:r>
            <a:r>
              <a:rPr lang="en-US" sz="1600" dirty="0" err="1">
                <a:solidFill>
                  <a:schemeClr val="tx1"/>
                </a:solidFill>
              </a:rPr>
              <a:t>MsgBox</a:t>
            </a:r>
            <a:r>
              <a:rPr lang="en-US" sz="1600" dirty="0">
                <a:solidFill>
                  <a:srgbClr val="FF0000"/>
                </a:solidFill>
              </a:rPr>
              <a:t>("Confirm duplicate from version "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chemeClr val="tx1"/>
                </a:solidFill>
              </a:rPr>
              <a:t>versionFromName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FF0000"/>
                </a:solidFill>
              </a:rPr>
              <a:t>" (#"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chemeClr val="tx1"/>
                </a:solidFill>
              </a:rPr>
              <a:t>versionFromId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FF0000"/>
                </a:solidFill>
              </a:rPr>
              <a:t>") to "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chemeClr val="tx1"/>
                </a:solidFill>
              </a:rPr>
              <a:t>versionToName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&amp; </a:t>
            </a:r>
            <a:r>
              <a:rPr lang="en-US" sz="1600" dirty="0">
                <a:solidFill>
                  <a:srgbClr val="FF0000"/>
                </a:solidFill>
              </a:rPr>
              <a:t>" (#" &amp; </a:t>
            </a:r>
            <a:r>
              <a:rPr lang="en-US" sz="1600" dirty="0" err="1">
                <a:solidFill>
                  <a:srgbClr val="FF0000"/>
                </a:solidFill>
              </a:rPr>
              <a:t>versionToId</a:t>
            </a:r>
            <a:r>
              <a:rPr lang="en-US" sz="1600" dirty="0">
                <a:solidFill>
                  <a:srgbClr val="FF0000"/>
                </a:solidFill>
              </a:rPr>
              <a:t> &amp; ")"</a:t>
            </a:r>
            <a:r>
              <a:rPr lang="en-US" sz="1600" dirty="0">
                <a:solidFill>
                  <a:schemeClr val="accent2"/>
                </a:solidFill>
              </a:rPr>
              <a:t>, </a:t>
            </a:r>
            <a:r>
              <a:rPr lang="en-US" sz="1600" dirty="0" err="1"/>
              <a:t>MsgBoxStyle.YesNo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"Confirm duplicate budget"</a:t>
            </a:r>
            <a:r>
              <a:rPr lang="en-US" sz="1600" dirty="0"/>
              <a:t>) = </a:t>
            </a:r>
            <a:r>
              <a:rPr lang="en-US" sz="1600" dirty="0" err="1"/>
              <a:t>MsgBoxResult.Yes</a:t>
            </a:r>
            <a:r>
              <a:rPr lang="en-US" sz="1600" dirty="0"/>
              <a:t> Then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Me.</a:t>
            </a:r>
            <a:r>
              <a:rPr lang="en-US" sz="1600" dirty="0" err="1">
                <a:solidFill>
                  <a:schemeClr val="tx1"/>
                </a:solidFill>
              </a:rPr>
              <a:t>Cursor</a:t>
            </a:r>
            <a:r>
              <a:rPr lang="en-US" sz="1600" dirty="0"/>
              <a:t> = </a:t>
            </a:r>
            <a:r>
              <a:rPr lang="en-US" sz="1600" dirty="0" err="1"/>
              <a:t>Cursors.WaitCursor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Call New </a:t>
            </a:r>
            <a:r>
              <a:rPr lang="en-US" sz="1600" dirty="0" err="1">
                <a:solidFill>
                  <a:schemeClr val="tx1"/>
                </a:solidFill>
              </a:rPr>
              <a:t>BudgetDBUtil</a:t>
            </a:r>
            <a:r>
              <a:rPr lang="en-US" sz="1600" dirty="0">
                <a:solidFill>
                  <a:schemeClr val="tx1"/>
                </a:solidFill>
              </a:rPr>
              <a:t>().</a:t>
            </a:r>
            <a:r>
              <a:rPr lang="en-US" sz="1600" dirty="0" err="1">
                <a:solidFill>
                  <a:schemeClr val="accent5"/>
                </a:solidFill>
              </a:rPr>
              <a:t>ExecuteProcedure</a:t>
            </a:r>
            <a:r>
              <a:rPr lang="en-US" sz="1600" dirty="0"/>
              <a:t>("</a:t>
            </a:r>
            <a:r>
              <a:rPr lang="en-US" sz="1600" dirty="0" err="1">
                <a:solidFill>
                  <a:srgbClr val="FF0000"/>
                </a:solidFill>
              </a:rPr>
              <a:t>version_duplicate</a:t>
            </a:r>
            <a:r>
              <a:rPr lang="en-US" sz="1600" dirty="0">
                <a:solidFill>
                  <a:srgbClr val="FF0000"/>
                </a:solidFill>
              </a:rPr>
              <a:t>"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5"/>
                </a:solidFill>
              </a:rPr>
              <a:t>{</a:t>
            </a:r>
            <a:r>
              <a:rPr lang="en-US" sz="1600" dirty="0" err="1">
                <a:solidFill>
                  <a:schemeClr val="accent5"/>
                </a:solidFill>
              </a:rPr>
              <a:t>versionFromId</a:t>
            </a:r>
            <a:r>
              <a:rPr lang="en-US" sz="1600" dirty="0">
                <a:solidFill>
                  <a:schemeClr val="accent5"/>
                </a:solidFill>
              </a:rPr>
              <a:t>, </a:t>
            </a:r>
            <a:r>
              <a:rPr lang="en-US" sz="1600" dirty="0" err="1">
                <a:solidFill>
                  <a:schemeClr val="accent5"/>
                </a:solidFill>
              </a:rPr>
              <a:t>versionToId</a:t>
            </a:r>
            <a:r>
              <a:rPr lang="en-US" sz="1600" dirty="0">
                <a:solidFill>
                  <a:schemeClr val="accent5"/>
                </a:solidFill>
              </a:rPr>
              <a:t>, </a:t>
            </a:r>
            <a:r>
              <a:rPr lang="en-US" sz="1600" dirty="0" err="1">
                <a:solidFill>
                  <a:schemeClr val="accent5"/>
                </a:solidFill>
              </a:rPr>
              <a:t>versionToName</a:t>
            </a:r>
            <a:r>
              <a:rPr lang="en-US" sz="1600" dirty="0">
                <a:solidFill>
                  <a:schemeClr val="accent5"/>
                </a:solidFill>
              </a:rPr>
              <a:t>}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Me.</a:t>
            </a:r>
            <a:r>
              <a:rPr lang="en-US" sz="1600" dirty="0" err="1">
                <a:solidFill>
                  <a:schemeClr val="tx1"/>
                </a:solidFill>
              </a:rPr>
              <a:t>Curso</a:t>
            </a:r>
            <a:r>
              <a:rPr lang="en-US" sz="1600" dirty="0" err="1"/>
              <a:t>r</a:t>
            </a:r>
            <a:r>
              <a:rPr lang="en-US" sz="1600" dirty="0"/>
              <a:t> = </a:t>
            </a:r>
            <a:r>
              <a:rPr lang="en-US" sz="1600" dirty="0" err="1"/>
              <a:t>Cursors.</a:t>
            </a:r>
            <a:r>
              <a:rPr lang="en-US" sz="1600" dirty="0" err="1">
                <a:solidFill>
                  <a:schemeClr val="tx1"/>
                </a:solidFill>
              </a:rPr>
              <a:t>Arrow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MsgBox</a:t>
            </a:r>
            <a:r>
              <a:rPr lang="en-US" sz="1600" dirty="0"/>
              <a:t>("</a:t>
            </a:r>
            <a:r>
              <a:rPr lang="en-US" sz="1600" dirty="0">
                <a:solidFill>
                  <a:srgbClr val="FF0000"/>
                </a:solidFill>
              </a:rPr>
              <a:t>Done duplicating from version "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chemeClr val="tx1"/>
                </a:solidFill>
              </a:rPr>
              <a:t>versionFromName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&amp; </a:t>
            </a:r>
            <a:r>
              <a:rPr lang="en-US" sz="1600" dirty="0">
                <a:solidFill>
                  <a:srgbClr val="FF0000"/>
                </a:solidFill>
              </a:rPr>
              <a:t>" (#"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chemeClr val="tx1"/>
                </a:solidFill>
              </a:rPr>
              <a:t>versionFromId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&amp; </a:t>
            </a:r>
            <a:r>
              <a:rPr lang="en-US" sz="1600" dirty="0">
                <a:solidFill>
                  <a:srgbClr val="FF0000"/>
                </a:solidFill>
              </a:rPr>
              <a:t>") to "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chemeClr val="tx1"/>
                </a:solidFill>
              </a:rPr>
              <a:t>versionToName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&amp; </a:t>
            </a:r>
            <a:r>
              <a:rPr lang="en-US" sz="1600" dirty="0">
                <a:solidFill>
                  <a:srgbClr val="FF0000"/>
                </a:solidFill>
              </a:rPr>
              <a:t>" (#"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chemeClr val="tx1"/>
                </a:solidFill>
              </a:rPr>
              <a:t>versionToId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&amp; </a:t>
            </a:r>
            <a:r>
              <a:rPr lang="en-US" sz="1600" dirty="0">
                <a:solidFill>
                  <a:srgbClr val="FF0000"/>
                </a:solidFill>
              </a:rPr>
              <a:t>")"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End </a:t>
            </a:r>
            <a:r>
              <a:rPr lang="en-US" sz="1600" dirty="0"/>
              <a:t>If</a:t>
            </a:r>
          </a:p>
          <a:p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6136" y="987332"/>
            <a:ext cx="7394643" cy="60045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DBUtil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Class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More Uses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8536" y="1905000"/>
            <a:ext cx="7394643" cy="600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ExecuteProcedure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536" y="2675467"/>
            <a:ext cx="8386863" cy="281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Sub Calc2For1Numbers()</a:t>
            </a:r>
          </a:p>
          <a:p>
            <a:pPr marL="0" indent="0">
              <a:buNone/>
            </a:pPr>
            <a:r>
              <a:rPr lang="en-US" sz="2000" dirty="0"/>
              <a:t>        Call New </a:t>
            </a:r>
            <a:r>
              <a:rPr lang="en-US" sz="2000" dirty="0" err="1">
                <a:solidFill>
                  <a:schemeClr val="tx1"/>
                </a:solidFill>
              </a:rPr>
              <a:t>DBUtil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BudgetDBConfig.CurrentDBconfig</a:t>
            </a:r>
            <a:r>
              <a:rPr lang="en-US" sz="2000" dirty="0">
                <a:solidFill>
                  <a:schemeClr val="tx1"/>
                </a:solidFill>
              </a:rPr>
              <a:t>).</a:t>
            </a:r>
            <a:r>
              <a:rPr lang="en-US" sz="2000" dirty="0" err="1">
                <a:solidFill>
                  <a:schemeClr val="accent5"/>
                </a:solidFill>
              </a:rPr>
              <a:t>ExecuteCommand</a:t>
            </a:r>
            <a:r>
              <a:rPr lang="en-US" sz="2000" dirty="0">
                <a:solidFill>
                  <a:srgbClr val="FF0000"/>
                </a:solidFill>
              </a:rPr>
              <a:t>("UPDATE " </a:t>
            </a:r>
            <a:r>
              <a:rPr lang="en-US" sz="2000" dirty="0"/>
              <a:t>&amp; </a:t>
            </a:r>
            <a:r>
              <a:rPr lang="en-US" sz="2000" dirty="0" err="1">
                <a:solidFill>
                  <a:schemeClr val="tx1"/>
                </a:solidFill>
              </a:rPr>
              <a:t>BudgetDBConfig.CurrentDBconfig.DatabaseSchema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00"/>
                </a:solidFill>
              </a:rPr>
              <a:t>".BDGT_ENTITY_METRICS SET risked_excess_2for1=0 WHERE </a:t>
            </a:r>
            <a:r>
              <a:rPr lang="en-US" sz="2000" dirty="0" err="1">
                <a:solidFill>
                  <a:srgbClr val="FF0000"/>
                </a:solidFill>
              </a:rPr>
              <a:t>version_id</a:t>
            </a:r>
            <a:r>
              <a:rPr lang="en-US" sz="2000" dirty="0">
                <a:solidFill>
                  <a:srgbClr val="FF0000"/>
                </a:solidFill>
              </a:rPr>
              <a:t>=" </a:t>
            </a:r>
            <a:r>
              <a:rPr lang="en-US" sz="2000" dirty="0"/>
              <a:t>&amp; </a:t>
            </a:r>
            <a:r>
              <a:rPr lang="en-US" sz="2000" dirty="0" err="1">
                <a:solidFill>
                  <a:schemeClr val="tx1"/>
                </a:solidFill>
              </a:rPr>
              <a:t>VersionId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00"/>
                </a:solidFill>
              </a:rPr>
              <a:t>" AND </a:t>
            </a:r>
            <a:r>
              <a:rPr lang="en-US" sz="2000" dirty="0" err="1">
                <a:solidFill>
                  <a:srgbClr val="FF0000"/>
                </a:solidFill>
              </a:rPr>
              <a:t>entity_id</a:t>
            </a:r>
            <a:r>
              <a:rPr lang="en-US" sz="2000" dirty="0">
                <a:solidFill>
                  <a:srgbClr val="FF0000"/>
                </a:solidFill>
              </a:rPr>
              <a:t>=" </a:t>
            </a:r>
            <a:r>
              <a:rPr lang="en-US" sz="2000" dirty="0"/>
              <a:t>&amp; </a:t>
            </a:r>
            <a:r>
              <a:rPr lang="en-US" sz="2000" dirty="0" err="1" smtClean="0">
                <a:solidFill>
                  <a:schemeClr val="tx1"/>
                </a:solidFill>
              </a:rPr>
              <a:t>EntityId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End </a:t>
            </a:r>
            <a:r>
              <a:rPr lang="en-US" sz="2000" dirty="0"/>
              <a:t>Sub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6136" y="987332"/>
            <a:ext cx="7394643" cy="60045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DBUtil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Class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More Uses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8536" y="1905000"/>
            <a:ext cx="7394643" cy="600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ExecuteCommand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536" y="2675467"/>
            <a:ext cx="8386863" cy="281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If New </a:t>
            </a:r>
            <a:r>
              <a:rPr lang="en-US" sz="1800" dirty="0" err="1">
                <a:solidFill>
                  <a:schemeClr val="tx1"/>
                </a:solidFill>
              </a:rPr>
              <a:t>BudgetQuery</a:t>
            </a:r>
            <a:r>
              <a:rPr lang="en-US" sz="1800" dirty="0" smtClean="0">
                <a:solidFill>
                  <a:schemeClr val="tx1"/>
                </a:solidFill>
              </a:rPr>
              <a:t>().</a:t>
            </a:r>
            <a:r>
              <a:rPr lang="en-US" sz="1800" dirty="0" err="1" smtClean="0">
                <a:solidFill>
                  <a:schemeClr val="accent5"/>
                </a:solidFill>
              </a:rPr>
              <a:t>HasResult</a:t>
            </a:r>
            <a:r>
              <a:rPr lang="en-US" sz="1800" dirty="0" smtClean="0"/>
              <a:t>("</a:t>
            </a:r>
            <a:r>
              <a:rPr lang="en-US" sz="1800" dirty="0">
                <a:solidFill>
                  <a:srgbClr val="FF0000"/>
                </a:solidFill>
              </a:rPr>
              <a:t>SELECT * FROM " </a:t>
            </a:r>
            <a:r>
              <a:rPr lang="en-US" sz="1800" dirty="0"/>
              <a:t>&amp; </a:t>
            </a: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BudgetDBConfig.CurrentDBconfig.DatabaseSchema</a:t>
            </a:r>
            <a:r>
              <a:rPr lang="en-US" sz="1800" dirty="0" smtClean="0"/>
              <a:t> </a:t>
            </a:r>
            <a:r>
              <a:rPr lang="en-US" sz="1800" dirty="0"/>
              <a:t>&amp; 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".</a:t>
            </a:r>
            <a:r>
              <a:rPr lang="en-US" sz="1800" dirty="0">
                <a:solidFill>
                  <a:srgbClr val="FF0000"/>
                </a:solidFill>
              </a:rPr>
              <a:t>TPLT_CAPITAL_LINKREQD_V WHERE </a:t>
            </a:r>
            <a:r>
              <a:rPr lang="en-US" sz="1800" dirty="0" err="1">
                <a:solidFill>
                  <a:srgbClr val="FF0000"/>
                </a:solidFill>
              </a:rPr>
              <a:t>capital_version_id</a:t>
            </a:r>
            <a:r>
              <a:rPr lang="en-US" sz="1800" dirty="0">
                <a:solidFill>
                  <a:srgbClr val="FF0000"/>
                </a:solidFill>
              </a:rPr>
              <a:t> ='" </a:t>
            </a:r>
            <a:r>
              <a:rPr lang="en-US" sz="1800" dirty="0"/>
              <a:t>&amp; </a:t>
            </a: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version.CapitalVersionAncestorId</a:t>
            </a:r>
            <a:r>
              <a:rPr lang="en-US" sz="1800" dirty="0" smtClean="0"/>
              <a:t> </a:t>
            </a:r>
            <a:r>
              <a:rPr lang="en-US" sz="1800" dirty="0"/>
              <a:t>&amp; </a:t>
            </a:r>
            <a:r>
              <a:rPr lang="en-US" sz="1800" dirty="0">
                <a:solidFill>
                  <a:srgbClr val="FF0000"/>
                </a:solidFill>
              </a:rPr>
              <a:t>"'"</a:t>
            </a:r>
            <a:r>
              <a:rPr lang="en-US" sz="1800" dirty="0"/>
              <a:t>) Then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>
                <a:solidFill>
                  <a:schemeClr val="tx1"/>
                </a:solidFill>
              </a:rPr>
              <a:t>MsgBox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FF0000"/>
                </a:solidFill>
              </a:rPr>
              <a:t>Error! Unlinked records still exist. Can not apply Capital Template </a:t>
            </a:r>
            <a:r>
              <a:rPr lang="en-US" sz="1800" dirty="0" smtClean="0">
                <a:solidFill>
                  <a:srgbClr val="FF0000"/>
                </a:solidFill>
              </a:rPr>
              <a:t>	Numbers</a:t>
            </a:r>
            <a:r>
              <a:rPr lang="en-US" sz="1800" dirty="0">
                <a:solidFill>
                  <a:srgbClr val="FF0000"/>
                </a:solidFill>
              </a:rPr>
              <a:t>. Press 'Links' button to view.</a:t>
            </a:r>
            <a:r>
              <a:rPr lang="en-US" sz="1800" dirty="0"/>
              <a:t>", </a:t>
            </a:r>
            <a:r>
              <a:rPr lang="en-US" sz="1800" dirty="0" err="1"/>
              <a:t>MsgBoxStyle.OkOnly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"Can not </a:t>
            </a:r>
            <a:r>
              <a:rPr lang="en-US" sz="1800" dirty="0" smtClean="0">
                <a:solidFill>
                  <a:srgbClr val="FF0000"/>
                </a:solidFill>
              </a:rPr>
              <a:t>	apply </a:t>
            </a:r>
            <a:r>
              <a:rPr lang="en-US" sz="1800" dirty="0">
                <a:solidFill>
                  <a:srgbClr val="FF0000"/>
                </a:solidFill>
              </a:rPr>
              <a:t>Capital Template Numbers"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Return</a:t>
            </a:r>
          </a:p>
          <a:p>
            <a:pPr marL="0" indent="0">
              <a:buNone/>
            </a:pPr>
            <a:r>
              <a:rPr lang="en-US" sz="1800" dirty="0" smtClean="0"/>
              <a:t>End </a:t>
            </a:r>
            <a:r>
              <a:rPr lang="en-US" sz="1800" dirty="0"/>
              <a:t>If</a:t>
            </a:r>
          </a:p>
          <a:p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6136" y="987332"/>
            <a:ext cx="7394643" cy="6004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Query </a:t>
            </a:r>
            <a:r>
              <a:rPr lang="en-US" sz="2800" dirty="0" smtClean="0">
                <a:solidFill>
                  <a:schemeClr val="bg1"/>
                </a:solidFill>
              </a:rPr>
              <a:t>Class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More Uses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8536" y="1905000"/>
            <a:ext cx="7394643" cy="600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HasResult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Business Objects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 memory objects – disappears when application exit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Help presenting object data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Help organize business logic</a:t>
            </a:r>
          </a:p>
          <a:p>
            <a:r>
              <a:rPr lang="en-US" dirty="0" smtClean="0">
                <a:sym typeface="Wingdings" pitchFamily="2" charset="2"/>
              </a:rPr>
              <a:t>Database lines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Persistent data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pPr marL="36576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36576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36576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" y="1143000"/>
            <a:ext cx="8229600" cy="66796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Business Object – Data Line </a:t>
            </a:r>
            <a:r>
              <a:rPr lang="en-US" sz="3200" dirty="0" smtClean="0">
                <a:solidFill>
                  <a:schemeClr val="bg1"/>
                </a:solidFill>
              </a:rPr>
              <a:t>Interaction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0" y="304800"/>
            <a:ext cx="4191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536" y="2675467"/>
            <a:ext cx="8386863" cy="281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If Not </a:t>
            </a:r>
            <a:r>
              <a:rPr lang="en-US" sz="1800" dirty="0">
                <a:solidFill>
                  <a:schemeClr val="tx1"/>
                </a:solidFill>
              </a:rPr>
              <a:t>New </a:t>
            </a:r>
            <a:r>
              <a:rPr lang="en-US" sz="1800" dirty="0" err="1">
                <a:solidFill>
                  <a:schemeClr val="tx1"/>
                </a:solidFill>
              </a:rPr>
              <a:t>BudgetQuery</a:t>
            </a:r>
            <a:r>
              <a:rPr lang="en-US" sz="1800" dirty="0" smtClean="0">
                <a:solidFill>
                  <a:schemeClr val="tx1"/>
                </a:solidFill>
              </a:rPr>
              <a:t>().</a:t>
            </a:r>
            <a:r>
              <a:rPr lang="en-US" sz="1800" dirty="0" err="1" smtClean="0">
                <a:solidFill>
                  <a:schemeClr val="accent5"/>
                </a:solidFill>
              </a:rPr>
              <a:t>GetResultCount</a:t>
            </a:r>
            <a:r>
              <a:rPr lang="en-US" sz="1800" dirty="0" smtClean="0"/>
              <a:t>("</a:t>
            </a:r>
            <a:r>
              <a:rPr lang="en-US" sz="1800" dirty="0">
                <a:solidFill>
                  <a:srgbClr val="FF0000"/>
                </a:solidFill>
              </a:rPr>
              <a:t>SELECT * FROM " </a:t>
            </a:r>
            <a:r>
              <a:rPr lang="en-US" sz="1800" dirty="0"/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BudgetDBConfig.CurrentDBconfig.DatabaseSchema</a:t>
            </a:r>
            <a:r>
              <a:rPr lang="en-US" sz="1800" dirty="0" smtClean="0"/>
              <a:t> </a:t>
            </a:r>
            <a:r>
              <a:rPr lang="en-US" sz="1800" dirty="0"/>
              <a:t>&amp; 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".</a:t>
            </a:r>
            <a:r>
              <a:rPr lang="en-US" sz="1800" dirty="0">
                <a:solidFill>
                  <a:srgbClr val="FF0000"/>
                </a:solidFill>
              </a:rPr>
              <a:t>BDGT_ENTITY_CAP_ITEM WHERE VERSION_ID = "</a:t>
            </a:r>
            <a:r>
              <a:rPr lang="en-US" sz="1800" dirty="0"/>
              <a:t> &amp; </a:t>
            </a: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currentEntity.VersionId</a:t>
            </a:r>
            <a:r>
              <a:rPr lang="en-US" sz="1800" dirty="0" smtClean="0"/>
              <a:t> </a:t>
            </a:r>
            <a:r>
              <a:rPr lang="en-US" sz="1800" dirty="0"/>
              <a:t>&amp; </a:t>
            </a:r>
            <a:r>
              <a:rPr lang="en-US" sz="1800" dirty="0">
                <a:solidFill>
                  <a:srgbClr val="FF0000"/>
                </a:solidFill>
              </a:rPr>
              <a:t>" And ENTITY_ID = " </a:t>
            </a:r>
            <a:r>
              <a:rPr lang="en-US" sz="1800" dirty="0"/>
              <a:t>&amp; </a:t>
            </a:r>
            <a:r>
              <a:rPr lang="en-US" sz="1800" dirty="0" err="1">
                <a:solidFill>
                  <a:schemeClr val="tx1"/>
                </a:solidFill>
              </a:rPr>
              <a:t>currentEntity.EntityId</a:t>
            </a:r>
            <a:r>
              <a:rPr lang="en-US" sz="1800" dirty="0"/>
              <a:t>) </a:t>
            </a:r>
            <a:r>
              <a:rPr lang="en-US" sz="1800" dirty="0" smtClean="0"/>
              <a:t> &gt; 0 Then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</a:t>
            </a:r>
            <a:r>
              <a:rPr lang="en-US" sz="1800" dirty="0" err="1">
                <a:solidFill>
                  <a:schemeClr val="tx1"/>
                </a:solidFill>
              </a:rPr>
              <a:t>AddError</a:t>
            </a:r>
            <a:r>
              <a:rPr lang="en-US" sz="1800" dirty="0"/>
              <a:t>("</a:t>
            </a:r>
            <a:r>
              <a:rPr lang="en-US" sz="1800" dirty="0" err="1">
                <a:solidFill>
                  <a:srgbClr val="FF0000"/>
                </a:solidFill>
              </a:rPr>
              <a:t>EntityInclude</a:t>
            </a:r>
            <a:r>
              <a:rPr lang="en-US" sz="1800" dirty="0">
                <a:solidFill>
                  <a:srgbClr val="FF0000"/>
                </a:solidFill>
              </a:rPr>
              <a:t>"</a:t>
            </a:r>
            <a:r>
              <a:rPr lang="en-US" sz="1800" dirty="0"/>
              <a:t>, "</a:t>
            </a:r>
            <a:r>
              <a:rPr lang="en-US" sz="1800" dirty="0">
                <a:solidFill>
                  <a:srgbClr val="FF0000"/>
                </a:solidFill>
              </a:rPr>
              <a:t>Cannot include this entity in the budget. Missing Capital"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End If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6136" y="987332"/>
            <a:ext cx="7394643" cy="6004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Query </a:t>
            </a:r>
            <a:r>
              <a:rPr lang="en-US" sz="2800" dirty="0" smtClean="0">
                <a:solidFill>
                  <a:schemeClr val="bg1"/>
                </a:solidFill>
              </a:rPr>
              <a:t>Class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338328"/>
            <a:ext cx="76962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More Uses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8536" y="1905000"/>
            <a:ext cx="7394643" cy="600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GetResultCount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514600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 core classes</a:t>
            </a:r>
          </a:p>
          <a:p>
            <a:pPr lvl="1"/>
            <a:r>
              <a:rPr lang="en-US" dirty="0" smtClean="0"/>
              <a:t>Business Entity Class</a:t>
            </a:r>
          </a:p>
          <a:p>
            <a:pPr lvl="1"/>
            <a:r>
              <a:rPr lang="en-US" dirty="0" smtClean="0"/>
              <a:t>Business Rule Class</a:t>
            </a:r>
          </a:p>
          <a:p>
            <a:pPr lvl="1"/>
            <a:r>
              <a:rPr lang="en-US" dirty="0" smtClean="0"/>
              <a:t>Business Data Access Class</a:t>
            </a:r>
          </a:p>
          <a:p>
            <a:r>
              <a:rPr lang="en-US" dirty="0" smtClean="0"/>
              <a:t>Any Business object which mapping to data base table/view should provide these 3 classes</a:t>
            </a:r>
          </a:p>
          <a:p>
            <a:r>
              <a:rPr lang="en-US" dirty="0" smtClean="0"/>
              <a:t>For read-only Business Entity (no database insert/update operation): Business Rule class is optional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" y="2438400"/>
            <a:ext cx="2365899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Entity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2452456"/>
            <a:ext cx="2365899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Rule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09799" y="3438617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Data Access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56962" y="4572000"/>
            <a:ext cx="23622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Data Access Oracle Package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24000" y="5715000"/>
            <a:ext cx="41148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Data  Table/View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>
            <a:off x="3334676" y="5257800"/>
            <a:ext cx="206774" cy="45720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3334674" y="3810000"/>
            <a:ext cx="206775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2401409" y="2819400"/>
            <a:ext cx="206775" cy="6192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Up Arrow 27"/>
          <p:cNvSpPr/>
          <p:nvPr/>
        </p:nvSpPr>
        <p:spPr>
          <a:xfrm>
            <a:off x="2529673" y="2819400"/>
            <a:ext cx="1610004" cy="38580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07268" y="4076700"/>
            <a:ext cx="4419600" cy="228600"/>
          </a:xfrm>
          <a:prstGeom prst="rect">
            <a:avLst/>
          </a:prstGeom>
          <a:gradFill>
            <a:gsLst>
              <a:gs pos="0">
                <a:schemeClr val="dk1">
                  <a:tint val="0"/>
                  <a:alpha val="0"/>
                </a:schemeClr>
              </a:gs>
              <a:gs pos="100000">
                <a:schemeClr val="dk1">
                  <a:tint val="60000"/>
                  <a:satMod val="120000"/>
                </a:schemeClr>
              </a:gs>
              <a:gs pos="100000">
                <a:schemeClr val="dk1">
                  <a:tint val="90000"/>
                  <a:alpha val="100000"/>
                  <a:lumMod val="90000"/>
                </a:schemeClr>
              </a:gs>
            </a:gsLst>
          </a:gra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Entity Class</a:t>
            </a:r>
          </a:p>
          <a:p>
            <a:pPr lvl="1"/>
            <a:r>
              <a:rPr lang="en-US" dirty="0" smtClean="0"/>
              <a:t>Is the in memory representation of the data lines</a:t>
            </a:r>
          </a:p>
          <a:p>
            <a:pPr lvl="1"/>
            <a:r>
              <a:rPr lang="en-US" dirty="0" smtClean="0"/>
              <a:t>Class fields are equivalents to data columns</a:t>
            </a:r>
          </a:p>
          <a:p>
            <a:pPr lvl="1"/>
            <a:r>
              <a:rPr lang="en-US" dirty="0" smtClean="0"/>
              <a:t>Field vs. Property</a:t>
            </a:r>
          </a:p>
          <a:p>
            <a:pPr lvl="2"/>
            <a:r>
              <a:rPr lang="en-US" dirty="0" smtClean="0"/>
              <a:t>A Field is a Property with </a:t>
            </a:r>
            <a:r>
              <a:rPr lang="en-US" dirty="0" err="1"/>
              <a:t>ColumnMapping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Rule Class</a:t>
            </a:r>
          </a:p>
          <a:p>
            <a:pPr lvl="1"/>
            <a:r>
              <a:rPr lang="en-US" dirty="0" smtClean="0"/>
              <a:t>Specify Business Rules in this class</a:t>
            </a:r>
          </a:p>
          <a:p>
            <a:pPr lvl="1"/>
            <a:endParaRPr lang="en-US" dirty="0"/>
          </a:p>
          <a:p>
            <a:r>
              <a:rPr lang="en-US" dirty="0"/>
              <a:t>Business Data Access Class</a:t>
            </a:r>
          </a:p>
          <a:p>
            <a:pPr lvl="1"/>
            <a:r>
              <a:rPr lang="en-US" dirty="0"/>
              <a:t>Specify the insert, update, delete, select database command for </a:t>
            </a:r>
            <a:r>
              <a:rPr lang="en-US" dirty="0" smtClean="0"/>
              <a:t>its business </a:t>
            </a:r>
            <a:r>
              <a:rPr lang="en-US" dirty="0"/>
              <a:t>entity</a:t>
            </a:r>
          </a:p>
          <a:p>
            <a:pPr lvl="1"/>
            <a:r>
              <a:rPr lang="en-US" dirty="0"/>
              <a:t>Specify the mapping between Business Entity </a:t>
            </a:r>
            <a:r>
              <a:rPr lang="en-US" dirty="0" smtClean="0"/>
              <a:t>properties/fields </a:t>
            </a:r>
            <a:r>
              <a:rPr lang="en-US" dirty="0"/>
              <a:t>and database command parameters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1936</TotalTime>
  <Words>3084</Words>
  <Application>Microsoft Office PowerPoint</Application>
  <PresentationFormat>On-screen Show (4:3)</PresentationFormat>
  <Paragraphs>746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Waveform</vt:lpstr>
      <vt:lpstr>OR Mapping Code Library</vt:lpstr>
      <vt:lpstr>Contents</vt:lpstr>
      <vt:lpstr>Concept</vt:lpstr>
      <vt:lpstr>Business Object – Data Line Interaction</vt:lpstr>
      <vt:lpstr>Business Object – Data Line Interaction</vt:lpstr>
      <vt:lpstr>Design</vt:lpstr>
      <vt:lpstr>Design</vt:lpstr>
      <vt:lpstr>Design</vt:lpstr>
      <vt:lpstr>Design</vt:lpstr>
      <vt:lpstr>Implement OR mapping classes</vt:lpstr>
      <vt:lpstr>Implement Business Entity</vt:lpstr>
      <vt:lpstr>PowerPoint Presentation</vt:lpstr>
      <vt:lpstr>PowerPoint Presentation</vt:lpstr>
      <vt:lpstr>Implement Business Rule</vt:lpstr>
      <vt:lpstr>Implement Business Rule</vt:lpstr>
      <vt:lpstr>Implement Business Data Access</vt:lpstr>
      <vt:lpstr>PowerPoint Presentation</vt:lpstr>
      <vt:lpstr>Implement Business Data Access</vt:lpstr>
      <vt:lpstr>Implement Business Data Access</vt:lpstr>
      <vt:lpstr>Implement Business Data Access</vt:lpstr>
      <vt:lpstr>Implement  Oracle Packages</vt:lpstr>
      <vt:lpstr>Implement  Oracle Packages</vt:lpstr>
      <vt:lpstr>Implement  Oracle Packages</vt:lpstr>
      <vt:lpstr>Code Generator</vt:lpstr>
      <vt:lpstr>Code Generator</vt:lpstr>
      <vt:lpstr>Business Entity Operation:</vt:lpstr>
      <vt:lpstr>Business Entity Operation:</vt:lpstr>
      <vt:lpstr>Business Entity Operation:</vt:lpstr>
      <vt:lpstr>Business Entity Operation:</vt:lpstr>
      <vt:lpstr>Business Entity Operation:</vt:lpstr>
      <vt:lpstr>Business Entity Operation:</vt:lpstr>
      <vt:lpstr>Business Entity Operation:</vt:lpstr>
      <vt:lpstr>Modeling Business Entity Hierarchy </vt:lpstr>
      <vt:lpstr>Modeling Business Entity Hierarchy</vt:lpstr>
      <vt:lpstr>Modeling Business Entity Hierarchy </vt:lpstr>
      <vt:lpstr>Extra Features</vt:lpstr>
      <vt:lpstr>Extra Features</vt:lpstr>
      <vt:lpstr>Extra Features</vt:lpstr>
      <vt:lpstr>Extra Features</vt:lpstr>
      <vt:lpstr>Extra Features</vt:lpstr>
      <vt:lpstr>Extra Features</vt:lpstr>
      <vt:lpstr>Extra Features</vt:lpstr>
      <vt:lpstr>Extra Features</vt:lpstr>
      <vt:lpstr>Extra Features</vt:lpstr>
      <vt:lpstr>Advantages (why use this library) </vt:lpstr>
      <vt:lpstr>Entity Class</vt:lpstr>
      <vt:lpstr>DBUtil Class</vt:lpstr>
      <vt:lpstr>DBUtil Class</vt:lpstr>
      <vt:lpstr>Query Class</vt:lpstr>
      <vt:lpstr>Query Class</vt:lpstr>
    </vt:vector>
  </TitlesOfParts>
  <Company>CNRL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Lu</dc:creator>
  <cp:lastModifiedBy>James Lu</cp:lastModifiedBy>
  <cp:revision>372</cp:revision>
  <dcterms:created xsi:type="dcterms:W3CDTF">2013-09-30T16:45:40Z</dcterms:created>
  <dcterms:modified xsi:type="dcterms:W3CDTF">2014-01-29T20:52:59Z</dcterms:modified>
</cp:coreProperties>
</file>