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6" r:id="rId3"/>
    <p:sldId id="374" r:id="rId5"/>
    <p:sldId id="357" r:id="rId6"/>
    <p:sldId id="359" r:id="rId7"/>
    <p:sldId id="362" r:id="rId8"/>
    <p:sldId id="364" r:id="rId9"/>
    <p:sldId id="375" r:id="rId10"/>
    <p:sldId id="363" r:id="rId11"/>
    <p:sldId id="376" r:id="rId12"/>
    <p:sldId id="373" r:id="rId13"/>
    <p:sldId id="377" r:id="rId14"/>
    <p:sldId id="378" r:id="rId15"/>
    <p:sldId id="379" r:id="rId16"/>
    <p:sldId id="380" r:id="rId17"/>
    <p:sldId id="381" r:id="rId18"/>
    <p:sldId id="382" r:id="rId19"/>
    <p:sldId id="365" r:id="rId20"/>
    <p:sldId id="383" r:id="rId21"/>
    <p:sldId id="384" r:id="rId22"/>
    <p:sldId id="385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86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26714"/>
    <a:srgbClr val="FF0066"/>
    <a:srgbClr val="F151E9"/>
    <a:srgbClr val="010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1614" y="8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F995-E067-4278-B45E-F93A69B22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A274-5C3D-4B65-A8CF-CF974E8C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32584-1D7E-43C8-9DD3-241204D3F1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7FF2-D24B-40D5-9513-1915B12A00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24C5-9131-4D68-94C1-557F8E20C7A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979C-37DA-4992-96D9-D7FDB09D87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B4C-A61E-4D4E-AE28-D054A1D17A0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AFCB-BDBB-46C9-8EBA-3BABA946CF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9EA-104B-4734-9103-90279615027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7A6-5555-46A2-BC17-7578A7A0992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4AC8-7914-4ABE-8A70-8A3D52582B6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DA40-11AA-4ACB-BEAD-6484AADE649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CBBE-6856-4AF3-8F95-A5DF008AE8B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BF55-E5CD-4581-A487-26445C66D5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1668-58A0-43F6-A29C-4980B9429A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53.png"/><Relationship Id="rId1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62.png"/><Relationship Id="rId1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42.png"/><Relationship Id="rId7" Type="http://schemas.openxmlformats.org/officeDocument/2006/relationships/image" Target="../media/image68.png"/><Relationship Id="rId6" Type="http://schemas.openxmlformats.org/officeDocument/2006/relationships/image" Target="../media/image40.png"/><Relationship Id="rId5" Type="http://schemas.openxmlformats.org/officeDocument/2006/relationships/image" Target="../media/image59.png"/><Relationship Id="rId4" Type="http://schemas.openxmlformats.org/officeDocument/2006/relationships/image" Target="../media/image67.png"/><Relationship Id="rId3" Type="http://schemas.openxmlformats.org/officeDocument/2006/relationships/image" Target="../media/image49.png"/><Relationship Id="rId2" Type="http://schemas.openxmlformats.org/officeDocument/2006/relationships/image" Target="../media/image66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69.png"/><Relationship Id="rId10" Type="http://schemas.openxmlformats.org/officeDocument/2006/relationships/image" Target="../media/image62.png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42.png"/><Relationship Id="rId7" Type="http://schemas.openxmlformats.org/officeDocument/2006/relationships/image" Target="../media/image71.png"/><Relationship Id="rId6" Type="http://schemas.openxmlformats.org/officeDocument/2006/relationships/image" Target="../media/image40.png"/><Relationship Id="rId5" Type="http://schemas.openxmlformats.org/officeDocument/2006/relationships/image" Target="../media/image59.png"/><Relationship Id="rId4" Type="http://schemas.openxmlformats.org/officeDocument/2006/relationships/image" Target="../media/image67.png"/><Relationship Id="rId3" Type="http://schemas.openxmlformats.org/officeDocument/2006/relationships/image" Target="../media/image49.png"/><Relationship Id="rId2" Type="http://schemas.openxmlformats.org/officeDocument/2006/relationships/image" Target="../media/image6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3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45.png"/><Relationship Id="rId11" Type="http://schemas.openxmlformats.org/officeDocument/2006/relationships/image" Target="../media/image72.png"/><Relationship Id="rId10" Type="http://schemas.openxmlformats.org/officeDocument/2006/relationships/image" Target="../media/image43.png"/><Relationship Id="rId1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42.png"/><Relationship Id="rId7" Type="http://schemas.openxmlformats.org/officeDocument/2006/relationships/image" Target="../media/image7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7.png"/><Relationship Id="rId3" Type="http://schemas.openxmlformats.org/officeDocument/2006/relationships/image" Target="../media/image49.png"/><Relationship Id="rId2" Type="http://schemas.openxmlformats.org/officeDocument/2006/relationships/image" Target="../media/image7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6.png"/><Relationship Id="rId13" Type="http://schemas.openxmlformats.org/officeDocument/2006/relationships/image" Target="../media/image64.png"/><Relationship Id="rId12" Type="http://schemas.openxmlformats.org/officeDocument/2006/relationships/image" Target="../media/image45.png"/><Relationship Id="rId11" Type="http://schemas.openxmlformats.org/officeDocument/2006/relationships/image" Target="../media/image76.png"/><Relationship Id="rId10" Type="http://schemas.openxmlformats.org/officeDocument/2006/relationships/image" Target="../media/image43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1" Type="http://schemas.openxmlformats.org/officeDocument/2006/relationships/hyperlink" Target="http://yann.lecun.com/exdb/mnis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1" Type="http://schemas.openxmlformats.org/officeDocument/2006/relationships/hyperlink" Target="mailto:huangq25@mail2.sysu.edu.c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tp://121.40.86.26/databa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402" y="961012"/>
            <a:ext cx="7787453" cy="1297372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en-US" altLang="zh-CN" sz="4800" b="1" dirty="0" smtClean="0"/>
              <a:t>Database Project</a:t>
            </a:r>
            <a:endParaRPr lang="zh-CN" altLang="en-US" sz="48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5956" y="3204848"/>
            <a:ext cx="6952343" cy="2011388"/>
          </a:xfrm>
        </p:spPr>
        <p:txBody>
          <a:bodyPr anchor="ctr">
            <a:noAutofit/>
          </a:bodyPr>
          <a:lstStyle/>
          <a:p>
            <a:r>
              <a:rPr lang="en-US" altLang="zh-CN" sz="2400" u="sng" dirty="0" err="1">
                <a:solidFill>
                  <a:srgbClr val="0107F1"/>
                </a:solidFill>
              </a:rPr>
              <a:t>Qiang</a:t>
            </a:r>
            <a:r>
              <a:rPr lang="en-US" altLang="zh-CN" sz="2400" u="sng" dirty="0">
                <a:solidFill>
                  <a:srgbClr val="0107F1"/>
                </a:solidFill>
              </a:rPr>
              <a:t> </a:t>
            </a:r>
            <a:r>
              <a:rPr lang="en-US" altLang="zh-CN" sz="2400" u="sng" dirty="0" smtClean="0">
                <a:solidFill>
                  <a:srgbClr val="0107F1"/>
                </a:solidFill>
              </a:rPr>
              <a:t>Huang</a:t>
            </a:r>
            <a:endParaRPr lang="en-US" altLang="zh-CN" sz="2400" dirty="0" smtClean="0"/>
          </a:p>
          <a:p>
            <a:r>
              <a:rPr lang="en-US" altLang="zh-CN" sz="2400" dirty="0" smtClean="0"/>
              <a:t>huangq25@mail2.sysu.edu.cn</a:t>
            </a:r>
            <a:endParaRPr lang="en-US" altLang="zh-CN" sz="2400" dirty="0" smtClean="0"/>
          </a:p>
          <a:p>
            <a:r>
              <a:rPr lang="en-US" altLang="zh-CN" sz="2400" dirty="0" smtClean="0"/>
              <a:t>School of Data and Computer Science</a:t>
            </a:r>
            <a:endParaRPr lang="en-US" altLang="zh-CN" sz="2400" dirty="0" smtClean="0"/>
          </a:p>
          <a:p>
            <a:r>
              <a:rPr lang="en-US" altLang="zh-CN" sz="2400" dirty="0" smtClean="0"/>
              <a:t>Sun </a:t>
            </a:r>
            <a:r>
              <a:rPr lang="en-US" altLang="zh-CN" sz="2400" dirty="0" err="1" smtClean="0"/>
              <a:t>Yat</a:t>
            </a:r>
            <a:r>
              <a:rPr lang="en-US" altLang="zh-CN" sz="2400" dirty="0" smtClean="0"/>
              <a:t>-Sen University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0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0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0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5073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87541" y="3480089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3285809"/>
                <a:ext cx="4330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91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9106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2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zh-CN" altLang="en-US" sz="2000" b="1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679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>
            <a:off x="2046850" y="4358793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62" y="4161567"/>
                <a:ext cx="49398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91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9106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8750" r="-781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After random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b="1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𝟔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en-US" altLang="zh-CN" sz="20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cs typeface="Times New Roman" pitchFamily="18" charset="0"/>
                  </a:rPr>
                  <a:t>,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</m:oMath>
                </a14:m>
                <a:endParaRPr lang="en-US" altLang="zh-CN" sz="2000" b="1" dirty="0" smtClean="0">
                  <a:solidFill>
                    <a:srgbClr val="FF0066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endParaRPr lang="zh-CN" altLang="en-US" sz="2000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3052" y="2811889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2777242"/>
                <a:ext cx="12817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123050" y="2603408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587541" y="2600462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62" y="2406182"/>
                <a:ext cx="4939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29" y="2406182"/>
                <a:ext cx="43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2777242"/>
                <a:ext cx="39106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750" r="-781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863052" y="365386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427" t="-1613" r="-2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100427" t="-1613" r="-100855" b="-112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7"/>
                      <a:stretch>
                        <a:fillRect l="-200427" t="-1613" r="-855" b="-11290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3619217"/>
                <a:ext cx="1281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H="1">
            <a:off x="3507350" y="3483035"/>
            <a:ext cx="305441" cy="10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2" y="3285809"/>
                <a:ext cx="4939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3619217"/>
                <a:ext cx="37503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863052" y="4517514"/>
          <a:ext cx="42696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25"/>
                <a:gridCol w="1423225"/>
                <a:gridCol w="1423225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427" t="-1639" r="-2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100427" t="-1639" r="-10085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1"/>
                      <a:stretch>
                        <a:fillRect l="-200427" t="-1639" r="-855" b="-13115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26" y="4482867"/>
                <a:ext cx="12817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4" name="直接箭头连接符 53"/>
          <p:cNvCxnSpPr/>
          <p:nvPr/>
        </p:nvCxnSpPr>
        <p:spPr>
          <a:xfrm flipH="1">
            <a:off x="4127041" y="4355847"/>
            <a:ext cx="314351" cy="300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29" y="4161567"/>
                <a:ext cx="43306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4" y="4482867"/>
                <a:ext cx="37503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An Example: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</m:oMath>
                </a14:m>
                <a:r>
                  <a:rPr lang="en-US" altLang="zh-CN" sz="2000" dirty="0">
                    <a:cs typeface="Times New Roman" pitchFamily="18" charset="0"/>
                  </a:rPr>
                  <a:t>, the MEDRANK algorithm stops and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66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3505106" y="2679599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146541" y="3159550"/>
            <a:ext cx="4857177" cy="2284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481175" y="2977112"/>
            <a:ext cx="1582935" cy="286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445209" y="3100166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4786731" y="4516647"/>
            <a:ext cx="90000" cy="90000"/>
          </a:xfrm>
          <a:prstGeom prst="ellipse">
            <a:avLst/>
          </a:prstGeom>
          <a:noFill/>
          <a:ln w="317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rgbClr val="0000CC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17825" y="4136286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29" name="直接连接符 28"/>
          <p:cNvCxnSpPr/>
          <p:nvPr/>
        </p:nvCxnSpPr>
        <p:spPr>
          <a:xfrm>
            <a:off x="5229906" y="4012956"/>
            <a:ext cx="205575" cy="4530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835032" y="4559747"/>
            <a:ext cx="1580631" cy="8840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051555" y="2958895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55" y="2958895"/>
                <a:ext cx="3061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000" r="-1000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122100" y="28716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00" y="2871633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1000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6263885" y="3435108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90716" y="3486741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50262" y="4186422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77093" y="4238055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34672" y="4043941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61503" y="4095574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903466" y="5519995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835032" y="5609828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1"/>
              <p:cNvSpPr txBox="1"/>
              <p:nvPr/>
            </p:nvSpPr>
            <p:spPr>
              <a:xfrm>
                <a:off x="6657526" y="4160671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26" y="4160671"/>
                <a:ext cx="2964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45" r="-816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1"/>
              <p:cNvSpPr txBox="1"/>
              <p:nvPr/>
            </p:nvSpPr>
            <p:spPr>
              <a:xfrm>
                <a:off x="4484099" y="4507224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4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99" y="4507224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1"/>
              <p:cNvSpPr txBox="1"/>
              <p:nvPr/>
            </p:nvSpPr>
            <p:spPr>
              <a:xfrm>
                <a:off x="4273181" y="2726704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81" y="2726704"/>
                <a:ext cx="296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2151382" y="4805773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692032" y="5150516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3623598" y="5220309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022260" y="3938317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953826" y="4008110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7185976" y="4621107"/>
                <a:ext cx="36798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76" y="4621107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3094802" y="2508261"/>
                <a:ext cx="37138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02" y="2508261"/>
                <a:ext cx="3713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2" name="椭圆 61"/>
          <p:cNvSpPr/>
          <p:nvPr/>
        </p:nvSpPr>
        <p:spPr>
          <a:xfrm>
            <a:off x="5405842" y="4479164"/>
            <a:ext cx="90000" cy="90000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63" name="直接连接符 62"/>
          <p:cNvCxnSpPr/>
          <p:nvPr/>
        </p:nvCxnSpPr>
        <p:spPr>
          <a:xfrm>
            <a:off x="5200580" y="3909628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127411" y="3961261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800295" y="5369523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731861" y="5439316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5478469" y="4388863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69" y="4388863"/>
                <a:ext cx="3770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60" y="1310119"/>
            <a:ext cx="8449101" cy="50679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98646" y="2380342"/>
            <a:ext cx="2273542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Dataset and Query Set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Please </a:t>
                </a:r>
                <a:r>
                  <a:rPr lang="en-US" altLang="zh-CN" sz="2200" dirty="0">
                    <a:cs typeface="Times New Roman" pitchFamily="18" charset="0"/>
                  </a:rPr>
                  <a:t>download from </a:t>
                </a:r>
                <a:r>
                  <a:rPr lang="en-US" altLang="zh-CN" sz="2200" dirty="0">
                    <a:cs typeface="Times New Roman" pitchFamily="18" charset="0"/>
                    <a:hlinkClick r:id="rId1"/>
                  </a:rPr>
                  <a:t>http://yann.lecun.com/exdb/mnist</a:t>
                </a:r>
                <a:r>
                  <a:rPr lang="en-US" altLang="zh-CN" sz="2200" dirty="0" smtClean="0">
                    <a:cs typeface="Times New Roman" pitchFamily="18" charset="0"/>
                    <a:hlinkClick r:id="rId1"/>
                  </a:rPr>
                  <a:t>/</a:t>
                </a:r>
                <a:r>
                  <a:rPr lang="en-US" altLang="zh-CN" sz="2200" dirty="0" smtClean="0">
                    <a:cs typeface="Times New Roman" pitchFamily="18" charset="0"/>
                  </a:rPr>
                  <a:t> </a:t>
                </a:r>
              </a:p>
              <a:p>
                <a:endParaRPr lang="en-US" altLang="zh-CN" sz="2000" dirty="0" smtClean="0"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Use </a:t>
                </a:r>
                <a:r>
                  <a:rPr lang="en-US" altLang="zh-CN" sz="2200" dirty="0" smtClean="0">
                    <a:solidFill>
                      <a:srgbClr val="7030A0"/>
                    </a:solidFill>
                  </a:rPr>
                  <a:t>TRAINING </a:t>
                </a:r>
                <a:r>
                  <a:rPr lang="en-US" altLang="zh-CN" sz="2200" dirty="0">
                    <a:solidFill>
                      <a:srgbClr val="7030A0"/>
                    </a:solidFill>
                  </a:rPr>
                  <a:t>SET IMAGE FILE (train-images-idx3-ubyte)</a:t>
                </a:r>
                <a:r>
                  <a:rPr lang="en-US" altLang="zh-CN" sz="2200" dirty="0"/>
                  <a:t> as d</a:t>
                </a:r>
                <a:r>
                  <a:rPr lang="en-US" altLang="zh-CN" sz="2200" dirty="0" smtClean="0"/>
                  <a:t>ataset Mnist.ds 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=60,000</m:t>
                    </m:r>
                  </m:oMath>
                </a14:m>
                <a:r>
                  <a:rPr lang="en-US" altLang="zh-C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=784</m:t>
                    </m:r>
                  </m:oMath>
                </a14:m>
                <a:r>
                  <a:rPr lang="en-US" altLang="zh-CN" sz="2200" dirty="0" smtClean="0"/>
                  <a:t>)</a:t>
                </a:r>
              </a:p>
              <a:p>
                <a:endParaRPr lang="en-US" altLang="zh-CN" sz="2200" dirty="0"/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Select the first 100 </a:t>
                </a:r>
                <a:r>
                  <a:rPr lang="en-US" altLang="zh-CN" sz="2200" dirty="0">
                    <a:cs typeface="Times New Roman" pitchFamily="18" charset="0"/>
                  </a:rPr>
                  <a:t>queries from </a:t>
                </a:r>
                <a:r>
                  <a:rPr lang="en-US" altLang="zh-CN" sz="2200" dirty="0" smtClean="0">
                    <a:cs typeface="Times New Roman" pitchFamily="18" charset="0"/>
                  </a:rPr>
                  <a:t>the </a:t>
                </a:r>
                <a:r>
                  <a:rPr lang="en-US" altLang="zh-CN" sz="2400" dirty="0">
                    <a:solidFill>
                      <a:srgbClr val="E26714"/>
                    </a:solidFill>
                  </a:rPr>
                  <a:t>TEST SET IMAGE FILE (t10k-images-idx3-ubyte</a:t>
                </a:r>
                <a:r>
                  <a:rPr lang="en-US" altLang="zh-CN" sz="2400" dirty="0" smtClean="0">
                    <a:solidFill>
                      <a:srgbClr val="E26714"/>
                    </a:solidFill>
                  </a:rPr>
                  <a:t>)</a:t>
                </a:r>
                <a:r>
                  <a:rPr lang="en-US" altLang="zh-CN" sz="2400" dirty="0" smtClean="0"/>
                  <a:t> as query </a:t>
                </a:r>
                <a:r>
                  <a:rPr lang="en-US" altLang="zh-CN" sz="2400" dirty="0"/>
                  <a:t>s</a:t>
                </a:r>
                <a:r>
                  <a:rPr lang="en-US" altLang="zh-CN" sz="2400" dirty="0" smtClean="0"/>
                  <a:t>et </a:t>
                </a:r>
                <a:r>
                  <a:rPr lang="en-US" altLang="zh-CN" sz="2400" dirty="0" err="1" smtClean="0"/>
                  <a:t>Mnist.q</a:t>
                </a:r>
                <a:r>
                  <a:rPr lang="en-US" altLang="zh-CN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Please read the file format on the website and extract the dataset and query set from the .</a:t>
                </a:r>
                <a:r>
                  <a:rPr lang="en-US" altLang="zh-CN" sz="2200" dirty="0" err="1" smtClean="0"/>
                  <a:t>gz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files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  <a:blipFill rotWithShape="0">
                <a:blip r:embed="rId2"/>
                <a:stretch>
                  <a:fillRect l="-890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Input Format of the Project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/>
                  <a:t>The input format of the dataset and query set is described as follows:</a:t>
                </a:r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The 1</a:t>
                </a:r>
                <a:r>
                  <a:rPr lang="en-US" altLang="zh-CN" sz="2200" baseline="30000" dirty="0" smtClean="0"/>
                  <a:t>st</a:t>
                </a:r>
                <a:r>
                  <a:rPr lang="en-US" altLang="zh-CN" sz="2200" dirty="0" smtClean="0"/>
                  <a:t> element is the object id, the 2</a:t>
                </a:r>
                <a:r>
                  <a:rPr lang="en-US" altLang="zh-CN" sz="2200" baseline="30000" dirty="0" smtClean="0"/>
                  <a:t>nd</a:t>
                </a:r>
                <a:r>
                  <a:rPr lang="en-US" altLang="zh-CN" sz="2200" dirty="0" smtClean="0"/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 elements are the coordinate of the object itself. 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85" y="2357534"/>
            <a:ext cx="5743698" cy="142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The purpose of the project: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/>
                  <a:t>Implement </a:t>
                </a:r>
                <a:r>
                  <a:rPr lang="en-US" altLang="zh-CN" sz="2000" dirty="0"/>
                  <a:t>a well-known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</a:t>
                </a:r>
                <a:r>
                  <a:rPr lang="en-US" altLang="zh-CN" sz="2000" dirty="0"/>
                  <a:t>Approximate Nearest Neighbor </a:t>
                </a:r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</a:t>
                </a:r>
                <a:r>
                  <a:rPr lang="en-US" altLang="zh-CN" sz="2000" dirty="0"/>
                  <a:t>ANN) </a:t>
                </a:r>
                <a:r>
                  <a:rPr lang="en-US" altLang="zh-CN" sz="2000" dirty="0" smtClean="0"/>
                  <a:t>search algorithm </a:t>
                </a:r>
                <a:r>
                  <a:rPr lang="en-US" altLang="zh-CN" sz="2000" dirty="0"/>
                  <a:t>named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MEDRANK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-trees.</a:t>
                </a:r>
              </a:p>
              <a:p>
                <a:pPr lvl="1">
                  <a:buFontTx/>
                  <a:buChar char="‒"/>
                </a:pPr>
                <a:endParaRPr lang="en-US" altLang="zh-CN" sz="2000" dirty="0"/>
              </a:p>
              <a:p>
                <a:pPr lvl="1">
                  <a:buFontTx/>
                  <a:buChar char="‒"/>
                </a:pPr>
                <a:r>
                  <a:rPr lang="en-US" altLang="zh-CN" sz="2000" dirty="0"/>
                  <a:t>Use Euclidean distance </a:t>
                </a:r>
                <a:r>
                  <a:rPr lang="en-US" altLang="zh-CN" sz="2000" dirty="0" smtClean="0"/>
                  <a:t>as the distance metric for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-ANN search problem.</a:t>
                </a:r>
              </a:p>
              <a:p>
                <a:pPr lvl="1">
                  <a:buFontTx/>
                  <a:buChar char="‒"/>
                </a:pPr>
                <a:endParaRPr lang="en-US" altLang="zh-CN" sz="2000" dirty="0">
                  <a:cs typeface="Consolas" panose="020B0609020204030204" pitchFamily="49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>
                    <a:cs typeface="Consolas" panose="020B0609020204030204" pitchFamily="49" charset="0"/>
                  </a:rPr>
                  <a:t>Only require to implement the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Consolas" panose="020B0609020204030204" pitchFamily="49" charset="0"/>
                  </a:rPr>
                  <a:t>search procedure </a:t>
                </a:r>
                <a:r>
                  <a:rPr lang="en-US" altLang="zh-CN" sz="2000" dirty="0" smtClean="0">
                    <a:cs typeface="Consolas" panose="020B0609020204030204" pitchFamily="49" charset="0"/>
                  </a:rPr>
                  <a:t>and the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Consolas" panose="020B0609020204030204" pitchFamily="49" charset="0"/>
                  </a:rPr>
                  <a:t>bulk-loading operation</a:t>
                </a:r>
                <a:r>
                  <a:rPr lang="en-US" altLang="zh-CN" sz="2000" dirty="0" smtClean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-tree.</a:t>
                </a:r>
                <a:endParaRPr lang="en-US" altLang="zh-CN" sz="2000" dirty="0"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1"/>
                <a:stretch>
                  <a:fillRect l="-1039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Implementation Requirements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/>
                  <a:t>We limit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altLang="zh-CN" sz="2200" dirty="0" smtClean="0"/>
                  <a:t>, MINFREQ = 0.5 and the page size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200" dirty="0" smtClean="0"/>
                  <a:t> KB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zh-CN" sz="2000" dirty="0" smtClean="0"/>
              </a:p>
              <a:p>
                <a:r>
                  <a:rPr lang="en-US" altLang="zh-CN" sz="2200" dirty="0" smtClean="0"/>
                  <a:t>Evaluation </a:t>
                </a:r>
                <a:r>
                  <a:rPr lang="en-US" altLang="zh-CN" sz="2200" dirty="0"/>
                  <a:t>Metrics</a:t>
                </a:r>
                <a:endParaRPr lang="en-US" altLang="zh-CN" sz="2200" dirty="0" smtClean="0">
                  <a:solidFill>
                    <a:srgbClr val="0000CC"/>
                  </a:solidFill>
                </a:endParaRP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Index size and Indexing Time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 smtClean="0"/>
                  <a:t>The index size is the size of index (excluding the size of dataset), and the indexing time is the wall clock time to build the index.</a:t>
                </a:r>
                <a:endParaRPr lang="en-US" altLang="zh-CN" sz="1800" dirty="0"/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Overall Ratio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overall ratio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1800" dirty="0"/>
                  <a:t> is the object returned by MEDRANK,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/>
                  <a:t> is the nearest object of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I/O Costs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I/O costs is defined by the number of pages to be accessed by MEDRANK to answer a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-ANN query.</a:t>
                </a:r>
              </a:p>
              <a:p>
                <a:pPr lvl="1">
                  <a:buFont typeface="Calibri" panose="020F0502020204030204" pitchFamily="34" charset="0"/>
                  <a:buChar char="‒"/>
                </a:pPr>
                <a:r>
                  <a:rPr lang="en-US" altLang="zh-CN" sz="2000" dirty="0">
                    <a:solidFill>
                      <a:srgbClr val="0000CC"/>
                    </a:solidFill>
                  </a:rPr>
                  <a:t>Running Time: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en-US" altLang="zh-CN" sz="1800" dirty="0"/>
                  <a:t>The running time is defined by the wall clock time of MEDRANK to answer a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-ANN query.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1"/>
                <a:stretch>
                  <a:fillRect l="-922" t="-1458" r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49405" y="230045"/>
                <a:ext cx="8216613" cy="98569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A New Variant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4400" b="1" dirty="0">
                    <a:solidFill>
                      <a:prstClr val="black"/>
                    </a:solidFill>
                    <a:cs typeface="Times New Roman" pitchFamily="18" charset="0"/>
                  </a:rPr>
                  <a:t>-</a:t>
                </a:r>
                <a:r>
                  <a:rPr lang="en-US" altLang="zh-CN" sz="44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tree</a:t>
                </a:r>
                <a:endParaRPr lang="zh-CN" altLang="en-US" sz="4400" b="1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405" y="230045"/>
                <a:ext cx="8216613" cy="985692"/>
              </a:xfrm>
              <a:blipFill rotWithShape="0">
                <a:blip r:embed="rId1"/>
                <a:stretch>
                  <a:fillRect t="-4969" b="-1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6" name="Content Placeholder 3"/>
          <p:cNvGraphicFramePr/>
          <p:nvPr/>
        </p:nvGraphicFramePr>
        <p:xfrm>
          <a:off x="4046115" y="1752085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Content Placeholder 3"/>
          <p:cNvGraphicFramePr/>
          <p:nvPr/>
        </p:nvGraphicFramePr>
        <p:xfrm>
          <a:off x="2134188" y="35808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Content Placeholder 3"/>
          <p:cNvGraphicFramePr/>
          <p:nvPr/>
        </p:nvGraphicFramePr>
        <p:xfrm>
          <a:off x="6246951" y="360374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9" name="Curved Connector 10"/>
          <p:cNvCxnSpPr>
            <a:endCxn id="67" idx="0"/>
          </p:cNvCxnSpPr>
          <p:nvPr/>
        </p:nvCxnSpPr>
        <p:spPr>
          <a:xfrm rot="5400000">
            <a:off x="2839554" y="2228851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0" name="Curved Connector 16"/>
          <p:cNvCxnSpPr>
            <a:endCxn id="68" idx="0"/>
          </p:cNvCxnSpPr>
          <p:nvPr/>
        </p:nvCxnSpPr>
        <p:spPr>
          <a:xfrm>
            <a:off x="4646751" y="2197617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2" name="Content Placeholder 3"/>
          <p:cNvGraphicFramePr/>
          <p:nvPr/>
        </p:nvGraphicFramePr>
        <p:xfrm>
          <a:off x="4577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Content Placeholder 3"/>
          <p:cNvGraphicFramePr/>
          <p:nvPr/>
        </p:nvGraphicFramePr>
        <p:xfrm>
          <a:off x="2044132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/>
          <p:nvPr/>
        </p:nvGraphicFramePr>
        <p:xfrm>
          <a:off x="35819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/>
          <p:nvPr/>
        </p:nvGraphicFramePr>
        <p:xfrm>
          <a:off x="5355912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/>
          <p:nvPr/>
        </p:nvGraphicFramePr>
        <p:xfrm>
          <a:off x="6960188" y="5181085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7" name="Curved Connector 44"/>
          <p:cNvCxnSpPr>
            <a:endCxn id="72" idx="0"/>
          </p:cNvCxnSpPr>
          <p:nvPr/>
        </p:nvCxnSpPr>
        <p:spPr>
          <a:xfrm rot="10800000" flipV="1">
            <a:off x="1194388" y="4190485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Curved Connector 47"/>
          <p:cNvCxnSpPr>
            <a:endCxn id="73" idx="0"/>
          </p:cNvCxnSpPr>
          <p:nvPr/>
        </p:nvCxnSpPr>
        <p:spPr>
          <a:xfrm rot="16200000" flipH="1">
            <a:off x="2234632" y="4634985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Curved Connector 50"/>
          <p:cNvCxnSpPr>
            <a:endCxn id="74" idx="0"/>
          </p:cNvCxnSpPr>
          <p:nvPr/>
        </p:nvCxnSpPr>
        <p:spPr>
          <a:xfrm>
            <a:off x="3048588" y="4190485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Curved Connector 53"/>
          <p:cNvCxnSpPr>
            <a:endCxn id="76" idx="0"/>
          </p:cNvCxnSpPr>
          <p:nvPr/>
        </p:nvCxnSpPr>
        <p:spPr>
          <a:xfrm rot="16200000" flipH="1">
            <a:off x="6706188" y="4190485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56"/>
          <p:cNvCxnSpPr>
            <a:endCxn id="75" idx="0"/>
          </p:cNvCxnSpPr>
          <p:nvPr/>
        </p:nvCxnSpPr>
        <p:spPr>
          <a:xfrm rot="5400000">
            <a:off x="5751652" y="4531347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Straight Arrow Connector 78"/>
          <p:cNvCxnSpPr>
            <a:stCxn id="67" idx="3"/>
            <a:endCxn id="68" idx="1"/>
          </p:cNvCxnSpPr>
          <p:nvPr/>
        </p:nvCxnSpPr>
        <p:spPr>
          <a:xfrm>
            <a:off x="3607388" y="3881875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3" name="Straight Arrow Connector 84"/>
          <p:cNvCxnSpPr>
            <a:stCxn id="72" idx="3"/>
            <a:endCxn id="73" idx="1"/>
          </p:cNvCxnSpPr>
          <p:nvPr/>
        </p:nvCxnSpPr>
        <p:spPr>
          <a:xfrm>
            <a:off x="1930988" y="5482075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Straight Arrow Connector 89"/>
          <p:cNvCxnSpPr>
            <a:stCxn id="73" idx="3"/>
            <a:endCxn id="74" idx="1"/>
          </p:cNvCxnSpPr>
          <p:nvPr/>
        </p:nvCxnSpPr>
        <p:spPr>
          <a:xfrm>
            <a:off x="3517332" y="5482075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5" name="Straight Arrow Connector 92"/>
          <p:cNvCxnSpPr>
            <a:stCxn id="74" idx="3"/>
            <a:endCxn id="75" idx="1"/>
          </p:cNvCxnSpPr>
          <p:nvPr/>
        </p:nvCxnSpPr>
        <p:spPr>
          <a:xfrm>
            <a:off x="5055188" y="5482075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95"/>
          <p:cNvCxnSpPr>
            <a:stCxn id="75" idx="3"/>
            <a:endCxn id="76" idx="1"/>
          </p:cNvCxnSpPr>
          <p:nvPr/>
        </p:nvCxnSpPr>
        <p:spPr>
          <a:xfrm>
            <a:off x="6829112" y="5482075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107"/>
              <p:cNvSpPr txBox="1"/>
              <p:nvPr/>
            </p:nvSpPr>
            <p:spPr>
              <a:xfrm>
                <a:off x="5723294" y="1828285"/>
                <a:ext cx="2956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7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94" y="1828285"/>
                <a:ext cx="295638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8" name="TextBox 24"/>
          <p:cNvSpPr txBox="1"/>
          <p:nvPr/>
        </p:nvSpPr>
        <p:spPr>
          <a:xfrm>
            <a:off x="2397440" y="1888959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Root: level = 2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89" name="TextBox 25"/>
          <p:cNvSpPr txBox="1"/>
          <p:nvPr/>
        </p:nvSpPr>
        <p:spPr>
          <a:xfrm>
            <a:off x="970660" y="367021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level = 1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90" name="TextBox 26"/>
          <p:cNvSpPr txBox="1"/>
          <p:nvPr/>
        </p:nvSpPr>
        <p:spPr>
          <a:xfrm>
            <a:off x="518825" y="5987019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srgbClr val="0000CC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2"/>
              <p:cNvSpPr/>
              <p:nvPr/>
            </p:nvSpPr>
            <p:spPr>
              <a:xfrm>
                <a:off x="2332829" y="2657832"/>
                <a:ext cx="1440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&lt;29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29" y="2657832"/>
                <a:ext cx="1440202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28"/>
              <p:cNvSpPr/>
              <p:nvPr/>
            </p:nvSpPr>
            <p:spPr>
              <a:xfrm>
                <a:off x="6629988" y="2657832"/>
                <a:ext cx="1058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29≤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2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988" y="2657832"/>
                <a:ext cx="1058495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29"/>
              <p:cNvSpPr/>
              <p:nvPr/>
            </p:nvSpPr>
            <p:spPr>
              <a:xfrm>
                <a:off x="449405" y="4607836"/>
                <a:ext cx="1326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&lt;8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3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5" y="4607836"/>
                <a:ext cx="1326389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30"/>
              <p:cNvSpPr/>
              <p:nvPr/>
            </p:nvSpPr>
            <p:spPr>
              <a:xfrm>
                <a:off x="1922726" y="4602210"/>
                <a:ext cx="1440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&lt;17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26" y="4602210"/>
                <a:ext cx="1440202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31"/>
              <p:cNvSpPr/>
              <p:nvPr/>
            </p:nvSpPr>
            <p:spPr>
              <a:xfrm>
                <a:off x="3461010" y="4602210"/>
                <a:ext cx="1554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17≤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&lt;29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5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10" y="4602210"/>
                <a:ext cx="1554015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35"/>
              <p:cNvSpPr/>
              <p:nvPr/>
            </p:nvSpPr>
            <p:spPr>
              <a:xfrm>
                <a:off x="5209323" y="4602210"/>
                <a:ext cx="1554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29≤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&lt;43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23" y="4602210"/>
                <a:ext cx="1554015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38"/>
              <p:cNvSpPr/>
              <p:nvPr/>
            </p:nvSpPr>
            <p:spPr>
              <a:xfrm>
                <a:off x="7456476" y="4602210"/>
                <a:ext cx="1058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43≤</m:t>
                      </m:r>
                      <m:r>
                        <a:rPr lang="en-US" altLang="zh-CN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7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476" y="4602210"/>
                <a:ext cx="1058495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13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6"/>
          <p:cNvCxnSpPr>
            <a:endCxn id="3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36" name="Curved Connector 7"/>
          <p:cNvCxnSpPr>
            <a:endCxn id="3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3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2" name="Curved Connector 13"/>
          <p:cNvCxnSpPr>
            <a:endCxn id="3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3" name="Curved Connector 14"/>
          <p:cNvCxnSpPr>
            <a:endCxn id="3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44" name="Curved Connector 15"/>
          <p:cNvCxnSpPr>
            <a:endCxn id="3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urved Connector 16"/>
          <p:cNvCxnSpPr>
            <a:endCxn id="4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6" name="Curved Connector 17"/>
          <p:cNvCxnSpPr>
            <a:endCxn id="4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Straight Arrow Connector 18"/>
          <p:cNvCxnSpPr>
            <a:stCxn id="33" idx="3"/>
            <a:endCxn id="3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8" name="Straight Arrow Connector 19"/>
          <p:cNvCxnSpPr>
            <a:stCxn id="37" idx="3"/>
            <a:endCxn id="3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Straight Arrow Connector 20"/>
          <p:cNvCxnSpPr>
            <a:stCxn id="38" idx="3"/>
            <a:endCxn id="3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0" name="Straight Arrow Connector 21"/>
          <p:cNvCxnSpPr>
            <a:stCxn id="39" idx="3"/>
            <a:endCxn id="4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1" name="Straight Arrow Connector 22"/>
          <p:cNvCxnSpPr>
            <a:stCxn id="40" idx="3"/>
            <a:endCxn id="4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24"/>
              <p:cNvSpPr txBox="1"/>
              <p:nvPr/>
            </p:nvSpPr>
            <p:spPr>
              <a:xfrm>
                <a:off x="2222356" y="2137757"/>
                <a:ext cx="1396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5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56" y="2137757"/>
                <a:ext cx="1396921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25"/>
              <p:cNvSpPr txBox="1"/>
              <p:nvPr/>
            </p:nvSpPr>
            <p:spPr>
              <a:xfrm>
                <a:off x="360666" y="3862053"/>
                <a:ext cx="1396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54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6" y="3862053"/>
                <a:ext cx="1396921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Oval 27"/>
          <p:cNvSpPr/>
          <p:nvPr/>
        </p:nvSpPr>
        <p:spPr>
          <a:xfrm>
            <a:off x="2436085" y="5179695"/>
            <a:ext cx="471058" cy="457200"/>
          </a:xfrm>
          <a:prstGeom prst="ellipse">
            <a:avLst/>
          </a:prstGeom>
          <a:noFill/>
          <a:ln w="25400" cap="flat" cmpd="sng" algn="ctr">
            <a:solidFill>
              <a:srgbClr val="FE8637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宋体" pitchFamily="2" charset="-122"/>
              <a:cs typeface="+mn-cs"/>
            </a:endParaRPr>
          </a:p>
        </p:txBody>
      </p:sp>
      <p:sp>
        <p:nvSpPr>
          <p:cNvPr id="56" name="Line Callout 2 29"/>
          <p:cNvSpPr/>
          <p:nvPr/>
        </p:nvSpPr>
        <p:spPr>
          <a:xfrm>
            <a:off x="3244272" y="6322293"/>
            <a:ext cx="836163" cy="2865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5591"/>
              <a:gd name="adj6" fmla="val -65307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 it!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48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5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8" name="Curved Connector 6"/>
          <p:cNvCxnSpPr>
            <a:endCxn id="76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Curved Connector 7"/>
          <p:cNvCxnSpPr>
            <a:endCxn id="77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80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5" name="Curved Connector 13"/>
          <p:cNvCxnSpPr>
            <a:endCxn id="80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14"/>
          <p:cNvCxnSpPr>
            <a:endCxn id="81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15"/>
          <p:cNvCxnSpPr>
            <a:endCxn id="82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16"/>
          <p:cNvCxnSpPr>
            <a:endCxn id="84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Curved Connector 17"/>
          <p:cNvCxnSpPr>
            <a:endCxn id="83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Straight Arrow Connector 18"/>
          <p:cNvCxnSpPr>
            <a:stCxn id="76" idx="3"/>
            <a:endCxn id="77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19"/>
          <p:cNvCxnSpPr>
            <a:stCxn id="80" idx="3"/>
            <a:endCxn id="81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20"/>
          <p:cNvCxnSpPr>
            <a:stCxn id="81" idx="3"/>
            <a:endCxn id="82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21"/>
          <p:cNvCxnSpPr>
            <a:stCxn id="82" idx="3"/>
            <a:endCxn id="83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4" name="Straight Arrow Connector 22"/>
          <p:cNvCxnSpPr>
            <a:stCxn id="83" idx="3"/>
            <a:endCxn id="84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24"/>
              <p:cNvSpPr txBox="1"/>
              <p:nvPr/>
            </p:nvSpPr>
            <p:spPr>
              <a:xfrm>
                <a:off x="5440808" y="1966555"/>
                <a:ext cx="100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08" y="1966555"/>
                <a:ext cx="1005596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25"/>
              <p:cNvSpPr txBox="1"/>
              <p:nvPr/>
            </p:nvSpPr>
            <p:spPr>
              <a:xfrm>
                <a:off x="7086600" y="3276600"/>
                <a:ext cx="100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76600"/>
                <a:ext cx="1005596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7" name="Line Callout 2 29"/>
          <p:cNvSpPr/>
          <p:nvPr/>
        </p:nvSpPr>
        <p:spPr>
          <a:xfrm>
            <a:off x="5631790" y="6374911"/>
            <a:ext cx="1067834" cy="286572"/>
          </a:xfrm>
          <a:prstGeom prst="borderCallout2">
            <a:avLst>
              <a:gd name="adj1" fmla="val 40505"/>
              <a:gd name="adj2" fmla="val 104752"/>
              <a:gd name="adj3" fmla="val -90028"/>
              <a:gd name="adj4" fmla="val 153582"/>
              <a:gd name="adj5" fmla="val -155819"/>
              <a:gd name="adj6" fmla="val 159620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 found!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Search -3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9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Curved Connector 6"/>
          <p:cNvCxnSpPr>
            <a:endCxn id="50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7"/>
          <p:cNvCxnSpPr>
            <a:endCxn id="51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4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9" name="Curved Connector 13"/>
          <p:cNvCxnSpPr>
            <a:endCxn id="54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urved Connector 14"/>
          <p:cNvCxnSpPr>
            <a:endCxn id="5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15"/>
          <p:cNvCxnSpPr>
            <a:endCxn id="5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16"/>
          <p:cNvCxnSpPr>
            <a:endCxn id="58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17"/>
          <p:cNvCxnSpPr>
            <a:endCxn id="5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Straight Arrow Connector 18"/>
          <p:cNvCxnSpPr>
            <a:stCxn id="50" idx="3"/>
            <a:endCxn id="51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19"/>
          <p:cNvCxnSpPr>
            <a:stCxn id="54" idx="3"/>
            <a:endCxn id="5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20"/>
          <p:cNvCxnSpPr>
            <a:stCxn id="55" idx="3"/>
            <a:endCxn id="5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21"/>
          <p:cNvCxnSpPr>
            <a:stCxn id="56" idx="3"/>
            <a:endCxn id="5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22"/>
          <p:cNvCxnSpPr>
            <a:stCxn id="57" idx="3"/>
            <a:endCxn id="58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24"/>
              <p:cNvSpPr txBox="1"/>
              <p:nvPr/>
            </p:nvSpPr>
            <p:spPr>
              <a:xfrm>
                <a:off x="2475344" y="1995965"/>
                <a:ext cx="9126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6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5965"/>
                <a:ext cx="912622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0" name="Line Callout 2 26"/>
          <p:cNvSpPr/>
          <p:nvPr/>
        </p:nvSpPr>
        <p:spPr>
          <a:xfrm>
            <a:off x="1981201" y="2590800"/>
            <a:ext cx="1067834" cy="286572"/>
          </a:xfrm>
          <a:prstGeom prst="borderCallout2">
            <a:avLst>
              <a:gd name="adj1" fmla="val 40505"/>
              <a:gd name="adj2" fmla="val 104752"/>
              <a:gd name="adj3" fmla="val -119036"/>
              <a:gd name="adj4" fmla="val 136067"/>
              <a:gd name="adj5" fmla="val -155819"/>
              <a:gd name="adj6" fmla="val 159620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 found!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20" name="Content Placeholder 3"/>
          <p:cNvGraphicFramePr/>
          <p:nvPr/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/>
          <p:nvPr/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/>
          <p:nvPr/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/>
          <p:nvPr/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/>
          <p:nvPr/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/>
          <p:nvPr/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3"/>
          <p:cNvCxnSpPr>
            <a:stCxn id="21" idx="3"/>
            <a:endCxn id="23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0" name="Straight Arrow Connector 24"/>
          <p:cNvCxnSpPr>
            <a:stCxn id="23" idx="3"/>
            <a:endCxn id="24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1" name="Straight Arrow Connector 25"/>
          <p:cNvCxnSpPr>
            <a:stCxn id="24" idx="3"/>
            <a:endCxn id="27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2" name="Straight Arrow Connector 26"/>
          <p:cNvCxnSpPr>
            <a:stCxn id="27" idx="3"/>
            <a:endCxn id="28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6" name="Content Placeholder 3"/>
          <p:cNvGraphicFramePr/>
          <p:nvPr/>
        </p:nvGraphicFramePr>
        <p:xfrm>
          <a:off x="2819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3"/>
          <p:cNvGraphicFramePr/>
          <p:nvPr/>
        </p:nvGraphicFramePr>
        <p:xfrm>
          <a:off x="6375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19"/>
          <p:cNvCxnSpPr>
            <a:stCxn id="46" idx="3"/>
            <a:endCxn id="47" idx="1"/>
          </p:cNvCxnSpPr>
          <p:nvPr/>
        </p:nvCxnSpPr>
        <p:spPr>
          <a:xfrm>
            <a:off x="4292600" y="3729990"/>
            <a:ext cx="2082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Curved Connector 5"/>
          <p:cNvCxnSpPr/>
          <p:nvPr/>
        </p:nvCxnSpPr>
        <p:spPr>
          <a:xfrm rot="10800000" flipV="1">
            <a:off x="1041400" y="3886200"/>
            <a:ext cx="19304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Curved Connector 20"/>
          <p:cNvCxnSpPr/>
          <p:nvPr/>
        </p:nvCxnSpPr>
        <p:spPr>
          <a:xfrm rot="5400000">
            <a:off x="2570480" y="4033520"/>
            <a:ext cx="929640" cy="6350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22"/>
          <p:cNvCxnSpPr/>
          <p:nvPr/>
        </p:nvCxnSpPr>
        <p:spPr>
          <a:xfrm rot="16200000" flipH="1">
            <a:off x="3611880" y="3982720"/>
            <a:ext cx="929640" cy="7366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Curved Connector 24"/>
          <p:cNvCxnSpPr/>
          <p:nvPr/>
        </p:nvCxnSpPr>
        <p:spPr>
          <a:xfrm>
            <a:off x="4076700" y="3886200"/>
            <a:ext cx="20447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26"/>
          <p:cNvCxnSpPr/>
          <p:nvPr/>
        </p:nvCxnSpPr>
        <p:spPr>
          <a:xfrm>
            <a:off x="6553200" y="3886200"/>
            <a:ext cx="13462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30"/>
          <p:cNvSpPr txBox="1"/>
          <p:nvPr/>
        </p:nvSpPr>
        <p:spPr>
          <a:xfrm>
            <a:off x="1626843" y="3400544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level = 1</a:t>
            </a:r>
            <a:endParaRPr lang="zh-CN" altLang="en-US" dirty="0"/>
          </a:p>
        </p:txBody>
      </p:sp>
      <p:graphicFrame>
        <p:nvGraphicFramePr>
          <p:cNvPr id="56" name="Content Placeholder 3"/>
          <p:cNvGraphicFramePr/>
          <p:nvPr/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34"/>
          <p:cNvCxnSpPr>
            <a:stCxn id="56" idx="3"/>
            <a:endCxn id="57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2" name="Straight Arrow Connector 35"/>
          <p:cNvCxnSpPr>
            <a:stCxn id="57" idx="3"/>
            <a:endCxn id="58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36"/>
          <p:cNvCxnSpPr>
            <a:stCxn id="58" idx="3"/>
            <a:endCxn id="59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37"/>
          <p:cNvCxnSpPr>
            <a:stCxn id="59" idx="3"/>
            <a:endCxn id="60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5" name="Content Placeholder 3"/>
          <p:cNvGraphicFramePr/>
          <p:nvPr/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Bulk-Loading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6" name="Content Placeholder 3"/>
          <p:cNvGraphicFramePr/>
          <p:nvPr/>
        </p:nvGraphicFramePr>
        <p:xfrm>
          <a:off x="2819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3"/>
          <p:cNvGraphicFramePr/>
          <p:nvPr/>
        </p:nvGraphicFramePr>
        <p:xfrm>
          <a:off x="6375400" y="34290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19"/>
          <p:cNvCxnSpPr>
            <a:stCxn id="46" idx="3"/>
            <a:endCxn id="47" idx="1"/>
          </p:cNvCxnSpPr>
          <p:nvPr/>
        </p:nvCxnSpPr>
        <p:spPr>
          <a:xfrm>
            <a:off x="4292600" y="3729990"/>
            <a:ext cx="2082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49" name="Curved Connector 5"/>
          <p:cNvCxnSpPr/>
          <p:nvPr/>
        </p:nvCxnSpPr>
        <p:spPr>
          <a:xfrm rot="10800000" flipV="1">
            <a:off x="1041400" y="3886200"/>
            <a:ext cx="19304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Curved Connector 20"/>
          <p:cNvCxnSpPr/>
          <p:nvPr/>
        </p:nvCxnSpPr>
        <p:spPr>
          <a:xfrm rot="5400000">
            <a:off x="2570480" y="4033520"/>
            <a:ext cx="929640" cy="6350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22"/>
          <p:cNvCxnSpPr/>
          <p:nvPr/>
        </p:nvCxnSpPr>
        <p:spPr>
          <a:xfrm rot="16200000" flipH="1">
            <a:off x="3611880" y="3982720"/>
            <a:ext cx="929640" cy="736600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Curved Connector 24"/>
          <p:cNvCxnSpPr/>
          <p:nvPr/>
        </p:nvCxnSpPr>
        <p:spPr>
          <a:xfrm>
            <a:off x="4076700" y="3886200"/>
            <a:ext cx="20447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Curved Connector 26"/>
          <p:cNvCxnSpPr/>
          <p:nvPr/>
        </p:nvCxnSpPr>
        <p:spPr>
          <a:xfrm>
            <a:off x="6553200" y="3886200"/>
            <a:ext cx="1346200" cy="92964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30"/>
          <p:cNvSpPr txBox="1"/>
          <p:nvPr/>
        </p:nvSpPr>
        <p:spPr>
          <a:xfrm>
            <a:off x="1626843" y="3400544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level = 1</a:t>
            </a:r>
            <a:endParaRPr lang="zh-CN" altLang="en-US" dirty="0"/>
          </a:p>
        </p:txBody>
      </p:sp>
      <p:graphicFrame>
        <p:nvGraphicFramePr>
          <p:cNvPr id="56" name="Content Placeholder 3"/>
          <p:cNvGraphicFramePr/>
          <p:nvPr/>
        </p:nvGraphicFramePr>
        <p:xfrm>
          <a:off x="30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19812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37084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5384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7162800" y="481584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34"/>
          <p:cNvCxnSpPr>
            <a:stCxn id="56" idx="3"/>
            <a:endCxn id="57" idx="1"/>
          </p:cNvCxnSpPr>
          <p:nvPr/>
        </p:nvCxnSpPr>
        <p:spPr>
          <a:xfrm>
            <a:off x="17780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2" name="Straight Arrow Connector 35"/>
          <p:cNvCxnSpPr>
            <a:stCxn id="57" idx="3"/>
            <a:endCxn id="58" idx="1"/>
          </p:cNvCxnSpPr>
          <p:nvPr/>
        </p:nvCxnSpPr>
        <p:spPr>
          <a:xfrm>
            <a:off x="3454400" y="5116830"/>
            <a:ext cx="2540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36"/>
          <p:cNvCxnSpPr>
            <a:stCxn id="58" idx="3"/>
            <a:endCxn id="59" idx="1"/>
          </p:cNvCxnSpPr>
          <p:nvPr/>
        </p:nvCxnSpPr>
        <p:spPr>
          <a:xfrm>
            <a:off x="5181600" y="5116830"/>
            <a:ext cx="2032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37"/>
          <p:cNvCxnSpPr>
            <a:stCxn id="59" idx="3"/>
            <a:endCxn id="60" idx="1"/>
          </p:cNvCxnSpPr>
          <p:nvPr/>
        </p:nvCxnSpPr>
        <p:spPr>
          <a:xfrm>
            <a:off x="6858000" y="5116830"/>
            <a:ext cx="304800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5" name="Content Placeholder 3"/>
          <p:cNvGraphicFramePr/>
          <p:nvPr/>
        </p:nvGraphicFramePr>
        <p:xfrm>
          <a:off x="533400" y="6019800"/>
          <a:ext cx="7496955" cy="304800"/>
        </p:xfrm>
        <a:graphic>
          <a:graphicData uri="http://schemas.openxmlformats.org/drawingml/2006/table">
            <a:tbl>
              <a:tblPr firstRow="1" bandRow="1"/>
              <a:tblGrid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395558"/>
                <a:gridCol w="400221"/>
                <a:gridCol w="390896"/>
                <a:gridCol w="390896"/>
                <a:gridCol w="390896"/>
                <a:gridCol w="390896"/>
                <a:gridCol w="390896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16"/>
          <p:cNvSpPr txBox="1"/>
          <p:nvPr/>
        </p:nvSpPr>
        <p:spPr>
          <a:xfrm>
            <a:off x="0" y="4330184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Leaf: level = 0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28" name="Content Placeholder 3"/>
          <p:cNvGraphicFramePr/>
          <p:nvPr/>
        </p:nvGraphicFramePr>
        <p:xfrm>
          <a:off x="4546600" y="19812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5"/>
          <p:cNvSpPr txBox="1"/>
          <p:nvPr/>
        </p:nvSpPr>
        <p:spPr>
          <a:xfrm>
            <a:off x="2913852" y="2113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altLang="zh-CN" dirty="0"/>
              <a:t>Root: level = 2</a:t>
            </a:r>
            <a:endParaRPr lang="zh-CN" altLang="en-US" dirty="0"/>
          </a:p>
        </p:txBody>
      </p:sp>
      <p:cxnSp>
        <p:nvCxnSpPr>
          <p:cNvPr id="30" name="Curved Connector 27"/>
          <p:cNvCxnSpPr/>
          <p:nvPr/>
        </p:nvCxnSpPr>
        <p:spPr>
          <a:xfrm rot="10800000" flipV="1">
            <a:off x="3556000" y="2514600"/>
            <a:ext cx="1168400" cy="9144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urved Connector 29"/>
          <p:cNvCxnSpPr/>
          <p:nvPr/>
        </p:nvCxnSpPr>
        <p:spPr>
          <a:xfrm>
            <a:off x="5099050" y="2506980"/>
            <a:ext cx="2012950" cy="92202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35" y="5417820"/>
                <a:ext cx="344966" cy="33855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4" y="5417820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2" y="5417820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2" y="5402431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8" y="5402431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8" y="402919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94" y="4054078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5755594" y="26330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94" y="2633068"/>
                <a:ext cx="36580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Data Structure of </a:t>
            </a:r>
            <a:r>
              <a:rPr lang="en-US" altLang="zh-CN" sz="4400" b="1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r>
              <a:rPr lang="en-US" altLang="zh-CN" sz="4400" b="1" dirty="0" smtClean="0"/>
              <a:t> 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4" name="Content Placeholder 3"/>
          <p:cNvGraphicFramePr/>
          <p:nvPr/>
        </p:nvGraphicFramePr>
        <p:xfrm>
          <a:off x="3187534" y="1541355"/>
          <a:ext cx="2940628" cy="670560"/>
        </p:xfrm>
        <a:graphic>
          <a:graphicData uri="http://schemas.openxmlformats.org/drawingml/2006/table">
            <a:tbl>
              <a:tblPr firstRow="1" bandRow="1"/>
              <a:tblGrid>
                <a:gridCol w="735157"/>
                <a:gridCol w="735157"/>
                <a:gridCol w="735157"/>
                <a:gridCol w="735157"/>
              </a:tblGrid>
              <a:tr h="3352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826" t="-3571" r="-302479" b="-1214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100826" t="-3571" r="-202479" b="-121429"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600" b="0" dirty="0" smtClean="0"/>
                        <a:t>…</a:t>
                      </a:r>
                      <a:endParaRPr lang="zh-CN" altLang="en-US" sz="1600" b="0" dirty="0"/>
                    </a:p>
                  </a:txBody>
                  <a:tcPr>
                    <a:lnL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300826" t="-3571" r="-2479" b="-121429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826" t="-105455" r="-302479" b="-2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100826" t="-105455" r="-202479" b="-23636"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600" b="0" dirty="0" smtClean="0"/>
                        <a:t>…</a:t>
                      </a:r>
                      <a:endParaRPr lang="zh-CN" altLang="en-US" sz="1600" b="0" dirty="0"/>
                    </a:p>
                  </a:txBody>
                  <a:tcPr>
                    <a:lnL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1"/>
                      <a:stretch>
                        <a:fillRect l="-300826" t="-105455" r="-2479" b="-23636"/>
                      </a:stretch>
                    </a:blipFill>
                  </a:tcPr>
                </a:tc>
              </a:tr>
            </a:tbl>
          </a:graphicData>
        </a:graphic>
      </p:graphicFrame>
      <p:cxnSp>
        <p:nvCxnSpPr>
          <p:cNvPr id="52" name="Curved Connector 15"/>
          <p:cNvCxnSpPr>
            <a:stCxn id="44" idx="3"/>
          </p:cNvCxnSpPr>
          <p:nvPr/>
        </p:nvCxnSpPr>
        <p:spPr>
          <a:xfrm>
            <a:off x="6128162" y="1876635"/>
            <a:ext cx="779552" cy="380343"/>
          </a:xfrm>
          <a:prstGeom prst="curvedConnector3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5" name="TextBox 42"/>
          <p:cNvSpPr txBox="1"/>
          <p:nvPr/>
        </p:nvSpPr>
        <p:spPr>
          <a:xfrm>
            <a:off x="769583" y="1802337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Left-sibling node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56" name="TextBox 44"/>
          <p:cNvSpPr txBox="1"/>
          <p:nvPr/>
        </p:nvSpPr>
        <p:spPr>
          <a:xfrm>
            <a:off x="6654743" y="1751292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Right-sibling node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18" name="Curved Connector 15"/>
          <p:cNvCxnSpPr>
            <a:stCxn id="44" idx="1"/>
          </p:cNvCxnSpPr>
          <p:nvPr/>
        </p:nvCxnSpPr>
        <p:spPr>
          <a:xfrm rot="10800000" flipV="1">
            <a:off x="2518332" y="1876635"/>
            <a:ext cx="669203" cy="37541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769583" y="2644701"/>
            <a:ext cx="78964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BNode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zh-CN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disk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params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level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level of b-tree (level &gt; 0)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num_entries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number of entries in this node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left_sibling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in disk for left  sibling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right_sibling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in disk for right sibling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keys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son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son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object id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zh-CN" altLang="en-US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other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params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dirty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if dirty, write back to file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of disk for this node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max </a:t>
            </a:r>
            <a:r>
              <a:rPr lang="en-US" altLang="zh-CN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of entries can be stored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BTree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btree</a:t>
            </a:r>
            <a:r>
              <a:rPr lang="en-US" altLang="zh-CN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_;		</a:t>
            </a:r>
            <a:r>
              <a:rPr lang="en-US" altLang="zh-CN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b-tree of this node</a:t>
            </a:r>
            <a:endParaRPr lang="en-US" altLang="zh-CN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altLang="zh-CN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Storage Formats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4"/>
              <p:cNvSpPr txBox="1"/>
              <p:nvPr/>
            </p:nvSpPr>
            <p:spPr>
              <a:xfrm>
                <a:off x="171515" y="2489830"/>
                <a:ext cx="99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 Tree: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8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" y="2489830"/>
                <a:ext cx="995850" cy="369332"/>
              </a:xfrm>
              <a:prstGeom prst="rect">
                <a:avLst/>
              </a:prstGeom>
              <a:blipFill rotWithShape="0">
                <a:blip r:embed="rId1"/>
                <a:stretch>
                  <a:fillRect t="-8197" r="-613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86" name="Table 3"/>
          <p:cNvGraphicFramePr>
            <a:graphicFrameLocks noGrp="1"/>
          </p:cNvGraphicFramePr>
          <p:nvPr/>
        </p:nvGraphicFramePr>
        <p:xfrm>
          <a:off x="1181203" y="2501367"/>
          <a:ext cx="7774812" cy="304800"/>
        </p:xfrm>
        <a:graphic>
          <a:graphicData uri="http://schemas.openxmlformats.org/drawingml/2006/table">
            <a:tbl>
              <a:tblPr firstRow="1" bandRow="1"/>
              <a:tblGrid>
                <a:gridCol w="228600"/>
                <a:gridCol w="228600"/>
                <a:gridCol w="228600"/>
                <a:gridCol w="228600"/>
                <a:gridCol w="609600"/>
                <a:gridCol w="1562703"/>
                <a:gridCol w="1562703"/>
                <a:gridCol w="1562703"/>
                <a:gridCol w="1562703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US" altLang="zh-CN" sz="14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zh-CN" altLang="en-US" sz="1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" name="TextBox 4"/>
          <p:cNvSpPr txBox="1"/>
          <p:nvPr/>
        </p:nvSpPr>
        <p:spPr>
          <a:xfrm>
            <a:off x="496204" y="2912649"/>
            <a:ext cx="12627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File header</a:t>
            </a:r>
            <a:endParaRPr lang="en-US" altLang="zh-CN" sz="14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(size </a:t>
            </a:r>
            <a:r>
              <a:rPr lang="en-US" altLang="zh-CN" sz="1200" dirty="0">
                <a:solidFill>
                  <a:prstClr val="black"/>
                </a:solidFill>
                <a:cs typeface="Times New Roman" pitchFamily="18" charset="0"/>
              </a:rPr>
              <a:t>of a </a:t>
            </a:r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node, </a:t>
            </a:r>
            <a:endParaRPr lang="zh-CN" altLang="en-US" sz="1200" dirty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number </a:t>
            </a:r>
            <a:r>
              <a:rPr lang="en-US" altLang="zh-CN" sz="1200" dirty="0">
                <a:solidFill>
                  <a:prstClr val="black"/>
                </a:solidFill>
                <a:cs typeface="Times New Roman" pitchFamily="18" charset="0"/>
              </a:rPr>
              <a:t>of </a:t>
            </a:r>
            <a:r>
              <a:rPr lang="en-US" altLang="zh-CN" sz="1200" dirty="0" smtClean="0">
                <a:solidFill>
                  <a:prstClr val="black"/>
                </a:solidFill>
                <a:cs typeface="Times New Roman" pitchFamily="18" charset="0"/>
              </a:rPr>
              <a:t>nodes)</a:t>
            </a:r>
            <a:endParaRPr lang="zh-CN" altLang="en-US" sz="1200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27"/>
              <p:cNvSpPr txBox="1"/>
              <p:nvPr/>
            </p:nvSpPr>
            <p:spPr>
              <a:xfrm>
                <a:off x="1661926" y="2958816"/>
                <a:ext cx="1386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-tree</a:t>
                </a:r>
                <a:r>
                  <a:rPr lang="en-US" altLang="zh-CN" sz="14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header</a:t>
                </a:r>
              </a:p>
              <a:p>
                <a:pPr algn="ctr"/>
                <a:r>
                  <a:rPr lang="en-US" altLang="zh-CN" sz="1400" dirty="0" smtClean="0">
                    <a:solidFill>
                      <a:prstClr val="black"/>
                    </a:solidFill>
                    <a:cs typeface="Times New Roman" pitchFamily="18" charset="0"/>
                  </a:rPr>
                  <a:t>(address of root)</a:t>
                </a:r>
                <a:endParaRPr lang="zh-CN" altLang="en-US" sz="1400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8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26" y="2958816"/>
                <a:ext cx="138641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322" t="-1163" r="-1322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9" name="Straight Arrow Connector 6"/>
          <p:cNvCxnSpPr/>
          <p:nvPr/>
        </p:nvCxnSpPr>
        <p:spPr>
          <a:xfrm>
            <a:off x="110741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0" name="Straight Arrow Connector 28"/>
          <p:cNvCxnSpPr/>
          <p:nvPr/>
        </p:nvCxnSpPr>
        <p:spPr>
          <a:xfrm>
            <a:off x="267885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1" name="Straight Arrow Connector 29"/>
          <p:cNvCxnSpPr/>
          <p:nvPr/>
        </p:nvCxnSpPr>
        <p:spPr>
          <a:xfrm>
            <a:off x="425029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2" name="Straight Arrow Connector 30"/>
          <p:cNvCxnSpPr/>
          <p:nvPr/>
        </p:nvCxnSpPr>
        <p:spPr>
          <a:xfrm>
            <a:off x="5821735" y="2331273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93" name="Straight Arrow Connector 31"/>
          <p:cNvCxnSpPr/>
          <p:nvPr/>
        </p:nvCxnSpPr>
        <p:spPr>
          <a:xfrm>
            <a:off x="7374495" y="2341664"/>
            <a:ext cx="1571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94" name="TextBox 32"/>
          <p:cNvSpPr txBox="1"/>
          <p:nvPr/>
        </p:nvSpPr>
        <p:spPr>
          <a:xfrm>
            <a:off x="1265285" y="173916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Header Node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(1 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5" name="TextBox 33"/>
          <p:cNvSpPr txBox="1"/>
          <p:nvPr/>
        </p:nvSpPr>
        <p:spPr>
          <a:xfrm>
            <a:off x="305480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(1 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6" name="TextBox 34"/>
          <p:cNvSpPr txBox="1"/>
          <p:nvPr/>
        </p:nvSpPr>
        <p:spPr>
          <a:xfrm>
            <a:off x="620310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(1 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7" name="TextBox 35"/>
          <p:cNvSpPr txBox="1"/>
          <p:nvPr/>
        </p:nvSpPr>
        <p:spPr>
          <a:xfrm>
            <a:off x="463166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(1 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8" name="TextBox 36"/>
          <p:cNvSpPr txBox="1"/>
          <p:nvPr/>
        </p:nvSpPr>
        <p:spPr>
          <a:xfrm>
            <a:off x="7755864" y="1739169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endParaRPr lang="en-US" altLang="zh-CN" sz="16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(1 KB)</a:t>
            </a:r>
            <a:endParaRPr lang="zh-CN" altLang="en-US" sz="1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9" name="TextBox 37"/>
          <p:cNvSpPr txBox="1"/>
          <p:nvPr/>
        </p:nvSpPr>
        <p:spPr>
          <a:xfrm>
            <a:off x="150250" y="47453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B-Node: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200" name="Table 8"/>
          <p:cNvGraphicFramePr>
            <a:graphicFrameLocks noGrp="1"/>
          </p:cNvGraphicFramePr>
          <p:nvPr/>
        </p:nvGraphicFramePr>
        <p:xfrm>
          <a:off x="1144893" y="4795977"/>
          <a:ext cx="7792444" cy="304800"/>
        </p:xfrm>
        <a:graphic>
          <a:graphicData uri="http://schemas.openxmlformats.org/drawingml/2006/table">
            <a:tbl>
              <a:tblPr firstRow="1" bandRow="1"/>
              <a:tblGrid>
                <a:gridCol w="422091"/>
                <a:gridCol w="422091"/>
                <a:gridCol w="422091"/>
                <a:gridCol w="422091"/>
                <a:gridCol w="763010"/>
                <a:gridCol w="763010"/>
                <a:gridCol w="763010"/>
                <a:gridCol w="763010"/>
                <a:gridCol w="1526020"/>
                <a:gridCol w="763010"/>
                <a:gridCol w="763010"/>
              </a:tblGrid>
              <a:tr h="3048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220635" t="-1961" r="-698413" b="-1960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323200" t="-1961" r="-604000" b="-1960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423200" t="-1961" r="-504000" b="-1960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519048" t="-1961" r="-400000" b="-19608"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598D9"/>
                      </a:solidFill>
                    </a:lnT>
                    <a:lnB w="254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9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817460" t="-1961" r="-101587" b="-1960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924800" t="-1961" r="-2400" b="-19608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01" name="TextBox 38"/>
          <p:cNvSpPr txBox="1"/>
          <p:nvPr/>
        </p:nvSpPr>
        <p:spPr>
          <a:xfrm>
            <a:off x="1547014" y="435416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B-Node</a:t>
            </a:r>
            <a:r>
              <a:rPr lang="en-US" altLang="zh-CN" sz="14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header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210" name="Straight Arrow Connector 51"/>
          <p:cNvCxnSpPr/>
          <p:nvPr/>
        </p:nvCxnSpPr>
        <p:spPr>
          <a:xfrm>
            <a:off x="1127575" y="4659802"/>
            <a:ext cx="7828440" cy="0"/>
          </a:xfrm>
          <a:prstGeom prst="straightConnector1">
            <a:avLst/>
          </a:prstGeom>
          <a:noFill/>
          <a:ln w="2540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11" name="Rectangle 52"/>
          <p:cNvSpPr/>
          <p:nvPr/>
        </p:nvSpPr>
        <p:spPr>
          <a:xfrm>
            <a:off x="4717073" y="4338777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1 KB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16" name="TextBox 57"/>
          <p:cNvSpPr txBox="1"/>
          <p:nvPr/>
        </p:nvSpPr>
        <p:spPr>
          <a:xfrm>
            <a:off x="1061978" y="5196865"/>
            <a:ext cx="526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cs typeface="Times New Roman" pitchFamily="18" charset="0"/>
              </a:rPr>
              <a:t>level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7" name="TextBox 58"/>
          <p:cNvSpPr txBox="1"/>
          <p:nvPr/>
        </p:nvSpPr>
        <p:spPr>
          <a:xfrm>
            <a:off x="1132716" y="5525142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um_entries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8" name="TextBox 59"/>
          <p:cNvSpPr txBox="1"/>
          <p:nvPr/>
        </p:nvSpPr>
        <p:spPr>
          <a:xfrm>
            <a:off x="1824585" y="5196865"/>
            <a:ext cx="98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left_sibling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9" name="TextBox 60"/>
          <p:cNvSpPr txBox="1"/>
          <p:nvPr/>
        </p:nvSpPr>
        <p:spPr>
          <a:xfrm>
            <a:off x="2259275" y="5525142"/>
            <a:ext cx="108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cs typeface="Times New Roman" pitchFamily="18" charset="0"/>
              </a:rPr>
              <a:t>right_sibling</a:t>
            </a:r>
            <a:endParaRPr lang="zh-CN" altLang="en-US" sz="1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220" name="Straight Connector 62"/>
          <p:cNvCxnSpPr/>
          <p:nvPr/>
        </p:nvCxnSpPr>
        <p:spPr>
          <a:xfrm flipH="1">
            <a:off x="1127575" y="2812121"/>
            <a:ext cx="3122720" cy="1947759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dashDot"/>
          </a:ln>
          <a:effectLst/>
        </p:spPr>
      </p:cxnSp>
      <p:cxnSp>
        <p:nvCxnSpPr>
          <p:cNvPr id="221" name="Straight Connector 64"/>
          <p:cNvCxnSpPr/>
          <p:nvPr/>
        </p:nvCxnSpPr>
        <p:spPr>
          <a:xfrm>
            <a:off x="5821735" y="2812121"/>
            <a:ext cx="3115600" cy="1947759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dashDot"/>
          </a:ln>
          <a:effectLst/>
        </p:spPr>
      </p:cxnSp>
      <p:cxnSp>
        <p:nvCxnSpPr>
          <p:cNvPr id="224" name="Straight Connector 23"/>
          <p:cNvCxnSpPr>
            <a:endCxn id="216" idx="0"/>
          </p:cNvCxnSpPr>
          <p:nvPr/>
        </p:nvCxnSpPr>
        <p:spPr>
          <a:xfrm flipH="1">
            <a:off x="1325320" y="4938794"/>
            <a:ext cx="45961" cy="258071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5" name="Straight Connector 63"/>
          <p:cNvCxnSpPr>
            <a:endCxn id="217" idx="0"/>
          </p:cNvCxnSpPr>
          <p:nvPr/>
        </p:nvCxnSpPr>
        <p:spPr>
          <a:xfrm flipH="1">
            <a:off x="1689888" y="4932387"/>
            <a:ext cx="120504" cy="592755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6" name="Straight Connector 66"/>
          <p:cNvCxnSpPr>
            <a:endCxn id="219" idx="0"/>
          </p:cNvCxnSpPr>
          <p:nvPr/>
        </p:nvCxnSpPr>
        <p:spPr>
          <a:xfrm>
            <a:off x="2678855" y="4980828"/>
            <a:ext cx="123966" cy="544314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  <p:cxnSp>
        <p:nvCxnSpPr>
          <p:cNvPr id="227" name="Straight Connector 68"/>
          <p:cNvCxnSpPr>
            <a:endCxn id="218" idx="0"/>
          </p:cNvCxnSpPr>
          <p:nvPr/>
        </p:nvCxnSpPr>
        <p:spPr>
          <a:xfrm>
            <a:off x="2247060" y="4980828"/>
            <a:ext cx="72212" cy="216037"/>
          </a:xfrm>
          <a:prstGeom prst="line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Euclidean distance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cs typeface="Consolas" panose="020B0609020204030204" pitchFamily="49" charset="0"/>
                  </a:rPr>
                  <a:t>Given two objects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-dimensional Euclidean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, the Euclidean distance 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cs typeface="Consolas" panose="020B0609020204030204" pitchFamily="49" charset="0"/>
                  </a:rPr>
                  <a:t> is computed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𝑜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400" b="0" dirty="0" smtClean="0"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b="0" dirty="0" smtClean="0">
                  <a:cs typeface="Consolas" panose="020B06090202040302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cs typeface="Consolas" panose="020B0609020204030204" pitchFamily="49" charset="0"/>
                  </a:rPr>
                  <a:t>An Example: 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:r>
                  <a:rPr lang="en-US" altLang="zh-CN" sz="2000" dirty="0" smtClean="0">
                    <a:cs typeface="Consolas" panose="020B0609020204030204" pitchFamily="49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=(4, 5)</m:t>
                    </m:r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=(1, 1)</m:t>
                    </m:r>
                  </m:oMath>
                </a14:m>
                <a:r>
                  <a:rPr lang="en-US" altLang="zh-CN" sz="2000" dirty="0" smtClean="0">
                    <a:cs typeface="Consolas" panose="020B0609020204030204" pitchFamily="49" charset="0"/>
                  </a:rPr>
                  <a:t>, then </a:t>
                </a:r>
              </a:p>
              <a:p>
                <a:pPr lvl="1">
                  <a:lnSpc>
                    <a:spcPct val="100000"/>
                  </a:lnSpc>
                  <a:buFontTx/>
                  <a:buChar char="‒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(4−1)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(5−1)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=5</m:t>
                    </m:r>
                  </m:oMath>
                </a14:m>
                <a:endParaRPr lang="en-US" altLang="zh-CN" sz="2000" dirty="0"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1"/>
                <a:stretch>
                  <a:fillRect l="-1039" t="-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Helpful Comments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/>
                  <a:t>You can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 have implemented as reference. 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can be found in the homepage of Prof. Feng (in the </a:t>
                </a:r>
                <a:r>
                  <a:rPr lang="en-US" altLang="zh-CN" sz="2000" dirty="0" smtClean="0">
                    <a:solidFill>
                      <a:srgbClr val="7030A0"/>
                    </a:solidFill>
                  </a:rPr>
                  <a:t>QALSH Code</a:t>
                </a:r>
                <a:r>
                  <a:rPr lang="en-US" altLang="zh-CN" sz="2000" dirty="0" smtClean="0"/>
                  <a:t>).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Please note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 have implemented does not work for MEDRANK. It is just an example for you to study the data structure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tree in this slides. (But you can reuse the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block_file.h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block_file.cpp</a:t>
                </a:r>
                <a:r>
                  <a:rPr lang="en-US" altLang="zh-CN" sz="2000" dirty="0" smtClean="0"/>
                  <a:t>)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If you meet problems on the project, please discuss with your group members and your classmates first</a:t>
                </a:r>
              </a:p>
              <a:p>
                <a:r>
                  <a:rPr lang="en-US" altLang="zh-CN" sz="2000" dirty="0" smtClean="0"/>
                  <a:t>(or use google, </a:t>
                </a:r>
                <a:r>
                  <a:rPr lang="en-US" altLang="zh-CN" sz="2000" dirty="0" err="1" smtClean="0"/>
                  <a:t>baidu</a:t>
                </a:r>
                <a:r>
                  <a:rPr lang="en-US" altLang="zh-CN" sz="2000" dirty="0"/>
                  <a:t> to find the </a:t>
                </a:r>
                <a:r>
                  <a:rPr lang="en-US" altLang="zh-CN" sz="2000" dirty="0" smtClean="0"/>
                  <a:t>answers. </a:t>
                </a:r>
                <a:r>
                  <a:rPr lang="en-US" altLang="zh-CN" sz="2000" dirty="0" smtClean="0"/>
                  <a:t>Utilize the resource on the web).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If you still meet some problem, please send an email to me: </a:t>
                </a:r>
                <a:r>
                  <a:rPr lang="en-US" altLang="zh-CN" sz="2000" dirty="0" smtClean="0">
                    <a:hlinkClick r:id="rId1"/>
                  </a:rPr>
                  <a:t>huangq25@mail2.sysu.edu.cn</a:t>
                </a:r>
                <a:r>
                  <a:rPr lang="en-US" altLang="zh-CN" sz="2000" dirty="0" smtClean="0"/>
                  <a:t>.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7936060" cy="5015762"/>
              </a:xfrm>
              <a:blipFill rotWithShape="0">
                <a:blip r:embed="rId2"/>
                <a:stretch>
                  <a:fillRect l="-691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Submission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9404" y="1340589"/>
            <a:ext cx="7936060" cy="5015762"/>
          </a:xfrm>
        </p:spPr>
        <p:txBody>
          <a:bodyPr>
            <a:noAutofit/>
          </a:bodyPr>
          <a:lstStyle/>
          <a:p>
            <a:r>
              <a:rPr lang="en-US" altLang="zh-CN" sz="2200" dirty="0" smtClean="0"/>
              <a:t>All the files are compressed into a zip file, which is named as “</a:t>
            </a:r>
            <a:r>
              <a:rPr lang="en-US" altLang="zh-CN" sz="2200" dirty="0" err="1" smtClean="0"/>
              <a:t>groupID_Name_DBProject</a:t>
            </a:r>
            <a:r>
              <a:rPr lang="en-US" altLang="zh-CN" sz="2200" dirty="0" smtClean="0"/>
              <a:t>”.</a:t>
            </a:r>
            <a:endParaRPr lang="en-US" altLang="zh-CN" sz="2200" dirty="0" smtClean="0"/>
          </a:p>
          <a:p>
            <a:pPr lvl="1"/>
            <a:endParaRPr lang="en-US" altLang="zh-CN" dirty="0"/>
          </a:p>
          <a:p>
            <a:r>
              <a:rPr lang="en-US" altLang="zh-CN" sz="2200" dirty="0" smtClean="0"/>
              <a:t>Please submit the zip file to </a:t>
            </a:r>
            <a:r>
              <a:rPr lang="en-US" altLang="zh-CN" sz="2200" dirty="0" smtClean="0">
                <a:hlinkClick r:id="rId1"/>
              </a:rPr>
              <a:t>ftp</a:t>
            </a:r>
            <a:r>
              <a:rPr lang="en-US" altLang="zh-CN" sz="2200" dirty="0">
                <a:hlinkClick r:id="rId1"/>
              </a:rPr>
              <a:t>://121.40.86.26/database</a:t>
            </a:r>
            <a:r>
              <a:rPr lang="en-US" altLang="zh-CN" sz="2200" dirty="0" smtClean="0"/>
              <a:t>. 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r>
              <a:rPr lang="en-US" altLang="zh-CN" sz="2200" dirty="0" smtClean="0"/>
              <a:t>The files you submit:</a:t>
            </a:r>
            <a:endParaRPr lang="en-US" altLang="zh-CN" sz="2200" dirty="0" smtClean="0"/>
          </a:p>
          <a:p>
            <a:pPr lvl="1">
              <a:lnSpc>
                <a:spcPts val="2500"/>
              </a:lnSpc>
              <a:buFont typeface="Calibri" pitchFamily="34" charset="0"/>
              <a:buChar char="‒"/>
            </a:pPr>
            <a:r>
              <a:rPr lang="en-US" altLang="zh-CN" b="1" dirty="0" smtClean="0"/>
              <a:t>README</a:t>
            </a:r>
            <a:endParaRPr lang="en-US" altLang="zh-CN" b="1" dirty="0" smtClean="0"/>
          </a:p>
          <a:p>
            <a:pPr lvl="1">
              <a:lnSpc>
                <a:spcPts val="2500"/>
              </a:lnSpc>
              <a:buFont typeface="Calibri" pitchFamily="34" charset="0"/>
              <a:buChar char="‒"/>
            </a:pPr>
            <a:r>
              <a:rPr lang="en-US" altLang="zh-CN" b="1" dirty="0" smtClean="0"/>
              <a:t>Source Code</a:t>
            </a:r>
            <a:r>
              <a:rPr lang="en-US" altLang="zh-CN" dirty="0" smtClean="0"/>
              <a:t>: store under a directory “</a:t>
            </a:r>
            <a:r>
              <a:rPr lang="en-US" altLang="zh-CN" dirty="0" smtClean="0">
                <a:solidFill>
                  <a:srgbClr val="E26714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E26714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>
              <a:lnSpc>
                <a:spcPts val="2500"/>
              </a:lnSpc>
              <a:buFont typeface="Calibri" pitchFamily="34" charset="0"/>
              <a:buChar char="‒"/>
            </a:pPr>
            <a:r>
              <a:rPr lang="en-US" altLang="zh-CN" b="1" dirty="0" smtClean="0"/>
              <a:t>Dataset and Query Set</a:t>
            </a:r>
            <a:r>
              <a:rPr lang="en-US" altLang="zh-CN" dirty="0" smtClean="0"/>
              <a:t>: create a directory “</a:t>
            </a:r>
            <a:r>
              <a:rPr lang="en-US" altLang="zh-CN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/data</a:t>
            </a:r>
            <a:r>
              <a:rPr lang="en-US" altLang="zh-CN" dirty="0" smtClean="0"/>
              <a:t>”, but </a:t>
            </a:r>
            <a:r>
              <a:rPr lang="en-US" altLang="zh-CN" b="1" dirty="0" smtClean="0"/>
              <a:t>DO NOT </a:t>
            </a:r>
            <a:r>
              <a:rPr lang="en-US" altLang="zh-CN" dirty="0" smtClean="0"/>
              <a:t>submit these two files into the website.</a:t>
            </a:r>
            <a:endParaRPr lang="en-US" altLang="zh-CN" dirty="0" smtClean="0"/>
          </a:p>
          <a:p>
            <a:pPr lvl="1">
              <a:lnSpc>
                <a:spcPts val="2500"/>
              </a:lnSpc>
              <a:buFont typeface="Calibri" pitchFamily="34" charset="0"/>
              <a:buChar char="‒"/>
            </a:pPr>
            <a:r>
              <a:rPr lang="en-US" altLang="zh-CN" b="1" dirty="0" err="1" smtClean="0"/>
              <a:t>Makefile</a:t>
            </a:r>
            <a:r>
              <a:rPr lang="en-US" altLang="zh-CN" dirty="0" smtClean="0"/>
              <a:t>: please generate a executable program named </a:t>
            </a:r>
            <a:r>
              <a:rPr lang="en-US" altLang="zh-CN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medrank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after compiling the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. The program should be run by the command:</a:t>
            </a:r>
            <a:endParaRPr lang="en-US" altLang="zh-CN" dirty="0" smtClean="0"/>
          </a:p>
          <a:p>
            <a:pPr marL="342900" lvl="1" indent="0">
              <a:lnSpc>
                <a:spcPts val="2500"/>
              </a:lnSpc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./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medrank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-n 60000 -d 784 -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qn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100 -ds ./data/Mnist.ds -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qs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./data/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Mnist.q</a:t>
            </a:r>
            <a:endParaRPr lang="en-US" altLang="zh-CN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ts val="2500"/>
              </a:lnSpc>
              <a:buFont typeface="Calibri" pitchFamily="34" charset="0"/>
              <a:buChar char="‒"/>
            </a:pPr>
            <a:r>
              <a:rPr lang="en-US" altLang="zh-CN" b="1" dirty="0" smtClean="0"/>
              <a:t>Experimental Report</a:t>
            </a:r>
            <a:endParaRPr lang="en-US" altLang="zh-CN" b="1" dirty="0"/>
          </a:p>
          <a:p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32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8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3" name="Curved Connector 10"/>
          <p:cNvCxnSpPr>
            <a:endCxn id="7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urved Connector 16"/>
          <p:cNvCxnSpPr>
            <a:endCxn id="7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5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0" name="Curved Connector 44"/>
          <p:cNvCxnSpPr>
            <a:endCxn id="7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47"/>
          <p:cNvCxnSpPr>
            <a:endCxn id="7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0"/>
          <p:cNvCxnSpPr>
            <a:endCxn id="7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53"/>
          <p:cNvCxnSpPr>
            <a:endCxn id="7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urved Connector 56"/>
          <p:cNvCxnSpPr>
            <a:endCxn id="7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5" name="Straight Arrow Connector 78"/>
          <p:cNvCxnSpPr>
            <a:stCxn id="71" idx="3"/>
            <a:endCxn id="7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84"/>
          <p:cNvCxnSpPr>
            <a:stCxn id="75" idx="3"/>
            <a:endCxn id="7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7" name="Straight Arrow Connector 89"/>
          <p:cNvCxnSpPr>
            <a:stCxn id="76" idx="3"/>
            <a:endCxn id="7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92"/>
          <p:cNvCxnSpPr>
            <a:stCxn id="77" idx="3"/>
            <a:endCxn id="7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95"/>
          <p:cNvCxnSpPr>
            <a:stCxn id="78" idx="3"/>
            <a:endCxn id="7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29"/>
              <p:cNvSpPr txBox="1"/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30"/>
              <p:cNvSpPr txBox="1"/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32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0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3" name="Curved Connector 10"/>
          <p:cNvCxnSpPr>
            <a:endCxn id="5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4" name="Curved Connector 16"/>
          <p:cNvCxnSpPr>
            <a:endCxn id="5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5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0" name="Curved Connector 44"/>
          <p:cNvCxnSpPr>
            <a:endCxn id="5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47"/>
          <p:cNvCxnSpPr>
            <a:endCxn id="5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50"/>
          <p:cNvCxnSpPr>
            <a:endCxn id="5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53"/>
          <p:cNvCxnSpPr>
            <a:endCxn id="5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6"/>
          <p:cNvCxnSpPr>
            <a:endCxn id="5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78"/>
          <p:cNvCxnSpPr>
            <a:stCxn id="51" idx="3"/>
            <a:endCxn id="5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84"/>
          <p:cNvCxnSpPr>
            <a:stCxn id="55" idx="3"/>
            <a:endCxn id="5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89"/>
          <p:cNvCxnSpPr>
            <a:stCxn id="56" idx="3"/>
            <a:endCxn id="5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92"/>
          <p:cNvCxnSpPr>
            <a:stCxn id="57" idx="3"/>
            <a:endCxn id="5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95"/>
          <p:cNvCxnSpPr>
            <a:stCxn id="58" idx="3"/>
            <a:endCxn id="5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29"/>
              <p:cNvSpPr txBox="1"/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7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9" y="1934896"/>
                <a:ext cx="899990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30"/>
              <p:cNvSpPr txBox="1"/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2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08" y="3349823"/>
                <a:ext cx="1349216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3" name="Line Callout 2 25"/>
          <p:cNvSpPr/>
          <p:nvPr/>
        </p:nvSpPr>
        <p:spPr>
          <a:xfrm>
            <a:off x="6244046" y="6161810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Inster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entry 32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</a:t>
            </a:r>
            <a:endParaRPr lang="zh-CN" altLang="en-US" sz="4400" b="1" dirty="0"/>
          </a:p>
        </p:txBody>
      </p:sp>
      <p:graphicFrame>
        <p:nvGraphicFramePr>
          <p:cNvPr id="49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3" name="Curved Connector 10"/>
          <p:cNvCxnSpPr>
            <a:endCxn id="7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4" name="Curved Connector 16"/>
          <p:cNvCxnSpPr>
            <a:endCxn id="72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5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0" name="Curved Connector 44"/>
          <p:cNvCxnSpPr>
            <a:endCxn id="75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Curved Connector 47"/>
          <p:cNvCxnSpPr>
            <a:endCxn id="76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0"/>
          <p:cNvCxnSpPr>
            <a:endCxn id="77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53"/>
          <p:cNvCxnSpPr>
            <a:endCxn id="79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urved Connector 56"/>
          <p:cNvCxnSpPr>
            <a:endCxn id="78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Straight Arrow Connector 78"/>
          <p:cNvCxnSpPr>
            <a:stCxn id="71" idx="3"/>
            <a:endCxn id="72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84"/>
          <p:cNvCxnSpPr>
            <a:stCxn id="75" idx="3"/>
            <a:endCxn id="76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7" name="Straight Arrow Connector 89"/>
          <p:cNvCxnSpPr>
            <a:stCxn id="76" idx="3"/>
            <a:endCxn id="77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92"/>
          <p:cNvCxnSpPr>
            <a:stCxn id="77" idx="3"/>
            <a:endCxn id="78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95"/>
          <p:cNvCxnSpPr>
            <a:stCxn id="78" idx="3"/>
            <a:endCxn id="79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9"/>
              <p:cNvSpPr txBox="1"/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2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30"/>
              <p:cNvSpPr txBox="1"/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29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</a:t>
            </a:r>
            <a:endParaRPr lang="zh-CN" altLang="en-US" sz="4400" b="1" dirty="0"/>
          </a:p>
        </p:txBody>
      </p:sp>
      <p:graphicFrame>
        <p:nvGraphicFramePr>
          <p:cNvPr id="48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Curved Connector 10"/>
          <p:cNvCxnSpPr>
            <a:endCxn id="50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3" name="Curved Connector 16"/>
          <p:cNvCxnSpPr>
            <a:endCxn id="51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4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9" name="Curved Connector 44"/>
          <p:cNvCxnSpPr>
            <a:endCxn id="54" idx="0"/>
          </p:cNvCxnSpPr>
          <p:nvPr/>
        </p:nvCxnSpPr>
        <p:spPr>
          <a:xfrm rot="10800000" flipV="1">
            <a:off x="889000" y="4267200"/>
            <a:ext cx="1092202" cy="990600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0" name="Curved Connector 47"/>
          <p:cNvCxnSpPr>
            <a:endCxn id="5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50"/>
          <p:cNvCxnSpPr>
            <a:endCxn id="5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urved Connector 53"/>
          <p:cNvCxnSpPr>
            <a:endCxn id="58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56"/>
          <p:cNvCxnSpPr>
            <a:endCxn id="5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Straight Arrow Connector 78"/>
          <p:cNvCxnSpPr>
            <a:stCxn id="50" idx="3"/>
            <a:endCxn id="51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84"/>
          <p:cNvCxnSpPr>
            <a:stCxn id="54" idx="3"/>
            <a:endCxn id="5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6" name="Straight Arrow Connector 89"/>
          <p:cNvCxnSpPr>
            <a:stCxn id="55" idx="3"/>
            <a:endCxn id="5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7" name="Straight Arrow Connector 92"/>
          <p:cNvCxnSpPr>
            <a:stCxn id="56" idx="3"/>
            <a:endCxn id="5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95"/>
          <p:cNvCxnSpPr>
            <a:stCxn id="57" idx="3"/>
            <a:endCxn id="58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92" name="Line Callout 2 25"/>
          <p:cNvSpPr/>
          <p:nvPr/>
        </p:nvSpPr>
        <p:spPr>
          <a:xfrm>
            <a:off x="1420397" y="6161810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entry 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sp>
        <p:nvSpPr>
          <p:cNvPr id="27" name="Rectangle 61"/>
          <p:cNvSpPr/>
          <p:nvPr/>
        </p:nvSpPr>
        <p:spPr>
          <a:xfrm>
            <a:off x="257648" y="3631425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8" name="Rectangle 61"/>
          <p:cNvSpPr/>
          <p:nvPr/>
        </p:nvSpPr>
        <p:spPr>
          <a:xfrm>
            <a:off x="2306842" y="1828800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29"/>
              <p:cNvSpPr txBox="1"/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31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06" y="1437257"/>
                <a:ext cx="68518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0"/>
              <p:cNvSpPr txBox="1"/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32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2" y="3202202"/>
                <a:ext cx="68518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5" name="Curved Connector 10"/>
          <p:cNvCxnSpPr>
            <a:endCxn id="7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6" name="Curved Connector 16"/>
          <p:cNvCxnSpPr>
            <a:endCxn id="7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2" name="Curved Connector 44"/>
          <p:cNvCxnSpPr>
            <a:endCxn id="7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47"/>
          <p:cNvCxnSpPr>
            <a:endCxn id="7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4" name="Curved Connector 50"/>
          <p:cNvCxnSpPr>
            <a:endCxn id="7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53"/>
          <p:cNvCxnSpPr>
            <a:endCxn id="8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6"/>
          <p:cNvCxnSpPr>
            <a:endCxn id="8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Straight Arrow Connector 78"/>
          <p:cNvCxnSpPr>
            <a:stCxn id="73" idx="3"/>
            <a:endCxn id="7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84"/>
          <p:cNvCxnSpPr>
            <a:stCxn id="77" idx="3"/>
            <a:endCxn id="7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89"/>
          <p:cNvCxnSpPr>
            <a:stCxn id="78" idx="3"/>
            <a:endCxn id="7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92"/>
          <p:cNvCxnSpPr>
            <a:stCxn id="79" idx="3"/>
            <a:endCxn id="8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95"/>
          <p:cNvCxnSpPr>
            <a:stCxn id="80" idx="3"/>
            <a:endCxn id="8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3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94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5" name="Line Callout 2 25"/>
          <p:cNvSpPr/>
          <p:nvPr/>
        </p:nvSpPr>
        <p:spPr>
          <a:xfrm>
            <a:off x="3084674" y="6096000"/>
            <a:ext cx="1837424" cy="609600"/>
          </a:xfrm>
          <a:prstGeom prst="borderCallout2">
            <a:avLst>
              <a:gd name="adj1" fmla="val 49432"/>
              <a:gd name="adj2" fmla="val -981"/>
              <a:gd name="adj3" fmla="val 47727"/>
              <a:gd name="adj4" fmla="val -12143"/>
              <a:gd name="adj5" fmla="val -27760"/>
              <a:gd name="adj6" fmla="val -33098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Overflow!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 leaf page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5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59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0" name="Rectangle 2"/>
          <p:cNvSpPr/>
          <p:nvPr/>
        </p:nvSpPr>
        <p:spPr>
          <a:xfrm>
            <a:off x="576875" y="6096000"/>
            <a:ext cx="151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Split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 leaf page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61" name="Content Placeholder 3"/>
          <p:cNvGraphicFramePr/>
          <p:nvPr/>
        </p:nvGraphicFramePr>
        <p:xfrm>
          <a:off x="147304" y="525087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/>
          <p:nvPr/>
        </p:nvGraphicFramePr>
        <p:xfrm>
          <a:off x="1767809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Content Placeholder 3"/>
          <p:cNvGraphicFramePr/>
          <p:nvPr/>
        </p:nvGraphicFramePr>
        <p:xfrm>
          <a:off x="3886201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Content Placeholder 3"/>
          <p:cNvGraphicFramePr/>
          <p:nvPr/>
        </p:nvGraphicFramePr>
        <p:xfrm>
          <a:off x="5715000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Content Placeholder 3"/>
          <p:cNvGraphicFramePr/>
          <p:nvPr/>
        </p:nvGraphicFramePr>
        <p:xfrm>
          <a:off x="7385933" y="5243942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6" name="Curved Connector 43"/>
          <p:cNvCxnSpPr>
            <a:endCxn id="61" idx="0"/>
          </p:cNvCxnSpPr>
          <p:nvPr/>
        </p:nvCxnSpPr>
        <p:spPr>
          <a:xfrm rot="10800000" flipV="1">
            <a:off x="883904" y="4190999"/>
            <a:ext cx="1097296" cy="1059872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urved Connector 45"/>
          <p:cNvCxnSpPr>
            <a:endCxn id="62" idx="0"/>
          </p:cNvCxnSpPr>
          <p:nvPr/>
        </p:nvCxnSpPr>
        <p:spPr>
          <a:xfrm rot="16200000" flipH="1">
            <a:off x="1910008" y="4649542"/>
            <a:ext cx="1046592" cy="14221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8" name="Curved Connector 46"/>
          <p:cNvCxnSpPr>
            <a:endCxn id="63" idx="0"/>
          </p:cNvCxnSpPr>
          <p:nvPr/>
        </p:nvCxnSpPr>
        <p:spPr>
          <a:xfrm>
            <a:off x="2743200" y="4177142"/>
            <a:ext cx="1879601" cy="108065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urved Connector 48"/>
          <p:cNvCxnSpPr>
            <a:endCxn id="65" idx="0"/>
          </p:cNvCxnSpPr>
          <p:nvPr/>
        </p:nvCxnSpPr>
        <p:spPr>
          <a:xfrm>
            <a:off x="6451600" y="4197351"/>
            <a:ext cx="1670933" cy="104659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0" name="Curved Connector 49"/>
          <p:cNvCxnSpPr>
            <a:endCxn id="64" idx="0"/>
          </p:cNvCxnSpPr>
          <p:nvPr/>
        </p:nvCxnSpPr>
        <p:spPr>
          <a:xfrm rot="16200000" flipH="1">
            <a:off x="5783630" y="4575973"/>
            <a:ext cx="1046592" cy="28934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Straight Arrow Connector 51"/>
          <p:cNvCxnSpPr>
            <a:stCxn id="61" idx="3"/>
            <a:endCxn id="62" idx="1"/>
          </p:cNvCxnSpPr>
          <p:nvPr/>
        </p:nvCxnSpPr>
        <p:spPr>
          <a:xfrm flipV="1">
            <a:off x="1620504" y="5544933"/>
            <a:ext cx="147305" cy="6928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52"/>
          <p:cNvCxnSpPr>
            <a:stCxn id="63" idx="3"/>
            <a:endCxn id="64" idx="1"/>
          </p:cNvCxnSpPr>
          <p:nvPr/>
        </p:nvCxnSpPr>
        <p:spPr>
          <a:xfrm flipV="1">
            <a:off x="5359401" y="5544933"/>
            <a:ext cx="355599" cy="13857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6" name="Straight Arrow Connector 54"/>
          <p:cNvCxnSpPr>
            <a:stCxn id="64" idx="3"/>
            <a:endCxn id="65" idx="1"/>
          </p:cNvCxnSpPr>
          <p:nvPr/>
        </p:nvCxnSpPr>
        <p:spPr>
          <a:xfrm flipV="1">
            <a:off x="7188200" y="5544932"/>
            <a:ext cx="197733" cy="1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97" name="Content Placeholder 3"/>
          <p:cNvGraphicFramePr/>
          <p:nvPr/>
        </p:nvGraphicFramePr>
        <p:xfrm>
          <a:off x="2878555" y="6012177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98" name="Curved Connector 57"/>
          <p:cNvCxnSpPr>
            <a:stCxn id="62" idx="3"/>
            <a:endCxn id="97" idx="1"/>
          </p:cNvCxnSpPr>
          <p:nvPr/>
        </p:nvCxnSpPr>
        <p:spPr>
          <a:xfrm flipH="1">
            <a:off x="2878555" y="5544933"/>
            <a:ext cx="362454" cy="768234"/>
          </a:xfrm>
          <a:prstGeom prst="curvedConnector5">
            <a:avLst>
              <a:gd name="adj1" fmla="val -63070"/>
              <a:gd name="adj2" fmla="val 50000"/>
              <a:gd name="adj3" fmla="val 16307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9" name="Curved Connector 58"/>
          <p:cNvCxnSpPr>
            <a:stCxn id="63" idx="1"/>
            <a:endCxn id="97" idx="3"/>
          </p:cNvCxnSpPr>
          <p:nvPr/>
        </p:nvCxnSpPr>
        <p:spPr>
          <a:xfrm rot="10800000" flipH="1" flipV="1">
            <a:off x="3886201" y="5558789"/>
            <a:ext cx="465554" cy="754377"/>
          </a:xfrm>
          <a:prstGeom prst="curvedConnector5">
            <a:avLst>
              <a:gd name="adj1" fmla="val -49103"/>
              <a:gd name="adj2" fmla="val 50000"/>
              <a:gd name="adj3" fmla="val 149103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Insert 16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6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9" name="Curved Connector 10"/>
          <p:cNvCxnSpPr>
            <a:endCxn id="77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0" name="Curved Connector 16"/>
          <p:cNvCxnSpPr>
            <a:endCxn id="78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82" name="Content Placeholder 3"/>
          <p:cNvGraphicFramePr/>
          <p:nvPr/>
        </p:nvGraphicFramePr>
        <p:xfrm>
          <a:off x="147304" y="525087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/>
          <p:nvPr/>
        </p:nvGraphicFramePr>
        <p:xfrm>
          <a:off x="1767809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Content Placeholder 3"/>
          <p:cNvGraphicFramePr/>
          <p:nvPr/>
        </p:nvGraphicFramePr>
        <p:xfrm>
          <a:off x="3886201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Content Placeholder 3"/>
          <p:cNvGraphicFramePr/>
          <p:nvPr/>
        </p:nvGraphicFramePr>
        <p:xfrm>
          <a:off x="5715000" y="5243943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Content Placeholder 3"/>
          <p:cNvGraphicFramePr/>
          <p:nvPr/>
        </p:nvGraphicFramePr>
        <p:xfrm>
          <a:off x="7385933" y="5243942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7" name="Curved Connector 44"/>
          <p:cNvCxnSpPr>
            <a:endCxn id="82" idx="0"/>
          </p:cNvCxnSpPr>
          <p:nvPr/>
        </p:nvCxnSpPr>
        <p:spPr>
          <a:xfrm rot="10800000" flipV="1">
            <a:off x="883904" y="4190999"/>
            <a:ext cx="1097296" cy="1059872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47"/>
          <p:cNvCxnSpPr>
            <a:endCxn id="83" idx="0"/>
          </p:cNvCxnSpPr>
          <p:nvPr/>
        </p:nvCxnSpPr>
        <p:spPr>
          <a:xfrm rot="16200000" flipH="1">
            <a:off x="1910008" y="4649542"/>
            <a:ext cx="1046592" cy="14221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Curved Connector 50"/>
          <p:cNvCxnSpPr>
            <a:endCxn id="84" idx="0"/>
          </p:cNvCxnSpPr>
          <p:nvPr/>
        </p:nvCxnSpPr>
        <p:spPr>
          <a:xfrm>
            <a:off x="3059782" y="4190999"/>
            <a:ext cx="1563019" cy="106680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0" name="Curved Connector 56"/>
          <p:cNvCxnSpPr>
            <a:endCxn id="85" idx="0"/>
          </p:cNvCxnSpPr>
          <p:nvPr/>
        </p:nvCxnSpPr>
        <p:spPr>
          <a:xfrm rot="16200000" flipH="1">
            <a:off x="5783630" y="4575973"/>
            <a:ext cx="1046592" cy="28934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91" name="Straight Arrow Connector 78"/>
          <p:cNvCxnSpPr>
            <a:stCxn id="77" idx="3"/>
            <a:endCxn id="78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84"/>
          <p:cNvCxnSpPr>
            <a:stCxn id="82" idx="3"/>
            <a:endCxn id="83" idx="1"/>
          </p:cNvCxnSpPr>
          <p:nvPr/>
        </p:nvCxnSpPr>
        <p:spPr>
          <a:xfrm flipV="1">
            <a:off x="1620504" y="5544933"/>
            <a:ext cx="147305" cy="6928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4" name="Straight Arrow Connector 92"/>
          <p:cNvCxnSpPr>
            <a:stCxn id="84" idx="3"/>
            <a:endCxn id="85" idx="1"/>
          </p:cNvCxnSpPr>
          <p:nvPr/>
        </p:nvCxnSpPr>
        <p:spPr>
          <a:xfrm flipV="1">
            <a:off x="5359401" y="5544933"/>
            <a:ext cx="355599" cy="13857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5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7188200" y="5544932"/>
            <a:ext cx="197733" cy="1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29"/>
              <p:cNvSpPr txBox="1"/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10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1994687"/>
                <a:ext cx="1241815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30"/>
              <p:cNvSpPr txBox="1"/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Century Schoolbook"/>
                </a:endParaRPr>
              </a:p>
            </p:txBody>
          </p:sp>
        </mc:Choice>
        <mc:Fallback>
          <p:sp>
            <p:nvSpPr>
              <p:cNvPr id="10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5" y="3216715"/>
                <a:ext cx="124181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02" name="Content Placeholder 3"/>
          <p:cNvGraphicFramePr/>
          <p:nvPr/>
        </p:nvGraphicFramePr>
        <p:xfrm>
          <a:off x="2878555" y="6012177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03" name="Curved Connector 6"/>
          <p:cNvCxnSpPr>
            <a:stCxn id="83" idx="3"/>
            <a:endCxn id="102" idx="1"/>
          </p:cNvCxnSpPr>
          <p:nvPr/>
        </p:nvCxnSpPr>
        <p:spPr>
          <a:xfrm flipH="1">
            <a:off x="2878555" y="5544933"/>
            <a:ext cx="362454" cy="768234"/>
          </a:xfrm>
          <a:prstGeom prst="curvedConnector5">
            <a:avLst>
              <a:gd name="adj1" fmla="val -63070"/>
              <a:gd name="adj2" fmla="val 50000"/>
              <a:gd name="adj3" fmla="val 16307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4" name="Curved Connector 9"/>
          <p:cNvCxnSpPr>
            <a:stCxn id="84" idx="1"/>
            <a:endCxn id="102" idx="3"/>
          </p:cNvCxnSpPr>
          <p:nvPr/>
        </p:nvCxnSpPr>
        <p:spPr>
          <a:xfrm rot="10800000" flipH="1" flipV="1">
            <a:off x="3886201" y="5558789"/>
            <a:ext cx="465554" cy="754377"/>
          </a:xfrm>
          <a:prstGeom prst="curvedConnector5">
            <a:avLst>
              <a:gd name="adj1" fmla="val -49103"/>
              <a:gd name="adj2" fmla="val 50000"/>
              <a:gd name="adj3" fmla="val 149103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5" name="Curved Connector 54"/>
          <p:cNvCxnSpPr>
            <a:endCxn id="102" idx="0"/>
          </p:cNvCxnSpPr>
          <p:nvPr/>
        </p:nvCxnSpPr>
        <p:spPr>
          <a:xfrm rot="16200000" flipH="1">
            <a:off x="2273460" y="4670482"/>
            <a:ext cx="1845424" cy="83796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E8637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Rectangle 61"/>
          <p:cNvSpPr/>
          <p:nvPr/>
        </p:nvSpPr>
        <p:spPr>
          <a:xfrm>
            <a:off x="243731" y="3680460"/>
            <a:ext cx="1394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cxnSp>
        <p:nvCxnSpPr>
          <p:cNvPr id="107" name="Curved Connector 31"/>
          <p:cNvCxnSpPr/>
          <p:nvPr/>
        </p:nvCxnSpPr>
        <p:spPr>
          <a:xfrm>
            <a:off x="6451600" y="4197351"/>
            <a:ext cx="1670933" cy="1046591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8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24"/>
              <p:cNvSpPr txBox="1"/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7"/>
              <p:cNvSpPr txBox="1"/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680272" y="5172382"/>
                <a:ext cx="3728649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 smtClean="0"/>
                  <a:t>-ANN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72" y="5172382"/>
                <a:ext cx="3728649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1631" t="-5882" b="-23529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680271" y="4262596"/>
                <a:ext cx="2767745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 NN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71" y="4262596"/>
                <a:ext cx="2767745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193" t="-5882" b="-23529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5" name="画布 1"/>
          <p:cNvGrpSpPr/>
          <p:nvPr/>
        </p:nvGrpSpPr>
        <p:grpSpPr>
          <a:xfrm>
            <a:off x="674445" y="3613150"/>
            <a:ext cx="3593053" cy="2776855"/>
            <a:chOff x="-21813" y="0"/>
            <a:chExt cx="3593053" cy="2776855"/>
          </a:xfrm>
        </p:grpSpPr>
        <p:sp>
          <p:nvSpPr>
            <p:cNvPr id="26" name="矩形 25"/>
            <p:cNvSpPr/>
            <p:nvPr/>
          </p:nvSpPr>
          <p:spPr>
            <a:xfrm>
              <a:off x="0" y="0"/>
              <a:ext cx="3571240" cy="27768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33" name="椭圆 32"/>
            <p:cNvSpPr/>
            <p:nvPr/>
          </p:nvSpPr>
          <p:spPr>
            <a:xfrm>
              <a:off x="381133" y="278644"/>
              <a:ext cx="2160000" cy="21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16378" y="818644"/>
              <a:ext cx="1080000" cy="10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83"/>
                <p:cNvSpPr txBox="1"/>
                <p:nvPr/>
              </p:nvSpPr>
              <p:spPr>
                <a:xfrm>
                  <a:off x="-21813" y="2236847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5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813" y="2236847"/>
                  <a:ext cx="58484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84"/>
                <p:cNvSpPr txBox="1"/>
                <p:nvPr/>
              </p:nvSpPr>
              <p:spPr>
                <a:xfrm>
                  <a:off x="549700" y="670534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6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0" y="670534"/>
                  <a:ext cx="58484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85"/>
                <p:cNvSpPr txBox="1"/>
                <p:nvPr/>
              </p:nvSpPr>
              <p:spPr>
                <a:xfrm>
                  <a:off x="2033663" y="1255410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sz="12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0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63" y="1255410"/>
                  <a:ext cx="584840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103"/>
                <p:cNvSpPr txBox="1"/>
                <p:nvPr/>
              </p:nvSpPr>
              <p:spPr>
                <a:xfrm>
                  <a:off x="1396967" y="1288676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𝒒</m:t>
                        </m:r>
                      </m:oMath>
                    </m:oMathPara>
                  </a14:m>
                  <a:endParaRPr lang="zh-CN" sz="12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1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967" y="1288676"/>
                  <a:ext cx="47000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>
            <a:xfrm>
              <a:off x="421025" y="2265282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089357" y="1234322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84378" y="128664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90540" y="92664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46" name="直接连接符 45"/>
            <p:cNvCxnSpPr>
              <a:stCxn id="44" idx="1"/>
              <a:endCxn id="45" idx="5"/>
            </p:cNvCxnSpPr>
            <p:nvPr/>
          </p:nvCxnSpPr>
          <p:spPr>
            <a:xfrm flipH="1" flipV="1">
              <a:off x="1113452" y="1049556"/>
              <a:ext cx="292014" cy="258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0"/>
              <a:endCxn id="33" idx="0"/>
            </p:cNvCxnSpPr>
            <p:nvPr/>
          </p:nvCxnSpPr>
          <p:spPr>
            <a:xfrm flipV="1">
              <a:off x="1456378" y="278644"/>
              <a:ext cx="4755" cy="10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83"/>
                <p:cNvSpPr txBox="1"/>
                <p:nvPr/>
              </p:nvSpPr>
              <p:spPr>
                <a:xfrm>
                  <a:off x="2769398" y="244392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8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398" y="244392"/>
                  <a:ext cx="584840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49" name="椭圆 48"/>
            <p:cNvSpPr/>
            <p:nvPr/>
          </p:nvSpPr>
          <p:spPr>
            <a:xfrm>
              <a:off x="2653184" y="458649"/>
              <a:ext cx="143510" cy="1435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83"/>
                <p:cNvSpPr txBox="1"/>
                <p:nvPr/>
              </p:nvSpPr>
              <p:spPr>
                <a:xfrm>
                  <a:off x="2694133" y="1546809"/>
                  <a:ext cx="584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0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sz="12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0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133" y="1546809"/>
                  <a:ext cx="584840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51" name="椭圆 50"/>
            <p:cNvSpPr/>
            <p:nvPr/>
          </p:nvSpPr>
          <p:spPr>
            <a:xfrm>
              <a:off x="2578143" y="1761306"/>
              <a:ext cx="142875" cy="14351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" name="标题 1"/>
          <p:cNvSpPr txBox="1"/>
          <p:nvPr/>
        </p:nvSpPr>
        <p:spPr>
          <a:xfrm>
            <a:off x="449405" y="230045"/>
            <a:ext cx="8216613" cy="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 smtClean="0"/>
              <a:t>Problem Definition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内容占位符 5"/>
              <p:cNvSpPr txBox="1">
                <a:spLocks/>
              </p:cNvSpPr>
              <p:nvPr/>
            </p:nvSpPr>
            <p:spPr>
              <a:xfrm>
                <a:off x="449404" y="1340589"/>
                <a:ext cx="8216613" cy="501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altLang="zh-CN" sz="2200" dirty="0" smtClean="0">
                    <a:cs typeface="Consolas" panose="020B0609020204030204" pitchFamily="49" charset="0"/>
                  </a:rPr>
                  <a:t>Consider a database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and a query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200" dirty="0" smtClean="0">
                    <a:cs typeface="Consolas" panose="020B0609020204030204" pitchFamily="49" charset="0"/>
                  </a:rPr>
                  <a:t>. </a:t>
                </a:r>
                <a:endParaRPr lang="en-US" altLang="zh-CN" sz="2200" dirty="0">
                  <a:cs typeface="Consolas" panose="020B06090202040302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>
                    <a:cs typeface="Consolas" panose="020B0609020204030204" pitchFamily="49" charset="0"/>
                  </a:rPr>
                  <a:t>The </a:t>
                </a:r>
                <a:r>
                  <a:rPr lang="en-US" altLang="zh-CN" sz="2200" b="1" dirty="0">
                    <a:cs typeface="Consolas" panose="020B0609020204030204" pitchFamily="49" charset="0"/>
                  </a:rPr>
                  <a:t>Nearest Neighbor (NN) </a:t>
                </a:r>
                <a:r>
                  <a:rPr lang="en-US" altLang="zh-CN" sz="2200" b="1" dirty="0" smtClean="0">
                    <a:cs typeface="Consolas" panose="020B0609020204030204" pitchFamily="49" charset="0"/>
                  </a:rPr>
                  <a:t> search </a:t>
                </a:r>
                <a:r>
                  <a:rPr lang="en-US" altLang="zh-CN" sz="2200" dirty="0" smtClean="0">
                    <a:cs typeface="Consolas" panose="020B0609020204030204" pitchFamily="49" charset="0"/>
                  </a:rPr>
                  <a:t>is to find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the data object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cs typeface="Consolas" panose="020B0609020204030204" pitchFamily="49" charset="0"/>
                  </a:rPr>
                  <a:t>,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>
                    <a:cs typeface="Consolas" panose="020B0609020204030204" pitchFamily="49" charset="0"/>
                  </a:rPr>
                  <a:t>A data object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𝑜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𝒄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-Approximate NN (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𝒄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-ANN)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en-US" altLang="zh-CN" sz="2200" b="1" dirty="0">
                    <a:cs typeface="Consolas" panose="020B0609020204030204" pitchFamily="49" charset="0"/>
                  </a:rPr>
                  <a:t> </a:t>
                </a:r>
                <a:r>
                  <a:rPr lang="en-US" altLang="zh-CN" sz="2200" dirty="0"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200" dirty="0"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28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4" y="1340589"/>
                <a:ext cx="8216613" cy="5015762"/>
              </a:xfrm>
              <a:prstGeom prst="rect">
                <a:avLst/>
              </a:prstGeom>
              <a:blipFill rotWithShape="0">
                <a:blip r:embed="rId9"/>
                <a:stretch>
                  <a:fillRect l="-890" t="-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8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0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5" name="Curved Connector 10"/>
          <p:cNvCxnSpPr>
            <a:endCxn id="51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6" name="Curved Connector 16"/>
          <p:cNvCxnSpPr>
            <a:endCxn id="7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7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2" name="Curved Connector 44"/>
          <p:cNvCxnSpPr>
            <a:endCxn id="7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Curved Connector 47"/>
          <p:cNvCxnSpPr>
            <a:endCxn id="7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4" name="Curved Connector 50"/>
          <p:cNvCxnSpPr>
            <a:endCxn id="7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53"/>
          <p:cNvCxnSpPr>
            <a:endCxn id="8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6"/>
          <p:cNvCxnSpPr>
            <a:endCxn id="8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Straight Arrow Connector 78"/>
          <p:cNvCxnSpPr>
            <a:stCxn id="51" idx="3"/>
            <a:endCxn id="7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84"/>
          <p:cNvCxnSpPr>
            <a:stCxn id="77" idx="3"/>
            <a:endCxn id="7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9" name="Straight Arrow Connector 89"/>
          <p:cNvCxnSpPr>
            <a:stCxn id="78" idx="3"/>
            <a:endCxn id="7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92"/>
          <p:cNvCxnSpPr>
            <a:stCxn id="79" idx="3"/>
            <a:endCxn id="8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95"/>
          <p:cNvCxnSpPr>
            <a:stCxn id="80" idx="3"/>
            <a:endCxn id="8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24"/>
              <p:cNvSpPr txBox="1"/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3" y="1966555"/>
                <a:ext cx="1128001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27"/>
              <p:cNvSpPr txBox="1"/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𝟖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𝟏𝟕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6" y="3200400"/>
                <a:ext cx="1128001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4" name="Rectangle 25"/>
          <p:cNvSpPr/>
          <p:nvPr/>
        </p:nvSpPr>
        <p:spPr>
          <a:xfrm>
            <a:off x="305777" y="3665220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95" name="Line Callout 2 26"/>
          <p:cNvSpPr/>
          <p:nvPr/>
        </p:nvSpPr>
        <p:spPr>
          <a:xfrm>
            <a:off x="2999246" y="6175664"/>
            <a:ext cx="1837424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601"/>
              <a:gd name="adj6" fmla="val -2857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 entry 8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1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6" name="Curved Connector 10"/>
          <p:cNvCxnSpPr>
            <a:endCxn id="7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7" name="Curved Connector 16"/>
          <p:cNvCxnSpPr>
            <a:endCxn id="7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9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4" name="Curved Connector 44"/>
          <p:cNvCxnSpPr>
            <a:endCxn id="79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47"/>
          <p:cNvCxnSpPr>
            <a:endCxn id="80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0"/>
          <p:cNvCxnSpPr>
            <a:endCxn id="81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53"/>
          <p:cNvCxnSpPr>
            <a:endCxn id="83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8" name="Curved Connector 56"/>
          <p:cNvCxnSpPr>
            <a:endCxn id="82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9" name="Straight Arrow Connector 78"/>
          <p:cNvCxnSpPr>
            <a:stCxn id="74" idx="3"/>
            <a:endCxn id="7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84"/>
          <p:cNvCxnSpPr>
            <a:stCxn id="79" idx="3"/>
            <a:endCxn id="80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89"/>
          <p:cNvCxnSpPr>
            <a:stCxn id="80" idx="3"/>
            <a:endCxn id="81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92"/>
          <p:cNvCxnSpPr>
            <a:stCxn id="81" idx="3"/>
            <a:endCxn id="82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95"/>
          <p:cNvCxnSpPr>
            <a:stCxn id="82" idx="3"/>
            <a:endCxn id="83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6" name="Line Callout 2 25"/>
          <p:cNvSpPr/>
          <p:nvPr/>
        </p:nvSpPr>
        <p:spPr>
          <a:xfrm>
            <a:off x="6224155" y="6172200"/>
            <a:ext cx="1837424" cy="588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640"/>
              <a:gd name="adj6" fmla="val -2348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 entry 34.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26"/>
              <p:cNvSpPr/>
              <p:nvPr/>
            </p:nvSpPr>
            <p:spPr>
              <a:xfrm>
                <a:off x="1556731" y="6033185"/>
                <a:ext cx="4367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First consider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redistribution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.</a:t>
                </a:r>
              </a:p>
              <a:p>
                <a:pPr algn="ctr"/>
                <a:r>
                  <a:rPr lang="en-US" altLang="zh-CN" dirty="0">
                    <a:solidFill>
                      <a:prstClr val="black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onsider its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right sibling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1+3=4≥4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ok!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31" y="6033185"/>
                <a:ext cx="436799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97" t="-5660" r="-69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34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7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2" name="Curved Connector 44"/>
          <p:cNvCxnSpPr>
            <a:endCxn id="57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urved Connector 47"/>
          <p:cNvCxnSpPr>
            <a:endCxn id="58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50"/>
          <p:cNvCxnSpPr>
            <a:endCxn id="59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3"/>
          <p:cNvCxnSpPr>
            <a:endCxn id="61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6"/>
          <p:cNvCxnSpPr>
            <a:endCxn id="60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8" name="Straight Arrow Connector 84"/>
          <p:cNvCxnSpPr>
            <a:stCxn id="57" idx="3"/>
            <a:endCxn id="58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9"/>
          <p:cNvCxnSpPr>
            <a:stCxn id="58" idx="3"/>
            <a:endCxn id="59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92"/>
          <p:cNvCxnSpPr>
            <a:stCxn id="59" idx="3"/>
            <a:endCxn id="60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5"/>
          <p:cNvCxnSpPr>
            <a:stCxn id="60" idx="3"/>
            <a:endCxn id="61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2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7"/>
              <p:cNvSpPr txBox="1"/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𝟑𝟒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𝟒𝟑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1342803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26"/>
              <p:cNvSpPr/>
              <p:nvPr/>
            </p:nvSpPr>
            <p:spPr>
              <a:xfrm>
                <a:off x="3760008" y="6024185"/>
                <a:ext cx="4367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First consider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redistribution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.</a:t>
                </a:r>
              </a:p>
              <a:p>
                <a:pPr algn="ctr"/>
                <a:r>
                  <a:rPr lang="en-US" altLang="zh-CN" dirty="0">
                    <a:solidFill>
                      <a:prstClr val="black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onsider its </a:t>
                </a:r>
                <a:r>
                  <a:rPr lang="en-US" altLang="zh-CN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right sibling</a:t>
                </a:r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1+3=4≥4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cs typeface="Times New Roman" pitchFamily="18" charset="0"/>
                  </a:rPr>
                  <a:t>, ok!</a:t>
                </a:r>
                <a:endParaRPr lang="zh-CN" altLang="en-US" dirty="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08" y="6024185"/>
                <a:ext cx="436799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38" t="-4717" r="-69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9" name="Rectangle 25"/>
          <p:cNvSpPr/>
          <p:nvPr/>
        </p:nvSpPr>
        <p:spPr>
          <a:xfrm>
            <a:off x="7462317" y="3636109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1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6" name="Curved Connector 10"/>
          <p:cNvCxnSpPr>
            <a:endCxn id="7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7" name="Curved Connector 16"/>
          <p:cNvCxnSpPr>
            <a:endCxn id="7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9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4" name="Curved Connector 44"/>
          <p:cNvCxnSpPr>
            <a:endCxn id="79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Curved Connector 47"/>
          <p:cNvCxnSpPr>
            <a:endCxn id="80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6" name="Curved Connector 50"/>
          <p:cNvCxnSpPr>
            <a:endCxn id="81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urved Connector 53"/>
          <p:cNvCxnSpPr>
            <a:endCxn id="83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8" name="Curved Connector 56"/>
          <p:cNvCxnSpPr>
            <a:endCxn id="82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9" name="Straight Arrow Connector 78"/>
          <p:cNvCxnSpPr>
            <a:stCxn id="74" idx="3"/>
            <a:endCxn id="7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0" name="Straight Arrow Connector 84"/>
          <p:cNvCxnSpPr>
            <a:stCxn id="79" idx="3"/>
            <a:endCxn id="80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1" name="Straight Arrow Connector 89"/>
          <p:cNvCxnSpPr>
            <a:stCxn id="80" idx="3"/>
            <a:endCxn id="81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2" name="Straight Arrow Connector 92"/>
          <p:cNvCxnSpPr>
            <a:stCxn id="81" idx="3"/>
            <a:endCxn id="82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95"/>
          <p:cNvCxnSpPr>
            <a:stCxn id="82" idx="3"/>
            <a:endCxn id="83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3"/>
          <p:cNvCxnSpPr>
            <a:endCxn id="62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6" name="Line Callout 2 26"/>
          <p:cNvSpPr/>
          <p:nvPr/>
        </p:nvSpPr>
        <p:spPr>
          <a:xfrm>
            <a:off x="5177290" y="6071236"/>
            <a:ext cx="1837424" cy="588819"/>
          </a:xfrm>
          <a:prstGeom prst="borderCallout2">
            <a:avLst>
              <a:gd name="adj1" fmla="val 45221"/>
              <a:gd name="adj2" fmla="val 99680"/>
              <a:gd name="adj3" fmla="val 36397"/>
              <a:gd name="adj4" fmla="val 109443"/>
              <a:gd name="adj5" fmla="val -44464"/>
              <a:gd name="adj6" fmla="val 120722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 entry 59.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7" name="Rectangle 29"/>
          <p:cNvSpPr/>
          <p:nvPr/>
        </p:nvSpPr>
        <p:spPr>
          <a:xfrm>
            <a:off x="1981201" y="6024081"/>
            <a:ext cx="299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 is failed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!</a:t>
            </a:r>
            <a:endParaRPr lang="en-US" altLang="zh-CN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We should consider to 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merge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6" name="Curved Connector 53"/>
          <p:cNvCxnSpPr>
            <a:endCxn id="62" idx="0"/>
          </p:cNvCxnSpPr>
          <p:nvPr/>
        </p:nvCxnSpPr>
        <p:spPr>
          <a:xfrm rot="16200000" flipH="1">
            <a:off x="6400800" y="4267200"/>
            <a:ext cx="990600" cy="990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" name="Rectangle 29"/>
          <p:cNvSpPr/>
          <p:nvPr/>
        </p:nvSpPr>
        <p:spPr>
          <a:xfrm>
            <a:off x="5279766" y="609600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cs typeface="Times New Roman" pitchFamily="18" charset="0"/>
              </a:rPr>
              <a:t>Merge </a:t>
            </a:r>
            <a:r>
              <a:rPr lang="en-US" altLang="zh-CN" dirty="0" smtClean="0">
                <a:cs typeface="Times New Roman" pitchFamily="18" charset="0"/>
              </a:rPr>
              <a:t>two leaf nodes.</a:t>
            </a: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Curved Connector 10"/>
          <p:cNvCxnSpPr>
            <a:endCxn id="53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urved Connector 16"/>
          <p:cNvCxnSpPr>
            <a:endCxn id="54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8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63" name="Curved Connector 44"/>
          <p:cNvCxnSpPr>
            <a:endCxn id="58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urved Connector 47"/>
          <p:cNvCxnSpPr>
            <a:endCxn id="59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5" name="Curved Connector 50"/>
          <p:cNvCxnSpPr>
            <a:endCxn id="60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Curved Connector 56"/>
          <p:cNvCxnSpPr>
            <a:endCxn id="61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78"/>
          <p:cNvCxnSpPr>
            <a:stCxn id="53" idx="3"/>
            <a:endCxn id="54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9" name="Straight Arrow Connector 84"/>
          <p:cNvCxnSpPr>
            <a:stCxn id="58" idx="3"/>
            <a:endCxn id="59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0" name="Straight Arrow Connector 89"/>
          <p:cNvCxnSpPr>
            <a:stCxn id="59" idx="3"/>
            <a:endCxn id="60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92"/>
          <p:cNvCxnSpPr>
            <a:stCxn id="60" idx="3"/>
            <a:endCxn id="61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2" name="Straight Arrow Connector 95"/>
          <p:cNvCxnSpPr>
            <a:stCxn id="61" idx="3"/>
            <a:endCxn id="62" idx="1"/>
          </p:cNvCxnSpPr>
          <p:nvPr/>
        </p:nvCxnSpPr>
        <p:spPr>
          <a:xfrm>
            <a:off x="6523724" y="5558790"/>
            <a:ext cx="13107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24"/>
              <p:cNvSpPr txBox="1"/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𝟐𝟗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53610"/>
                <a:ext cx="893578" cy="307777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27"/>
              <p:cNvSpPr txBox="1"/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𝟒𝟕</m:t>
                      </m:r>
                      <m:r>
                        <a:rPr lang="en-US" altLang="zh-CN" sz="1400" b="1" i="1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≤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𝟓𝟗</m:t>
                      </m:r>
                    </m:oMath>
                  </m:oMathPara>
                </a14:m>
                <a:endParaRPr lang="zh-CN" altLang="en-US" sz="1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99" y="3227622"/>
                <a:ext cx="89357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Rectangle 29"/>
          <p:cNvSpPr/>
          <p:nvPr/>
        </p:nvSpPr>
        <p:spPr>
          <a:xfrm>
            <a:off x="5213927" y="6055360"/>
            <a:ext cx="276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ea typeface="+mj-ea"/>
                <a:cs typeface="Times New Roman" pitchFamily="18" charset="0"/>
              </a:rPr>
              <a:t>Delete</a:t>
            </a:r>
            <a:r>
              <a:rPr lang="en-US" altLang="zh-CN" dirty="0" smtClean="0">
                <a:ea typeface="+mj-ea"/>
                <a:cs typeface="Times New Roman" pitchFamily="18" charset="0"/>
              </a:rPr>
              <a:t> the empty leaf node</a:t>
            </a:r>
            <a:endParaRPr lang="zh-CN" altLang="en-US" dirty="0"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8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1" name="Curved Connector 10"/>
          <p:cNvCxnSpPr>
            <a:endCxn id="49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Curved Connector 16"/>
          <p:cNvCxnSpPr>
            <a:endCxn id="50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74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9" name="Curved Connector 44"/>
          <p:cNvCxnSpPr>
            <a:endCxn id="74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Curved Connector 47"/>
          <p:cNvCxnSpPr>
            <a:endCxn id="75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urved Connector 50"/>
          <p:cNvCxnSpPr>
            <a:endCxn id="76" idx="0"/>
          </p:cNvCxnSpPr>
          <p:nvPr/>
        </p:nvCxnSpPr>
        <p:spPr>
          <a:xfrm>
            <a:off x="2743200" y="4267200"/>
            <a:ext cx="12700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urved Connector 56"/>
          <p:cNvCxnSpPr>
            <a:endCxn id="77" idx="0"/>
          </p:cNvCxnSpPr>
          <p:nvPr/>
        </p:nvCxnSpPr>
        <p:spPr>
          <a:xfrm rot="5400000">
            <a:off x="5446264" y="4608062"/>
            <a:ext cx="990598" cy="30887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Straight Arrow Connector 78"/>
          <p:cNvCxnSpPr>
            <a:stCxn id="49" idx="3"/>
            <a:endCxn id="50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Straight Arrow Connector 84"/>
          <p:cNvCxnSpPr>
            <a:stCxn id="74" idx="3"/>
            <a:endCxn id="75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5" name="Straight Arrow Connector 89"/>
          <p:cNvCxnSpPr>
            <a:stCxn id="75" idx="3"/>
            <a:endCxn id="76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6" name="Straight Arrow Connector 92"/>
          <p:cNvCxnSpPr>
            <a:stCxn id="76" idx="3"/>
            <a:endCxn id="77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7" name="Line Callout 2 28"/>
          <p:cNvSpPr/>
          <p:nvPr/>
        </p:nvSpPr>
        <p:spPr>
          <a:xfrm>
            <a:off x="7099951" y="4572000"/>
            <a:ext cx="1837424" cy="588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640"/>
              <a:gd name="adj6" fmla="val -23484"/>
            </a:avLst>
          </a:prstGeom>
          <a:solidFill>
            <a:srgbClr val="FE8637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 entry 47.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Underflow!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8" name="Rectangle 25"/>
          <p:cNvSpPr/>
          <p:nvPr/>
        </p:nvSpPr>
        <p:spPr>
          <a:xfrm>
            <a:off x="6096002" y="2484928"/>
            <a:ext cx="285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First consider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en-US" altLang="zh-CN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consider it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left sibling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,</a:t>
            </a:r>
            <a:endParaRPr lang="en-US" altLang="zh-CN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89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3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3"/>
          <p:cNvGraphicFramePr/>
          <p:nvPr/>
        </p:nvGraphicFramePr>
        <p:xfrm>
          <a:off x="5941563" y="368046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6" name="Curved Connector 10"/>
          <p:cNvCxnSpPr>
            <a:endCxn id="44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Curved Connector 16"/>
          <p:cNvCxnSpPr>
            <a:endCxn id="45" idx="0"/>
          </p:cNvCxnSpPr>
          <p:nvPr/>
        </p:nvCxnSpPr>
        <p:spPr>
          <a:xfrm>
            <a:off x="4341363" y="2274332"/>
            <a:ext cx="2336800" cy="1406128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graphicFrame>
        <p:nvGraphicFramePr>
          <p:cNvPr id="53" name="Content Placeholder 3"/>
          <p:cNvGraphicFramePr/>
          <p:nvPr/>
        </p:nvGraphicFramePr>
        <p:xfrm>
          <a:off x="1524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Content Placeholder 3"/>
          <p:cNvGraphicFramePr/>
          <p:nvPr/>
        </p:nvGraphicFramePr>
        <p:xfrm>
          <a:off x="173874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3"/>
          <p:cNvGraphicFramePr/>
          <p:nvPr/>
        </p:nvGraphicFramePr>
        <p:xfrm>
          <a:off x="32766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/>
          <p:nvPr/>
        </p:nvGraphicFramePr>
        <p:xfrm>
          <a:off x="5050524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8" name="Curved Connector 44"/>
          <p:cNvCxnSpPr>
            <a:endCxn id="53" idx="0"/>
          </p:cNvCxnSpPr>
          <p:nvPr/>
        </p:nvCxnSpPr>
        <p:spPr>
          <a:xfrm rot="10800000" flipV="1">
            <a:off x="889000" y="4267200"/>
            <a:ext cx="1092200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urved Connector 47"/>
          <p:cNvCxnSpPr>
            <a:endCxn id="54" idx="0"/>
          </p:cNvCxnSpPr>
          <p:nvPr/>
        </p:nvCxnSpPr>
        <p:spPr>
          <a:xfrm rot="16200000" flipH="1">
            <a:off x="1929244" y="4711700"/>
            <a:ext cx="990600" cy="1016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urved Connector 50"/>
          <p:cNvCxnSpPr>
            <a:endCxn id="55" idx="0"/>
          </p:cNvCxnSpPr>
          <p:nvPr/>
        </p:nvCxnSpPr>
        <p:spPr>
          <a:xfrm rot="10800000" flipV="1">
            <a:off x="4013200" y="4267200"/>
            <a:ext cx="2082802" cy="990600"/>
          </a:xfrm>
          <a:prstGeom prst="curvedConnector2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Curved Connector 56"/>
          <p:cNvCxnSpPr>
            <a:endCxn id="56" idx="0"/>
          </p:cNvCxnSpPr>
          <p:nvPr/>
        </p:nvCxnSpPr>
        <p:spPr>
          <a:xfrm rot="5400000">
            <a:off x="5636762" y="4417562"/>
            <a:ext cx="990600" cy="6898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Arrow Connector 78"/>
          <p:cNvCxnSpPr>
            <a:stCxn id="44" idx="3"/>
            <a:endCxn id="45" idx="1"/>
          </p:cNvCxnSpPr>
          <p:nvPr/>
        </p:nvCxnSpPr>
        <p:spPr>
          <a:xfrm>
            <a:off x="3302000" y="3958590"/>
            <a:ext cx="2639563" cy="2286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3" name="Straight Arrow Connector 84"/>
          <p:cNvCxnSpPr>
            <a:stCxn id="53" idx="3"/>
            <a:endCxn id="54" idx="1"/>
          </p:cNvCxnSpPr>
          <p:nvPr/>
        </p:nvCxnSpPr>
        <p:spPr>
          <a:xfrm>
            <a:off x="1625600" y="5558790"/>
            <a:ext cx="11314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4" name="Straight Arrow Connector 89"/>
          <p:cNvCxnSpPr>
            <a:stCxn id="54" idx="3"/>
            <a:endCxn id="55" idx="1"/>
          </p:cNvCxnSpPr>
          <p:nvPr/>
        </p:nvCxnSpPr>
        <p:spPr>
          <a:xfrm>
            <a:off x="3211944" y="5558790"/>
            <a:ext cx="64656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5" name="Straight Arrow Connector 92"/>
          <p:cNvCxnSpPr>
            <a:stCxn id="55" idx="3"/>
            <a:endCxn id="56" idx="1"/>
          </p:cNvCxnSpPr>
          <p:nvPr/>
        </p:nvCxnSpPr>
        <p:spPr>
          <a:xfrm>
            <a:off x="4749800" y="5558790"/>
            <a:ext cx="300724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graphicFrame>
        <p:nvGraphicFramePr>
          <p:cNvPr id="66" name="Content Placeholder 3"/>
          <p:cNvGraphicFramePr/>
          <p:nvPr/>
        </p:nvGraphicFramePr>
        <p:xfrm>
          <a:off x="66548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7" name="Rectangle 25"/>
          <p:cNvSpPr/>
          <p:nvPr/>
        </p:nvSpPr>
        <p:spPr>
          <a:xfrm>
            <a:off x="6096002" y="2484928"/>
            <a:ext cx="285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First consider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redistribution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en-US" altLang="zh-CN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consider it </a:t>
            </a:r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left sibling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,</a:t>
            </a:r>
            <a:endParaRPr lang="en-US" altLang="zh-CN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9" name="Rectangle 25"/>
          <p:cNvSpPr/>
          <p:nvPr/>
        </p:nvSpPr>
        <p:spPr>
          <a:xfrm>
            <a:off x="7514324" y="3646854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Overview of MEDRANK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>
                    <a:cs typeface="Times New Roman" pitchFamily="18" charset="0"/>
                  </a:rPr>
                  <a:t>Voting 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The algorithm </a:t>
                </a:r>
                <a:r>
                  <a:rPr lang="en-US" altLang="zh-CN" sz="2200" dirty="0" smtClean="0">
                    <a:cs typeface="Times New Roman" pitchFamily="18" charset="0"/>
                  </a:rPr>
                  <a:t>projects </a:t>
                </a:r>
                <a:r>
                  <a:rPr lang="en-US" altLang="zh-CN" sz="2200" dirty="0">
                    <a:cs typeface="Times New Roman" pitchFamily="18" charset="0"/>
                  </a:rPr>
                  <a:t>a database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objects </a:t>
                </a:r>
                <a:r>
                  <a:rPr lang="en-US" altLang="zh-CN" sz="2200" dirty="0">
                    <a:cs typeface="Times New Roman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random </a:t>
                </a:r>
                <a:r>
                  <a:rPr lang="en-US" altLang="zh-CN" sz="2200" dirty="0" smtClean="0">
                    <a:cs typeface="Times New Roman" pitchFamily="18" charset="0"/>
                  </a:rPr>
                  <a:t>lines</a:t>
                </a:r>
                <a:r>
                  <a:rPr lang="en-US" altLang="zh-CN" sz="2200" dirty="0">
                    <a:cs typeface="Times New Roman" pitchFamily="18" charset="0"/>
                  </a:rPr>
                  <a:t>;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The random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are the </a:t>
                </a:r>
                <a:r>
                  <a:rPr lang="en-US" altLang="zh-CN" sz="2200" dirty="0">
                    <a:solidFill>
                      <a:srgbClr val="0000CC"/>
                    </a:solidFill>
                    <a:cs typeface="Times New Roman" pitchFamily="18" charset="0"/>
                  </a:rPr>
                  <a:t>voters</a:t>
                </a:r>
                <a:r>
                  <a:rPr lang="en-US" altLang="zh-CN" sz="2200" dirty="0">
                    <a:cs typeface="Times New Roman" pitchFamily="18" charset="0"/>
                  </a:rPr>
                  <a:t>, the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are the </a:t>
                </a:r>
                <a:r>
                  <a:rPr lang="en-US" altLang="zh-CN" sz="2200" dirty="0">
                    <a:solidFill>
                      <a:srgbClr val="7030A0"/>
                    </a:solidFill>
                    <a:cs typeface="Times New Roman" pitchFamily="18" charset="0"/>
                  </a:rPr>
                  <a:t>electors</a:t>
                </a:r>
                <a:r>
                  <a:rPr lang="en-US" altLang="zh-CN" sz="2200" dirty="0">
                    <a:cs typeface="Times New Roman" pitchFamily="18" charset="0"/>
                  </a:rPr>
                  <a:t>. </a:t>
                </a:r>
                <a:endParaRPr lang="en-US" altLang="zh-CN" sz="22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endParaRPr lang="en-US" altLang="zh-CN" sz="2400" dirty="0">
                  <a:cs typeface="Times New Roman" pitchFamily="18" charset="0"/>
                </a:endParaRPr>
              </a:p>
              <a:p>
                <a:r>
                  <a:rPr lang="en-US" altLang="zh-CN" sz="2400" dirty="0">
                    <a:cs typeface="Times New Roman" pitchFamily="18" charset="0"/>
                  </a:rPr>
                  <a:t>Election: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Project the query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random lines,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For each voter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1≤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), rank all the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electors based on </a:t>
                </a:r>
                <a:r>
                  <a:rPr lang="en-US" altLang="zh-CN" sz="2200" b="1" i="1" dirty="0">
                    <a:solidFill>
                      <a:srgbClr val="FF0000"/>
                    </a:solidFill>
                    <a:cs typeface="Times New Roman" pitchFamily="18" charset="0"/>
                  </a:rPr>
                  <a:t>how close </a:t>
                </a:r>
                <a:r>
                  <a:rPr lang="en-US" altLang="zh-CN" sz="2200" dirty="0">
                    <a:cs typeface="Times New Roman" pitchFamily="18" charset="0"/>
                  </a:rPr>
                  <a:t>they 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on </a:t>
                </a:r>
                <a:r>
                  <a:rPr lang="en-US" altLang="zh-CN" sz="2200" dirty="0" smtClean="0">
                    <a:cs typeface="Times New Roman" pitchFamily="18" charset="0"/>
                  </a:rPr>
                  <a:t>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On 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, </a:t>
                </a:r>
                <a:r>
                  <a:rPr lang="en-US" altLang="zh-CN" sz="2200" dirty="0" smtClean="0">
                    <a:cs typeface="Times New Roman" pitchFamily="18" charset="0"/>
                  </a:rPr>
                  <a:t>we suppose an </a:t>
                </a:r>
                <a:r>
                  <a:rPr lang="en-US" altLang="zh-CN" sz="2200" dirty="0">
                    <a:cs typeface="Times New Roman" pitchFamily="18" charset="0"/>
                  </a:rPr>
                  <a:t>object wins a vote if it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 at </a:t>
                </a:r>
                <a:r>
                  <a:rPr lang="en-US" altLang="zh-CN" sz="2200" dirty="0" smtClean="0">
                    <a:cs typeface="Times New Roman" pitchFamily="18" charset="0"/>
                  </a:rPr>
                  <a:t>the </a:t>
                </a:r>
                <a:r>
                  <a:rPr lang="en-US" altLang="zh-CN" sz="2200" dirty="0">
                    <a:cs typeface="Times New Roman" pitchFamily="18" charset="0"/>
                  </a:rPr>
                  <a:t>moment; </a:t>
                </a:r>
              </a:p>
              <a:p>
                <a:pPr lvl="1">
                  <a:buFontTx/>
                  <a:buChar char="‒"/>
                </a:pPr>
                <a:r>
                  <a:rPr lang="en-US" altLang="zh-CN" sz="2200" dirty="0">
                    <a:cs typeface="Times New Roman" pitchFamily="18" charset="0"/>
                  </a:rPr>
                  <a:t>We continue to find the closest object on each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, and stop if there is an object whose votes </a:t>
                </a:r>
                <a:r>
                  <a:rPr lang="en-US" altLang="zh-CN" sz="2200" dirty="0" smtClean="0">
                    <a:cs typeface="Times New Roman" pitchFamily="18" charset="0"/>
                  </a:rPr>
                  <a:t>are </a:t>
                </a:r>
                <a:r>
                  <a:rPr lang="en-US" altLang="zh-CN" sz="2200" dirty="0">
                    <a:solidFill>
                      <a:srgbClr val="FF0066"/>
                    </a:solidFill>
                    <a:cs typeface="Times New Roman" pitchFamily="18" charset="0"/>
                  </a:rPr>
                  <a:t>more than a half</a:t>
                </a:r>
                <a:r>
                  <a:rPr lang="en-US" altLang="zh-CN" sz="2200" dirty="0">
                    <a:cs typeface="Times New Roman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itchFamily="18" charset="0"/>
                      </a:rPr>
                      <m:t>/2</m:t>
                    </m:r>
                  </m:oMath>
                </a14:m>
                <a:r>
                  <a:rPr lang="en-US" altLang="zh-CN" sz="2200" dirty="0">
                    <a:cs typeface="Times New Roman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3" cy="5015762"/>
              </a:xfrm>
              <a:blipFill rotWithShape="0">
                <a:blip r:embed="rId1"/>
                <a:stretch>
                  <a:fillRect l="-1039" t="-1701"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Delete 59</a:t>
            </a:r>
            <a:endParaRPr lang="zh-CN" altLang="en-US" sz="4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5B38-ECC8-4A2D-87EB-5428E3CB41D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2" name="Content Placeholder 3"/>
          <p:cNvGraphicFramePr/>
          <p:nvPr/>
        </p:nvGraphicFramePr>
        <p:xfrm>
          <a:off x="3740727" y="1828800"/>
          <a:ext cx="1473200" cy="60960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Content Placeholder 3"/>
          <p:cNvGraphicFramePr/>
          <p:nvPr/>
        </p:nvGraphicFramePr>
        <p:xfrm>
          <a:off x="1828800" y="36576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3"/>
          <p:cNvGraphicFramePr/>
          <p:nvPr/>
        </p:nvGraphicFramePr>
        <p:xfrm>
          <a:off x="5384800" y="3670069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0" name="Curved Connector 10"/>
          <p:cNvCxnSpPr>
            <a:endCxn id="48" idx="0"/>
          </p:cNvCxnSpPr>
          <p:nvPr/>
        </p:nvCxnSpPr>
        <p:spPr>
          <a:xfrm rot="5400000">
            <a:off x="2534166" y="2305566"/>
            <a:ext cx="1383268" cy="13208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urved Connector 16"/>
          <p:cNvCxnSpPr/>
          <p:nvPr/>
        </p:nvCxnSpPr>
        <p:spPr>
          <a:xfrm rot="16200000" flipH="1">
            <a:off x="4241163" y="2336164"/>
            <a:ext cx="1279362" cy="121111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graphicFrame>
        <p:nvGraphicFramePr>
          <p:cNvPr id="52" name="Content Placeholder 3"/>
          <p:cNvGraphicFramePr/>
          <p:nvPr/>
        </p:nvGraphicFramePr>
        <p:xfrm>
          <a:off x="590698" y="525780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Content Placeholder 3"/>
          <p:cNvGraphicFramePr/>
          <p:nvPr/>
        </p:nvGraphicFramePr>
        <p:xfrm>
          <a:off x="2336800" y="5257801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Content Placeholder 3"/>
          <p:cNvGraphicFramePr/>
          <p:nvPr/>
        </p:nvGraphicFramePr>
        <p:xfrm>
          <a:off x="4404592" y="5257798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12700" cmpd="sng">
                      <a:solidFill>
                        <a:srgbClr val="7598D9"/>
                      </a:solidFill>
                    </a:lnT>
                    <a:lnB w="254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7598D9"/>
                      </a:solidFill>
                    </a:lnL>
                    <a:lnR w="12700" cmpd="sng">
                      <a:solidFill>
                        <a:srgbClr val="7598D9"/>
                      </a:solidFill>
                    </a:lnR>
                    <a:lnT w="25400" cmpd="sng">
                      <a:solidFill>
                        <a:srgbClr val="7598D9"/>
                      </a:solidFill>
                    </a:lnT>
                    <a:lnB w="12700" cmpd="sng">
                      <a:solidFill>
                        <a:srgbClr val="7598D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8D9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/>
          <p:nvPr/>
        </p:nvGraphicFramePr>
        <p:xfrm>
          <a:off x="6096000" y="5257800"/>
          <a:ext cx="1473200" cy="601980"/>
        </p:xfrm>
        <a:graphic>
          <a:graphicData uri="http://schemas.openxmlformats.org/drawingml/2006/table">
            <a:tbl>
              <a:tblPr firstRow="1" bandRow="1"/>
              <a:tblGrid>
                <a:gridCol w="368300"/>
                <a:gridCol w="368300"/>
                <a:gridCol w="368300"/>
                <a:gridCol w="368300"/>
              </a:tblGrid>
              <a:tr h="2895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12700" cmpd="sng">
                      <a:solidFill>
                        <a:srgbClr val="FE8637"/>
                      </a:solidFill>
                    </a:lnT>
                    <a:lnB w="254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E8637"/>
                      </a:solidFill>
                    </a:lnL>
                    <a:lnR w="12700" cmpd="sng">
                      <a:solidFill>
                        <a:srgbClr val="FE8637"/>
                      </a:solidFill>
                    </a:lnR>
                    <a:lnT w="25400" cmpd="sng">
                      <a:solidFill>
                        <a:srgbClr val="FE8637"/>
                      </a:solidFill>
                    </a:lnT>
                    <a:lnB w="12700" cmpd="sng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72" name="Curved Connector 44"/>
          <p:cNvCxnSpPr>
            <a:endCxn id="52" idx="0"/>
          </p:cNvCxnSpPr>
          <p:nvPr/>
        </p:nvCxnSpPr>
        <p:spPr>
          <a:xfrm rot="5400000">
            <a:off x="1200299" y="4394201"/>
            <a:ext cx="990600" cy="73660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3" name="Curved Connector 47"/>
          <p:cNvCxnSpPr>
            <a:endCxn id="57" idx="0"/>
          </p:cNvCxnSpPr>
          <p:nvPr/>
        </p:nvCxnSpPr>
        <p:spPr>
          <a:xfrm rot="16200000" flipH="1">
            <a:off x="2260599" y="4445000"/>
            <a:ext cx="990600" cy="63500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Curved Connector 50"/>
          <p:cNvCxnSpPr>
            <a:endCxn id="70" idx="0"/>
          </p:cNvCxnSpPr>
          <p:nvPr/>
        </p:nvCxnSpPr>
        <p:spPr>
          <a:xfrm rot="5400000">
            <a:off x="4894698" y="4513696"/>
            <a:ext cx="990596" cy="49760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urved Connector 56"/>
          <p:cNvCxnSpPr>
            <a:endCxn id="71" idx="0"/>
          </p:cNvCxnSpPr>
          <p:nvPr/>
        </p:nvCxnSpPr>
        <p:spPr>
          <a:xfrm rot="16200000" flipH="1">
            <a:off x="5873752" y="4298952"/>
            <a:ext cx="990598" cy="92709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Straight Arrow Connector 78"/>
          <p:cNvCxnSpPr>
            <a:stCxn id="48" idx="3"/>
            <a:endCxn id="49" idx="1"/>
          </p:cNvCxnSpPr>
          <p:nvPr/>
        </p:nvCxnSpPr>
        <p:spPr>
          <a:xfrm>
            <a:off x="3302000" y="3958590"/>
            <a:ext cx="2082800" cy="12469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7" name="Straight Arrow Connector 84"/>
          <p:cNvCxnSpPr>
            <a:stCxn id="52" idx="3"/>
            <a:endCxn id="57" idx="1"/>
          </p:cNvCxnSpPr>
          <p:nvPr/>
        </p:nvCxnSpPr>
        <p:spPr>
          <a:xfrm>
            <a:off x="2063898" y="5558791"/>
            <a:ext cx="272902" cy="0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8" name="Straight Arrow Connector 89"/>
          <p:cNvCxnSpPr>
            <a:stCxn id="57" idx="3"/>
            <a:endCxn id="70" idx="1"/>
          </p:cNvCxnSpPr>
          <p:nvPr/>
        </p:nvCxnSpPr>
        <p:spPr>
          <a:xfrm flipV="1">
            <a:off x="3810000" y="5558788"/>
            <a:ext cx="594592" cy="3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9" name="Straight Arrow Connector 92"/>
          <p:cNvCxnSpPr>
            <a:stCxn id="70" idx="3"/>
            <a:endCxn id="71" idx="1"/>
          </p:cNvCxnSpPr>
          <p:nvPr/>
        </p:nvCxnSpPr>
        <p:spPr>
          <a:xfrm>
            <a:off x="5877792" y="5558788"/>
            <a:ext cx="218208" cy="2"/>
          </a:xfrm>
          <a:prstGeom prst="straightConnector1">
            <a:avLst/>
          </a:prstGeom>
          <a:noFill/>
          <a:ln w="19050" cap="flat" cmpd="sng" algn="ctr">
            <a:solidFill>
              <a:srgbClr val="7598D9">
                <a:lumMod val="7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0" name="Rectangle 25"/>
          <p:cNvSpPr/>
          <p:nvPr/>
        </p:nvSpPr>
        <p:spPr>
          <a:xfrm>
            <a:off x="5501234" y="1792069"/>
            <a:ext cx="133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  <a:cs typeface="Times New Roman" pitchFamily="18" charset="0"/>
              </a:rPr>
              <a:t>Update</a:t>
            </a:r>
            <a:r>
              <a:rPr lang="en-US" altLang="zh-CN" dirty="0" smtClean="0">
                <a:solidFill>
                  <a:prstClr val="black"/>
                </a:solidFill>
                <a:cs typeface="Times New Roman" pitchFamily="18" charset="0"/>
              </a:rPr>
              <a:t> index entry</a:t>
            </a:r>
            <a:endParaRPr lang="zh-CN" alt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>
                    <a:cs typeface="Times New Roman" pitchFamily="18" charset="0"/>
                  </a:rPr>
                  <a:t>Generate random projection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2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 smtClean="0">
                    <a:cs typeface="Times New Roman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cs typeface="Times New Roman" pitchFamily="18" charset="0"/>
                  </a:rPr>
                  <a:t>-dimensional vector where each component is drawn from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cs typeface="Times New Roman" pitchFamily="18" charset="0"/>
                  </a:rPr>
                  <a:t>standard Normal distribution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  <a:cs typeface="Times New Roman" pitchFamily="18" charset="0"/>
                  </a:rPr>
                  <a:t>.</a:t>
                </a:r>
                <a:endParaRPr lang="en-US" altLang="zh-CN" sz="20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endParaRPr lang="en-US" altLang="zh-CN" sz="1900" dirty="0" smtClean="0">
                  <a:cs typeface="Times New Roman" pitchFamily="18" charset="0"/>
                </a:endParaRPr>
              </a:p>
              <a:p>
                <a:pPr lvl="1">
                  <a:buFontTx/>
                  <a:buChar char="‒"/>
                </a:pPr>
                <a:r>
                  <a:rPr lang="en-US" altLang="zh-CN" sz="2000" dirty="0">
                    <a:cs typeface="Times New Roman" pitchFamily="18" charset="0"/>
                  </a:rPr>
                  <a:t>There is a  </a:t>
                </a:r>
                <a:r>
                  <a:rPr lang="en-US" altLang="zh-CN" sz="2000" dirty="0">
                    <a:solidFill>
                      <a:srgbClr val="FF0000"/>
                    </a:solidFill>
                    <a:cs typeface="Times New Roman" pitchFamily="18" charset="0"/>
                  </a:rPr>
                  <a:t>Box-Muller method </a:t>
                </a:r>
                <a:r>
                  <a:rPr lang="en-US" altLang="zh-CN" sz="2000" dirty="0">
                    <a:cs typeface="Times New Roman" pitchFamily="18" charset="0"/>
                  </a:rPr>
                  <a:t>to generate a random variable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cs typeface="Times New Roman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1800" dirty="0">
                    <a:cs typeface="Times New Roman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are random variable distributed uniformly from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;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1800" dirty="0">
                    <a:cs typeface="Times New Roman" pitchFamily="18" charset="0"/>
                  </a:rPr>
                  <a:t>Two independent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cs typeface="Times New Roman" pitchFamily="18" charset="0"/>
                  </a:rPr>
                  <a:t> are generated as follows: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rad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dirty="0">
                  <a:cs typeface="Times New Roman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rad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700" dirty="0">
                  <a:cs typeface="Times New Roman" pitchFamily="18" charset="0"/>
                </a:endParaRPr>
              </a:p>
              <a:p>
                <a:pPr lvl="1"/>
                <a:endParaRPr lang="en-US" altLang="zh-CN" sz="1900" dirty="0" smtClean="0">
                  <a:cs typeface="Times New Roman" pitchFamily="18" charset="0"/>
                </a:endParaRPr>
              </a:p>
              <a:p>
                <a:r>
                  <a:rPr lang="en-US" altLang="zh-CN" sz="2400" dirty="0" smtClean="0">
                    <a:cs typeface="Times New Roman" pitchFamily="18" charset="0"/>
                  </a:rPr>
                  <a:t>Normalize each </a:t>
                </a:r>
                <a:r>
                  <a:rPr lang="en-US" altLang="zh-CN" sz="2400" dirty="0">
                    <a:cs typeface="Times New Roman" pitchFamily="18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to have </a:t>
                </a:r>
                <a:r>
                  <a:rPr lang="en-US" altLang="zh-CN" sz="2400" dirty="0">
                    <a:solidFill>
                      <a:srgbClr val="7030A0"/>
                    </a:solidFill>
                    <a:cs typeface="Times New Roman" pitchFamily="18" charset="0"/>
                  </a:rPr>
                  <a:t>unit </a:t>
                </a:r>
                <a:r>
                  <a:rPr lang="en-US" altLang="zh-CN" sz="2400" dirty="0" smtClean="0">
                    <a:solidFill>
                      <a:srgbClr val="7030A0"/>
                    </a:solidFill>
                    <a:cs typeface="Times New Roman" pitchFamily="18" charset="0"/>
                  </a:rPr>
                  <a:t>length.</a:t>
                </a:r>
                <a:endParaRPr lang="en-US" altLang="zh-CN" sz="2400" dirty="0">
                  <a:solidFill>
                    <a:srgbClr val="7030A0"/>
                  </a:solidFill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015762"/>
              </a:xfrm>
              <a:blipFill rotWithShape="0">
                <a:blip r:embed="rId1"/>
                <a:stretch>
                  <a:fillRect l="-1039" t="-25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4" y="1340589"/>
                <a:ext cx="8216614" cy="51133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cs typeface="Times New Roman" pitchFamily="18" charset="0"/>
                  </a:rPr>
                  <a:t>Project all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objects onto the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random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;</a:t>
                </a: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endParaRPr lang="en-US" altLang="zh-CN" sz="2200" dirty="0" smtClean="0">
                  <a:cs typeface="Times New Roman" pitchFamily="18" charset="0"/>
                </a:endParaRPr>
              </a:p>
              <a:p>
                <a:endParaRPr lang="en-US" altLang="zh-CN" sz="2200" dirty="0"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Sort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by the second component in ascending order;</a:t>
                </a:r>
              </a:p>
              <a:p>
                <a:r>
                  <a:rPr lang="en-US" altLang="zh-CN" sz="2200" dirty="0" smtClean="0">
                    <a:cs typeface="Times New Roman" pitchFamily="18" charset="0"/>
                  </a:rPr>
                  <a:t>Index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cs typeface="Times New Roman" pitchFamily="18" charset="0"/>
                  </a:rPr>
                  <a:t> by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solidFill>
                      <a:srgbClr val="7030A0"/>
                    </a:solidFill>
                    <a:cs typeface="Times New Roman" pitchFamily="18" charset="0"/>
                  </a:rPr>
                  <a:t>-tree via bulk-loading </a:t>
                </a:r>
                <a:r>
                  <a:rPr lang="en-US" altLang="zh-CN" sz="2200" dirty="0" smtClean="0">
                    <a:cs typeface="Times New Roman" pitchFamily="18" charset="0"/>
                  </a:rPr>
                  <a:t>and store it on the disk.</a:t>
                </a: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4" y="1340589"/>
                <a:ext cx="8216614" cy="5113374"/>
              </a:xfrm>
              <a:blipFill rotWithShape="0">
                <a:blip r:embed="rId1"/>
                <a:stretch>
                  <a:fillRect l="-890" t="-1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2844706" y="1983837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86141" y="2463788"/>
            <a:ext cx="4857177" cy="2284213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0775" y="2281350"/>
            <a:ext cx="1582935" cy="286713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784809" y="2404404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/>
        </p:nvSpPr>
        <p:spPr>
          <a:xfrm>
            <a:off x="4126331" y="3820885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5857425" y="3440524"/>
            <a:ext cx="90000" cy="90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/>
          <p:nvPr/>
        </p:nvCxnSpPr>
        <p:spPr>
          <a:xfrm>
            <a:off x="3850882" y="2484373"/>
            <a:ext cx="423959" cy="9561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2395482" y="2481224"/>
            <a:ext cx="1402507" cy="8369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765" r="-784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10000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5603485" y="2739346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30316" y="2790979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89862" y="3490660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16693" y="3542293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79684" y="3367508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06515" y="3419141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43066" y="4824233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174632" y="4914066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1"/>
              <p:cNvSpPr txBox="1"/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1"/>
              <p:cNvSpPr txBox="1"/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>
            <a:off x="1490982" y="4110011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031632" y="4454754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963198" y="4524547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2361860" y="3242555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293426" y="3312348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/>
              <p:cNvSpPr/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1453370" y="3240709"/>
                <a:ext cx="88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70" y="3240709"/>
                <a:ext cx="881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517" t="-10000" r="-48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4327734" y="3330626"/>
                <a:ext cx="875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34" y="3330626"/>
                <a:ext cx="8759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250" t="-8197" r="-41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3609112" y="4370873"/>
                <a:ext cx="504195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 smtClean="0"/>
                  <a:t>The random projection is computed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12" y="4370873"/>
                <a:ext cx="5041958" cy="395621"/>
              </a:xfrm>
              <a:prstGeom prst="rect">
                <a:avLst/>
              </a:prstGeom>
              <a:blipFill rotWithShape="0">
                <a:blip r:embed="rId10"/>
                <a:stretch>
                  <a:fillRect l="-967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"/>
              <p:cNvSpPr txBox="1"/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36" grpId="0"/>
      <p:bldP spid="38" grpId="0"/>
      <p:bldP spid="83" grpId="0"/>
      <p:bldP spid="84" grpId="0"/>
      <p:bldP spid="85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Pre-processing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540011"/>
            <a:ext cx="8740425" cy="45378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05890" y="5385421"/>
            <a:ext cx="2231159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405" y="230045"/>
            <a:ext cx="8216613" cy="985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MEDRANK</a:t>
            </a:r>
            <a:endParaRPr lang="zh-CN" altLang="en-US" sz="4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CC9-66A8-490A-BC79-09152657E81D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49405" y="1320521"/>
                <a:ext cx="7936060" cy="5015762"/>
              </a:xfrm>
            </p:spPr>
            <p:txBody>
              <a:bodyPr>
                <a:noAutofit/>
              </a:bodyPr>
              <a:lstStyle/>
              <a:p>
                <a:pPr marL="171450" lvl="1">
                  <a:spcBef>
                    <a:spcPts val="750"/>
                  </a:spcBef>
                </a:pPr>
                <a:r>
                  <a:rPr lang="en-US" altLang="zh-CN" sz="2400" dirty="0" smtClean="0">
                    <a:cs typeface="Times New Roman" pitchFamily="18" charset="0"/>
                  </a:rPr>
                  <a:t>Project </a:t>
                </a:r>
                <a:r>
                  <a:rPr lang="en-US" altLang="zh-CN" sz="2400" dirty="0">
                    <a:cs typeface="Times New Roman" pitchFamily="18" charset="0"/>
                  </a:rPr>
                  <a:t>the query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cs typeface="Times New Roman" pitchFamily="18" charset="0"/>
                  </a:rPr>
                  <a:t> random lines, </a:t>
                </a:r>
                <a:r>
                  <a:rPr lang="en-US" altLang="zh-CN" sz="2400" dirty="0" smtClean="0">
                    <a:cs typeface="Times New Roman" pitchFamily="18" charset="0"/>
                  </a:rPr>
                  <a:t>and </a:t>
                </a:r>
                <a:r>
                  <a:rPr lang="en-US" altLang="zh-CN" sz="2400" dirty="0">
                    <a:cs typeface="Times New Roman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.</a:t>
                </a: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r>
                  <a:rPr lang="en-US" altLang="zh-CN" sz="2400" dirty="0" smtClean="0">
                    <a:cs typeface="Times New Roman" pitchFamily="18" charset="0"/>
                  </a:rPr>
                  <a:t>Initialize two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cs typeface="Times New Roman" pitchFamily="18" charset="0"/>
                  </a:rPr>
                  <a:t> by 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cs typeface="Times New Roman" pitchFamily="18" charset="0"/>
                  </a:rPr>
                  <a:t>the search procedure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0000CC"/>
                    </a:solidFill>
                    <a:cs typeface="Times New Roman" pitchFamily="18" charset="0"/>
                  </a:rPr>
                  <a:t>-tree</a:t>
                </a:r>
                <a:r>
                  <a:rPr lang="en-US" altLang="zh-CN" sz="2400" dirty="0" smtClean="0">
                    <a:cs typeface="Times New Roman" pitchFamily="18" charset="0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2400" b="1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200" b="1" dirty="0" smtClean="0">
                  <a:cs typeface="Times New Roman" pitchFamily="18" charset="0"/>
                </a:endParaRPr>
              </a:p>
              <a:p>
                <a:pPr marL="171450" lvl="1">
                  <a:spcBef>
                    <a:spcPts val="750"/>
                  </a:spcBef>
                </a:pPr>
                <a:endParaRPr lang="en-US" altLang="zh-CN" sz="2200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05" y="1320521"/>
                <a:ext cx="7936060" cy="5015762"/>
              </a:xfrm>
              <a:blipFill rotWithShape="0">
                <a:blip r:embed="rId1"/>
                <a:stretch>
                  <a:fillRect l="-1075" t="-1703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2844706" y="1983837"/>
            <a:ext cx="133" cy="320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86141" y="2463788"/>
            <a:ext cx="4857177" cy="2284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0775" y="2281350"/>
            <a:ext cx="1582935" cy="286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784809" y="2404404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4126331" y="3820885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/>
        </p:nvSpPr>
        <p:spPr>
          <a:xfrm>
            <a:off x="5857425" y="3440524"/>
            <a:ext cx="90000" cy="90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9" name="直接连接符 18"/>
          <p:cNvCxnSpPr/>
          <p:nvPr/>
        </p:nvCxnSpPr>
        <p:spPr>
          <a:xfrm>
            <a:off x="4569506" y="3317194"/>
            <a:ext cx="205575" cy="45305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174632" y="3863985"/>
            <a:ext cx="1580631" cy="8840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55" y="2263133"/>
                <a:ext cx="3061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765" r="-784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00" y="2175871"/>
                <a:ext cx="3061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10000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5603485" y="2739346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30316" y="2790979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89862" y="3490660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916693" y="3542293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274272" y="3348179"/>
            <a:ext cx="0" cy="163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201103" y="3399812"/>
            <a:ext cx="157163" cy="46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43066" y="4824233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174632" y="4914066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1"/>
              <p:cNvSpPr txBox="1"/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26" y="3464909"/>
                <a:ext cx="2964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1"/>
              <p:cNvSpPr txBox="1"/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9" y="3811462"/>
                <a:ext cx="296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245" r="-8163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1"/>
              <p:cNvSpPr txBox="1"/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1" y="2030942"/>
                <a:ext cx="296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0417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1490982" y="4110011"/>
            <a:ext cx="5068605" cy="44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031632" y="4454754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963198" y="4524547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361860" y="3242555"/>
            <a:ext cx="61798" cy="17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293426" y="3312348"/>
            <a:ext cx="194426" cy="8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6" y="3925345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02" y="1812499"/>
                <a:ext cx="3713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4" name="椭圆 43"/>
          <p:cNvSpPr/>
          <p:nvPr/>
        </p:nvSpPr>
        <p:spPr>
          <a:xfrm>
            <a:off x="4745442" y="3783402"/>
            <a:ext cx="90000" cy="90000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45" name="直接连接符 44"/>
          <p:cNvCxnSpPr/>
          <p:nvPr/>
        </p:nvCxnSpPr>
        <p:spPr>
          <a:xfrm>
            <a:off x="4540180" y="3213866"/>
            <a:ext cx="0" cy="163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67011" y="3265499"/>
            <a:ext cx="157163" cy="46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139895" y="4673761"/>
            <a:ext cx="61798" cy="17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071461" y="4743554"/>
            <a:ext cx="194426" cy="8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380389" y="2790500"/>
                <a:ext cx="46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89" y="2790500"/>
                <a:ext cx="4601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2730083" y="4660616"/>
                <a:ext cx="465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83" y="4660616"/>
                <a:ext cx="4654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818069" y="3693101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69" y="3693101"/>
                <a:ext cx="37702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3860</Words>
  <Application>WPS 演示</Application>
  <PresentationFormat>全屏显示(4:3)</PresentationFormat>
  <Paragraphs>1964</Paragraphs>
  <Slides>50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Database Project</vt:lpstr>
      <vt:lpstr>Introduction</vt:lpstr>
      <vt:lpstr>Euclidean distance</vt:lpstr>
      <vt:lpstr>PowerPoint 演示文稿</vt:lpstr>
      <vt:lpstr>Overview of MEDRANK</vt:lpstr>
      <vt:lpstr>Pre-processing</vt:lpstr>
      <vt:lpstr>Pre-processing</vt:lpstr>
      <vt:lpstr>Pre-processing</vt:lpstr>
      <vt:lpstr>MEDRANK</vt:lpstr>
      <vt:lpstr>MEDRANK</vt:lpstr>
      <vt:lpstr>MEDRANK</vt:lpstr>
      <vt:lpstr>MEDRANK</vt:lpstr>
      <vt:lpstr>MEDRANK</vt:lpstr>
      <vt:lpstr>MEDRANK</vt:lpstr>
      <vt:lpstr>MEDRANK</vt:lpstr>
      <vt:lpstr>MEDRANK</vt:lpstr>
      <vt:lpstr>MEDRANK</vt:lpstr>
      <vt:lpstr>Dataset and Query Set</vt:lpstr>
      <vt:lpstr>Input Format of the Project</vt:lpstr>
      <vt:lpstr>Implementation Requirements</vt:lpstr>
      <vt:lpstr> </vt:lpstr>
      <vt:lpstr>Search 13</vt:lpstr>
      <vt:lpstr>Search 48</vt:lpstr>
      <vt:lpstr>Search -3</vt:lpstr>
      <vt:lpstr>Bulk-Loading</vt:lpstr>
      <vt:lpstr>Bulk-Loading</vt:lpstr>
      <vt:lpstr>Bulk-Loading</vt:lpstr>
      <vt:lpstr>Data Structure of B-Node </vt:lpstr>
      <vt:lpstr>Storage Formats</vt:lpstr>
      <vt:lpstr>Helpful Comments</vt:lpstr>
      <vt:lpstr>Submission</vt:lpstr>
      <vt:lpstr>Insert 32</vt:lpstr>
      <vt:lpstr>Insert 32</vt:lpstr>
      <vt:lpstr>Insert 1</vt:lpstr>
      <vt:lpstr>Insert 1</vt:lpstr>
      <vt:lpstr>Insert 16</vt:lpstr>
      <vt:lpstr>Insert 16</vt:lpstr>
      <vt:lpstr>Insert 16</vt:lpstr>
      <vt:lpstr>Delete 8</vt:lpstr>
      <vt:lpstr>Delete 8</vt:lpstr>
      <vt:lpstr>Delete 34</vt:lpstr>
      <vt:lpstr>Delete 34</vt:lpstr>
      <vt:lpstr>Delete 34</vt:lpstr>
      <vt:lpstr>Delete 59</vt:lpstr>
      <vt:lpstr>Delete 59</vt:lpstr>
      <vt:lpstr>Delete 59</vt:lpstr>
      <vt:lpstr>Delete 59</vt:lpstr>
      <vt:lpstr>Delete 59</vt:lpstr>
      <vt:lpstr>Delete 59</vt:lpstr>
      <vt:lpstr>Delete 59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QALSH</dc:title>
  <dc:creator>Huang</dc:creator>
  <cp:lastModifiedBy>cajet</cp:lastModifiedBy>
  <cp:revision>364</cp:revision>
  <dcterms:created xsi:type="dcterms:W3CDTF">2015-10-22T07:07:00Z</dcterms:created>
  <dcterms:modified xsi:type="dcterms:W3CDTF">2016-06-04T13:35:33Z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