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3751-854E-4BB6-8FB1-4BF681AFD791}" type="datetimeFigureOut">
              <a:rPr lang="en-US" smtClean="0"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AE3B8-9A6E-4540-B8B3-5D4FC49BC1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167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3751-854E-4BB6-8FB1-4BF681AFD791}" type="datetimeFigureOut">
              <a:rPr lang="en-US" smtClean="0"/>
              <a:t>9/23/2021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AE3B8-9A6E-4540-B8B3-5D4FC49BC1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386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3751-854E-4BB6-8FB1-4BF681AFD791}" type="datetimeFigureOut">
              <a:rPr lang="en-US" smtClean="0"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AE3B8-9A6E-4540-B8B3-5D4FC49BC1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383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3751-854E-4BB6-8FB1-4BF681AFD791}" type="datetimeFigureOut">
              <a:rPr lang="en-US" smtClean="0"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AE3B8-9A6E-4540-B8B3-5D4FC49BC16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2492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3751-854E-4BB6-8FB1-4BF681AFD791}" type="datetimeFigureOut">
              <a:rPr lang="en-US" smtClean="0"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AE3B8-9A6E-4540-B8B3-5D4FC49BC1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2064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3751-854E-4BB6-8FB1-4BF681AFD791}" type="datetimeFigureOut">
              <a:rPr lang="en-US" smtClean="0"/>
              <a:t>9/23/2021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AE3B8-9A6E-4540-B8B3-5D4FC49BC1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8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3751-854E-4BB6-8FB1-4BF681AFD791}" type="datetimeFigureOut">
              <a:rPr lang="en-US" smtClean="0"/>
              <a:t>9/23/2021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AE3B8-9A6E-4540-B8B3-5D4FC49BC1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398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3751-854E-4BB6-8FB1-4BF681AFD791}" type="datetimeFigureOut">
              <a:rPr lang="en-US" smtClean="0"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AE3B8-9A6E-4540-B8B3-5D4FC49BC1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8875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3751-854E-4BB6-8FB1-4BF681AFD791}" type="datetimeFigureOut">
              <a:rPr lang="en-US" smtClean="0"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AE3B8-9A6E-4540-B8B3-5D4FC49BC1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508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3751-854E-4BB6-8FB1-4BF681AFD791}" type="datetimeFigureOut">
              <a:rPr lang="en-US" smtClean="0"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AE3B8-9A6E-4540-B8B3-5D4FC49BC1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912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3751-854E-4BB6-8FB1-4BF681AFD791}" type="datetimeFigureOut">
              <a:rPr lang="en-US" smtClean="0"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AE3B8-9A6E-4540-B8B3-5D4FC49BC1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572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3751-854E-4BB6-8FB1-4BF681AFD791}" type="datetimeFigureOut">
              <a:rPr lang="en-US" smtClean="0"/>
              <a:t>9/23/2021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AE3B8-9A6E-4540-B8B3-5D4FC49BC1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603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3751-854E-4BB6-8FB1-4BF681AFD791}" type="datetimeFigureOut">
              <a:rPr lang="en-US" smtClean="0"/>
              <a:t>9/23/2021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AE3B8-9A6E-4540-B8B3-5D4FC49BC1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333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3751-854E-4BB6-8FB1-4BF681AFD791}" type="datetimeFigureOut">
              <a:rPr lang="en-US" smtClean="0"/>
              <a:t>9/23/2021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AE3B8-9A6E-4540-B8B3-5D4FC49BC1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791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3751-854E-4BB6-8FB1-4BF681AFD791}" type="datetimeFigureOut">
              <a:rPr lang="en-US" smtClean="0"/>
              <a:t>9/23/2021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AE3B8-9A6E-4540-B8B3-5D4FC49BC1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038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3751-854E-4BB6-8FB1-4BF681AFD791}" type="datetimeFigureOut">
              <a:rPr lang="en-US" smtClean="0"/>
              <a:t>9/23/2021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AE3B8-9A6E-4540-B8B3-5D4FC49BC1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200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3751-854E-4BB6-8FB1-4BF681AFD791}" type="datetimeFigureOut">
              <a:rPr lang="en-US" smtClean="0"/>
              <a:t>9/23/2021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AE3B8-9A6E-4540-B8B3-5D4FC49BC1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442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D3C3751-854E-4BB6-8FB1-4BF681AFD791}" type="datetimeFigureOut">
              <a:rPr lang="en-US" smtClean="0"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AE3B8-9A6E-4540-B8B3-5D4FC49BC1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5986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umpy.org/install/" TargetMode="External"/><Relationship Id="rId2" Type="http://schemas.openxmlformats.org/officeDocument/2006/relationships/hyperlink" Target="https://github.com/pythonnet/pythonnet/wiki/Installa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A5FEA-72A0-4055-AB8D-D8AEE9B22B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Python SDK Instructions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383D10-2DD2-4ABA-BC46-302840BD17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094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DF1CE-CFC9-43C8-BC4A-DF88FC0FE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Passing Buffers as Parameters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CopyAcquisition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AB171-C49F-4022-86F1-971BF25B9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589570" cy="4195481"/>
          </a:xfrm>
        </p:spPr>
        <p:txBody>
          <a:bodyPr/>
          <a:lstStyle/>
          <a:p>
            <a:r>
              <a:rPr lang="en-US" dirty="0"/>
              <a:t>When passing a buffer as a parameter in one of the functions on slides 6-7, the size of the buffer should be the same as the size parameter entered into the same function.</a:t>
            </a:r>
          </a:p>
          <a:p>
            <a:pPr lvl="1"/>
            <a:r>
              <a:rPr lang="en-US" dirty="0"/>
              <a:t>The below code illustrates how a buffer should be passed to </a:t>
            </a:r>
            <a:r>
              <a:rPr lang="en-US" dirty="0" err="1"/>
              <a:t>CopyAcquisition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 err="1"/>
              <a:t>imgSize</a:t>
            </a:r>
            <a:r>
              <a:rPr lang="en-US" dirty="0"/>
              <a:t> should be the total amount of memory in bites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dtype</a:t>
            </a:r>
            <a:r>
              <a:rPr lang="en-US" dirty="0"/>
              <a:t> needs to be np.int16 inside the numpy array</a:t>
            </a:r>
          </a:p>
          <a:p>
            <a:pPr lvl="1"/>
            <a:r>
              <a:rPr lang="en-US" dirty="0"/>
              <a:t>The array returned from </a:t>
            </a:r>
            <a:r>
              <a:rPr lang="en-US" dirty="0" err="1"/>
              <a:t>CopyAcquisition</a:t>
            </a:r>
            <a:r>
              <a:rPr lang="en-US" dirty="0"/>
              <a:t> needs to be copied into a numpy array (</a:t>
            </a:r>
            <a:r>
              <a:rPr lang="en-US" dirty="0" err="1"/>
              <a:t>dtype</a:t>
            </a:r>
            <a:r>
              <a:rPr lang="en-US" dirty="0"/>
              <a:t> np.int16) before it can be written to a file using </a:t>
            </a:r>
            <a:r>
              <a:rPr lang="en-US" dirty="0" err="1"/>
              <a:t>numpy’s</a:t>
            </a:r>
            <a:r>
              <a:rPr lang="en-US" dirty="0"/>
              <a:t> .</a:t>
            </a:r>
            <a:r>
              <a:rPr lang="en-US" dirty="0" err="1"/>
              <a:t>tofile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An example of this can be seen in the LSM and </a:t>
            </a:r>
            <a:r>
              <a:rPr lang="en-US" dirty="0" err="1"/>
              <a:t>LSMGalvo</a:t>
            </a:r>
            <a:r>
              <a:rPr lang="en-US" dirty="0"/>
              <a:t> Python scripts.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D34E2B-EB77-477F-980E-D1ABA26F2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108" y="3474383"/>
            <a:ext cx="5143500" cy="676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F7F242-9E6A-47B9-916A-4BD03DAA2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108" y="4150658"/>
            <a:ext cx="4152900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263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4378-AFA2-4380-8DC7-668A1AECE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Installing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32D46-976B-433F-B27C-38DF64A0D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/>
          <a:lstStyle/>
          <a:p>
            <a:r>
              <a:rPr lang="en-US" dirty="0"/>
              <a:t>There are two packages that need to be installed in your Python environment to fully utilize the SDKs in Python.</a:t>
            </a:r>
          </a:p>
          <a:p>
            <a:pPr lvl="1"/>
            <a:r>
              <a:rPr lang="en-US" u="sng" dirty="0"/>
              <a:t>Pythonnet</a:t>
            </a:r>
            <a:r>
              <a:rPr lang="en-US" dirty="0"/>
              <a:t>: This package allows Python to integrate with the .NET Common Language Runtime. Instructions on how to install can be found here- </a:t>
            </a:r>
            <a:r>
              <a:rPr lang="en-US" dirty="0">
                <a:hlinkClick r:id="rId2"/>
              </a:rPr>
              <a:t>https://github.com/pythonnet/pythonnet/wiki/Installation</a:t>
            </a:r>
            <a:endParaRPr lang="en-US" dirty="0"/>
          </a:p>
          <a:p>
            <a:pPr lvl="1"/>
            <a:r>
              <a:rPr lang="en-US" u="sng" dirty="0"/>
              <a:t>NumPy</a:t>
            </a:r>
            <a:r>
              <a:rPr lang="en-US" dirty="0"/>
              <a:t>: This package is necessary for SDKs that use buffers and allows Python to pass an array of int16 to the .NET. Instructions on how to install can be found here- </a:t>
            </a:r>
            <a:r>
              <a:rPr lang="en-US" dirty="0">
                <a:hlinkClick r:id="rId3"/>
              </a:rPr>
              <a:t>https://numpy.org/install/</a:t>
            </a:r>
            <a:endParaRPr lang="en-US" dirty="0"/>
          </a:p>
          <a:p>
            <a:pPr marL="400050"/>
            <a:r>
              <a:rPr lang="en-US" dirty="0"/>
              <a:t>These two packages then need to be imported into Python before by using these statements:</a:t>
            </a:r>
          </a:p>
          <a:p>
            <a:pPr marL="800100" lvl="1"/>
            <a:r>
              <a:rPr lang="en-US" dirty="0"/>
              <a:t>import clr</a:t>
            </a:r>
          </a:p>
          <a:p>
            <a:pPr marL="800100" lvl="1"/>
            <a:r>
              <a:rPr lang="en-US" dirty="0"/>
              <a:t>import numpy (import numpy as np in the example scripts)</a:t>
            </a:r>
          </a:p>
          <a:p>
            <a:pPr marL="51435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479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4378-AFA2-4380-8DC7-668A1AECE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Setting Current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32D46-976B-433F-B27C-38DF64A0D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725747"/>
            <a:ext cx="8946541" cy="4195481"/>
          </a:xfrm>
        </p:spPr>
        <p:txBody>
          <a:bodyPr/>
          <a:lstStyle/>
          <a:p>
            <a:pPr lvl="1"/>
            <a:r>
              <a:rPr lang="en-US" dirty="0"/>
              <a:t>Python’s current directory needs to be set to where the files of a particular SDK are located. This can be done using the following statements:</a:t>
            </a:r>
          </a:p>
          <a:p>
            <a:pPr lvl="2"/>
            <a:r>
              <a:rPr lang="en-US" dirty="0"/>
              <a:t>import os</a:t>
            </a:r>
          </a:p>
          <a:p>
            <a:pPr lvl="2"/>
            <a:r>
              <a:rPr lang="en-US" dirty="0"/>
              <a:t>os.chdir(‘Path’) </a:t>
            </a:r>
          </a:p>
          <a:p>
            <a:pPr lvl="1"/>
            <a:r>
              <a:rPr lang="en-US" dirty="0"/>
              <a:t>Below is an example that would set the current directory to the MCM6000 4.3 SDK Folder’s default installation location.</a:t>
            </a:r>
          </a:p>
          <a:p>
            <a:pPr lvl="2"/>
            <a:r>
              <a:rPr lang="en-US" dirty="0"/>
              <a:t>(Ex.- 											 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FDB1BD-AADF-464E-8CA9-C2D3AB2EB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873" y="4186106"/>
            <a:ext cx="4785011" cy="19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423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C543B-AF35-4A82-BC8E-C69F7C16D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Instantiating Device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B3394-2B34-42F4-9312-B8DC948CA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90" y="1417658"/>
            <a:ext cx="9106090" cy="5083239"/>
          </a:xfrm>
        </p:spPr>
        <p:txBody>
          <a:bodyPr>
            <a:normAutofit/>
          </a:bodyPr>
          <a:lstStyle/>
          <a:p>
            <a:r>
              <a:rPr lang="en-US" sz="1800" dirty="0"/>
              <a:t>The class containing the functions of a device must be imported before the functions can be used. First, the .</a:t>
            </a:r>
            <a:r>
              <a:rPr lang="en-US" sz="1800" dirty="0" err="1"/>
              <a:t>dll</a:t>
            </a:r>
            <a:r>
              <a:rPr lang="en-US" sz="1800" dirty="0"/>
              <a:t> containing the class needs to be added as a CLR reference.</a:t>
            </a:r>
          </a:p>
          <a:p>
            <a:pPr lvl="1"/>
            <a:r>
              <a:rPr lang="en-US" dirty="0"/>
              <a:t>Ex.- </a:t>
            </a:r>
          </a:p>
          <a:p>
            <a:pPr lvl="1"/>
            <a:r>
              <a:rPr lang="en-US" dirty="0"/>
              <a:t>Ex.-                                                                   [used in LSM &amp; </a:t>
            </a:r>
            <a:r>
              <a:rPr lang="en-US" dirty="0" err="1"/>
              <a:t>LSMGalvo</a:t>
            </a:r>
            <a:r>
              <a:rPr lang="en-US" dirty="0"/>
              <a:t> SDK]</a:t>
            </a:r>
          </a:p>
          <a:p>
            <a:r>
              <a:rPr lang="en-US" sz="1800" dirty="0"/>
              <a:t>Now the class of the device can be imported. Refer to the example SDK Python Scripts for each device’s class name.</a:t>
            </a:r>
          </a:p>
          <a:p>
            <a:pPr lvl="1"/>
            <a:r>
              <a:rPr lang="en-US" dirty="0"/>
              <a:t>Ex.-</a:t>
            </a:r>
          </a:p>
          <a:p>
            <a:r>
              <a:rPr lang="en-US" sz="1800" dirty="0"/>
              <a:t>The class </a:t>
            </a:r>
            <a:r>
              <a:rPr lang="en-US" sz="1800" dirty="0" err="1"/>
              <a:t>ThorSharedTypes</a:t>
            </a:r>
            <a:r>
              <a:rPr lang="en-US" sz="1800" dirty="0"/>
              <a:t> also needs to be imported, as it contains all the parameters used within each device’s functions. </a:t>
            </a:r>
          </a:p>
          <a:p>
            <a:pPr lvl="1"/>
            <a:r>
              <a:rPr lang="en-US" dirty="0"/>
              <a:t>Ex.- </a:t>
            </a:r>
          </a:p>
          <a:p>
            <a:r>
              <a:rPr lang="en-US" sz="1800" dirty="0"/>
              <a:t>Finally, create an instance of the device’s class.</a:t>
            </a:r>
          </a:p>
          <a:p>
            <a:pPr lvl="1"/>
            <a:r>
              <a:rPr lang="en-US" sz="1600" dirty="0"/>
              <a:t>Ex.-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36FB51-B53F-42FE-9B87-E70904D43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012" y="2450121"/>
            <a:ext cx="3840636" cy="2495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5A563B-12C6-4C0D-868F-B435247B0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012" y="2838432"/>
            <a:ext cx="4060271" cy="2528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298052-31E3-4225-BEBE-67FB6852C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3226" y="3924234"/>
            <a:ext cx="4258324" cy="2528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4D5F56-9F47-47D4-9A45-E539CEB5CC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2012" y="3924234"/>
            <a:ext cx="3876849" cy="2528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037CBC4-80D7-42D6-9633-7340C2F6F0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2012" y="5000249"/>
            <a:ext cx="3460756" cy="25579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1F79CBA-E4A0-47D9-91A8-68C753E8C8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82012" y="5748809"/>
            <a:ext cx="2088228" cy="25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298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467DD-19FB-48E1-8689-B125C4424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Using a Device’s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267E1-E143-4E26-9803-25A2925B7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57966"/>
            <a:ext cx="8946541" cy="4742165"/>
          </a:xfrm>
        </p:spPr>
        <p:txBody>
          <a:bodyPr>
            <a:normAutofit/>
          </a:bodyPr>
          <a:lstStyle/>
          <a:p>
            <a:r>
              <a:rPr lang="en-US" sz="1800" dirty="0"/>
              <a:t>Once the previous steps have been completed, the functions for the device are ready to be used. When calling a function, the device’s class must precede it like so:</a:t>
            </a:r>
          </a:p>
          <a:p>
            <a:pPr lvl="1"/>
            <a:r>
              <a:rPr lang="en-US" dirty="0"/>
              <a:t>Ex.- </a:t>
            </a:r>
          </a:p>
          <a:p>
            <a:pPr lvl="1"/>
            <a:r>
              <a:rPr lang="en-US" dirty="0"/>
              <a:t>This code calls the function </a:t>
            </a:r>
            <a:r>
              <a:rPr lang="en-US" dirty="0" err="1"/>
              <a:t>FindDevices</a:t>
            </a:r>
            <a:r>
              <a:rPr lang="en-US" dirty="0"/>
              <a:t> for the MCM6000. If, for example, the PMT2100 has its class instantiated, then </a:t>
            </a:r>
            <a:r>
              <a:rPr lang="en-US" dirty="0" err="1"/>
              <a:t>FindDevices</a:t>
            </a:r>
            <a:r>
              <a:rPr lang="en-US" dirty="0"/>
              <a:t> can be called using the PMT2100’s class in the same manner.</a:t>
            </a:r>
          </a:p>
          <a:p>
            <a:r>
              <a:rPr lang="en-US" sz="1800" dirty="0"/>
              <a:t>The set </a:t>
            </a:r>
            <a:r>
              <a:rPr lang="en-US" sz="1800" dirty="0">
                <a:highlight>
                  <a:srgbClr val="0000FF"/>
                </a:highlight>
              </a:rPr>
              <a:t>parameters used in each function are in all capital letters</a:t>
            </a:r>
            <a:r>
              <a:rPr lang="en-US" sz="1800" dirty="0"/>
              <a:t>. They are called from </a:t>
            </a:r>
            <a:r>
              <a:rPr lang="en-US" sz="1800" dirty="0" err="1"/>
              <a:t>ThorSharedTypes</a:t>
            </a:r>
            <a:r>
              <a:rPr lang="en-US" sz="1800" dirty="0"/>
              <a:t> using </a:t>
            </a:r>
            <a:r>
              <a:rPr lang="en-US" sz="1800" dirty="0" err="1">
                <a:highlight>
                  <a:srgbClr val="008000"/>
                </a:highlight>
              </a:rPr>
              <a:t>IDevice</a:t>
            </a:r>
            <a:r>
              <a:rPr lang="en-US" sz="1800" dirty="0">
                <a:highlight>
                  <a:srgbClr val="008000"/>
                </a:highlight>
              </a:rPr>
              <a:t> or </a:t>
            </a:r>
            <a:r>
              <a:rPr lang="en-US" sz="1800" dirty="0" err="1">
                <a:highlight>
                  <a:srgbClr val="008000"/>
                </a:highlight>
              </a:rPr>
              <a:t>ICamera</a:t>
            </a:r>
            <a:r>
              <a:rPr lang="en-US" sz="1800" dirty="0">
                <a:highlight>
                  <a:srgbClr val="008000"/>
                </a:highlight>
              </a:rPr>
              <a:t> (for LSM/</a:t>
            </a:r>
            <a:r>
              <a:rPr lang="en-US" sz="1800" dirty="0" err="1">
                <a:highlight>
                  <a:srgbClr val="008000"/>
                </a:highlight>
              </a:rPr>
              <a:t>LSMGalvo</a:t>
            </a:r>
            <a:r>
              <a:rPr lang="en-US" sz="1800" dirty="0">
                <a:highlight>
                  <a:srgbClr val="008000"/>
                </a:highlight>
              </a:rPr>
              <a:t> Parameters and </a:t>
            </a:r>
            <a:r>
              <a:rPr lang="en-US" sz="1800" dirty="0" err="1">
                <a:highlight>
                  <a:srgbClr val="008000"/>
                </a:highlight>
              </a:rPr>
              <a:t>StatusType</a:t>
            </a:r>
            <a:r>
              <a:rPr lang="en-US" sz="1800" dirty="0">
                <a:highlight>
                  <a:srgbClr val="008000"/>
                </a:highlight>
              </a:rPr>
              <a:t> </a:t>
            </a:r>
            <a:r>
              <a:rPr lang="en-US" sz="1800" dirty="0" err="1">
                <a:highlight>
                  <a:srgbClr val="008000"/>
                </a:highlight>
              </a:rPr>
              <a:t>enum</a:t>
            </a:r>
            <a:r>
              <a:rPr lang="en-US" sz="1800" dirty="0"/>
              <a:t>) and then the </a:t>
            </a:r>
            <a:r>
              <a:rPr lang="en-US" sz="1800" dirty="0" err="1">
                <a:highlight>
                  <a:srgbClr val="800000"/>
                </a:highlight>
              </a:rPr>
              <a:t>enum</a:t>
            </a:r>
            <a:r>
              <a:rPr lang="en-US" sz="1800" dirty="0">
                <a:highlight>
                  <a:srgbClr val="800000"/>
                </a:highlight>
              </a:rPr>
              <a:t> type</a:t>
            </a:r>
            <a:r>
              <a:rPr lang="en-US" sz="1800" dirty="0"/>
              <a:t> as precursors. </a:t>
            </a:r>
          </a:p>
          <a:p>
            <a:pPr lvl="1"/>
            <a:r>
              <a:rPr lang="en-US" dirty="0"/>
              <a:t>Ex.- </a:t>
            </a:r>
          </a:p>
          <a:p>
            <a:r>
              <a:rPr lang="en-US" sz="1800" dirty="0"/>
              <a:t>A list of functions can be found on the next few slides, and function parameters for a device can be found within the Documents folder of the respective SDK.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15BF8E-F7A8-410D-9119-8D59756EC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617" y="2513490"/>
            <a:ext cx="3448050" cy="371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C6BA51-7502-4D84-BE2D-C8951B302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617" y="4885057"/>
            <a:ext cx="5279224" cy="23939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978CD5C-8C71-43EB-9BEC-17AFE410F698}"/>
              </a:ext>
            </a:extLst>
          </p:cNvPr>
          <p:cNvSpPr/>
          <p:nvPr/>
        </p:nvSpPr>
        <p:spPr>
          <a:xfrm>
            <a:off x="4784293" y="4872903"/>
            <a:ext cx="629174" cy="23939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932172-29A6-4F94-972E-DC6DDB9131A2}"/>
              </a:ext>
            </a:extLst>
          </p:cNvPr>
          <p:cNvSpPr/>
          <p:nvPr/>
        </p:nvSpPr>
        <p:spPr>
          <a:xfrm>
            <a:off x="4000607" y="4872903"/>
            <a:ext cx="696286" cy="239392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28C6E3-1538-43BC-93E1-D1693C5BB878}"/>
              </a:ext>
            </a:extLst>
          </p:cNvPr>
          <p:cNvSpPr/>
          <p:nvPr/>
        </p:nvSpPr>
        <p:spPr>
          <a:xfrm>
            <a:off x="5480579" y="4872903"/>
            <a:ext cx="1187212" cy="239392"/>
          </a:xfrm>
          <a:prstGeom prst="rect">
            <a:avLst/>
          </a:prstGeom>
          <a:noFill/>
          <a:ln w="254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66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5E100-C3ED-4DDF-812F-6C2A95C07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Device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3A0AE-1E57-4A22-9FA7-AB29044B4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78294"/>
            <a:ext cx="9626892" cy="4970105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err="1"/>
              <a:t>FindDevices</a:t>
            </a:r>
            <a:r>
              <a:rPr lang="en-US" dirty="0"/>
              <a:t>(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ref int </a:t>
            </a:r>
            <a:r>
              <a:rPr lang="en-US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deviceCount</a:t>
            </a:r>
            <a:r>
              <a:rPr lang="en-US" dirty="0"/>
              <a:t>)</a:t>
            </a:r>
          </a:p>
          <a:p>
            <a:r>
              <a:rPr lang="en-US" b="1" dirty="0" err="1"/>
              <a:t>GetLastErrorMsg</a:t>
            </a:r>
            <a:r>
              <a:rPr lang="en-US" dirty="0"/>
              <a:t>(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ref string </a:t>
            </a:r>
            <a:r>
              <a:rPr lang="en-US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paramString</a:t>
            </a:r>
            <a:r>
              <a:rPr lang="en-US" dirty="0"/>
              <a:t>, int size)</a:t>
            </a:r>
          </a:p>
          <a:p>
            <a:r>
              <a:rPr lang="en-US" b="1" dirty="0" err="1"/>
              <a:t>GetParam</a:t>
            </a:r>
            <a:r>
              <a:rPr lang="en-US" dirty="0"/>
              <a:t>(int </a:t>
            </a:r>
            <a:r>
              <a:rPr lang="en-US" dirty="0" err="1"/>
              <a:t>paramID</a:t>
            </a:r>
            <a:r>
              <a:rPr lang="en-US" dirty="0"/>
              <a:t>, 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ref float param</a:t>
            </a:r>
            <a:r>
              <a:rPr lang="en-US" dirty="0"/>
              <a:t>)</a:t>
            </a:r>
          </a:p>
          <a:p>
            <a:r>
              <a:rPr lang="en-US" b="1" dirty="0" err="1"/>
              <a:t>GetParamBuffer</a:t>
            </a:r>
            <a:r>
              <a:rPr lang="en-US" dirty="0"/>
              <a:t>(int </a:t>
            </a:r>
            <a:r>
              <a:rPr lang="en-US" dirty="0" err="1"/>
              <a:t>paramID</a:t>
            </a:r>
            <a:r>
              <a:rPr lang="en-US" dirty="0"/>
              <a:t>, 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ref </a:t>
            </a:r>
            <a:r>
              <a:rPr lang="en-US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numpy.array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(size, </a:t>
            </a:r>
            <a:r>
              <a:rPr lang="en-US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dtype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= numpy.int16) Data</a:t>
            </a:r>
            <a:r>
              <a:rPr lang="en-US" dirty="0"/>
              <a:t>, int size)</a:t>
            </a:r>
          </a:p>
          <a:p>
            <a:r>
              <a:rPr lang="en-US" b="1" dirty="0" err="1"/>
              <a:t>GetParamInfo</a:t>
            </a:r>
            <a:r>
              <a:rPr lang="en-US" dirty="0"/>
              <a:t>(int </a:t>
            </a:r>
            <a:r>
              <a:rPr lang="en-US" dirty="0" err="1"/>
              <a:t>paramID</a:t>
            </a:r>
            <a:r>
              <a:rPr lang="en-US" dirty="0"/>
              <a:t>, 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ref int </a:t>
            </a:r>
            <a:r>
              <a:rPr lang="en-US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paramType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, ref int </a:t>
            </a:r>
            <a:r>
              <a:rPr lang="en-US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paramAvailable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, ref int </a:t>
            </a:r>
            <a:r>
              <a:rPr lang="en-US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paramReadOnly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, ref float </a:t>
            </a:r>
            <a:r>
              <a:rPr lang="en-US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paramMin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, ref float </a:t>
            </a:r>
            <a:r>
              <a:rPr lang="en-US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paramMax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, ref float </a:t>
            </a:r>
            <a:r>
              <a:rPr lang="en-US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paramDefault</a:t>
            </a:r>
            <a:r>
              <a:rPr lang="en-US" dirty="0"/>
              <a:t>)</a:t>
            </a:r>
          </a:p>
          <a:p>
            <a:r>
              <a:rPr lang="en-US" b="1" dirty="0" err="1"/>
              <a:t>GetParamString</a:t>
            </a:r>
            <a:r>
              <a:rPr lang="en-US" dirty="0"/>
              <a:t>(int </a:t>
            </a:r>
            <a:r>
              <a:rPr lang="en-US" dirty="0" err="1"/>
              <a:t>paramID</a:t>
            </a:r>
            <a:r>
              <a:rPr lang="en-US" dirty="0"/>
              <a:t>, 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ref string </a:t>
            </a:r>
            <a:r>
              <a:rPr lang="en-US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paramString</a:t>
            </a:r>
            <a:r>
              <a:rPr lang="en-US" dirty="0"/>
              <a:t>, int size)</a:t>
            </a:r>
          </a:p>
          <a:p>
            <a:r>
              <a:rPr lang="en-US" b="1" dirty="0" err="1"/>
              <a:t>PostflightAcquisition</a:t>
            </a:r>
            <a:r>
              <a:rPr lang="en-US" dirty="0"/>
              <a:t>()</a:t>
            </a:r>
          </a:p>
          <a:p>
            <a:r>
              <a:rPr lang="en-US" b="1" dirty="0" err="1"/>
              <a:t>PreflightPosition</a:t>
            </a:r>
            <a:r>
              <a:rPr lang="en-US" dirty="0"/>
              <a:t>()</a:t>
            </a:r>
          </a:p>
          <a:p>
            <a:r>
              <a:rPr lang="en-US" b="1" dirty="0" err="1"/>
              <a:t>SelectDevice</a:t>
            </a:r>
            <a:r>
              <a:rPr lang="en-US" dirty="0"/>
              <a:t>(int device)</a:t>
            </a:r>
          </a:p>
          <a:p>
            <a:r>
              <a:rPr lang="en-US" b="1" dirty="0" err="1"/>
              <a:t>SetParam</a:t>
            </a:r>
            <a:r>
              <a:rPr lang="en-US" dirty="0"/>
              <a:t>(int </a:t>
            </a:r>
            <a:r>
              <a:rPr lang="en-US" dirty="0" err="1"/>
              <a:t>paramID</a:t>
            </a:r>
            <a:r>
              <a:rPr lang="en-US" dirty="0"/>
              <a:t>, float param)</a:t>
            </a:r>
          </a:p>
          <a:p>
            <a:r>
              <a:rPr lang="en-US" b="1" dirty="0" err="1"/>
              <a:t>SetParamBuffer</a:t>
            </a:r>
            <a:r>
              <a:rPr lang="en-US" dirty="0"/>
              <a:t>(int </a:t>
            </a:r>
            <a:r>
              <a:rPr lang="en-US" dirty="0" err="1"/>
              <a:t>paramID</a:t>
            </a:r>
            <a:r>
              <a:rPr lang="en-US" dirty="0"/>
              <a:t>, 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ref </a:t>
            </a:r>
            <a:r>
              <a:rPr lang="en-US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numpy.array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(size, </a:t>
            </a:r>
            <a:r>
              <a:rPr lang="en-US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dtype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= numpy.int16) Data</a:t>
            </a:r>
            <a:r>
              <a:rPr lang="en-US" dirty="0"/>
              <a:t>, int size)</a:t>
            </a:r>
          </a:p>
          <a:p>
            <a:r>
              <a:rPr lang="en-US" b="1" dirty="0" err="1"/>
              <a:t>SetParamString</a:t>
            </a:r>
            <a:r>
              <a:rPr lang="en-US" dirty="0"/>
              <a:t>(int </a:t>
            </a:r>
            <a:r>
              <a:rPr lang="en-US" dirty="0" err="1"/>
              <a:t>paramID</a:t>
            </a:r>
            <a:r>
              <a:rPr lang="en-US" dirty="0"/>
              <a:t>, 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ref string </a:t>
            </a:r>
            <a:r>
              <a:rPr lang="en-US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paramString</a:t>
            </a:r>
            <a:r>
              <a:rPr lang="en-US" dirty="0"/>
              <a:t>)</a:t>
            </a:r>
          </a:p>
          <a:p>
            <a:r>
              <a:rPr lang="en-US" b="1" dirty="0" err="1"/>
              <a:t>SetupPosition</a:t>
            </a:r>
            <a:r>
              <a:rPr lang="en-US" dirty="0"/>
              <a:t>()</a:t>
            </a:r>
          </a:p>
          <a:p>
            <a:r>
              <a:rPr lang="en-US" b="1" dirty="0" err="1"/>
              <a:t>StartPosition</a:t>
            </a:r>
            <a:r>
              <a:rPr lang="en-US" dirty="0"/>
              <a:t>()</a:t>
            </a:r>
          </a:p>
          <a:p>
            <a:r>
              <a:rPr lang="en-US" b="1" dirty="0" err="1"/>
              <a:t>StatusPosition</a:t>
            </a:r>
            <a:r>
              <a:rPr lang="en-US" dirty="0"/>
              <a:t>(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ref int status</a:t>
            </a:r>
            <a:r>
              <a:rPr lang="en-US" dirty="0"/>
              <a:t>)</a:t>
            </a:r>
          </a:p>
          <a:p>
            <a:r>
              <a:rPr lang="en-US" b="1" dirty="0" err="1"/>
              <a:t>TeardownDevice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08163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5E100-C3ED-4DDF-812F-6C2A95C07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626892" cy="1400530"/>
          </a:xfrm>
        </p:spPr>
        <p:txBody>
          <a:bodyPr/>
          <a:lstStyle/>
          <a:p>
            <a:pPr algn="ctr"/>
            <a:r>
              <a:rPr lang="en-US" sz="3600" dirty="0"/>
              <a:t>Python Camera Functions(LSM/</a:t>
            </a:r>
            <a:r>
              <a:rPr lang="en-US" sz="3600" dirty="0" err="1"/>
              <a:t>LSMGalvo</a:t>
            </a:r>
            <a:r>
              <a:rPr lang="en-US" sz="36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3A0AE-1E57-4A22-9FA7-AB29044B4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78293"/>
            <a:ext cx="9626892" cy="5346441"/>
          </a:xfrm>
        </p:spPr>
        <p:txBody>
          <a:bodyPr>
            <a:normAutofit fontScale="62500" lnSpcReduction="20000"/>
          </a:bodyPr>
          <a:lstStyle/>
          <a:p>
            <a:r>
              <a:rPr lang="en-US" sz="2200" b="1" dirty="0" err="1"/>
              <a:t>CopyAcquisition</a:t>
            </a:r>
            <a:r>
              <a:rPr lang="en-US" sz="2200" dirty="0"/>
              <a:t>(</a:t>
            </a:r>
            <a:r>
              <a:rPr lang="en-US" sz="2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ref </a:t>
            </a:r>
            <a:r>
              <a:rPr lang="en-US" sz="22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numpy.array</a:t>
            </a:r>
            <a:r>
              <a:rPr lang="en-US" sz="2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22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imgSize</a:t>
            </a:r>
            <a:r>
              <a:rPr lang="en-US" sz="2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22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dtype</a:t>
            </a:r>
            <a:r>
              <a:rPr lang="en-US" sz="2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= numpy.int16) Data</a:t>
            </a:r>
            <a:r>
              <a:rPr lang="en-US" sz="2200" dirty="0"/>
              <a:t>, int </a:t>
            </a:r>
            <a:r>
              <a:rPr lang="en-US" sz="2200" dirty="0" err="1"/>
              <a:t>imgSize</a:t>
            </a:r>
            <a:endParaRPr lang="en-US" sz="2200" dirty="0"/>
          </a:p>
          <a:p>
            <a:r>
              <a:rPr lang="en-US" sz="2200" b="1" dirty="0" err="1"/>
              <a:t>FindCameras</a:t>
            </a:r>
            <a:r>
              <a:rPr lang="en-US" sz="2200" dirty="0"/>
              <a:t>(</a:t>
            </a:r>
            <a:r>
              <a:rPr lang="en-US" sz="2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ref int </a:t>
            </a:r>
            <a:r>
              <a:rPr lang="en-US" sz="22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cameraCount</a:t>
            </a:r>
            <a:r>
              <a:rPr lang="en-US" sz="2200" dirty="0"/>
              <a:t>)</a:t>
            </a:r>
          </a:p>
          <a:p>
            <a:r>
              <a:rPr lang="en-US" sz="2200" b="1" dirty="0" err="1"/>
              <a:t>GetLastErrorMsg</a:t>
            </a:r>
            <a:r>
              <a:rPr lang="en-US" sz="2200" dirty="0"/>
              <a:t>(</a:t>
            </a:r>
            <a:r>
              <a:rPr lang="en-US" sz="2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ref string</a:t>
            </a:r>
            <a:r>
              <a:rPr lang="en-US" sz="2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200" dirty="0" err="1"/>
              <a:t>paramString</a:t>
            </a:r>
            <a:r>
              <a:rPr lang="en-US" sz="2200" dirty="0"/>
              <a:t>, int size)</a:t>
            </a:r>
          </a:p>
          <a:p>
            <a:r>
              <a:rPr lang="en-US" sz="2200" b="1" dirty="0" err="1"/>
              <a:t>GetParam</a:t>
            </a:r>
            <a:r>
              <a:rPr lang="en-US" sz="2200" dirty="0"/>
              <a:t>(int </a:t>
            </a:r>
            <a:r>
              <a:rPr lang="en-US" sz="2200" dirty="0" err="1"/>
              <a:t>paramID</a:t>
            </a:r>
            <a:r>
              <a:rPr lang="en-US" sz="2200" dirty="0"/>
              <a:t>, </a:t>
            </a:r>
            <a:r>
              <a:rPr lang="en-US" sz="2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ref float param</a:t>
            </a:r>
            <a:r>
              <a:rPr lang="en-US" sz="2200" dirty="0"/>
              <a:t>)</a:t>
            </a:r>
          </a:p>
          <a:p>
            <a:r>
              <a:rPr lang="en-US" sz="2200" b="1" dirty="0" err="1"/>
              <a:t>GetParamBuffer</a:t>
            </a:r>
            <a:r>
              <a:rPr lang="en-US" sz="2200" dirty="0"/>
              <a:t>(int </a:t>
            </a:r>
            <a:r>
              <a:rPr lang="en-US" sz="2200" dirty="0" err="1"/>
              <a:t>paramID</a:t>
            </a:r>
            <a:r>
              <a:rPr lang="en-US" sz="2200" dirty="0"/>
              <a:t>, </a:t>
            </a:r>
            <a:r>
              <a:rPr lang="en-US" sz="2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ref </a:t>
            </a:r>
            <a:r>
              <a:rPr lang="en-US" sz="22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numpy.array</a:t>
            </a:r>
            <a:r>
              <a:rPr lang="en-US" sz="2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(size, </a:t>
            </a:r>
            <a:r>
              <a:rPr lang="en-US" sz="22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dtype</a:t>
            </a:r>
            <a:r>
              <a:rPr lang="en-US" sz="2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= numpy.int16) Data</a:t>
            </a:r>
            <a:r>
              <a:rPr lang="en-US" sz="2200" dirty="0"/>
              <a:t>, int size)</a:t>
            </a:r>
          </a:p>
          <a:p>
            <a:r>
              <a:rPr lang="en-US" sz="2200" b="1" dirty="0" err="1"/>
              <a:t>GetParamInfo</a:t>
            </a:r>
            <a:r>
              <a:rPr lang="en-US" sz="2200" dirty="0"/>
              <a:t>(int </a:t>
            </a:r>
            <a:r>
              <a:rPr lang="en-US" sz="2200" dirty="0" err="1"/>
              <a:t>paramID</a:t>
            </a:r>
            <a:r>
              <a:rPr lang="en-US" sz="2200" dirty="0"/>
              <a:t>, </a:t>
            </a:r>
            <a:r>
              <a:rPr lang="en-US" sz="2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ref int </a:t>
            </a:r>
            <a:r>
              <a:rPr lang="en-US" sz="22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paramType</a:t>
            </a:r>
            <a:r>
              <a:rPr lang="en-US" sz="2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2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ref int </a:t>
            </a:r>
            <a:r>
              <a:rPr lang="en-US" sz="22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paramAvailable</a:t>
            </a:r>
            <a:r>
              <a:rPr lang="en-US" sz="2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2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ref int </a:t>
            </a:r>
            <a:r>
              <a:rPr lang="en-US" sz="22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paramReadOnly</a:t>
            </a:r>
            <a:r>
              <a:rPr lang="en-US" sz="2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2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ref float </a:t>
            </a:r>
            <a:r>
              <a:rPr lang="en-US" sz="22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paramMin</a:t>
            </a:r>
            <a:r>
              <a:rPr lang="en-US" sz="2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2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ref float </a:t>
            </a:r>
            <a:r>
              <a:rPr lang="en-US" sz="22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paramMax</a:t>
            </a:r>
            <a:r>
              <a:rPr lang="en-US" sz="2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2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ref float </a:t>
            </a:r>
            <a:r>
              <a:rPr lang="en-US" sz="22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paramDefault</a:t>
            </a:r>
            <a:r>
              <a:rPr lang="en-US" sz="2200" dirty="0"/>
              <a:t>)</a:t>
            </a:r>
          </a:p>
          <a:p>
            <a:r>
              <a:rPr lang="en-US" sz="2200" b="1" dirty="0" err="1"/>
              <a:t>GetParamString</a:t>
            </a:r>
            <a:r>
              <a:rPr lang="en-US" sz="2200" dirty="0"/>
              <a:t>(int </a:t>
            </a:r>
            <a:r>
              <a:rPr lang="en-US" sz="2200" dirty="0" err="1"/>
              <a:t>paramID</a:t>
            </a:r>
            <a:r>
              <a:rPr lang="en-US" sz="2200" dirty="0"/>
              <a:t>, </a:t>
            </a:r>
            <a:r>
              <a:rPr lang="en-US" sz="2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ref string </a:t>
            </a:r>
            <a:r>
              <a:rPr lang="en-US" sz="22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paramString</a:t>
            </a:r>
            <a:r>
              <a:rPr lang="en-US" sz="2200" dirty="0"/>
              <a:t>, int size)</a:t>
            </a:r>
          </a:p>
          <a:p>
            <a:r>
              <a:rPr lang="en-US" sz="2200" b="1" dirty="0" err="1"/>
              <a:t>PostflightAcquisition</a:t>
            </a:r>
            <a:r>
              <a:rPr lang="en-US" sz="2200" dirty="0"/>
              <a:t>()</a:t>
            </a:r>
          </a:p>
          <a:p>
            <a:r>
              <a:rPr lang="en-US" sz="2200" b="1" dirty="0" err="1"/>
              <a:t>PreflightAcquisition</a:t>
            </a:r>
            <a:r>
              <a:rPr lang="en-US" sz="2200" dirty="0"/>
              <a:t>()</a:t>
            </a:r>
          </a:p>
          <a:p>
            <a:r>
              <a:rPr lang="en-US" sz="2200" b="1" dirty="0" err="1"/>
              <a:t>SelectCamera</a:t>
            </a:r>
            <a:r>
              <a:rPr lang="en-US" sz="2200" dirty="0"/>
              <a:t>(int camera)</a:t>
            </a:r>
          </a:p>
          <a:p>
            <a:r>
              <a:rPr lang="en-US" sz="2200" b="1" dirty="0" err="1"/>
              <a:t>SetParam</a:t>
            </a:r>
            <a:r>
              <a:rPr lang="en-US" sz="2200" dirty="0"/>
              <a:t>(int </a:t>
            </a:r>
            <a:r>
              <a:rPr lang="en-US" sz="2200" dirty="0" err="1"/>
              <a:t>paramID</a:t>
            </a:r>
            <a:r>
              <a:rPr lang="en-US" sz="2200" dirty="0"/>
              <a:t>, float param)</a:t>
            </a:r>
          </a:p>
          <a:p>
            <a:r>
              <a:rPr lang="en-US" sz="2200" b="1" dirty="0" err="1"/>
              <a:t>SetParamBuffer</a:t>
            </a:r>
            <a:r>
              <a:rPr lang="en-US" sz="2200" dirty="0"/>
              <a:t>(int </a:t>
            </a:r>
            <a:r>
              <a:rPr lang="en-US" sz="2200" dirty="0" err="1"/>
              <a:t>paramID</a:t>
            </a:r>
            <a:r>
              <a:rPr lang="en-US" sz="2200" dirty="0"/>
              <a:t>, </a:t>
            </a:r>
            <a:r>
              <a:rPr lang="en-US" sz="2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ref </a:t>
            </a:r>
            <a:r>
              <a:rPr lang="en-US" sz="22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numpy.array</a:t>
            </a:r>
            <a:r>
              <a:rPr lang="en-US" sz="2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(size, </a:t>
            </a:r>
            <a:r>
              <a:rPr lang="en-US" sz="22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dtype</a:t>
            </a:r>
            <a:r>
              <a:rPr lang="en-US" sz="2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= numpy.int16) Data</a:t>
            </a:r>
            <a:r>
              <a:rPr lang="en-US" sz="2200" dirty="0"/>
              <a:t>, int size)</a:t>
            </a:r>
          </a:p>
          <a:p>
            <a:r>
              <a:rPr lang="en-US" sz="2200" b="1" dirty="0" err="1"/>
              <a:t>SetParamString</a:t>
            </a:r>
            <a:r>
              <a:rPr lang="en-US" sz="2200" dirty="0"/>
              <a:t>(int </a:t>
            </a:r>
            <a:r>
              <a:rPr lang="en-US" sz="2200" dirty="0" err="1"/>
              <a:t>paramID</a:t>
            </a:r>
            <a:r>
              <a:rPr lang="en-US" sz="2200" dirty="0"/>
              <a:t>, </a:t>
            </a:r>
            <a:r>
              <a:rPr lang="en-US" sz="2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ref string </a:t>
            </a:r>
            <a:r>
              <a:rPr lang="en-US" sz="22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paramString</a:t>
            </a:r>
            <a:r>
              <a:rPr lang="en-US" sz="2200" dirty="0"/>
              <a:t>)</a:t>
            </a:r>
          </a:p>
          <a:p>
            <a:r>
              <a:rPr lang="en-US" sz="2200" b="1" dirty="0" err="1"/>
              <a:t>SetupAcquisition</a:t>
            </a:r>
            <a:r>
              <a:rPr lang="en-US" sz="2200" dirty="0"/>
              <a:t>()</a:t>
            </a:r>
          </a:p>
          <a:p>
            <a:r>
              <a:rPr lang="en-US" sz="2200" b="1" dirty="0" err="1"/>
              <a:t>StartAcquisition</a:t>
            </a:r>
            <a:r>
              <a:rPr lang="en-US" sz="2200" dirty="0"/>
              <a:t>()</a:t>
            </a:r>
          </a:p>
          <a:p>
            <a:r>
              <a:rPr lang="en-US" sz="2200" b="1" dirty="0" err="1"/>
              <a:t>StatusAcquisition</a:t>
            </a:r>
            <a:r>
              <a:rPr lang="en-US" sz="2200" dirty="0"/>
              <a:t>(</a:t>
            </a:r>
            <a:r>
              <a:rPr lang="en-US" sz="2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ref int status</a:t>
            </a:r>
            <a:r>
              <a:rPr lang="en-US" sz="2200" dirty="0"/>
              <a:t>)</a:t>
            </a:r>
          </a:p>
          <a:p>
            <a:r>
              <a:rPr lang="en-US" sz="2200" b="1" dirty="0" err="1"/>
              <a:t>TeardownCamera</a:t>
            </a:r>
            <a:r>
              <a:rPr lang="en-US" sz="2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73261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05844-AA90-49E6-BEDA-4FB50BBEE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Function Returns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2BD5D-1078-48A5-8D63-D21ABBDCD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625906"/>
            <a:ext cx="8946541" cy="429903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Due to the way Python interacts with the CLR, the function parameters with the ref keyword in the previous two slides will return a value to Python. These values will be in a tuple with the function return value (true or false). </a:t>
            </a:r>
          </a:p>
          <a:p>
            <a:r>
              <a:rPr lang="en-US" dirty="0"/>
              <a:t>For example, running the function </a:t>
            </a:r>
            <a:r>
              <a:rPr lang="en-US" dirty="0" err="1"/>
              <a:t>GetParamInfo</a:t>
            </a:r>
            <a:r>
              <a:rPr lang="en-US" dirty="0"/>
              <a:t> results in a tuple of seven values being returned. The 1</a:t>
            </a:r>
            <a:r>
              <a:rPr lang="en-US" baseline="30000" dirty="0"/>
              <a:t>st</a:t>
            </a:r>
            <a:r>
              <a:rPr lang="en-US" dirty="0"/>
              <a:t> number is the function return value, and the 2</a:t>
            </a:r>
            <a:r>
              <a:rPr lang="en-US" baseline="30000" dirty="0"/>
              <a:t>nd</a:t>
            </a:r>
            <a:r>
              <a:rPr lang="en-US" dirty="0"/>
              <a:t>-7</a:t>
            </a:r>
            <a:r>
              <a:rPr lang="en-US" baseline="30000" dirty="0"/>
              <a:t>th</a:t>
            </a:r>
            <a:r>
              <a:rPr lang="en-US" dirty="0"/>
              <a:t> numbers are the values returned from the </a:t>
            </a:r>
            <a:r>
              <a:rPr lang="en-US" dirty="0" err="1"/>
              <a:t>GetParamInfo</a:t>
            </a:r>
            <a:r>
              <a:rPr lang="en-US" dirty="0"/>
              <a:t> ref parameters in yellow seen on slides 6-7.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GetParamInfo</a:t>
            </a:r>
            <a:r>
              <a:rPr lang="en-US" dirty="0"/>
              <a:t> return values:</a:t>
            </a:r>
          </a:p>
          <a:p>
            <a:r>
              <a:rPr lang="en-US" dirty="0"/>
              <a:t>If you need to use the maximum value (</a:t>
            </a:r>
            <a:r>
              <a:rPr lang="en-US" dirty="0" err="1"/>
              <a:t>pmax</a:t>
            </a:r>
            <a:r>
              <a:rPr lang="en-US" dirty="0"/>
              <a:t>) obtained by </a:t>
            </a:r>
            <a:r>
              <a:rPr lang="en-US" dirty="0" err="1"/>
              <a:t>GetParamInfo</a:t>
            </a:r>
            <a:r>
              <a:rPr lang="en-US" dirty="0"/>
              <a:t> in the script, that value would be the 5</a:t>
            </a:r>
            <a:r>
              <a:rPr lang="en-US" baseline="30000" dirty="0"/>
              <a:t>th</a:t>
            </a:r>
            <a:r>
              <a:rPr lang="en-US" dirty="0"/>
              <a:t> index:</a:t>
            </a:r>
          </a:p>
          <a:p>
            <a:pPr lvl="1"/>
            <a:r>
              <a:rPr lang="en-US" dirty="0" err="1"/>
              <a:t>pMax</a:t>
            </a:r>
            <a:r>
              <a:rPr lang="en-US" dirty="0"/>
              <a:t> = </a:t>
            </a:r>
            <a:r>
              <a:rPr lang="en-US" dirty="0" err="1"/>
              <a:t>GetParamInfo</a:t>
            </a:r>
            <a:r>
              <a:rPr lang="en-US" dirty="0"/>
              <a:t>(parameters listed above)[5]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ADB176-04E3-4658-B026-767ED6125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36" y="4118581"/>
            <a:ext cx="11986727" cy="2215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29A077-A478-4F75-BFB7-D9DAD4839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605" y="4513227"/>
            <a:ext cx="4509917" cy="3496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9FC8424-8120-4437-B527-7A7D8CEF5D27}"/>
              </a:ext>
            </a:extLst>
          </p:cNvPr>
          <p:cNvSpPr/>
          <p:nvPr/>
        </p:nvSpPr>
        <p:spPr>
          <a:xfrm>
            <a:off x="10346975" y="4118580"/>
            <a:ext cx="475862" cy="22152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93AF6C-7CE1-4BA6-A776-847A5643F73C}"/>
              </a:ext>
            </a:extLst>
          </p:cNvPr>
          <p:cNvSpPr/>
          <p:nvPr/>
        </p:nvSpPr>
        <p:spPr>
          <a:xfrm>
            <a:off x="7380514" y="4513227"/>
            <a:ext cx="783772" cy="34960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98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D184F-A2F6-4A69-BA67-8B78DAA90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Passing Strings as Parameters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GetParamString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393AD-E0C0-4462-94DE-250F75D27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316358" cy="4195481"/>
          </a:xfrm>
        </p:spPr>
        <p:txBody>
          <a:bodyPr/>
          <a:lstStyle/>
          <a:p>
            <a:r>
              <a:rPr lang="en-US" dirty="0"/>
              <a:t>When passing a string as a parameter in one of the functions on slides 6-7, the size of the string should be the same as the size parameter entered into the same function. </a:t>
            </a:r>
          </a:p>
          <a:p>
            <a:pPr lvl="1"/>
            <a:r>
              <a:rPr lang="en-US" dirty="0"/>
              <a:t>The below code illustrates how a string should be passed to </a:t>
            </a:r>
            <a:r>
              <a:rPr lang="en-US" dirty="0" err="1"/>
              <a:t>GetParamString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If the full length of the string buffer is not needed, the returned string can be split at the point where the empty spaces begin using .split(‘ ‘) and the 0</a:t>
            </a:r>
            <a:r>
              <a:rPr lang="en-US" baseline="30000" dirty="0"/>
              <a:t>th</a:t>
            </a:r>
            <a:r>
              <a:rPr lang="en-US" dirty="0"/>
              <a:t> index of the .split will contain the desired string.</a:t>
            </a:r>
          </a:p>
          <a:p>
            <a:pPr lvl="2"/>
            <a:r>
              <a:rPr lang="en-US" dirty="0"/>
              <a:t>If a blank space is within the desired string, a different value can be used to populate the string buffer.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E8DE2A-0E58-42BC-8942-7DD739213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942" y="3446163"/>
            <a:ext cx="2638425" cy="323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440210-FC51-41A8-B6E0-BAAEB7C7C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942" y="3770013"/>
            <a:ext cx="9296400" cy="1809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F6E396-D666-4D18-8DD6-21D6B061AA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1006" y="5502589"/>
            <a:ext cx="5135737" cy="2091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A738E2-A162-4C27-8752-4DAD925CE4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6861" y="5884841"/>
            <a:ext cx="34290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2651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1506</TotalTime>
  <Words>1178</Words>
  <Application>Microsoft Office PowerPoint</Application>
  <PresentationFormat>Widescreen</PresentationFormat>
  <Paragraphs>88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Python SDK Instructions</vt:lpstr>
      <vt:lpstr>Installing Packages</vt:lpstr>
      <vt:lpstr>Setting Current Directory</vt:lpstr>
      <vt:lpstr>Instantiating Device Classes</vt:lpstr>
      <vt:lpstr>Using a Device’s Functions</vt:lpstr>
      <vt:lpstr>Python Device Functions</vt:lpstr>
      <vt:lpstr>Python Camera Functions(LSM/LSMGalvo)</vt:lpstr>
      <vt:lpstr>Python Function Returns</vt:lpstr>
      <vt:lpstr>Passing Strings as Parameters (GetParamString)</vt:lpstr>
      <vt:lpstr>Passing Buffers as Parameters (CopyAcquisition)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SDK Instructions</dc:title>
  <dc:creator>Jacob Foster</dc:creator>
  <cp:lastModifiedBy>Jacob Foster</cp:lastModifiedBy>
  <cp:revision>2</cp:revision>
  <dcterms:created xsi:type="dcterms:W3CDTF">2021-09-23T14:44:52Z</dcterms:created>
  <dcterms:modified xsi:type="dcterms:W3CDTF">2021-09-24T15:51:38Z</dcterms:modified>
</cp:coreProperties>
</file>