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6" r:id="rId4"/>
    <p:sldId id="257" r:id="rId5"/>
    <p:sldId id="258" r:id="rId6"/>
    <p:sldId id="268" r:id="rId7"/>
    <p:sldId id="259" r:id="rId8"/>
    <p:sldId id="260" r:id="rId9"/>
    <p:sldId id="261" r:id="rId10"/>
    <p:sldId id="269" r:id="rId11"/>
    <p:sldId id="262" r:id="rId12"/>
    <p:sldId id="263" r:id="rId13"/>
    <p:sldId id="270" r:id="rId14"/>
    <p:sldId id="264" r:id="rId15"/>
    <p:sldId id="265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1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79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05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36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163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98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85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45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68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3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90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15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036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95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99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11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6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EC9317-0891-448E-BF03-A88378286497}" type="datetimeFigureOut">
              <a:rPr lang="tr-TR" smtClean="0"/>
              <a:t>23.12.2019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24E453-0BA3-412F-804F-258EA4D16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667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3.PNG"/><Relationship Id="rId7" Type="http://schemas.openxmlformats.org/officeDocument/2006/relationships/image" Target="../media/image2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13.PNG"/><Relationship Id="rId7" Type="http://schemas.openxmlformats.org/officeDocument/2006/relationships/image" Target="../media/image2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326" y="1393359"/>
            <a:ext cx="5860658" cy="846921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DOKUZ EYLÜL UNIVERSITY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18153" y="4707973"/>
            <a:ext cx="1918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AKİF ÇAKAR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ULAŞ YURT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GÖKTUĞ KAYA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65637" y="1964776"/>
            <a:ext cx="52954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171450" algn="l"/>
              </a:tabLst>
            </a:pPr>
            <a:r>
              <a:rPr lang="en-GB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ENGINEERING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2096" y="2699343"/>
            <a:ext cx="3762568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171450" algn="l"/>
              </a:tabLst>
            </a:pPr>
            <a:r>
              <a:rPr lang="en-GB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CME 4403-MACHINE LEARNING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3981" y="3433910"/>
            <a:ext cx="2012089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171450" algn="l"/>
              </a:tabLst>
            </a:pPr>
            <a:r>
              <a:rPr lang="en-GB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 PROJECT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746" y="1504295"/>
            <a:ext cx="109344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Machine Learning </a:t>
            </a:r>
            <a:r>
              <a:rPr lang="tr-TR" sz="66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Models</a:t>
            </a:r>
            <a:endParaRPr lang="tr-TR" sz="6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0562" y="3138023"/>
            <a:ext cx="7928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i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Naive</a:t>
            </a:r>
            <a:r>
              <a:rPr lang="tr-TR" sz="5400" b="1" i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i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Bayes</a:t>
            </a:r>
            <a:r>
              <a:rPr lang="tr-TR" sz="5400" b="1" i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i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Algorithm</a:t>
            </a:r>
            <a:endParaRPr lang="tr-TR" sz="5400" b="1" i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2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1344168"/>
            <a:ext cx="5367528" cy="4032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R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4168"/>
            <a:ext cx="5843016" cy="4032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246149"/>
            <a:ext cx="114601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Naive</a:t>
            </a:r>
            <a:r>
              <a:rPr lang="tr-TR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Bayes</a:t>
            </a:r>
            <a:r>
              <a:rPr lang="tr-TR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Mapping</a:t>
            </a:r>
            <a:r>
              <a:rPr lang="tr-TR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&amp; </a:t>
            </a:r>
            <a:r>
              <a:rPr lang="tr-TR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Implementation</a:t>
            </a:r>
            <a:endParaRPr lang="tr-TR" sz="4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52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18278"/>
              </p:ext>
            </p:extLst>
          </p:nvPr>
        </p:nvGraphicFramePr>
        <p:xfrm>
          <a:off x="5656633" y="1033272"/>
          <a:ext cx="616656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305"/>
                <a:gridCol w="2055305"/>
                <a:gridCol w="205595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effectLst/>
                        </a:rPr>
                        <a:t>NEGATIVE (Predicted)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>
                          <a:effectLst/>
                        </a:rPr>
                        <a:t>POSITIVE (Predicted)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  <a:effectLst/>
                        </a:rPr>
                        <a:t>True Negative</a:t>
                      </a:r>
                      <a:endParaRPr lang="tr-TR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>
                          <a:effectLst/>
                        </a:rPr>
                        <a:t>False Positive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NEGATIVE (Actual)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  <a:effectLst/>
                        </a:rPr>
                        <a:t>False Negative</a:t>
                      </a:r>
                      <a:endParaRPr lang="tr-TR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effectLst/>
                        </a:rPr>
                        <a:t>True Positive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POSITIVE (Actual)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pic>
        <p:nvPicPr>
          <p:cNvPr id="8" name="Resim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633" y="2204085"/>
            <a:ext cx="2577915" cy="1085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Resim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634" y="3496437"/>
            <a:ext cx="2577914" cy="971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Resim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633" y="4859464"/>
            <a:ext cx="2577915" cy="1000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Resim 10" descr="nb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33272"/>
            <a:ext cx="5212080" cy="4840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01" y="2209227"/>
            <a:ext cx="3372692" cy="1080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00" y="3503866"/>
            <a:ext cx="3372693" cy="964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01" y="4859463"/>
            <a:ext cx="3372692" cy="1000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ectangle 17"/>
          <p:cNvSpPr/>
          <p:nvPr/>
        </p:nvSpPr>
        <p:spPr>
          <a:xfrm>
            <a:off x="228600" y="25777"/>
            <a:ext cx="1050479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8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Naive</a:t>
            </a:r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48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Bayes</a:t>
            </a:r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48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Validation</a:t>
            </a:r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1910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746" y="1504295"/>
            <a:ext cx="109344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Machine Learning </a:t>
            </a:r>
            <a:r>
              <a:rPr lang="tr-TR" sz="66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Models</a:t>
            </a:r>
            <a:endParaRPr lang="tr-TR" sz="6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080" y="3138023"/>
            <a:ext cx="8231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i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Decision</a:t>
            </a:r>
            <a:r>
              <a:rPr lang="tr-TR" sz="5400" b="1" i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i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Tree</a:t>
            </a:r>
            <a:r>
              <a:rPr lang="tr-TR" sz="5400" b="1" i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i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Algorithm</a:t>
            </a:r>
            <a:endParaRPr lang="tr-TR" sz="5400" b="1" i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75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0" y="1335024"/>
            <a:ext cx="7037432" cy="4672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52" y="2028984"/>
            <a:ext cx="4389120" cy="3081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290741" y="246888"/>
            <a:ext cx="8579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DT </a:t>
            </a:r>
            <a:r>
              <a:rPr lang="tr-TR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  <a:r>
              <a:rPr lang="tr-TR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&amp; </a:t>
            </a:r>
            <a:r>
              <a:rPr lang="tr-TR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Implementation</a:t>
            </a:r>
            <a:endParaRPr lang="tr-TR" sz="4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46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7060"/>
              </p:ext>
            </p:extLst>
          </p:nvPr>
        </p:nvGraphicFramePr>
        <p:xfrm>
          <a:off x="5656633" y="1033272"/>
          <a:ext cx="616656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305"/>
                <a:gridCol w="2055305"/>
                <a:gridCol w="205595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effectLst/>
                        </a:rPr>
                        <a:t>NEGATIVE (Predicted)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>
                          <a:effectLst/>
                        </a:rPr>
                        <a:t>POSITIVE (Predicted)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  <a:effectLst/>
                        </a:rPr>
                        <a:t>True Negative</a:t>
                      </a:r>
                      <a:endParaRPr lang="tr-TR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>
                          <a:effectLst/>
                        </a:rPr>
                        <a:t>False Positive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NEGATIVE (Actual)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  <a:effectLst/>
                        </a:rPr>
                        <a:t>False Negative</a:t>
                      </a:r>
                      <a:endParaRPr lang="tr-TR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effectLst/>
                        </a:rPr>
                        <a:t>True Positive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POSITIVE (Actual)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pic>
        <p:nvPicPr>
          <p:cNvPr id="5" name="Resim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633" y="2204085"/>
            <a:ext cx="2577915" cy="1085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Resim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634" y="3496437"/>
            <a:ext cx="2577914" cy="971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Resim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633" y="4859464"/>
            <a:ext cx="2577915" cy="1000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2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38760" y="1033272"/>
            <a:ext cx="5201920" cy="2655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01" y="2204085"/>
            <a:ext cx="3573859" cy="1085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01" y="3496437"/>
            <a:ext cx="3573859" cy="971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01" y="4859463"/>
            <a:ext cx="3573859" cy="1000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ctangle 15"/>
          <p:cNvSpPr/>
          <p:nvPr/>
        </p:nvSpPr>
        <p:spPr>
          <a:xfrm>
            <a:off x="238760" y="99024"/>
            <a:ext cx="74286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DT </a:t>
            </a:r>
            <a:r>
              <a:rPr lang="tr-TR" sz="48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Validation</a:t>
            </a:r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9168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614134"/>
            <a:ext cx="10314432" cy="29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43264" y="2601575"/>
            <a:ext cx="826540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6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Dataset</a:t>
            </a:r>
            <a:r>
              <a:rPr lang="tr-T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66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Description</a:t>
            </a:r>
            <a:endParaRPr lang="tr-TR" sz="6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8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4550" y="1352771"/>
            <a:ext cx="11638931" cy="2251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4550" y="3862704"/>
            <a:ext cx="11551548" cy="2236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404550" y="171318"/>
            <a:ext cx="5974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Dataset</a:t>
            </a:r>
            <a:r>
              <a:rPr lang="tr-TR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Columns</a:t>
            </a:r>
            <a:endParaRPr lang="tr-TR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46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88722"/>
              </p:ext>
            </p:extLst>
          </p:nvPr>
        </p:nvGraphicFramePr>
        <p:xfrm>
          <a:off x="117295" y="2176882"/>
          <a:ext cx="11916222" cy="3245508"/>
        </p:xfrm>
        <a:graphic>
          <a:graphicData uri="http://schemas.openxmlformats.org/drawingml/2006/table">
            <a:tbl>
              <a:tblPr/>
              <a:tblGrid>
                <a:gridCol w="11798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  <a:gridCol w="589912"/>
              </a:tblGrid>
              <a:tr h="360612"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>
                      <a:noFill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1049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612"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>
                      <a:noFill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2799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612"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>
                      <a:noFill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841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612"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>
                      <a:noFill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 smtClean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tr-TR" sz="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2122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612"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2533" marR="22533" marT="11267" marB="11267">
                    <a:lnL>
                      <a:noFill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2171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 smtClea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tr-TR" sz="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612"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2533" marR="22533" marT="11267" marB="11267">
                    <a:lnL>
                      <a:noFill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2241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612"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22533" marR="22533" marT="11267" marB="11267">
                    <a:lnL>
                      <a:noFill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3398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612"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22533" marR="22533" marT="11267" marB="11267">
                    <a:lnL>
                      <a:noFill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1361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612"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2533" marR="22533" marT="11267" marB="11267">
                    <a:lnL>
                      <a:noFill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1098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7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2533" marR="22533" marT="11267" marB="11267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64710"/>
              </p:ext>
            </p:extLst>
          </p:nvPr>
        </p:nvGraphicFramePr>
        <p:xfrm>
          <a:off x="237736" y="1716024"/>
          <a:ext cx="11795780" cy="460858"/>
        </p:xfrm>
        <a:graphic>
          <a:graphicData uri="http://schemas.openxmlformats.org/drawingml/2006/table">
            <a:tbl>
              <a:tblPr/>
              <a:tblGrid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  <a:gridCol w="589789"/>
              </a:tblGrid>
              <a:tr h="443789"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Creditability</a:t>
                      </a:r>
                      <a:endParaRPr lang="tr-TR" sz="700" b="1" i="0" dirty="0">
                        <a:solidFill>
                          <a:schemeClr val="tx1"/>
                        </a:solidFill>
                        <a:effectLst/>
                        <a:latin typeface="FontAwesome"/>
                      </a:endParaRPr>
                    </a:p>
                  </a:txBody>
                  <a:tcPr marL="34138" marR="34138" marT="17069" marB="17069">
                    <a:lnL>
                      <a:noFill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Account</a:t>
                      </a:r>
                      <a:r>
                        <a:rPr lang="tr-TR" sz="700" b="1" i="0" dirty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 </a:t>
                      </a:r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Balance</a:t>
                      </a:r>
                      <a:endParaRPr lang="tr-TR" sz="700" b="1" i="0" dirty="0">
                        <a:solidFill>
                          <a:schemeClr val="tx1"/>
                        </a:solidFill>
                        <a:effectLst/>
                        <a:latin typeface="FontAwesome"/>
                      </a:endParaRP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Duration of Credit (month)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Payment Status of Previous Credit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Purpose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Credit</a:t>
                      </a:r>
                      <a:r>
                        <a:rPr lang="tr-TR" sz="700" b="1" i="0" dirty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 </a:t>
                      </a:r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Amount</a:t>
                      </a:r>
                      <a:endParaRPr lang="tr-TR" sz="700" b="1" i="0" dirty="0">
                        <a:solidFill>
                          <a:schemeClr val="tx1"/>
                        </a:solidFill>
                        <a:effectLst/>
                        <a:latin typeface="FontAwesome"/>
                      </a:endParaRP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Value Savings/Stocks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Length</a:t>
                      </a:r>
                      <a:r>
                        <a:rPr lang="tr-TR" sz="700" b="1" i="0" dirty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 of </a:t>
                      </a:r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current</a:t>
                      </a:r>
                      <a:r>
                        <a:rPr lang="tr-TR" sz="700" b="1" i="0" dirty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 </a:t>
                      </a:r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employment</a:t>
                      </a:r>
                      <a:endParaRPr lang="tr-TR" sz="700" b="1" i="0" dirty="0">
                        <a:solidFill>
                          <a:schemeClr val="tx1"/>
                        </a:solidFill>
                        <a:effectLst/>
                        <a:latin typeface="FontAwesome"/>
                      </a:endParaRP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Instalment per cent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Sex</a:t>
                      </a:r>
                      <a:r>
                        <a:rPr lang="tr-TR" sz="700" b="1" i="0" dirty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 &amp; </a:t>
                      </a:r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Marital</a:t>
                      </a:r>
                      <a:r>
                        <a:rPr lang="tr-TR" sz="700" b="1" i="0" dirty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 </a:t>
                      </a:r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Status</a:t>
                      </a:r>
                      <a:endParaRPr lang="tr-TR" sz="700" b="1" i="0" dirty="0">
                        <a:solidFill>
                          <a:schemeClr val="tx1"/>
                        </a:solidFill>
                        <a:effectLst/>
                        <a:latin typeface="FontAwesome"/>
                      </a:endParaRP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Guarantors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Duration in Current address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Most valuable available asset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Age (years)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Concurrent Credits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Type of apartment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No of Credits at this Bank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Occupation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No of dependents</a:t>
                      </a: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700" b="1" i="0" dirty="0" err="1">
                          <a:solidFill>
                            <a:schemeClr val="tx1"/>
                          </a:solidFill>
                          <a:effectLst/>
                          <a:latin typeface="FontAwesome"/>
                        </a:rPr>
                        <a:t>Telephon</a:t>
                      </a:r>
                      <a:endParaRPr lang="tr-TR" sz="700" b="1" i="0" dirty="0">
                        <a:solidFill>
                          <a:schemeClr val="tx1"/>
                        </a:solidFill>
                        <a:effectLst/>
                        <a:latin typeface="FontAwesome"/>
                      </a:endParaRPr>
                    </a:p>
                  </a:txBody>
                  <a:tcPr marL="34138" marR="34138" marT="17069" marB="17069">
                    <a:lnL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7295" y="354198"/>
            <a:ext cx="8890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Dataset</a:t>
            </a:r>
            <a:r>
              <a:rPr lang="tr-TR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Example</a:t>
            </a:r>
            <a:r>
              <a:rPr lang="tr-TR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tr-TR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Section</a:t>
            </a:r>
            <a:r>
              <a:rPr lang="tr-TR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1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7" y="1252727"/>
            <a:ext cx="5739621" cy="4560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89484" y="1252727"/>
            <a:ext cx="5611495" cy="4560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267987" y="107310"/>
            <a:ext cx="5206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Pre-Processing</a:t>
            </a:r>
            <a:endParaRPr lang="tr-TR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57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746" y="1504295"/>
            <a:ext cx="1093440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Machine Learning </a:t>
            </a:r>
            <a:r>
              <a:rPr lang="tr-TR" sz="66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Models</a:t>
            </a:r>
            <a:endParaRPr lang="tr-TR" sz="66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0100" y="3138023"/>
            <a:ext cx="5429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i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k-NN </a:t>
            </a:r>
            <a:r>
              <a:rPr lang="tr-TR" sz="5400" b="1" i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Algorithm</a:t>
            </a:r>
            <a:endParaRPr lang="tr-TR" sz="5400" b="1" i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78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7" y="1669731"/>
            <a:ext cx="3757489" cy="4058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647647" y="290190"/>
            <a:ext cx="7303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‘k’ Value </a:t>
            </a:r>
            <a:r>
              <a:rPr lang="tr-TR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Calculation</a:t>
            </a:r>
            <a:endParaRPr lang="tr-TR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81217" y="1669731"/>
            <a:ext cx="4861815" cy="4061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64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905754" y="1587754"/>
            <a:ext cx="6091174" cy="4182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377697" y="344494"/>
            <a:ext cx="94211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k-NN </a:t>
            </a:r>
            <a:r>
              <a:rPr lang="tr-TR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Mapping</a:t>
            </a:r>
            <a:r>
              <a:rPr lang="tr-TR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&amp; </a:t>
            </a:r>
            <a:r>
              <a:rPr lang="tr-TR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Implementation</a:t>
            </a:r>
            <a:endParaRPr lang="tr-TR" sz="4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587754"/>
            <a:ext cx="5376672" cy="4062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41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4925" y="1371155"/>
            <a:ext cx="3457575" cy="3100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2"/>
          <a:stretch>
            <a:fillRect/>
          </a:stretch>
        </p:blipFill>
        <p:spPr bwMode="auto">
          <a:xfrm>
            <a:off x="554925" y="4859464"/>
            <a:ext cx="3457575" cy="1014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18104"/>
              </p:ext>
            </p:extLst>
          </p:nvPr>
        </p:nvGraphicFramePr>
        <p:xfrm>
          <a:off x="4444937" y="1371155"/>
          <a:ext cx="7378255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9161"/>
                <a:gridCol w="2459161"/>
                <a:gridCol w="245993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effectLst/>
                        </a:rPr>
                        <a:t>NEGATIVE (Predicted)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>
                          <a:effectLst/>
                        </a:rPr>
                        <a:t>POSITIVE (Predicted)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  <a:effectLst/>
                        </a:rPr>
                        <a:t>True Negative</a:t>
                      </a:r>
                      <a:endParaRPr lang="tr-TR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>
                          <a:effectLst/>
                        </a:rPr>
                        <a:t>False Positive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NEGATIVE (Actual)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  <a:effectLst/>
                        </a:rPr>
                        <a:t>False Negative</a:t>
                      </a:r>
                      <a:endParaRPr lang="tr-TR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effectLst/>
                        </a:rPr>
                        <a:t>True Positive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71450" algn="l"/>
                        </a:tabLs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POSITIVE (Actual)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pic>
        <p:nvPicPr>
          <p:cNvPr id="8" name="Resim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37" y="2410587"/>
            <a:ext cx="3195251" cy="1085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Resim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38" y="3637789"/>
            <a:ext cx="3195250" cy="971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Resim 1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37" y="4873752"/>
            <a:ext cx="3195251" cy="1000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17" y="2410586"/>
            <a:ext cx="3931475" cy="108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17" y="3637789"/>
            <a:ext cx="3931475" cy="971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17" y="4859464"/>
            <a:ext cx="3931475" cy="1014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554925" y="183412"/>
            <a:ext cx="9275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k-NN </a:t>
            </a:r>
            <a:r>
              <a:rPr lang="tr-TR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Validation</a:t>
            </a:r>
            <a:r>
              <a:rPr lang="tr-TR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42009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</TotalTime>
  <Words>395</Words>
  <Application>Microsoft Office PowerPoint</Application>
  <PresentationFormat>Widescreen</PresentationFormat>
  <Paragraphs>261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FontAwesome</vt:lpstr>
      <vt:lpstr>Times New Roman</vt:lpstr>
      <vt:lpstr>Wingdings 3</vt:lpstr>
      <vt:lpstr>Slice</vt:lpstr>
      <vt:lpstr>DOKUZ EYLÜL UNIVERSITY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AKİF ÇAKAR</dc:creator>
  <cp:lastModifiedBy>AKİF ÇAKAR</cp:lastModifiedBy>
  <cp:revision>95</cp:revision>
  <dcterms:created xsi:type="dcterms:W3CDTF">2019-12-23T13:12:28Z</dcterms:created>
  <dcterms:modified xsi:type="dcterms:W3CDTF">2019-12-23T16:17:34Z</dcterms:modified>
</cp:coreProperties>
</file>