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21"/>
  </p:notesMasterIdLst>
  <p:sldIdLst>
    <p:sldId id="256" r:id="rId2"/>
    <p:sldId id="274" r:id="rId3"/>
    <p:sldId id="257" r:id="rId4"/>
    <p:sldId id="259"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1820" autoAdjust="0"/>
  </p:normalViewPr>
  <p:slideViewPr>
    <p:cSldViewPr snapToGrid="0">
      <p:cViewPr varScale="1">
        <p:scale>
          <a:sx n="62" d="100"/>
          <a:sy n="62" d="100"/>
        </p:scale>
        <p:origin x="1459"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927FFD-BE13-4BBE-A565-C429701710FD}" type="datetimeFigureOut">
              <a:rPr lang="en-US" smtClean="0"/>
              <a:t>3/5/2019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88C08B-D8DA-4F06-A2FE-ED2B2DD958F0}" type="slidenum">
              <a:rPr lang="en-US" smtClean="0"/>
              <a:t>‹#›</a:t>
            </a:fld>
            <a:endParaRPr lang="en-US"/>
          </a:p>
        </p:txBody>
      </p:sp>
    </p:spTree>
    <p:extLst>
      <p:ext uri="{BB962C8B-B14F-4D97-AF65-F5344CB8AC3E}">
        <p14:creationId xmlns:p14="http://schemas.microsoft.com/office/powerpoint/2010/main" val="3614343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4388C08B-D8DA-4F06-A2FE-ED2B2DD958F0}" type="slidenum">
              <a:rPr lang="en-US" smtClean="0"/>
              <a:t>1</a:t>
            </a:fld>
            <a:endParaRPr lang="en-US"/>
          </a:p>
        </p:txBody>
      </p:sp>
    </p:spTree>
    <p:extLst>
      <p:ext uri="{BB962C8B-B14F-4D97-AF65-F5344CB8AC3E}">
        <p14:creationId xmlns:p14="http://schemas.microsoft.com/office/powerpoint/2010/main" val="4108086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we’re going to discuss is a machine learning based hybrid model created using J48, Meta </a:t>
            </a:r>
            <a:r>
              <a:rPr lang="en-US" dirty="0" err="1"/>
              <a:t>pagging</a:t>
            </a:r>
            <a:r>
              <a:rPr lang="en-US" dirty="0"/>
              <a:t>, random forest, </a:t>
            </a:r>
            <a:r>
              <a:rPr lang="en-US" dirty="0" err="1"/>
              <a:t>REPTree</a:t>
            </a:r>
            <a:r>
              <a:rPr lang="en-US" dirty="0"/>
              <a:t>, AdaBoostM1, Decision Stump and Naïve Bayes. </a:t>
            </a:r>
          </a:p>
          <a:p>
            <a:r>
              <a:rPr lang="en-US" dirty="0"/>
              <a:t>J48 – decision tree</a:t>
            </a:r>
          </a:p>
          <a:p>
            <a:r>
              <a:rPr lang="en-US" dirty="0"/>
              <a:t>Random forest – ensemble of decision tree</a:t>
            </a:r>
          </a:p>
          <a:p>
            <a:r>
              <a:rPr lang="en-US" dirty="0" err="1"/>
              <a:t>reptree</a:t>
            </a:r>
            <a:r>
              <a:rPr lang="en-US" dirty="0"/>
              <a:t> – fast decision tree learner</a:t>
            </a:r>
          </a:p>
          <a:p>
            <a:r>
              <a:rPr lang="en-US" dirty="0"/>
              <a:t>Adaboostm1 – meta algorithm, used in conjunction with other algorithms to boost performance</a:t>
            </a:r>
          </a:p>
          <a:p>
            <a:r>
              <a:rPr lang="en-US" dirty="0"/>
              <a:t>Decision stump – 1 level decision tree, often used as a weak learner in ensemble methods</a:t>
            </a:r>
          </a:p>
        </p:txBody>
      </p:sp>
      <p:sp>
        <p:nvSpPr>
          <p:cNvPr id="4" name="Slide Number Placeholder 3"/>
          <p:cNvSpPr>
            <a:spLocks noGrp="1"/>
          </p:cNvSpPr>
          <p:nvPr>
            <p:ph type="sldNum" sz="quarter" idx="5"/>
          </p:nvPr>
        </p:nvSpPr>
        <p:spPr/>
        <p:txBody>
          <a:bodyPr/>
          <a:lstStyle/>
          <a:p>
            <a:fld id="{4388C08B-D8DA-4F06-A2FE-ED2B2DD958F0}" type="slidenum">
              <a:rPr lang="en-US" smtClean="0"/>
              <a:t>10</a:t>
            </a:fld>
            <a:endParaRPr lang="en-US"/>
          </a:p>
        </p:txBody>
      </p:sp>
    </p:spTree>
    <p:extLst>
      <p:ext uri="{BB962C8B-B14F-4D97-AF65-F5344CB8AC3E}">
        <p14:creationId xmlns:p14="http://schemas.microsoft.com/office/powerpoint/2010/main" val="3869075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starts with</a:t>
            </a:r>
          </a:p>
          <a:p>
            <a:pPr marL="228600" indent="-228600">
              <a:buAutoNum type="arabicPeriod"/>
            </a:pPr>
            <a:r>
              <a:rPr lang="en-US" dirty="0"/>
              <a:t>Picking the necessary dataset consisting of quality data such as the NSL-KDD. </a:t>
            </a:r>
          </a:p>
          <a:p>
            <a:pPr marL="228600" indent="-228600">
              <a:buAutoNum type="arabicPeriod"/>
            </a:pPr>
            <a:r>
              <a:rPr lang="en-US" dirty="0"/>
              <a:t>Partitioning the dataset into 80% train and 20% test. </a:t>
            </a:r>
          </a:p>
          <a:p>
            <a:pPr marL="228600" indent="-228600">
              <a:buAutoNum type="arabicPeriod"/>
            </a:pPr>
            <a:r>
              <a:rPr lang="en-US" dirty="0"/>
              <a:t>Preprocessing phase – involves the conversion of non-numerical values to numerical values, eliminating redundant data.</a:t>
            </a:r>
          </a:p>
          <a:p>
            <a:pPr marL="228600" indent="-228600">
              <a:buAutoNum type="arabicPeriod"/>
            </a:pPr>
            <a:r>
              <a:rPr lang="en-US" dirty="0"/>
              <a:t>Building a hybrid model consisting of the classifiers J48, Meta </a:t>
            </a:r>
            <a:r>
              <a:rPr lang="en-US" dirty="0" err="1"/>
              <a:t>Pagging</a:t>
            </a:r>
            <a:r>
              <a:rPr lang="en-US" dirty="0"/>
              <a:t>, Random Forest, </a:t>
            </a:r>
            <a:r>
              <a:rPr lang="en-US" dirty="0" err="1"/>
              <a:t>REPTree</a:t>
            </a:r>
            <a:r>
              <a:rPr lang="en-US" dirty="0"/>
              <a:t>, AdaBoostM1, Decision Stump, Naïve Bayes. The classification phase involves learning(supervised/unsupervised) and recognition/decision step. </a:t>
            </a:r>
          </a:p>
          <a:p>
            <a:pPr marL="228600" indent="-228600">
              <a:buAutoNum type="arabicPeriod"/>
            </a:pPr>
            <a:r>
              <a:rPr lang="en-US" dirty="0"/>
              <a:t>Feature extraction – involves determining the right parameters that need to be used in the classification model, which can help improve the accuracy of the classification. VOTE scheme and Information Gain (IG) are used. </a:t>
            </a:r>
          </a:p>
          <a:p>
            <a:pPr marL="228600" indent="-228600">
              <a:buAutoNum type="arabicPeriod"/>
            </a:pPr>
            <a:r>
              <a:rPr lang="en-US" dirty="0"/>
              <a:t>Develop the model that is optimized to provided the best accuracy and performance. </a:t>
            </a:r>
          </a:p>
          <a:p>
            <a:pPr marL="228600" indent="-228600">
              <a:buAutoNum type="arabicPeriod"/>
            </a:pPr>
            <a:r>
              <a:rPr lang="en-US" dirty="0"/>
              <a:t>Correction methods are implemented in post processing phase to give better recognition rate</a:t>
            </a:r>
          </a:p>
        </p:txBody>
      </p:sp>
      <p:sp>
        <p:nvSpPr>
          <p:cNvPr id="4" name="Slide Number Placeholder 3"/>
          <p:cNvSpPr>
            <a:spLocks noGrp="1"/>
          </p:cNvSpPr>
          <p:nvPr>
            <p:ph type="sldNum" sz="quarter" idx="5"/>
          </p:nvPr>
        </p:nvSpPr>
        <p:spPr/>
        <p:txBody>
          <a:bodyPr/>
          <a:lstStyle/>
          <a:p>
            <a:fld id="{4388C08B-D8DA-4F06-A2FE-ED2B2DD958F0}" type="slidenum">
              <a:rPr lang="en-US" smtClean="0"/>
              <a:t>11</a:t>
            </a:fld>
            <a:endParaRPr lang="en-US"/>
          </a:p>
        </p:txBody>
      </p:sp>
    </p:spTree>
    <p:extLst>
      <p:ext uri="{BB962C8B-B14F-4D97-AF65-F5344CB8AC3E}">
        <p14:creationId xmlns:p14="http://schemas.microsoft.com/office/powerpoint/2010/main" val="386992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confusion matrix is used to understand the term used in the anomaly detection system. The true negatives mean the activity is normal and also predicted as normal. False positives – when activity is normal, but predicted as attack. False negatives – when activity is an attack is predicted as normal. True positive when attack is corrected identified as an attack. These terms are useful to understand the results later on. The anomaly detection systems are known to have a high false alarm rate, </a:t>
            </a:r>
            <a:r>
              <a:rPr lang="en-US" dirty="0" err="1"/>
              <a:t>ie</a:t>
            </a:r>
            <a:r>
              <a:rPr lang="en-US" dirty="0"/>
              <a:t>. False positive – when normal attack is termed as an attack.</a:t>
            </a:r>
          </a:p>
        </p:txBody>
      </p:sp>
      <p:sp>
        <p:nvSpPr>
          <p:cNvPr id="4" name="Slide Number Placeholder 3"/>
          <p:cNvSpPr>
            <a:spLocks noGrp="1"/>
          </p:cNvSpPr>
          <p:nvPr>
            <p:ph type="sldNum" sz="quarter" idx="5"/>
          </p:nvPr>
        </p:nvSpPr>
        <p:spPr/>
        <p:txBody>
          <a:bodyPr/>
          <a:lstStyle/>
          <a:p>
            <a:fld id="{4388C08B-D8DA-4F06-A2FE-ED2B2DD958F0}" type="slidenum">
              <a:rPr lang="en-US" smtClean="0"/>
              <a:t>12</a:t>
            </a:fld>
            <a:endParaRPr lang="en-US"/>
          </a:p>
        </p:txBody>
      </p:sp>
    </p:spTree>
    <p:extLst>
      <p:ext uri="{BB962C8B-B14F-4D97-AF65-F5344CB8AC3E}">
        <p14:creationId xmlns:p14="http://schemas.microsoft.com/office/powerpoint/2010/main" val="3331838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NSL-KDD dataset is a popular dataset used by researchers, commonly used to come up with effective IDSs. It is a refined version of KDDcup99 dataset. It is made up of a large amount of data (over 140,000 datapoints). For the purpose of experiments, 10% of the main dataset was under consideration for training. It consists of 41 attributes representing different flow features. Each sample is labeled either normal or attack type. It takes into account the following protocols: UDP, TCP, ICMP.</a:t>
            </a:r>
          </a:p>
        </p:txBody>
      </p:sp>
      <p:sp>
        <p:nvSpPr>
          <p:cNvPr id="4" name="Slide Number Placeholder 3"/>
          <p:cNvSpPr>
            <a:spLocks noGrp="1"/>
          </p:cNvSpPr>
          <p:nvPr>
            <p:ph type="sldNum" sz="quarter" idx="5"/>
          </p:nvPr>
        </p:nvSpPr>
        <p:spPr/>
        <p:txBody>
          <a:bodyPr/>
          <a:lstStyle/>
          <a:p>
            <a:fld id="{4388C08B-D8DA-4F06-A2FE-ED2B2DD958F0}" type="slidenum">
              <a:rPr lang="en-US" smtClean="0"/>
              <a:t>13</a:t>
            </a:fld>
            <a:endParaRPr lang="en-US"/>
          </a:p>
        </p:txBody>
      </p:sp>
    </p:spTree>
    <p:extLst>
      <p:ext uri="{BB962C8B-B14F-4D97-AF65-F5344CB8AC3E}">
        <p14:creationId xmlns:p14="http://schemas.microsoft.com/office/powerpoint/2010/main" val="3458226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the algorithm of creating the hybrid model.</a:t>
            </a:r>
          </a:p>
        </p:txBody>
      </p:sp>
      <p:sp>
        <p:nvSpPr>
          <p:cNvPr id="4" name="Slide Number Placeholder 3"/>
          <p:cNvSpPr>
            <a:spLocks noGrp="1"/>
          </p:cNvSpPr>
          <p:nvPr>
            <p:ph type="sldNum" sz="quarter" idx="5"/>
          </p:nvPr>
        </p:nvSpPr>
        <p:spPr/>
        <p:txBody>
          <a:bodyPr/>
          <a:lstStyle/>
          <a:p>
            <a:fld id="{4388C08B-D8DA-4F06-A2FE-ED2B2DD958F0}" type="slidenum">
              <a:rPr lang="en-US" smtClean="0"/>
              <a:t>14</a:t>
            </a:fld>
            <a:endParaRPr lang="en-US"/>
          </a:p>
        </p:txBody>
      </p:sp>
    </p:spTree>
    <p:extLst>
      <p:ext uri="{BB962C8B-B14F-4D97-AF65-F5344CB8AC3E}">
        <p14:creationId xmlns:p14="http://schemas.microsoft.com/office/powerpoint/2010/main" val="584937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hybrid model has the highest correctly classified instances. And lowest incorrectly classified instances. It outperforms the other classifiers in terms of accuracy. Another set of comparison of results is given in the report which classifies it into the 4 attack types. Even there, hybrid model performs better than the other models. Hence, the hybrid model is superior to the other models.</a:t>
            </a:r>
          </a:p>
        </p:txBody>
      </p:sp>
      <p:sp>
        <p:nvSpPr>
          <p:cNvPr id="4" name="Slide Number Placeholder 3"/>
          <p:cNvSpPr>
            <a:spLocks noGrp="1"/>
          </p:cNvSpPr>
          <p:nvPr>
            <p:ph type="sldNum" sz="quarter" idx="5"/>
          </p:nvPr>
        </p:nvSpPr>
        <p:spPr/>
        <p:txBody>
          <a:bodyPr/>
          <a:lstStyle/>
          <a:p>
            <a:fld id="{4388C08B-D8DA-4F06-A2FE-ED2B2DD958F0}" type="slidenum">
              <a:rPr lang="en-US" smtClean="0"/>
              <a:t>16</a:t>
            </a:fld>
            <a:endParaRPr lang="en-US"/>
          </a:p>
        </p:txBody>
      </p:sp>
    </p:spTree>
    <p:extLst>
      <p:ext uri="{BB962C8B-B14F-4D97-AF65-F5344CB8AC3E}">
        <p14:creationId xmlns:p14="http://schemas.microsoft.com/office/powerpoint/2010/main" val="908006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integral in the development of IoT. With the heterogeneous nature of IoT consisting of various types of devices, different protocols used and massive amounts of information generated and the architectural constraints that exist, a second line of defense against adversaries is beneficial, which comes in the form of intrusion detection system.  The hybrid efficient model proposed consisting of J48, Meta </a:t>
            </a:r>
            <a:r>
              <a:rPr lang="en-US" dirty="0" err="1"/>
              <a:t>Pagging</a:t>
            </a:r>
            <a:r>
              <a:rPr lang="en-US" dirty="0"/>
              <a:t>, Random Forest, </a:t>
            </a:r>
            <a:r>
              <a:rPr lang="en-US" dirty="0" err="1"/>
              <a:t>REPTree</a:t>
            </a:r>
            <a:r>
              <a:rPr lang="en-US" dirty="0"/>
              <a:t>, AdaBoostM1, Decision Stump and Naïve Bayes is an anomaly based intrusion detection system. It is trained and tested on the NSL-KDD dataset and outperforms other machine learning models like the  J48, SVM and Naïve Bayes in terms of accuracy in detecting the attacks.</a:t>
            </a:r>
          </a:p>
          <a:p>
            <a:r>
              <a:rPr lang="en-US" dirty="0"/>
              <a:t>To further improve on the intrusion detection, the system should be integrated with fog network. It sits between the devices and the cloud. As it is closer to the </a:t>
            </a:r>
            <a:r>
              <a:rPr lang="en-US" dirty="0" err="1"/>
              <a:t>iot</a:t>
            </a:r>
            <a:r>
              <a:rPr lang="en-US" dirty="0"/>
              <a:t> network, the transfer time is less and at the same time, it also provides more processing power as the computations would be done away from the low power </a:t>
            </a:r>
            <a:r>
              <a:rPr lang="en-US" dirty="0" err="1"/>
              <a:t>iot</a:t>
            </a:r>
            <a:r>
              <a:rPr lang="en-US" dirty="0"/>
              <a:t> devices. </a:t>
            </a:r>
          </a:p>
          <a:p>
            <a:r>
              <a:rPr lang="en-US" dirty="0"/>
              <a:t>Also, this new system can be trained using the newer, more updated, ADFA dataset. </a:t>
            </a:r>
          </a:p>
        </p:txBody>
      </p:sp>
      <p:sp>
        <p:nvSpPr>
          <p:cNvPr id="4" name="Slide Number Placeholder 3"/>
          <p:cNvSpPr>
            <a:spLocks noGrp="1"/>
          </p:cNvSpPr>
          <p:nvPr>
            <p:ph type="sldNum" sz="quarter" idx="5"/>
          </p:nvPr>
        </p:nvSpPr>
        <p:spPr/>
        <p:txBody>
          <a:bodyPr/>
          <a:lstStyle/>
          <a:p>
            <a:fld id="{4388C08B-D8DA-4F06-A2FE-ED2B2DD958F0}" type="slidenum">
              <a:rPr lang="en-US" smtClean="0"/>
              <a:t>17</a:t>
            </a:fld>
            <a:endParaRPr lang="en-US"/>
          </a:p>
        </p:txBody>
      </p:sp>
    </p:spTree>
    <p:extLst>
      <p:ext uri="{BB962C8B-B14F-4D97-AF65-F5344CB8AC3E}">
        <p14:creationId xmlns:p14="http://schemas.microsoft.com/office/powerpoint/2010/main" val="2500610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overview of the presentation will be as follows:</a:t>
            </a:r>
          </a:p>
          <a:p>
            <a:pPr marL="228600" indent="-228600">
              <a:buAutoNum type="arabicPeriod"/>
            </a:pPr>
            <a:r>
              <a:rPr lang="en-US" dirty="0"/>
              <a:t>We’ll talk about </a:t>
            </a:r>
            <a:r>
              <a:rPr lang="en-US" dirty="0" err="1"/>
              <a:t>iot</a:t>
            </a:r>
            <a:r>
              <a:rPr lang="en-US" dirty="0"/>
              <a:t> security and its need </a:t>
            </a:r>
          </a:p>
          <a:p>
            <a:pPr marL="228600" indent="-228600">
              <a:buAutoNum type="arabicPeriod"/>
            </a:pPr>
            <a:r>
              <a:rPr lang="en-US" dirty="0"/>
              <a:t>That will be followed by the explanation of what the topic is about</a:t>
            </a:r>
          </a:p>
          <a:p>
            <a:pPr marL="228600" indent="-228600">
              <a:buAutoNum type="arabicPeriod"/>
            </a:pPr>
            <a:r>
              <a:rPr lang="en-US" dirty="0"/>
              <a:t>Then the hybrid ml model used to implement this technique will be explained </a:t>
            </a:r>
          </a:p>
          <a:p>
            <a:pPr marL="228600" indent="-228600">
              <a:buAutoNum type="arabicPeriod"/>
            </a:pPr>
            <a:r>
              <a:rPr lang="en-US" dirty="0"/>
              <a:t>It will end with the conclusion and future scope for this method</a:t>
            </a:r>
          </a:p>
          <a:p>
            <a:endParaRPr lang="en-US" dirty="0"/>
          </a:p>
        </p:txBody>
      </p:sp>
      <p:sp>
        <p:nvSpPr>
          <p:cNvPr id="4" name="Slide Number Placeholder 3"/>
          <p:cNvSpPr>
            <a:spLocks noGrp="1"/>
          </p:cNvSpPr>
          <p:nvPr>
            <p:ph type="sldNum" sz="quarter" idx="5"/>
          </p:nvPr>
        </p:nvSpPr>
        <p:spPr/>
        <p:txBody>
          <a:bodyPr/>
          <a:lstStyle/>
          <a:p>
            <a:fld id="{4388C08B-D8DA-4F06-A2FE-ED2B2DD958F0}" type="slidenum">
              <a:rPr lang="en-US" smtClean="0"/>
              <a:t>2</a:t>
            </a:fld>
            <a:endParaRPr lang="en-US"/>
          </a:p>
        </p:txBody>
      </p:sp>
    </p:spTree>
    <p:extLst>
      <p:ext uri="{BB962C8B-B14F-4D97-AF65-F5344CB8AC3E}">
        <p14:creationId xmlns:p14="http://schemas.microsoft.com/office/powerpoint/2010/main" val="3411087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arrives as to why </a:t>
            </a:r>
            <a:r>
              <a:rPr lang="en-US" dirty="0" err="1"/>
              <a:t>iot</a:t>
            </a:r>
            <a:r>
              <a:rPr lang="en-US" dirty="0"/>
              <a:t> security is needed. Some users might argue that the </a:t>
            </a:r>
            <a:r>
              <a:rPr lang="en-US" dirty="0" err="1"/>
              <a:t>iot</a:t>
            </a:r>
            <a:r>
              <a:rPr lang="en-US" dirty="0"/>
              <a:t> devices being low powered and containing very little information will not give away much to the adversaries even when hacked. However </a:t>
            </a:r>
            <a:r>
              <a:rPr lang="en-US" dirty="0" err="1"/>
              <a:t>iot</a:t>
            </a:r>
            <a:r>
              <a:rPr lang="en-US" dirty="0"/>
              <a:t> security experts often say that even when the </a:t>
            </a:r>
            <a:r>
              <a:rPr lang="en-US" dirty="0" err="1"/>
              <a:t>iot</a:t>
            </a:r>
            <a:r>
              <a:rPr lang="en-US" dirty="0"/>
              <a:t> devices do not contain much of the personal information, the hacker can use these seemingly worthless dispensable devices to gain access to the main network where they reside and then get access to the sensitive information. </a:t>
            </a:r>
          </a:p>
        </p:txBody>
      </p:sp>
      <p:sp>
        <p:nvSpPr>
          <p:cNvPr id="4" name="Slide Number Placeholder 3"/>
          <p:cNvSpPr>
            <a:spLocks noGrp="1"/>
          </p:cNvSpPr>
          <p:nvPr>
            <p:ph type="sldNum" sz="quarter" idx="5"/>
          </p:nvPr>
        </p:nvSpPr>
        <p:spPr/>
        <p:txBody>
          <a:bodyPr/>
          <a:lstStyle/>
          <a:p>
            <a:fld id="{4388C08B-D8DA-4F06-A2FE-ED2B2DD958F0}" type="slidenum">
              <a:rPr lang="en-US" smtClean="0"/>
              <a:t>3</a:t>
            </a:fld>
            <a:endParaRPr lang="en-US"/>
          </a:p>
        </p:txBody>
      </p:sp>
    </p:spTree>
    <p:extLst>
      <p:ext uri="{BB962C8B-B14F-4D97-AF65-F5344CB8AC3E}">
        <p14:creationId xmlns:p14="http://schemas.microsoft.com/office/powerpoint/2010/main" val="762907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Iot</a:t>
            </a:r>
            <a:r>
              <a:rPr lang="en-US" dirty="0"/>
              <a:t> devices are growing expeditiously, the number of devices is already in the billions. According to these statistics from the website </a:t>
            </a:r>
            <a:r>
              <a:rPr lang="en-US" dirty="0" err="1"/>
              <a:t>statista</a:t>
            </a:r>
            <a:r>
              <a:rPr lang="en-US" dirty="0"/>
              <a:t>, the number of connected devices will grow all the way to 75B by the year 2025. There will be a huge amount of data moving around these devices. If not secured properly, it can be used maliciously to cause harm to users. One such example of an </a:t>
            </a:r>
            <a:r>
              <a:rPr lang="en-US" dirty="0" err="1"/>
              <a:t>Iot</a:t>
            </a:r>
            <a:r>
              <a:rPr lang="en-US" dirty="0"/>
              <a:t> attack due to its vast yet insecure network is the </a:t>
            </a:r>
            <a:r>
              <a:rPr lang="en-US" dirty="0" err="1"/>
              <a:t>Mirai</a:t>
            </a:r>
            <a:r>
              <a:rPr lang="en-US" dirty="0"/>
              <a:t> botnet.</a:t>
            </a:r>
          </a:p>
        </p:txBody>
      </p:sp>
      <p:sp>
        <p:nvSpPr>
          <p:cNvPr id="4" name="Slide Number Placeholder 3"/>
          <p:cNvSpPr>
            <a:spLocks noGrp="1"/>
          </p:cNvSpPr>
          <p:nvPr>
            <p:ph type="sldNum" sz="quarter" idx="5"/>
          </p:nvPr>
        </p:nvSpPr>
        <p:spPr/>
        <p:txBody>
          <a:bodyPr/>
          <a:lstStyle/>
          <a:p>
            <a:fld id="{4388C08B-D8DA-4F06-A2FE-ED2B2DD958F0}" type="slidenum">
              <a:rPr lang="en-US" smtClean="0"/>
              <a:t>4</a:t>
            </a:fld>
            <a:endParaRPr lang="en-US"/>
          </a:p>
        </p:txBody>
      </p:sp>
    </p:spTree>
    <p:extLst>
      <p:ext uri="{BB962C8B-B14F-4D97-AF65-F5344CB8AC3E}">
        <p14:creationId xmlns:p14="http://schemas.microsoft.com/office/powerpoint/2010/main" val="4160398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Mirai</a:t>
            </a:r>
            <a:r>
              <a:rPr lang="en-US" dirty="0"/>
              <a:t>, popularly known for its </a:t>
            </a:r>
            <a:r>
              <a:rPr lang="en-US" dirty="0" err="1"/>
              <a:t>Dyn</a:t>
            </a:r>
            <a:r>
              <a:rPr lang="en-US" dirty="0"/>
              <a:t> attack. It is a self propagating botnet virus. It targeted the DNS provider </a:t>
            </a:r>
            <a:r>
              <a:rPr lang="en-US" dirty="0" err="1"/>
              <a:t>Dyn</a:t>
            </a:r>
            <a:r>
              <a:rPr lang="en-US" dirty="0"/>
              <a:t> which caused crashes of popular websites hosted by </a:t>
            </a:r>
            <a:r>
              <a:rPr lang="en-US" dirty="0" err="1"/>
              <a:t>Dyn</a:t>
            </a:r>
            <a:r>
              <a:rPr lang="en-US" dirty="0"/>
              <a:t> like Netflix, Quora, Soundcloud, Reddit, etc. It took advantage of the insecure </a:t>
            </a:r>
            <a:r>
              <a:rPr lang="en-US" dirty="0" err="1"/>
              <a:t>Iot</a:t>
            </a:r>
            <a:r>
              <a:rPr lang="en-US" dirty="0"/>
              <a:t> devices in a simple yet clever way. It scanned big blocks of internet for open telnet ports, then attempted to log in to default passwords. This was possible because most </a:t>
            </a:r>
            <a:r>
              <a:rPr lang="en-US" dirty="0" err="1"/>
              <a:t>iot</a:t>
            </a:r>
            <a:r>
              <a:rPr lang="en-US" dirty="0"/>
              <a:t> manufacturers published their default credentials on their own websites. They used a set of 61 default username/password combos. This botnet was then used to send DNS lookup requests to </a:t>
            </a:r>
            <a:r>
              <a:rPr lang="en-US" dirty="0" err="1"/>
              <a:t>Dyn</a:t>
            </a:r>
            <a:r>
              <a:rPr lang="en-US" dirty="0"/>
              <a:t> from tens of millions of infected devices.</a:t>
            </a:r>
          </a:p>
        </p:txBody>
      </p:sp>
      <p:sp>
        <p:nvSpPr>
          <p:cNvPr id="4" name="Slide Number Placeholder 3"/>
          <p:cNvSpPr>
            <a:spLocks noGrp="1"/>
          </p:cNvSpPr>
          <p:nvPr>
            <p:ph type="sldNum" sz="quarter" idx="5"/>
          </p:nvPr>
        </p:nvSpPr>
        <p:spPr/>
        <p:txBody>
          <a:bodyPr/>
          <a:lstStyle/>
          <a:p>
            <a:fld id="{4388C08B-D8DA-4F06-A2FE-ED2B2DD958F0}" type="slidenum">
              <a:rPr lang="en-US" smtClean="0"/>
              <a:t>5</a:t>
            </a:fld>
            <a:endParaRPr lang="en-US"/>
          </a:p>
        </p:txBody>
      </p:sp>
    </p:spTree>
    <p:extLst>
      <p:ext uri="{BB962C8B-B14F-4D97-AF65-F5344CB8AC3E}">
        <p14:creationId xmlns:p14="http://schemas.microsoft.com/office/powerpoint/2010/main" val="2959572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security measures in place for </a:t>
            </a:r>
            <a:r>
              <a:rPr lang="en-US" dirty="0" err="1"/>
              <a:t>Iot</a:t>
            </a:r>
            <a:r>
              <a:rPr lang="en-US" dirty="0"/>
              <a:t> networks and devices. One of them is the intrusion detection system. It sits right between the </a:t>
            </a:r>
            <a:r>
              <a:rPr lang="en-US" dirty="0" err="1"/>
              <a:t>iot</a:t>
            </a:r>
            <a:r>
              <a:rPr lang="en-US" dirty="0"/>
              <a:t> network and the firewall. It can be said that it is the second line of defense after the firewall. A firewall acts as a filter. </a:t>
            </a:r>
            <a:r>
              <a:rPr lang="en-US" sz="1200" b="0" i="0" u="none" strike="noStrike" kern="1200" dirty="0">
                <a:solidFill>
                  <a:schemeClr val="tx1"/>
                </a:solidFill>
                <a:effectLst/>
                <a:latin typeface="+mn-lt"/>
                <a:ea typeface="+mn-ea"/>
                <a:cs typeface="+mn-cs"/>
              </a:rPr>
              <a:t>It is a device or application that analyzes packet headers and enforces policy based on protocol type, source address, destination address, source port, and/or destination port. Packets that do not match policy are rejected. However, the IDS passively monitors the traffic, analyzes whole packets, both header and payload, looking for known events/anomalies. When a suspicious activity is detected a log message is generated detailing the event.</a:t>
            </a:r>
            <a:endParaRPr lang="en-US" dirty="0"/>
          </a:p>
        </p:txBody>
      </p:sp>
      <p:sp>
        <p:nvSpPr>
          <p:cNvPr id="4" name="Slide Number Placeholder 3"/>
          <p:cNvSpPr>
            <a:spLocks noGrp="1"/>
          </p:cNvSpPr>
          <p:nvPr>
            <p:ph type="sldNum" sz="quarter" idx="5"/>
          </p:nvPr>
        </p:nvSpPr>
        <p:spPr/>
        <p:txBody>
          <a:bodyPr/>
          <a:lstStyle/>
          <a:p>
            <a:fld id="{4388C08B-D8DA-4F06-A2FE-ED2B2DD958F0}" type="slidenum">
              <a:rPr lang="en-US" smtClean="0"/>
              <a:t>6</a:t>
            </a:fld>
            <a:endParaRPr lang="en-US"/>
          </a:p>
        </p:txBody>
      </p:sp>
    </p:spTree>
    <p:extLst>
      <p:ext uri="{BB962C8B-B14F-4D97-AF65-F5344CB8AC3E}">
        <p14:creationId xmlns:p14="http://schemas.microsoft.com/office/powerpoint/2010/main" val="2832882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be understood better with this analogy. Here, the house is the system that we’re trying to protect. The compound wall gate is the firewall. It filters who can get in and go out. The burglar here, is the attacker/intruder. If the burglar somehow bypasses the firewall, and gets in, the guard dog, starts barking and notifies the owner. That is, the intrusion detection system detects the attack and notifies the user. That is why it is said that the IDS is the second line of defense after the firewall.</a:t>
            </a:r>
          </a:p>
        </p:txBody>
      </p:sp>
      <p:sp>
        <p:nvSpPr>
          <p:cNvPr id="4" name="Slide Number Placeholder 3"/>
          <p:cNvSpPr>
            <a:spLocks noGrp="1"/>
          </p:cNvSpPr>
          <p:nvPr>
            <p:ph type="sldNum" sz="quarter" idx="5"/>
          </p:nvPr>
        </p:nvSpPr>
        <p:spPr/>
        <p:txBody>
          <a:bodyPr/>
          <a:lstStyle/>
          <a:p>
            <a:fld id="{4388C08B-D8DA-4F06-A2FE-ED2B2DD958F0}" type="slidenum">
              <a:rPr lang="en-US" smtClean="0"/>
              <a:t>7</a:t>
            </a:fld>
            <a:endParaRPr lang="en-US"/>
          </a:p>
        </p:txBody>
      </p:sp>
    </p:spTree>
    <p:extLst>
      <p:ext uri="{BB962C8B-B14F-4D97-AF65-F5344CB8AC3E}">
        <p14:creationId xmlns:p14="http://schemas.microsoft.com/office/powerpoint/2010/main" val="397894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IDS can be divided into types according to the attack type and the approach. Considering the attack type, it is divided into HIDS and NIDS. HIDS is Host based intrusion detection system. Here the IDS is placed at every node in the IoT network and has direct access to internet and company network. In NIDS, the IDS is placed at a strategic location, to prevent intrusions to the entire network, usually at the gateway. The HIDS is more powerful as it can detect infections from within the network as well as the ones that are generated by the host itself that it might try to spread to the rest of the network.</a:t>
            </a:r>
          </a:p>
          <a:p>
            <a:r>
              <a:rPr lang="en-US" dirty="0"/>
              <a:t>According to the approach, it can be divided into signature based and anomaly based IDS. It can be better understood by the next slide.</a:t>
            </a:r>
          </a:p>
        </p:txBody>
      </p:sp>
      <p:sp>
        <p:nvSpPr>
          <p:cNvPr id="4" name="Slide Number Placeholder 3"/>
          <p:cNvSpPr>
            <a:spLocks noGrp="1"/>
          </p:cNvSpPr>
          <p:nvPr>
            <p:ph type="sldNum" sz="quarter" idx="5"/>
          </p:nvPr>
        </p:nvSpPr>
        <p:spPr/>
        <p:txBody>
          <a:bodyPr/>
          <a:lstStyle/>
          <a:p>
            <a:fld id="{4388C08B-D8DA-4F06-A2FE-ED2B2DD958F0}" type="slidenum">
              <a:rPr lang="en-US" smtClean="0"/>
              <a:t>8</a:t>
            </a:fld>
            <a:endParaRPr lang="en-US"/>
          </a:p>
        </p:txBody>
      </p:sp>
    </p:spTree>
    <p:extLst>
      <p:ext uri="{BB962C8B-B14F-4D97-AF65-F5344CB8AC3E}">
        <p14:creationId xmlns:p14="http://schemas.microsoft.com/office/powerpoint/2010/main" val="34293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signature based approach, the signature of the suspicious activity is compared with a list of preconfigured signatures and it is detected with the help of pattern matching. The signature based approach is not preferable as they need to be manually created by the security experts, and they can sometimes go </a:t>
            </a:r>
            <a:r>
              <a:rPr lang="en-US" dirty="0" err="1"/>
              <a:t>upto</a:t>
            </a:r>
            <a:r>
              <a:rPr lang="en-US" dirty="0"/>
              <a:t> 1000s of signatures. An attack with slight variations of existing attacks out of those 1000 would pass the system easily. Here is where the anomaly based system shines. It creates a baseline of normal behavior and the outlier that appears out of the ordinary and does not match the normal behavior is considered as the anomaly. </a:t>
            </a:r>
            <a:r>
              <a:rPr lang="en-US" dirty="0" err="1"/>
              <a:t>Eg.</a:t>
            </a:r>
            <a:r>
              <a:rPr lang="en-US" dirty="0"/>
              <a:t> A worm entered in the system will start sending more </a:t>
            </a:r>
            <a:r>
              <a:rPr lang="en-US" dirty="0" err="1"/>
              <a:t>tcp</a:t>
            </a:r>
            <a:r>
              <a:rPr lang="en-US" dirty="0"/>
              <a:t> connection requests than usual and will be caught as an anomaly.</a:t>
            </a:r>
          </a:p>
        </p:txBody>
      </p:sp>
      <p:sp>
        <p:nvSpPr>
          <p:cNvPr id="4" name="Slide Number Placeholder 3"/>
          <p:cNvSpPr>
            <a:spLocks noGrp="1"/>
          </p:cNvSpPr>
          <p:nvPr>
            <p:ph type="sldNum" sz="quarter" idx="5"/>
          </p:nvPr>
        </p:nvSpPr>
        <p:spPr/>
        <p:txBody>
          <a:bodyPr/>
          <a:lstStyle/>
          <a:p>
            <a:fld id="{4388C08B-D8DA-4F06-A2FE-ED2B2DD958F0}" type="slidenum">
              <a:rPr lang="en-US" smtClean="0"/>
              <a:t>9</a:t>
            </a:fld>
            <a:endParaRPr lang="en-US"/>
          </a:p>
        </p:txBody>
      </p:sp>
    </p:spTree>
    <p:extLst>
      <p:ext uri="{BB962C8B-B14F-4D97-AF65-F5344CB8AC3E}">
        <p14:creationId xmlns:p14="http://schemas.microsoft.com/office/powerpoint/2010/main" val="4077595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557339B-ABF7-4F21-8325-4DCEDB6CF651}"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4E41A-3B75-4313-AC54-6748DB3A79D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695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57339B-ABF7-4F21-8325-4DCEDB6CF651}"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4E41A-3B75-4313-AC54-6748DB3A79D5}" type="slidenum">
              <a:rPr lang="en-US" smtClean="0"/>
              <a:t>‹#›</a:t>
            </a:fld>
            <a:endParaRPr lang="en-US"/>
          </a:p>
        </p:txBody>
      </p:sp>
    </p:spTree>
    <p:extLst>
      <p:ext uri="{BB962C8B-B14F-4D97-AF65-F5344CB8AC3E}">
        <p14:creationId xmlns:p14="http://schemas.microsoft.com/office/powerpoint/2010/main" val="4098193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57339B-ABF7-4F21-8325-4DCEDB6CF651}"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4E41A-3B75-4313-AC54-6748DB3A79D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95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57339B-ABF7-4F21-8325-4DCEDB6CF651}"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4E41A-3B75-4313-AC54-6748DB3A79D5}" type="slidenum">
              <a:rPr lang="en-US" smtClean="0"/>
              <a:t>‹#›</a:t>
            </a:fld>
            <a:endParaRPr lang="en-US"/>
          </a:p>
        </p:txBody>
      </p:sp>
    </p:spTree>
    <p:extLst>
      <p:ext uri="{BB962C8B-B14F-4D97-AF65-F5344CB8AC3E}">
        <p14:creationId xmlns:p14="http://schemas.microsoft.com/office/powerpoint/2010/main" val="1282722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57339B-ABF7-4F21-8325-4DCEDB6CF651}"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4E41A-3B75-4313-AC54-6748DB3A79D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56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57339B-ABF7-4F21-8325-4DCEDB6CF651}"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4E41A-3B75-4313-AC54-6748DB3A79D5}" type="slidenum">
              <a:rPr lang="en-US" smtClean="0"/>
              <a:t>‹#›</a:t>
            </a:fld>
            <a:endParaRPr lang="en-US"/>
          </a:p>
        </p:txBody>
      </p:sp>
    </p:spTree>
    <p:extLst>
      <p:ext uri="{BB962C8B-B14F-4D97-AF65-F5344CB8AC3E}">
        <p14:creationId xmlns:p14="http://schemas.microsoft.com/office/powerpoint/2010/main" val="3241190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57339B-ABF7-4F21-8325-4DCEDB6CF651}" type="datetimeFigureOut">
              <a:rPr lang="en-US" smtClean="0"/>
              <a:t>3/5/2019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F4E41A-3B75-4313-AC54-6748DB3A79D5}" type="slidenum">
              <a:rPr lang="en-US" smtClean="0"/>
              <a:t>‹#›</a:t>
            </a:fld>
            <a:endParaRPr lang="en-US"/>
          </a:p>
        </p:txBody>
      </p:sp>
    </p:spTree>
    <p:extLst>
      <p:ext uri="{BB962C8B-B14F-4D97-AF65-F5344CB8AC3E}">
        <p14:creationId xmlns:p14="http://schemas.microsoft.com/office/powerpoint/2010/main" val="2013793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57339B-ABF7-4F21-8325-4DCEDB6CF651}" type="datetimeFigureOut">
              <a:rPr lang="en-US" smtClean="0"/>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4E41A-3B75-4313-AC54-6748DB3A79D5}" type="slidenum">
              <a:rPr lang="en-US" smtClean="0"/>
              <a:t>‹#›</a:t>
            </a:fld>
            <a:endParaRPr lang="en-US"/>
          </a:p>
        </p:txBody>
      </p:sp>
    </p:spTree>
    <p:extLst>
      <p:ext uri="{BB962C8B-B14F-4D97-AF65-F5344CB8AC3E}">
        <p14:creationId xmlns:p14="http://schemas.microsoft.com/office/powerpoint/2010/main" val="1394678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7339B-ABF7-4F21-8325-4DCEDB6CF651}" type="datetimeFigureOut">
              <a:rPr lang="en-US" smtClean="0"/>
              <a:t>3/5/2019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F4E41A-3B75-4313-AC54-6748DB3A79D5}" type="slidenum">
              <a:rPr lang="en-US" smtClean="0"/>
              <a:t>‹#›</a:t>
            </a:fld>
            <a:endParaRPr lang="en-US"/>
          </a:p>
        </p:txBody>
      </p:sp>
    </p:spTree>
    <p:extLst>
      <p:ext uri="{BB962C8B-B14F-4D97-AF65-F5344CB8AC3E}">
        <p14:creationId xmlns:p14="http://schemas.microsoft.com/office/powerpoint/2010/main" val="568530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57339B-ABF7-4F21-8325-4DCEDB6CF651}"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4E41A-3B75-4313-AC54-6748DB3A79D5}" type="slidenum">
              <a:rPr lang="en-US" smtClean="0"/>
              <a:t>‹#›</a:t>
            </a:fld>
            <a:endParaRPr lang="en-US"/>
          </a:p>
        </p:txBody>
      </p:sp>
    </p:spTree>
    <p:extLst>
      <p:ext uri="{BB962C8B-B14F-4D97-AF65-F5344CB8AC3E}">
        <p14:creationId xmlns:p14="http://schemas.microsoft.com/office/powerpoint/2010/main" val="4175124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57339B-ABF7-4F21-8325-4DCEDB6CF651}"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4E41A-3B75-4313-AC54-6748DB3A79D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331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557339B-ABF7-4F21-8325-4DCEDB6CF651}" type="datetimeFigureOut">
              <a:rPr lang="en-US" smtClean="0"/>
              <a:t>3/5/2019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6F4E41A-3B75-4313-AC54-6748DB3A79D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019446"/>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7692AEE-5673-47C0-951F-B05F86B57A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4574806"/>
          </a:xfrm>
          <a:prstGeom prst="rect">
            <a:avLst/>
          </a:prstGeom>
        </p:spPr>
      </p:pic>
      <p:sp>
        <p:nvSpPr>
          <p:cNvPr id="2" name="Title 1">
            <a:extLst>
              <a:ext uri="{FF2B5EF4-FFF2-40B4-BE49-F238E27FC236}">
                <a16:creationId xmlns:a16="http://schemas.microsoft.com/office/drawing/2014/main" id="{49450849-4BA0-4857-8C4B-47E18B5C86A1}"/>
              </a:ext>
            </a:extLst>
          </p:cNvPr>
          <p:cNvSpPr>
            <a:spLocks noGrp="1"/>
          </p:cNvSpPr>
          <p:nvPr>
            <p:ph type="ctrTitle"/>
          </p:nvPr>
        </p:nvSpPr>
        <p:spPr/>
        <p:txBody>
          <a:bodyPr/>
          <a:lstStyle/>
          <a:p>
            <a:r>
              <a:rPr lang="en-US" dirty="0"/>
              <a:t>IoT Security : Anomaly-based Intrusion Detection</a:t>
            </a:r>
          </a:p>
        </p:txBody>
      </p:sp>
      <p:sp>
        <p:nvSpPr>
          <p:cNvPr id="3" name="Subtitle 2">
            <a:extLst>
              <a:ext uri="{FF2B5EF4-FFF2-40B4-BE49-F238E27FC236}">
                <a16:creationId xmlns:a16="http://schemas.microsoft.com/office/drawing/2014/main" id="{EC55D78C-72B9-496C-9405-A4B0B347F025}"/>
              </a:ext>
            </a:extLst>
          </p:cNvPr>
          <p:cNvSpPr>
            <a:spLocks noGrp="1"/>
          </p:cNvSpPr>
          <p:nvPr>
            <p:ph type="subTitle" idx="1"/>
          </p:nvPr>
        </p:nvSpPr>
        <p:spPr>
          <a:xfrm>
            <a:off x="8610600" y="4960137"/>
            <a:ext cx="3276600" cy="1463040"/>
          </a:xfrm>
        </p:spPr>
        <p:txBody>
          <a:bodyPr/>
          <a:lstStyle/>
          <a:p>
            <a:pPr algn="r"/>
            <a:r>
              <a:rPr lang="en-US" dirty="0"/>
              <a:t>Presented by – Rhishabh Hattarki </a:t>
            </a:r>
          </a:p>
          <a:p>
            <a:pPr algn="r"/>
            <a:r>
              <a:rPr lang="en-US" dirty="0"/>
              <a:t>(305218)</a:t>
            </a:r>
          </a:p>
          <a:p>
            <a:pPr algn="r"/>
            <a:r>
              <a:rPr lang="en-US" dirty="0"/>
              <a:t>Guided by – Prof. M. R. </a:t>
            </a:r>
            <a:r>
              <a:rPr lang="en-US" dirty="0" err="1"/>
              <a:t>Dhage</a:t>
            </a:r>
            <a:endParaRPr lang="en-US" dirty="0"/>
          </a:p>
        </p:txBody>
      </p:sp>
      <p:pic>
        <p:nvPicPr>
          <p:cNvPr id="4" name="Picture 3">
            <a:extLst>
              <a:ext uri="{FF2B5EF4-FFF2-40B4-BE49-F238E27FC236}">
                <a16:creationId xmlns:a16="http://schemas.microsoft.com/office/drawing/2014/main" id="{C624CB13-6873-4A77-AA37-0029428A8F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24" y="144511"/>
            <a:ext cx="1885429" cy="1213205"/>
          </a:xfrm>
          <a:prstGeom prst="rect">
            <a:avLst/>
          </a:prstGeom>
        </p:spPr>
      </p:pic>
    </p:spTree>
    <p:extLst>
      <p:ext uri="{BB962C8B-B14F-4D97-AF65-F5344CB8AC3E}">
        <p14:creationId xmlns:p14="http://schemas.microsoft.com/office/powerpoint/2010/main" val="364096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6624-2C51-4125-829B-C6B0281A5615}"/>
              </a:ext>
            </a:extLst>
          </p:cNvPr>
          <p:cNvSpPr>
            <a:spLocks noGrp="1"/>
          </p:cNvSpPr>
          <p:nvPr>
            <p:ph type="title"/>
          </p:nvPr>
        </p:nvSpPr>
        <p:spPr/>
        <p:txBody>
          <a:bodyPr/>
          <a:lstStyle/>
          <a:p>
            <a:pPr algn="ctr"/>
            <a:r>
              <a:rPr lang="en-US" dirty="0"/>
              <a:t>Anomaly detection ML hybrid model</a:t>
            </a:r>
          </a:p>
        </p:txBody>
      </p:sp>
      <p:sp>
        <p:nvSpPr>
          <p:cNvPr id="3" name="Content Placeholder 2">
            <a:extLst>
              <a:ext uri="{FF2B5EF4-FFF2-40B4-BE49-F238E27FC236}">
                <a16:creationId xmlns:a16="http://schemas.microsoft.com/office/drawing/2014/main" id="{8CF65C4C-B67E-4AF3-B076-44C0D19A2C7F}"/>
              </a:ext>
            </a:extLst>
          </p:cNvPr>
          <p:cNvSpPr>
            <a:spLocks noGrp="1"/>
          </p:cNvSpPr>
          <p:nvPr>
            <p:ph idx="1"/>
          </p:nvPr>
        </p:nvSpPr>
        <p:spPr/>
        <p:txBody>
          <a:bodyPr/>
          <a:lstStyle/>
          <a:p>
            <a:endParaRPr lang="en-US"/>
          </a:p>
        </p:txBody>
      </p:sp>
      <p:sp>
        <p:nvSpPr>
          <p:cNvPr id="4" name="Rectangle: Rounded Corners 3">
            <a:extLst>
              <a:ext uri="{FF2B5EF4-FFF2-40B4-BE49-F238E27FC236}">
                <a16:creationId xmlns:a16="http://schemas.microsoft.com/office/drawing/2014/main" id="{6947ABD4-F373-4CF1-97D0-B587FD9C6DA0}"/>
              </a:ext>
            </a:extLst>
          </p:cNvPr>
          <p:cNvSpPr/>
          <p:nvPr/>
        </p:nvSpPr>
        <p:spPr>
          <a:xfrm>
            <a:off x="373225" y="2425957"/>
            <a:ext cx="1502228" cy="83975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J48</a:t>
            </a:r>
          </a:p>
        </p:txBody>
      </p:sp>
      <p:sp>
        <p:nvSpPr>
          <p:cNvPr id="5" name="Rectangle: Rounded Corners 4">
            <a:extLst>
              <a:ext uri="{FF2B5EF4-FFF2-40B4-BE49-F238E27FC236}">
                <a16:creationId xmlns:a16="http://schemas.microsoft.com/office/drawing/2014/main" id="{35B2463B-4F14-46DA-8323-188332113582}"/>
              </a:ext>
            </a:extLst>
          </p:cNvPr>
          <p:cNvSpPr/>
          <p:nvPr/>
        </p:nvSpPr>
        <p:spPr>
          <a:xfrm>
            <a:off x="2060512" y="2425957"/>
            <a:ext cx="1502228" cy="83975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Meta</a:t>
            </a:r>
            <a:r>
              <a:rPr lang="en-US" dirty="0"/>
              <a:t> </a:t>
            </a:r>
            <a:r>
              <a:rPr lang="en-US" dirty="0" err="1">
                <a:solidFill>
                  <a:schemeClr val="tx1"/>
                </a:solidFill>
              </a:rPr>
              <a:t>Pagging</a:t>
            </a:r>
            <a:endParaRPr lang="en-US" dirty="0">
              <a:solidFill>
                <a:schemeClr val="tx1"/>
              </a:solidFill>
            </a:endParaRPr>
          </a:p>
        </p:txBody>
      </p:sp>
      <p:sp>
        <p:nvSpPr>
          <p:cNvPr id="11" name="Rectangle: Rounded Corners 10">
            <a:extLst>
              <a:ext uri="{FF2B5EF4-FFF2-40B4-BE49-F238E27FC236}">
                <a16:creationId xmlns:a16="http://schemas.microsoft.com/office/drawing/2014/main" id="{EE11B572-C9D7-4A71-B67C-C283AFB11E06}"/>
              </a:ext>
            </a:extLst>
          </p:cNvPr>
          <p:cNvSpPr/>
          <p:nvPr/>
        </p:nvSpPr>
        <p:spPr>
          <a:xfrm>
            <a:off x="3747799" y="2425956"/>
            <a:ext cx="1502228" cy="83975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a:t>
            </a:r>
          </a:p>
        </p:txBody>
      </p:sp>
      <p:sp>
        <p:nvSpPr>
          <p:cNvPr id="12" name="Rectangle: Rounded Corners 11">
            <a:extLst>
              <a:ext uri="{FF2B5EF4-FFF2-40B4-BE49-F238E27FC236}">
                <a16:creationId xmlns:a16="http://schemas.microsoft.com/office/drawing/2014/main" id="{CF28C819-FECE-4B79-BEE5-75D3770E71B6}"/>
              </a:ext>
            </a:extLst>
          </p:cNvPr>
          <p:cNvSpPr/>
          <p:nvPr/>
        </p:nvSpPr>
        <p:spPr>
          <a:xfrm>
            <a:off x="7122373" y="2425955"/>
            <a:ext cx="1502228" cy="83975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AdaBoostM1</a:t>
            </a:r>
          </a:p>
        </p:txBody>
      </p:sp>
      <p:sp>
        <p:nvSpPr>
          <p:cNvPr id="13" name="Rectangle: Rounded Corners 12">
            <a:extLst>
              <a:ext uri="{FF2B5EF4-FFF2-40B4-BE49-F238E27FC236}">
                <a16:creationId xmlns:a16="http://schemas.microsoft.com/office/drawing/2014/main" id="{9FDDE4A2-3AEE-4FAA-846B-DD6452EAB064}"/>
              </a:ext>
            </a:extLst>
          </p:cNvPr>
          <p:cNvSpPr/>
          <p:nvPr/>
        </p:nvSpPr>
        <p:spPr>
          <a:xfrm>
            <a:off x="5435086" y="2425956"/>
            <a:ext cx="1502228" cy="83975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REPTree</a:t>
            </a:r>
            <a:endParaRPr lang="en-US" dirty="0">
              <a:solidFill>
                <a:schemeClr val="tx1"/>
              </a:solidFill>
            </a:endParaRPr>
          </a:p>
        </p:txBody>
      </p:sp>
      <p:sp>
        <p:nvSpPr>
          <p:cNvPr id="14" name="Rectangle: Rounded Corners 13">
            <a:extLst>
              <a:ext uri="{FF2B5EF4-FFF2-40B4-BE49-F238E27FC236}">
                <a16:creationId xmlns:a16="http://schemas.microsoft.com/office/drawing/2014/main" id="{100F5426-C117-43CF-A1AD-5AB2BB081358}"/>
              </a:ext>
            </a:extLst>
          </p:cNvPr>
          <p:cNvSpPr/>
          <p:nvPr/>
        </p:nvSpPr>
        <p:spPr>
          <a:xfrm>
            <a:off x="8809660" y="2425955"/>
            <a:ext cx="1502228" cy="83975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Decision Stump</a:t>
            </a:r>
          </a:p>
        </p:txBody>
      </p:sp>
      <p:sp>
        <p:nvSpPr>
          <p:cNvPr id="15" name="Rectangle: Rounded Corners 14">
            <a:extLst>
              <a:ext uri="{FF2B5EF4-FFF2-40B4-BE49-F238E27FC236}">
                <a16:creationId xmlns:a16="http://schemas.microsoft.com/office/drawing/2014/main" id="{42548077-6832-4268-B394-4AEEEC00476A}"/>
              </a:ext>
            </a:extLst>
          </p:cNvPr>
          <p:cNvSpPr/>
          <p:nvPr/>
        </p:nvSpPr>
        <p:spPr>
          <a:xfrm>
            <a:off x="10496947" y="2425954"/>
            <a:ext cx="1502228" cy="83975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Naïve Bayes</a:t>
            </a:r>
          </a:p>
        </p:txBody>
      </p:sp>
      <p:sp>
        <p:nvSpPr>
          <p:cNvPr id="16" name="Hexagon 15">
            <a:extLst>
              <a:ext uri="{FF2B5EF4-FFF2-40B4-BE49-F238E27FC236}">
                <a16:creationId xmlns:a16="http://schemas.microsoft.com/office/drawing/2014/main" id="{0694AAA1-F38B-4D94-BEA3-51438B70BACF}"/>
              </a:ext>
            </a:extLst>
          </p:cNvPr>
          <p:cNvSpPr/>
          <p:nvPr/>
        </p:nvSpPr>
        <p:spPr>
          <a:xfrm>
            <a:off x="5094518" y="4829156"/>
            <a:ext cx="2183364" cy="168137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Hybrid Model</a:t>
            </a:r>
          </a:p>
        </p:txBody>
      </p:sp>
      <p:cxnSp>
        <p:nvCxnSpPr>
          <p:cNvPr id="18" name="Straight Arrow Connector 17">
            <a:extLst>
              <a:ext uri="{FF2B5EF4-FFF2-40B4-BE49-F238E27FC236}">
                <a16:creationId xmlns:a16="http://schemas.microsoft.com/office/drawing/2014/main" id="{0B9646CE-FF74-4BA1-BBDE-D104946899A4}"/>
              </a:ext>
            </a:extLst>
          </p:cNvPr>
          <p:cNvCxnSpPr>
            <a:stCxn id="4" idx="2"/>
          </p:cNvCxnSpPr>
          <p:nvPr/>
        </p:nvCxnSpPr>
        <p:spPr>
          <a:xfrm>
            <a:off x="1124339" y="3265712"/>
            <a:ext cx="5061861" cy="1567545"/>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5D7FAFF-9641-424D-9DA0-999B1C851D4F}"/>
              </a:ext>
            </a:extLst>
          </p:cNvPr>
          <p:cNvCxnSpPr>
            <a:cxnSpLocks/>
          </p:cNvCxnSpPr>
          <p:nvPr/>
        </p:nvCxnSpPr>
        <p:spPr>
          <a:xfrm>
            <a:off x="2811626" y="3263661"/>
            <a:ext cx="3344247" cy="1565494"/>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F459154-3CC3-4C32-BE80-2E83222F9412}"/>
              </a:ext>
            </a:extLst>
          </p:cNvPr>
          <p:cNvCxnSpPr>
            <a:cxnSpLocks/>
          </p:cNvCxnSpPr>
          <p:nvPr/>
        </p:nvCxnSpPr>
        <p:spPr>
          <a:xfrm>
            <a:off x="4498913" y="3267762"/>
            <a:ext cx="1656960" cy="1561393"/>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CD0637F-958C-41B9-A76B-2AB133AC21FE}"/>
              </a:ext>
            </a:extLst>
          </p:cNvPr>
          <p:cNvCxnSpPr>
            <a:cxnSpLocks/>
            <a:stCxn id="13" idx="2"/>
          </p:cNvCxnSpPr>
          <p:nvPr/>
        </p:nvCxnSpPr>
        <p:spPr>
          <a:xfrm flipH="1">
            <a:off x="6125164" y="3265711"/>
            <a:ext cx="61036" cy="1563444"/>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D29C195-1D14-48A9-B659-F37140A8FA07}"/>
              </a:ext>
            </a:extLst>
          </p:cNvPr>
          <p:cNvCxnSpPr>
            <a:cxnSpLocks/>
            <a:stCxn id="12" idx="2"/>
          </p:cNvCxnSpPr>
          <p:nvPr/>
        </p:nvCxnSpPr>
        <p:spPr>
          <a:xfrm flipH="1">
            <a:off x="6096000" y="3265710"/>
            <a:ext cx="1777487" cy="1563444"/>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6F730D7-D0AD-43D9-97D1-14C933FB23E5}"/>
              </a:ext>
            </a:extLst>
          </p:cNvPr>
          <p:cNvCxnSpPr>
            <a:cxnSpLocks/>
          </p:cNvCxnSpPr>
          <p:nvPr/>
        </p:nvCxnSpPr>
        <p:spPr>
          <a:xfrm flipH="1">
            <a:off x="6125164" y="3267761"/>
            <a:ext cx="3435610" cy="1561393"/>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AD24EC-63CF-439C-80B0-5E8BD9DD4232}"/>
              </a:ext>
            </a:extLst>
          </p:cNvPr>
          <p:cNvCxnSpPr>
            <a:cxnSpLocks/>
            <a:stCxn id="15" idx="2"/>
          </p:cNvCxnSpPr>
          <p:nvPr/>
        </p:nvCxnSpPr>
        <p:spPr>
          <a:xfrm flipH="1">
            <a:off x="6096000" y="3265709"/>
            <a:ext cx="5152061" cy="1563445"/>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006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89CD-D6DA-419F-AFAB-B565364F3E52}"/>
              </a:ext>
            </a:extLst>
          </p:cNvPr>
          <p:cNvSpPr>
            <a:spLocks noGrp="1"/>
          </p:cNvSpPr>
          <p:nvPr>
            <p:ph type="title"/>
          </p:nvPr>
        </p:nvSpPr>
        <p:spPr/>
        <p:txBody>
          <a:bodyPr/>
          <a:lstStyle/>
          <a:p>
            <a:pPr algn="ctr"/>
            <a:r>
              <a:rPr lang="en-US" dirty="0"/>
              <a:t>Functionality overview</a:t>
            </a:r>
          </a:p>
        </p:txBody>
      </p:sp>
      <p:pic>
        <p:nvPicPr>
          <p:cNvPr id="5" name="Content Placeholder 4">
            <a:extLst>
              <a:ext uri="{FF2B5EF4-FFF2-40B4-BE49-F238E27FC236}">
                <a16:creationId xmlns:a16="http://schemas.microsoft.com/office/drawing/2014/main" id="{96BE0DFC-E6BE-4BC0-9D73-DC2E0031305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6264" y="2231424"/>
            <a:ext cx="8599471" cy="3114015"/>
          </a:xfrm>
        </p:spPr>
      </p:pic>
    </p:spTree>
    <p:extLst>
      <p:ext uri="{BB962C8B-B14F-4D97-AF65-F5344CB8AC3E}">
        <p14:creationId xmlns:p14="http://schemas.microsoft.com/office/powerpoint/2010/main" val="3751605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958D1-C0D3-4BFC-B561-F2DEC4A11DE0}"/>
              </a:ext>
            </a:extLst>
          </p:cNvPr>
          <p:cNvSpPr>
            <a:spLocks noGrp="1"/>
          </p:cNvSpPr>
          <p:nvPr>
            <p:ph type="title"/>
          </p:nvPr>
        </p:nvSpPr>
        <p:spPr/>
        <p:txBody>
          <a:bodyPr/>
          <a:lstStyle/>
          <a:p>
            <a:pPr algn="ctr"/>
            <a:r>
              <a:rPr lang="en-US" dirty="0"/>
              <a:t>Confusion matrix</a:t>
            </a:r>
          </a:p>
        </p:txBody>
      </p:sp>
      <p:pic>
        <p:nvPicPr>
          <p:cNvPr id="5" name="Content Placeholder 4">
            <a:extLst>
              <a:ext uri="{FF2B5EF4-FFF2-40B4-BE49-F238E27FC236}">
                <a16:creationId xmlns:a16="http://schemas.microsoft.com/office/drawing/2014/main" id="{D99498E1-7E0C-4778-BFAE-B2B1DF4A915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0063" y="2013565"/>
            <a:ext cx="9248202" cy="1748044"/>
          </a:xfrm>
        </p:spPr>
      </p:pic>
      <p:sp>
        <p:nvSpPr>
          <p:cNvPr id="6" name="TextBox 5">
            <a:extLst>
              <a:ext uri="{FF2B5EF4-FFF2-40B4-BE49-F238E27FC236}">
                <a16:creationId xmlns:a16="http://schemas.microsoft.com/office/drawing/2014/main" id="{7C86E154-03C7-4218-ADBC-E72B3AFCD569}"/>
              </a:ext>
            </a:extLst>
          </p:cNvPr>
          <p:cNvSpPr txBox="1"/>
          <p:nvPr/>
        </p:nvSpPr>
        <p:spPr>
          <a:xfrm>
            <a:off x="5652449" y="3970413"/>
            <a:ext cx="4855816" cy="1938992"/>
          </a:xfrm>
          <a:prstGeom prst="rect">
            <a:avLst/>
          </a:prstGeom>
          <a:noFill/>
        </p:spPr>
        <p:txBody>
          <a:bodyPr wrap="none" rtlCol="0">
            <a:spAutoFit/>
          </a:bodyPr>
          <a:lstStyle/>
          <a:p>
            <a:r>
              <a:rPr lang="en-US" sz="2400" dirty="0"/>
              <a:t>Accuracy = (TN+TP)/(TN+FP+FN+TP)</a:t>
            </a:r>
          </a:p>
          <a:p>
            <a:r>
              <a:rPr lang="en-US" sz="2400" dirty="0"/>
              <a:t>True positive rate = TP/(FN+TP)</a:t>
            </a:r>
          </a:p>
          <a:p>
            <a:r>
              <a:rPr lang="en-US" sz="2400" dirty="0"/>
              <a:t>False positive rate = FP/(TN+FP)</a:t>
            </a:r>
          </a:p>
          <a:p>
            <a:r>
              <a:rPr lang="en-US" sz="2400" dirty="0"/>
              <a:t>True negative rate = TN/(TN+FP)</a:t>
            </a:r>
          </a:p>
          <a:p>
            <a:r>
              <a:rPr lang="en-US" sz="2400" dirty="0"/>
              <a:t>False negative rate = FN/(FN+TP)</a:t>
            </a:r>
          </a:p>
        </p:txBody>
      </p:sp>
      <p:sp>
        <p:nvSpPr>
          <p:cNvPr id="7" name="TextBox 6">
            <a:extLst>
              <a:ext uri="{FF2B5EF4-FFF2-40B4-BE49-F238E27FC236}">
                <a16:creationId xmlns:a16="http://schemas.microsoft.com/office/drawing/2014/main" id="{73F44111-5471-422A-8DCB-11579DD8548A}"/>
              </a:ext>
            </a:extLst>
          </p:cNvPr>
          <p:cNvSpPr txBox="1"/>
          <p:nvPr/>
        </p:nvSpPr>
        <p:spPr>
          <a:xfrm>
            <a:off x="1260063" y="3970413"/>
            <a:ext cx="3452326" cy="1569660"/>
          </a:xfrm>
          <a:prstGeom prst="rect">
            <a:avLst/>
          </a:prstGeom>
          <a:noFill/>
        </p:spPr>
        <p:txBody>
          <a:bodyPr wrap="square" rtlCol="0">
            <a:spAutoFit/>
          </a:bodyPr>
          <a:lstStyle/>
          <a:p>
            <a:r>
              <a:rPr lang="en-US" sz="2400" dirty="0"/>
              <a:t>TN = True negatives</a:t>
            </a:r>
          </a:p>
          <a:p>
            <a:r>
              <a:rPr lang="en-US" sz="2400" dirty="0"/>
              <a:t>FP = False Positives</a:t>
            </a:r>
          </a:p>
          <a:p>
            <a:r>
              <a:rPr lang="en-US" sz="2400" dirty="0"/>
              <a:t>FN = False Negatives</a:t>
            </a:r>
          </a:p>
          <a:p>
            <a:r>
              <a:rPr lang="en-US" sz="2400" dirty="0"/>
              <a:t>TP = True Positives</a:t>
            </a:r>
          </a:p>
        </p:txBody>
      </p:sp>
    </p:spTree>
    <p:extLst>
      <p:ext uri="{BB962C8B-B14F-4D97-AF65-F5344CB8AC3E}">
        <p14:creationId xmlns:p14="http://schemas.microsoft.com/office/powerpoint/2010/main" val="1245502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EDD7D-3C6A-4714-AF4C-E828DEA5101F}"/>
              </a:ext>
            </a:extLst>
          </p:cNvPr>
          <p:cNvSpPr>
            <a:spLocks noGrp="1"/>
          </p:cNvSpPr>
          <p:nvPr>
            <p:ph type="title"/>
          </p:nvPr>
        </p:nvSpPr>
        <p:spPr/>
        <p:txBody>
          <a:bodyPr/>
          <a:lstStyle/>
          <a:p>
            <a:pPr algn="ctr"/>
            <a:r>
              <a:rPr lang="en-US" dirty="0" err="1"/>
              <a:t>Nsl-kdd</a:t>
            </a:r>
            <a:r>
              <a:rPr lang="en-US" dirty="0"/>
              <a:t> dataset: attack type classification</a:t>
            </a:r>
          </a:p>
        </p:txBody>
      </p:sp>
      <p:sp>
        <p:nvSpPr>
          <p:cNvPr id="3" name="Content Placeholder 2">
            <a:extLst>
              <a:ext uri="{FF2B5EF4-FFF2-40B4-BE49-F238E27FC236}">
                <a16:creationId xmlns:a16="http://schemas.microsoft.com/office/drawing/2014/main" id="{E865DF2D-CCE6-4A86-B452-A67AFB27D3E6}"/>
              </a:ext>
            </a:extLst>
          </p:cNvPr>
          <p:cNvSpPr>
            <a:spLocks noGrp="1"/>
          </p:cNvSpPr>
          <p:nvPr>
            <p:ph idx="1"/>
          </p:nvPr>
        </p:nvSpPr>
        <p:spPr/>
        <p:txBody>
          <a:bodyPr/>
          <a:lstStyle/>
          <a:p>
            <a:endParaRPr lang="en-US" dirty="0"/>
          </a:p>
        </p:txBody>
      </p:sp>
      <p:sp>
        <p:nvSpPr>
          <p:cNvPr id="4" name="Rectangle: Rounded Corners 3">
            <a:extLst>
              <a:ext uri="{FF2B5EF4-FFF2-40B4-BE49-F238E27FC236}">
                <a16:creationId xmlns:a16="http://schemas.microsoft.com/office/drawing/2014/main" id="{6CA4670A-D56A-4492-9F06-F2F2C4D1F3F8}"/>
              </a:ext>
            </a:extLst>
          </p:cNvPr>
          <p:cNvSpPr/>
          <p:nvPr/>
        </p:nvSpPr>
        <p:spPr>
          <a:xfrm>
            <a:off x="5134775" y="2598575"/>
            <a:ext cx="1517437" cy="830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Attack</a:t>
            </a:r>
          </a:p>
        </p:txBody>
      </p:sp>
      <p:sp>
        <p:nvSpPr>
          <p:cNvPr id="5" name="Rectangle: Rounded Corners 4">
            <a:extLst>
              <a:ext uri="{FF2B5EF4-FFF2-40B4-BE49-F238E27FC236}">
                <a16:creationId xmlns:a16="http://schemas.microsoft.com/office/drawing/2014/main" id="{E95A0880-173C-4A92-ACBB-76722474CE68}"/>
              </a:ext>
            </a:extLst>
          </p:cNvPr>
          <p:cNvSpPr/>
          <p:nvPr/>
        </p:nvSpPr>
        <p:spPr>
          <a:xfrm>
            <a:off x="2397282" y="4604034"/>
            <a:ext cx="1517437" cy="83042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Denial of Service (DoS)</a:t>
            </a:r>
          </a:p>
        </p:txBody>
      </p:sp>
      <p:sp>
        <p:nvSpPr>
          <p:cNvPr id="6" name="Rectangle: Rounded Corners 5">
            <a:extLst>
              <a:ext uri="{FF2B5EF4-FFF2-40B4-BE49-F238E27FC236}">
                <a16:creationId xmlns:a16="http://schemas.microsoft.com/office/drawing/2014/main" id="{1BE3A52D-25CC-40FC-9493-756213D34972}"/>
              </a:ext>
            </a:extLst>
          </p:cNvPr>
          <p:cNvSpPr/>
          <p:nvPr/>
        </p:nvSpPr>
        <p:spPr>
          <a:xfrm>
            <a:off x="7959354" y="4604034"/>
            <a:ext cx="1517437" cy="83042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PROBE</a:t>
            </a:r>
          </a:p>
        </p:txBody>
      </p:sp>
      <p:sp>
        <p:nvSpPr>
          <p:cNvPr id="7" name="Rectangle: Rounded Corners 6">
            <a:extLst>
              <a:ext uri="{FF2B5EF4-FFF2-40B4-BE49-F238E27FC236}">
                <a16:creationId xmlns:a16="http://schemas.microsoft.com/office/drawing/2014/main" id="{9229E975-4F74-41A8-8AD8-E2DC87F20288}"/>
              </a:ext>
            </a:extLst>
          </p:cNvPr>
          <p:cNvSpPr/>
          <p:nvPr/>
        </p:nvSpPr>
        <p:spPr>
          <a:xfrm>
            <a:off x="4251306" y="4610255"/>
            <a:ext cx="1517437" cy="83042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User-to-root (U2R)</a:t>
            </a:r>
          </a:p>
        </p:txBody>
      </p:sp>
      <p:sp>
        <p:nvSpPr>
          <p:cNvPr id="8" name="Rectangle: Rounded Corners 7">
            <a:extLst>
              <a:ext uri="{FF2B5EF4-FFF2-40B4-BE49-F238E27FC236}">
                <a16:creationId xmlns:a16="http://schemas.microsoft.com/office/drawing/2014/main" id="{2A7DCB4E-9FB3-469B-B068-2B702F43BDFC}"/>
              </a:ext>
            </a:extLst>
          </p:cNvPr>
          <p:cNvSpPr/>
          <p:nvPr/>
        </p:nvSpPr>
        <p:spPr>
          <a:xfrm>
            <a:off x="6105330" y="4610255"/>
            <a:ext cx="1517437" cy="83042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Remote-to-local (R2L)</a:t>
            </a:r>
          </a:p>
        </p:txBody>
      </p:sp>
      <p:cxnSp>
        <p:nvCxnSpPr>
          <p:cNvPr id="9" name="Straight Arrow Connector 8">
            <a:extLst>
              <a:ext uri="{FF2B5EF4-FFF2-40B4-BE49-F238E27FC236}">
                <a16:creationId xmlns:a16="http://schemas.microsoft.com/office/drawing/2014/main" id="{FB679CF7-1981-47CA-83B6-C31A946E4DA7}"/>
              </a:ext>
            </a:extLst>
          </p:cNvPr>
          <p:cNvCxnSpPr>
            <a:cxnSpLocks/>
            <a:endCxn id="5" idx="0"/>
          </p:cNvCxnSpPr>
          <p:nvPr/>
        </p:nvCxnSpPr>
        <p:spPr>
          <a:xfrm flipH="1">
            <a:off x="3156001" y="3429000"/>
            <a:ext cx="2731616" cy="1175034"/>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52593D7-3E64-4164-BB6E-B62AFE494927}"/>
              </a:ext>
            </a:extLst>
          </p:cNvPr>
          <p:cNvCxnSpPr>
            <a:cxnSpLocks/>
            <a:stCxn id="4" idx="2"/>
            <a:endCxn id="7" idx="0"/>
          </p:cNvCxnSpPr>
          <p:nvPr/>
        </p:nvCxnSpPr>
        <p:spPr>
          <a:xfrm flipH="1">
            <a:off x="5010025" y="3429000"/>
            <a:ext cx="883469" cy="1181255"/>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A32117F-75E9-46C5-BBA1-1BB21353D690}"/>
              </a:ext>
            </a:extLst>
          </p:cNvPr>
          <p:cNvCxnSpPr>
            <a:cxnSpLocks/>
            <a:endCxn id="8" idx="0"/>
          </p:cNvCxnSpPr>
          <p:nvPr/>
        </p:nvCxnSpPr>
        <p:spPr>
          <a:xfrm>
            <a:off x="5887617" y="3429000"/>
            <a:ext cx="976432" cy="1181255"/>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3D4D5DB-6276-4B66-B9A3-856BA273917A}"/>
              </a:ext>
            </a:extLst>
          </p:cNvPr>
          <p:cNvCxnSpPr>
            <a:cxnSpLocks/>
            <a:endCxn id="6" idx="0"/>
          </p:cNvCxnSpPr>
          <p:nvPr/>
        </p:nvCxnSpPr>
        <p:spPr>
          <a:xfrm>
            <a:off x="5887617" y="3429000"/>
            <a:ext cx="2830456" cy="1175034"/>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048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EA975-C9D7-43F2-8F8D-51A541A7154F}"/>
              </a:ext>
            </a:extLst>
          </p:cNvPr>
          <p:cNvSpPr>
            <a:spLocks noGrp="1"/>
          </p:cNvSpPr>
          <p:nvPr>
            <p:ph type="title"/>
          </p:nvPr>
        </p:nvSpPr>
        <p:spPr/>
        <p:txBody>
          <a:bodyPr/>
          <a:lstStyle/>
          <a:p>
            <a:pPr algn="ctr"/>
            <a:r>
              <a:rPr lang="en-US" dirty="0"/>
              <a:t>Algorithm</a:t>
            </a:r>
          </a:p>
        </p:txBody>
      </p:sp>
      <p:sp>
        <p:nvSpPr>
          <p:cNvPr id="3" name="Content Placeholder 2">
            <a:extLst>
              <a:ext uri="{FF2B5EF4-FFF2-40B4-BE49-F238E27FC236}">
                <a16:creationId xmlns:a16="http://schemas.microsoft.com/office/drawing/2014/main" id="{5852E2E2-F231-4A55-A2C4-6A9092E33CC2}"/>
              </a:ext>
            </a:extLst>
          </p:cNvPr>
          <p:cNvSpPr>
            <a:spLocks noGrp="1"/>
          </p:cNvSpPr>
          <p:nvPr>
            <p:ph idx="1"/>
          </p:nvPr>
        </p:nvSpPr>
        <p:spPr/>
        <p:txBody>
          <a:bodyPr>
            <a:normAutofit fontScale="92500" lnSpcReduction="10000"/>
          </a:bodyPr>
          <a:lstStyle/>
          <a:p>
            <a:r>
              <a:rPr lang="en-US" dirty="0"/>
              <a:t>1. procedure model() </a:t>
            </a:r>
          </a:p>
          <a:p>
            <a:r>
              <a:rPr lang="en-US" dirty="0"/>
              <a:t>2. </a:t>
            </a:r>
            <a:r>
              <a:rPr lang="en-US" dirty="0" err="1"/>
              <a:t>InputFn</a:t>
            </a:r>
            <a:r>
              <a:rPr lang="en-US" dirty="0"/>
              <a:t> = NSL-KDD data set possessing 41 features f1, f2, f3… f41 </a:t>
            </a:r>
          </a:p>
          <a:p>
            <a:r>
              <a:rPr lang="en-US" dirty="0"/>
              <a:t>3. Reduce 41 features to 8 features based on a number of the proposed filters </a:t>
            </a:r>
          </a:p>
          <a:p>
            <a:r>
              <a:rPr lang="en-US" dirty="0"/>
              <a:t>4. Use Vote scheme </a:t>
            </a:r>
          </a:p>
          <a:p>
            <a:r>
              <a:rPr lang="en-US" dirty="0"/>
              <a:t>5. Develop a robust model M </a:t>
            </a:r>
          </a:p>
          <a:p>
            <a:r>
              <a:rPr lang="en-US" dirty="0"/>
              <a:t>6. Propose the model </a:t>
            </a:r>
          </a:p>
          <a:p>
            <a:r>
              <a:rPr lang="en-US" dirty="0"/>
              <a:t>7. for every feature </a:t>
            </a:r>
            <a:r>
              <a:rPr lang="en-US" dirty="0" err="1"/>
              <a:t>Fn</a:t>
            </a:r>
            <a:r>
              <a:rPr lang="en-US" dirty="0"/>
              <a:t> </a:t>
            </a:r>
          </a:p>
          <a:p>
            <a:r>
              <a:rPr lang="en-US" dirty="0"/>
              <a:t>8. Provide </a:t>
            </a:r>
            <a:r>
              <a:rPr lang="en-US" dirty="0" err="1"/>
              <a:t>Fn</a:t>
            </a:r>
            <a:r>
              <a:rPr lang="en-US" dirty="0"/>
              <a:t> to J48, Meta </a:t>
            </a:r>
            <a:r>
              <a:rPr lang="en-US" dirty="0" err="1"/>
              <a:t>pagging</a:t>
            </a:r>
            <a:r>
              <a:rPr lang="en-US" dirty="0"/>
              <a:t>, </a:t>
            </a:r>
            <a:r>
              <a:rPr lang="en-US" dirty="0" err="1"/>
              <a:t>RandomForest</a:t>
            </a:r>
            <a:r>
              <a:rPr lang="en-US" dirty="0"/>
              <a:t>, </a:t>
            </a:r>
            <a:r>
              <a:rPr lang="en-US" dirty="0" err="1"/>
              <a:t>REPTree</a:t>
            </a:r>
            <a:r>
              <a:rPr lang="en-US" dirty="0"/>
              <a:t>, AdaBoostM1, </a:t>
            </a:r>
            <a:r>
              <a:rPr lang="en-US" dirty="0" err="1"/>
              <a:t>DecisionStump</a:t>
            </a:r>
            <a:r>
              <a:rPr lang="en-US" dirty="0"/>
              <a:t> and Naïve Bayes using NSL-KDDTrain+20% </a:t>
            </a:r>
          </a:p>
          <a:p>
            <a:r>
              <a:rPr lang="en-US" dirty="0"/>
              <a:t>9. Calculate </a:t>
            </a:r>
          </a:p>
        </p:txBody>
      </p:sp>
    </p:spTree>
    <p:extLst>
      <p:ext uri="{BB962C8B-B14F-4D97-AF65-F5344CB8AC3E}">
        <p14:creationId xmlns:p14="http://schemas.microsoft.com/office/powerpoint/2010/main" val="2880256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5A34E-68B9-4706-9F45-33E1B9A07275}"/>
              </a:ext>
            </a:extLst>
          </p:cNvPr>
          <p:cNvSpPr>
            <a:spLocks noGrp="1"/>
          </p:cNvSpPr>
          <p:nvPr>
            <p:ph type="title"/>
          </p:nvPr>
        </p:nvSpPr>
        <p:spPr/>
        <p:txBody>
          <a:bodyPr/>
          <a:lstStyle/>
          <a:p>
            <a:pPr algn="ctr"/>
            <a:r>
              <a:rPr lang="en-US" dirty="0"/>
              <a:t>Algorithm (continued)</a:t>
            </a:r>
          </a:p>
        </p:txBody>
      </p:sp>
      <p:sp>
        <p:nvSpPr>
          <p:cNvPr id="3" name="Content Placeholder 2">
            <a:extLst>
              <a:ext uri="{FF2B5EF4-FFF2-40B4-BE49-F238E27FC236}">
                <a16:creationId xmlns:a16="http://schemas.microsoft.com/office/drawing/2014/main" id="{6E9A3139-8338-4510-A3D5-EB01BF9B2610}"/>
              </a:ext>
            </a:extLst>
          </p:cNvPr>
          <p:cNvSpPr>
            <a:spLocks noGrp="1"/>
          </p:cNvSpPr>
          <p:nvPr>
            <p:ph idx="1"/>
          </p:nvPr>
        </p:nvSpPr>
        <p:spPr/>
        <p:txBody>
          <a:bodyPr>
            <a:normAutofit fontScale="85000" lnSpcReduction="20000"/>
          </a:bodyPr>
          <a:lstStyle/>
          <a:p>
            <a:r>
              <a:rPr lang="en-US" dirty="0"/>
              <a:t>10. A1=J48 model accuracy </a:t>
            </a:r>
          </a:p>
          <a:p>
            <a:r>
              <a:rPr lang="en-US" dirty="0"/>
              <a:t>11. A2=Meta </a:t>
            </a:r>
            <a:r>
              <a:rPr lang="en-US" dirty="0" err="1"/>
              <a:t>Pagging</a:t>
            </a:r>
            <a:r>
              <a:rPr lang="en-US" dirty="0"/>
              <a:t> model accuracy </a:t>
            </a:r>
          </a:p>
          <a:p>
            <a:r>
              <a:rPr lang="en-US" dirty="0"/>
              <a:t>12. A3=</a:t>
            </a:r>
            <a:r>
              <a:rPr lang="en-US" dirty="0" err="1"/>
              <a:t>RandomForest</a:t>
            </a:r>
            <a:r>
              <a:rPr lang="en-US" dirty="0"/>
              <a:t> model accuracy </a:t>
            </a:r>
          </a:p>
          <a:p>
            <a:r>
              <a:rPr lang="en-US" dirty="0"/>
              <a:t>13. A4=</a:t>
            </a:r>
            <a:r>
              <a:rPr lang="en-US" dirty="0" err="1"/>
              <a:t>REPTree</a:t>
            </a:r>
            <a:r>
              <a:rPr lang="en-US" dirty="0"/>
              <a:t> model accuracy </a:t>
            </a:r>
          </a:p>
          <a:p>
            <a:r>
              <a:rPr lang="en-US" dirty="0"/>
              <a:t>14. A5=AdaBoostM1 model accuracy </a:t>
            </a:r>
          </a:p>
          <a:p>
            <a:r>
              <a:rPr lang="en-US" dirty="0"/>
              <a:t>15. A6=</a:t>
            </a:r>
            <a:r>
              <a:rPr lang="en-US" dirty="0" err="1"/>
              <a:t>DecisionStump</a:t>
            </a:r>
            <a:r>
              <a:rPr lang="en-US" dirty="0"/>
              <a:t> model accuracy </a:t>
            </a:r>
          </a:p>
          <a:p>
            <a:r>
              <a:rPr lang="en-US" dirty="0"/>
              <a:t>16. A7=</a:t>
            </a:r>
            <a:r>
              <a:rPr lang="en-US" dirty="0" err="1"/>
              <a:t>NaiveBayes</a:t>
            </a:r>
            <a:r>
              <a:rPr lang="en-US" dirty="0"/>
              <a:t> model accuracy </a:t>
            </a:r>
          </a:p>
          <a:p>
            <a:r>
              <a:rPr lang="en-US" dirty="0"/>
              <a:t>17. E=Ensemble representing J48, Meta </a:t>
            </a:r>
            <a:r>
              <a:rPr lang="en-US" dirty="0" err="1"/>
              <a:t>Pagging</a:t>
            </a:r>
            <a:r>
              <a:rPr lang="en-US" dirty="0"/>
              <a:t>, Random Forest, </a:t>
            </a:r>
            <a:r>
              <a:rPr lang="en-US" dirty="0" err="1"/>
              <a:t>REPTree</a:t>
            </a:r>
            <a:r>
              <a:rPr lang="en-US" dirty="0"/>
              <a:t>, AdaBoostM1, </a:t>
            </a:r>
            <a:r>
              <a:rPr lang="en-US" dirty="0" err="1"/>
              <a:t>DecisionStump</a:t>
            </a:r>
            <a:r>
              <a:rPr lang="en-US" dirty="0"/>
              <a:t> and </a:t>
            </a:r>
            <a:r>
              <a:rPr lang="en-US" dirty="0" err="1"/>
              <a:t>NaiveBayes</a:t>
            </a:r>
            <a:r>
              <a:rPr lang="en-US" dirty="0"/>
              <a:t> with NSL-KDDTrain+20% </a:t>
            </a:r>
          </a:p>
          <a:p>
            <a:r>
              <a:rPr lang="en-US" dirty="0"/>
              <a:t>18. Compare of the accuracy of A1, A2, A3, A4, A5, A6, A7, E </a:t>
            </a:r>
          </a:p>
          <a:p>
            <a:r>
              <a:rPr lang="en-US" dirty="0"/>
              <a:t>19. Select the best model M=E.</a:t>
            </a:r>
          </a:p>
          <a:p>
            <a:endParaRPr lang="en-US" dirty="0"/>
          </a:p>
        </p:txBody>
      </p:sp>
    </p:spTree>
    <p:extLst>
      <p:ext uri="{BB962C8B-B14F-4D97-AF65-F5344CB8AC3E}">
        <p14:creationId xmlns:p14="http://schemas.microsoft.com/office/powerpoint/2010/main" val="147836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B4E2F-9001-4E79-9AD9-6D91C5FCFA28}"/>
              </a:ext>
            </a:extLst>
          </p:cNvPr>
          <p:cNvSpPr>
            <a:spLocks noGrp="1"/>
          </p:cNvSpPr>
          <p:nvPr>
            <p:ph type="title"/>
          </p:nvPr>
        </p:nvSpPr>
        <p:spPr/>
        <p:txBody>
          <a:bodyPr/>
          <a:lstStyle/>
          <a:p>
            <a:pPr algn="ctr"/>
            <a:r>
              <a:rPr lang="en-US" dirty="0"/>
              <a:t>Discussion of results</a:t>
            </a:r>
          </a:p>
        </p:txBody>
      </p:sp>
      <p:pic>
        <p:nvPicPr>
          <p:cNvPr id="5" name="Content Placeholder 4">
            <a:extLst>
              <a:ext uri="{FF2B5EF4-FFF2-40B4-BE49-F238E27FC236}">
                <a16:creationId xmlns:a16="http://schemas.microsoft.com/office/drawing/2014/main" id="{11953991-3340-42F7-AFB7-720C446321C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96987" y="2230017"/>
            <a:ext cx="9198026" cy="3331028"/>
          </a:xfrm>
        </p:spPr>
      </p:pic>
      <p:sp>
        <p:nvSpPr>
          <p:cNvPr id="6" name="Rectangle 5">
            <a:extLst>
              <a:ext uri="{FF2B5EF4-FFF2-40B4-BE49-F238E27FC236}">
                <a16:creationId xmlns:a16="http://schemas.microsoft.com/office/drawing/2014/main" id="{ABAA068B-845C-414D-B338-7A7527DF177C}"/>
              </a:ext>
            </a:extLst>
          </p:cNvPr>
          <p:cNvSpPr/>
          <p:nvPr/>
        </p:nvSpPr>
        <p:spPr>
          <a:xfrm>
            <a:off x="1632857" y="4945224"/>
            <a:ext cx="8920065" cy="4478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8376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3CED4-CA56-44E6-859F-AB32FE6872D7}"/>
              </a:ext>
            </a:extLst>
          </p:cNvPr>
          <p:cNvSpPr>
            <a:spLocks noGrp="1"/>
          </p:cNvSpPr>
          <p:nvPr>
            <p:ph type="title"/>
          </p:nvPr>
        </p:nvSpPr>
        <p:spPr/>
        <p:txBody>
          <a:bodyPr/>
          <a:lstStyle/>
          <a:p>
            <a:pPr algn="ctr"/>
            <a:r>
              <a:rPr lang="en-US" dirty="0"/>
              <a:t>Conclusion and future work</a:t>
            </a:r>
          </a:p>
        </p:txBody>
      </p:sp>
      <p:sp>
        <p:nvSpPr>
          <p:cNvPr id="3" name="Content Placeholder 2">
            <a:extLst>
              <a:ext uri="{FF2B5EF4-FFF2-40B4-BE49-F238E27FC236}">
                <a16:creationId xmlns:a16="http://schemas.microsoft.com/office/drawing/2014/main" id="{8459D0EB-594B-4B0D-A915-31E10AE4DDC0}"/>
              </a:ext>
            </a:extLst>
          </p:cNvPr>
          <p:cNvSpPr>
            <a:spLocks noGrp="1"/>
          </p:cNvSpPr>
          <p:nvPr>
            <p:ph idx="1"/>
          </p:nvPr>
        </p:nvSpPr>
        <p:spPr>
          <a:xfrm>
            <a:off x="1024128" y="2612572"/>
            <a:ext cx="4900811" cy="4023360"/>
          </a:xfrm>
        </p:spPr>
        <p:txBody>
          <a:bodyPr/>
          <a:lstStyle/>
          <a:p>
            <a:pPr lvl="1"/>
            <a:r>
              <a:rPr lang="en-US" dirty="0"/>
              <a:t>Security is integral in IoT development</a:t>
            </a:r>
          </a:p>
          <a:p>
            <a:pPr lvl="1"/>
            <a:r>
              <a:rPr lang="en-US" dirty="0"/>
              <a:t>IoT is heterogeneous</a:t>
            </a:r>
          </a:p>
          <a:p>
            <a:pPr lvl="1"/>
            <a:r>
              <a:rPr lang="en-US" dirty="0"/>
              <a:t>IDS – second line of defense</a:t>
            </a:r>
          </a:p>
          <a:p>
            <a:pPr lvl="1"/>
            <a:r>
              <a:rPr lang="en-US" dirty="0"/>
              <a:t>Hybrid model is more effective than individual models</a:t>
            </a:r>
          </a:p>
          <a:p>
            <a:pPr lvl="1"/>
            <a:r>
              <a:rPr lang="en-US" dirty="0"/>
              <a:t>New dataset – ADFA can be used</a:t>
            </a:r>
          </a:p>
          <a:p>
            <a:pPr lvl="1"/>
            <a:r>
              <a:rPr lang="en-US" dirty="0"/>
              <a:t>Fog computing can be integrated</a:t>
            </a:r>
          </a:p>
          <a:p>
            <a:pPr lvl="1"/>
            <a:endParaRPr lang="en-US" dirty="0"/>
          </a:p>
          <a:p>
            <a:pPr lvl="1"/>
            <a:endParaRPr lang="en-US" dirty="0"/>
          </a:p>
          <a:p>
            <a:pPr marL="128016" lvl="1" indent="0">
              <a:buNone/>
            </a:pPr>
            <a:endParaRPr lang="en-US" dirty="0"/>
          </a:p>
        </p:txBody>
      </p:sp>
      <p:pic>
        <p:nvPicPr>
          <p:cNvPr id="5" name="Picture 4">
            <a:extLst>
              <a:ext uri="{FF2B5EF4-FFF2-40B4-BE49-F238E27FC236}">
                <a16:creationId xmlns:a16="http://schemas.microsoft.com/office/drawing/2014/main" id="{6A879731-666B-4670-9DCC-37085A4EBD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4164" y="2411404"/>
            <a:ext cx="5551714" cy="2775857"/>
          </a:xfrm>
          <a:prstGeom prst="rect">
            <a:avLst/>
          </a:prstGeom>
        </p:spPr>
      </p:pic>
    </p:spTree>
    <p:extLst>
      <p:ext uri="{BB962C8B-B14F-4D97-AF65-F5344CB8AC3E}">
        <p14:creationId xmlns:p14="http://schemas.microsoft.com/office/powerpoint/2010/main" val="1888986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6125-C9DD-4098-84D3-2FCAC874979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D4D64F8-98B6-4712-BD69-4958C52D5893}"/>
              </a:ext>
            </a:extLst>
          </p:cNvPr>
          <p:cNvSpPr>
            <a:spLocks noGrp="1"/>
          </p:cNvSpPr>
          <p:nvPr>
            <p:ph idx="1"/>
          </p:nvPr>
        </p:nvSpPr>
        <p:spPr>
          <a:xfrm>
            <a:off x="0" y="1987420"/>
            <a:ext cx="12192000" cy="4657842"/>
          </a:xfrm>
        </p:spPr>
        <p:txBody>
          <a:bodyPr>
            <a:normAutofit fontScale="62500" lnSpcReduction="20000"/>
          </a:bodyPr>
          <a:lstStyle/>
          <a:p>
            <a:r>
              <a:rPr lang="en-US" dirty="0"/>
              <a:t>[1] Abebe A. </a:t>
            </a:r>
            <a:r>
              <a:rPr lang="en-US" dirty="0" err="1"/>
              <a:t>Diro</a:t>
            </a:r>
            <a:r>
              <a:rPr lang="en-US" dirty="0"/>
              <a:t>., Naveen C., "Distributed attack detection scheme using deep learning approach for Internet of Things", Future Generation Computer Systems, 82, 2017, 761-768 </a:t>
            </a:r>
          </a:p>
          <a:p>
            <a:pPr>
              <a:spcBef>
                <a:spcPts val="0"/>
              </a:spcBef>
            </a:pPr>
            <a:r>
              <a:rPr lang="en-US" dirty="0"/>
              <a:t>[2] Ashima C., Brian L., Sheila F., Paul J., "Host based Intrusion Detection System with Combined CNN/RNN Model", </a:t>
            </a:r>
            <a:r>
              <a:rPr lang="en-US" dirty="0" err="1"/>
              <a:t>IWAISe</a:t>
            </a:r>
            <a:r>
              <a:rPr lang="en-US" dirty="0"/>
              <a:t> 2018- ECML PKDD Conference, 2018 </a:t>
            </a:r>
          </a:p>
          <a:p>
            <a:pPr>
              <a:spcBef>
                <a:spcPts val="0"/>
              </a:spcBef>
            </a:pPr>
            <a:r>
              <a:rPr lang="en-US" dirty="0"/>
              <a:t>[3] </a:t>
            </a:r>
            <a:r>
              <a:rPr lang="en-US" dirty="0" err="1"/>
              <a:t>Bayu</a:t>
            </a:r>
            <a:r>
              <a:rPr lang="en-US" dirty="0"/>
              <a:t> A. T., Kyung-</a:t>
            </a:r>
            <a:r>
              <a:rPr lang="en-US" dirty="0" err="1"/>
              <a:t>Hyune</a:t>
            </a:r>
            <a:r>
              <a:rPr lang="en-US" dirty="0"/>
              <a:t> R., "An Integration of PSO-based Feature Selection and Random Forest for Anomaly Detection in IoT Network", MATEC Web of Conferences, vol 159, 2018 </a:t>
            </a:r>
          </a:p>
          <a:p>
            <a:pPr>
              <a:spcBef>
                <a:spcPts val="0"/>
              </a:spcBef>
            </a:pPr>
            <a:r>
              <a:rPr lang="en-US" dirty="0"/>
              <a:t>[4] Dorothy E. D., "An Intrusion-Detection Model", IEEE Transactions on software engineering, vol SE-13, No. 2, 1987, 222-232 </a:t>
            </a:r>
          </a:p>
          <a:p>
            <a:pPr>
              <a:spcBef>
                <a:spcPts val="0"/>
              </a:spcBef>
            </a:pPr>
            <a:r>
              <a:rPr lang="en-US" dirty="0"/>
              <a:t>[5] </a:t>
            </a:r>
            <a:r>
              <a:rPr lang="en-US" dirty="0" err="1"/>
              <a:t>Ebelechukwu</a:t>
            </a:r>
            <a:r>
              <a:rPr lang="en-US" dirty="0"/>
              <a:t> N., Andre C., </a:t>
            </a:r>
            <a:r>
              <a:rPr lang="en-US" dirty="0" err="1"/>
              <a:t>Gedare</a:t>
            </a:r>
            <a:r>
              <a:rPr lang="en-US" dirty="0"/>
              <a:t> B., "Anomaly-based Intrusion Detection of IoT Device Sensor Data using Provenance Graphs", 1st International Workshop on Security and Privacy for the Internet-of-Things (</a:t>
            </a:r>
            <a:r>
              <a:rPr lang="en-US" dirty="0" err="1"/>
              <a:t>IoTSec</a:t>
            </a:r>
            <a:r>
              <a:rPr lang="en-US" dirty="0"/>
              <a:t>), 2018 </a:t>
            </a:r>
          </a:p>
          <a:p>
            <a:pPr>
              <a:spcBef>
                <a:spcPts val="0"/>
              </a:spcBef>
            </a:pPr>
            <a:r>
              <a:rPr lang="en-US" dirty="0"/>
              <a:t>[6] Jacob W., Khoa H., Orlando A., Ahmad-Reza S. et. al., "Security analysis on consumer and industrial IoT devices", 21st Asia and South Pacific Design Automation Conference (ASP-DAC), 2016  </a:t>
            </a:r>
          </a:p>
          <a:p>
            <a:pPr>
              <a:spcBef>
                <a:spcPts val="0"/>
              </a:spcBef>
            </a:pPr>
            <a:r>
              <a:rPr lang="en-US" dirty="0"/>
              <a:t>[7] Jesus P., Salim H., "IoT Security Framework for Smart Cyber Infrastructures", IEEE 1st International Workshops on Foundations and Applications of Self* Systems, 2016, pp. 242247 </a:t>
            </a:r>
          </a:p>
          <a:p>
            <a:pPr>
              <a:spcBef>
                <a:spcPts val="0"/>
              </a:spcBef>
            </a:pPr>
            <a:r>
              <a:rPr lang="en-US" dirty="0"/>
              <a:t>[8] John P., "The Evolution of Intrusion Detection/Prevention: Then, Now and the Future", https://www.secureworks.com/blog/the-evolution-of-intrusion-detection-prevention, 2017 </a:t>
            </a:r>
          </a:p>
          <a:p>
            <a:pPr>
              <a:spcBef>
                <a:spcPts val="0"/>
              </a:spcBef>
            </a:pPr>
            <a:r>
              <a:rPr lang="en-US" dirty="0"/>
              <a:t>[9] </a:t>
            </a:r>
            <a:r>
              <a:rPr lang="en-US" dirty="0" err="1"/>
              <a:t>Ke</a:t>
            </a:r>
            <a:r>
              <a:rPr lang="en-US" dirty="0"/>
              <a:t> W., Salvatore J. S., "Anomalous Payload-Based Network Intrusion Detection", Recent advances in intrusion detection: 7th international symposium, vol. 3224, 2004, pp 203-222 </a:t>
            </a:r>
          </a:p>
          <a:p>
            <a:pPr>
              <a:spcBef>
                <a:spcPts val="0"/>
              </a:spcBef>
            </a:pPr>
            <a:r>
              <a:rPr lang="en-US" dirty="0"/>
              <a:t>[10] Margaret R., "intrusion detection system (IDS)", https://searchsecurity.techtarget.com/definition/intrusion-detection-system, 2018 </a:t>
            </a:r>
          </a:p>
          <a:p>
            <a:pPr>
              <a:spcBef>
                <a:spcPts val="0"/>
              </a:spcBef>
            </a:pPr>
            <a:r>
              <a:rPr lang="en-US" dirty="0"/>
              <a:t>[11] Minhaj A. K., Khaled S., "IoT security: Review, blockchain solutions, and open challenges", Future Generation Computer Systems, 82, 2018, 395-411 </a:t>
            </a:r>
          </a:p>
          <a:p>
            <a:pPr>
              <a:spcBef>
                <a:spcPts val="0"/>
              </a:spcBef>
            </a:pPr>
            <a:r>
              <a:rPr lang="en-US" dirty="0"/>
              <a:t>[12] </a:t>
            </a:r>
            <a:r>
              <a:rPr lang="en-US" dirty="0" err="1"/>
              <a:t>Shadi</a:t>
            </a:r>
            <a:r>
              <a:rPr lang="en-US" dirty="0"/>
              <a:t> A., </a:t>
            </a:r>
            <a:r>
              <a:rPr lang="en-US" dirty="0" err="1"/>
              <a:t>Monther</a:t>
            </a:r>
            <a:r>
              <a:rPr lang="en-US" dirty="0"/>
              <a:t> A., Muneer B. Y., "Anomaly-based intrusion detection system through feature selection analysis and building hybrid efficient model", Journal of Computational Science, 25, 2018, 152-160 </a:t>
            </a:r>
          </a:p>
          <a:p>
            <a:pPr>
              <a:spcBef>
                <a:spcPts val="0"/>
              </a:spcBef>
            </a:pPr>
            <a:r>
              <a:rPr lang="en-US" dirty="0"/>
              <a:t>[13] </a:t>
            </a:r>
            <a:r>
              <a:rPr lang="en-US" dirty="0" err="1"/>
              <a:t>Shadi</a:t>
            </a:r>
            <a:r>
              <a:rPr lang="en-US" dirty="0"/>
              <a:t> A. A., Radhakrishna V., "GARUDA: Gaussian dissimilarity measure for feature representation and anomaly detection in Internet of things", The Journal of Supercomputing, 2018, pp 1-38 </a:t>
            </a:r>
          </a:p>
          <a:p>
            <a:pPr>
              <a:spcBef>
                <a:spcPts val="0"/>
              </a:spcBef>
            </a:pPr>
            <a:r>
              <a:rPr lang="en-US" dirty="0"/>
              <a:t>[14] Statista, "Internet of Things (IoT) connected devices installed base worldwide from 2015 to 2025 (in billions)", https://www.statista.com/statistics/471264/iot-number-of-connecteddevices-worldwide/ </a:t>
            </a:r>
          </a:p>
          <a:p>
            <a:pPr>
              <a:spcBef>
                <a:spcPts val="0"/>
              </a:spcBef>
            </a:pPr>
            <a:r>
              <a:rPr lang="en-US" dirty="0"/>
              <a:t>[15] </a:t>
            </a:r>
            <a:r>
              <a:rPr lang="en-US" dirty="0" err="1"/>
              <a:t>TagyAldeen</a:t>
            </a:r>
            <a:r>
              <a:rPr lang="en-US" dirty="0"/>
              <a:t> M., Takanobu O., Takayuki I., "Towards Machine Learning Based IoT Intrusion Detection Service", Recent Trends and Future technology in Applied Intelligence, 2018, 580-585 </a:t>
            </a:r>
          </a:p>
          <a:p>
            <a:pPr>
              <a:spcBef>
                <a:spcPts val="0"/>
              </a:spcBef>
            </a:pPr>
            <a:r>
              <a:rPr lang="en-US" dirty="0"/>
              <a:t>[16] Wikipedia, "Internet of things", https://en.wikipedia.org/wiki/Internet_of_things#cite_note-Linux_Things-1</a:t>
            </a:r>
          </a:p>
        </p:txBody>
      </p:sp>
    </p:spTree>
    <p:extLst>
      <p:ext uri="{BB962C8B-B14F-4D97-AF65-F5344CB8AC3E}">
        <p14:creationId xmlns:p14="http://schemas.microsoft.com/office/powerpoint/2010/main" val="446269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7D48-0BF7-4BBB-9C47-F8309CFFC869}"/>
              </a:ext>
            </a:extLst>
          </p:cNvPr>
          <p:cNvSpPr>
            <a:spLocks noGrp="1"/>
          </p:cNvSpPr>
          <p:nvPr>
            <p:ph type="title"/>
          </p:nvPr>
        </p:nvSpPr>
        <p:spPr>
          <a:xfrm>
            <a:off x="1235964" y="2787241"/>
            <a:ext cx="9720072" cy="1499616"/>
          </a:xfrm>
        </p:spPr>
        <p:txBody>
          <a:bodyPr/>
          <a:lstStyle/>
          <a:p>
            <a:pPr algn="ctr"/>
            <a:r>
              <a:rPr lang="en-US" dirty="0"/>
              <a:t>Thank </a:t>
            </a:r>
            <a:r>
              <a:rPr lang="en-US" dirty="0" err="1"/>
              <a:t>YOu</a:t>
            </a:r>
            <a:endParaRPr lang="en-US" dirty="0"/>
          </a:p>
        </p:txBody>
      </p:sp>
    </p:spTree>
    <p:extLst>
      <p:ext uri="{BB962C8B-B14F-4D97-AF65-F5344CB8AC3E}">
        <p14:creationId xmlns:p14="http://schemas.microsoft.com/office/powerpoint/2010/main" val="2466063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61DA1-7D23-49E3-B45B-D412C2523F93}"/>
              </a:ext>
            </a:extLst>
          </p:cNvPr>
          <p:cNvSpPr>
            <a:spLocks noGrp="1"/>
          </p:cNvSpPr>
          <p:nvPr>
            <p:ph type="title"/>
          </p:nvPr>
        </p:nvSpPr>
        <p:spPr/>
        <p:txBody>
          <a:bodyPr/>
          <a:lstStyle/>
          <a:p>
            <a:pPr algn="ctr"/>
            <a:r>
              <a:rPr lang="en-US" dirty="0"/>
              <a:t>contents</a:t>
            </a:r>
          </a:p>
        </p:txBody>
      </p:sp>
      <p:sp>
        <p:nvSpPr>
          <p:cNvPr id="3" name="Content Placeholder 2">
            <a:extLst>
              <a:ext uri="{FF2B5EF4-FFF2-40B4-BE49-F238E27FC236}">
                <a16:creationId xmlns:a16="http://schemas.microsoft.com/office/drawing/2014/main" id="{842A39CC-A3E7-4F8D-B0E6-4BDA45514BF0}"/>
              </a:ext>
            </a:extLst>
          </p:cNvPr>
          <p:cNvSpPr>
            <a:spLocks noGrp="1"/>
          </p:cNvSpPr>
          <p:nvPr>
            <p:ph idx="1"/>
          </p:nvPr>
        </p:nvSpPr>
        <p:spPr/>
        <p:txBody>
          <a:bodyPr>
            <a:normAutofit lnSpcReduction="10000"/>
          </a:bodyPr>
          <a:lstStyle/>
          <a:p>
            <a:pPr lvl="1"/>
            <a:r>
              <a:rPr lang="en-US" dirty="0"/>
              <a:t>IoT security and its need</a:t>
            </a:r>
          </a:p>
          <a:p>
            <a:pPr lvl="2"/>
            <a:r>
              <a:rPr lang="en-US" dirty="0"/>
              <a:t>Growth of IoT Devices</a:t>
            </a:r>
          </a:p>
          <a:p>
            <a:pPr lvl="2"/>
            <a:r>
              <a:rPr lang="en-US" dirty="0" err="1"/>
              <a:t>Mirai</a:t>
            </a:r>
            <a:r>
              <a:rPr lang="en-US" dirty="0"/>
              <a:t> Attack</a:t>
            </a:r>
          </a:p>
          <a:p>
            <a:pPr lvl="1"/>
            <a:r>
              <a:rPr lang="en-US" dirty="0"/>
              <a:t>Intrusion Detection System</a:t>
            </a:r>
          </a:p>
          <a:p>
            <a:pPr lvl="2"/>
            <a:r>
              <a:rPr lang="en-US" dirty="0"/>
              <a:t>Analogy</a:t>
            </a:r>
          </a:p>
          <a:p>
            <a:pPr lvl="2"/>
            <a:r>
              <a:rPr lang="en-US" dirty="0"/>
              <a:t>Types </a:t>
            </a:r>
          </a:p>
          <a:p>
            <a:pPr lvl="2"/>
            <a:r>
              <a:rPr lang="en-US" dirty="0"/>
              <a:t>Signature vs anomaly based</a:t>
            </a:r>
          </a:p>
          <a:p>
            <a:pPr lvl="1"/>
            <a:r>
              <a:rPr lang="en-US" dirty="0"/>
              <a:t>Hybrid Model</a:t>
            </a:r>
          </a:p>
          <a:p>
            <a:pPr lvl="2"/>
            <a:r>
              <a:rPr lang="en-US" dirty="0"/>
              <a:t>Functionality overview</a:t>
            </a:r>
          </a:p>
          <a:p>
            <a:pPr lvl="2"/>
            <a:r>
              <a:rPr lang="en-US" dirty="0"/>
              <a:t>Confusion matrix</a:t>
            </a:r>
          </a:p>
          <a:p>
            <a:pPr lvl="2"/>
            <a:r>
              <a:rPr lang="en-US" dirty="0"/>
              <a:t>NSL-KDD dataset</a:t>
            </a:r>
          </a:p>
          <a:p>
            <a:pPr lvl="2"/>
            <a:r>
              <a:rPr lang="en-US" dirty="0"/>
              <a:t>Algorithm</a:t>
            </a:r>
          </a:p>
          <a:p>
            <a:pPr lvl="2"/>
            <a:r>
              <a:rPr lang="en-US" dirty="0"/>
              <a:t>Results</a:t>
            </a:r>
          </a:p>
          <a:p>
            <a:pPr lvl="1"/>
            <a:r>
              <a:rPr lang="en-US" dirty="0"/>
              <a:t>Conclusion and Future Work</a:t>
            </a:r>
          </a:p>
          <a:p>
            <a:pPr lvl="1"/>
            <a:r>
              <a:rPr lang="en-US" dirty="0"/>
              <a:t>References</a:t>
            </a:r>
          </a:p>
          <a:p>
            <a:pPr lvl="2"/>
            <a:endParaRPr lang="en-US" dirty="0"/>
          </a:p>
          <a:p>
            <a:pPr lvl="2"/>
            <a:endParaRPr lang="en-US" dirty="0"/>
          </a:p>
          <a:p>
            <a:pPr lvl="1"/>
            <a:endParaRPr lang="en-US" dirty="0"/>
          </a:p>
        </p:txBody>
      </p:sp>
      <p:pic>
        <p:nvPicPr>
          <p:cNvPr id="5" name="Picture 4">
            <a:extLst>
              <a:ext uri="{FF2B5EF4-FFF2-40B4-BE49-F238E27FC236}">
                <a16:creationId xmlns:a16="http://schemas.microsoft.com/office/drawing/2014/main" id="{A46F041B-95FA-41DD-8681-243B39D3F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3870" y="2100577"/>
            <a:ext cx="6050330" cy="4172207"/>
          </a:xfrm>
          <a:prstGeom prst="rect">
            <a:avLst/>
          </a:prstGeom>
        </p:spPr>
      </p:pic>
    </p:spTree>
    <p:extLst>
      <p:ext uri="{BB962C8B-B14F-4D97-AF65-F5344CB8AC3E}">
        <p14:creationId xmlns:p14="http://schemas.microsoft.com/office/powerpoint/2010/main" val="175692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CB9-A750-45CB-94D8-A057400492DA}"/>
              </a:ext>
            </a:extLst>
          </p:cNvPr>
          <p:cNvSpPr>
            <a:spLocks noGrp="1"/>
          </p:cNvSpPr>
          <p:nvPr>
            <p:ph type="title"/>
          </p:nvPr>
        </p:nvSpPr>
        <p:spPr/>
        <p:txBody>
          <a:bodyPr/>
          <a:lstStyle/>
          <a:p>
            <a:pPr algn="ctr"/>
            <a:r>
              <a:rPr lang="en-US" dirty="0"/>
              <a:t>IoT Security and its need</a:t>
            </a:r>
          </a:p>
        </p:txBody>
      </p:sp>
      <p:pic>
        <p:nvPicPr>
          <p:cNvPr id="5" name="Content Placeholder 4">
            <a:extLst>
              <a:ext uri="{FF2B5EF4-FFF2-40B4-BE49-F238E27FC236}">
                <a16:creationId xmlns:a16="http://schemas.microsoft.com/office/drawing/2014/main" id="{D27D8E7A-6F4C-4176-90E8-EB55B1D4B7A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2" t="36648"/>
          <a:stretch/>
        </p:blipFill>
        <p:spPr>
          <a:xfrm>
            <a:off x="1713380" y="2388637"/>
            <a:ext cx="8341568" cy="3574856"/>
          </a:xfrm>
        </p:spPr>
      </p:pic>
    </p:spTree>
    <p:extLst>
      <p:ext uri="{BB962C8B-B14F-4D97-AF65-F5344CB8AC3E}">
        <p14:creationId xmlns:p14="http://schemas.microsoft.com/office/powerpoint/2010/main" val="3421679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2B32-7EC9-4B2C-9529-E82119F273FB}"/>
              </a:ext>
            </a:extLst>
          </p:cNvPr>
          <p:cNvSpPr>
            <a:spLocks noGrp="1"/>
          </p:cNvSpPr>
          <p:nvPr>
            <p:ph type="title"/>
          </p:nvPr>
        </p:nvSpPr>
        <p:spPr/>
        <p:txBody>
          <a:bodyPr/>
          <a:lstStyle/>
          <a:p>
            <a:pPr algn="ctr"/>
            <a:r>
              <a:rPr lang="en-US" dirty="0"/>
              <a:t>Growth of </a:t>
            </a:r>
            <a:r>
              <a:rPr lang="en-US" dirty="0" err="1"/>
              <a:t>iot</a:t>
            </a:r>
            <a:r>
              <a:rPr lang="en-US" dirty="0"/>
              <a:t> devices</a:t>
            </a:r>
          </a:p>
        </p:txBody>
      </p:sp>
      <p:pic>
        <p:nvPicPr>
          <p:cNvPr id="5" name="Content Placeholder 4">
            <a:extLst>
              <a:ext uri="{FF2B5EF4-FFF2-40B4-BE49-F238E27FC236}">
                <a16:creationId xmlns:a16="http://schemas.microsoft.com/office/drawing/2014/main" id="{BE2D1EF8-B91C-40D6-ADAB-AD8B535D2A5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12943" y="2335042"/>
            <a:ext cx="6142252" cy="3924640"/>
          </a:xfrm>
        </p:spPr>
      </p:pic>
    </p:spTree>
    <p:extLst>
      <p:ext uri="{BB962C8B-B14F-4D97-AF65-F5344CB8AC3E}">
        <p14:creationId xmlns:p14="http://schemas.microsoft.com/office/powerpoint/2010/main" val="504046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A2B46-72A7-4765-A5E3-5D4339234AEF}"/>
              </a:ext>
            </a:extLst>
          </p:cNvPr>
          <p:cNvSpPr>
            <a:spLocks noGrp="1"/>
          </p:cNvSpPr>
          <p:nvPr>
            <p:ph type="title"/>
          </p:nvPr>
        </p:nvSpPr>
        <p:spPr/>
        <p:txBody>
          <a:bodyPr/>
          <a:lstStyle/>
          <a:p>
            <a:pPr algn="ctr"/>
            <a:r>
              <a:rPr lang="en-US" dirty="0"/>
              <a:t>Example of </a:t>
            </a:r>
            <a:r>
              <a:rPr lang="en-US" dirty="0" err="1"/>
              <a:t>iot</a:t>
            </a:r>
            <a:r>
              <a:rPr lang="en-US" dirty="0"/>
              <a:t> attack - </a:t>
            </a:r>
            <a:r>
              <a:rPr lang="en-US" dirty="0" err="1"/>
              <a:t>mirai</a:t>
            </a:r>
            <a:endParaRPr lang="en-US" dirty="0"/>
          </a:p>
        </p:txBody>
      </p:sp>
      <p:pic>
        <p:nvPicPr>
          <p:cNvPr id="5" name="Content Placeholder 4">
            <a:extLst>
              <a:ext uri="{FF2B5EF4-FFF2-40B4-BE49-F238E27FC236}">
                <a16:creationId xmlns:a16="http://schemas.microsoft.com/office/drawing/2014/main" id="{1A68AAEA-7468-4484-8177-9D9CF1358F7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04221" y="2084832"/>
            <a:ext cx="7159885" cy="4022725"/>
          </a:xfrm>
        </p:spPr>
      </p:pic>
    </p:spTree>
    <p:extLst>
      <p:ext uri="{BB962C8B-B14F-4D97-AF65-F5344CB8AC3E}">
        <p14:creationId xmlns:p14="http://schemas.microsoft.com/office/powerpoint/2010/main" val="1839890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FBBD9-3C2E-4C55-BC08-7CFF03CE0796}"/>
              </a:ext>
            </a:extLst>
          </p:cNvPr>
          <p:cNvSpPr>
            <a:spLocks noGrp="1"/>
          </p:cNvSpPr>
          <p:nvPr>
            <p:ph type="title"/>
          </p:nvPr>
        </p:nvSpPr>
        <p:spPr/>
        <p:txBody>
          <a:bodyPr/>
          <a:lstStyle/>
          <a:p>
            <a:pPr algn="ctr"/>
            <a:r>
              <a:rPr lang="en-US" dirty="0"/>
              <a:t>Intrusion detection system</a:t>
            </a:r>
          </a:p>
        </p:txBody>
      </p:sp>
      <p:pic>
        <p:nvPicPr>
          <p:cNvPr id="5" name="Content Placeholder 4">
            <a:extLst>
              <a:ext uri="{FF2B5EF4-FFF2-40B4-BE49-F238E27FC236}">
                <a16:creationId xmlns:a16="http://schemas.microsoft.com/office/drawing/2014/main" id="{DE461AF1-5A46-457D-9A98-0579A311E0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12541" y="2482657"/>
            <a:ext cx="8566917" cy="3160240"/>
          </a:xfrm>
        </p:spPr>
      </p:pic>
      <p:sp>
        <p:nvSpPr>
          <p:cNvPr id="6" name="Rectangle 5">
            <a:extLst>
              <a:ext uri="{FF2B5EF4-FFF2-40B4-BE49-F238E27FC236}">
                <a16:creationId xmlns:a16="http://schemas.microsoft.com/office/drawing/2014/main" id="{8A3368A8-92C1-46A3-BA79-6F2CEC73B20E}"/>
              </a:ext>
            </a:extLst>
          </p:cNvPr>
          <p:cNvSpPr/>
          <p:nvPr/>
        </p:nvSpPr>
        <p:spPr>
          <a:xfrm>
            <a:off x="4581331" y="3116424"/>
            <a:ext cx="699796" cy="1511560"/>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IDS</a:t>
            </a:r>
          </a:p>
        </p:txBody>
      </p:sp>
    </p:spTree>
    <p:extLst>
      <p:ext uri="{BB962C8B-B14F-4D97-AF65-F5344CB8AC3E}">
        <p14:creationId xmlns:p14="http://schemas.microsoft.com/office/powerpoint/2010/main" val="2765433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55968-1B56-4243-A384-949BDEE2AD08}"/>
              </a:ext>
            </a:extLst>
          </p:cNvPr>
          <p:cNvSpPr>
            <a:spLocks noGrp="1"/>
          </p:cNvSpPr>
          <p:nvPr>
            <p:ph type="title"/>
          </p:nvPr>
        </p:nvSpPr>
        <p:spPr/>
        <p:txBody>
          <a:bodyPr/>
          <a:lstStyle/>
          <a:p>
            <a:pPr algn="ctr"/>
            <a:r>
              <a:rPr lang="en-US" dirty="0"/>
              <a:t>Understand ids with an analogy</a:t>
            </a:r>
          </a:p>
        </p:txBody>
      </p:sp>
      <p:pic>
        <p:nvPicPr>
          <p:cNvPr id="5" name="Content Placeholder 4">
            <a:extLst>
              <a:ext uri="{FF2B5EF4-FFF2-40B4-BE49-F238E27FC236}">
                <a16:creationId xmlns:a16="http://schemas.microsoft.com/office/drawing/2014/main" id="{B8A614D1-1B15-46C1-AD2A-AB6F7213D69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9540"/>
          <a:stretch/>
        </p:blipFill>
        <p:spPr>
          <a:xfrm>
            <a:off x="3500938" y="2286000"/>
            <a:ext cx="4766261" cy="3638939"/>
          </a:xfrm>
          <a:ln w="57150">
            <a:solidFill>
              <a:schemeClr val="tx1"/>
            </a:solidFill>
          </a:ln>
        </p:spPr>
      </p:pic>
      <p:cxnSp>
        <p:nvCxnSpPr>
          <p:cNvPr id="7" name="Straight Connector 6">
            <a:extLst>
              <a:ext uri="{FF2B5EF4-FFF2-40B4-BE49-F238E27FC236}">
                <a16:creationId xmlns:a16="http://schemas.microsoft.com/office/drawing/2014/main" id="{E2FB2CBA-F1E1-4A0A-93CF-4966DBF3E22D}"/>
              </a:ext>
            </a:extLst>
          </p:cNvPr>
          <p:cNvCxnSpPr>
            <a:cxnSpLocks/>
          </p:cNvCxnSpPr>
          <p:nvPr/>
        </p:nvCxnSpPr>
        <p:spPr>
          <a:xfrm>
            <a:off x="8332513" y="3429000"/>
            <a:ext cx="0" cy="67647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3A136D64-2DE4-409B-924E-B42FD6A4BDD3}"/>
              </a:ext>
            </a:extLst>
          </p:cNvPr>
          <p:cNvCxnSpPr/>
          <p:nvPr/>
        </p:nvCxnSpPr>
        <p:spPr>
          <a:xfrm rot="5400000" flipH="1" flipV="1">
            <a:off x="4921898" y="5593702"/>
            <a:ext cx="1156996" cy="513184"/>
          </a:xfrm>
          <a:prstGeom prst="curvedConnector3">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F93F937-B90D-4350-9C71-B7FA5E6563B7}"/>
              </a:ext>
            </a:extLst>
          </p:cNvPr>
          <p:cNvSpPr txBox="1"/>
          <p:nvPr/>
        </p:nvSpPr>
        <p:spPr>
          <a:xfrm>
            <a:off x="4850907" y="6363478"/>
            <a:ext cx="785793" cy="369332"/>
          </a:xfrm>
          <a:prstGeom prst="rect">
            <a:avLst/>
          </a:prstGeom>
          <a:noFill/>
        </p:spPr>
        <p:txBody>
          <a:bodyPr wrap="none" rtlCol="0">
            <a:spAutoFit/>
          </a:bodyPr>
          <a:lstStyle/>
          <a:p>
            <a:r>
              <a:rPr lang="en-US" dirty="0"/>
              <a:t>system</a:t>
            </a:r>
          </a:p>
        </p:txBody>
      </p:sp>
      <p:cxnSp>
        <p:nvCxnSpPr>
          <p:cNvPr id="14" name="Connector: Curved 13">
            <a:extLst>
              <a:ext uri="{FF2B5EF4-FFF2-40B4-BE49-F238E27FC236}">
                <a16:creationId xmlns:a16="http://schemas.microsoft.com/office/drawing/2014/main" id="{1E148911-B130-4D9A-ABF0-3B30E7831E0B}"/>
              </a:ext>
            </a:extLst>
          </p:cNvPr>
          <p:cNvCxnSpPr/>
          <p:nvPr/>
        </p:nvCxnSpPr>
        <p:spPr>
          <a:xfrm rot="10800000" flipV="1">
            <a:off x="8369836" y="3151414"/>
            <a:ext cx="802156" cy="555171"/>
          </a:xfrm>
          <a:prstGeom prst="curvedConnector3">
            <a:avLst>
              <a:gd name="adj1" fmla="val 47674"/>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0EEF2D8-5837-4237-8ABB-3F8F7145B7C7}"/>
              </a:ext>
            </a:extLst>
          </p:cNvPr>
          <p:cNvSpPr txBox="1"/>
          <p:nvPr/>
        </p:nvSpPr>
        <p:spPr>
          <a:xfrm>
            <a:off x="9171992" y="2966748"/>
            <a:ext cx="874535" cy="369332"/>
          </a:xfrm>
          <a:prstGeom prst="rect">
            <a:avLst/>
          </a:prstGeom>
          <a:noFill/>
        </p:spPr>
        <p:txBody>
          <a:bodyPr wrap="none" rtlCol="0">
            <a:spAutoFit/>
          </a:bodyPr>
          <a:lstStyle/>
          <a:p>
            <a:r>
              <a:rPr lang="en-US" dirty="0"/>
              <a:t>firewall</a:t>
            </a:r>
          </a:p>
        </p:txBody>
      </p:sp>
      <p:pic>
        <p:nvPicPr>
          <p:cNvPr id="18" name="Picture 17">
            <a:extLst>
              <a:ext uri="{FF2B5EF4-FFF2-40B4-BE49-F238E27FC236}">
                <a16:creationId xmlns:a16="http://schemas.microsoft.com/office/drawing/2014/main" id="{7DADC8AF-6EF2-480A-944F-F396E08187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4024" y="3734577"/>
            <a:ext cx="548640" cy="594360"/>
          </a:xfrm>
          <a:prstGeom prst="rect">
            <a:avLst/>
          </a:prstGeom>
        </p:spPr>
      </p:pic>
      <p:cxnSp>
        <p:nvCxnSpPr>
          <p:cNvPr id="20" name="Connector: Curved 19">
            <a:extLst>
              <a:ext uri="{FF2B5EF4-FFF2-40B4-BE49-F238E27FC236}">
                <a16:creationId xmlns:a16="http://schemas.microsoft.com/office/drawing/2014/main" id="{D9C90593-47AF-4E5F-ABDB-5744E154897D}"/>
              </a:ext>
            </a:extLst>
          </p:cNvPr>
          <p:cNvCxnSpPr>
            <a:cxnSpLocks/>
          </p:cNvCxnSpPr>
          <p:nvPr/>
        </p:nvCxnSpPr>
        <p:spPr>
          <a:xfrm rot="10800000">
            <a:off x="9322665" y="4105470"/>
            <a:ext cx="723863" cy="494523"/>
          </a:xfrm>
          <a:prstGeom prst="curvedConnector3">
            <a:avLst>
              <a:gd name="adj1" fmla="val 50000"/>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F316CF5-0818-4234-95A9-DF4044593488}"/>
              </a:ext>
            </a:extLst>
          </p:cNvPr>
          <p:cNvSpPr txBox="1"/>
          <p:nvPr/>
        </p:nvSpPr>
        <p:spPr>
          <a:xfrm>
            <a:off x="10046527" y="4415328"/>
            <a:ext cx="901016" cy="369332"/>
          </a:xfrm>
          <a:prstGeom prst="rect">
            <a:avLst/>
          </a:prstGeom>
          <a:noFill/>
        </p:spPr>
        <p:txBody>
          <a:bodyPr wrap="none" rtlCol="0">
            <a:spAutoFit/>
          </a:bodyPr>
          <a:lstStyle/>
          <a:p>
            <a:r>
              <a:rPr lang="en-US" dirty="0"/>
              <a:t>intruder</a:t>
            </a:r>
          </a:p>
        </p:txBody>
      </p:sp>
      <p:pic>
        <p:nvPicPr>
          <p:cNvPr id="28" name="Picture 27">
            <a:extLst>
              <a:ext uri="{FF2B5EF4-FFF2-40B4-BE49-F238E27FC236}">
                <a16:creationId xmlns:a16="http://schemas.microsoft.com/office/drawing/2014/main" id="{E63087BE-B619-42E7-9E53-283E71B92A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0062" y="2323042"/>
            <a:ext cx="1268696" cy="867747"/>
          </a:xfrm>
          <a:prstGeom prst="rect">
            <a:avLst/>
          </a:prstGeom>
          <a:effectLst>
            <a:glow rad="228600">
              <a:schemeClr val="accent6">
                <a:satMod val="175000"/>
                <a:alpha val="40000"/>
              </a:schemeClr>
            </a:glow>
          </a:effectLst>
        </p:spPr>
      </p:pic>
      <p:cxnSp>
        <p:nvCxnSpPr>
          <p:cNvPr id="30" name="Connector: Curved 29">
            <a:extLst>
              <a:ext uri="{FF2B5EF4-FFF2-40B4-BE49-F238E27FC236}">
                <a16:creationId xmlns:a16="http://schemas.microsoft.com/office/drawing/2014/main" id="{20F298AC-F472-4735-AFAD-EC53C7C330AE}"/>
              </a:ext>
            </a:extLst>
          </p:cNvPr>
          <p:cNvCxnSpPr/>
          <p:nvPr/>
        </p:nvCxnSpPr>
        <p:spPr>
          <a:xfrm rot="10800000" flipV="1">
            <a:off x="7585789" y="2084831"/>
            <a:ext cx="484331" cy="434433"/>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EA55048-8E2C-4A0E-AFD3-C5A290B283FC}"/>
              </a:ext>
            </a:extLst>
          </p:cNvPr>
          <p:cNvSpPr txBox="1"/>
          <p:nvPr/>
        </p:nvSpPr>
        <p:spPr>
          <a:xfrm>
            <a:off x="8070120" y="1795229"/>
            <a:ext cx="659155" cy="523220"/>
          </a:xfrm>
          <a:prstGeom prst="rect">
            <a:avLst/>
          </a:prstGeom>
          <a:noFill/>
        </p:spPr>
        <p:txBody>
          <a:bodyPr wrap="none" rtlCol="0">
            <a:spAutoFit/>
          </a:bodyPr>
          <a:lstStyle/>
          <a:p>
            <a:r>
              <a:rPr lang="en-US" sz="2800" dirty="0">
                <a:solidFill>
                  <a:srgbClr val="FF0000"/>
                </a:solidFill>
              </a:rPr>
              <a:t>IDS</a:t>
            </a:r>
          </a:p>
        </p:txBody>
      </p:sp>
    </p:spTree>
    <p:extLst>
      <p:ext uri="{BB962C8B-B14F-4D97-AF65-F5344CB8AC3E}">
        <p14:creationId xmlns:p14="http://schemas.microsoft.com/office/powerpoint/2010/main" val="12778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6481-4EB8-40E7-838F-E7BA80ABEB83}"/>
              </a:ext>
            </a:extLst>
          </p:cNvPr>
          <p:cNvSpPr>
            <a:spLocks noGrp="1"/>
          </p:cNvSpPr>
          <p:nvPr>
            <p:ph type="title"/>
          </p:nvPr>
        </p:nvSpPr>
        <p:spPr/>
        <p:txBody>
          <a:bodyPr/>
          <a:lstStyle/>
          <a:p>
            <a:pPr algn="ctr"/>
            <a:r>
              <a:rPr lang="en-US" dirty="0"/>
              <a:t>Types of ids</a:t>
            </a:r>
          </a:p>
        </p:txBody>
      </p:sp>
      <p:pic>
        <p:nvPicPr>
          <p:cNvPr id="6" name="Content Placeholder 5">
            <a:extLst>
              <a:ext uri="{FF2B5EF4-FFF2-40B4-BE49-F238E27FC236}">
                <a16:creationId xmlns:a16="http://schemas.microsoft.com/office/drawing/2014/main" id="{79AD0D91-55A3-4C07-A8AD-1360E1EF4D4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38291" y="2746601"/>
            <a:ext cx="4389418" cy="2420422"/>
          </a:xfrm>
        </p:spPr>
      </p:pic>
      <p:pic>
        <p:nvPicPr>
          <p:cNvPr id="4" name="Picture 3">
            <a:extLst>
              <a:ext uri="{FF2B5EF4-FFF2-40B4-BE49-F238E27FC236}">
                <a16:creationId xmlns:a16="http://schemas.microsoft.com/office/drawing/2014/main" id="{668D4AE6-7DEC-4748-A1A0-1FD7E048F990}"/>
              </a:ext>
            </a:extLst>
          </p:cNvPr>
          <p:cNvPicPr>
            <a:picLocks noChangeAspect="1"/>
          </p:cNvPicPr>
          <p:nvPr/>
        </p:nvPicPr>
        <p:blipFill rotWithShape="1">
          <a:blip r:embed="rId4"/>
          <a:srcRect t="2957"/>
          <a:stretch/>
        </p:blipFill>
        <p:spPr>
          <a:xfrm>
            <a:off x="6664292" y="2817845"/>
            <a:ext cx="4200525" cy="2338581"/>
          </a:xfrm>
          <a:prstGeom prst="rect">
            <a:avLst/>
          </a:prstGeom>
        </p:spPr>
      </p:pic>
    </p:spTree>
    <p:extLst>
      <p:ext uri="{BB962C8B-B14F-4D97-AF65-F5344CB8AC3E}">
        <p14:creationId xmlns:p14="http://schemas.microsoft.com/office/powerpoint/2010/main" val="91519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5F44F-C20A-4E24-9F96-FE3CB1C9D39B}"/>
              </a:ext>
            </a:extLst>
          </p:cNvPr>
          <p:cNvSpPr>
            <a:spLocks noGrp="1"/>
          </p:cNvSpPr>
          <p:nvPr>
            <p:ph type="title"/>
          </p:nvPr>
        </p:nvSpPr>
        <p:spPr/>
        <p:txBody>
          <a:bodyPr/>
          <a:lstStyle/>
          <a:p>
            <a:pPr algn="ctr"/>
            <a:r>
              <a:rPr lang="en-US" dirty="0"/>
              <a:t>Signature based vs anomaly based</a:t>
            </a:r>
          </a:p>
        </p:txBody>
      </p:sp>
      <p:pic>
        <p:nvPicPr>
          <p:cNvPr id="17" name="Content Placeholder 16">
            <a:extLst>
              <a:ext uri="{FF2B5EF4-FFF2-40B4-BE49-F238E27FC236}">
                <a16:creationId xmlns:a16="http://schemas.microsoft.com/office/drawing/2014/main" id="{7EA4A988-5EA7-4959-BA47-8E04AF7F9B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21223" y="2962860"/>
            <a:ext cx="674711" cy="709724"/>
          </a:xfrm>
        </p:spPr>
      </p:pic>
      <p:sp>
        <p:nvSpPr>
          <p:cNvPr id="4" name="Rectangle 3">
            <a:extLst>
              <a:ext uri="{FF2B5EF4-FFF2-40B4-BE49-F238E27FC236}">
                <a16:creationId xmlns:a16="http://schemas.microsoft.com/office/drawing/2014/main" id="{D434139E-5E3E-48C0-82E1-E69A149F09CC}"/>
              </a:ext>
            </a:extLst>
          </p:cNvPr>
          <p:cNvSpPr/>
          <p:nvPr/>
        </p:nvSpPr>
        <p:spPr>
          <a:xfrm>
            <a:off x="396550" y="2674153"/>
            <a:ext cx="1847462" cy="32470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1289EE7A-1DF1-4C33-BF65-0C2DF7937FE4}"/>
              </a:ext>
            </a:extLst>
          </p:cNvPr>
          <p:cNvCxnSpPr/>
          <p:nvPr/>
        </p:nvCxnSpPr>
        <p:spPr>
          <a:xfrm>
            <a:off x="578498" y="2948473"/>
            <a:ext cx="14835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17019B-AC75-4228-AD42-98B849B5D01F}"/>
              </a:ext>
            </a:extLst>
          </p:cNvPr>
          <p:cNvCxnSpPr/>
          <p:nvPr/>
        </p:nvCxnSpPr>
        <p:spPr>
          <a:xfrm>
            <a:off x="578498" y="3231502"/>
            <a:ext cx="148356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6AC4994-690A-4817-AACD-5224E8544B1B}"/>
              </a:ext>
            </a:extLst>
          </p:cNvPr>
          <p:cNvCxnSpPr/>
          <p:nvPr/>
        </p:nvCxnSpPr>
        <p:spPr>
          <a:xfrm>
            <a:off x="578498" y="3520751"/>
            <a:ext cx="1483567"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Arc 8">
            <a:extLst>
              <a:ext uri="{FF2B5EF4-FFF2-40B4-BE49-F238E27FC236}">
                <a16:creationId xmlns:a16="http://schemas.microsoft.com/office/drawing/2014/main" id="{270B06B8-99EE-4EF6-839E-5DFBDF968B61}"/>
              </a:ext>
            </a:extLst>
          </p:cNvPr>
          <p:cNvSpPr/>
          <p:nvPr/>
        </p:nvSpPr>
        <p:spPr>
          <a:xfrm>
            <a:off x="578498" y="3806890"/>
            <a:ext cx="1483567" cy="303182"/>
          </a:xfrm>
          <a:prstGeom prst="arc">
            <a:avLst>
              <a:gd name="adj1" fmla="val 10953571"/>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reeform: Shape 9">
            <a:extLst>
              <a:ext uri="{FF2B5EF4-FFF2-40B4-BE49-F238E27FC236}">
                <a16:creationId xmlns:a16="http://schemas.microsoft.com/office/drawing/2014/main" id="{9859BB88-562B-42B9-8292-DB6881EEEDE9}"/>
              </a:ext>
            </a:extLst>
          </p:cNvPr>
          <p:cNvSpPr/>
          <p:nvPr/>
        </p:nvSpPr>
        <p:spPr>
          <a:xfrm>
            <a:off x="606490" y="4189445"/>
            <a:ext cx="1455575" cy="388729"/>
          </a:xfrm>
          <a:custGeom>
            <a:avLst/>
            <a:gdLst>
              <a:gd name="connsiteX0" fmla="*/ 0 w 1525842"/>
              <a:gd name="connsiteY0" fmla="*/ 21547 h 270317"/>
              <a:gd name="connsiteX1" fmla="*/ 1474237 w 1525842"/>
              <a:gd name="connsiteY1" fmla="*/ 21547 h 270317"/>
              <a:gd name="connsiteX2" fmla="*/ 1175657 w 1525842"/>
              <a:gd name="connsiteY2" fmla="*/ 245482 h 270317"/>
              <a:gd name="connsiteX3" fmla="*/ 1026367 w 1525842"/>
              <a:gd name="connsiteY3" fmla="*/ 254812 h 270317"/>
            </a:gdLst>
            <a:ahLst/>
            <a:cxnLst>
              <a:cxn ang="0">
                <a:pos x="connsiteX0" y="connsiteY0"/>
              </a:cxn>
              <a:cxn ang="0">
                <a:pos x="connsiteX1" y="connsiteY1"/>
              </a:cxn>
              <a:cxn ang="0">
                <a:pos x="connsiteX2" y="connsiteY2"/>
              </a:cxn>
              <a:cxn ang="0">
                <a:pos x="connsiteX3" y="connsiteY3"/>
              </a:cxn>
            </a:cxnLst>
            <a:rect l="l" t="t" r="r" b="b"/>
            <a:pathLst>
              <a:path w="1525842" h="270317">
                <a:moveTo>
                  <a:pt x="0" y="21547"/>
                </a:moveTo>
                <a:cubicBezTo>
                  <a:pt x="639147" y="2886"/>
                  <a:pt x="1278294" y="-15775"/>
                  <a:pt x="1474237" y="21547"/>
                </a:cubicBezTo>
                <a:cubicBezTo>
                  <a:pt x="1670180" y="58869"/>
                  <a:pt x="1250302" y="206605"/>
                  <a:pt x="1175657" y="245482"/>
                </a:cubicBezTo>
                <a:cubicBezTo>
                  <a:pt x="1101012" y="284360"/>
                  <a:pt x="1063689" y="269586"/>
                  <a:pt x="1026367" y="254812"/>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Curved 11">
            <a:extLst>
              <a:ext uri="{FF2B5EF4-FFF2-40B4-BE49-F238E27FC236}">
                <a16:creationId xmlns:a16="http://schemas.microsoft.com/office/drawing/2014/main" id="{493FC5D2-93D2-48E6-B481-3FB781352BE6}"/>
              </a:ext>
            </a:extLst>
          </p:cNvPr>
          <p:cNvCxnSpPr>
            <a:cxnSpLocks/>
          </p:cNvCxnSpPr>
          <p:nvPr/>
        </p:nvCxnSpPr>
        <p:spPr>
          <a:xfrm flipV="1">
            <a:off x="578498" y="4779342"/>
            <a:ext cx="1455575" cy="137891"/>
          </a:xfrm>
          <a:prstGeom prst="curvedConnector3">
            <a:avLst/>
          </a:prstGeom>
          <a:ln w="28575">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B492075E-0CD1-416F-8A15-7BA4B43AD33D}"/>
              </a:ext>
            </a:extLst>
          </p:cNvPr>
          <p:cNvCxnSpPr/>
          <p:nvPr/>
        </p:nvCxnSpPr>
        <p:spPr>
          <a:xfrm>
            <a:off x="578498" y="5365102"/>
            <a:ext cx="1483567" cy="279918"/>
          </a:xfrm>
          <a:prstGeom prst="bentConnector3">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E9595A2-5366-4F46-BABF-CA97CF5E9407}"/>
              </a:ext>
            </a:extLst>
          </p:cNvPr>
          <p:cNvSpPr txBox="1"/>
          <p:nvPr/>
        </p:nvSpPr>
        <p:spPr>
          <a:xfrm>
            <a:off x="617439" y="2286000"/>
            <a:ext cx="1444626" cy="369332"/>
          </a:xfrm>
          <a:prstGeom prst="rect">
            <a:avLst/>
          </a:prstGeom>
          <a:noFill/>
        </p:spPr>
        <p:txBody>
          <a:bodyPr wrap="none" rtlCol="0">
            <a:spAutoFit/>
          </a:bodyPr>
          <a:lstStyle/>
          <a:p>
            <a:r>
              <a:rPr lang="en-US" dirty="0"/>
              <a:t>Signatures list</a:t>
            </a:r>
          </a:p>
        </p:txBody>
      </p:sp>
      <p:sp>
        <p:nvSpPr>
          <p:cNvPr id="19" name="Freeform: Shape 18">
            <a:extLst>
              <a:ext uri="{FF2B5EF4-FFF2-40B4-BE49-F238E27FC236}">
                <a16:creationId xmlns:a16="http://schemas.microsoft.com/office/drawing/2014/main" id="{99CADDBF-14A6-434D-A96C-D99AD89A089E}"/>
              </a:ext>
            </a:extLst>
          </p:cNvPr>
          <p:cNvSpPr/>
          <p:nvPr/>
        </p:nvSpPr>
        <p:spPr>
          <a:xfrm>
            <a:off x="3730790" y="3764116"/>
            <a:ext cx="1455575" cy="388729"/>
          </a:xfrm>
          <a:custGeom>
            <a:avLst/>
            <a:gdLst>
              <a:gd name="connsiteX0" fmla="*/ 0 w 1525842"/>
              <a:gd name="connsiteY0" fmla="*/ 21547 h 270317"/>
              <a:gd name="connsiteX1" fmla="*/ 1474237 w 1525842"/>
              <a:gd name="connsiteY1" fmla="*/ 21547 h 270317"/>
              <a:gd name="connsiteX2" fmla="*/ 1175657 w 1525842"/>
              <a:gd name="connsiteY2" fmla="*/ 245482 h 270317"/>
              <a:gd name="connsiteX3" fmla="*/ 1026367 w 1525842"/>
              <a:gd name="connsiteY3" fmla="*/ 254812 h 270317"/>
            </a:gdLst>
            <a:ahLst/>
            <a:cxnLst>
              <a:cxn ang="0">
                <a:pos x="connsiteX0" y="connsiteY0"/>
              </a:cxn>
              <a:cxn ang="0">
                <a:pos x="connsiteX1" y="connsiteY1"/>
              </a:cxn>
              <a:cxn ang="0">
                <a:pos x="connsiteX2" y="connsiteY2"/>
              </a:cxn>
              <a:cxn ang="0">
                <a:pos x="connsiteX3" y="connsiteY3"/>
              </a:cxn>
            </a:cxnLst>
            <a:rect l="l" t="t" r="r" b="b"/>
            <a:pathLst>
              <a:path w="1525842" h="270317">
                <a:moveTo>
                  <a:pt x="0" y="21547"/>
                </a:moveTo>
                <a:cubicBezTo>
                  <a:pt x="639147" y="2886"/>
                  <a:pt x="1278294" y="-15775"/>
                  <a:pt x="1474237" y="21547"/>
                </a:cubicBezTo>
                <a:cubicBezTo>
                  <a:pt x="1670180" y="58869"/>
                  <a:pt x="1250302" y="206605"/>
                  <a:pt x="1175657" y="245482"/>
                </a:cubicBezTo>
                <a:cubicBezTo>
                  <a:pt x="1101012" y="284360"/>
                  <a:pt x="1063689" y="269586"/>
                  <a:pt x="1026367" y="254812"/>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AD2416DC-E275-4215-AEA2-354FA97AEB47}"/>
              </a:ext>
            </a:extLst>
          </p:cNvPr>
          <p:cNvSpPr/>
          <p:nvPr/>
        </p:nvSpPr>
        <p:spPr>
          <a:xfrm rot="20631624">
            <a:off x="2197090" y="3868919"/>
            <a:ext cx="1455575" cy="303182"/>
          </a:xfrm>
          <a:prstGeom prst="rightArrow">
            <a:avLst>
              <a:gd name="adj1" fmla="val 25379"/>
              <a:gd name="adj2" fmla="val 50000"/>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B54B552-2335-4EB7-8B5B-AD0410F31D40}"/>
              </a:ext>
            </a:extLst>
          </p:cNvPr>
          <p:cNvSpPr txBox="1"/>
          <p:nvPr/>
        </p:nvSpPr>
        <p:spPr>
          <a:xfrm rot="20619486">
            <a:off x="2429138" y="3666421"/>
            <a:ext cx="726096" cy="369332"/>
          </a:xfrm>
          <a:prstGeom prst="rect">
            <a:avLst/>
          </a:prstGeom>
          <a:noFill/>
        </p:spPr>
        <p:txBody>
          <a:bodyPr wrap="none" rtlCol="0">
            <a:spAutoFit/>
          </a:bodyPr>
          <a:lstStyle/>
          <a:p>
            <a:r>
              <a:rPr lang="en-US" dirty="0"/>
              <a:t>match</a:t>
            </a:r>
          </a:p>
        </p:txBody>
      </p:sp>
      <p:pic>
        <p:nvPicPr>
          <p:cNvPr id="23" name="Picture 22">
            <a:extLst>
              <a:ext uri="{FF2B5EF4-FFF2-40B4-BE49-F238E27FC236}">
                <a16:creationId xmlns:a16="http://schemas.microsoft.com/office/drawing/2014/main" id="{793EB09D-19A6-4F92-8FE5-BE450209C3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3145" y="2380953"/>
            <a:ext cx="5208697" cy="3498980"/>
          </a:xfrm>
          <a:prstGeom prst="rect">
            <a:avLst/>
          </a:prstGeom>
        </p:spPr>
      </p:pic>
    </p:spTree>
    <p:extLst>
      <p:ext uri="{BB962C8B-B14F-4D97-AF65-F5344CB8AC3E}">
        <p14:creationId xmlns:p14="http://schemas.microsoft.com/office/powerpoint/2010/main" val="29456607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2658</Words>
  <Application>Microsoft Office PowerPoint</Application>
  <PresentationFormat>Widescreen</PresentationFormat>
  <Paragraphs>159</Paragraphs>
  <Slides>19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Tw Cen MT</vt:lpstr>
      <vt:lpstr>Tw Cen MT Condensed</vt:lpstr>
      <vt:lpstr>Wingdings 3</vt:lpstr>
      <vt:lpstr>Integral</vt:lpstr>
      <vt:lpstr>IoT Security : Anomaly-based Intrusion Detection</vt:lpstr>
      <vt:lpstr>contents</vt:lpstr>
      <vt:lpstr>IoT Security and its need</vt:lpstr>
      <vt:lpstr>Growth of iot devices</vt:lpstr>
      <vt:lpstr>Example of iot attack - mirai</vt:lpstr>
      <vt:lpstr>Intrusion detection system</vt:lpstr>
      <vt:lpstr>Understand ids with an analogy</vt:lpstr>
      <vt:lpstr>Types of ids</vt:lpstr>
      <vt:lpstr>Signature based vs anomaly based</vt:lpstr>
      <vt:lpstr>Anomaly detection ML hybrid model</vt:lpstr>
      <vt:lpstr>Functionality overview</vt:lpstr>
      <vt:lpstr>Confusion matrix</vt:lpstr>
      <vt:lpstr>Nsl-kdd dataset: attack type classification</vt:lpstr>
      <vt:lpstr>Algorithm</vt:lpstr>
      <vt:lpstr>Algorithm (continued)</vt:lpstr>
      <vt:lpstr>Discussion of results</vt:lpstr>
      <vt:lpstr>Conclusion and 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Security : Anomaly-based Intrusion Detection</dc:title>
  <dc:creator>Rhishabh Hattarki</dc:creator>
  <cp:lastModifiedBy>Rhishabh Hattarki</cp:lastModifiedBy>
  <cp:revision>88</cp:revision>
  <dcterms:created xsi:type="dcterms:W3CDTF">2019-03-04T08:06:41Z</dcterms:created>
  <dcterms:modified xsi:type="dcterms:W3CDTF">2019-03-05T02:16:33Z</dcterms:modified>
</cp:coreProperties>
</file>