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4" r:id="rId1"/>
  </p:sldMasterIdLst>
  <p:notesMasterIdLst>
    <p:notesMasterId r:id="rId58"/>
  </p:notesMasterIdLst>
  <p:sldIdLst>
    <p:sldId id="256" r:id="rId2"/>
    <p:sldId id="259" r:id="rId3"/>
    <p:sldId id="261" r:id="rId4"/>
    <p:sldId id="262" r:id="rId5"/>
    <p:sldId id="264" r:id="rId6"/>
    <p:sldId id="258" r:id="rId7"/>
    <p:sldId id="263" r:id="rId8"/>
    <p:sldId id="265" r:id="rId9"/>
    <p:sldId id="266" r:id="rId10"/>
    <p:sldId id="267" r:id="rId11"/>
    <p:sldId id="268" r:id="rId12"/>
    <p:sldId id="269" r:id="rId13"/>
    <p:sldId id="270" r:id="rId14"/>
    <p:sldId id="260" r:id="rId15"/>
    <p:sldId id="273" r:id="rId16"/>
    <p:sldId id="271" r:id="rId17"/>
    <p:sldId id="274" r:id="rId18"/>
    <p:sldId id="275" r:id="rId19"/>
    <p:sldId id="278" r:id="rId20"/>
    <p:sldId id="276" r:id="rId21"/>
    <p:sldId id="277" r:id="rId22"/>
    <p:sldId id="283" r:id="rId23"/>
    <p:sldId id="284" r:id="rId24"/>
    <p:sldId id="285" r:id="rId25"/>
    <p:sldId id="286" r:id="rId26"/>
    <p:sldId id="288" r:id="rId27"/>
    <p:sldId id="287"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279" r:id="rId43"/>
    <p:sldId id="303" r:id="rId44"/>
    <p:sldId id="304" r:id="rId45"/>
    <p:sldId id="272" r:id="rId46"/>
    <p:sldId id="305" r:id="rId47"/>
    <p:sldId id="306" r:id="rId48"/>
    <p:sldId id="307" r:id="rId49"/>
    <p:sldId id="308" r:id="rId50"/>
    <p:sldId id="309" r:id="rId51"/>
    <p:sldId id="310" r:id="rId52"/>
    <p:sldId id="311" r:id="rId53"/>
    <p:sldId id="281" r:id="rId54"/>
    <p:sldId id="280" r:id="rId55"/>
    <p:sldId id="312" r:id="rId56"/>
    <p:sldId id="282"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68"/>
    <p:restoredTop sz="95679"/>
  </p:normalViewPr>
  <p:slideViewPr>
    <p:cSldViewPr snapToGrid="0" snapToObjects="1">
      <p:cViewPr varScale="1">
        <p:scale>
          <a:sx n="121" d="100"/>
          <a:sy n="121" d="100"/>
        </p:scale>
        <p:origin x="568"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9465C6-C7CB-234E-8902-EC89D4305321}" type="datetimeFigureOut">
              <a:rPr lang="en-US" smtClean="0"/>
              <a:t>12/2/20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9C6130-00F2-EC40-BB88-73113472A990}" type="slidenum">
              <a:rPr lang="en-US" smtClean="0"/>
              <a:t>‹#›</a:t>
            </a:fld>
            <a:endParaRPr lang="en-US"/>
          </a:p>
        </p:txBody>
      </p:sp>
    </p:spTree>
    <p:extLst>
      <p:ext uri="{BB962C8B-B14F-4D97-AF65-F5344CB8AC3E}">
        <p14:creationId xmlns:p14="http://schemas.microsoft.com/office/powerpoint/2010/main" val="2148702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University of Chinese Academy of </a:t>
            </a:r>
            <a:r>
              <a:rPr lang="en-US"/>
              <a:t>Science is </a:t>
            </a:r>
          </a:p>
        </p:txBody>
      </p:sp>
      <p:sp>
        <p:nvSpPr>
          <p:cNvPr id="4" name="Slide Number Placeholder 3"/>
          <p:cNvSpPr>
            <a:spLocks noGrp="1"/>
          </p:cNvSpPr>
          <p:nvPr>
            <p:ph type="sldNum" sz="quarter" idx="5"/>
          </p:nvPr>
        </p:nvSpPr>
        <p:spPr/>
        <p:txBody>
          <a:bodyPr/>
          <a:lstStyle/>
          <a:p>
            <a:fld id="{829C6130-00F2-EC40-BB88-73113472A990}" type="slidenum">
              <a:rPr lang="en-US" smtClean="0"/>
              <a:t>1</a:t>
            </a:fld>
            <a:endParaRPr lang="en-US"/>
          </a:p>
        </p:txBody>
      </p:sp>
    </p:spTree>
    <p:extLst>
      <p:ext uri="{BB962C8B-B14F-4D97-AF65-F5344CB8AC3E}">
        <p14:creationId xmlns:p14="http://schemas.microsoft.com/office/powerpoint/2010/main" val="42516619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07EF703-5BBB-6848-830F-5194DE533E6C}" type="datetime1">
              <a:rPr lang="en-CA" smtClean="0"/>
              <a:t>2020-12-02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39607A7-8386-47DB-8578-DDEDD194E5D4}" type="slidenum">
              <a:rPr lang="en-US" smtClean="0"/>
              <a:t>‹#›</a:t>
            </a:fld>
            <a:endParaRPr lang="en-US" dirty="0"/>
          </a:p>
        </p:txBody>
      </p:sp>
    </p:spTree>
    <p:extLst>
      <p:ext uri="{BB962C8B-B14F-4D97-AF65-F5344CB8AC3E}">
        <p14:creationId xmlns:p14="http://schemas.microsoft.com/office/powerpoint/2010/main" val="3012761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A9D7DC-D1AD-6F4C-ADD5-A422BF73C893}" type="datetime1">
              <a:rPr lang="en-CA" smtClean="0"/>
              <a:t>2020-12-02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79571745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7A9D7DC-D1AD-6F4C-ADD5-A422BF73C893}" type="datetime1">
              <a:rPr lang="en-CA" smtClean="0"/>
              <a:t>2020-12-02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33209822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7A9D7DC-D1AD-6F4C-ADD5-A422BF73C893}" type="datetime1">
              <a:rPr lang="en-CA" smtClean="0"/>
              <a:t>2020-12-02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39607A7-8386-47DB-8578-DDEDD194E5D4}"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072730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7A9D7DC-D1AD-6F4C-ADD5-A422BF73C893}" type="datetime1">
              <a:rPr lang="en-CA" smtClean="0"/>
              <a:t>2020-12-02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55167234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A9D7DC-D1AD-6F4C-ADD5-A422BF73C893}" type="datetime1">
              <a:rPr lang="en-CA" smtClean="0"/>
              <a:t>2020-12-02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50553475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A9D7DC-D1AD-6F4C-ADD5-A422BF73C893}" type="datetime1">
              <a:rPr lang="en-CA" smtClean="0"/>
              <a:t>2020-12-02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3449991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6AAF59-4673-A24D-8A8A-19750C45BB62}" type="datetime1">
              <a:rPr lang="en-CA" smtClean="0"/>
              <a:t>2020-12-02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79437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7F7978C-BF4B-EB4B-86CA-D26F51A82E62}" type="datetime1">
              <a:rPr lang="en-CA" smtClean="0"/>
              <a:t>2020-12-02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87544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4277D0-858F-864D-867A-0F879DBA84C5}" type="datetime1">
              <a:rPr lang="en-CA" smtClean="0"/>
              <a:t>2020-12-02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799974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0FF90C7-B718-B344-A32C-48ECBD59D8C1}" type="datetime1">
              <a:rPr lang="en-CA" smtClean="0"/>
              <a:t>2020-12-02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30052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4F7BD6-0FEF-604F-A94F-E04E752DE92C}" type="datetime1">
              <a:rPr lang="en-CA" smtClean="0"/>
              <a:t>2020-12-02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22702592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A9D7DC-D1AD-6F4C-ADD5-A422BF73C893}" type="datetime1">
              <a:rPr lang="en-CA" smtClean="0"/>
              <a:t>2020-12-02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175012893"/>
      </p:ext>
    </p:extLst>
  </p:cSld>
  <p:clrMapOvr>
    <a:masterClrMapping/>
  </p:clrMapOvr>
  <p:hf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4BFABE-1462-4B4E-92B9-3D4924DE8916}" type="datetime1">
              <a:rPr lang="en-CA" smtClean="0"/>
              <a:t>2020-12-02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54982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FB88E4-574C-DB41-BC68-F215279AEE96}" type="datetime1">
              <a:rPr lang="en-CA" smtClean="0"/>
              <a:t>2020-12-02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4500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BB0A08-603B-1D42-9903-B7C255196381}" type="datetime1">
              <a:rPr lang="en-CA" smtClean="0"/>
              <a:t>2020-12-02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13755051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A9D7DC-D1AD-6F4C-ADD5-A422BF73C893}" type="datetime1">
              <a:rPr lang="en-CA" smtClean="0"/>
              <a:t>2020-12-02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36806936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A9D7DC-D1AD-6F4C-ADD5-A422BF73C893}" type="datetime1">
              <a:rPr lang="en-CA" smtClean="0"/>
              <a:t>2020-12-02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048759901"/>
      </p:ext>
    </p:extLst>
  </p:cSld>
  <p:clrMap bg1="dk1" tx1="lt1" bg2="dk2" tx2="lt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 id="2147484136" r:id="rId12"/>
    <p:sldLayoutId id="2147484137" r:id="rId13"/>
    <p:sldLayoutId id="2147484138" r:id="rId14"/>
    <p:sldLayoutId id="2147484139" r:id="rId15"/>
    <p:sldLayoutId id="2147484140" r:id="rId16"/>
    <p:sldLayoutId id="2147484141"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4A2E-E7EB-7D42-835D-1CF79A79D433}"/>
              </a:ext>
            </a:extLst>
          </p:cNvPr>
          <p:cNvSpPr>
            <a:spLocks noGrp="1"/>
          </p:cNvSpPr>
          <p:nvPr>
            <p:ph type="ctrTitle"/>
          </p:nvPr>
        </p:nvSpPr>
        <p:spPr>
          <a:xfrm>
            <a:off x="4968049" y="394943"/>
            <a:ext cx="6119131" cy="1177925"/>
          </a:xfrm>
        </p:spPr>
        <p:txBody>
          <a:bodyPr>
            <a:normAutofit fontScale="90000"/>
          </a:bodyPr>
          <a:lstStyle/>
          <a:p>
            <a:r>
              <a:rPr lang="en-US" dirty="0"/>
              <a:t>Security and privacy on blockchain</a:t>
            </a:r>
          </a:p>
        </p:txBody>
      </p:sp>
      <p:sp>
        <p:nvSpPr>
          <p:cNvPr id="3" name="Subtitle 2">
            <a:extLst>
              <a:ext uri="{FF2B5EF4-FFF2-40B4-BE49-F238E27FC236}">
                <a16:creationId xmlns:a16="http://schemas.microsoft.com/office/drawing/2014/main" id="{E79B5859-26B8-D542-9901-6CF253E934F3}"/>
              </a:ext>
            </a:extLst>
          </p:cNvPr>
          <p:cNvSpPr>
            <a:spLocks noGrp="1"/>
          </p:cNvSpPr>
          <p:nvPr>
            <p:ph type="subTitle" idx="1"/>
          </p:nvPr>
        </p:nvSpPr>
        <p:spPr>
          <a:xfrm>
            <a:off x="4980779" y="1863725"/>
            <a:ext cx="6125372" cy="1655762"/>
          </a:xfrm>
        </p:spPr>
        <p:txBody>
          <a:bodyPr>
            <a:normAutofit/>
          </a:bodyPr>
          <a:lstStyle/>
          <a:p>
            <a:r>
              <a:rPr lang="en-US" dirty="0"/>
              <a:t>Rui Zhang, and Rui </a:t>
            </a:r>
            <a:r>
              <a:rPr lang="en-US" dirty="0" err="1"/>
              <a:t>Xue</a:t>
            </a:r>
            <a:endParaRPr lang="en-US" dirty="0"/>
          </a:p>
          <a:p>
            <a:r>
              <a:rPr lang="en-US" dirty="0"/>
              <a:t>University of Chinese Academy of Science</a:t>
            </a:r>
          </a:p>
          <a:p>
            <a:r>
              <a:rPr lang="en-US" dirty="0"/>
              <a:t>Ling Liu, Georgia Institute of Technology</a:t>
            </a:r>
          </a:p>
          <a:p>
            <a:endParaRPr lang="en-US" dirty="0"/>
          </a:p>
        </p:txBody>
      </p:sp>
      <p:sp>
        <p:nvSpPr>
          <p:cNvPr id="5" name="Slide Number Placeholder 4">
            <a:extLst>
              <a:ext uri="{FF2B5EF4-FFF2-40B4-BE49-F238E27FC236}">
                <a16:creationId xmlns:a16="http://schemas.microsoft.com/office/drawing/2014/main" id="{79C5C7EF-E59B-5A49-AE23-D8D71C8861AD}"/>
              </a:ext>
            </a:extLst>
          </p:cNvPr>
          <p:cNvSpPr>
            <a:spLocks noGrp="1"/>
          </p:cNvSpPr>
          <p:nvPr>
            <p:ph type="sldNum" sz="quarter" idx="12"/>
          </p:nvPr>
        </p:nvSpPr>
        <p:spPr/>
        <p:txBody>
          <a:bodyPr/>
          <a:lstStyle/>
          <a:p>
            <a:fld id="{D39607A7-8386-47DB-8578-DDEDD194E5D4}" type="slidenum">
              <a:rPr lang="en-US" smtClean="0"/>
              <a:t>1</a:t>
            </a:fld>
            <a:endParaRPr lang="en-US" dirty="0"/>
          </a:p>
        </p:txBody>
      </p:sp>
      <p:pic>
        <p:nvPicPr>
          <p:cNvPr id="4" name="Picture 3">
            <a:extLst>
              <a:ext uri="{FF2B5EF4-FFF2-40B4-BE49-F238E27FC236}">
                <a16:creationId xmlns:a16="http://schemas.microsoft.com/office/drawing/2014/main" id="{CD92F209-0B3B-4BB6-85D7-608D12CFB246}"/>
              </a:ext>
            </a:extLst>
          </p:cNvPr>
          <p:cNvPicPr>
            <a:picLocks noChangeAspect="1"/>
          </p:cNvPicPr>
          <p:nvPr/>
        </p:nvPicPr>
        <p:blipFill rotWithShape="1">
          <a:blip r:embed="rId3"/>
          <a:srcRect l="34983" r="32338" b="-1"/>
          <a:stretch/>
        </p:blipFill>
        <p:spPr>
          <a:xfrm>
            <a:off x="20" y="10"/>
            <a:ext cx="3863955" cy="6857989"/>
          </a:xfrm>
          <a:prstGeom prst="rect">
            <a:avLst/>
          </a:prstGeom>
        </p:spPr>
      </p:pic>
      <p:sp>
        <p:nvSpPr>
          <p:cNvPr id="7" name="TextBox 6">
            <a:extLst>
              <a:ext uri="{FF2B5EF4-FFF2-40B4-BE49-F238E27FC236}">
                <a16:creationId xmlns:a16="http://schemas.microsoft.com/office/drawing/2014/main" id="{0E60D32A-ACBB-BA43-9A94-43217122B29D}"/>
              </a:ext>
            </a:extLst>
          </p:cNvPr>
          <p:cNvSpPr txBox="1"/>
          <p:nvPr/>
        </p:nvSpPr>
        <p:spPr>
          <a:xfrm>
            <a:off x="6682317" y="4591411"/>
            <a:ext cx="2690545" cy="369332"/>
          </a:xfrm>
          <a:prstGeom prst="rect">
            <a:avLst/>
          </a:prstGeom>
          <a:noFill/>
        </p:spPr>
        <p:txBody>
          <a:bodyPr wrap="none" rtlCol="0">
            <a:spAutoFit/>
          </a:bodyPr>
          <a:lstStyle/>
          <a:p>
            <a:r>
              <a:rPr lang="en-US" dirty="0"/>
              <a:t>Comp4060 </a:t>
            </a:r>
            <a:r>
              <a:rPr lang="en-US" dirty="0" err="1"/>
              <a:t>Shuo</a:t>
            </a:r>
            <a:r>
              <a:rPr lang="en-US" dirty="0"/>
              <a:t> Zhang</a:t>
            </a:r>
          </a:p>
        </p:txBody>
      </p:sp>
    </p:spTree>
    <p:extLst>
      <p:ext uri="{BB962C8B-B14F-4D97-AF65-F5344CB8AC3E}">
        <p14:creationId xmlns:p14="http://schemas.microsoft.com/office/powerpoint/2010/main" val="1578400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F36E4-2039-8941-9620-0F91A948125B}"/>
              </a:ext>
            </a:extLst>
          </p:cNvPr>
          <p:cNvSpPr>
            <a:spLocks noGrp="1"/>
          </p:cNvSpPr>
          <p:nvPr>
            <p:ph type="title"/>
          </p:nvPr>
        </p:nvSpPr>
        <p:spPr/>
        <p:txBody>
          <a:bodyPr>
            <a:normAutofit fontScale="90000"/>
          </a:bodyPr>
          <a:lstStyle/>
          <a:p>
            <a:r>
              <a:rPr lang="en-CA" dirty="0"/>
              <a:t>Classification and Evolution of Blockchains</a:t>
            </a:r>
            <a:br>
              <a:rPr lang="en-CA" dirty="0"/>
            </a:br>
            <a:endParaRPr lang="en-US" dirty="0"/>
          </a:p>
        </p:txBody>
      </p:sp>
      <p:sp>
        <p:nvSpPr>
          <p:cNvPr id="3" name="Content Placeholder 2">
            <a:extLst>
              <a:ext uri="{FF2B5EF4-FFF2-40B4-BE49-F238E27FC236}">
                <a16:creationId xmlns:a16="http://schemas.microsoft.com/office/drawing/2014/main" id="{B3D5DA61-160D-8140-9786-D1A5713D8EB6}"/>
              </a:ext>
            </a:extLst>
          </p:cNvPr>
          <p:cNvSpPr>
            <a:spLocks noGrp="1"/>
          </p:cNvSpPr>
          <p:nvPr>
            <p:ph idx="1"/>
          </p:nvPr>
        </p:nvSpPr>
        <p:spPr/>
        <p:txBody>
          <a:bodyPr>
            <a:normAutofit/>
          </a:bodyPr>
          <a:lstStyle/>
          <a:p>
            <a:r>
              <a:rPr lang="en-CA" dirty="0"/>
              <a:t>Public blockchain</a:t>
            </a:r>
          </a:p>
          <a:p>
            <a:r>
              <a:rPr lang="en-CA" dirty="0"/>
              <a:t>Consortium blockchain</a:t>
            </a:r>
          </a:p>
          <a:p>
            <a:r>
              <a:rPr lang="en-CA" dirty="0"/>
              <a:t>Private blockchain</a:t>
            </a:r>
          </a:p>
          <a:p>
            <a:r>
              <a:rPr lang="en-CA" dirty="0"/>
              <a:t>Over the past 10 years, blockchain has evolved beyond digital currency (Blockchain 1.0),to smart contracts (Blockchain 2.0), and to many other forms of decentralized collaborations with high accountability and high level of security and trust (Blockchain 3.0).</a:t>
            </a:r>
          </a:p>
          <a:p>
            <a:endParaRPr lang="en-US" dirty="0"/>
          </a:p>
        </p:txBody>
      </p:sp>
      <p:sp>
        <p:nvSpPr>
          <p:cNvPr id="4" name="Slide Number Placeholder 3">
            <a:extLst>
              <a:ext uri="{FF2B5EF4-FFF2-40B4-BE49-F238E27FC236}">
                <a16:creationId xmlns:a16="http://schemas.microsoft.com/office/drawing/2014/main" id="{C2DBFB6E-1B3F-4B4D-8202-EE5F7438D6A0}"/>
              </a:ext>
            </a:extLst>
          </p:cNvPr>
          <p:cNvSpPr>
            <a:spLocks noGrp="1"/>
          </p:cNvSpPr>
          <p:nvPr>
            <p:ph type="sldNum" sz="quarter" idx="12"/>
          </p:nvPr>
        </p:nvSpPr>
        <p:spPr/>
        <p:txBody>
          <a:bodyPr/>
          <a:lstStyle/>
          <a:p>
            <a:fld id="{D39607A7-8386-47DB-8578-DDEDD194E5D4}" type="slidenum">
              <a:rPr lang="en-US" smtClean="0"/>
              <a:t>10</a:t>
            </a:fld>
            <a:endParaRPr lang="en-US"/>
          </a:p>
        </p:txBody>
      </p:sp>
    </p:spTree>
    <p:extLst>
      <p:ext uri="{BB962C8B-B14F-4D97-AF65-F5344CB8AC3E}">
        <p14:creationId xmlns:p14="http://schemas.microsoft.com/office/powerpoint/2010/main" val="3591192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7DF2-D216-3843-A1F7-B2D8D5517614}"/>
              </a:ext>
            </a:extLst>
          </p:cNvPr>
          <p:cNvSpPr>
            <a:spLocks noGrp="1"/>
          </p:cNvSpPr>
          <p:nvPr>
            <p:ph type="title"/>
          </p:nvPr>
        </p:nvSpPr>
        <p:spPr/>
        <p:txBody>
          <a:bodyPr>
            <a:normAutofit fontScale="90000"/>
          </a:bodyPr>
          <a:lstStyle/>
          <a:p>
            <a:r>
              <a:rPr lang="en-US" dirty="0"/>
              <a:t>The</a:t>
            </a:r>
            <a:r>
              <a:rPr lang="zh-CN" altLang="en-US" dirty="0"/>
              <a:t> </a:t>
            </a:r>
            <a:r>
              <a:rPr lang="en-CA" altLang="zh-CN" dirty="0"/>
              <a:t>architecture of blockchain</a:t>
            </a:r>
            <a:br>
              <a:rPr lang="en-CA" altLang="zh-CN" dirty="0"/>
            </a:br>
            <a:br>
              <a:rPr lang="en-US" dirty="0"/>
            </a:br>
            <a:br>
              <a:rPr lang="en-US" dirty="0"/>
            </a:br>
            <a:endParaRPr lang="en-US" dirty="0"/>
          </a:p>
        </p:txBody>
      </p:sp>
      <p:pic>
        <p:nvPicPr>
          <p:cNvPr id="6" name="Content Placeholder 5" descr="Diagram&#10;&#10;Description automatically generated">
            <a:extLst>
              <a:ext uri="{FF2B5EF4-FFF2-40B4-BE49-F238E27FC236}">
                <a16:creationId xmlns:a16="http://schemas.microsoft.com/office/drawing/2014/main" id="{AE836C0A-E6A8-F74C-932F-E91101DA0E4A}"/>
              </a:ext>
            </a:extLst>
          </p:cNvPr>
          <p:cNvPicPr>
            <a:picLocks noGrp="1" noChangeAspect="1"/>
          </p:cNvPicPr>
          <p:nvPr>
            <p:ph idx="1"/>
          </p:nvPr>
        </p:nvPicPr>
        <p:blipFill>
          <a:blip r:embed="rId2"/>
          <a:stretch>
            <a:fillRect/>
          </a:stretch>
        </p:blipFill>
        <p:spPr>
          <a:xfrm>
            <a:off x="3433527" y="2193925"/>
            <a:ext cx="5324946" cy="4024313"/>
          </a:xfrm>
        </p:spPr>
      </p:pic>
      <p:sp>
        <p:nvSpPr>
          <p:cNvPr id="4" name="Slide Number Placeholder 3">
            <a:extLst>
              <a:ext uri="{FF2B5EF4-FFF2-40B4-BE49-F238E27FC236}">
                <a16:creationId xmlns:a16="http://schemas.microsoft.com/office/drawing/2014/main" id="{E8FBAE6C-800B-9242-A453-6736A4EF6751}"/>
              </a:ext>
            </a:extLst>
          </p:cNvPr>
          <p:cNvSpPr>
            <a:spLocks noGrp="1"/>
          </p:cNvSpPr>
          <p:nvPr>
            <p:ph type="sldNum" sz="quarter" idx="12"/>
          </p:nvPr>
        </p:nvSpPr>
        <p:spPr/>
        <p:txBody>
          <a:bodyPr/>
          <a:lstStyle/>
          <a:p>
            <a:fld id="{D39607A7-8386-47DB-8578-DDEDD194E5D4}" type="slidenum">
              <a:rPr lang="en-US" smtClean="0"/>
              <a:t>11</a:t>
            </a:fld>
            <a:endParaRPr lang="en-US"/>
          </a:p>
        </p:txBody>
      </p:sp>
    </p:spTree>
    <p:extLst>
      <p:ext uri="{BB962C8B-B14F-4D97-AF65-F5344CB8AC3E}">
        <p14:creationId xmlns:p14="http://schemas.microsoft.com/office/powerpoint/2010/main" val="3672149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E79DD-C8E7-E748-B4E7-C75FD15B152F}"/>
              </a:ext>
            </a:extLst>
          </p:cNvPr>
          <p:cNvSpPr>
            <a:spLocks noGrp="1"/>
          </p:cNvSpPr>
          <p:nvPr>
            <p:ph type="title"/>
          </p:nvPr>
        </p:nvSpPr>
        <p:spPr/>
        <p:txBody>
          <a:bodyPr>
            <a:normAutofit/>
          </a:bodyPr>
          <a:lstStyle/>
          <a:p>
            <a:r>
              <a:rPr lang="en-US" dirty="0"/>
              <a:t>requirement of Security and privacy</a:t>
            </a:r>
          </a:p>
        </p:txBody>
      </p:sp>
      <p:sp>
        <p:nvSpPr>
          <p:cNvPr id="3" name="Content Placeholder 2">
            <a:extLst>
              <a:ext uri="{FF2B5EF4-FFF2-40B4-BE49-F238E27FC236}">
                <a16:creationId xmlns:a16="http://schemas.microsoft.com/office/drawing/2014/main" id="{8867CCEB-23D3-5A4B-9BAD-2A183318641C}"/>
              </a:ext>
            </a:extLst>
          </p:cNvPr>
          <p:cNvSpPr>
            <a:spLocks noGrp="1"/>
          </p:cNvSpPr>
          <p:nvPr>
            <p:ph idx="1"/>
          </p:nvPr>
        </p:nvSpPr>
        <p:spPr/>
        <p:txBody>
          <a:bodyPr>
            <a:normAutofit lnSpcReduction="10000"/>
          </a:bodyPr>
          <a:lstStyle/>
          <a:p>
            <a:r>
              <a:rPr lang="en-CA" dirty="0"/>
              <a:t>broadly categorize into seven types</a:t>
            </a:r>
          </a:p>
          <a:p>
            <a:r>
              <a:rPr lang="en-CA" dirty="0"/>
              <a:t>targeted at one type of known vulnerabilities.</a:t>
            </a:r>
          </a:p>
          <a:p>
            <a:pPr marL="457200" indent="-457200">
              <a:lnSpc>
                <a:spcPct val="100000"/>
              </a:lnSpc>
              <a:buFont typeface="+mj-lt"/>
              <a:buAutoNum type="arabicPeriod"/>
            </a:pPr>
            <a:r>
              <a:rPr lang="en-CA" dirty="0"/>
              <a:t>Consistency of The Ledger across Institutions</a:t>
            </a:r>
          </a:p>
          <a:p>
            <a:pPr marL="457200" indent="-457200">
              <a:lnSpc>
                <a:spcPct val="100000"/>
              </a:lnSpc>
              <a:buFont typeface="+mj-lt"/>
              <a:buAutoNum type="arabicPeriod"/>
            </a:pPr>
            <a:r>
              <a:rPr lang="en-CA" dirty="0"/>
              <a:t>Integrity of Transactions</a:t>
            </a:r>
          </a:p>
          <a:p>
            <a:pPr marL="457200" indent="-457200">
              <a:lnSpc>
                <a:spcPct val="100000"/>
              </a:lnSpc>
              <a:buFont typeface="+mj-lt"/>
              <a:buAutoNum type="arabicPeriod"/>
            </a:pPr>
            <a:r>
              <a:rPr lang="en-CA" dirty="0"/>
              <a:t>Availability of System and Data</a:t>
            </a:r>
          </a:p>
          <a:p>
            <a:pPr marL="457200" indent="-457200">
              <a:lnSpc>
                <a:spcPct val="100000"/>
              </a:lnSpc>
              <a:buFont typeface="+mj-lt"/>
              <a:buAutoNum type="arabicPeriod"/>
            </a:pPr>
            <a:r>
              <a:rPr lang="en-CA" dirty="0"/>
              <a:t>Prevention of Double-Spending</a:t>
            </a:r>
          </a:p>
          <a:p>
            <a:pPr marL="457200" indent="-457200">
              <a:lnSpc>
                <a:spcPct val="100000"/>
              </a:lnSpc>
              <a:buFont typeface="+mj-lt"/>
              <a:buAutoNum type="arabicPeriod"/>
            </a:pPr>
            <a:r>
              <a:rPr lang="en-CA" dirty="0"/>
              <a:t>Confidentiality of Transactions</a:t>
            </a:r>
          </a:p>
          <a:p>
            <a:pPr marL="457200" indent="-457200">
              <a:lnSpc>
                <a:spcPct val="100000"/>
              </a:lnSpc>
              <a:buFont typeface="+mj-lt"/>
              <a:buAutoNum type="arabicPeriod"/>
            </a:pPr>
            <a:r>
              <a:rPr lang="en-CA" dirty="0"/>
              <a:t>Anonymity of Users’</a:t>
            </a:r>
          </a:p>
          <a:p>
            <a:pPr marL="457200" indent="-457200">
              <a:lnSpc>
                <a:spcPct val="100000"/>
              </a:lnSpc>
              <a:buFont typeface="+mj-lt"/>
              <a:buAutoNum type="arabicPeriod"/>
            </a:pPr>
            <a:r>
              <a:rPr lang="en-CA" dirty="0" err="1"/>
              <a:t>Unlinkability</a:t>
            </a:r>
            <a:r>
              <a:rPr lang="en-CA" dirty="0"/>
              <a:t> of Transactions.</a:t>
            </a:r>
          </a:p>
          <a:p>
            <a:pPr marL="457200" indent="-457200">
              <a:lnSpc>
                <a:spcPct val="100000"/>
              </a:lnSpc>
              <a:buFont typeface="+mj-lt"/>
              <a:buAutoNum type="arabicPeriod"/>
            </a:pPr>
            <a:endParaRPr lang="en-CA" dirty="0"/>
          </a:p>
          <a:p>
            <a:pPr marL="457200" indent="-457200">
              <a:lnSpc>
                <a:spcPct val="100000"/>
              </a:lnSpc>
              <a:buFont typeface="+mj-lt"/>
              <a:buAutoNum type="arabicPeriod"/>
            </a:pPr>
            <a:endParaRPr lang="en-US" dirty="0"/>
          </a:p>
        </p:txBody>
      </p:sp>
      <p:sp>
        <p:nvSpPr>
          <p:cNvPr id="4" name="Slide Number Placeholder 3">
            <a:extLst>
              <a:ext uri="{FF2B5EF4-FFF2-40B4-BE49-F238E27FC236}">
                <a16:creationId xmlns:a16="http://schemas.microsoft.com/office/drawing/2014/main" id="{A6EEF173-4716-B04C-BC5A-EF5568F07EB1}"/>
              </a:ext>
            </a:extLst>
          </p:cNvPr>
          <p:cNvSpPr>
            <a:spLocks noGrp="1"/>
          </p:cNvSpPr>
          <p:nvPr>
            <p:ph type="sldNum" sz="quarter" idx="12"/>
          </p:nvPr>
        </p:nvSpPr>
        <p:spPr/>
        <p:txBody>
          <a:bodyPr/>
          <a:lstStyle/>
          <a:p>
            <a:fld id="{D39607A7-8386-47DB-8578-DDEDD194E5D4}" type="slidenum">
              <a:rPr lang="en-US" smtClean="0"/>
              <a:t>12</a:t>
            </a:fld>
            <a:endParaRPr lang="en-US"/>
          </a:p>
        </p:txBody>
      </p:sp>
    </p:spTree>
    <p:extLst>
      <p:ext uri="{BB962C8B-B14F-4D97-AF65-F5344CB8AC3E}">
        <p14:creationId xmlns:p14="http://schemas.microsoft.com/office/powerpoint/2010/main" val="1426463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286A5-03AF-D34A-AB17-C78930D795FB}"/>
              </a:ext>
            </a:extLst>
          </p:cNvPr>
          <p:cNvSpPr>
            <a:spLocks noGrp="1"/>
          </p:cNvSpPr>
          <p:nvPr>
            <p:ph type="title"/>
          </p:nvPr>
        </p:nvSpPr>
        <p:spPr/>
        <p:txBody>
          <a:bodyPr/>
          <a:lstStyle/>
          <a:p>
            <a:r>
              <a:rPr lang="en-US" dirty="0"/>
              <a:t>basic security property</a:t>
            </a:r>
          </a:p>
        </p:txBody>
      </p:sp>
      <p:sp>
        <p:nvSpPr>
          <p:cNvPr id="3" name="Content Placeholder 2">
            <a:extLst>
              <a:ext uri="{FF2B5EF4-FFF2-40B4-BE49-F238E27FC236}">
                <a16:creationId xmlns:a16="http://schemas.microsoft.com/office/drawing/2014/main" id="{DA5E568F-D526-AE4D-871F-E1CADB0CB237}"/>
              </a:ext>
            </a:extLst>
          </p:cNvPr>
          <p:cNvSpPr>
            <a:spLocks noGrp="1"/>
          </p:cNvSpPr>
          <p:nvPr>
            <p:ph idx="1"/>
          </p:nvPr>
        </p:nvSpPr>
        <p:spPr/>
        <p:txBody>
          <a:bodyPr/>
          <a:lstStyle/>
          <a:p>
            <a:r>
              <a:rPr lang="en-CA" dirty="0"/>
              <a:t>the strong consistency</a:t>
            </a:r>
          </a:p>
          <a:p>
            <a:r>
              <a:rPr lang="en-CA" dirty="0"/>
              <a:t>In contrast, the eventual consistency model: gets consistent eventually</a:t>
            </a:r>
          </a:p>
          <a:p>
            <a:r>
              <a:rPr lang="en-CA" dirty="0"/>
              <a:t>tamper resistance: cannot tampered during and after the process of block generation</a:t>
            </a:r>
          </a:p>
          <a:p>
            <a:r>
              <a:rPr lang="en-CA" dirty="0"/>
              <a:t>Resistance to DDoS Attack: distributed attack</a:t>
            </a:r>
          </a:p>
          <a:p>
            <a:pPr lvl="1"/>
            <a:r>
              <a:rPr lang="en-CA" dirty="0"/>
              <a:t>	DoS: overload the host system by flooding with superfluous requests</a:t>
            </a:r>
          </a:p>
          <a:p>
            <a:pPr lvl="1"/>
            <a:endParaRPr lang="en-US" dirty="0"/>
          </a:p>
        </p:txBody>
      </p:sp>
      <p:sp>
        <p:nvSpPr>
          <p:cNvPr id="4" name="Slide Number Placeholder 3">
            <a:extLst>
              <a:ext uri="{FF2B5EF4-FFF2-40B4-BE49-F238E27FC236}">
                <a16:creationId xmlns:a16="http://schemas.microsoft.com/office/drawing/2014/main" id="{0F318860-BB1F-374C-B247-51BE86515D2A}"/>
              </a:ext>
            </a:extLst>
          </p:cNvPr>
          <p:cNvSpPr>
            <a:spLocks noGrp="1"/>
          </p:cNvSpPr>
          <p:nvPr>
            <p:ph type="sldNum" sz="quarter" idx="12"/>
          </p:nvPr>
        </p:nvSpPr>
        <p:spPr/>
        <p:txBody>
          <a:bodyPr/>
          <a:lstStyle/>
          <a:p>
            <a:fld id="{D39607A7-8386-47DB-8578-DDEDD194E5D4}" type="slidenum">
              <a:rPr lang="en-US" smtClean="0"/>
              <a:t>13</a:t>
            </a:fld>
            <a:endParaRPr lang="en-US"/>
          </a:p>
        </p:txBody>
      </p:sp>
    </p:spTree>
    <p:extLst>
      <p:ext uri="{BB962C8B-B14F-4D97-AF65-F5344CB8AC3E}">
        <p14:creationId xmlns:p14="http://schemas.microsoft.com/office/powerpoint/2010/main" val="22902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854D-30B0-344C-A130-8908DE927E62}"/>
              </a:ext>
            </a:extLst>
          </p:cNvPr>
          <p:cNvSpPr>
            <a:spLocks noGrp="1"/>
          </p:cNvSpPr>
          <p:nvPr>
            <p:ph type="title"/>
          </p:nvPr>
        </p:nvSpPr>
        <p:spPr/>
        <p:txBody>
          <a:bodyPr/>
          <a:lstStyle/>
          <a:p>
            <a:r>
              <a:rPr lang="en-US" dirty="0"/>
              <a:t>DDOS attack</a:t>
            </a:r>
          </a:p>
        </p:txBody>
      </p:sp>
      <p:pic>
        <p:nvPicPr>
          <p:cNvPr id="1028" name="Picture 4" descr="Denial-of-service attack - Wikipedia">
            <a:extLst>
              <a:ext uri="{FF2B5EF4-FFF2-40B4-BE49-F238E27FC236}">
                <a16:creationId xmlns:a16="http://schemas.microsoft.com/office/drawing/2014/main" id="{5295B24A-87AA-B94B-9FC4-09B29E6E43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72304" y="2193925"/>
            <a:ext cx="2847391" cy="402431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EAF6E0B6-68BB-7844-9E38-321315D20C4D}"/>
              </a:ext>
            </a:extLst>
          </p:cNvPr>
          <p:cNvSpPr>
            <a:spLocks noGrp="1"/>
          </p:cNvSpPr>
          <p:nvPr>
            <p:ph type="sldNum" sz="quarter" idx="12"/>
          </p:nvPr>
        </p:nvSpPr>
        <p:spPr/>
        <p:txBody>
          <a:bodyPr/>
          <a:lstStyle/>
          <a:p>
            <a:fld id="{D39607A7-8386-47DB-8578-DDEDD194E5D4}" type="slidenum">
              <a:rPr lang="en-US" smtClean="0"/>
              <a:t>14</a:t>
            </a:fld>
            <a:endParaRPr lang="en-US"/>
          </a:p>
        </p:txBody>
      </p:sp>
    </p:spTree>
    <p:extLst>
      <p:ext uri="{BB962C8B-B14F-4D97-AF65-F5344CB8AC3E}">
        <p14:creationId xmlns:p14="http://schemas.microsoft.com/office/powerpoint/2010/main" val="2196103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230D-B5A3-A440-91D2-FEC0231E37ED}"/>
              </a:ext>
            </a:extLst>
          </p:cNvPr>
          <p:cNvSpPr>
            <a:spLocks noGrp="1"/>
          </p:cNvSpPr>
          <p:nvPr>
            <p:ph type="title"/>
          </p:nvPr>
        </p:nvSpPr>
        <p:spPr/>
        <p:txBody>
          <a:bodyPr/>
          <a:lstStyle/>
          <a:p>
            <a:r>
              <a:rPr lang="en-US" dirty="0"/>
              <a:t>pseudonymity</a:t>
            </a:r>
          </a:p>
        </p:txBody>
      </p:sp>
      <p:sp>
        <p:nvSpPr>
          <p:cNvPr id="3" name="Content Placeholder 2">
            <a:extLst>
              <a:ext uri="{FF2B5EF4-FFF2-40B4-BE49-F238E27FC236}">
                <a16:creationId xmlns:a16="http://schemas.microsoft.com/office/drawing/2014/main" id="{BF92EB8F-554D-E145-836C-BA29702649D3}"/>
              </a:ext>
            </a:extLst>
          </p:cNvPr>
          <p:cNvSpPr>
            <a:spLocks noGrp="1"/>
          </p:cNvSpPr>
          <p:nvPr>
            <p:ph idx="1"/>
          </p:nvPr>
        </p:nvSpPr>
        <p:spPr/>
        <p:txBody>
          <a:bodyPr/>
          <a:lstStyle/>
          <a:p>
            <a:r>
              <a:rPr lang="en-US" dirty="0"/>
              <a:t>Bitcoin only achieves pseudonymity but not </a:t>
            </a:r>
            <a:r>
              <a:rPr lang="en-US" dirty="0" err="1"/>
              <a:t>unlinkability</a:t>
            </a:r>
            <a:endParaRPr lang="en-US" dirty="0"/>
          </a:p>
          <a:p>
            <a:r>
              <a:rPr lang="en-CA" dirty="0"/>
              <a:t>it is critical to design and implement stronger protection mechanisms for privacy-preserving smart contracts</a:t>
            </a:r>
          </a:p>
          <a:p>
            <a:endParaRPr lang="en-US" dirty="0"/>
          </a:p>
        </p:txBody>
      </p:sp>
      <p:sp>
        <p:nvSpPr>
          <p:cNvPr id="4" name="Slide Number Placeholder 3">
            <a:extLst>
              <a:ext uri="{FF2B5EF4-FFF2-40B4-BE49-F238E27FC236}">
                <a16:creationId xmlns:a16="http://schemas.microsoft.com/office/drawing/2014/main" id="{C9A77110-C38B-B340-97AF-597CAA5080CE}"/>
              </a:ext>
            </a:extLst>
          </p:cNvPr>
          <p:cNvSpPr>
            <a:spLocks noGrp="1"/>
          </p:cNvSpPr>
          <p:nvPr>
            <p:ph type="sldNum" sz="quarter" idx="12"/>
          </p:nvPr>
        </p:nvSpPr>
        <p:spPr/>
        <p:txBody>
          <a:bodyPr/>
          <a:lstStyle/>
          <a:p>
            <a:fld id="{D39607A7-8386-47DB-8578-DDEDD194E5D4}" type="slidenum">
              <a:rPr lang="en-US" smtClean="0"/>
              <a:t>15</a:t>
            </a:fld>
            <a:endParaRPr lang="en-US"/>
          </a:p>
        </p:txBody>
      </p:sp>
    </p:spTree>
    <p:extLst>
      <p:ext uri="{BB962C8B-B14F-4D97-AF65-F5344CB8AC3E}">
        <p14:creationId xmlns:p14="http://schemas.microsoft.com/office/powerpoint/2010/main" val="1413311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graphical user interface&#10;&#10;Description automatically generated">
            <a:extLst>
              <a:ext uri="{FF2B5EF4-FFF2-40B4-BE49-F238E27FC236}">
                <a16:creationId xmlns:a16="http://schemas.microsoft.com/office/drawing/2014/main" id="{DB2418EF-00C6-5C40-A6B6-BF6354ACD8D5}"/>
              </a:ext>
            </a:extLst>
          </p:cNvPr>
          <p:cNvPicPr>
            <a:picLocks noGrp="1" noChangeAspect="1"/>
          </p:cNvPicPr>
          <p:nvPr>
            <p:ph idx="1"/>
          </p:nvPr>
        </p:nvPicPr>
        <p:blipFill>
          <a:blip r:embed="rId2"/>
          <a:stretch>
            <a:fillRect/>
          </a:stretch>
        </p:blipFill>
        <p:spPr>
          <a:xfrm>
            <a:off x="1079500" y="1315808"/>
            <a:ext cx="10026650" cy="4156534"/>
          </a:xfrm>
        </p:spPr>
      </p:pic>
      <p:sp>
        <p:nvSpPr>
          <p:cNvPr id="4" name="Slide Number Placeholder 3">
            <a:extLst>
              <a:ext uri="{FF2B5EF4-FFF2-40B4-BE49-F238E27FC236}">
                <a16:creationId xmlns:a16="http://schemas.microsoft.com/office/drawing/2014/main" id="{21E3BCA7-FEE2-D742-95F7-E17138919955}"/>
              </a:ext>
            </a:extLst>
          </p:cNvPr>
          <p:cNvSpPr>
            <a:spLocks noGrp="1"/>
          </p:cNvSpPr>
          <p:nvPr>
            <p:ph type="sldNum" sz="quarter" idx="12"/>
          </p:nvPr>
        </p:nvSpPr>
        <p:spPr/>
        <p:txBody>
          <a:bodyPr/>
          <a:lstStyle/>
          <a:p>
            <a:fld id="{D39607A7-8386-47DB-8578-DDEDD194E5D4}" type="slidenum">
              <a:rPr lang="en-US" smtClean="0"/>
              <a:t>16</a:t>
            </a:fld>
            <a:endParaRPr lang="en-US"/>
          </a:p>
        </p:txBody>
      </p:sp>
    </p:spTree>
    <p:extLst>
      <p:ext uri="{BB962C8B-B14F-4D97-AF65-F5344CB8AC3E}">
        <p14:creationId xmlns:p14="http://schemas.microsoft.com/office/powerpoint/2010/main" val="3946121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EC9FC-77FE-F84D-829D-6DFC4E07D233}"/>
              </a:ext>
            </a:extLst>
          </p:cNvPr>
          <p:cNvSpPr>
            <a:spLocks noGrp="1"/>
          </p:cNvSpPr>
          <p:nvPr>
            <p:ph type="title"/>
          </p:nvPr>
        </p:nvSpPr>
        <p:spPr/>
        <p:txBody>
          <a:bodyPr/>
          <a:lstStyle/>
          <a:p>
            <a:r>
              <a:rPr lang="en-US" dirty="0"/>
              <a:t>majority voting </a:t>
            </a:r>
            <a:r>
              <a:rPr lang="en-US" dirty="0" err="1"/>
              <a:t>v.s</a:t>
            </a:r>
            <a:r>
              <a:rPr lang="en-US" dirty="0"/>
              <a:t>. consensus</a:t>
            </a:r>
          </a:p>
        </p:txBody>
      </p:sp>
      <p:sp>
        <p:nvSpPr>
          <p:cNvPr id="3" name="Content Placeholder 2">
            <a:extLst>
              <a:ext uri="{FF2B5EF4-FFF2-40B4-BE49-F238E27FC236}">
                <a16:creationId xmlns:a16="http://schemas.microsoft.com/office/drawing/2014/main" id="{E7087C19-0D86-854B-8243-7FDF275E2219}"/>
              </a:ext>
            </a:extLst>
          </p:cNvPr>
          <p:cNvSpPr>
            <a:spLocks noGrp="1"/>
          </p:cNvSpPr>
          <p:nvPr>
            <p:ph idx="1"/>
          </p:nvPr>
        </p:nvSpPr>
        <p:spPr/>
        <p:txBody>
          <a:bodyPr/>
          <a:lstStyle/>
          <a:p>
            <a:r>
              <a:rPr lang="en-US" dirty="0"/>
              <a:t>a consensus emphasizes that the entire group as a whole could benefit by reaching a consensus</a:t>
            </a:r>
          </a:p>
        </p:txBody>
      </p:sp>
      <p:sp>
        <p:nvSpPr>
          <p:cNvPr id="4" name="Slide Number Placeholder 3">
            <a:extLst>
              <a:ext uri="{FF2B5EF4-FFF2-40B4-BE49-F238E27FC236}">
                <a16:creationId xmlns:a16="http://schemas.microsoft.com/office/drawing/2014/main" id="{1533CF2B-6680-274A-8828-4FE144DAC766}"/>
              </a:ext>
            </a:extLst>
          </p:cNvPr>
          <p:cNvSpPr>
            <a:spLocks noGrp="1"/>
          </p:cNvSpPr>
          <p:nvPr>
            <p:ph type="sldNum" sz="quarter" idx="12"/>
          </p:nvPr>
        </p:nvSpPr>
        <p:spPr/>
        <p:txBody>
          <a:bodyPr/>
          <a:lstStyle/>
          <a:p>
            <a:fld id="{D39607A7-8386-47DB-8578-DDEDD194E5D4}" type="slidenum">
              <a:rPr lang="en-US" smtClean="0"/>
              <a:t>17</a:t>
            </a:fld>
            <a:endParaRPr lang="en-US"/>
          </a:p>
        </p:txBody>
      </p:sp>
    </p:spTree>
    <p:extLst>
      <p:ext uri="{BB962C8B-B14F-4D97-AF65-F5344CB8AC3E}">
        <p14:creationId xmlns:p14="http://schemas.microsoft.com/office/powerpoint/2010/main" val="1099372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D5A76-5BEC-504B-BAB4-D97514BB3533}"/>
              </a:ext>
            </a:extLst>
          </p:cNvPr>
          <p:cNvSpPr>
            <a:spLocks noGrp="1"/>
          </p:cNvSpPr>
          <p:nvPr>
            <p:ph type="title"/>
          </p:nvPr>
        </p:nvSpPr>
        <p:spPr/>
        <p:txBody>
          <a:bodyPr/>
          <a:lstStyle/>
          <a:p>
            <a:r>
              <a:rPr lang="en-US" dirty="0"/>
              <a:t>proof of work</a:t>
            </a:r>
          </a:p>
        </p:txBody>
      </p:sp>
      <p:sp>
        <p:nvSpPr>
          <p:cNvPr id="3" name="Content Placeholder 2">
            <a:extLst>
              <a:ext uri="{FF2B5EF4-FFF2-40B4-BE49-F238E27FC236}">
                <a16:creationId xmlns:a16="http://schemas.microsoft.com/office/drawing/2014/main" id="{A3AC9162-A2CB-DA47-87F3-A3D8B0FD09B2}"/>
              </a:ext>
            </a:extLst>
          </p:cNvPr>
          <p:cNvSpPr>
            <a:spLocks noGrp="1"/>
          </p:cNvSpPr>
          <p:nvPr>
            <p:ph idx="1"/>
          </p:nvPr>
        </p:nvSpPr>
        <p:spPr/>
        <p:txBody>
          <a:bodyPr>
            <a:normAutofit/>
          </a:bodyPr>
          <a:lstStyle/>
          <a:p>
            <a:r>
              <a:rPr lang="en-CA" dirty="0"/>
              <a:t>Append a “nonce" (usually start with zero) to the original message</a:t>
            </a:r>
          </a:p>
          <a:p>
            <a:r>
              <a:rPr lang="en-CA" dirty="0"/>
              <a:t>Apply hash to the nonce augmented message and check if the hashing result is less than or equal to a </a:t>
            </a:r>
            <a:r>
              <a:rPr lang="en-CA" dirty="0" err="1"/>
              <a:t>preset</a:t>
            </a:r>
            <a:r>
              <a:rPr lang="en-CA" dirty="0"/>
              <a:t> value</a:t>
            </a:r>
          </a:p>
          <a:p>
            <a:r>
              <a:rPr lang="en-CA" dirty="0"/>
              <a:t>Finding the right nonce can be time consuming and computationally expensive</a:t>
            </a:r>
          </a:p>
          <a:p>
            <a:r>
              <a:rPr lang="en-CA" dirty="0"/>
              <a:t>effective in solving the Byzantine Generals problem</a:t>
            </a:r>
          </a:p>
          <a:p>
            <a:r>
              <a:rPr lang="en-CA" dirty="0"/>
              <a:t>an extremely inefficient process due to high computation complexity and low probability of successful generation of the proof of work.</a:t>
            </a:r>
          </a:p>
          <a:p>
            <a:r>
              <a:rPr lang="en-CA" dirty="0"/>
              <a:t>consider trade-off between efficiency and strong consistency</a:t>
            </a:r>
          </a:p>
          <a:p>
            <a:endParaRPr lang="en-US" dirty="0"/>
          </a:p>
        </p:txBody>
      </p:sp>
      <p:sp>
        <p:nvSpPr>
          <p:cNvPr id="4" name="Slide Number Placeholder 3">
            <a:extLst>
              <a:ext uri="{FF2B5EF4-FFF2-40B4-BE49-F238E27FC236}">
                <a16:creationId xmlns:a16="http://schemas.microsoft.com/office/drawing/2014/main" id="{AFFE297B-C6B7-6641-95A7-2A07CD24D3C6}"/>
              </a:ext>
            </a:extLst>
          </p:cNvPr>
          <p:cNvSpPr>
            <a:spLocks noGrp="1"/>
          </p:cNvSpPr>
          <p:nvPr>
            <p:ph type="sldNum" sz="quarter" idx="12"/>
          </p:nvPr>
        </p:nvSpPr>
        <p:spPr/>
        <p:txBody>
          <a:bodyPr/>
          <a:lstStyle/>
          <a:p>
            <a:fld id="{D39607A7-8386-47DB-8578-DDEDD194E5D4}" type="slidenum">
              <a:rPr lang="en-US" smtClean="0"/>
              <a:t>18</a:t>
            </a:fld>
            <a:endParaRPr lang="en-US"/>
          </a:p>
        </p:txBody>
      </p:sp>
    </p:spTree>
    <p:extLst>
      <p:ext uri="{BB962C8B-B14F-4D97-AF65-F5344CB8AC3E}">
        <p14:creationId xmlns:p14="http://schemas.microsoft.com/office/powerpoint/2010/main" val="2051934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5978F-8AF1-614E-950F-7C8E53D86AAE}"/>
              </a:ext>
            </a:extLst>
          </p:cNvPr>
          <p:cNvSpPr>
            <a:spLocks noGrp="1"/>
          </p:cNvSpPr>
          <p:nvPr>
            <p:ph type="title"/>
          </p:nvPr>
        </p:nvSpPr>
        <p:spPr/>
        <p:txBody>
          <a:bodyPr/>
          <a:lstStyle/>
          <a:p>
            <a:r>
              <a:rPr lang="en-US" dirty="0"/>
              <a:t>BFT inefficient</a:t>
            </a:r>
          </a:p>
        </p:txBody>
      </p:sp>
      <p:sp>
        <p:nvSpPr>
          <p:cNvPr id="3" name="Content Placeholder 2">
            <a:extLst>
              <a:ext uri="{FF2B5EF4-FFF2-40B4-BE49-F238E27FC236}">
                <a16:creationId xmlns:a16="http://schemas.microsoft.com/office/drawing/2014/main" id="{49DBE59C-5DFA-BA47-9CFE-E403BA3E32B3}"/>
              </a:ext>
            </a:extLst>
          </p:cNvPr>
          <p:cNvSpPr>
            <a:spLocks noGrp="1"/>
          </p:cNvSpPr>
          <p:nvPr>
            <p:ph idx="1"/>
          </p:nvPr>
        </p:nvSpPr>
        <p:spPr/>
        <p:txBody>
          <a:bodyPr/>
          <a:lstStyle/>
          <a:p>
            <a:r>
              <a:rPr lang="en-US" dirty="0"/>
              <a:t>consume too much energy</a:t>
            </a:r>
          </a:p>
          <a:p>
            <a:r>
              <a:rPr lang="en-US" dirty="0"/>
              <a:t>limited application</a:t>
            </a:r>
          </a:p>
          <a:p>
            <a:r>
              <a:rPr lang="en-US" dirty="0"/>
              <a:t>Example: asking healthcare providers to spend a lot of computing resources to hashing data is not only very inefficient, but also completely unrealistic</a:t>
            </a:r>
          </a:p>
          <a:p>
            <a:endParaRPr lang="en-US" dirty="0"/>
          </a:p>
        </p:txBody>
      </p:sp>
      <p:sp>
        <p:nvSpPr>
          <p:cNvPr id="4" name="Slide Number Placeholder 3">
            <a:extLst>
              <a:ext uri="{FF2B5EF4-FFF2-40B4-BE49-F238E27FC236}">
                <a16:creationId xmlns:a16="http://schemas.microsoft.com/office/drawing/2014/main" id="{E3C3FB01-549C-B047-B482-0328D196B99F}"/>
              </a:ext>
            </a:extLst>
          </p:cNvPr>
          <p:cNvSpPr>
            <a:spLocks noGrp="1"/>
          </p:cNvSpPr>
          <p:nvPr>
            <p:ph type="sldNum" sz="quarter" idx="12"/>
          </p:nvPr>
        </p:nvSpPr>
        <p:spPr/>
        <p:txBody>
          <a:bodyPr/>
          <a:lstStyle/>
          <a:p>
            <a:fld id="{D39607A7-8386-47DB-8578-DDEDD194E5D4}" type="slidenum">
              <a:rPr lang="en-US" smtClean="0"/>
              <a:t>19</a:t>
            </a:fld>
            <a:endParaRPr lang="en-US"/>
          </a:p>
        </p:txBody>
      </p:sp>
    </p:spTree>
    <p:extLst>
      <p:ext uri="{BB962C8B-B14F-4D97-AF65-F5344CB8AC3E}">
        <p14:creationId xmlns:p14="http://schemas.microsoft.com/office/powerpoint/2010/main" val="32060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3C866-7156-B04C-944F-0A1CC805F1AB}"/>
              </a:ext>
            </a:extLst>
          </p:cNvPr>
          <p:cNvSpPr>
            <a:spLocks noGrp="1"/>
          </p:cNvSpPr>
          <p:nvPr>
            <p:ph type="title"/>
          </p:nvPr>
        </p:nvSpPr>
        <p:spPr/>
        <p:txBody>
          <a:bodyPr/>
          <a:lstStyle/>
          <a:p>
            <a:r>
              <a:rPr lang="en-US" dirty="0"/>
              <a:t>New learn	</a:t>
            </a:r>
          </a:p>
        </p:txBody>
      </p:sp>
      <p:sp>
        <p:nvSpPr>
          <p:cNvPr id="3" name="Content Placeholder 2">
            <a:extLst>
              <a:ext uri="{FF2B5EF4-FFF2-40B4-BE49-F238E27FC236}">
                <a16:creationId xmlns:a16="http://schemas.microsoft.com/office/drawing/2014/main" id="{1EB5D433-0EA8-9B46-A9D0-EF28246E9EEF}"/>
              </a:ext>
            </a:extLst>
          </p:cNvPr>
          <p:cNvSpPr>
            <a:spLocks noGrp="1"/>
          </p:cNvSpPr>
          <p:nvPr>
            <p:ph idx="1"/>
          </p:nvPr>
        </p:nvSpPr>
        <p:spPr/>
        <p:txBody>
          <a:bodyPr>
            <a:normAutofit/>
          </a:bodyPr>
          <a:lstStyle/>
          <a:p>
            <a:r>
              <a:rPr lang="en-US" dirty="0"/>
              <a:t>basically almost all the points here are discussed in previous papers</a:t>
            </a:r>
          </a:p>
          <a:p>
            <a:r>
              <a:rPr lang="en-US" dirty="0"/>
              <a:t>but I still learn a ton in this paper</a:t>
            </a:r>
          </a:p>
          <a:p>
            <a:r>
              <a:rPr lang="en-US" dirty="0"/>
              <a:t>it is written in much more detailed and plain English</a:t>
            </a:r>
          </a:p>
          <a:p>
            <a:r>
              <a:rPr lang="en-US" dirty="0"/>
              <a:t>Especially in the explaining of the tampering, the malicious attacks, the proof of work and signatures</a:t>
            </a:r>
          </a:p>
          <a:p>
            <a:r>
              <a:rPr lang="en-US" dirty="0"/>
              <a:t>so compare to other papers we’ve read, this paper is math mild</a:t>
            </a:r>
          </a:p>
          <a:p>
            <a:r>
              <a:rPr lang="en-US" dirty="0"/>
              <a:t>The paper explains the underlying technology of blockchain and its alternatives</a:t>
            </a:r>
          </a:p>
        </p:txBody>
      </p:sp>
      <p:sp>
        <p:nvSpPr>
          <p:cNvPr id="4" name="Slide Number Placeholder 3">
            <a:extLst>
              <a:ext uri="{FF2B5EF4-FFF2-40B4-BE49-F238E27FC236}">
                <a16:creationId xmlns:a16="http://schemas.microsoft.com/office/drawing/2014/main" id="{40EE6110-7CB2-964D-8FE3-6638908D3F23}"/>
              </a:ext>
            </a:extLst>
          </p:cNvPr>
          <p:cNvSpPr>
            <a:spLocks noGrp="1"/>
          </p:cNvSpPr>
          <p:nvPr>
            <p:ph type="sldNum" sz="quarter" idx="12"/>
          </p:nvPr>
        </p:nvSpPr>
        <p:spPr/>
        <p:txBody>
          <a:bodyPr/>
          <a:lstStyle/>
          <a:p>
            <a:fld id="{D39607A7-8386-47DB-8578-DDEDD194E5D4}" type="slidenum">
              <a:rPr lang="en-US" smtClean="0"/>
              <a:t>2</a:t>
            </a:fld>
            <a:endParaRPr lang="en-US"/>
          </a:p>
        </p:txBody>
      </p:sp>
    </p:spTree>
    <p:extLst>
      <p:ext uri="{BB962C8B-B14F-4D97-AF65-F5344CB8AC3E}">
        <p14:creationId xmlns:p14="http://schemas.microsoft.com/office/powerpoint/2010/main" val="159937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F437-CE70-6A45-B096-CA8363BA3577}"/>
              </a:ext>
            </a:extLst>
          </p:cNvPr>
          <p:cNvSpPr>
            <a:spLocks noGrp="1"/>
          </p:cNvSpPr>
          <p:nvPr>
            <p:ph type="title"/>
          </p:nvPr>
        </p:nvSpPr>
        <p:spPr/>
        <p:txBody>
          <a:bodyPr/>
          <a:lstStyle/>
          <a:p>
            <a:r>
              <a:rPr lang="en-US" dirty="0"/>
              <a:t>proof of state</a:t>
            </a:r>
          </a:p>
        </p:txBody>
      </p:sp>
      <p:sp>
        <p:nvSpPr>
          <p:cNvPr id="3" name="Content Placeholder 2">
            <a:extLst>
              <a:ext uri="{FF2B5EF4-FFF2-40B4-BE49-F238E27FC236}">
                <a16:creationId xmlns:a16="http://schemas.microsoft.com/office/drawing/2014/main" id="{1549902B-17E1-6641-A791-01B8C67E65EE}"/>
              </a:ext>
            </a:extLst>
          </p:cNvPr>
          <p:cNvSpPr>
            <a:spLocks noGrp="1"/>
          </p:cNvSpPr>
          <p:nvPr>
            <p:ph idx="1"/>
          </p:nvPr>
        </p:nvSpPr>
        <p:spPr/>
        <p:txBody>
          <a:bodyPr/>
          <a:lstStyle/>
          <a:p>
            <a:r>
              <a:rPr lang="en-US" dirty="0"/>
              <a:t>breaks the dependency on rewards for security by promoting penalties-based solutions</a:t>
            </a:r>
          </a:p>
          <a:p>
            <a:r>
              <a:rPr lang="en-US" dirty="0"/>
              <a:t>become a validator by sending a special type of transaction to lock up certain amount of their coins into a validator deposit</a:t>
            </a:r>
          </a:p>
          <a:p>
            <a:r>
              <a:rPr lang="en-US" dirty="0"/>
              <a:t>pseudo-randomly selects a validator</a:t>
            </a:r>
          </a:p>
        </p:txBody>
      </p:sp>
      <p:sp>
        <p:nvSpPr>
          <p:cNvPr id="4" name="Slide Number Placeholder 3">
            <a:extLst>
              <a:ext uri="{FF2B5EF4-FFF2-40B4-BE49-F238E27FC236}">
                <a16:creationId xmlns:a16="http://schemas.microsoft.com/office/drawing/2014/main" id="{047B60B0-C342-4846-B138-BEF55BD82697}"/>
              </a:ext>
            </a:extLst>
          </p:cNvPr>
          <p:cNvSpPr>
            <a:spLocks noGrp="1"/>
          </p:cNvSpPr>
          <p:nvPr>
            <p:ph type="sldNum" sz="quarter" idx="12"/>
          </p:nvPr>
        </p:nvSpPr>
        <p:spPr/>
        <p:txBody>
          <a:bodyPr/>
          <a:lstStyle/>
          <a:p>
            <a:fld id="{D39607A7-8386-47DB-8578-DDEDD194E5D4}" type="slidenum">
              <a:rPr lang="en-US" smtClean="0"/>
              <a:t>20</a:t>
            </a:fld>
            <a:endParaRPr lang="en-US"/>
          </a:p>
        </p:txBody>
      </p:sp>
    </p:spTree>
    <p:extLst>
      <p:ext uri="{BB962C8B-B14F-4D97-AF65-F5344CB8AC3E}">
        <p14:creationId xmlns:p14="http://schemas.microsoft.com/office/powerpoint/2010/main" val="1114434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610E-9B97-5D4B-AD36-1519B093EB1F}"/>
              </a:ext>
            </a:extLst>
          </p:cNvPr>
          <p:cNvSpPr>
            <a:spLocks noGrp="1"/>
          </p:cNvSpPr>
          <p:nvPr>
            <p:ph type="title"/>
          </p:nvPr>
        </p:nvSpPr>
        <p:spPr/>
        <p:txBody>
          <a:bodyPr/>
          <a:lstStyle/>
          <a:p>
            <a:r>
              <a:rPr lang="en-US" dirty="0"/>
              <a:t>interesting selection of validator</a:t>
            </a:r>
          </a:p>
        </p:txBody>
      </p:sp>
      <p:sp>
        <p:nvSpPr>
          <p:cNvPr id="3" name="Content Placeholder 2">
            <a:extLst>
              <a:ext uri="{FF2B5EF4-FFF2-40B4-BE49-F238E27FC236}">
                <a16:creationId xmlns:a16="http://schemas.microsoft.com/office/drawing/2014/main" id="{FA701A39-B398-B648-8248-911CFBB14A3D}"/>
              </a:ext>
            </a:extLst>
          </p:cNvPr>
          <p:cNvSpPr>
            <a:spLocks noGrp="1"/>
          </p:cNvSpPr>
          <p:nvPr>
            <p:ph idx="1"/>
          </p:nvPr>
        </p:nvSpPr>
        <p:spPr/>
        <p:txBody>
          <a:bodyPr/>
          <a:lstStyle/>
          <a:p>
            <a:r>
              <a:rPr lang="en-US" dirty="0"/>
              <a:t>Peercoin: use coinage</a:t>
            </a:r>
          </a:p>
          <a:p>
            <a:pPr lvl="1"/>
            <a:r>
              <a:rPr lang="en-US" dirty="0"/>
              <a:t>The coin age is</a:t>
            </a:r>
          </a:p>
          <a:p>
            <a:pPr lvl="1"/>
            <a:r>
              <a:rPr lang="en-US" dirty="0"/>
              <a:t>defined for each coin by the number of days in which the coin has not been spent</a:t>
            </a:r>
          </a:p>
          <a:p>
            <a:pPr lvl="1"/>
            <a:r>
              <a:rPr lang="en-US" dirty="0"/>
              <a:t>you can require only the 60days old coin can vote</a:t>
            </a:r>
          </a:p>
          <a:p>
            <a:pPr lvl="1"/>
            <a:endParaRPr lang="en-US" dirty="0"/>
          </a:p>
        </p:txBody>
      </p:sp>
      <p:sp>
        <p:nvSpPr>
          <p:cNvPr id="4" name="Slide Number Placeholder 3">
            <a:extLst>
              <a:ext uri="{FF2B5EF4-FFF2-40B4-BE49-F238E27FC236}">
                <a16:creationId xmlns:a16="http://schemas.microsoft.com/office/drawing/2014/main" id="{144EC605-3715-5741-8EEA-DF402CBBDC0E}"/>
              </a:ext>
            </a:extLst>
          </p:cNvPr>
          <p:cNvSpPr>
            <a:spLocks noGrp="1"/>
          </p:cNvSpPr>
          <p:nvPr>
            <p:ph type="sldNum" sz="quarter" idx="12"/>
          </p:nvPr>
        </p:nvSpPr>
        <p:spPr/>
        <p:txBody>
          <a:bodyPr/>
          <a:lstStyle/>
          <a:p>
            <a:fld id="{D39607A7-8386-47DB-8578-DDEDD194E5D4}" type="slidenum">
              <a:rPr lang="en-US" smtClean="0"/>
              <a:t>21</a:t>
            </a:fld>
            <a:endParaRPr lang="en-US"/>
          </a:p>
        </p:txBody>
      </p:sp>
    </p:spTree>
    <p:extLst>
      <p:ext uri="{BB962C8B-B14F-4D97-AF65-F5344CB8AC3E}">
        <p14:creationId xmlns:p14="http://schemas.microsoft.com/office/powerpoint/2010/main" val="46935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0041-7787-2541-B667-F159D9C14E45}"/>
              </a:ext>
            </a:extLst>
          </p:cNvPr>
          <p:cNvSpPr>
            <a:spLocks noGrp="1"/>
          </p:cNvSpPr>
          <p:nvPr>
            <p:ph type="title"/>
          </p:nvPr>
        </p:nvSpPr>
        <p:spPr/>
        <p:txBody>
          <a:bodyPr/>
          <a:lstStyle/>
          <a:p>
            <a:r>
              <a:rPr lang="en-US" dirty="0"/>
              <a:t>Recall Last time..</a:t>
            </a:r>
          </a:p>
        </p:txBody>
      </p:sp>
      <p:sp>
        <p:nvSpPr>
          <p:cNvPr id="3" name="Content Placeholder 2">
            <a:extLst>
              <a:ext uri="{FF2B5EF4-FFF2-40B4-BE49-F238E27FC236}">
                <a16:creationId xmlns:a16="http://schemas.microsoft.com/office/drawing/2014/main" id="{44CA0012-2004-4B4B-90CB-049E7EA76554}"/>
              </a:ext>
            </a:extLst>
          </p:cNvPr>
          <p:cNvSpPr>
            <a:spLocks noGrp="1"/>
          </p:cNvSpPr>
          <p:nvPr>
            <p:ph idx="1"/>
          </p:nvPr>
        </p:nvSpPr>
        <p:spPr/>
        <p:txBody>
          <a:bodyPr>
            <a:normAutofit/>
          </a:bodyPr>
          <a:lstStyle/>
          <a:p>
            <a:r>
              <a:rPr lang="en-US" dirty="0"/>
              <a:t>How Bitcoin works</a:t>
            </a:r>
          </a:p>
          <a:p>
            <a:r>
              <a:rPr lang="en-US" dirty="0"/>
              <a:t>Transaction technology</a:t>
            </a:r>
          </a:p>
          <a:p>
            <a:r>
              <a:rPr lang="en-US" dirty="0"/>
              <a:t>architecture of Blockchain</a:t>
            </a:r>
          </a:p>
          <a:p>
            <a:r>
              <a:rPr lang="en-US" dirty="0"/>
              <a:t>DDoS Attack</a:t>
            </a:r>
          </a:p>
          <a:p>
            <a:r>
              <a:rPr lang="en-US" dirty="0"/>
              <a:t>Requirement of Security and Privacy</a:t>
            </a:r>
          </a:p>
          <a:p>
            <a:r>
              <a:rPr lang="en-US"/>
              <a:t>BFT problem</a:t>
            </a:r>
            <a:endParaRPr lang="en-US" dirty="0"/>
          </a:p>
          <a:p>
            <a:r>
              <a:rPr lang="en-US" dirty="0"/>
              <a:t>Both proof of Work and Proof of State</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540E5929-529D-EF40-BF66-9263E2B4C994}"/>
              </a:ext>
            </a:extLst>
          </p:cNvPr>
          <p:cNvSpPr>
            <a:spLocks noGrp="1"/>
          </p:cNvSpPr>
          <p:nvPr>
            <p:ph type="sldNum" sz="quarter" idx="12"/>
          </p:nvPr>
        </p:nvSpPr>
        <p:spPr/>
        <p:txBody>
          <a:bodyPr/>
          <a:lstStyle/>
          <a:p>
            <a:fld id="{D39607A7-8386-47DB-8578-DDEDD194E5D4}" type="slidenum">
              <a:rPr lang="en-US" smtClean="0"/>
              <a:t>22</a:t>
            </a:fld>
            <a:endParaRPr lang="en-US"/>
          </a:p>
        </p:txBody>
      </p:sp>
    </p:spTree>
    <p:extLst>
      <p:ext uri="{BB962C8B-B14F-4D97-AF65-F5344CB8AC3E}">
        <p14:creationId xmlns:p14="http://schemas.microsoft.com/office/powerpoint/2010/main" val="1531249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B7E2-C48D-C346-B2B4-95F9F71121C4}"/>
              </a:ext>
            </a:extLst>
          </p:cNvPr>
          <p:cNvSpPr>
            <a:spLocks noGrp="1"/>
          </p:cNvSpPr>
          <p:nvPr>
            <p:ph type="title"/>
          </p:nvPr>
        </p:nvSpPr>
        <p:spPr/>
        <p:txBody>
          <a:bodyPr/>
          <a:lstStyle/>
          <a:p>
            <a:r>
              <a:rPr lang="en-US" dirty="0"/>
              <a:t>security and privacy</a:t>
            </a:r>
          </a:p>
        </p:txBody>
      </p:sp>
      <p:sp>
        <p:nvSpPr>
          <p:cNvPr id="3" name="Content Placeholder 2">
            <a:extLst>
              <a:ext uri="{FF2B5EF4-FFF2-40B4-BE49-F238E27FC236}">
                <a16:creationId xmlns:a16="http://schemas.microsoft.com/office/drawing/2014/main" id="{A6837A5F-A6EF-B942-AC7E-6A4CCD18E966}"/>
              </a:ext>
            </a:extLst>
          </p:cNvPr>
          <p:cNvSpPr>
            <a:spLocks noGrp="1"/>
          </p:cNvSpPr>
          <p:nvPr>
            <p:ph idx="1"/>
          </p:nvPr>
        </p:nvSpPr>
        <p:spPr/>
        <p:txBody>
          <a:bodyPr/>
          <a:lstStyle/>
          <a:p>
            <a:r>
              <a:rPr lang="en-US" dirty="0"/>
              <a:t>Blockchain is created and maintained as a open secure ledger for online transactions</a:t>
            </a:r>
          </a:p>
          <a:p>
            <a:r>
              <a:rPr lang="en-US" dirty="0"/>
              <a:t>the security and privacy of blockchains continue to be at the center of the debate</a:t>
            </a:r>
          </a:p>
          <a:p>
            <a:r>
              <a:rPr lang="en-US" dirty="0"/>
              <a:t>essential requirements and building blocks for cryptocurrency systems</a:t>
            </a:r>
          </a:p>
          <a:p>
            <a:r>
              <a:rPr lang="en-US" dirty="0"/>
              <a:t>defense attacks</a:t>
            </a:r>
          </a:p>
          <a:p>
            <a:r>
              <a:rPr lang="en-US" dirty="0"/>
              <a:t>avoid vulnerabilities exploited</a:t>
            </a:r>
          </a:p>
          <a:p>
            <a:r>
              <a:rPr lang="en-US" dirty="0"/>
              <a:t>explore the cutting edge security and privacy techniques</a:t>
            </a:r>
          </a:p>
          <a:p>
            <a:r>
              <a:rPr lang="en-US" dirty="0"/>
              <a:t>security and privacy attributes are inherent and desired</a:t>
            </a:r>
          </a:p>
          <a:p>
            <a:endParaRPr lang="en-US" dirty="0"/>
          </a:p>
        </p:txBody>
      </p:sp>
      <p:sp>
        <p:nvSpPr>
          <p:cNvPr id="4" name="Slide Number Placeholder 3">
            <a:extLst>
              <a:ext uri="{FF2B5EF4-FFF2-40B4-BE49-F238E27FC236}">
                <a16:creationId xmlns:a16="http://schemas.microsoft.com/office/drawing/2014/main" id="{7A6A9665-9CFD-8A46-ADCA-22CE61B25728}"/>
              </a:ext>
            </a:extLst>
          </p:cNvPr>
          <p:cNvSpPr>
            <a:spLocks noGrp="1"/>
          </p:cNvSpPr>
          <p:nvPr>
            <p:ph type="sldNum" sz="quarter" idx="12"/>
          </p:nvPr>
        </p:nvSpPr>
        <p:spPr/>
        <p:txBody>
          <a:bodyPr/>
          <a:lstStyle/>
          <a:p>
            <a:fld id="{D39607A7-8386-47DB-8578-DDEDD194E5D4}" type="slidenum">
              <a:rPr lang="en-US" smtClean="0"/>
              <a:t>23</a:t>
            </a:fld>
            <a:endParaRPr lang="en-US"/>
          </a:p>
        </p:txBody>
      </p:sp>
    </p:spTree>
    <p:extLst>
      <p:ext uri="{BB962C8B-B14F-4D97-AF65-F5344CB8AC3E}">
        <p14:creationId xmlns:p14="http://schemas.microsoft.com/office/powerpoint/2010/main" val="2245919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4F2EE-A982-264E-A7A4-BDA4502C63A6}"/>
              </a:ext>
            </a:extLst>
          </p:cNvPr>
          <p:cNvSpPr>
            <a:spLocks noGrp="1"/>
          </p:cNvSpPr>
          <p:nvPr>
            <p:ph type="title"/>
          </p:nvPr>
        </p:nvSpPr>
        <p:spPr/>
        <p:txBody>
          <a:bodyPr/>
          <a:lstStyle/>
          <a:p>
            <a:r>
              <a:rPr lang="en-US" dirty="0"/>
              <a:t>7 types requirements of blockchain	</a:t>
            </a:r>
          </a:p>
        </p:txBody>
      </p:sp>
      <p:sp>
        <p:nvSpPr>
          <p:cNvPr id="3" name="Content Placeholder 2">
            <a:extLst>
              <a:ext uri="{FF2B5EF4-FFF2-40B4-BE49-F238E27FC236}">
                <a16:creationId xmlns:a16="http://schemas.microsoft.com/office/drawing/2014/main" id="{6952AEBC-3B2D-8646-B28F-9743E814F852}"/>
              </a:ext>
            </a:extLst>
          </p:cNvPr>
          <p:cNvSpPr>
            <a:spLocks noGrp="1"/>
          </p:cNvSpPr>
          <p:nvPr>
            <p:ph idx="1"/>
          </p:nvPr>
        </p:nvSpPr>
        <p:spPr/>
        <p:txBody>
          <a:bodyPr/>
          <a:lstStyle/>
          <a:p>
            <a:pPr marL="457200" indent="-457200">
              <a:buAutoNum type="arabicPeriod"/>
            </a:pPr>
            <a:r>
              <a:rPr lang="en-US" dirty="0"/>
              <a:t>consistency of the ledger across institutions</a:t>
            </a:r>
          </a:p>
          <a:p>
            <a:pPr marL="457200" indent="-457200">
              <a:buAutoNum type="arabicPeriod"/>
            </a:pPr>
            <a:endParaRPr lang="en-US" dirty="0"/>
          </a:p>
          <a:p>
            <a:pPr marL="457200" indent="-457200">
              <a:buAutoNum type="arabicPeriod"/>
            </a:pPr>
            <a:r>
              <a:rPr lang="en-US" dirty="0"/>
              <a:t>integrity of transactions: prevent from tampered with</a:t>
            </a:r>
          </a:p>
          <a:p>
            <a:pPr marL="457200" indent="-457200">
              <a:buAutoNum type="arabicPeriod"/>
            </a:pPr>
            <a:endParaRPr lang="en-US" dirty="0"/>
          </a:p>
          <a:p>
            <a:pPr marL="457200" indent="-457200">
              <a:buAutoNum type="arabicPeriod"/>
            </a:pPr>
            <a:r>
              <a:rPr lang="en-US" dirty="0"/>
              <a:t>availability of system and data: access at any time</a:t>
            </a:r>
          </a:p>
          <a:p>
            <a:pPr marL="457200" indent="-457200">
              <a:buAutoNum type="arabicPeriod"/>
            </a:pPr>
            <a:endParaRPr lang="en-US" dirty="0"/>
          </a:p>
          <a:p>
            <a:pPr marL="457200" indent="-457200">
              <a:buAutoNum type="arabicPeriod"/>
            </a:pPr>
            <a:r>
              <a:rPr lang="en-US" dirty="0"/>
              <a:t>prevention of double-spending: prevent spending a coin more than once</a:t>
            </a:r>
          </a:p>
          <a:p>
            <a:pPr marL="457200" indent="-457200">
              <a:buAutoNum type="arabicPeriod"/>
            </a:pPr>
            <a:endParaRPr lang="en-US" dirty="0"/>
          </a:p>
          <a:p>
            <a:pPr lvl="1">
              <a:buFontTx/>
              <a:buChar char="-"/>
            </a:pPr>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2F8A74D0-9342-F44B-B5CB-87CA7B03B89F}"/>
              </a:ext>
            </a:extLst>
          </p:cNvPr>
          <p:cNvSpPr>
            <a:spLocks noGrp="1"/>
          </p:cNvSpPr>
          <p:nvPr>
            <p:ph type="sldNum" sz="quarter" idx="12"/>
          </p:nvPr>
        </p:nvSpPr>
        <p:spPr/>
        <p:txBody>
          <a:bodyPr/>
          <a:lstStyle/>
          <a:p>
            <a:fld id="{D39607A7-8386-47DB-8578-DDEDD194E5D4}" type="slidenum">
              <a:rPr lang="en-US" smtClean="0"/>
              <a:t>24</a:t>
            </a:fld>
            <a:endParaRPr lang="en-US"/>
          </a:p>
        </p:txBody>
      </p:sp>
    </p:spTree>
    <p:extLst>
      <p:ext uri="{BB962C8B-B14F-4D97-AF65-F5344CB8AC3E}">
        <p14:creationId xmlns:p14="http://schemas.microsoft.com/office/powerpoint/2010/main" val="450807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D9DE1-8018-8C4E-A71E-EF9B5EAAB436}"/>
              </a:ext>
            </a:extLst>
          </p:cNvPr>
          <p:cNvSpPr>
            <a:spLocks noGrp="1"/>
          </p:cNvSpPr>
          <p:nvPr>
            <p:ph type="title"/>
          </p:nvPr>
        </p:nvSpPr>
        <p:spPr/>
        <p:txBody>
          <a:bodyPr/>
          <a:lstStyle/>
          <a:p>
            <a:r>
              <a:rPr lang="en-US" dirty="0"/>
              <a:t>7 types requirements of blockchain	</a:t>
            </a:r>
          </a:p>
        </p:txBody>
      </p:sp>
      <p:sp>
        <p:nvSpPr>
          <p:cNvPr id="3" name="Content Placeholder 2">
            <a:extLst>
              <a:ext uri="{FF2B5EF4-FFF2-40B4-BE49-F238E27FC236}">
                <a16:creationId xmlns:a16="http://schemas.microsoft.com/office/drawing/2014/main" id="{F3C3830E-2A78-5740-B35A-55BF371DD678}"/>
              </a:ext>
            </a:extLst>
          </p:cNvPr>
          <p:cNvSpPr>
            <a:spLocks noGrp="1"/>
          </p:cNvSpPr>
          <p:nvPr>
            <p:ph idx="1"/>
          </p:nvPr>
        </p:nvSpPr>
        <p:spPr/>
        <p:txBody>
          <a:bodyPr/>
          <a:lstStyle/>
          <a:p>
            <a:pPr marL="0" indent="0">
              <a:buNone/>
            </a:pPr>
            <a:r>
              <a:rPr lang="en-US" dirty="0"/>
              <a:t>5. confidentiality of transactions: </a:t>
            </a:r>
          </a:p>
          <a:p>
            <a:r>
              <a:rPr lang="en-US" dirty="0"/>
              <a:t>users’ transaction, identity, any data cannot be accessed by any unauthorized others</a:t>
            </a:r>
          </a:p>
          <a:p>
            <a:endParaRPr lang="en-US" dirty="0"/>
          </a:p>
          <a:p>
            <a:pPr marL="0" indent="0">
              <a:buNone/>
            </a:pPr>
            <a:r>
              <a:rPr lang="en-US" dirty="0"/>
              <a:t>6. anonymity of Users</a:t>
            </a:r>
          </a:p>
          <a:p>
            <a:pPr marL="0" indent="0">
              <a:buNone/>
            </a:pPr>
            <a:endParaRPr lang="en-US" dirty="0"/>
          </a:p>
          <a:p>
            <a:pPr marL="0" indent="0">
              <a:buNone/>
            </a:pPr>
            <a:r>
              <a:rPr lang="en-US" dirty="0"/>
              <a:t>7. unlikability of transactions</a:t>
            </a:r>
          </a:p>
        </p:txBody>
      </p:sp>
      <p:sp>
        <p:nvSpPr>
          <p:cNvPr id="4" name="Slide Number Placeholder 3">
            <a:extLst>
              <a:ext uri="{FF2B5EF4-FFF2-40B4-BE49-F238E27FC236}">
                <a16:creationId xmlns:a16="http://schemas.microsoft.com/office/drawing/2014/main" id="{EAF36662-54F1-2440-9FFA-DDE70A514F70}"/>
              </a:ext>
            </a:extLst>
          </p:cNvPr>
          <p:cNvSpPr>
            <a:spLocks noGrp="1"/>
          </p:cNvSpPr>
          <p:nvPr>
            <p:ph type="sldNum" sz="quarter" idx="12"/>
          </p:nvPr>
        </p:nvSpPr>
        <p:spPr/>
        <p:txBody>
          <a:bodyPr/>
          <a:lstStyle/>
          <a:p>
            <a:fld id="{D39607A7-8386-47DB-8578-DDEDD194E5D4}" type="slidenum">
              <a:rPr lang="en-US" smtClean="0"/>
              <a:t>25</a:t>
            </a:fld>
            <a:endParaRPr lang="en-US"/>
          </a:p>
        </p:txBody>
      </p:sp>
    </p:spTree>
    <p:extLst>
      <p:ext uri="{BB962C8B-B14F-4D97-AF65-F5344CB8AC3E}">
        <p14:creationId xmlns:p14="http://schemas.microsoft.com/office/powerpoint/2010/main" val="3846146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graphical user interface&#10;&#10;Description automatically generated">
            <a:extLst>
              <a:ext uri="{FF2B5EF4-FFF2-40B4-BE49-F238E27FC236}">
                <a16:creationId xmlns:a16="http://schemas.microsoft.com/office/drawing/2014/main" id="{DB2418EF-00C6-5C40-A6B6-BF6354ACD8D5}"/>
              </a:ext>
            </a:extLst>
          </p:cNvPr>
          <p:cNvPicPr>
            <a:picLocks noGrp="1" noChangeAspect="1"/>
          </p:cNvPicPr>
          <p:nvPr>
            <p:ph idx="1"/>
          </p:nvPr>
        </p:nvPicPr>
        <p:blipFill>
          <a:blip r:embed="rId2"/>
          <a:stretch>
            <a:fillRect/>
          </a:stretch>
        </p:blipFill>
        <p:spPr>
          <a:xfrm>
            <a:off x="1079500" y="1315808"/>
            <a:ext cx="10026650" cy="4156534"/>
          </a:xfrm>
        </p:spPr>
      </p:pic>
      <p:sp>
        <p:nvSpPr>
          <p:cNvPr id="4" name="Slide Number Placeholder 3">
            <a:extLst>
              <a:ext uri="{FF2B5EF4-FFF2-40B4-BE49-F238E27FC236}">
                <a16:creationId xmlns:a16="http://schemas.microsoft.com/office/drawing/2014/main" id="{21E3BCA7-FEE2-D742-95F7-E17138919955}"/>
              </a:ext>
            </a:extLst>
          </p:cNvPr>
          <p:cNvSpPr>
            <a:spLocks noGrp="1"/>
          </p:cNvSpPr>
          <p:nvPr>
            <p:ph type="sldNum" sz="quarter" idx="12"/>
          </p:nvPr>
        </p:nvSpPr>
        <p:spPr/>
        <p:txBody>
          <a:bodyPr/>
          <a:lstStyle/>
          <a:p>
            <a:fld id="{D39607A7-8386-47DB-8578-DDEDD194E5D4}" type="slidenum">
              <a:rPr lang="en-US" smtClean="0"/>
              <a:t>26</a:t>
            </a:fld>
            <a:endParaRPr lang="en-US"/>
          </a:p>
        </p:txBody>
      </p:sp>
    </p:spTree>
    <p:extLst>
      <p:ext uri="{BB962C8B-B14F-4D97-AF65-F5344CB8AC3E}">
        <p14:creationId xmlns:p14="http://schemas.microsoft.com/office/powerpoint/2010/main" val="3029366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D293-4183-9E49-846F-067423F84B1A}"/>
              </a:ext>
            </a:extLst>
          </p:cNvPr>
          <p:cNvSpPr>
            <a:spLocks noGrp="1"/>
          </p:cNvSpPr>
          <p:nvPr>
            <p:ph type="title"/>
          </p:nvPr>
        </p:nvSpPr>
        <p:spPr/>
        <p:txBody>
          <a:bodyPr/>
          <a:lstStyle/>
          <a:p>
            <a:r>
              <a:rPr lang="en-US" dirty="0"/>
              <a:t>consistency</a:t>
            </a:r>
          </a:p>
        </p:txBody>
      </p:sp>
      <p:sp>
        <p:nvSpPr>
          <p:cNvPr id="3" name="Content Placeholder 2">
            <a:extLst>
              <a:ext uri="{FF2B5EF4-FFF2-40B4-BE49-F238E27FC236}">
                <a16:creationId xmlns:a16="http://schemas.microsoft.com/office/drawing/2014/main" id="{A11BF697-A692-BC43-8932-F79BE3A38238}"/>
              </a:ext>
            </a:extLst>
          </p:cNvPr>
          <p:cNvSpPr>
            <a:spLocks noGrp="1"/>
          </p:cNvSpPr>
          <p:nvPr>
            <p:ph idx="1"/>
          </p:nvPr>
        </p:nvSpPr>
        <p:spPr/>
        <p:txBody>
          <a:bodyPr/>
          <a:lstStyle/>
          <a:p>
            <a:r>
              <a:rPr lang="en-US" dirty="0"/>
              <a:t>In all nodes, a distributed global ledger has the same ledger at the same time</a:t>
            </a:r>
          </a:p>
          <a:p>
            <a:r>
              <a:rPr lang="en-US" dirty="0"/>
              <a:t>Bitcoin transactions are grouped in blocks, miner nodes will mine and add a block to the blockchain network</a:t>
            </a:r>
          </a:p>
          <a:p>
            <a:r>
              <a:rPr lang="en-US" dirty="0"/>
              <a:t>the blockchain network is the longest chain, and the miners who obtain w confirmations is the winner and get rewards</a:t>
            </a:r>
          </a:p>
          <a:p>
            <a:r>
              <a:rPr lang="en-US" dirty="0"/>
              <a:t>default w = 6</a:t>
            </a:r>
          </a:p>
          <a:p>
            <a:r>
              <a:rPr lang="en-US" dirty="0"/>
              <a:t>if w = 0 means zero confirmation is required, highest consistency</a:t>
            </a:r>
          </a:p>
          <a:p>
            <a:r>
              <a:rPr lang="en-US" dirty="0"/>
              <a:t>6 blocks is a relatively small number, Bitcoin is consistent</a:t>
            </a:r>
          </a:p>
          <a:p>
            <a:endParaRPr lang="en-US" dirty="0"/>
          </a:p>
        </p:txBody>
      </p:sp>
      <p:sp>
        <p:nvSpPr>
          <p:cNvPr id="4" name="Slide Number Placeholder 3">
            <a:extLst>
              <a:ext uri="{FF2B5EF4-FFF2-40B4-BE49-F238E27FC236}">
                <a16:creationId xmlns:a16="http://schemas.microsoft.com/office/drawing/2014/main" id="{9EE0C181-2690-3448-8420-E7E230DCAF78}"/>
              </a:ext>
            </a:extLst>
          </p:cNvPr>
          <p:cNvSpPr>
            <a:spLocks noGrp="1"/>
          </p:cNvSpPr>
          <p:nvPr>
            <p:ph type="sldNum" sz="quarter" idx="12"/>
          </p:nvPr>
        </p:nvSpPr>
        <p:spPr/>
        <p:txBody>
          <a:bodyPr/>
          <a:lstStyle/>
          <a:p>
            <a:fld id="{D39607A7-8386-47DB-8578-DDEDD194E5D4}" type="slidenum">
              <a:rPr lang="en-US" smtClean="0"/>
              <a:t>27</a:t>
            </a:fld>
            <a:endParaRPr lang="en-US"/>
          </a:p>
        </p:txBody>
      </p:sp>
    </p:spTree>
    <p:extLst>
      <p:ext uri="{BB962C8B-B14F-4D97-AF65-F5344CB8AC3E}">
        <p14:creationId xmlns:p14="http://schemas.microsoft.com/office/powerpoint/2010/main" val="3026337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8E54A-4D3C-2B43-B8DE-5E55C439779E}"/>
              </a:ext>
            </a:extLst>
          </p:cNvPr>
          <p:cNvSpPr>
            <a:spLocks noGrp="1"/>
          </p:cNvSpPr>
          <p:nvPr>
            <p:ph type="title"/>
          </p:nvPr>
        </p:nvSpPr>
        <p:spPr/>
        <p:txBody>
          <a:bodyPr/>
          <a:lstStyle/>
          <a:p>
            <a:r>
              <a:rPr lang="en-US" dirty="0"/>
              <a:t>tamper resistance</a:t>
            </a:r>
          </a:p>
        </p:txBody>
      </p:sp>
      <p:sp>
        <p:nvSpPr>
          <p:cNvPr id="3" name="Content Placeholder 2">
            <a:extLst>
              <a:ext uri="{FF2B5EF4-FFF2-40B4-BE49-F238E27FC236}">
                <a16:creationId xmlns:a16="http://schemas.microsoft.com/office/drawing/2014/main" id="{DB18C39B-D1EE-2D42-9D23-CFB22ADD0641}"/>
              </a:ext>
            </a:extLst>
          </p:cNvPr>
          <p:cNvSpPr>
            <a:spLocks noGrp="1"/>
          </p:cNvSpPr>
          <p:nvPr>
            <p:ph idx="1"/>
          </p:nvPr>
        </p:nvSpPr>
        <p:spPr/>
        <p:txBody>
          <a:bodyPr/>
          <a:lstStyle/>
          <a:p>
            <a:r>
              <a:rPr lang="en-US" dirty="0"/>
              <a:t>resistance to any type of intentional tampering</a:t>
            </a:r>
          </a:p>
          <a:p>
            <a:r>
              <a:rPr lang="en-US" dirty="0"/>
              <a:t>Tamper-resistance : cannot be tampered during and after the process of block generation</a:t>
            </a:r>
          </a:p>
          <a:p>
            <a:r>
              <a:rPr lang="en-US" dirty="0"/>
              <a:t>Example: a miner may attempt to change the payee address to himself</a:t>
            </a:r>
          </a:p>
          <a:p>
            <a:r>
              <a:rPr lang="en-US" dirty="0"/>
              <a:t>a SHA-256 hash signature is signed by the payer, guaranteed by the unforgeability of the secure signature algorithm</a:t>
            </a:r>
          </a:p>
          <a:p>
            <a:r>
              <a:rPr lang="en-US" dirty="0"/>
              <a:t>Bitcoin also using a hash function with collision-resistance, two different inputs with an overwhelming low probability</a:t>
            </a:r>
          </a:p>
          <a:p>
            <a:r>
              <a:rPr lang="en-US" dirty="0"/>
              <a:t>Bitcoin is signed and distributed over all nodes, practically impossible to tamper transaction data</a:t>
            </a:r>
          </a:p>
        </p:txBody>
      </p:sp>
      <p:sp>
        <p:nvSpPr>
          <p:cNvPr id="4" name="Slide Number Placeholder 3">
            <a:extLst>
              <a:ext uri="{FF2B5EF4-FFF2-40B4-BE49-F238E27FC236}">
                <a16:creationId xmlns:a16="http://schemas.microsoft.com/office/drawing/2014/main" id="{AA18F9FE-E61D-F84F-8693-43623ADC0F97}"/>
              </a:ext>
            </a:extLst>
          </p:cNvPr>
          <p:cNvSpPr>
            <a:spLocks noGrp="1"/>
          </p:cNvSpPr>
          <p:nvPr>
            <p:ph type="sldNum" sz="quarter" idx="12"/>
          </p:nvPr>
        </p:nvSpPr>
        <p:spPr/>
        <p:txBody>
          <a:bodyPr/>
          <a:lstStyle/>
          <a:p>
            <a:fld id="{D39607A7-8386-47DB-8578-DDEDD194E5D4}" type="slidenum">
              <a:rPr lang="en-US" smtClean="0"/>
              <a:t>28</a:t>
            </a:fld>
            <a:endParaRPr lang="en-US"/>
          </a:p>
        </p:txBody>
      </p:sp>
    </p:spTree>
    <p:extLst>
      <p:ext uri="{BB962C8B-B14F-4D97-AF65-F5344CB8AC3E}">
        <p14:creationId xmlns:p14="http://schemas.microsoft.com/office/powerpoint/2010/main" val="3718750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BEA66-70E5-0846-A48D-AF04F9C8F441}"/>
              </a:ext>
            </a:extLst>
          </p:cNvPr>
          <p:cNvSpPr>
            <a:spLocks noGrp="1"/>
          </p:cNvSpPr>
          <p:nvPr>
            <p:ph type="title"/>
          </p:nvPr>
        </p:nvSpPr>
        <p:spPr/>
        <p:txBody>
          <a:bodyPr/>
          <a:lstStyle/>
          <a:p>
            <a:r>
              <a:rPr lang="en-US" dirty="0"/>
              <a:t>Resistance to DDoS attacks</a:t>
            </a:r>
          </a:p>
        </p:txBody>
      </p:sp>
      <p:sp>
        <p:nvSpPr>
          <p:cNvPr id="3" name="Content Placeholder 2">
            <a:extLst>
              <a:ext uri="{FF2B5EF4-FFF2-40B4-BE49-F238E27FC236}">
                <a16:creationId xmlns:a16="http://schemas.microsoft.com/office/drawing/2014/main" id="{4330841D-29FE-034D-95F4-BD6FB5E8C5FC}"/>
              </a:ext>
            </a:extLst>
          </p:cNvPr>
          <p:cNvSpPr>
            <a:spLocks noGrp="1"/>
          </p:cNvSpPr>
          <p:nvPr>
            <p:ph idx="1"/>
          </p:nvPr>
        </p:nvSpPr>
        <p:spPr/>
        <p:txBody>
          <a:bodyPr/>
          <a:lstStyle/>
          <a:p>
            <a:r>
              <a:rPr lang="en-US" dirty="0"/>
              <a:t>DDoS: distributed Dos Attack</a:t>
            </a:r>
          </a:p>
          <a:p>
            <a:r>
              <a:rPr lang="en-US" dirty="0"/>
              <a:t>Dos attack: disrupt the hosted internet service by making the host unavailable to its intended users, overload the host system by flooding with superfluous requests</a:t>
            </a:r>
          </a:p>
          <a:p>
            <a:r>
              <a:rPr lang="en-US" dirty="0" err="1"/>
              <a:t>DDos</a:t>
            </a:r>
            <a:r>
              <a:rPr lang="en-US" dirty="0"/>
              <a:t>: controlee a set of individual computer to attack another computer, the attack may send huge amounts of data to a hosting website</a:t>
            </a:r>
          </a:p>
          <a:p>
            <a:r>
              <a:rPr lang="en-US" dirty="0"/>
              <a:t>DDoS attacker can make the blockchain unavailable by knocking out a partial or the whole network</a:t>
            </a:r>
          </a:p>
          <a:p>
            <a:r>
              <a:rPr lang="en-US" dirty="0"/>
              <a:t>But as the Bitcoin blockchain become lager and larger, the harder it is to succeed in such large-scale DDoS attack</a:t>
            </a:r>
          </a:p>
        </p:txBody>
      </p:sp>
      <p:sp>
        <p:nvSpPr>
          <p:cNvPr id="4" name="Slide Number Placeholder 3">
            <a:extLst>
              <a:ext uri="{FF2B5EF4-FFF2-40B4-BE49-F238E27FC236}">
                <a16:creationId xmlns:a16="http://schemas.microsoft.com/office/drawing/2014/main" id="{71337BAD-3F0D-CD49-92FB-B95C994329E1}"/>
              </a:ext>
            </a:extLst>
          </p:cNvPr>
          <p:cNvSpPr>
            <a:spLocks noGrp="1"/>
          </p:cNvSpPr>
          <p:nvPr>
            <p:ph type="sldNum" sz="quarter" idx="12"/>
          </p:nvPr>
        </p:nvSpPr>
        <p:spPr/>
        <p:txBody>
          <a:bodyPr/>
          <a:lstStyle/>
          <a:p>
            <a:fld id="{D39607A7-8386-47DB-8578-DDEDD194E5D4}" type="slidenum">
              <a:rPr lang="en-US" smtClean="0"/>
              <a:t>29</a:t>
            </a:fld>
            <a:endParaRPr lang="en-US"/>
          </a:p>
        </p:txBody>
      </p:sp>
    </p:spTree>
    <p:extLst>
      <p:ext uri="{BB962C8B-B14F-4D97-AF65-F5344CB8AC3E}">
        <p14:creationId xmlns:p14="http://schemas.microsoft.com/office/powerpoint/2010/main" val="3633462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0FF6-C2F5-7F44-A857-4A2CA50A8F1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EDA4C56-A257-2747-A88D-F686967FA71A}"/>
              </a:ext>
            </a:extLst>
          </p:cNvPr>
          <p:cNvSpPr>
            <a:spLocks noGrp="1"/>
          </p:cNvSpPr>
          <p:nvPr>
            <p:ph idx="1"/>
          </p:nvPr>
        </p:nvSpPr>
        <p:spPr/>
        <p:txBody>
          <a:bodyPr/>
          <a:lstStyle/>
          <a:p>
            <a:pPr lvl="1"/>
            <a:r>
              <a:rPr lang="en-US" dirty="0"/>
              <a:t>2019 predicted </a:t>
            </a:r>
            <a:r>
              <a:rPr lang="en-CA" i="0" dirty="0"/>
              <a:t>reach $19.9 billion by 2025</a:t>
            </a:r>
          </a:p>
          <a:p>
            <a:pPr lvl="1"/>
            <a:r>
              <a:rPr lang="en-CA" i="0" dirty="0"/>
              <a:t>	but already over $200 billion</a:t>
            </a:r>
          </a:p>
          <a:p>
            <a:pPr lvl="1"/>
            <a:r>
              <a:rPr lang="en-CA" i="0" dirty="0"/>
              <a:t>10 times beyond their imagination</a:t>
            </a:r>
          </a:p>
          <a:p>
            <a:pPr lvl="1"/>
            <a:endParaRPr lang="en-US" dirty="0"/>
          </a:p>
        </p:txBody>
      </p:sp>
      <p:sp>
        <p:nvSpPr>
          <p:cNvPr id="4" name="Slide Number Placeholder 3">
            <a:extLst>
              <a:ext uri="{FF2B5EF4-FFF2-40B4-BE49-F238E27FC236}">
                <a16:creationId xmlns:a16="http://schemas.microsoft.com/office/drawing/2014/main" id="{B9E6640B-3675-BD40-85DB-900172999986}"/>
              </a:ext>
            </a:extLst>
          </p:cNvPr>
          <p:cNvSpPr>
            <a:spLocks noGrp="1"/>
          </p:cNvSpPr>
          <p:nvPr>
            <p:ph type="sldNum" sz="quarter" idx="12"/>
          </p:nvPr>
        </p:nvSpPr>
        <p:spPr/>
        <p:txBody>
          <a:bodyPr/>
          <a:lstStyle/>
          <a:p>
            <a:fld id="{D39607A7-8386-47DB-8578-DDEDD194E5D4}" type="slidenum">
              <a:rPr lang="en-US" smtClean="0"/>
              <a:t>3</a:t>
            </a:fld>
            <a:endParaRPr lang="en-US"/>
          </a:p>
        </p:txBody>
      </p:sp>
    </p:spTree>
    <p:extLst>
      <p:ext uri="{BB962C8B-B14F-4D97-AF65-F5344CB8AC3E}">
        <p14:creationId xmlns:p14="http://schemas.microsoft.com/office/powerpoint/2010/main" val="1722115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C0A31-407D-174A-B64E-A069C709BC53}"/>
              </a:ext>
            </a:extLst>
          </p:cNvPr>
          <p:cNvSpPr>
            <a:spLocks noGrp="1"/>
          </p:cNvSpPr>
          <p:nvPr>
            <p:ph type="title"/>
          </p:nvPr>
        </p:nvSpPr>
        <p:spPr/>
        <p:txBody>
          <a:bodyPr/>
          <a:lstStyle/>
          <a:p>
            <a:r>
              <a:rPr lang="en-US" dirty="0"/>
              <a:t>Resistance to the 51% consensus attack</a:t>
            </a:r>
          </a:p>
        </p:txBody>
      </p:sp>
      <p:sp>
        <p:nvSpPr>
          <p:cNvPr id="3" name="Content Placeholder 2">
            <a:extLst>
              <a:ext uri="{FF2B5EF4-FFF2-40B4-BE49-F238E27FC236}">
                <a16:creationId xmlns:a16="http://schemas.microsoft.com/office/drawing/2014/main" id="{9F6BB8BB-41A8-D241-8926-C589BAC3CBBB}"/>
              </a:ext>
            </a:extLst>
          </p:cNvPr>
          <p:cNvSpPr>
            <a:spLocks noGrp="1"/>
          </p:cNvSpPr>
          <p:nvPr>
            <p:ph idx="1"/>
          </p:nvPr>
        </p:nvSpPr>
        <p:spPr/>
        <p:txBody>
          <a:bodyPr/>
          <a:lstStyle/>
          <a:p>
            <a:r>
              <a:rPr lang="en-US" dirty="0"/>
              <a:t>if a miner controls more than 50% of the computing power</a:t>
            </a:r>
          </a:p>
          <a:p>
            <a:r>
              <a:rPr lang="en-US" dirty="0"/>
              <a:t>various security and privacy attacks may be launched</a:t>
            </a:r>
          </a:p>
          <a:p>
            <a:r>
              <a:rPr lang="en-US" dirty="0"/>
              <a:t>need to be enhanced</a:t>
            </a:r>
          </a:p>
        </p:txBody>
      </p:sp>
      <p:sp>
        <p:nvSpPr>
          <p:cNvPr id="4" name="Slide Number Placeholder 3">
            <a:extLst>
              <a:ext uri="{FF2B5EF4-FFF2-40B4-BE49-F238E27FC236}">
                <a16:creationId xmlns:a16="http://schemas.microsoft.com/office/drawing/2014/main" id="{24105A73-D69B-0C4D-9C96-C5714480AFB2}"/>
              </a:ext>
            </a:extLst>
          </p:cNvPr>
          <p:cNvSpPr>
            <a:spLocks noGrp="1"/>
          </p:cNvSpPr>
          <p:nvPr>
            <p:ph type="sldNum" sz="quarter" idx="12"/>
          </p:nvPr>
        </p:nvSpPr>
        <p:spPr/>
        <p:txBody>
          <a:bodyPr/>
          <a:lstStyle/>
          <a:p>
            <a:fld id="{D39607A7-8386-47DB-8578-DDEDD194E5D4}" type="slidenum">
              <a:rPr lang="en-US" smtClean="0"/>
              <a:t>30</a:t>
            </a:fld>
            <a:endParaRPr lang="en-US"/>
          </a:p>
        </p:txBody>
      </p:sp>
    </p:spTree>
    <p:extLst>
      <p:ext uri="{BB962C8B-B14F-4D97-AF65-F5344CB8AC3E}">
        <p14:creationId xmlns:p14="http://schemas.microsoft.com/office/powerpoint/2010/main" val="3946017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AAAC-8383-F042-9141-2F7F5607EECB}"/>
              </a:ext>
            </a:extLst>
          </p:cNvPr>
          <p:cNvSpPr>
            <a:spLocks noGrp="1"/>
          </p:cNvSpPr>
          <p:nvPr>
            <p:ph type="title"/>
          </p:nvPr>
        </p:nvSpPr>
        <p:spPr/>
        <p:txBody>
          <a:bodyPr/>
          <a:lstStyle/>
          <a:p>
            <a:r>
              <a:rPr lang="en-US" dirty="0"/>
              <a:t>pseudonymity	</a:t>
            </a:r>
          </a:p>
        </p:txBody>
      </p:sp>
      <p:sp>
        <p:nvSpPr>
          <p:cNvPr id="3" name="Content Placeholder 2">
            <a:extLst>
              <a:ext uri="{FF2B5EF4-FFF2-40B4-BE49-F238E27FC236}">
                <a16:creationId xmlns:a16="http://schemas.microsoft.com/office/drawing/2014/main" id="{7CC613E3-513F-E642-8173-B62BF7839E18}"/>
              </a:ext>
            </a:extLst>
          </p:cNvPr>
          <p:cNvSpPr>
            <a:spLocks noGrp="1"/>
          </p:cNvSpPr>
          <p:nvPr>
            <p:ph idx="1"/>
          </p:nvPr>
        </p:nvSpPr>
        <p:spPr/>
        <p:txBody>
          <a:bodyPr/>
          <a:lstStyle/>
          <a:p>
            <a:r>
              <a:rPr lang="en-US" dirty="0"/>
              <a:t>a state of disguised identity</a:t>
            </a:r>
          </a:p>
          <a:p>
            <a:r>
              <a:rPr lang="en-US" dirty="0"/>
              <a:t>Bitcoin hashes of public keys of a user</a:t>
            </a:r>
          </a:p>
          <a:p>
            <a:r>
              <a:rPr lang="en-US" dirty="0"/>
              <a:t>risks of revealing identity information of users</a:t>
            </a:r>
          </a:p>
          <a:p>
            <a:pPr marL="0" indent="0">
              <a:buNone/>
            </a:pPr>
            <a:endParaRPr lang="en-US" dirty="0"/>
          </a:p>
        </p:txBody>
      </p:sp>
      <p:sp>
        <p:nvSpPr>
          <p:cNvPr id="4" name="Slide Number Placeholder 3">
            <a:extLst>
              <a:ext uri="{FF2B5EF4-FFF2-40B4-BE49-F238E27FC236}">
                <a16:creationId xmlns:a16="http://schemas.microsoft.com/office/drawing/2014/main" id="{6DF60DCB-6627-8E48-BE57-E0B2D6C85147}"/>
              </a:ext>
            </a:extLst>
          </p:cNvPr>
          <p:cNvSpPr>
            <a:spLocks noGrp="1"/>
          </p:cNvSpPr>
          <p:nvPr>
            <p:ph type="sldNum" sz="quarter" idx="12"/>
          </p:nvPr>
        </p:nvSpPr>
        <p:spPr/>
        <p:txBody>
          <a:bodyPr/>
          <a:lstStyle/>
          <a:p>
            <a:fld id="{D39607A7-8386-47DB-8578-DDEDD194E5D4}" type="slidenum">
              <a:rPr lang="en-US" smtClean="0"/>
              <a:t>31</a:t>
            </a:fld>
            <a:endParaRPr lang="en-US"/>
          </a:p>
        </p:txBody>
      </p:sp>
    </p:spTree>
    <p:extLst>
      <p:ext uri="{BB962C8B-B14F-4D97-AF65-F5344CB8AC3E}">
        <p14:creationId xmlns:p14="http://schemas.microsoft.com/office/powerpoint/2010/main" val="3883540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C169-C6FF-744C-9FB5-80925E51F5E1}"/>
              </a:ext>
            </a:extLst>
          </p:cNvPr>
          <p:cNvSpPr>
            <a:spLocks noGrp="1"/>
          </p:cNvSpPr>
          <p:nvPr>
            <p:ph type="title"/>
          </p:nvPr>
        </p:nvSpPr>
        <p:spPr/>
        <p:txBody>
          <a:bodyPr/>
          <a:lstStyle/>
          <a:p>
            <a:r>
              <a:rPr lang="en-US" dirty="0" err="1"/>
              <a:t>Unlinkability</a:t>
            </a:r>
            <a:r>
              <a:rPr lang="en-US" dirty="0"/>
              <a:t>	</a:t>
            </a:r>
          </a:p>
        </p:txBody>
      </p:sp>
      <p:sp>
        <p:nvSpPr>
          <p:cNvPr id="3" name="Content Placeholder 2">
            <a:extLst>
              <a:ext uri="{FF2B5EF4-FFF2-40B4-BE49-F238E27FC236}">
                <a16:creationId xmlns:a16="http://schemas.microsoft.com/office/drawing/2014/main" id="{43DA9E11-4067-9840-A432-5A5A42404E7C}"/>
              </a:ext>
            </a:extLst>
          </p:cNvPr>
          <p:cNvSpPr>
            <a:spLocks noGrp="1"/>
          </p:cNvSpPr>
          <p:nvPr>
            <p:ph idx="1"/>
          </p:nvPr>
        </p:nvSpPr>
        <p:spPr/>
        <p:txBody>
          <a:bodyPr/>
          <a:lstStyle/>
          <a:p>
            <a:r>
              <a:rPr lang="en-US" dirty="0" err="1"/>
              <a:t>unlinkability</a:t>
            </a:r>
            <a:r>
              <a:rPr lang="en-US" dirty="0"/>
              <a:t>: inability of link two things together with high confidence</a:t>
            </a:r>
          </a:p>
          <a:p>
            <a:r>
              <a:rPr lang="en-US" dirty="0"/>
              <a:t>hard to launch deanonymization inference attacks</a:t>
            </a:r>
          </a:p>
          <a:p>
            <a:r>
              <a:rPr lang="en-US" dirty="0"/>
              <a:t>Bitcoin is public blockchain, perform de-anonymization attack silently and secretly without the target user knowing</a:t>
            </a:r>
          </a:p>
          <a:p>
            <a:r>
              <a:rPr lang="en-US" dirty="0"/>
              <a:t>Bitcoin only achieves pseudonymity butt not </a:t>
            </a:r>
            <a:r>
              <a:rPr lang="en-US" dirty="0" err="1"/>
              <a:t>unlinkability</a:t>
            </a:r>
            <a:endParaRPr lang="en-US" dirty="0"/>
          </a:p>
          <a:p>
            <a:endParaRPr lang="en-US" dirty="0"/>
          </a:p>
        </p:txBody>
      </p:sp>
      <p:sp>
        <p:nvSpPr>
          <p:cNvPr id="4" name="Slide Number Placeholder 3">
            <a:extLst>
              <a:ext uri="{FF2B5EF4-FFF2-40B4-BE49-F238E27FC236}">
                <a16:creationId xmlns:a16="http://schemas.microsoft.com/office/drawing/2014/main" id="{5AD445D6-EEA2-ED4E-B689-28644898455E}"/>
              </a:ext>
            </a:extLst>
          </p:cNvPr>
          <p:cNvSpPr>
            <a:spLocks noGrp="1"/>
          </p:cNvSpPr>
          <p:nvPr>
            <p:ph type="sldNum" sz="quarter" idx="12"/>
          </p:nvPr>
        </p:nvSpPr>
        <p:spPr/>
        <p:txBody>
          <a:bodyPr/>
          <a:lstStyle/>
          <a:p>
            <a:fld id="{D39607A7-8386-47DB-8578-DDEDD194E5D4}" type="slidenum">
              <a:rPr lang="en-US" smtClean="0"/>
              <a:t>32</a:t>
            </a:fld>
            <a:endParaRPr lang="en-US"/>
          </a:p>
        </p:txBody>
      </p:sp>
    </p:spTree>
    <p:extLst>
      <p:ext uri="{BB962C8B-B14F-4D97-AF65-F5344CB8AC3E}">
        <p14:creationId xmlns:p14="http://schemas.microsoft.com/office/powerpoint/2010/main" val="16029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FC58-3E74-C748-ACCC-2F33BCA9E6FB}"/>
              </a:ext>
            </a:extLst>
          </p:cNvPr>
          <p:cNvSpPr>
            <a:spLocks noGrp="1"/>
          </p:cNvSpPr>
          <p:nvPr>
            <p:ph type="title"/>
          </p:nvPr>
        </p:nvSpPr>
        <p:spPr/>
        <p:txBody>
          <a:bodyPr/>
          <a:lstStyle/>
          <a:p>
            <a:r>
              <a:rPr lang="en-US" dirty="0"/>
              <a:t>confidentiality</a:t>
            </a:r>
          </a:p>
        </p:txBody>
      </p:sp>
      <p:sp>
        <p:nvSpPr>
          <p:cNvPr id="3" name="Content Placeholder 2">
            <a:extLst>
              <a:ext uri="{FF2B5EF4-FFF2-40B4-BE49-F238E27FC236}">
                <a16:creationId xmlns:a16="http://schemas.microsoft.com/office/drawing/2014/main" id="{0159461F-2049-A546-B71B-A9B52E00895C}"/>
              </a:ext>
            </a:extLst>
          </p:cNvPr>
          <p:cNvSpPr>
            <a:spLocks noGrp="1"/>
          </p:cNvSpPr>
          <p:nvPr>
            <p:ph idx="1"/>
          </p:nvPr>
        </p:nvSpPr>
        <p:spPr/>
        <p:txBody>
          <a:bodyPr/>
          <a:lstStyle/>
          <a:p>
            <a:r>
              <a:rPr lang="en-US" dirty="0"/>
              <a:t>require confidentiality for all data or certain sensitive data</a:t>
            </a:r>
          </a:p>
          <a:p>
            <a:r>
              <a:rPr lang="en-US" dirty="0"/>
              <a:t>confidentiality of transaction information</a:t>
            </a:r>
          </a:p>
          <a:p>
            <a:r>
              <a:rPr lang="en-US" dirty="0"/>
              <a:t>is not supported in Bitcoin system</a:t>
            </a:r>
          </a:p>
          <a:p>
            <a:r>
              <a:rPr lang="en-US" dirty="0"/>
              <a:t>confidentiality and privacy pose a major challenge for blockchain and its applications</a:t>
            </a:r>
          </a:p>
          <a:p>
            <a:endParaRPr lang="en-US" dirty="0"/>
          </a:p>
          <a:p>
            <a:endParaRPr lang="en-US" dirty="0"/>
          </a:p>
        </p:txBody>
      </p:sp>
      <p:sp>
        <p:nvSpPr>
          <p:cNvPr id="4" name="Slide Number Placeholder 3">
            <a:extLst>
              <a:ext uri="{FF2B5EF4-FFF2-40B4-BE49-F238E27FC236}">
                <a16:creationId xmlns:a16="http://schemas.microsoft.com/office/drawing/2014/main" id="{75E73475-6219-EB42-8888-CFB878EB8E04}"/>
              </a:ext>
            </a:extLst>
          </p:cNvPr>
          <p:cNvSpPr>
            <a:spLocks noGrp="1"/>
          </p:cNvSpPr>
          <p:nvPr>
            <p:ph type="sldNum" sz="quarter" idx="12"/>
          </p:nvPr>
        </p:nvSpPr>
        <p:spPr/>
        <p:txBody>
          <a:bodyPr/>
          <a:lstStyle/>
          <a:p>
            <a:fld id="{D39607A7-8386-47DB-8578-DDEDD194E5D4}" type="slidenum">
              <a:rPr lang="en-US" smtClean="0"/>
              <a:t>33</a:t>
            </a:fld>
            <a:endParaRPr lang="en-US"/>
          </a:p>
        </p:txBody>
      </p:sp>
    </p:spTree>
    <p:extLst>
      <p:ext uri="{BB962C8B-B14F-4D97-AF65-F5344CB8AC3E}">
        <p14:creationId xmlns:p14="http://schemas.microsoft.com/office/powerpoint/2010/main" val="4151773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13C3-7E4E-0A42-939E-4524ECC28067}"/>
              </a:ext>
            </a:extLst>
          </p:cNvPr>
          <p:cNvSpPr>
            <a:spLocks noGrp="1"/>
          </p:cNvSpPr>
          <p:nvPr>
            <p:ph type="title"/>
          </p:nvPr>
        </p:nvSpPr>
        <p:spPr/>
        <p:txBody>
          <a:bodyPr/>
          <a:lstStyle/>
          <a:p>
            <a:r>
              <a:rPr lang="en-US" dirty="0"/>
              <a:t>Consensus algorithms</a:t>
            </a:r>
          </a:p>
        </p:txBody>
      </p:sp>
      <p:sp>
        <p:nvSpPr>
          <p:cNvPr id="3" name="Content Placeholder 2">
            <a:extLst>
              <a:ext uri="{FF2B5EF4-FFF2-40B4-BE49-F238E27FC236}">
                <a16:creationId xmlns:a16="http://schemas.microsoft.com/office/drawing/2014/main" id="{3F49B130-9E9E-7340-94B2-ECDE9751F4C0}"/>
              </a:ext>
            </a:extLst>
          </p:cNvPr>
          <p:cNvSpPr>
            <a:spLocks noGrp="1"/>
          </p:cNvSpPr>
          <p:nvPr>
            <p:ph idx="1"/>
          </p:nvPr>
        </p:nvSpPr>
        <p:spPr/>
        <p:txBody>
          <a:bodyPr/>
          <a:lstStyle/>
          <a:p>
            <a:r>
              <a:rPr lang="en-US" dirty="0"/>
              <a:t>protocol for reaching agreement dynamically in a group</a:t>
            </a:r>
          </a:p>
          <a:p>
            <a:r>
              <a:rPr lang="en-US" dirty="0"/>
              <a:t>but this dynamic may be tampered by malicious actors and faulty processes</a:t>
            </a:r>
          </a:p>
          <a:p>
            <a:r>
              <a:rPr lang="en-US" dirty="0"/>
              <a:t>This problem is so called “Byzantine Generals Problem”</a:t>
            </a:r>
          </a:p>
          <a:p>
            <a:r>
              <a:rPr lang="en-US" dirty="0"/>
              <a:t>the consensus algorithms then provide a probabilistic solution to BGP</a:t>
            </a:r>
          </a:p>
        </p:txBody>
      </p:sp>
      <p:sp>
        <p:nvSpPr>
          <p:cNvPr id="4" name="Slide Number Placeholder 3">
            <a:extLst>
              <a:ext uri="{FF2B5EF4-FFF2-40B4-BE49-F238E27FC236}">
                <a16:creationId xmlns:a16="http://schemas.microsoft.com/office/drawing/2014/main" id="{86E61CFC-0C66-7143-B71D-8C5305AD2D35}"/>
              </a:ext>
            </a:extLst>
          </p:cNvPr>
          <p:cNvSpPr>
            <a:spLocks noGrp="1"/>
          </p:cNvSpPr>
          <p:nvPr>
            <p:ph type="sldNum" sz="quarter" idx="12"/>
          </p:nvPr>
        </p:nvSpPr>
        <p:spPr/>
        <p:txBody>
          <a:bodyPr/>
          <a:lstStyle/>
          <a:p>
            <a:fld id="{D39607A7-8386-47DB-8578-DDEDD194E5D4}" type="slidenum">
              <a:rPr lang="en-US" smtClean="0"/>
              <a:t>34</a:t>
            </a:fld>
            <a:endParaRPr lang="en-US"/>
          </a:p>
        </p:txBody>
      </p:sp>
    </p:spTree>
    <p:extLst>
      <p:ext uri="{BB962C8B-B14F-4D97-AF65-F5344CB8AC3E}">
        <p14:creationId xmlns:p14="http://schemas.microsoft.com/office/powerpoint/2010/main" val="3826068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7395-BC34-504A-8C0D-9510641D911D}"/>
              </a:ext>
            </a:extLst>
          </p:cNvPr>
          <p:cNvSpPr>
            <a:spLocks noGrp="1"/>
          </p:cNvSpPr>
          <p:nvPr>
            <p:ph type="title"/>
          </p:nvPr>
        </p:nvSpPr>
        <p:spPr/>
        <p:txBody>
          <a:bodyPr/>
          <a:lstStyle/>
          <a:p>
            <a:r>
              <a:rPr lang="en-US" dirty="0"/>
              <a:t>proof of work</a:t>
            </a:r>
          </a:p>
        </p:txBody>
      </p:sp>
      <p:sp>
        <p:nvSpPr>
          <p:cNvPr id="3" name="Content Placeholder 2">
            <a:extLst>
              <a:ext uri="{FF2B5EF4-FFF2-40B4-BE49-F238E27FC236}">
                <a16:creationId xmlns:a16="http://schemas.microsoft.com/office/drawing/2014/main" id="{FDE04AA9-EF41-AA41-AAD2-D898A64903DE}"/>
              </a:ext>
            </a:extLst>
          </p:cNvPr>
          <p:cNvSpPr>
            <a:spLocks noGrp="1"/>
          </p:cNvSpPr>
          <p:nvPr>
            <p:ph idx="1"/>
          </p:nvPr>
        </p:nvSpPr>
        <p:spPr/>
        <p:txBody>
          <a:bodyPr/>
          <a:lstStyle/>
          <a:p>
            <a:r>
              <a:rPr lang="en-US" dirty="0"/>
              <a:t>Designed by Satoshi Nakamoto: aim to reach a coordinated consensus</a:t>
            </a:r>
          </a:p>
          <a:p>
            <a:r>
              <a:rPr lang="en-US" dirty="0"/>
              <a:t>Difficult and time-consuming to meets certain proof requirement</a:t>
            </a:r>
          </a:p>
          <a:p>
            <a:r>
              <a:rPr lang="en-US" dirty="0"/>
              <a:t>easy and fast for verify</a:t>
            </a:r>
          </a:p>
          <a:p>
            <a:r>
              <a:rPr lang="en-US" dirty="0"/>
              <a:t>a ”nonce” is appended to the original message, the message is hashed, try change the nonce until the right value with required number of zeros is obtained</a:t>
            </a:r>
          </a:p>
          <a:p>
            <a:r>
              <a:rPr lang="en-US" dirty="0"/>
              <a:t>Bitcoin limits the rate of creating and adding new blocks roughly every 10 minutes</a:t>
            </a:r>
          </a:p>
          <a:p>
            <a:r>
              <a:rPr lang="en-US" dirty="0"/>
              <a:t>Although </a:t>
            </a:r>
            <a:r>
              <a:rPr lang="en-US" dirty="0" err="1"/>
              <a:t>PoW</a:t>
            </a:r>
            <a:r>
              <a:rPr lang="en-US" dirty="0"/>
              <a:t> is effective solving BGP, extremely inefficient, </a:t>
            </a:r>
          </a:p>
          <a:p>
            <a:endParaRPr lang="en-US" dirty="0"/>
          </a:p>
        </p:txBody>
      </p:sp>
      <p:sp>
        <p:nvSpPr>
          <p:cNvPr id="4" name="Slide Number Placeholder 3">
            <a:extLst>
              <a:ext uri="{FF2B5EF4-FFF2-40B4-BE49-F238E27FC236}">
                <a16:creationId xmlns:a16="http://schemas.microsoft.com/office/drawing/2014/main" id="{2927F5C9-1085-1D42-ADE4-FBC12A8E76F6}"/>
              </a:ext>
            </a:extLst>
          </p:cNvPr>
          <p:cNvSpPr>
            <a:spLocks noGrp="1"/>
          </p:cNvSpPr>
          <p:nvPr>
            <p:ph type="sldNum" sz="quarter" idx="12"/>
          </p:nvPr>
        </p:nvSpPr>
        <p:spPr/>
        <p:txBody>
          <a:bodyPr/>
          <a:lstStyle/>
          <a:p>
            <a:fld id="{D39607A7-8386-47DB-8578-DDEDD194E5D4}" type="slidenum">
              <a:rPr lang="en-US" smtClean="0"/>
              <a:t>35</a:t>
            </a:fld>
            <a:endParaRPr lang="en-US"/>
          </a:p>
        </p:txBody>
      </p:sp>
    </p:spTree>
    <p:extLst>
      <p:ext uri="{BB962C8B-B14F-4D97-AF65-F5344CB8AC3E}">
        <p14:creationId xmlns:p14="http://schemas.microsoft.com/office/powerpoint/2010/main" val="3072168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285C-2B3D-944A-BE9E-7F83421DD561}"/>
              </a:ext>
            </a:extLst>
          </p:cNvPr>
          <p:cNvSpPr>
            <a:spLocks noGrp="1"/>
          </p:cNvSpPr>
          <p:nvPr>
            <p:ph type="title"/>
          </p:nvPr>
        </p:nvSpPr>
        <p:spPr/>
        <p:txBody>
          <a:bodyPr/>
          <a:lstStyle/>
          <a:p>
            <a:r>
              <a:rPr lang="en-US" dirty="0"/>
              <a:t>51% risk</a:t>
            </a:r>
          </a:p>
        </p:txBody>
      </p:sp>
      <p:sp>
        <p:nvSpPr>
          <p:cNvPr id="3" name="Content Placeholder 2">
            <a:extLst>
              <a:ext uri="{FF2B5EF4-FFF2-40B4-BE49-F238E27FC236}">
                <a16:creationId xmlns:a16="http://schemas.microsoft.com/office/drawing/2014/main" id="{FE26E4B9-A9ED-7446-B88B-1877EA8B27EB}"/>
              </a:ext>
            </a:extLst>
          </p:cNvPr>
          <p:cNvSpPr>
            <a:spLocks noGrp="1"/>
          </p:cNvSpPr>
          <p:nvPr>
            <p:ph idx="1"/>
          </p:nvPr>
        </p:nvSpPr>
        <p:spPr/>
        <p:txBody>
          <a:bodyPr/>
          <a:lstStyle/>
          <a:p>
            <a:r>
              <a:rPr lang="en-US" dirty="0"/>
              <a:t>over 70% hash rate is divided among top five independent mining farms(2018)</a:t>
            </a:r>
          </a:p>
          <a:p>
            <a:r>
              <a:rPr lang="en-US" dirty="0"/>
              <a:t>they could acquire 51% attack</a:t>
            </a:r>
          </a:p>
          <a:p>
            <a:r>
              <a:rPr lang="en-US" dirty="0"/>
              <a:t>however, convincing all nodes is much harder</a:t>
            </a:r>
          </a:p>
          <a:p>
            <a:r>
              <a:rPr lang="en-US" dirty="0"/>
              <a:t>social layer of consensus can also be the protection</a:t>
            </a:r>
          </a:p>
          <a:p>
            <a:r>
              <a:rPr lang="en-US" dirty="0"/>
              <a:t>backward and forward attack due to this 51% protection</a:t>
            </a:r>
          </a:p>
          <a:p>
            <a:endParaRPr lang="en-US" dirty="0"/>
          </a:p>
          <a:p>
            <a:endParaRPr lang="en-US" dirty="0"/>
          </a:p>
        </p:txBody>
      </p:sp>
      <p:sp>
        <p:nvSpPr>
          <p:cNvPr id="4" name="Slide Number Placeholder 3">
            <a:extLst>
              <a:ext uri="{FF2B5EF4-FFF2-40B4-BE49-F238E27FC236}">
                <a16:creationId xmlns:a16="http://schemas.microsoft.com/office/drawing/2014/main" id="{BE5FB7A5-04F1-254B-99AB-EB394B8B211F}"/>
              </a:ext>
            </a:extLst>
          </p:cNvPr>
          <p:cNvSpPr>
            <a:spLocks noGrp="1"/>
          </p:cNvSpPr>
          <p:nvPr>
            <p:ph type="sldNum" sz="quarter" idx="12"/>
          </p:nvPr>
        </p:nvSpPr>
        <p:spPr/>
        <p:txBody>
          <a:bodyPr/>
          <a:lstStyle/>
          <a:p>
            <a:fld id="{D39607A7-8386-47DB-8578-DDEDD194E5D4}" type="slidenum">
              <a:rPr lang="en-US" smtClean="0"/>
              <a:t>36</a:t>
            </a:fld>
            <a:endParaRPr lang="en-US"/>
          </a:p>
        </p:txBody>
      </p:sp>
    </p:spTree>
    <p:extLst>
      <p:ext uri="{BB962C8B-B14F-4D97-AF65-F5344CB8AC3E}">
        <p14:creationId xmlns:p14="http://schemas.microsoft.com/office/powerpoint/2010/main" val="2079665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0EC6-D220-B34A-B23A-572EF4579FA9}"/>
              </a:ext>
            </a:extLst>
          </p:cNvPr>
          <p:cNvSpPr>
            <a:spLocks noGrp="1"/>
          </p:cNvSpPr>
          <p:nvPr>
            <p:ph type="title"/>
          </p:nvPr>
        </p:nvSpPr>
        <p:spPr/>
        <p:txBody>
          <a:bodyPr/>
          <a:lstStyle/>
          <a:p>
            <a:r>
              <a:rPr lang="en-US" dirty="0"/>
              <a:t>Proof of state(Pos)</a:t>
            </a:r>
          </a:p>
        </p:txBody>
      </p:sp>
      <p:sp>
        <p:nvSpPr>
          <p:cNvPr id="3" name="Content Placeholder 2">
            <a:extLst>
              <a:ext uri="{FF2B5EF4-FFF2-40B4-BE49-F238E27FC236}">
                <a16:creationId xmlns:a16="http://schemas.microsoft.com/office/drawing/2014/main" id="{22081EED-AE73-1A49-8B09-E766C467692D}"/>
              </a:ext>
            </a:extLst>
          </p:cNvPr>
          <p:cNvSpPr>
            <a:spLocks noGrp="1"/>
          </p:cNvSpPr>
          <p:nvPr>
            <p:ph idx="1"/>
          </p:nvPr>
        </p:nvSpPr>
        <p:spPr/>
        <p:txBody>
          <a:bodyPr/>
          <a:lstStyle/>
          <a:p>
            <a:r>
              <a:rPr lang="en-US" dirty="0"/>
              <a:t>ensures CAP properties, breaks the dependency on rewards for security by promoting penalties-based solutions</a:t>
            </a:r>
          </a:p>
          <a:p>
            <a:pPr lvl="2"/>
            <a:r>
              <a:rPr lang="en-US" dirty="0"/>
              <a:t>consistency, availability, partition tolerance</a:t>
            </a:r>
          </a:p>
          <a:p>
            <a:pPr lvl="2"/>
            <a:endParaRPr lang="en-US" dirty="0"/>
          </a:p>
          <a:p>
            <a:r>
              <a:rPr lang="en-US" dirty="0"/>
              <a:t>locked up their capital as deposits(stake) are qualified to be chosen as miners</a:t>
            </a:r>
          </a:p>
          <a:p>
            <a:r>
              <a:rPr lang="en-US" dirty="0"/>
              <a:t>the probability of being selected is proportional to their bet</a:t>
            </a:r>
          </a:p>
          <a:p>
            <a:r>
              <a:rPr lang="en-US" dirty="0"/>
              <a:t>the algorithm pseudo-randomly selects a validator (every 10s)</a:t>
            </a:r>
          </a:p>
          <a:p>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9D138EED-C3B8-DA40-8631-6069233CF61E}"/>
              </a:ext>
            </a:extLst>
          </p:cNvPr>
          <p:cNvSpPr>
            <a:spLocks noGrp="1"/>
          </p:cNvSpPr>
          <p:nvPr>
            <p:ph type="sldNum" sz="quarter" idx="12"/>
          </p:nvPr>
        </p:nvSpPr>
        <p:spPr/>
        <p:txBody>
          <a:bodyPr/>
          <a:lstStyle/>
          <a:p>
            <a:fld id="{D39607A7-8386-47DB-8578-DDEDD194E5D4}" type="slidenum">
              <a:rPr lang="en-US" smtClean="0"/>
              <a:t>37</a:t>
            </a:fld>
            <a:endParaRPr lang="en-US"/>
          </a:p>
        </p:txBody>
      </p:sp>
    </p:spTree>
    <p:extLst>
      <p:ext uri="{BB962C8B-B14F-4D97-AF65-F5344CB8AC3E}">
        <p14:creationId xmlns:p14="http://schemas.microsoft.com/office/powerpoint/2010/main" val="1065617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0124A-9EE2-4A40-9843-C25FF8EE17B2}"/>
              </a:ext>
            </a:extLst>
          </p:cNvPr>
          <p:cNvSpPr>
            <a:spLocks noGrp="1"/>
          </p:cNvSpPr>
          <p:nvPr>
            <p:ph type="title"/>
          </p:nvPr>
        </p:nvSpPr>
        <p:spPr/>
        <p:txBody>
          <a:bodyPr/>
          <a:lstStyle/>
          <a:p>
            <a:r>
              <a:rPr lang="en-US" dirty="0"/>
              <a:t>Pos punishment</a:t>
            </a:r>
          </a:p>
        </p:txBody>
      </p:sp>
      <p:sp>
        <p:nvSpPr>
          <p:cNvPr id="3" name="Content Placeholder 2">
            <a:extLst>
              <a:ext uri="{FF2B5EF4-FFF2-40B4-BE49-F238E27FC236}">
                <a16:creationId xmlns:a16="http://schemas.microsoft.com/office/drawing/2014/main" id="{B59FF27D-24DD-D640-8E6B-17B6FCC7702B}"/>
              </a:ext>
            </a:extLst>
          </p:cNvPr>
          <p:cNvSpPr>
            <a:spLocks noGrp="1"/>
          </p:cNvSpPr>
          <p:nvPr>
            <p:ph idx="1"/>
          </p:nvPr>
        </p:nvSpPr>
        <p:spPr/>
        <p:txBody>
          <a:bodyPr/>
          <a:lstStyle/>
          <a:p>
            <a:r>
              <a:rPr lang="en-US" dirty="0"/>
              <a:t>reward: transaction fee to all for validators in addition to the proportion of the bets</a:t>
            </a:r>
          </a:p>
          <a:p>
            <a:r>
              <a:rPr lang="en-US" dirty="0"/>
              <a:t>chain spits are avoided by penalty</a:t>
            </a:r>
          </a:p>
          <a:p>
            <a:r>
              <a:rPr lang="en-US" dirty="0"/>
              <a:t>an implicit penalty for creating a block on the wrong chain</a:t>
            </a:r>
          </a:p>
          <a:p>
            <a:r>
              <a:rPr lang="en-US" dirty="0"/>
              <a:t>cost miners more physical hashing power to mine on the wrong chain, preferred on the longest chain</a:t>
            </a:r>
          </a:p>
          <a:p>
            <a:endParaRPr lang="en-US" dirty="0"/>
          </a:p>
        </p:txBody>
      </p:sp>
      <p:sp>
        <p:nvSpPr>
          <p:cNvPr id="4" name="Slide Number Placeholder 3">
            <a:extLst>
              <a:ext uri="{FF2B5EF4-FFF2-40B4-BE49-F238E27FC236}">
                <a16:creationId xmlns:a16="http://schemas.microsoft.com/office/drawing/2014/main" id="{A179393A-2E67-014E-9D82-A3AF637C6358}"/>
              </a:ext>
            </a:extLst>
          </p:cNvPr>
          <p:cNvSpPr>
            <a:spLocks noGrp="1"/>
          </p:cNvSpPr>
          <p:nvPr>
            <p:ph type="sldNum" sz="quarter" idx="12"/>
          </p:nvPr>
        </p:nvSpPr>
        <p:spPr/>
        <p:txBody>
          <a:bodyPr/>
          <a:lstStyle/>
          <a:p>
            <a:fld id="{D39607A7-8386-47DB-8578-DDEDD194E5D4}" type="slidenum">
              <a:rPr lang="en-US" smtClean="0"/>
              <a:t>38</a:t>
            </a:fld>
            <a:endParaRPr lang="en-US"/>
          </a:p>
        </p:txBody>
      </p:sp>
    </p:spTree>
    <p:extLst>
      <p:ext uri="{BB962C8B-B14F-4D97-AF65-F5344CB8AC3E}">
        <p14:creationId xmlns:p14="http://schemas.microsoft.com/office/powerpoint/2010/main" val="2319743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00442-18B4-4742-B284-57EA30AF8275}"/>
              </a:ext>
            </a:extLst>
          </p:cNvPr>
          <p:cNvSpPr>
            <a:spLocks noGrp="1"/>
          </p:cNvSpPr>
          <p:nvPr>
            <p:ph type="title"/>
          </p:nvPr>
        </p:nvSpPr>
        <p:spPr/>
        <p:txBody>
          <a:bodyPr/>
          <a:lstStyle/>
          <a:p>
            <a:r>
              <a:rPr lang="en-US" dirty="0"/>
              <a:t>Pos algorithms for selecting validator</a:t>
            </a:r>
          </a:p>
        </p:txBody>
      </p:sp>
      <p:sp>
        <p:nvSpPr>
          <p:cNvPr id="3" name="Content Placeholder 2">
            <a:extLst>
              <a:ext uri="{FF2B5EF4-FFF2-40B4-BE49-F238E27FC236}">
                <a16:creationId xmlns:a16="http://schemas.microsoft.com/office/drawing/2014/main" id="{C358EC35-AD15-8F47-910C-7298559E864B}"/>
              </a:ext>
            </a:extLst>
          </p:cNvPr>
          <p:cNvSpPr>
            <a:spLocks noGrp="1"/>
          </p:cNvSpPr>
          <p:nvPr>
            <p:ph idx="1"/>
          </p:nvPr>
        </p:nvSpPr>
        <p:spPr/>
        <p:txBody>
          <a:bodyPr/>
          <a:lstStyle/>
          <a:p>
            <a:r>
              <a:rPr lang="en-US" dirty="0" err="1"/>
              <a:t>NxT</a:t>
            </a:r>
            <a:r>
              <a:rPr lang="en-US" dirty="0"/>
              <a:t> and </a:t>
            </a:r>
            <a:r>
              <a:rPr lang="en-US" dirty="0" err="1"/>
              <a:t>Blackcoin</a:t>
            </a:r>
            <a:r>
              <a:rPr lang="en-US" dirty="0"/>
              <a:t> use random selection</a:t>
            </a:r>
          </a:p>
          <a:p>
            <a:endParaRPr lang="en-US" dirty="0"/>
          </a:p>
          <a:p>
            <a:endParaRPr lang="en-US" dirty="0"/>
          </a:p>
          <a:p>
            <a:r>
              <a:rPr lang="en-US" dirty="0" err="1"/>
              <a:t>PeerCoin</a:t>
            </a:r>
            <a:r>
              <a:rPr lang="en-US" dirty="0"/>
              <a:t> combine random and coinage</a:t>
            </a:r>
          </a:p>
          <a:p>
            <a:pPr lvl="1"/>
            <a:r>
              <a:rPr lang="en-US" dirty="0"/>
              <a:t>avoid using large stakes to dominate the blockchain</a:t>
            </a:r>
          </a:p>
          <a:p>
            <a:pPr marL="457200" lvl="1" indent="0">
              <a:buNone/>
            </a:pPr>
            <a:endParaRPr lang="en-US" dirty="0"/>
          </a:p>
        </p:txBody>
      </p:sp>
      <p:sp>
        <p:nvSpPr>
          <p:cNvPr id="4" name="Slide Number Placeholder 3">
            <a:extLst>
              <a:ext uri="{FF2B5EF4-FFF2-40B4-BE49-F238E27FC236}">
                <a16:creationId xmlns:a16="http://schemas.microsoft.com/office/drawing/2014/main" id="{25F7791E-8065-5444-8656-5313503525B5}"/>
              </a:ext>
            </a:extLst>
          </p:cNvPr>
          <p:cNvSpPr>
            <a:spLocks noGrp="1"/>
          </p:cNvSpPr>
          <p:nvPr>
            <p:ph type="sldNum" sz="quarter" idx="12"/>
          </p:nvPr>
        </p:nvSpPr>
        <p:spPr/>
        <p:txBody>
          <a:bodyPr/>
          <a:lstStyle/>
          <a:p>
            <a:fld id="{D39607A7-8386-47DB-8578-DDEDD194E5D4}" type="slidenum">
              <a:rPr lang="en-US" smtClean="0"/>
              <a:t>39</a:t>
            </a:fld>
            <a:endParaRPr lang="en-US"/>
          </a:p>
        </p:txBody>
      </p:sp>
    </p:spTree>
    <p:extLst>
      <p:ext uri="{BB962C8B-B14F-4D97-AF65-F5344CB8AC3E}">
        <p14:creationId xmlns:p14="http://schemas.microsoft.com/office/powerpoint/2010/main" val="195309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CC7C-CA41-C049-B8E2-9B824C4DD424}"/>
              </a:ext>
            </a:extLst>
          </p:cNvPr>
          <p:cNvSpPr>
            <a:spLocks noGrp="1"/>
          </p:cNvSpPr>
          <p:nvPr>
            <p:ph type="title"/>
          </p:nvPr>
        </p:nvSpPr>
        <p:spPr/>
        <p:txBody>
          <a:bodyPr>
            <a:normAutofit/>
          </a:bodyPr>
          <a:lstStyle/>
          <a:p>
            <a:r>
              <a:rPr lang="en-US" dirty="0"/>
              <a:t>the purpose</a:t>
            </a:r>
          </a:p>
        </p:txBody>
      </p:sp>
      <p:sp>
        <p:nvSpPr>
          <p:cNvPr id="3" name="Content Placeholder 2">
            <a:extLst>
              <a:ext uri="{FF2B5EF4-FFF2-40B4-BE49-F238E27FC236}">
                <a16:creationId xmlns:a16="http://schemas.microsoft.com/office/drawing/2014/main" id="{330E43CB-797C-6845-B217-AF4ADE196E11}"/>
              </a:ext>
            </a:extLst>
          </p:cNvPr>
          <p:cNvSpPr>
            <a:spLocks noGrp="1"/>
          </p:cNvSpPr>
          <p:nvPr>
            <p:ph idx="1"/>
          </p:nvPr>
        </p:nvSpPr>
        <p:spPr/>
        <p:txBody>
          <a:bodyPr/>
          <a:lstStyle/>
          <a:p>
            <a:r>
              <a:rPr lang="en-US" dirty="0"/>
              <a:t>show the degree of trust that blockchain may provide</a:t>
            </a:r>
          </a:p>
          <a:p>
            <a:r>
              <a:rPr lang="en-US" dirty="0"/>
              <a:t>shed light on the root causes of vulnerability</a:t>
            </a:r>
          </a:p>
          <a:p>
            <a:r>
              <a:rPr lang="en-US" dirty="0"/>
              <a:t>provide foresight and technological innovation on defense techniques</a:t>
            </a:r>
          </a:p>
          <a:p>
            <a:r>
              <a:rPr lang="en-US" dirty="0"/>
              <a:t>gain better understanding of security and privacy properties of blockchain</a:t>
            </a:r>
          </a:p>
          <a:p>
            <a:r>
              <a:rPr lang="en-US" dirty="0"/>
              <a:t> explore the cutting edge security and privacy techniques of blockchain</a:t>
            </a:r>
          </a:p>
          <a:p>
            <a:endParaRPr lang="en-US" dirty="0"/>
          </a:p>
        </p:txBody>
      </p:sp>
      <p:sp>
        <p:nvSpPr>
          <p:cNvPr id="4" name="Slide Number Placeholder 3">
            <a:extLst>
              <a:ext uri="{FF2B5EF4-FFF2-40B4-BE49-F238E27FC236}">
                <a16:creationId xmlns:a16="http://schemas.microsoft.com/office/drawing/2014/main" id="{CF4211F1-CE6E-9941-B68F-2B29C6C6AA3D}"/>
              </a:ext>
            </a:extLst>
          </p:cNvPr>
          <p:cNvSpPr>
            <a:spLocks noGrp="1"/>
          </p:cNvSpPr>
          <p:nvPr>
            <p:ph type="sldNum" sz="quarter" idx="12"/>
          </p:nvPr>
        </p:nvSpPr>
        <p:spPr/>
        <p:txBody>
          <a:bodyPr/>
          <a:lstStyle/>
          <a:p>
            <a:fld id="{D39607A7-8386-47DB-8578-DDEDD194E5D4}" type="slidenum">
              <a:rPr lang="en-US" smtClean="0"/>
              <a:t>4</a:t>
            </a:fld>
            <a:endParaRPr lang="en-US"/>
          </a:p>
        </p:txBody>
      </p:sp>
    </p:spTree>
    <p:extLst>
      <p:ext uri="{BB962C8B-B14F-4D97-AF65-F5344CB8AC3E}">
        <p14:creationId xmlns:p14="http://schemas.microsoft.com/office/powerpoint/2010/main" val="285138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9F9BE-B6BD-0B45-A35A-CFE88D64EBED}"/>
              </a:ext>
            </a:extLst>
          </p:cNvPr>
          <p:cNvSpPr>
            <a:spLocks noGrp="1"/>
          </p:cNvSpPr>
          <p:nvPr>
            <p:ph type="title"/>
          </p:nvPr>
        </p:nvSpPr>
        <p:spPr/>
        <p:txBody>
          <a:bodyPr/>
          <a:lstStyle/>
          <a:p>
            <a:r>
              <a:rPr lang="en-US" dirty="0"/>
              <a:t>BFT based consensus algorithm </a:t>
            </a:r>
          </a:p>
        </p:txBody>
      </p:sp>
      <p:sp>
        <p:nvSpPr>
          <p:cNvPr id="3" name="Content Placeholder 2">
            <a:extLst>
              <a:ext uri="{FF2B5EF4-FFF2-40B4-BE49-F238E27FC236}">
                <a16:creationId xmlns:a16="http://schemas.microsoft.com/office/drawing/2014/main" id="{A0136BE2-4424-244B-A8AE-3A4866A5EA51}"/>
              </a:ext>
            </a:extLst>
          </p:cNvPr>
          <p:cNvSpPr>
            <a:spLocks noGrp="1"/>
          </p:cNvSpPr>
          <p:nvPr>
            <p:ph idx="1"/>
          </p:nvPr>
        </p:nvSpPr>
        <p:spPr/>
        <p:txBody>
          <a:bodyPr/>
          <a:lstStyle/>
          <a:p>
            <a:r>
              <a:rPr lang="en-US" dirty="0"/>
              <a:t>example: each player holds a possibly different value, need to agree on a single value by obeying a consensus protocol</a:t>
            </a:r>
          </a:p>
          <a:p>
            <a:r>
              <a:rPr lang="en-US" dirty="0"/>
              <a:t>the system has to tolerant when a minority of the players are malicious</a:t>
            </a:r>
          </a:p>
          <a:p>
            <a:r>
              <a:rPr lang="en-US" dirty="0"/>
              <a:t>most traditional systems have central authorities</a:t>
            </a:r>
          </a:p>
          <a:p>
            <a:r>
              <a:rPr lang="en-US" dirty="0"/>
              <a:t>blockchain prevent the occurrence of the BF rely on </a:t>
            </a:r>
            <a:r>
              <a:rPr lang="en-US" dirty="0" err="1"/>
              <a:t>PoW</a:t>
            </a:r>
            <a:r>
              <a:rPr lang="en-US" dirty="0"/>
              <a:t> and </a:t>
            </a:r>
            <a:r>
              <a:rPr lang="en-US" dirty="0" err="1"/>
              <a:t>PoS</a:t>
            </a:r>
            <a:r>
              <a:rPr lang="en-US" dirty="0"/>
              <a:t>, but neither is perfect</a:t>
            </a:r>
          </a:p>
          <a:p>
            <a:r>
              <a:rPr lang="en-US" dirty="0"/>
              <a:t>the first BFT introduced by </a:t>
            </a:r>
            <a:r>
              <a:rPr lang="en-US" dirty="0" err="1"/>
              <a:t>Lamport</a:t>
            </a:r>
            <a:r>
              <a:rPr lang="en-US" dirty="0"/>
              <a:t>, </a:t>
            </a:r>
            <a:r>
              <a:rPr lang="en-US" dirty="0" err="1"/>
              <a:t>Shostak</a:t>
            </a:r>
            <a:r>
              <a:rPr lang="en-US" dirty="0"/>
              <a:t>, and Pease in 1982</a:t>
            </a:r>
          </a:p>
          <a:p>
            <a:endParaRPr lang="en-US" dirty="0"/>
          </a:p>
        </p:txBody>
      </p:sp>
      <p:sp>
        <p:nvSpPr>
          <p:cNvPr id="4" name="Slide Number Placeholder 3">
            <a:extLst>
              <a:ext uri="{FF2B5EF4-FFF2-40B4-BE49-F238E27FC236}">
                <a16:creationId xmlns:a16="http://schemas.microsoft.com/office/drawing/2014/main" id="{90405810-6797-C54E-8B17-F78C3990D234}"/>
              </a:ext>
            </a:extLst>
          </p:cNvPr>
          <p:cNvSpPr>
            <a:spLocks noGrp="1"/>
          </p:cNvSpPr>
          <p:nvPr>
            <p:ph type="sldNum" sz="quarter" idx="12"/>
          </p:nvPr>
        </p:nvSpPr>
        <p:spPr/>
        <p:txBody>
          <a:bodyPr/>
          <a:lstStyle/>
          <a:p>
            <a:fld id="{D39607A7-8386-47DB-8578-DDEDD194E5D4}" type="slidenum">
              <a:rPr lang="en-US" smtClean="0"/>
              <a:t>40</a:t>
            </a:fld>
            <a:endParaRPr lang="en-US"/>
          </a:p>
        </p:txBody>
      </p:sp>
    </p:spTree>
    <p:extLst>
      <p:ext uri="{BB962C8B-B14F-4D97-AF65-F5344CB8AC3E}">
        <p14:creationId xmlns:p14="http://schemas.microsoft.com/office/powerpoint/2010/main" val="38000019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8561-8AF4-8741-AB0B-8E2B898E2282}"/>
              </a:ext>
            </a:extLst>
          </p:cNvPr>
          <p:cNvSpPr>
            <a:spLocks noGrp="1"/>
          </p:cNvSpPr>
          <p:nvPr>
            <p:ph type="title"/>
          </p:nvPr>
        </p:nvSpPr>
        <p:spPr/>
        <p:txBody>
          <a:bodyPr/>
          <a:lstStyle/>
          <a:p>
            <a:r>
              <a:rPr lang="en-US" dirty="0" err="1"/>
              <a:t>AlgoRANd</a:t>
            </a:r>
            <a:endParaRPr lang="en-US" dirty="0"/>
          </a:p>
        </p:txBody>
      </p:sp>
      <p:sp>
        <p:nvSpPr>
          <p:cNvPr id="3" name="Content Placeholder 2">
            <a:extLst>
              <a:ext uri="{FF2B5EF4-FFF2-40B4-BE49-F238E27FC236}">
                <a16:creationId xmlns:a16="http://schemas.microsoft.com/office/drawing/2014/main" id="{10D7D2E7-DBEE-E24A-8B9A-A11BECAAFE47}"/>
              </a:ext>
            </a:extLst>
          </p:cNvPr>
          <p:cNvSpPr>
            <a:spLocks noGrp="1"/>
          </p:cNvSpPr>
          <p:nvPr>
            <p:ph idx="1"/>
          </p:nvPr>
        </p:nvSpPr>
        <p:spPr/>
        <p:txBody>
          <a:bodyPr/>
          <a:lstStyle/>
          <a:p>
            <a:r>
              <a:rPr lang="en-US" dirty="0" err="1"/>
              <a:t>AlgoRAND</a:t>
            </a:r>
            <a:r>
              <a:rPr lang="en-US" dirty="0"/>
              <a:t> is a new Byzantine agreement protocol much more efficient</a:t>
            </a:r>
          </a:p>
          <a:p>
            <a:r>
              <a:rPr lang="en-US" dirty="0"/>
              <a:t>chooses its players in a much smaller subset by an algorithm cryptographic sortition</a:t>
            </a:r>
          </a:p>
          <a:p>
            <a:r>
              <a:rPr lang="en-US" dirty="0"/>
              <a:t>a random process of choosing officials from a large sett of eligible users</a:t>
            </a:r>
          </a:p>
        </p:txBody>
      </p:sp>
      <p:sp>
        <p:nvSpPr>
          <p:cNvPr id="4" name="Slide Number Placeholder 3">
            <a:extLst>
              <a:ext uri="{FF2B5EF4-FFF2-40B4-BE49-F238E27FC236}">
                <a16:creationId xmlns:a16="http://schemas.microsoft.com/office/drawing/2014/main" id="{CDAE0441-8B30-ED40-9744-DF62A9D88084}"/>
              </a:ext>
            </a:extLst>
          </p:cNvPr>
          <p:cNvSpPr>
            <a:spLocks noGrp="1"/>
          </p:cNvSpPr>
          <p:nvPr>
            <p:ph type="sldNum" sz="quarter" idx="12"/>
          </p:nvPr>
        </p:nvSpPr>
        <p:spPr/>
        <p:txBody>
          <a:bodyPr/>
          <a:lstStyle/>
          <a:p>
            <a:fld id="{D39607A7-8386-47DB-8578-DDEDD194E5D4}" type="slidenum">
              <a:rPr lang="en-US" smtClean="0"/>
              <a:t>41</a:t>
            </a:fld>
            <a:endParaRPr lang="en-US"/>
          </a:p>
        </p:txBody>
      </p:sp>
    </p:spTree>
    <p:extLst>
      <p:ext uri="{BB962C8B-B14F-4D97-AF65-F5344CB8AC3E}">
        <p14:creationId xmlns:p14="http://schemas.microsoft.com/office/powerpoint/2010/main" val="430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9A30-10CA-8C47-AADC-45261F1669C8}"/>
              </a:ext>
            </a:extLst>
          </p:cNvPr>
          <p:cNvSpPr>
            <a:spLocks noGrp="1"/>
          </p:cNvSpPr>
          <p:nvPr>
            <p:ph type="title"/>
          </p:nvPr>
        </p:nvSpPr>
        <p:spPr/>
        <p:txBody>
          <a:bodyPr/>
          <a:lstStyle/>
          <a:p>
            <a:r>
              <a:rPr lang="en-US" dirty="0"/>
              <a:t>other consensus algorithm</a:t>
            </a:r>
          </a:p>
        </p:txBody>
      </p:sp>
      <p:sp>
        <p:nvSpPr>
          <p:cNvPr id="3" name="Content Placeholder 2">
            <a:extLst>
              <a:ext uri="{FF2B5EF4-FFF2-40B4-BE49-F238E27FC236}">
                <a16:creationId xmlns:a16="http://schemas.microsoft.com/office/drawing/2014/main" id="{E95607DD-58C6-AA4A-A479-77107AAB6385}"/>
              </a:ext>
            </a:extLst>
          </p:cNvPr>
          <p:cNvSpPr>
            <a:spLocks noGrp="1"/>
          </p:cNvSpPr>
          <p:nvPr>
            <p:ph idx="1"/>
          </p:nvPr>
        </p:nvSpPr>
        <p:spPr/>
        <p:txBody>
          <a:bodyPr/>
          <a:lstStyle/>
          <a:p>
            <a:r>
              <a:rPr lang="en-CA" dirty="0"/>
              <a:t>Sleepy Consensus.</a:t>
            </a:r>
          </a:p>
          <a:p>
            <a:r>
              <a:rPr lang="en-CA" dirty="0"/>
              <a:t>Proof of Elapsed Time (</a:t>
            </a:r>
            <a:r>
              <a:rPr lang="en-CA" dirty="0" err="1"/>
              <a:t>PoET</a:t>
            </a:r>
            <a:r>
              <a:rPr lang="en-CA" dirty="0"/>
              <a:t>)</a:t>
            </a:r>
          </a:p>
          <a:p>
            <a:r>
              <a:rPr lang="en-CA" dirty="0"/>
              <a:t>Proof of Authority (</a:t>
            </a:r>
            <a:r>
              <a:rPr lang="en-CA" dirty="0" err="1"/>
              <a:t>PoA</a:t>
            </a:r>
            <a:r>
              <a:rPr lang="en-CA" dirty="0"/>
              <a:t>)</a:t>
            </a:r>
          </a:p>
          <a:p>
            <a:r>
              <a:rPr lang="en-CA" dirty="0"/>
              <a:t>Proof of Reputation (</a:t>
            </a:r>
            <a:r>
              <a:rPr lang="en-CA" dirty="0" err="1"/>
              <a:t>PoR</a:t>
            </a:r>
            <a:r>
              <a:rPr lang="en-CA" dirty="0"/>
              <a:t>).</a:t>
            </a:r>
          </a:p>
          <a:p>
            <a:endParaRPr lang="en-CA" dirty="0"/>
          </a:p>
          <a:p>
            <a:endParaRPr lang="en-CA" dirty="0"/>
          </a:p>
          <a:p>
            <a:endParaRPr lang="en-US" dirty="0"/>
          </a:p>
        </p:txBody>
      </p:sp>
      <p:sp>
        <p:nvSpPr>
          <p:cNvPr id="4" name="Slide Number Placeholder 3">
            <a:extLst>
              <a:ext uri="{FF2B5EF4-FFF2-40B4-BE49-F238E27FC236}">
                <a16:creationId xmlns:a16="http://schemas.microsoft.com/office/drawing/2014/main" id="{8B6B809D-02FB-FF43-AB51-994F05120E2F}"/>
              </a:ext>
            </a:extLst>
          </p:cNvPr>
          <p:cNvSpPr>
            <a:spLocks noGrp="1"/>
          </p:cNvSpPr>
          <p:nvPr>
            <p:ph type="sldNum" sz="quarter" idx="12"/>
          </p:nvPr>
        </p:nvSpPr>
        <p:spPr/>
        <p:txBody>
          <a:bodyPr/>
          <a:lstStyle/>
          <a:p>
            <a:fld id="{D39607A7-8386-47DB-8578-DDEDD194E5D4}" type="slidenum">
              <a:rPr lang="en-US" smtClean="0"/>
              <a:t>42</a:t>
            </a:fld>
            <a:endParaRPr lang="en-US"/>
          </a:p>
        </p:txBody>
      </p:sp>
    </p:spTree>
    <p:extLst>
      <p:ext uri="{BB962C8B-B14F-4D97-AF65-F5344CB8AC3E}">
        <p14:creationId xmlns:p14="http://schemas.microsoft.com/office/powerpoint/2010/main" val="40195261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able&#10;&#10;Description automatically generated">
            <a:extLst>
              <a:ext uri="{FF2B5EF4-FFF2-40B4-BE49-F238E27FC236}">
                <a16:creationId xmlns:a16="http://schemas.microsoft.com/office/drawing/2014/main" id="{9A250DFF-635F-154C-90C9-D57D4222CE35}"/>
              </a:ext>
            </a:extLst>
          </p:cNvPr>
          <p:cNvPicPr>
            <a:picLocks noGrp="1" noChangeAspect="1"/>
          </p:cNvPicPr>
          <p:nvPr>
            <p:ph idx="1"/>
          </p:nvPr>
        </p:nvPicPr>
        <p:blipFill>
          <a:blip r:embed="rId2"/>
          <a:stretch>
            <a:fillRect/>
          </a:stretch>
        </p:blipFill>
        <p:spPr>
          <a:xfrm>
            <a:off x="241231" y="2406869"/>
            <a:ext cx="11709538" cy="2426988"/>
          </a:xfrm>
        </p:spPr>
      </p:pic>
      <p:sp>
        <p:nvSpPr>
          <p:cNvPr id="4" name="Slide Number Placeholder 3">
            <a:extLst>
              <a:ext uri="{FF2B5EF4-FFF2-40B4-BE49-F238E27FC236}">
                <a16:creationId xmlns:a16="http://schemas.microsoft.com/office/drawing/2014/main" id="{4F63E961-B9E1-FD46-B004-D9BF34FA43BE}"/>
              </a:ext>
            </a:extLst>
          </p:cNvPr>
          <p:cNvSpPr>
            <a:spLocks noGrp="1"/>
          </p:cNvSpPr>
          <p:nvPr>
            <p:ph type="sldNum" sz="quarter" idx="12"/>
          </p:nvPr>
        </p:nvSpPr>
        <p:spPr/>
        <p:txBody>
          <a:bodyPr/>
          <a:lstStyle/>
          <a:p>
            <a:fld id="{D39607A7-8386-47DB-8578-DDEDD194E5D4}" type="slidenum">
              <a:rPr lang="en-US" smtClean="0"/>
              <a:t>43</a:t>
            </a:fld>
            <a:endParaRPr lang="en-US"/>
          </a:p>
        </p:txBody>
      </p:sp>
    </p:spTree>
    <p:extLst>
      <p:ext uri="{BB962C8B-B14F-4D97-AF65-F5344CB8AC3E}">
        <p14:creationId xmlns:p14="http://schemas.microsoft.com/office/powerpoint/2010/main" val="38741583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A7F9-DDC5-BE4B-A8A2-36B3E30FC129}"/>
              </a:ext>
            </a:extLst>
          </p:cNvPr>
          <p:cNvSpPr>
            <a:spLocks noGrp="1"/>
          </p:cNvSpPr>
          <p:nvPr>
            <p:ph type="title"/>
          </p:nvPr>
        </p:nvSpPr>
        <p:spPr/>
        <p:txBody>
          <a:bodyPr/>
          <a:lstStyle/>
          <a:p>
            <a:r>
              <a:rPr lang="en-US" dirty="0"/>
              <a:t>Privacy</a:t>
            </a:r>
          </a:p>
        </p:txBody>
      </p:sp>
      <p:sp>
        <p:nvSpPr>
          <p:cNvPr id="3" name="Content Placeholder 2">
            <a:extLst>
              <a:ext uri="{FF2B5EF4-FFF2-40B4-BE49-F238E27FC236}">
                <a16:creationId xmlns:a16="http://schemas.microsoft.com/office/drawing/2014/main" id="{6BCEA26C-E17C-944B-8A35-0F8F22099F6A}"/>
              </a:ext>
            </a:extLst>
          </p:cNvPr>
          <p:cNvSpPr>
            <a:spLocks noGrp="1"/>
          </p:cNvSpPr>
          <p:nvPr>
            <p:ph idx="1"/>
          </p:nvPr>
        </p:nvSpPr>
        <p:spPr/>
        <p:txBody>
          <a:bodyPr>
            <a:normAutofit lnSpcReduction="10000"/>
          </a:bodyPr>
          <a:lstStyle/>
          <a:p>
            <a:r>
              <a:rPr lang="en-US" dirty="0"/>
              <a:t>Introduce some techniques that can be leveraged to enhance the security and privacy </a:t>
            </a:r>
          </a:p>
          <a:p>
            <a:r>
              <a:rPr lang="en-US" dirty="0"/>
              <a:t>mixing</a:t>
            </a:r>
          </a:p>
          <a:p>
            <a:r>
              <a:rPr lang="en-US" dirty="0"/>
              <a:t>anonymous signatures</a:t>
            </a:r>
          </a:p>
          <a:p>
            <a:r>
              <a:rPr lang="en-US" dirty="0"/>
              <a:t>homomorphic encryption</a:t>
            </a:r>
          </a:p>
          <a:p>
            <a:r>
              <a:rPr lang="en-US" dirty="0"/>
              <a:t>attribute based encryption</a:t>
            </a:r>
          </a:p>
          <a:p>
            <a:r>
              <a:rPr lang="en-US" dirty="0"/>
              <a:t>security multi-party computation</a:t>
            </a:r>
          </a:p>
          <a:p>
            <a:r>
              <a:rPr lang="en-US" dirty="0"/>
              <a:t>Non-interactive zero-knowledge proof</a:t>
            </a:r>
          </a:p>
          <a:p>
            <a:r>
              <a:rPr lang="en-US" dirty="0"/>
              <a:t>The trusted execution environment based smart contract</a:t>
            </a:r>
          </a:p>
          <a:p>
            <a:r>
              <a:rPr lang="en-US" dirty="0"/>
              <a:t>Game-based smart contract</a:t>
            </a:r>
          </a:p>
        </p:txBody>
      </p:sp>
      <p:sp>
        <p:nvSpPr>
          <p:cNvPr id="4" name="Slide Number Placeholder 3">
            <a:extLst>
              <a:ext uri="{FF2B5EF4-FFF2-40B4-BE49-F238E27FC236}">
                <a16:creationId xmlns:a16="http://schemas.microsoft.com/office/drawing/2014/main" id="{9F78CADB-1709-0A44-95CB-3AFEAC8361CC}"/>
              </a:ext>
            </a:extLst>
          </p:cNvPr>
          <p:cNvSpPr>
            <a:spLocks noGrp="1"/>
          </p:cNvSpPr>
          <p:nvPr>
            <p:ph type="sldNum" sz="quarter" idx="12"/>
          </p:nvPr>
        </p:nvSpPr>
        <p:spPr/>
        <p:txBody>
          <a:bodyPr/>
          <a:lstStyle/>
          <a:p>
            <a:fld id="{D39607A7-8386-47DB-8578-DDEDD194E5D4}" type="slidenum">
              <a:rPr lang="en-US" smtClean="0"/>
              <a:t>44</a:t>
            </a:fld>
            <a:endParaRPr lang="en-US"/>
          </a:p>
        </p:txBody>
      </p:sp>
    </p:spTree>
    <p:extLst>
      <p:ext uri="{BB962C8B-B14F-4D97-AF65-F5344CB8AC3E}">
        <p14:creationId xmlns:p14="http://schemas.microsoft.com/office/powerpoint/2010/main" val="2358850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26E92-E243-564E-9132-3DAD9F0D7EFB}"/>
              </a:ext>
            </a:extLst>
          </p:cNvPr>
          <p:cNvSpPr>
            <a:spLocks noGrp="1"/>
          </p:cNvSpPr>
          <p:nvPr>
            <p:ph type="title"/>
          </p:nvPr>
        </p:nvSpPr>
        <p:spPr/>
        <p:txBody>
          <a:bodyPr/>
          <a:lstStyle/>
          <a:p>
            <a:r>
              <a:rPr lang="en-US" dirty="0"/>
              <a:t>Privacy: Mixing</a:t>
            </a:r>
          </a:p>
        </p:txBody>
      </p:sp>
      <p:sp>
        <p:nvSpPr>
          <p:cNvPr id="3" name="Content Placeholder 2">
            <a:extLst>
              <a:ext uri="{FF2B5EF4-FFF2-40B4-BE49-F238E27FC236}">
                <a16:creationId xmlns:a16="http://schemas.microsoft.com/office/drawing/2014/main" id="{EA07F167-5800-924C-BB05-1082BA0A8C5E}"/>
              </a:ext>
            </a:extLst>
          </p:cNvPr>
          <p:cNvSpPr>
            <a:spLocks noGrp="1"/>
          </p:cNvSpPr>
          <p:nvPr>
            <p:ph idx="1"/>
          </p:nvPr>
        </p:nvSpPr>
        <p:spPr/>
        <p:txBody>
          <a:bodyPr/>
          <a:lstStyle/>
          <a:p>
            <a:r>
              <a:rPr lang="en-CA" dirty="0"/>
              <a:t>Bitcoin’s blockchain does not guarantee anonymity for users</a:t>
            </a:r>
          </a:p>
          <a:p>
            <a:r>
              <a:rPr lang="en-CA" dirty="0"/>
              <a:t>mixing services (or tumblers) was designed to prevent users’ addresses from being linked</a:t>
            </a:r>
          </a:p>
          <a:p>
            <a:r>
              <a:rPr lang="en-CA" dirty="0" err="1"/>
              <a:t>Mixcoin</a:t>
            </a:r>
            <a:r>
              <a:rPr lang="en-CA" dirty="0"/>
              <a:t> 2014, </a:t>
            </a:r>
            <a:r>
              <a:rPr lang="en-CA" dirty="0" err="1"/>
              <a:t>CoinJoin</a:t>
            </a:r>
            <a:r>
              <a:rPr lang="en-CA" dirty="0"/>
              <a:t> 2013. </a:t>
            </a:r>
            <a:r>
              <a:rPr lang="en-CA" dirty="0" err="1"/>
              <a:t>CoinShuffle</a:t>
            </a:r>
            <a:r>
              <a:rPr lang="en-CA" dirty="0"/>
              <a:t> 2014</a:t>
            </a:r>
          </a:p>
          <a:p>
            <a:endParaRPr lang="en-CA" dirty="0"/>
          </a:p>
          <a:p>
            <a:endParaRPr lang="en-CA" dirty="0"/>
          </a:p>
          <a:p>
            <a:endParaRPr lang="en-CA" dirty="0"/>
          </a:p>
          <a:p>
            <a:endParaRPr lang="en-US" dirty="0"/>
          </a:p>
        </p:txBody>
      </p:sp>
      <p:sp>
        <p:nvSpPr>
          <p:cNvPr id="4" name="Slide Number Placeholder 3">
            <a:extLst>
              <a:ext uri="{FF2B5EF4-FFF2-40B4-BE49-F238E27FC236}">
                <a16:creationId xmlns:a16="http://schemas.microsoft.com/office/drawing/2014/main" id="{0C0107D8-E6D5-DF49-B09B-AFA2CD41D2D4}"/>
              </a:ext>
            </a:extLst>
          </p:cNvPr>
          <p:cNvSpPr>
            <a:spLocks noGrp="1"/>
          </p:cNvSpPr>
          <p:nvPr>
            <p:ph type="sldNum" sz="quarter" idx="12"/>
          </p:nvPr>
        </p:nvSpPr>
        <p:spPr/>
        <p:txBody>
          <a:bodyPr/>
          <a:lstStyle/>
          <a:p>
            <a:fld id="{D39607A7-8386-47DB-8578-DDEDD194E5D4}" type="slidenum">
              <a:rPr lang="en-US" smtClean="0"/>
              <a:t>45</a:t>
            </a:fld>
            <a:endParaRPr lang="en-US"/>
          </a:p>
        </p:txBody>
      </p:sp>
    </p:spTree>
    <p:extLst>
      <p:ext uri="{BB962C8B-B14F-4D97-AF65-F5344CB8AC3E}">
        <p14:creationId xmlns:p14="http://schemas.microsoft.com/office/powerpoint/2010/main" val="9664406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2E68-63AE-EF4E-8AD4-94094717A137}"/>
              </a:ext>
            </a:extLst>
          </p:cNvPr>
          <p:cNvSpPr>
            <a:spLocks noGrp="1"/>
          </p:cNvSpPr>
          <p:nvPr>
            <p:ph type="title"/>
          </p:nvPr>
        </p:nvSpPr>
        <p:spPr/>
        <p:txBody>
          <a:bodyPr/>
          <a:lstStyle/>
          <a:p>
            <a:r>
              <a:rPr lang="en-US" dirty="0"/>
              <a:t>anonymous signatures</a:t>
            </a:r>
          </a:p>
        </p:txBody>
      </p:sp>
      <p:sp>
        <p:nvSpPr>
          <p:cNvPr id="3" name="Content Placeholder 2">
            <a:extLst>
              <a:ext uri="{FF2B5EF4-FFF2-40B4-BE49-F238E27FC236}">
                <a16:creationId xmlns:a16="http://schemas.microsoft.com/office/drawing/2014/main" id="{6FDD87B3-6F5C-6947-821A-4657267BF520}"/>
              </a:ext>
            </a:extLst>
          </p:cNvPr>
          <p:cNvSpPr>
            <a:spLocks noGrp="1"/>
          </p:cNvSpPr>
          <p:nvPr>
            <p:ph idx="1"/>
          </p:nvPr>
        </p:nvSpPr>
        <p:spPr/>
        <p:txBody>
          <a:bodyPr/>
          <a:lstStyle/>
          <a:p>
            <a:r>
              <a:rPr lang="en-US" dirty="0"/>
              <a:t>some signature schemes provide the ability of anonymous signatures</a:t>
            </a:r>
          </a:p>
          <a:p>
            <a:pPr marL="457200" indent="-457200">
              <a:buFont typeface="+mj-lt"/>
              <a:buAutoNum type="arabicPeriod"/>
            </a:pPr>
            <a:r>
              <a:rPr lang="en-US" dirty="0"/>
              <a:t>Group signature</a:t>
            </a:r>
          </a:p>
          <a:p>
            <a:r>
              <a:rPr lang="en-US" dirty="0"/>
              <a:t>a cryptography scheme, any members can sign a message for the entire group anonymously by using her personal secret key</a:t>
            </a:r>
          </a:p>
          <a:p>
            <a:r>
              <a:rPr lang="en-US" dirty="0"/>
              <a:t>reveals nothing but the membership of the group</a:t>
            </a:r>
          </a:p>
          <a:p>
            <a:pPr marL="0" indent="0">
              <a:buNone/>
            </a:pPr>
            <a:r>
              <a:rPr lang="en-US" dirty="0"/>
              <a:t>2. ring signature</a:t>
            </a:r>
          </a:p>
          <a:p>
            <a:r>
              <a:rPr lang="en-US" dirty="0"/>
              <a:t>also can achieve anonymous through signing by any member of a group users</a:t>
            </a:r>
          </a:p>
          <a:p>
            <a:r>
              <a:rPr lang="en-US" dirty="0"/>
              <a:t>differ: no group manager, any users can group a ring by themselves</a:t>
            </a:r>
          </a:p>
          <a:p>
            <a:endParaRPr lang="en-US" dirty="0"/>
          </a:p>
        </p:txBody>
      </p:sp>
      <p:sp>
        <p:nvSpPr>
          <p:cNvPr id="4" name="Slide Number Placeholder 3">
            <a:extLst>
              <a:ext uri="{FF2B5EF4-FFF2-40B4-BE49-F238E27FC236}">
                <a16:creationId xmlns:a16="http://schemas.microsoft.com/office/drawing/2014/main" id="{102B6947-E581-FF46-93DF-D55585389FAC}"/>
              </a:ext>
            </a:extLst>
          </p:cNvPr>
          <p:cNvSpPr>
            <a:spLocks noGrp="1"/>
          </p:cNvSpPr>
          <p:nvPr>
            <p:ph type="sldNum" sz="quarter" idx="12"/>
          </p:nvPr>
        </p:nvSpPr>
        <p:spPr/>
        <p:txBody>
          <a:bodyPr/>
          <a:lstStyle/>
          <a:p>
            <a:fld id="{D39607A7-8386-47DB-8578-DDEDD194E5D4}" type="slidenum">
              <a:rPr lang="en-US" smtClean="0"/>
              <a:t>46</a:t>
            </a:fld>
            <a:endParaRPr lang="en-US"/>
          </a:p>
        </p:txBody>
      </p:sp>
    </p:spTree>
    <p:extLst>
      <p:ext uri="{BB962C8B-B14F-4D97-AF65-F5344CB8AC3E}">
        <p14:creationId xmlns:p14="http://schemas.microsoft.com/office/powerpoint/2010/main" val="3846244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237E-F5BB-144C-82EF-E06113D1A520}"/>
              </a:ext>
            </a:extLst>
          </p:cNvPr>
          <p:cNvSpPr>
            <a:spLocks noGrp="1"/>
          </p:cNvSpPr>
          <p:nvPr>
            <p:ph type="title"/>
          </p:nvPr>
        </p:nvSpPr>
        <p:spPr/>
        <p:txBody>
          <a:bodyPr/>
          <a:lstStyle/>
          <a:p>
            <a:r>
              <a:rPr lang="en-US" dirty="0"/>
              <a:t>Homomorphic encryption</a:t>
            </a:r>
          </a:p>
        </p:txBody>
      </p:sp>
      <p:sp>
        <p:nvSpPr>
          <p:cNvPr id="3" name="Content Placeholder 2">
            <a:extLst>
              <a:ext uri="{FF2B5EF4-FFF2-40B4-BE49-F238E27FC236}">
                <a16:creationId xmlns:a16="http://schemas.microsoft.com/office/drawing/2014/main" id="{2721F582-E6FF-B64D-B49E-FD57B6317499}"/>
              </a:ext>
            </a:extLst>
          </p:cNvPr>
          <p:cNvSpPr>
            <a:spLocks noGrp="1"/>
          </p:cNvSpPr>
          <p:nvPr>
            <p:ph idx="1"/>
          </p:nvPr>
        </p:nvSpPr>
        <p:spPr/>
        <p:txBody>
          <a:bodyPr/>
          <a:lstStyle/>
          <a:p>
            <a:r>
              <a:rPr lang="en-US" dirty="0"/>
              <a:t>a powerful cryptography</a:t>
            </a:r>
          </a:p>
          <a:p>
            <a:r>
              <a:rPr lang="en-US" dirty="0"/>
              <a:t>perform computations directly on ciphertext</a:t>
            </a:r>
          </a:p>
          <a:p>
            <a:r>
              <a:rPr lang="en-CA" dirty="0"/>
              <a:t>Ciphertext is encrypted text transformed from plaintext using an encryption algorithm.</a:t>
            </a:r>
          </a:p>
          <a:p>
            <a:r>
              <a:rPr lang="en-CA" dirty="0"/>
              <a:t>ensures that the operations performed on the encrypted data</a:t>
            </a:r>
          </a:p>
          <a:p>
            <a:r>
              <a:rPr lang="en-CA" dirty="0"/>
              <a:t>one can use Homomorphic encryption techniques to sore data without significant changes </a:t>
            </a:r>
            <a:endParaRPr lang="en-US" dirty="0"/>
          </a:p>
        </p:txBody>
      </p:sp>
      <p:sp>
        <p:nvSpPr>
          <p:cNvPr id="4" name="Slide Number Placeholder 3">
            <a:extLst>
              <a:ext uri="{FF2B5EF4-FFF2-40B4-BE49-F238E27FC236}">
                <a16:creationId xmlns:a16="http://schemas.microsoft.com/office/drawing/2014/main" id="{53DA7863-6F0A-634D-8CF4-9945522DF18C}"/>
              </a:ext>
            </a:extLst>
          </p:cNvPr>
          <p:cNvSpPr>
            <a:spLocks noGrp="1"/>
          </p:cNvSpPr>
          <p:nvPr>
            <p:ph type="sldNum" sz="quarter" idx="12"/>
          </p:nvPr>
        </p:nvSpPr>
        <p:spPr/>
        <p:txBody>
          <a:bodyPr/>
          <a:lstStyle/>
          <a:p>
            <a:fld id="{D39607A7-8386-47DB-8578-DDEDD194E5D4}" type="slidenum">
              <a:rPr lang="en-US" smtClean="0"/>
              <a:t>47</a:t>
            </a:fld>
            <a:endParaRPr lang="en-US"/>
          </a:p>
        </p:txBody>
      </p:sp>
    </p:spTree>
    <p:extLst>
      <p:ext uri="{BB962C8B-B14F-4D97-AF65-F5344CB8AC3E}">
        <p14:creationId xmlns:p14="http://schemas.microsoft.com/office/powerpoint/2010/main" val="42710398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2288A-3160-324D-BE06-7B6E219DBBB6}"/>
              </a:ext>
            </a:extLst>
          </p:cNvPr>
          <p:cNvSpPr>
            <a:spLocks noGrp="1"/>
          </p:cNvSpPr>
          <p:nvPr>
            <p:ph type="title"/>
          </p:nvPr>
        </p:nvSpPr>
        <p:spPr/>
        <p:txBody>
          <a:bodyPr/>
          <a:lstStyle/>
          <a:p>
            <a:r>
              <a:rPr lang="en-US" dirty="0"/>
              <a:t>attribute based encryption</a:t>
            </a:r>
          </a:p>
        </p:txBody>
      </p:sp>
      <p:sp>
        <p:nvSpPr>
          <p:cNvPr id="3" name="Content Placeholder 2">
            <a:extLst>
              <a:ext uri="{FF2B5EF4-FFF2-40B4-BE49-F238E27FC236}">
                <a16:creationId xmlns:a16="http://schemas.microsoft.com/office/drawing/2014/main" id="{F7DBE9FA-10FA-C34A-B5AC-29D82DC43569}"/>
              </a:ext>
            </a:extLst>
          </p:cNvPr>
          <p:cNvSpPr>
            <a:spLocks noGrp="1"/>
          </p:cNvSpPr>
          <p:nvPr>
            <p:ph idx="1"/>
          </p:nvPr>
        </p:nvSpPr>
        <p:spPr/>
        <p:txBody>
          <a:bodyPr/>
          <a:lstStyle/>
          <a:p>
            <a:r>
              <a:rPr lang="en-US" dirty="0"/>
              <a:t>attributes are the defining and regulating factors for the ciphertext encrypted using the secret key </a:t>
            </a:r>
          </a:p>
          <a:p>
            <a:r>
              <a:rPr lang="en-US" dirty="0"/>
              <a:t>but few applications, due to the lack of understanding of core concepts and efficient implementation</a:t>
            </a:r>
          </a:p>
          <a:p>
            <a:r>
              <a:rPr lang="en-US" dirty="0"/>
              <a:t>it tis a remaining open challenge to be implemented</a:t>
            </a:r>
          </a:p>
        </p:txBody>
      </p:sp>
      <p:sp>
        <p:nvSpPr>
          <p:cNvPr id="4" name="Slide Number Placeholder 3">
            <a:extLst>
              <a:ext uri="{FF2B5EF4-FFF2-40B4-BE49-F238E27FC236}">
                <a16:creationId xmlns:a16="http://schemas.microsoft.com/office/drawing/2014/main" id="{D1425C3D-9CB2-D84E-8C67-52CE653D0D9F}"/>
              </a:ext>
            </a:extLst>
          </p:cNvPr>
          <p:cNvSpPr>
            <a:spLocks noGrp="1"/>
          </p:cNvSpPr>
          <p:nvPr>
            <p:ph type="sldNum" sz="quarter" idx="12"/>
          </p:nvPr>
        </p:nvSpPr>
        <p:spPr/>
        <p:txBody>
          <a:bodyPr/>
          <a:lstStyle/>
          <a:p>
            <a:fld id="{D39607A7-8386-47DB-8578-DDEDD194E5D4}" type="slidenum">
              <a:rPr lang="en-US" smtClean="0"/>
              <a:t>48</a:t>
            </a:fld>
            <a:endParaRPr lang="en-US"/>
          </a:p>
        </p:txBody>
      </p:sp>
    </p:spTree>
    <p:extLst>
      <p:ext uri="{BB962C8B-B14F-4D97-AF65-F5344CB8AC3E}">
        <p14:creationId xmlns:p14="http://schemas.microsoft.com/office/powerpoint/2010/main" val="1078028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51A5-7CDB-CE4C-8507-959A881A7EF8}"/>
              </a:ext>
            </a:extLst>
          </p:cNvPr>
          <p:cNvSpPr>
            <a:spLocks noGrp="1"/>
          </p:cNvSpPr>
          <p:nvPr>
            <p:ph type="title"/>
          </p:nvPr>
        </p:nvSpPr>
        <p:spPr/>
        <p:txBody>
          <a:bodyPr/>
          <a:lstStyle/>
          <a:p>
            <a:r>
              <a:rPr lang="en-US" dirty="0"/>
              <a:t>Secure multi party computation</a:t>
            </a:r>
          </a:p>
        </p:txBody>
      </p:sp>
      <p:sp>
        <p:nvSpPr>
          <p:cNvPr id="3" name="Content Placeholder 2">
            <a:extLst>
              <a:ext uri="{FF2B5EF4-FFF2-40B4-BE49-F238E27FC236}">
                <a16:creationId xmlns:a16="http://schemas.microsoft.com/office/drawing/2014/main" id="{E1667EA1-26B8-2545-841C-8E558B17F9A4}"/>
              </a:ext>
            </a:extLst>
          </p:cNvPr>
          <p:cNvSpPr>
            <a:spLocks noGrp="1"/>
          </p:cNvSpPr>
          <p:nvPr>
            <p:ph idx="1"/>
          </p:nvPr>
        </p:nvSpPr>
        <p:spPr/>
        <p:txBody>
          <a:bodyPr/>
          <a:lstStyle/>
          <a:p>
            <a:r>
              <a:rPr lang="en-US" dirty="0"/>
              <a:t>multi-party protocol to carry out some computation jointly</a:t>
            </a:r>
          </a:p>
          <a:p>
            <a:r>
              <a:rPr lang="en-US" dirty="0"/>
              <a:t>such that an adversary learns nothing about the input of an authentic party but the output of the joint computation</a:t>
            </a:r>
          </a:p>
          <a:p>
            <a:r>
              <a:rPr lang="en-US" dirty="0"/>
              <a:t>a two-party computation was developed by Andrew Yao in 1982</a:t>
            </a:r>
          </a:p>
          <a:p>
            <a:r>
              <a:rPr lang="en-US" dirty="0"/>
              <a:t>In recent years, a decentralized SMP platform, Enigma, is proposed in 2015</a:t>
            </a:r>
          </a:p>
          <a:p>
            <a:pPr lvl="1"/>
            <a:r>
              <a:rPr lang="en-US" dirty="0"/>
              <a:t>employs a verifiable secret sharing scheme to guarantee privacy</a:t>
            </a:r>
          </a:p>
        </p:txBody>
      </p:sp>
      <p:sp>
        <p:nvSpPr>
          <p:cNvPr id="4" name="Slide Number Placeholder 3">
            <a:extLst>
              <a:ext uri="{FF2B5EF4-FFF2-40B4-BE49-F238E27FC236}">
                <a16:creationId xmlns:a16="http://schemas.microsoft.com/office/drawing/2014/main" id="{BFC02064-67C4-8042-909B-66F50EACCB1A}"/>
              </a:ext>
            </a:extLst>
          </p:cNvPr>
          <p:cNvSpPr>
            <a:spLocks noGrp="1"/>
          </p:cNvSpPr>
          <p:nvPr>
            <p:ph type="sldNum" sz="quarter" idx="12"/>
          </p:nvPr>
        </p:nvSpPr>
        <p:spPr/>
        <p:txBody>
          <a:bodyPr/>
          <a:lstStyle/>
          <a:p>
            <a:fld id="{D39607A7-8386-47DB-8578-DDEDD194E5D4}" type="slidenum">
              <a:rPr lang="en-US" smtClean="0"/>
              <a:t>49</a:t>
            </a:fld>
            <a:endParaRPr lang="en-US"/>
          </a:p>
        </p:txBody>
      </p:sp>
    </p:spTree>
    <p:extLst>
      <p:ext uri="{BB962C8B-B14F-4D97-AF65-F5344CB8AC3E}">
        <p14:creationId xmlns:p14="http://schemas.microsoft.com/office/powerpoint/2010/main" val="317994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78FA-9273-C04D-A7AE-8C8D8C84BE14}"/>
              </a:ext>
            </a:extLst>
          </p:cNvPr>
          <p:cNvSpPr>
            <a:spLocks noGrp="1"/>
          </p:cNvSpPr>
          <p:nvPr>
            <p:ph type="title"/>
          </p:nvPr>
        </p:nvSpPr>
        <p:spPr/>
        <p:txBody>
          <a:bodyPr/>
          <a:lstStyle/>
          <a:p>
            <a:r>
              <a:rPr lang="en-US" dirty="0"/>
              <a:t>how does blockchain work</a:t>
            </a:r>
          </a:p>
        </p:txBody>
      </p:sp>
      <p:sp>
        <p:nvSpPr>
          <p:cNvPr id="3" name="Content Placeholder 2">
            <a:extLst>
              <a:ext uri="{FF2B5EF4-FFF2-40B4-BE49-F238E27FC236}">
                <a16:creationId xmlns:a16="http://schemas.microsoft.com/office/drawing/2014/main" id="{C8CE8CB9-B78A-FD4E-AF06-25C1EE4C2569}"/>
              </a:ext>
            </a:extLst>
          </p:cNvPr>
          <p:cNvSpPr>
            <a:spLocks noGrp="1"/>
          </p:cNvSpPr>
          <p:nvPr>
            <p:ph idx="1"/>
          </p:nvPr>
        </p:nvSpPr>
        <p:spPr/>
        <p:txBody>
          <a:bodyPr/>
          <a:lstStyle/>
          <a:p>
            <a:r>
              <a:rPr lang="en-US" dirty="0"/>
              <a:t>Bitcoin blockchain succeeded </a:t>
            </a:r>
            <a:r>
              <a:rPr lang="en-US" dirty="0" err="1"/>
              <a:t>att</a:t>
            </a:r>
            <a:endParaRPr lang="en-US" dirty="0"/>
          </a:p>
          <a:p>
            <a:pPr lvl="1"/>
            <a:r>
              <a:rPr lang="en-US" dirty="0"/>
              <a:t>	prevent double spending</a:t>
            </a:r>
          </a:p>
          <a:p>
            <a:pPr lvl="1"/>
            <a:r>
              <a:rPr lang="en-US" dirty="0"/>
              <a:t>	stop the retrospective modification of any data</a:t>
            </a:r>
          </a:p>
          <a:p>
            <a:pPr lvl="1"/>
            <a:r>
              <a:rPr lang="en-US" dirty="0"/>
              <a:t>By using</a:t>
            </a:r>
          </a:p>
          <a:p>
            <a:pPr lvl="1"/>
            <a:r>
              <a:rPr lang="en-US" dirty="0"/>
              <a:t>	Hash chained storage, Merkle tree, Digital signature, </a:t>
            </a:r>
            <a:r>
              <a:rPr lang="en-CA" dirty="0"/>
              <a:t>Elliptic Curve Digital 	Signature Algorithm</a:t>
            </a:r>
          </a:p>
          <a:p>
            <a:pPr lvl="1"/>
            <a:endParaRPr lang="en-CA" dirty="0"/>
          </a:p>
          <a:p>
            <a:pPr lvl="1"/>
            <a:endParaRPr lang="en-US" dirty="0"/>
          </a:p>
        </p:txBody>
      </p:sp>
      <p:sp>
        <p:nvSpPr>
          <p:cNvPr id="4" name="Slide Number Placeholder 3">
            <a:extLst>
              <a:ext uri="{FF2B5EF4-FFF2-40B4-BE49-F238E27FC236}">
                <a16:creationId xmlns:a16="http://schemas.microsoft.com/office/drawing/2014/main" id="{92583B41-FB1F-D045-AF4A-578EBE64B2DC}"/>
              </a:ext>
            </a:extLst>
          </p:cNvPr>
          <p:cNvSpPr>
            <a:spLocks noGrp="1"/>
          </p:cNvSpPr>
          <p:nvPr>
            <p:ph type="sldNum" sz="quarter" idx="12"/>
          </p:nvPr>
        </p:nvSpPr>
        <p:spPr/>
        <p:txBody>
          <a:bodyPr/>
          <a:lstStyle/>
          <a:p>
            <a:fld id="{D39607A7-8386-47DB-8578-DDEDD194E5D4}" type="slidenum">
              <a:rPr lang="en-US" smtClean="0"/>
              <a:t>5</a:t>
            </a:fld>
            <a:endParaRPr lang="en-US"/>
          </a:p>
        </p:txBody>
      </p:sp>
    </p:spTree>
    <p:extLst>
      <p:ext uri="{BB962C8B-B14F-4D97-AF65-F5344CB8AC3E}">
        <p14:creationId xmlns:p14="http://schemas.microsoft.com/office/powerpoint/2010/main" val="8494818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39A8-EDDD-964F-8595-881BCBFCCC47}"/>
              </a:ext>
            </a:extLst>
          </p:cNvPr>
          <p:cNvSpPr>
            <a:spLocks noGrp="1"/>
          </p:cNvSpPr>
          <p:nvPr>
            <p:ph type="title"/>
          </p:nvPr>
        </p:nvSpPr>
        <p:spPr/>
        <p:txBody>
          <a:bodyPr/>
          <a:lstStyle/>
          <a:p>
            <a:r>
              <a:rPr lang="en-US" dirty="0"/>
              <a:t>Non interactive zero knowledge proof</a:t>
            </a:r>
          </a:p>
        </p:txBody>
      </p:sp>
      <p:sp>
        <p:nvSpPr>
          <p:cNvPr id="3" name="Content Placeholder 2">
            <a:extLst>
              <a:ext uri="{FF2B5EF4-FFF2-40B4-BE49-F238E27FC236}">
                <a16:creationId xmlns:a16="http://schemas.microsoft.com/office/drawing/2014/main" id="{A947A4E0-3C18-4447-90E9-C7335B5F0BB7}"/>
              </a:ext>
            </a:extLst>
          </p:cNvPr>
          <p:cNvSpPr>
            <a:spLocks noGrp="1"/>
          </p:cNvSpPr>
          <p:nvPr>
            <p:ph idx="1"/>
          </p:nvPr>
        </p:nvSpPr>
        <p:spPr/>
        <p:txBody>
          <a:bodyPr/>
          <a:lstStyle/>
          <a:p>
            <a:r>
              <a:rPr lang="en-US" dirty="0"/>
              <a:t>proposed in early 1980s</a:t>
            </a:r>
          </a:p>
          <a:p>
            <a:r>
              <a:rPr lang="en-US" dirty="0"/>
              <a:t>a formal proof can be formulated to verify some input privately known and produce some publicly open output twithought the disclosure of any other information</a:t>
            </a:r>
          </a:p>
          <a:p>
            <a:r>
              <a:rPr lang="en-US" dirty="0" err="1"/>
              <a:t>Zcash</a:t>
            </a:r>
            <a:r>
              <a:rPr lang="en-US" dirty="0"/>
              <a:t> used another variation of zero knowledge </a:t>
            </a:r>
          </a:p>
          <a:p>
            <a:endParaRPr lang="en-US" dirty="0"/>
          </a:p>
        </p:txBody>
      </p:sp>
      <p:sp>
        <p:nvSpPr>
          <p:cNvPr id="4" name="Slide Number Placeholder 3">
            <a:extLst>
              <a:ext uri="{FF2B5EF4-FFF2-40B4-BE49-F238E27FC236}">
                <a16:creationId xmlns:a16="http://schemas.microsoft.com/office/drawing/2014/main" id="{58FEBCC4-ED29-3849-87C2-2BDBBFCB10BD}"/>
              </a:ext>
            </a:extLst>
          </p:cNvPr>
          <p:cNvSpPr>
            <a:spLocks noGrp="1"/>
          </p:cNvSpPr>
          <p:nvPr>
            <p:ph type="sldNum" sz="quarter" idx="12"/>
          </p:nvPr>
        </p:nvSpPr>
        <p:spPr/>
        <p:txBody>
          <a:bodyPr/>
          <a:lstStyle/>
          <a:p>
            <a:fld id="{D39607A7-8386-47DB-8578-DDEDD194E5D4}" type="slidenum">
              <a:rPr lang="en-US" smtClean="0"/>
              <a:t>50</a:t>
            </a:fld>
            <a:endParaRPr lang="en-US"/>
          </a:p>
        </p:txBody>
      </p:sp>
    </p:spTree>
    <p:extLst>
      <p:ext uri="{BB962C8B-B14F-4D97-AF65-F5344CB8AC3E}">
        <p14:creationId xmlns:p14="http://schemas.microsoft.com/office/powerpoint/2010/main" val="33429218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1553-041B-5D4F-80ED-1E0B8AFEAB03}"/>
              </a:ext>
            </a:extLst>
          </p:cNvPr>
          <p:cNvSpPr>
            <a:spLocks noGrp="1"/>
          </p:cNvSpPr>
          <p:nvPr>
            <p:ph type="title"/>
          </p:nvPr>
        </p:nvSpPr>
        <p:spPr/>
        <p:txBody>
          <a:bodyPr>
            <a:normAutofit fontScale="90000"/>
          </a:bodyPr>
          <a:lstStyle/>
          <a:p>
            <a:r>
              <a:rPr lang="en-US" dirty="0"/>
              <a:t>the trusted execution environment based smart contracts</a:t>
            </a:r>
          </a:p>
        </p:txBody>
      </p:sp>
      <p:sp>
        <p:nvSpPr>
          <p:cNvPr id="3" name="Content Placeholder 2">
            <a:extLst>
              <a:ext uri="{FF2B5EF4-FFF2-40B4-BE49-F238E27FC236}">
                <a16:creationId xmlns:a16="http://schemas.microsoft.com/office/drawing/2014/main" id="{DF785134-C00E-2C49-99D9-AF5BA64ADC14}"/>
              </a:ext>
            </a:extLst>
          </p:cNvPr>
          <p:cNvSpPr>
            <a:spLocks noGrp="1"/>
          </p:cNvSpPr>
          <p:nvPr>
            <p:ph idx="1"/>
          </p:nvPr>
        </p:nvSpPr>
        <p:spPr/>
        <p:txBody>
          <a:bodyPr/>
          <a:lstStyle/>
          <a:p>
            <a:r>
              <a:rPr lang="en-US" dirty="0"/>
              <a:t>provides completely isolated environment for application execution</a:t>
            </a:r>
          </a:p>
          <a:p>
            <a:r>
              <a:rPr lang="en-US" dirty="0"/>
              <a:t>the intel software guard </a:t>
            </a:r>
            <a:r>
              <a:rPr lang="en-US" dirty="0" err="1"/>
              <a:t>eXtensions</a:t>
            </a:r>
            <a:endParaRPr lang="en-US" dirty="0"/>
          </a:p>
          <a:p>
            <a:r>
              <a:rPr lang="en-US" dirty="0"/>
              <a:t>Enigma utilized TEE in its current version</a:t>
            </a:r>
          </a:p>
          <a:p>
            <a:r>
              <a:rPr lang="en-US" dirty="0"/>
              <a:t>current version allow users to create privacy preserving smart contracts using a decentralized credit scoring algorithm</a:t>
            </a:r>
          </a:p>
          <a:p>
            <a:endParaRPr lang="en-US" dirty="0"/>
          </a:p>
        </p:txBody>
      </p:sp>
      <p:sp>
        <p:nvSpPr>
          <p:cNvPr id="4" name="Slide Number Placeholder 3">
            <a:extLst>
              <a:ext uri="{FF2B5EF4-FFF2-40B4-BE49-F238E27FC236}">
                <a16:creationId xmlns:a16="http://schemas.microsoft.com/office/drawing/2014/main" id="{92713DB9-CB08-3549-A424-3C6EECC4F3B7}"/>
              </a:ext>
            </a:extLst>
          </p:cNvPr>
          <p:cNvSpPr>
            <a:spLocks noGrp="1"/>
          </p:cNvSpPr>
          <p:nvPr>
            <p:ph type="sldNum" sz="quarter" idx="12"/>
          </p:nvPr>
        </p:nvSpPr>
        <p:spPr/>
        <p:txBody>
          <a:bodyPr/>
          <a:lstStyle/>
          <a:p>
            <a:fld id="{D39607A7-8386-47DB-8578-DDEDD194E5D4}" type="slidenum">
              <a:rPr lang="en-US" smtClean="0"/>
              <a:t>51</a:t>
            </a:fld>
            <a:endParaRPr lang="en-US"/>
          </a:p>
        </p:txBody>
      </p:sp>
    </p:spTree>
    <p:extLst>
      <p:ext uri="{BB962C8B-B14F-4D97-AF65-F5344CB8AC3E}">
        <p14:creationId xmlns:p14="http://schemas.microsoft.com/office/powerpoint/2010/main" val="5657177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8409-02EF-CF41-844D-5B9DC74F142F}"/>
              </a:ext>
            </a:extLst>
          </p:cNvPr>
          <p:cNvSpPr>
            <a:spLocks noGrp="1"/>
          </p:cNvSpPr>
          <p:nvPr>
            <p:ph type="title"/>
          </p:nvPr>
        </p:nvSpPr>
        <p:spPr/>
        <p:txBody>
          <a:bodyPr/>
          <a:lstStyle/>
          <a:p>
            <a:r>
              <a:rPr lang="en-US" dirty="0"/>
              <a:t>Game based smart contract </a:t>
            </a:r>
          </a:p>
        </p:txBody>
      </p:sp>
      <p:sp>
        <p:nvSpPr>
          <p:cNvPr id="3" name="Content Placeholder 2">
            <a:extLst>
              <a:ext uri="{FF2B5EF4-FFF2-40B4-BE49-F238E27FC236}">
                <a16:creationId xmlns:a16="http://schemas.microsoft.com/office/drawing/2014/main" id="{5D3B05E9-45E5-344A-8650-70F8BD93BE81}"/>
              </a:ext>
            </a:extLst>
          </p:cNvPr>
          <p:cNvSpPr>
            <a:spLocks noGrp="1"/>
          </p:cNvSpPr>
          <p:nvPr>
            <p:ph idx="1"/>
          </p:nvPr>
        </p:nvSpPr>
        <p:spPr/>
        <p:txBody>
          <a:bodyPr/>
          <a:lstStyle/>
          <a:p>
            <a:r>
              <a:rPr lang="en-US" dirty="0"/>
              <a:t>very recent developments</a:t>
            </a:r>
          </a:p>
          <a:p>
            <a:r>
              <a:rPr lang="en-US" dirty="0"/>
              <a:t>encourage players to check computation tasks and find bugs</a:t>
            </a:r>
          </a:p>
          <a:p>
            <a:r>
              <a:rPr lang="en-US" dirty="0"/>
              <a:t>securely perform a computation task with verifiable properties</a:t>
            </a:r>
          </a:p>
          <a:p>
            <a:r>
              <a:rPr lang="en-US" dirty="0" err="1"/>
              <a:t>Arbitrum</a:t>
            </a:r>
            <a:r>
              <a:rPr lang="en-US" dirty="0"/>
              <a:t> has designed an efficient challenge protocol to identify and penalize the dishonest parties</a:t>
            </a:r>
          </a:p>
        </p:txBody>
      </p:sp>
      <p:sp>
        <p:nvSpPr>
          <p:cNvPr id="4" name="Slide Number Placeholder 3">
            <a:extLst>
              <a:ext uri="{FF2B5EF4-FFF2-40B4-BE49-F238E27FC236}">
                <a16:creationId xmlns:a16="http://schemas.microsoft.com/office/drawing/2014/main" id="{D12DDD93-1867-5641-855F-DC32C2747C73}"/>
              </a:ext>
            </a:extLst>
          </p:cNvPr>
          <p:cNvSpPr>
            <a:spLocks noGrp="1"/>
          </p:cNvSpPr>
          <p:nvPr>
            <p:ph type="sldNum" sz="quarter" idx="12"/>
          </p:nvPr>
        </p:nvSpPr>
        <p:spPr/>
        <p:txBody>
          <a:bodyPr/>
          <a:lstStyle/>
          <a:p>
            <a:fld id="{D39607A7-8386-47DB-8578-DDEDD194E5D4}" type="slidenum">
              <a:rPr lang="en-US" smtClean="0"/>
              <a:t>52</a:t>
            </a:fld>
            <a:endParaRPr lang="en-US"/>
          </a:p>
        </p:txBody>
      </p:sp>
    </p:spTree>
    <p:extLst>
      <p:ext uri="{BB962C8B-B14F-4D97-AF65-F5344CB8AC3E}">
        <p14:creationId xmlns:p14="http://schemas.microsoft.com/office/powerpoint/2010/main" val="19836189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4758-F973-8E4C-868D-FF72190A8AFE}"/>
              </a:ext>
            </a:extLst>
          </p:cNvPr>
          <p:cNvSpPr>
            <a:spLocks noGrp="1"/>
          </p:cNvSpPr>
          <p:nvPr>
            <p:ph type="title"/>
          </p:nvPr>
        </p:nvSpPr>
        <p:spPr/>
        <p:txBody>
          <a:bodyPr/>
          <a:lstStyle/>
          <a:p>
            <a:r>
              <a:rPr lang="en-US" dirty="0"/>
              <a:t>techniques</a:t>
            </a:r>
          </a:p>
        </p:txBody>
      </p:sp>
      <p:sp>
        <p:nvSpPr>
          <p:cNvPr id="3" name="Content Placeholder 2">
            <a:extLst>
              <a:ext uri="{FF2B5EF4-FFF2-40B4-BE49-F238E27FC236}">
                <a16:creationId xmlns:a16="http://schemas.microsoft.com/office/drawing/2014/main" id="{CE06C499-AC85-1E46-8E86-FC449E983D0C}"/>
              </a:ext>
            </a:extLst>
          </p:cNvPr>
          <p:cNvSpPr>
            <a:spLocks noGrp="1"/>
          </p:cNvSpPr>
          <p:nvPr>
            <p:ph idx="1"/>
          </p:nvPr>
        </p:nvSpPr>
        <p:spPr/>
        <p:txBody>
          <a:bodyPr/>
          <a:lstStyle/>
          <a:p>
            <a:r>
              <a:rPr lang="en-US" dirty="0"/>
              <a:t>ABE: </a:t>
            </a:r>
            <a:r>
              <a:rPr lang="en-CA" dirty="0" err="1"/>
              <a:t>Aribute</a:t>
            </a:r>
            <a:r>
              <a:rPr lang="en-CA" dirty="0"/>
              <a:t>-Based Encryption</a:t>
            </a:r>
          </a:p>
          <a:p>
            <a:r>
              <a:rPr lang="en-CA" dirty="0"/>
              <a:t>SMPC: Secure Multi-Party Computation</a:t>
            </a:r>
          </a:p>
          <a:p>
            <a:r>
              <a:rPr lang="en-CA" dirty="0"/>
              <a:t>HE: Homomorphic Encryption</a:t>
            </a:r>
          </a:p>
          <a:p>
            <a:r>
              <a:rPr lang="en-CA" dirty="0"/>
              <a:t>NIZK: Non-Interactive Zero-Knowledge (NIZK) Proof</a:t>
            </a:r>
          </a:p>
          <a:p>
            <a:r>
              <a:rPr lang="en-CA" dirty="0"/>
              <a:t>TEE: The Trusted Execution Environment (TEE) Based Smart Contract</a:t>
            </a:r>
          </a:p>
          <a:p>
            <a:endParaRPr lang="en-CA" dirty="0"/>
          </a:p>
          <a:p>
            <a:endParaRPr lang="en-CA" dirty="0"/>
          </a:p>
          <a:p>
            <a:endParaRPr lang="en-CA" dirty="0"/>
          </a:p>
          <a:p>
            <a:endParaRPr lang="en-US" dirty="0"/>
          </a:p>
        </p:txBody>
      </p:sp>
      <p:sp>
        <p:nvSpPr>
          <p:cNvPr id="4" name="Slide Number Placeholder 3">
            <a:extLst>
              <a:ext uri="{FF2B5EF4-FFF2-40B4-BE49-F238E27FC236}">
                <a16:creationId xmlns:a16="http://schemas.microsoft.com/office/drawing/2014/main" id="{AE6DD617-6505-2643-899E-95474715CA73}"/>
              </a:ext>
            </a:extLst>
          </p:cNvPr>
          <p:cNvSpPr>
            <a:spLocks noGrp="1"/>
          </p:cNvSpPr>
          <p:nvPr>
            <p:ph type="sldNum" sz="quarter" idx="12"/>
          </p:nvPr>
        </p:nvSpPr>
        <p:spPr/>
        <p:txBody>
          <a:bodyPr/>
          <a:lstStyle/>
          <a:p>
            <a:fld id="{D39607A7-8386-47DB-8578-DDEDD194E5D4}" type="slidenum">
              <a:rPr lang="en-US" smtClean="0"/>
              <a:t>53</a:t>
            </a:fld>
            <a:endParaRPr lang="en-US"/>
          </a:p>
        </p:txBody>
      </p:sp>
    </p:spTree>
    <p:extLst>
      <p:ext uri="{BB962C8B-B14F-4D97-AF65-F5344CB8AC3E}">
        <p14:creationId xmlns:p14="http://schemas.microsoft.com/office/powerpoint/2010/main" val="19283169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Table&#10;&#10;Description automatically generated">
            <a:extLst>
              <a:ext uri="{FF2B5EF4-FFF2-40B4-BE49-F238E27FC236}">
                <a16:creationId xmlns:a16="http://schemas.microsoft.com/office/drawing/2014/main" id="{EF6EADAA-92DA-A04E-AF6E-F2B3CA87AC48}"/>
              </a:ext>
            </a:extLst>
          </p:cNvPr>
          <p:cNvPicPr>
            <a:picLocks noChangeAspect="1"/>
          </p:cNvPicPr>
          <p:nvPr/>
        </p:nvPicPr>
        <p:blipFill>
          <a:blip r:embed="rId2"/>
          <a:stretch>
            <a:fillRect/>
          </a:stretch>
        </p:blipFill>
        <p:spPr>
          <a:xfrm>
            <a:off x="2211093" y="0"/>
            <a:ext cx="7769813" cy="6858000"/>
          </a:xfrm>
          <a:prstGeom prst="rect">
            <a:avLst/>
          </a:prstGeom>
        </p:spPr>
      </p:pic>
    </p:spTree>
    <p:extLst>
      <p:ext uri="{BB962C8B-B14F-4D97-AF65-F5344CB8AC3E}">
        <p14:creationId xmlns:p14="http://schemas.microsoft.com/office/powerpoint/2010/main" val="691136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5208D-770F-F44C-97F0-13642F786BD0}"/>
              </a:ext>
            </a:extLst>
          </p:cNvPr>
          <p:cNvSpPr>
            <a:spLocks noGrp="1"/>
          </p:cNvSpPr>
          <p:nvPr>
            <p:ph type="title"/>
          </p:nvPr>
        </p:nvSpPr>
        <p:spPr/>
        <p:txBody>
          <a:bodyPr/>
          <a:lstStyle/>
          <a:p>
            <a:r>
              <a:rPr lang="en-US" dirty="0"/>
              <a:t>privacy summary</a:t>
            </a:r>
          </a:p>
        </p:txBody>
      </p:sp>
      <p:sp>
        <p:nvSpPr>
          <p:cNvPr id="3" name="Content Placeholder 2">
            <a:extLst>
              <a:ext uri="{FF2B5EF4-FFF2-40B4-BE49-F238E27FC236}">
                <a16:creationId xmlns:a16="http://schemas.microsoft.com/office/drawing/2014/main" id="{EC5C5095-3DBE-3F4B-968C-3C5178238606}"/>
              </a:ext>
            </a:extLst>
          </p:cNvPr>
          <p:cNvSpPr>
            <a:spLocks noGrp="1"/>
          </p:cNvSpPr>
          <p:nvPr>
            <p:ph idx="1"/>
          </p:nvPr>
        </p:nvSpPr>
        <p:spPr/>
        <p:txBody>
          <a:bodyPr/>
          <a:lstStyle/>
          <a:p>
            <a:r>
              <a:rPr lang="en-US" dirty="0"/>
              <a:t>needs to meet multiple security and privacy requirements</a:t>
            </a:r>
          </a:p>
          <a:p>
            <a:r>
              <a:rPr lang="en-US" dirty="0"/>
              <a:t>no single technology is a panacea</a:t>
            </a:r>
          </a:p>
          <a:p>
            <a:r>
              <a:rPr lang="en-US" dirty="0"/>
              <a:t>no technology that has no defects or is perfect in all aspects</a:t>
            </a:r>
          </a:p>
          <a:p>
            <a:r>
              <a:rPr lang="en-US" dirty="0"/>
              <a:t>there is always trade-off between security privacy and efficiency</a:t>
            </a:r>
          </a:p>
        </p:txBody>
      </p:sp>
      <p:sp>
        <p:nvSpPr>
          <p:cNvPr id="4" name="Slide Number Placeholder 3">
            <a:extLst>
              <a:ext uri="{FF2B5EF4-FFF2-40B4-BE49-F238E27FC236}">
                <a16:creationId xmlns:a16="http://schemas.microsoft.com/office/drawing/2014/main" id="{A7FF3BF5-0C98-5646-9770-70FE322CFAB0}"/>
              </a:ext>
            </a:extLst>
          </p:cNvPr>
          <p:cNvSpPr>
            <a:spLocks noGrp="1"/>
          </p:cNvSpPr>
          <p:nvPr>
            <p:ph type="sldNum" sz="quarter" idx="12"/>
          </p:nvPr>
        </p:nvSpPr>
        <p:spPr/>
        <p:txBody>
          <a:bodyPr/>
          <a:lstStyle/>
          <a:p>
            <a:fld id="{D39607A7-8386-47DB-8578-DDEDD194E5D4}" type="slidenum">
              <a:rPr lang="en-US" smtClean="0"/>
              <a:t>55</a:t>
            </a:fld>
            <a:endParaRPr lang="en-US"/>
          </a:p>
        </p:txBody>
      </p:sp>
    </p:spTree>
    <p:extLst>
      <p:ext uri="{BB962C8B-B14F-4D97-AF65-F5344CB8AC3E}">
        <p14:creationId xmlns:p14="http://schemas.microsoft.com/office/powerpoint/2010/main" val="9097605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B437-1F9C-A841-86C9-B387C4419B39}"/>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6AC84D14-0FD2-6D4E-98B3-87B80B586FEB}"/>
              </a:ext>
            </a:extLst>
          </p:cNvPr>
          <p:cNvSpPr>
            <a:spLocks noGrp="1"/>
          </p:cNvSpPr>
          <p:nvPr>
            <p:ph idx="1"/>
          </p:nvPr>
        </p:nvSpPr>
        <p:spPr/>
        <p:txBody>
          <a:bodyPr/>
          <a:lstStyle/>
          <a:p>
            <a:r>
              <a:rPr lang="en-US" dirty="0"/>
              <a:t>1. how’s he ability of Bitcoin in </a:t>
            </a:r>
            <a:r>
              <a:rPr lang="en-CA" dirty="0"/>
              <a:t>resisting to the Majority (51%) Consensus Attack.</a:t>
            </a:r>
          </a:p>
          <a:p>
            <a:r>
              <a:rPr lang="en-CA" dirty="0"/>
              <a:t>2. </a:t>
            </a:r>
            <a:r>
              <a:rPr lang="en-CA" dirty="0" err="1"/>
              <a:t>PoW</a:t>
            </a:r>
            <a:r>
              <a:rPr lang="en-CA" dirty="0"/>
              <a:t> solved the BFT, what’s the downside of using </a:t>
            </a:r>
            <a:r>
              <a:rPr lang="en-CA" dirty="0" err="1"/>
              <a:t>PoW</a:t>
            </a:r>
            <a:r>
              <a:rPr lang="en-CA" dirty="0"/>
              <a:t>?</a:t>
            </a:r>
          </a:p>
          <a:p>
            <a:endParaRPr lang="en-US" dirty="0"/>
          </a:p>
        </p:txBody>
      </p:sp>
      <p:sp>
        <p:nvSpPr>
          <p:cNvPr id="4" name="Slide Number Placeholder 3">
            <a:extLst>
              <a:ext uri="{FF2B5EF4-FFF2-40B4-BE49-F238E27FC236}">
                <a16:creationId xmlns:a16="http://schemas.microsoft.com/office/drawing/2014/main" id="{8EB53660-F86D-7046-9A3E-59C18D058092}"/>
              </a:ext>
            </a:extLst>
          </p:cNvPr>
          <p:cNvSpPr>
            <a:spLocks noGrp="1"/>
          </p:cNvSpPr>
          <p:nvPr>
            <p:ph type="sldNum" sz="quarter" idx="12"/>
          </p:nvPr>
        </p:nvSpPr>
        <p:spPr/>
        <p:txBody>
          <a:bodyPr/>
          <a:lstStyle/>
          <a:p>
            <a:fld id="{D39607A7-8386-47DB-8578-DDEDD194E5D4}" type="slidenum">
              <a:rPr lang="en-US" smtClean="0"/>
              <a:t>56</a:t>
            </a:fld>
            <a:endParaRPr lang="en-US"/>
          </a:p>
        </p:txBody>
      </p:sp>
    </p:spTree>
    <p:extLst>
      <p:ext uri="{BB962C8B-B14F-4D97-AF65-F5344CB8AC3E}">
        <p14:creationId xmlns:p14="http://schemas.microsoft.com/office/powerpoint/2010/main" val="1879672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8A79-55E5-8D43-84C6-D3C1ACA7033A}"/>
              </a:ext>
            </a:extLst>
          </p:cNvPr>
          <p:cNvSpPr>
            <a:spLocks noGrp="1"/>
          </p:cNvSpPr>
          <p:nvPr>
            <p:ph type="title"/>
          </p:nvPr>
        </p:nvSpPr>
        <p:spPr/>
        <p:txBody>
          <a:bodyPr/>
          <a:lstStyle/>
          <a:p>
            <a:r>
              <a:rPr lang="en-US" dirty="0"/>
              <a:t>how does bitcoin work	</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B30E68E1-707A-2A4D-BD71-B7FA7A96B57E}"/>
              </a:ext>
            </a:extLst>
          </p:cNvPr>
          <p:cNvPicPr>
            <a:picLocks noGrp="1" noChangeAspect="1"/>
          </p:cNvPicPr>
          <p:nvPr>
            <p:ph idx="1"/>
          </p:nvPr>
        </p:nvPicPr>
        <p:blipFill>
          <a:blip r:embed="rId2"/>
          <a:stretch>
            <a:fillRect/>
          </a:stretch>
        </p:blipFill>
        <p:spPr>
          <a:xfrm>
            <a:off x="1858133" y="2193925"/>
            <a:ext cx="8475734" cy="4024313"/>
          </a:xfrm>
        </p:spPr>
      </p:pic>
      <p:sp>
        <p:nvSpPr>
          <p:cNvPr id="6" name="Slide Number Placeholder 5">
            <a:extLst>
              <a:ext uri="{FF2B5EF4-FFF2-40B4-BE49-F238E27FC236}">
                <a16:creationId xmlns:a16="http://schemas.microsoft.com/office/drawing/2014/main" id="{381DCEB6-46EA-E349-9A25-D6F0552AECC5}"/>
              </a:ext>
            </a:extLst>
          </p:cNvPr>
          <p:cNvSpPr>
            <a:spLocks noGrp="1"/>
          </p:cNvSpPr>
          <p:nvPr>
            <p:ph type="sldNum" sz="quarter" idx="12"/>
          </p:nvPr>
        </p:nvSpPr>
        <p:spPr/>
        <p:txBody>
          <a:bodyPr/>
          <a:lstStyle/>
          <a:p>
            <a:fld id="{D39607A7-8386-47DB-8578-DDEDD194E5D4}" type="slidenum">
              <a:rPr lang="en-US" smtClean="0"/>
              <a:t>6</a:t>
            </a:fld>
            <a:endParaRPr lang="en-US"/>
          </a:p>
        </p:txBody>
      </p:sp>
    </p:spTree>
    <p:extLst>
      <p:ext uri="{BB962C8B-B14F-4D97-AF65-F5344CB8AC3E}">
        <p14:creationId xmlns:p14="http://schemas.microsoft.com/office/powerpoint/2010/main" val="3532480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B07C3-FA28-6648-8880-EC0C437442B7}"/>
              </a:ext>
            </a:extLst>
          </p:cNvPr>
          <p:cNvSpPr>
            <a:spLocks noGrp="1"/>
          </p:cNvSpPr>
          <p:nvPr>
            <p:ph type="title"/>
          </p:nvPr>
        </p:nvSpPr>
        <p:spPr/>
        <p:txBody>
          <a:bodyPr/>
          <a:lstStyle/>
          <a:p>
            <a:r>
              <a:rPr lang="en-US" dirty="0"/>
              <a:t>consensus</a:t>
            </a:r>
          </a:p>
        </p:txBody>
      </p:sp>
      <p:sp>
        <p:nvSpPr>
          <p:cNvPr id="3" name="Content Placeholder 2">
            <a:extLst>
              <a:ext uri="{FF2B5EF4-FFF2-40B4-BE49-F238E27FC236}">
                <a16:creationId xmlns:a16="http://schemas.microsoft.com/office/drawing/2014/main" id="{940381EE-3B23-E849-9A4D-429BF6A88C79}"/>
              </a:ext>
            </a:extLst>
          </p:cNvPr>
          <p:cNvSpPr>
            <a:spLocks noGrp="1"/>
          </p:cNvSpPr>
          <p:nvPr>
            <p:ph idx="1"/>
          </p:nvPr>
        </p:nvSpPr>
        <p:spPr/>
        <p:txBody>
          <a:bodyPr/>
          <a:lstStyle/>
          <a:p>
            <a:r>
              <a:rPr lang="en-US" dirty="0"/>
              <a:t>each node has the option to add that block to their copy of the global ledger or to ignore it</a:t>
            </a:r>
          </a:p>
          <a:p>
            <a:r>
              <a:rPr lang="en-US" dirty="0"/>
              <a:t>the network as a</a:t>
            </a:r>
            <a:r>
              <a:rPr lang="zh-CN" altLang="en-US" dirty="0"/>
              <a:t> </a:t>
            </a:r>
            <a:r>
              <a:rPr lang="en-US" dirty="0"/>
              <a:t>whole should be resilient to the partial failures and “attacks</a:t>
            </a:r>
          </a:p>
          <a:p>
            <a:r>
              <a:rPr lang="en-US" dirty="0"/>
              <a:t>through consensus, it ensures the consistency state and prevents the double spending problem</a:t>
            </a:r>
          </a:p>
        </p:txBody>
      </p:sp>
      <p:sp>
        <p:nvSpPr>
          <p:cNvPr id="4" name="Slide Number Placeholder 3">
            <a:extLst>
              <a:ext uri="{FF2B5EF4-FFF2-40B4-BE49-F238E27FC236}">
                <a16:creationId xmlns:a16="http://schemas.microsoft.com/office/drawing/2014/main" id="{A8D3F405-73DF-6E43-97FE-9E8C9E6FDBBB}"/>
              </a:ext>
            </a:extLst>
          </p:cNvPr>
          <p:cNvSpPr>
            <a:spLocks noGrp="1"/>
          </p:cNvSpPr>
          <p:nvPr>
            <p:ph type="sldNum" sz="quarter" idx="12"/>
          </p:nvPr>
        </p:nvSpPr>
        <p:spPr/>
        <p:txBody>
          <a:bodyPr/>
          <a:lstStyle/>
          <a:p>
            <a:fld id="{D39607A7-8386-47DB-8578-DDEDD194E5D4}" type="slidenum">
              <a:rPr lang="en-US" smtClean="0"/>
              <a:t>7</a:t>
            </a:fld>
            <a:endParaRPr lang="en-US"/>
          </a:p>
        </p:txBody>
      </p:sp>
    </p:spTree>
    <p:extLst>
      <p:ext uri="{BB962C8B-B14F-4D97-AF65-F5344CB8AC3E}">
        <p14:creationId xmlns:p14="http://schemas.microsoft.com/office/powerpoint/2010/main" val="380861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2237-B0EF-CF4A-ACEE-2441EC0351C6}"/>
              </a:ext>
            </a:extLst>
          </p:cNvPr>
          <p:cNvSpPr>
            <a:spLocks noGrp="1"/>
          </p:cNvSpPr>
          <p:nvPr>
            <p:ph type="title"/>
          </p:nvPr>
        </p:nvSpPr>
        <p:spPr/>
        <p:txBody>
          <a:bodyPr/>
          <a:lstStyle/>
          <a:p>
            <a:r>
              <a:rPr lang="en-US" dirty="0"/>
              <a:t>Transactions</a:t>
            </a:r>
          </a:p>
        </p:txBody>
      </p:sp>
      <p:sp>
        <p:nvSpPr>
          <p:cNvPr id="3" name="Content Placeholder 2">
            <a:extLst>
              <a:ext uri="{FF2B5EF4-FFF2-40B4-BE49-F238E27FC236}">
                <a16:creationId xmlns:a16="http://schemas.microsoft.com/office/drawing/2014/main" id="{87D98ED3-8582-224A-8C11-3EB38870EA1B}"/>
              </a:ext>
            </a:extLst>
          </p:cNvPr>
          <p:cNvSpPr>
            <a:spLocks noGrp="1"/>
          </p:cNvSpPr>
          <p:nvPr>
            <p:ph idx="1"/>
          </p:nvPr>
        </p:nvSpPr>
        <p:spPr/>
        <p:txBody>
          <a:bodyPr/>
          <a:lstStyle/>
          <a:p>
            <a:r>
              <a:rPr lang="en-US" dirty="0"/>
              <a:t>UTXO</a:t>
            </a:r>
          </a:p>
          <a:p>
            <a:pPr lvl="1"/>
            <a:r>
              <a:rPr lang="en-US" dirty="0"/>
              <a:t>a block should not be considered as confirmed until w blocks are added after it</a:t>
            </a:r>
          </a:p>
          <a:p>
            <a:pPr lvl="1"/>
            <a:r>
              <a:rPr lang="en-US" dirty="0"/>
              <a:t>default w is 6</a:t>
            </a:r>
          </a:p>
          <a:p>
            <a:pPr lvl="1"/>
            <a:r>
              <a:rPr lang="en-US" dirty="0"/>
              <a:t>relatively stronger now, since 6 blocks is small number now</a:t>
            </a:r>
          </a:p>
          <a:p>
            <a:pPr lvl="1"/>
            <a:endParaRPr lang="en-US" dirty="0"/>
          </a:p>
          <a:p>
            <a:pPr lvl="1"/>
            <a:r>
              <a:rPr lang="en-US" dirty="0"/>
              <a:t>In contrast to UTXO is </a:t>
            </a:r>
            <a:r>
              <a:rPr lang="en-CA" dirty="0"/>
              <a:t>Account-Based Online Transaction Model</a:t>
            </a:r>
          </a:p>
          <a:p>
            <a:pPr lvl="1"/>
            <a:r>
              <a:rPr lang="en-CA" dirty="0"/>
              <a:t>	adopted and extended in Ethereum</a:t>
            </a:r>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AD082FD2-F8A9-0642-AEB7-0AEBAD40228D}"/>
              </a:ext>
            </a:extLst>
          </p:cNvPr>
          <p:cNvSpPr>
            <a:spLocks noGrp="1"/>
          </p:cNvSpPr>
          <p:nvPr>
            <p:ph type="sldNum" sz="quarter" idx="12"/>
          </p:nvPr>
        </p:nvSpPr>
        <p:spPr/>
        <p:txBody>
          <a:bodyPr/>
          <a:lstStyle/>
          <a:p>
            <a:fld id="{D39607A7-8386-47DB-8578-DDEDD194E5D4}" type="slidenum">
              <a:rPr lang="en-US" smtClean="0"/>
              <a:t>8</a:t>
            </a:fld>
            <a:endParaRPr lang="en-US"/>
          </a:p>
        </p:txBody>
      </p:sp>
    </p:spTree>
    <p:extLst>
      <p:ext uri="{BB962C8B-B14F-4D97-AF65-F5344CB8AC3E}">
        <p14:creationId xmlns:p14="http://schemas.microsoft.com/office/powerpoint/2010/main" val="3892686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2184D-B631-7649-AE7A-671DA59D9FA7}"/>
              </a:ext>
            </a:extLst>
          </p:cNvPr>
          <p:cNvSpPr>
            <a:spLocks noGrp="1"/>
          </p:cNvSpPr>
          <p:nvPr>
            <p:ph type="title"/>
          </p:nvPr>
        </p:nvSpPr>
        <p:spPr/>
        <p:txBody>
          <a:bodyPr>
            <a:normAutofit/>
          </a:bodyPr>
          <a:lstStyle/>
          <a:p>
            <a:r>
              <a:rPr lang="en-CA" dirty="0"/>
              <a:t>CAP Properties in Blockchain</a:t>
            </a:r>
            <a:br>
              <a:rPr lang="en-CA" dirty="0"/>
            </a:br>
            <a:endParaRPr lang="en-US" dirty="0"/>
          </a:p>
        </p:txBody>
      </p:sp>
      <p:sp>
        <p:nvSpPr>
          <p:cNvPr id="3" name="Content Placeholder 2">
            <a:extLst>
              <a:ext uri="{FF2B5EF4-FFF2-40B4-BE49-F238E27FC236}">
                <a16:creationId xmlns:a16="http://schemas.microsoft.com/office/drawing/2014/main" id="{DD0E9006-7D63-2342-B6F4-12304FF2D999}"/>
              </a:ext>
            </a:extLst>
          </p:cNvPr>
          <p:cNvSpPr>
            <a:spLocks noGrp="1"/>
          </p:cNvSpPr>
          <p:nvPr>
            <p:ph idx="1"/>
          </p:nvPr>
        </p:nvSpPr>
        <p:spPr/>
        <p:txBody>
          <a:bodyPr/>
          <a:lstStyle/>
          <a:p>
            <a:r>
              <a:rPr lang="en-CA" dirty="0"/>
              <a:t>Consistency: where each computing node receives the most recent write.</a:t>
            </a:r>
          </a:p>
          <a:p>
            <a:r>
              <a:rPr lang="en-CA" dirty="0"/>
              <a:t>Availability: where any requests for some data is always available.</a:t>
            </a:r>
          </a:p>
          <a:p>
            <a:r>
              <a:rPr lang="en-CA" dirty="0"/>
              <a:t>Partition tolerance: where the distributed systems is always operational, even when some subset of nodes fail to operate.</a:t>
            </a:r>
          </a:p>
          <a:p>
            <a:endParaRPr lang="en-US" dirty="0"/>
          </a:p>
        </p:txBody>
      </p:sp>
      <p:sp>
        <p:nvSpPr>
          <p:cNvPr id="4" name="Slide Number Placeholder 3">
            <a:extLst>
              <a:ext uri="{FF2B5EF4-FFF2-40B4-BE49-F238E27FC236}">
                <a16:creationId xmlns:a16="http://schemas.microsoft.com/office/drawing/2014/main" id="{E6F28064-67DE-D04E-B023-B68FCC61F284}"/>
              </a:ext>
            </a:extLst>
          </p:cNvPr>
          <p:cNvSpPr>
            <a:spLocks noGrp="1"/>
          </p:cNvSpPr>
          <p:nvPr>
            <p:ph type="sldNum" sz="quarter" idx="12"/>
          </p:nvPr>
        </p:nvSpPr>
        <p:spPr/>
        <p:txBody>
          <a:bodyPr/>
          <a:lstStyle/>
          <a:p>
            <a:fld id="{D39607A7-8386-47DB-8578-DDEDD194E5D4}" type="slidenum">
              <a:rPr lang="en-US" smtClean="0"/>
              <a:t>9</a:t>
            </a:fld>
            <a:endParaRPr lang="en-US"/>
          </a:p>
        </p:txBody>
      </p:sp>
    </p:spTree>
    <p:extLst>
      <p:ext uri="{BB962C8B-B14F-4D97-AF65-F5344CB8AC3E}">
        <p14:creationId xmlns:p14="http://schemas.microsoft.com/office/powerpoint/2010/main" val="29226675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{68B5505C-325B-614F-81C5-144BD491FA80}tf10001079</Template>
  <TotalTime>5308</TotalTime>
  <Words>2368</Words>
  <Application>Microsoft Macintosh PowerPoint</Application>
  <PresentationFormat>Widescreen</PresentationFormat>
  <Paragraphs>345</Paragraphs>
  <Slides>56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Century Gothic</vt:lpstr>
      <vt:lpstr>Vapor Trail</vt:lpstr>
      <vt:lpstr>Security and privacy on blockchain</vt:lpstr>
      <vt:lpstr>New learn </vt:lpstr>
      <vt:lpstr>introduction</vt:lpstr>
      <vt:lpstr>the purpose</vt:lpstr>
      <vt:lpstr>how does blockchain work</vt:lpstr>
      <vt:lpstr>how does bitcoin work </vt:lpstr>
      <vt:lpstr>consensus</vt:lpstr>
      <vt:lpstr>Transactions</vt:lpstr>
      <vt:lpstr>CAP Properties in Blockchain </vt:lpstr>
      <vt:lpstr>Classification and Evolution of Blockchains </vt:lpstr>
      <vt:lpstr>The architecture of blockchain   </vt:lpstr>
      <vt:lpstr>requirement of Security and privacy</vt:lpstr>
      <vt:lpstr>basic security property</vt:lpstr>
      <vt:lpstr>DDOS attack</vt:lpstr>
      <vt:lpstr>pseudonymity</vt:lpstr>
      <vt:lpstr>PowerPoint Presentation</vt:lpstr>
      <vt:lpstr>majority voting v.s. consensus</vt:lpstr>
      <vt:lpstr>proof of work</vt:lpstr>
      <vt:lpstr>BFT inefficient</vt:lpstr>
      <vt:lpstr>proof of state</vt:lpstr>
      <vt:lpstr>interesting selection of validator</vt:lpstr>
      <vt:lpstr>Recall Last time..</vt:lpstr>
      <vt:lpstr>security and privacy</vt:lpstr>
      <vt:lpstr>7 types requirements of blockchain </vt:lpstr>
      <vt:lpstr>7 types requirements of blockchain </vt:lpstr>
      <vt:lpstr>PowerPoint Presentation</vt:lpstr>
      <vt:lpstr>consistency</vt:lpstr>
      <vt:lpstr>tamper resistance</vt:lpstr>
      <vt:lpstr>Resistance to DDoS attacks</vt:lpstr>
      <vt:lpstr>Resistance to the 51% consensus attack</vt:lpstr>
      <vt:lpstr>pseudonymity </vt:lpstr>
      <vt:lpstr>Unlinkability </vt:lpstr>
      <vt:lpstr>confidentiality</vt:lpstr>
      <vt:lpstr>Consensus algorithms</vt:lpstr>
      <vt:lpstr>proof of work</vt:lpstr>
      <vt:lpstr>51% risk</vt:lpstr>
      <vt:lpstr>Proof of state(Pos)</vt:lpstr>
      <vt:lpstr>Pos punishment</vt:lpstr>
      <vt:lpstr>Pos algorithms for selecting validator</vt:lpstr>
      <vt:lpstr>BFT based consensus algorithm </vt:lpstr>
      <vt:lpstr>AlgoRANd</vt:lpstr>
      <vt:lpstr>other consensus algorithm</vt:lpstr>
      <vt:lpstr>PowerPoint Presentation</vt:lpstr>
      <vt:lpstr>Privacy</vt:lpstr>
      <vt:lpstr>Privacy: Mixing</vt:lpstr>
      <vt:lpstr>anonymous signatures</vt:lpstr>
      <vt:lpstr>Homomorphic encryption</vt:lpstr>
      <vt:lpstr>attribute based encryption</vt:lpstr>
      <vt:lpstr>Secure multi party computation</vt:lpstr>
      <vt:lpstr>Non interactive zero knowledge proof</vt:lpstr>
      <vt:lpstr>the trusted execution environment based smart contracts</vt:lpstr>
      <vt:lpstr>Game based smart contract </vt:lpstr>
      <vt:lpstr>techniques</vt:lpstr>
      <vt:lpstr>PowerPoint Presentation</vt:lpstr>
      <vt:lpstr>privacy 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and privacy on blockchain</dc:title>
  <dc:creator>Shuo Zhang</dc:creator>
  <cp:lastModifiedBy>Shuo Zhang</cp:lastModifiedBy>
  <cp:revision>48</cp:revision>
  <dcterms:created xsi:type="dcterms:W3CDTF">2020-11-12T17:00:57Z</dcterms:created>
  <dcterms:modified xsi:type="dcterms:W3CDTF">2020-12-02T15:22:55Z</dcterms:modified>
</cp:coreProperties>
</file>