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285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6" r:id="rId24"/>
    <p:sldId id="327" r:id="rId25"/>
    <p:sldId id="328" r:id="rId26"/>
    <p:sldId id="325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05" r:id="rId37"/>
    <p:sldId id="258" r:id="rId38"/>
  </p:sldIdLst>
  <p:sldSz cx="9144000" cy="5143500" type="screen16x9"/>
  <p:notesSz cx="6858000" cy="9144000"/>
  <p:embeddedFontLst>
    <p:embeddedFont>
      <p:font typeface="IBM Plex Sans Light" panose="020B0604020202020204" charset="0"/>
      <p:regular r:id="rId40"/>
      <p:bold r:id="rId41"/>
      <p:italic r:id="rId42"/>
      <p:boldItalic r:id="rId43"/>
    </p:embeddedFont>
    <p:embeddedFont>
      <p:font typeface="IBM Plex Serif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6B8111-D234-4916-B914-5FE4315B26DB}">
  <a:tblStyle styleId="{7C6B8111-D234-4916-B914-5FE4315B26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3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6520B-B9D4-4F20-9823-5DA620B3D9D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679368A-06AF-4D6B-87AE-0047A153F494}">
      <dgm:prSet phldrT="[Text]"/>
      <dgm:spPr/>
      <dgm:t>
        <a:bodyPr/>
        <a:lstStyle/>
        <a:p>
          <a:r>
            <a:rPr lang="en-US" dirty="0"/>
            <a:t>Delivery</a:t>
          </a:r>
        </a:p>
        <a:p>
          <a:r>
            <a:rPr lang="en-US" dirty="0"/>
            <a:t>(using emails, LAN)</a:t>
          </a:r>
          <a:endParaRPr lang="en-CA" dirty="0"/>
        </a:p>
      </dgm:t>
    </dgm:pt>
    <dgm:pt modelId="{F3DC3A28-3079-4F66-9D0D-BC25DFCD6D86}" type="parTrans" cxnId="{23A829CF-9E01-4AAF-B136-33B3C2BDD9D2}">
      <dgm:prSet/>
      <dgm:spPr/>
      <dgm:t>
        <a:bodyPr/>
        <a:lstStyle/>
        <a:p>
          <a:endParaRPr lang="en-CA"/>
        </a:p>
      </dgm:t>
    </dgm:pt>
    <dgm:pt modelId="{AC0B222F-6EFA-4D86-A0BC-8C2884FD2165}" type="sibTrans" cxnId="{23A829CF-9E01-4AAF-B136-33B3C2BDD9D2}">
      <dgm:prSet/>
      <dgm:spPr/>
      <dgm:t>
        <a:bodyPr/>
        <a:lstStyle/>
        <a:p>
          <a:endParaRPr lang="en-CA"/>
        </a:p>
      </dgm:t>
    </dgm:pt>
    <dgm:pt modelId="{0F60DA65-485B-4480-8C02-DDE1CD6EB12C}">
      <dgm:prSet phldrT="[Text]"/>
      <dgm:spPr/>
      <dgm:t>
        <a:bodyPr/>
        <a:lstStyle/>
        <a:p>
          <a:r>
            <a:rPr lang="en-US" dirty="0"/>
            <a:t>Execution(Binary executes and encrypts data)</a:t>
          </a:r>
          <a:endParaRPr lang="en-CA" dirty="0"/>
        </a:p>
      </dgm:t>
    </dgm:pt>
    <dgm:pt modelId="{4A86F207-3DAB-4D5E-A3F5-2123C106889C}" type="parTrans" cxnId="{A244D714-DFAF-44EC-9498-AE24EE4DCD8E}">
      <dgm:prSet/>
      <dgm:spPr/>
      <dgm:t>
        <a:bodyPr/>
        <a:lstStyle/>
        <a:p>
          <a:endParaRPr lang="en-CA"/>
        </a:p>
      </dgm:t>
    </dgm:pt>
    <dgm:pt modelId="{8B2D2E94-C6D2-4EA0-B62E-6AA818BC90AC}" type="sibTrans" cxnId="{A244D714-DFAF-44EC-9498-AE24EE4DCD8E}">
      <dgm:prSet/>
      <dgm:spPr/>
      <dgm:t>
        <a:bodyPr/>
        <a:lstStyle/>
        <a:p>
          <a:endParaRPr lang="en-CA"/>
        </a:p>
      </dgm:t>
    </dgm:pt>
    <dgm:pt modelId="{61946AA2-1BDE-4EF7-8F47-C0B3046E9A92}">
      <dgm:prSet phldrT="[Text]"/>
      <dgm:spPr/>
      <dgm:t>
        <a:bodyPr/>
        <a:lstStyle/>
        <a:p>
          <a:r>
            <a:rPr lang="en-US" dirty="0"/>
            <a:t>Payment(Note indicating address)</a:t>
          </a:r>
          <a:endParaRPr lang="en-CA" dirty="0"/>
        </a:p>
      </dgm:t>
    </dgm:pt>
    <dgm:pt modelId="{6C73A8D6-8AF6-4012-962C-771B6B862EF6}" type="parTrans" cxnId="{CB572F6E-741A-435C-A337-1387FA5CD471}">
      <dgm:prSet/>
      <dgm:spPr/>
      <dgm:t>
        <a:bodyPr/>
        <a:lstStyle/>
        <a:p>
          <a:endParaRPr lang="en-CA"/>
        </a:p>
      </dgm:t>
    </dgm:pt>
    <dgm:pt modelId="{151DE44D-B3E8-427A-96F5-044CAE0372FB}" type="sibTrans" cxnId="{CB572F6E-741A-435C-A337-1387FA5CD471}">
      <dgm:prSet/>
      <dgm:spPr/>
      <dgm:t>
        <a:bodyPr/>
        <a:lstStyle/>
        <a:p>
          <a:endParaRPr lang="en-CA"/>
        </a:p>
      </dgm:t>
    </dgm:pt>
    <dgm:pt modelId="{32B38BCD-0FCD-4F8C-8FA3-C32ED4F71086}">
      <dgm:prSet phldrT="[Text]"/>
      <dgm:spPr/>
      <dgm:t>
        <a:bodyPr/>
        <a:lstStyle/>
        <a:p>
          <a:r>
            <a:rPr lang="en-US" dirty="0"/>
            <a:t>Liquidation(Cash out to fiat currencies)</a:t>
          </a:r>
          <a:endParaRPr lang="en-CA" dirty="0"/>
        </a:p>
      </dgm:t>
    </dgm:pt>
    <dgm:pt modelId="{2FC29509-4F2B-459A-9546-A25958D8DB59}" type="parTrans" cxnId="{FC50772A-3E3B-42BB-84A1-824F5DAC5900}">
      <dgm:prSet/>
      <dgm:spPr/>
      <dgm:t>
        <a:bodyPr/>
        <a:lstStyle/>
        <a:p>
          <a:endParaRPr lang="en-CA"/>
        </a:p>
      </dgm:t>
    </dgm:pt>
    <dgm:pt modelId="{4E021D50-0B38-4CBD-A387-96A61889793D}" type="sibTrans" cxnId="{FC50772A-3E3B-42BB-84A1-824F5DAC5900}">
      <dgm:prSet/>
      <dgm:spPr/>
      <dgm:t>
        <a:bodyPr/>
        <a:lstStyle/>
        <a:p>
          <a:endParaRPr lang="en-CA"/>
        </a:p>
      </dgm:t>
    </dgm:pt>
    <dgm:pt modelId="{433E2E5C-B82B-49E7-9F55-CF8A4E787DD5}">
      <dgm:prSet phldrT="[Text]"/>
      <dgm:spPr/>
      <dgm:t>
        <a:bodyPr/>
        <a:lstStyle/>
        <a:p>
          <a:r>
            <a:rPr lang="en-US" dirty="0"/>
            <a:t>Decryption(Guide to decrypt)</a:t>
          </a:r>
          <a:endParaRPr lang="en-CA" dirty="0"/>
        </a:p>
      </dgm:t>
    </dgm:pt>
    <dgm:pt modelId="{0351B619-5710-4D9F-B7C1-48A19BEC3D9D}" type="parTrans" cxnId="{8865BD3B-3B1A-499D-A6D0-57994C71B3D3}">
      <dgm:prSet/>
      <dgm:spPr/>
      <dgm:t>
        <a:bodyPr/>
        <a:lstStyle/>
        <a:p>
          <a:endParaRPr lang="en-CA"/>
        </a:p>
      </dgm:t>
    </dgm:pt>
    <dgm:pt modelId="{8C75B62C-16A7-4038-AF90-B01CEAEB9AA4}" type="sibTrans" cxnId="{8865BD3B-3B1A-499D-A6D0-57994C71B3D3}">
      <dgm:prSet/>
      <dgm:spPr/>
      <dgm:t>
        <a:bodyPr/>
        <a:lstStyle/>
        <a:p>
          <a:endParaRPr lang="en-CA"/>
        </a:p>
      </dgm:t>
    </dgm:pt>
    <dgm:pt modelId="{11769A73-0753-4176-9FA9-2094C9DC9F88}" type="pres">
      <dgm:prSet presAssocID="{F1A6520B-B9D4-4F20-9823-5DA620B3D9D9}" presName="CompostProcess" presStyleCnt="0">
        <dgm:presLayoutVars>
          <dgm:dir/>
          <dgm:resizeHandles val="exact"/>
        </dgm:presLayoutVars>
      </dgm:prSet>
      <dgm:spPr/>
    </dgm:pt>
    <dgm:pt modelId="{E2EDCD4E-C301-40EE-B4DD-13FB144EE113}" type="pres">
      <dgm:prSet presAssocID="{F1A6520B-B9D4-4F20-9823-5DA620B3D9D9}" presName="arrow" presStyleLbl="bgShp" presStyleIdx="0" presStyleCnt="1"/>
      <dgm:spPr/>
    </dgm:pt>
    <dgm:pt modelId="{B3A44AA0-F2B0-4422-AC81-38E9B7C48542}" type="pres">
      <dgm:prSet presAssocID="{F1A6520B-B9D4-4F20-9823-5DA620B3D9D9}" presName="linearProcess" presStyleCnt="0"/>
      <dgm:spPr/>
    </dgm:pt>
    <dgm:pt modelId="{C335658E-32C5-4DE6-8026-886424C6A3C0}" type="pres">
      <dgm:prSet presAssocID="{6679368A-06AF-4D6B-87AE-0047A153F494}" presName="textNode" presStyleLbl="node1" presStyleIdx="0" presStyleCnt="5">
        <dgm:presLayoutVars>
          <dgm:bulletEnabled val="1"/>
        </dgm:presLayoutVars>
      </dgm:prSet>
      <dgm:spPr/>
    </dgm:pt>
    <dgm:pt modelId="{343939B4-BA6C-44BD-9599-6FE6AA712CC9}" type="pres">
      <dgm:prSet presAssocID="{AC0B222F-6EFA-4D86-A0BC-8C2884FD2165}" presName="sibTrans" presStyleCnt="0"/>
      <dgm:spPr/>
    </dgm:pt>
    <dgm:pt modelId="{29309970-756D-4E04-AF04-BB0C6930EF05}" type="pres">
      <dgm:prSet presAssocID="{0F60DA65-485B-4480-8C02-DDE1CD6EB12C}" presName="textNode" presStyleLbl="node1" presStyleIdx="1" presStyleCnt="5">
        <dgm:presLayoutVars>
          <dgm:bulletEnabled val="1"/>
        </dgm:presLayoutVars>
      </dgm:prSet>
      <dgm:spPr/>
    </dgm:pt>
    <dgm:pt modelId="{E01D5FFA-5392-410C-867C-A508A02FD30C}" type="pres">
      <dgm:prSet presAssocID="{8B2D2E94-C6D2-4EA0-B62E-6AA818BC90AC}" presName="sibTrans" presStyleCnt="0"/>
      <dgm:spPr/>
    </dgm:pt>
    <dgm:pt modelId="{F5AB2BF6-6A9D-46A9-B5F2-D18A989EF17A}" type="pres">
      <dgm:prSet presAssocID="{61946AA2-1BDE-4EF7-8F47-C0B3046E9A92}" presName="textNode" presStyleLbl="node1" presStyleIdx="2" presStyleCnt="5">
        <dgm:presLayoutVars>
          <dgm:bulletEnabled val="1"/>
        </dgm:presLayoutVars>
      </dgm:prSet>
      <dgm:spPr/>
    </dgm:pt>
    <dgm:pt modelId="{3A58706A-A4BD-43A0-AEBE-AB8DC011CDE3}" type="pres">
      <dgm:prSet presAssocID="{151DE44D-B3E8-427A-96F5-044CAE0372FB}" presName="sibTrans" presStyleCnt="0"/>
      <dgm:spPr/>
    </dgm:pt>
    <dgm:pt modelId="{E57A2CA5-80D3-47A1-859B-03C7942983A9}" type="pres">
      <dgm:prSet presAssocID="{433E2E5C-B82B-49E7-9F55-CF8A4E787DD5}" presName="textNode" presStyleLbl="node1" presStyleIdx="3" presStyleCnt="5">
        <dgm:presLayoutVars>
          <dgm:bulletEnabled val="1"/>
        </dgm:presLayoutVars>
      </dgm:prSet>
      <dgm:spPr/>
    </dgm:pt>
    <dgm:pt modelId="{1F1AC6D6-FDCE-4ABC-A70F-AABF783C5901}" type="pres">
      <dgm:prSet presAssocID="{8C75B62C-16A7-4038-AF90-B01CEAEB9AA4}" presName="sibTrans" presStyleCnt="0"/>
      <dgm:spPr/>
    </dgm:pt>
    <dgm:pt modelId="{3B6955C0-2453-465C-A2A1-DFDFC534FA90}" type="pres">
      <dgm:prSet presAssocID="{32B38BCD-0FCD-4F8C-8FA3-C32ED4F71086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A244D714-DFAF-44EC-9498-AE24EE4DCD8E}" srcId="{F1A6520B-B9D4-4F20-9823-5DA620B3D9D9}" destId="{0F60DA65-485B-4480-8C02-DDE1CD6EB12C}" srcOrd="1" destOrd="0" parTransId="{4A86F207-3DAB-4D5E-A3F5-2123C106889C}" sibTransId="{8B2D2E94-C6D2-4EA0-B62E-6AA818BC90AC}"/>
    <dgm:cxn modelId="{9E687426-0A51-4E89-A1F0-530145F3A7E1}" type="presOf" srcId="{F1A6520B-B9D4-4F20-9823-5DA620B3D9D9}" destId="{11769A73-0753-4176-9FA9-2094C9DC9F88}" srcOrd="0" destOrd="0" presId="urn:microsoft.com/office/officeart/2005/8/layout/hProcess9"/>
    <dgm:cxn modelId="{FC50772A-3E3B-42BB-84A1-824F5DAC5900}" srcId="{F1A6520B-B9D4-4F20-9823-5DA620B3D9D9}" destId="{32B38BCD-0FCD-4F8C-8FA3-C32ED4F71086}" srcOrd="4" destOrd="0" parTransId="{2FC29509-4F2B-459A-9546-A25958D8DB59}" sibTransId="{4E021D50-0B38-4CBD-A387-96A61889793D}"/>
    <dgm:cxn modelId="{15065F2F-8FB3-48CD-B076-6C24BFEFD45C}" type="presOf" srcId="{6679368A-06AF-4D6B-87AE-0047A153F494}" destId="{C335658E-32C5-4DE6-8026-886424C6A3C0}" srcOrd="0" destOrd="0" presId="urn:microsoft.com/office/officeart/2005/8/layout/hProcess9"/>
    <dgm:cxn modelId="{8865BD3B-3B1A-499D-A6D0-57994C71B3D3}" srcId="{F1A6520B-B9D4-4F20-9823-5DA620B3D9D9}" destId="{433E2E5C-B82B-49E7-9F55-CF8A4E787DD5}" srcOrd="3" destOrd="0" parTransId="{0351B619-5710-4D9F-B7C1-48A19BEC3D9D}" sibTransId="{8C75B62C-16A7-4038-AF90-B01CEAEB9AA4}"/>
    <dgm:cxn modelId="{CB572F6E-741A-435C-A337-1387FA5CD471}" srcId="{F1A6520B-B9D4-4F20-9823-5DA620B3D9D9}" destId="{61946AA2-1BDE-4EF7-8F47-C0B3046E9A92}" srcOrd="2" destOrd="0" parTransId="{6C73A8D6-8AF6-4012-962C-771B6B862EF6}" sibTransId="{151DE44D-B3E8-427A-96F5-044CAE0372FB}"/>
    <dgm:cxn modelId="{1606C984-359F-42CC-8059-E768AE5F1951}" type="presOf" srcId="{61946AA2-1BDE-4EF7-8F47-C0B3046E9A92}" destId="{F5AB2BF6-6A9D-46A9-B5F2-D18A989EF17A}" srcOrd="0" destOrd="0" presId="urn:microsoft.com/office/officeart/2005/8/layout/hProcess9"/>
    <dgm:cxn modelId="{F9707790-6D2F-4FFF-843A-4F2E22FE4193}" type="presOf" srcId="{32B38BCD-0FCD-4F8C-8FA3-C32ED4F71086}" destId="{3B6955C0-2453-465C-A2A1-DFDFC534FA90}" srcOrd="0" destOrd="0" presId="urn:microsoft.com/office/officeart/2005/8/layout/hProcess9"/>
    <dgm:cxn modelId="{8A3FC3CA-F62B-4360-9B6F-1E6075A73793}" type="presOf" srcId="{433E2E5C-B82B-49E7-9F55-CF8A4E787DD5}" destId="{E57A2CA5-80D3-47A1-859B-03C7942983A9}" srcOrd="0" destOrd="0" presId="urn:microsoft.com/office/officeart/2005/8/layout/hProcess9"/>
    <dgm:cxn modelId="{23A829CF-9E01-4AAF-B136-33B3C2BDD9D2}" srcId="{F1A6520B-B9D4-4F20-9823-5DA620B3D9D9}" destId="{6679368A-06AF-4D6B-87AE-0047A153F494}" srcOrd="0" destOrd="0" parTransId="{F3DC3A28-3079-4F66-9D0D-BC25DFCD6D86}" sibTransId="{AC0B222F-6EFA-4D86-A0BC-8C2884FD2165}"/>
    <dgm:cxn modelId="{9A79E5D7-794C-4243-9703-F267338F2DFF}" type="presOf" srcId="{0F60DA65-485B-4480-8C02-DDE1CD6EB12C}" destId="{29309970-756D-4E04-AF04-BB0C6930EF05}" srcOrd="0" destOrd="0" presId="urn:microsoft.com/office/officeart/2005/8/layout/hProcess9"/>
    <dgm:cxn modelId="{0F693182-C63B-4D74-A0FF-6C95C299D0F9}" type="presParOf" srcId="{11769A73-0753-4176-9FA9-2094C9DC9F88}" destId="{E2EDCD4E-C301-40EE-B4DD-13FB144EE113}" srcOrd="0" destOrd="0" presId="urn:microsoft.com/office/officeart/2005/8/layout/hProcess9"/>
    <dgm:cxn modelId="{9C6A579E-B2D5-42B8-934F-E3905D66B743}" type="presParOf" srcId="{11769A73-0753-4176-9FA9-2094C9DC9F88}" destId="{B3A44AA0-F2B0-4422-AC81-38E9B7C48542}" srcOrd="1" destOrd="0" presId="urn:microsoft.com/office/officeart/2005/8/layout/hProcess9"/>
    <dgm:cxn modelId="{09C07964-4286-4F48-9B11-2B0ABD45171D}" type="presParOf" srcId="{B3A44AA0-F2B0-4422-AC81-38E9B7C48542}" destId="{C335658E-32C5-4DE6-8026-886424C6A3C0}" srcOrd="0" destOrd="0" presId="urn:microsoft.com/office/officeart/2005/8/layout/hProcess9"/>
    <dgm:cxn modelId="{31CA98B5-1159-4619-85C5-BC6B1F654840}" type="presParOf" srcId="{B3A44AA0-F2B0-4422-AC81-38E9B7C48542}" destId="{343939B4-BA6C-44BD-9599-6FE6AA712CC9}" srcOrd="1" destOrd="0" presId="urn:microsoft.com/office/officeart/2005/8/layout/hProcess9"/>
    <dgm:cxn modelId="{BA3EF6D8-460B-46C1-9A40-870D05819A90}" type="presParOf" srcId="{B3A44AA0-F2B0-4422-AC81-38E9B7C48542}" destId="{29309970-756D-4E04-AF04-BB0C6930EF05}" srcOrd="2" destOrd="0" presId="urn:microsoft.com/office/officeart/2005/8/layout/hProcess9"/>
    <dgm:cxn modelId="{ACFA8206-4402-43D8-A513-A181628F0D61}" type="presParOf" srcId="{B3A44AA0-F2B0-4422-AC81-38E9B7C48542}" destId="{E01D5FFA-5392-410C-867C-A508A02FD30C}" srcOrd="3" destOrd="0" presId="urn:microsoft.com/office/officeart/2005/8/layout/hProcess9"/>
    <dgm:cxn modelId="{B0BFC628-5B90-4EB7-8213-D1C03522EF2E}" type="presParOf" srcId="{B3A44AA0-F2B0-4422-AC81-38E9B7C48542}" destId="{F5AB2BF6-6A9D-46A9-B5F2-D18A989EF17A}" srcOrd="4" destOrd="0" presId="urn:microsoft.com/office/officeart/2005/8/layout/hProcess9"/>
    <dgm:cxn modelId="{B297EE35-BDDA-445F-8FAF-A78318D083B5}" type="presParOf" srcId="{B3A44AA0-F2B0-4422-AC81-38E9B7C48542}" destId="{3A58706A-A4BD-43A0-AEBE-AB8DC011CDE3}" srcOrd="5" destOrd="0" presId="urn:microsoft.com/office/officeart/2005/8/layout/hProcess9"/>
    <dgm:cxn modelId="{D38BD170-C444-4FE2-9256-E711A4495A65}" type="presParOf" srcId="{B3A44AA0-F2B0-4422-AC81-38E9B7C48542}" destId="{E57A2CA5-80D3-47A1-859B-03C7942983A9}" srcOrd="6" destOrd="0" presId="urn:microsoft.com/office/officeart/2005/8/layout/hProcess9"/>
    <dgm:cxn modelId="{8E61EA9E-242D-4F1D-B3C9-45F1E715AA0F}" type="presParOf" srcId="{B3A44AA0-F2B0-4422-AC81-38E9B7C48542}" destId="{1F1AC6D6-FDCE-4ABC-A70F-AABF783C5901}" srcOrd="7" destOrd="0" presId="urn:microsoft.com/office/officeart/2005/8/layout/hProcess9"/>
    <dgm:cxn modelId="{E112C13D-8F91-499A-AB50-08ED11137F9F}" type="presParOf" srcId="{B3A44AA0-F2B0-4422-AC81-38E9B7C48542}" destId="{3B6955C0-2453-465C-A2A1-DFDFC534FA9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DCD4E-C301-40EE-B4DD-13FB144EE113}">
      <dsp:nvSpPr>
        <dsp:cNvPr id="0" name=""/>
        <dsp:cNvSpPr/>
      </dsp:nvSpPr>
      <dsp:spPr>
        <a:xfrm>
          <a:off x="519979" y="0"/>
          <a:ext cx="5893097" cy="288369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5658E-32C5-4DE6-8026-886424C6A3C0}">
      <dsp:nvSpPr>
        <dsp:cNvPr id="0" name=""/>
        <dsp:cNvSpPr/>
      </dsp:nvSpPr>
      <dsp:spPr>
        <a:xfrm>
          <a:off x="3046" y="865107"/>
          <a:ext cx="1332108" cy="1153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Delivery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(using emails, LAN)</a:t>
          </a:r>
          <a:endParaRPr lang="en-CA" sz="1100" kern="1200" dirty="0"/>
        </a:p>
      </dsp:txBody>
      <dsp:txXfrm>
        <a:off x="59354" y="921415"/>
        <a:ext cx="1219492" cy="1040860"/>
      </dsp:txXfrm>
    </dsp:sp>
    <dsp:sp modelId="{29309970-756D-4E04-AF04-BB0C6930EF05}">
      <dsp:nvSpPr>
        <dsp:cNvPr id="0" name=""/>
        <dsp:cNvSpPr/>
      </dsp:nvSpPr>
      <dsp:spPr>
        <a:xfrm>
          <a:off x="1401760" y="865107"/>
          <a:ext cx="1332108" cy="1153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Execution(Binary executes and encrypts data)</a:t>
          </a:r>
          <a:endParaRPr lang="en-CA" sz="1100" kern="1200" dirty="0"/>
        </a:p>
      </dsp:txBody>
      <dsp:txXfrm>
        <a:off x="1458068" y="921415"/>
        <a:ext cx="1219492" cy="1040860"/>
      </dsp:txXfrm>
    </dsp:sp>
    <dsp:sp modelId="{F5AB2BF6-6A9D-46A9-B5F2-D18A989EF17A}">
      <dsp:nvSpPr>
        <dsp:cNvPr id="0" name=""/>
        <dsp:cNvSpPr/>
      </dsp:nvSpPr>
      <dsp:spPr>
        <a:xfrm>
          <a:off x="2800473" y="865107"/>
          <a:ext cx="1332108" cy="1153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Payment(Note indicating address)</a:t>
          </a:r>
          <a:endParaRPr lang="en-CA" sz="1100" kern="1200" dirty="0"/>
        </a:p>
      </dsp:txBody>
      <dsp:txXfrm>
        <a:off x="2856781" y="921415"/>
        <a:ext cx="1219492" cy="1040860"/>
      </dsp:txXfrm>
    </dsp:sp>
    <dsp:sp modelId="{E57A2CA5-80D3-47A1-859B-03C7942983A9}">
      <dsp:nvSpPr>
        <dsp:cNvPr id="0" name=""/>
        <dsp:cNvSpPr/>
      </dsp:nvSpPr>
      <dsp:spPr>
        <a:xfrm>
          <a:off x="4199187" y="865107"/>
          <a:ext cx="1332108" cy="1153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Decryption(Guide to decrypt)</a:t>
          </a:r>
          <a:endParaRPr lang="en-CA" sz="1100" kern="1200" dirty="0"/>
        </a:p>
      </dsp:txBody>
      <dsp:txXfrm>
        <a:off x="4255495" y="921415"/>
        <a:ext cx="1219492" cy="1040860"/>
      </dsp:txXfrm>
    </dsp:sp>
    <dsp:sp modelId="{3B6955C0-2453-465C-A2A1-DFDFC534FA90}">
      <dsp:nvSpPr>
        <dsp:cNvPr id="0" name=""/>
        <dsp:cNvSpPr/>
      </dsp:nvSpPr>
      <dsp:spPr>
        <a:xfrm>
          <a:off x="5597901" y="865107"/>
          <a:ext cx="1332108" cy="11534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Liquidation(Cash out to fiat currencies)</a:t>
          </a:r>
          <a:endParaRPr lang="en-CA" sz="1100" kern="1200" dirty="0"/>
        </a:p>
      </dsp:txBody>
      <dsp:txXfrm>
        <a:off x="5654209" y="921415"/>
        <a:ext cx="1219492" cy="1040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94896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406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861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081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993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73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85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317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664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897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782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92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8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2115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3538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263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231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125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0274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08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101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34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256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0794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145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468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8128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6858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0926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6562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2355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035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67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072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693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06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195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28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lt1"/>
            </a:gs>
            <a:gs pos="19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391536" y="0"/>
            <a:ext cx="2486310" cy="5143500"/>
            <a:chOff x="1511923" y="0"/>
            <a:chExt cx="2486310" cy="5143500"/>
          </a:xfrm>
        </p:grpSpPr>
        <p:sp>
          <p:nvSpPr>
            <p:cNvPr id="11" name="Google Shape;11;p2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4940486" y="0"/>
            <a:ext cx="2326044" cy="5143500"/>
            <a:chOff x="1060873" y="0"/>
            <a:chExt cx="2326044" cy="5143500"/>
          </a:xfrm>
        </p:grpSpPr>
        <p:sp>
          <p:nvSpPr>
            <p:cNvPr id="14" name="Google Shape;14;p2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878963" y="-650"/>
            <a:ext cx="2838667" cy="5145500"/>
            <a:chOff x="-650" y="-650"/>
            <a:chExt cx="2838667" cy="5145500"/>
          </a:xfrm>
        </p:grpSpPr>
        <p:sp>
          <p:nvSpPr>
            <p:cNvPr id="17" name="Google Shape;17;p2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9" name="Google Shape;19;p2"/>
          <p:cNvGrpSpPr/>
          <p:nvPr/>
        </p:nvGrpSpPr>
        <p:grpSpPr>
          <a:xfrm>
            <a:off x="-6575" y="-6575"/>
            <a:ext cx="6246130" cy="5153775"/>
            <a:chOff x="-3886187" y="-6575"/>
            <a:chExt cx="6246130" cy="5153775"/>
          </a:xfrm>
        </p:grpSpPr>
        <p:sp>
          <p:nvSpPr>
            <p:cNvPr id="20" name="Google Shape;20;p2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3886187" y="-6575"/>
              <a:ext cx="5936050" cy="5153775"/>
            </a:xfrm>
            <a:custGeom>
              <a:avLst/>
              <a:gdLst/>
              <a:ahLst/>
              <a:cxnLst/>
              <a:rect l="l" t="t" r="r" b="b"/>
              <a:pathLst>
                <a:path w="237442" h="206151" extrusionOk="0">
                  <a:moveTo>
                    <a:pt x="0" y="206151"/>
                  </a:moveTo>
                  <a:lnTo>
                    <a:pt x="0" y="0"/>
                  </a:lnTo>
                  <a:lnTo>
                    <a:pt x="237442" y="0"/>
                  </a:lnTo>
                  <a:lnTo>
                    <a:pt x="198081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660050"/>
            <a:ext cx="4494300" cy="2265300"/>
          </a:xfrm>
          <a:prstGeom prst="rect">
            <a:avLst/>
          </a:prstGeom>
          <a:effectLst>
            <a:outerShdw blurRad="85725" dist="28575" dir="540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56" name="Google Shape;56;p5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59" name="Google Shape;59;p5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5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62" name="Google Shape;62;p5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64" name="Google Shape;64;p5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65" name="Google Shape;65;p5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598623" y="0"/>
            <a:ext cx="2486310" cy="5143500"/>
            <a:chOff x="1511923" y="0"/>
            <a:chExt cx="2486310" cy="5143500"/>
          </a:xfrm>
        </p:grpSpPr>
        <p:sp>
          <p:nvSpPr>
            <p:cNvPr id="84" name="Google Shape;84;p7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7"/>
          <p:cNvGrpSpPr/>
          <p:nvPr/>
        </p:nvGrpSpPr>
        <p:grpSpPr>
          <a:xfrm>
            <a:off x="376173" y="0"/>
            <a:ext cx="2326044" cy="5143500"/>
            <a:chOff x="1060873" y="0"/>
            <a:chExt cx="2326044" cy="5143500"/>
          </a:xfrm>
        </p:grpSpPr>
        <p:sp>
          <p:nvSpPr>
            <p:cNvPr id="87" name="Google Shape;87;p7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7"/>
          <p:cNvGrpSpPr/>
          <p:nvPr/>
        </p:nvGrpSpPr>
        <p:grpSpPr>
          <a:xfrm>
            <a:off x="0" y="0"/>
            <a:ext cx="2305717" cy="5144925"/>
            <a:chOff x="456100" y="0"/>
            <a:chExt cx="2305717" cy="5144925"/>
          </a:xfrm>
        </p:grpSpPr>
        <p:sp>
          <p:nvSpPr>
            <p:cNvPr id="90" name="Google Shape;90;p7"/>
            <p:cNvSpPr/>
            <p:nvPr/>
          </p:nvSpPr>
          <p:spPr>
            <a:xfrm flipH="1">
              <a:off x="6582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456100" y="0"/>
              <a:ext cx="2035600" cy="5144925"/>
            </a:xfrm>
            <a:custGeom>
              <a:avLst/>
              <a:gdLst/>
              <a:ahLst/>
              <a:cxnLst/>
              <a:rect l="l" t="t" r="r" b="b"/>
              <a:pathLst>
                <a:path w="81424" h="205797" extrusionOk="0">
                  <a:moveTo>
                    <a:pt x="72" y="0"/>
                  </a:moveTo>
                  <a:lnTo>
                    <a:pt x="0" y="205797"/>
                  </a:lnTo>
                  <a:lnTo>
                    <a:pt x="81424" y="205794"/>
                  </a:lnTo>
                  <a:lnTo>
                    <a:pt x="419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92" name="Google Shape;92;p7"/>
          <p:cNvGrpSpPr/>
          <p:nvPr/>
        </p:nvGrpSpPr>
        <p:grpSpPr>
          <a:xfrm>
            <a:off x="0" y="0"/>
            <a:ext cx="2132442" cy="5145275"/>
            <a:chOff x="227500" y="0"/>
            <a:chExt cx="2132442" cy="5145275"/>
          </a:xfrm>
        </p:grpSpPr>
        <p:sp>
          <p:nvSpPr>
            <p:cNvPr id="93" name="Google Shape;93;p7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227500" y="0"/>
              <a:ext cx="1825925" cy="5145275"/>
            </a:xfrm>
            <a:custGeom>
              <a:avLst/>
              <a:gdLst/>
              <a:ahLst/>
              <a:cxnLst/>
              <a:rect l="l" t="t" r="r" b="b"/>
              <a:pathLst>
                <a:path w="73037" h="205811" extrusionOk="0">
                  <a:moveTo>
                    <a:pt x="0" y="205797"/>
                  </a:moveTo>
                  <a:lnTo>
                    <a:pt x="44" y="0"/>
                  </a:lnTo>
                  <a:lnTo>
                    <a:pt x="73037" y="0"/>
                  </a:lnTo>
                  <a:lnTo>
                    <a:pt x="33572" y="2058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2"/>
          </p:nvPr>
        </p:nvSpPr>
        <p:spPr>
          <a:xfrm>
            <a:off x="5888031" y="1506350"/>
            <a:ext cx="2553000" cy="29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2"/>
          <p:cNvGrpSpPr/>
          <p:nvPr/>
        </p:nvGrpSpPr>
        <p:grpSpPr>
          <a:xfrm>
            <a:off x="4098548" y="0"/>
            <a:ext cx="2486310" cy="5143500"/>
            <a:chOff x="1511923" y="0"/>
            <a:chExt cx="2486310" cy="5143500"/>
          </a:xfrm>
        </p:grpSpPr>
        <p:sp>
          <p:nvSpPr>
            <p:cNvPr id="163" name="Google Shape;163;p12"/>
            <p:cNvSpPr/>
            <p:nvPr/>
          </p:nvSpPr>
          <p:spPr>
            <a:xfrm flipH="1">
              <a:off x="18946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2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2"/>
          <p:cNvGrpSpPr/>
          <p:nvPr/>
        </p:nvGrpSpPr>
        <p:grpSpPr>
          <a:xfrm>
            <a:off x="3647498" y="0"/>
            <a:ext cx="2326044" cy="5143500"/>
            <a:chOff x="1060873" y="0"/>
            <a:chExt cx="2326044" cy="5143500"/>
          </a:xfrm>
        </p:grpSpPr>
        <p:sp>
          <p:nvSpPr>
            <p:cNvPr id="166" name="Google Shape;166;p12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chemeClr val="lt1"/>
                </a:gs>
                <a:gs pos="47000">
                  <a:schemeClr val="l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214313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2"/>
          <p:cNvGrpSpPr/>
          <p:nvPr/>
        </p:nvGrpSpPr>
        <p:grpSpPr>
          <a:xfrm>
            <a:off x="2585975" y="-650"/>
            <a:ext cx="2838667" cy="5145500"/>
            <a:chOff x="-650" y="-650"/>
            <a:chExt cx="2838667" cy="5145500"/>
          </a:xfrm>
        </p:grpSpPr>
        <p:sp>
          <p:nvSpPr>
            <p:cNvPr id="169" name="Google Shape;169;p12"/>
            <p:cNvSpPr/>
            <p:nvPr/>
          </p:nvSpPr>
          <p:spPr>
            <a:xfrm flipH="1">
              <a:off x="7344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50000"/>
                </a:schemeClr>
              </a:outerShdw>
            </a:effectLst>
          </p:spPr>
        </p:sp>
      </p:grpSp>
      <p:grpSp>
        <p:nvGrpSpPr>
          <p:cNvPr id="171" name="Google Shape;171;p12"/>
          <p:cNvGrpSpPr/>
          <p:nvPr/>
        </p:nvGrpSpPr>
        <p:grpSpPr>
          <a:xfrm>
            <a:off x="0" y="-6575"/>
            <a:ext cx="4946567" cy="5153775"/>
            <a:chOff x="-2586625" y="-6575"/>
            <a:chExt cx="4946567" cy="5153775"/>
          </a:xfrm>
        </p:grpSpPr>
        <p:sp>
          <p:nvSpPr>
            <p:cNvPr id="172" name="Google Shape;172;p12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-2586625" y="-6575"/>
              <a:ext cx="4640050" cy="5153775"/>
            </a:xfrm>
            <a:custGeom>
              <a:avLst/>
              <a:gdLst/>
              <a:ahLst/>
              <a:cxnLst/>
              <a:rect l="l" t="t" r="r" b="b"/>
              <a:pathLst>
                <a:path w="185602" h="206151" extrusionOk="0">
                  <a:moveTo>
                    <a:pt x="263" y="206151"/>
                  </a:moveTo>
                  <a:lnTo>
                    <a:pt x="0" y="0"/>
                  </a:lnTo>
                  <a:lnTo>
                    <a:pt x="185602" y="263"/>
                  </a:lnTo>
                  <a:lnTo>
                    <a:pt x="146098" y="2060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174" name="Google Shape;174;p12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chemeClr val="lt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76900" y="836000"/>
            <a:ext cx="5464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76900" y="1506350"/>
            <a:ext cx="54642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▸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▹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 rtl="0">
              <a:buNone/>
              <a:defRPr b="1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TNBPjubIDc0GJ1kLKjiJyw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>
            <a:spLocks noGrp="1"/>
          </p:cNvSpPr>
          <p:nvPr>
            <p:ph type="ctrTitle"/>
          </p:nvPr>
        </p:nvSpPr>
        <p:spPr>
          <a:xfrm>
            <a:off x="218209" y="524968"/>
            <a:ext cx="6057900" cy="22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Tracking Ransomware End-to-end</a:t>
            </a:r>
          </a:p>
        </p:txBody>
      </p:sp>
      <p:sp>
        <p:nvSpPr>
          <p:cNvPr id="3" name="Google Shape;193;p14"/>
          <p:cNvSpPr txBox="1">
            <a:spLocks/>
          </p:cNvSpPr>
          <p:nvPr/>
        </p:nvSpPr>
        <p:spPr>
          <a:xfrm>
            <a:off x="218208" y="2303856"/>
            <a:ext cx="5625379" cy="486412"/>
          </a:xfrm>
          <a:prstGeom prst="rect">
            <a:avLst/>
          </a:prstGeom>
          <a:noFill/>
          <a:ln>
            <a:noFill/>
          </a:ln>
          <a:effectLst>
            <a:outerShdw blurRad="85725" dist="28575" dir="540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algn="l"/>
            <a:r>
              <a:rPr lang="en-CA" sz="1800" b="0" i="0" u="none" strike="noStrike" baseline="0" dirty="0">
                <a:latin typeface="NimbusRomNo9L-Regu"/>
              </a:rPr>
              <a:t>Danny </a:t>
            </a:r>
            <a:r>
              <a:rPr lang="en-CA" sz="1800" b="0" i="0" u="none" strike="noStrike" baseline="0" dirty="0" err="1">
                <a:latin typeface="NimbusRomNo9L-Regu"/>
              </a:rPr>
              <a:t>Yuxing</a:t>
            </a:r>
            <a:r>
              <a:rPr lang="en-CA" sz="1800" b="0" i="0" u="none" strike="noStrike" baseline="0" dirty="0">
                <a:latin typeface="NimbusRomNo9L-Regu"/>
              </a:rPr>
              <a:t> Huang, Maxwell </a:t>
            </a:r>
            <a:r>
              <a:rPr lang="en-CA" sz="1800" b="0" i="0" u="none" strike="noStrike" baseline="0" dirty="0" err="1">
                <a:latin typeface="NimbusRomNo9L-Regu"/>
              </a:rPr>
              <a:t>Matthaios</a:t>
            </a:r>
            <a:r>
              <a:rPr lang="en-CA" sz="1800" b="0" i="0" u="none" strike="noStrike" baseline="0" dirty="0">
                <a:latin typeface="NimbusRomNo9L-Regu"/>
              </a:rPr>
              <a:t> </a:t>
            </a:r>
            <a:r>
              <a:rPr lang="en-CA" sz="1800" b="0" i="0" u="none" strike="noStrike" baseline="0" dirty="0" err="1">
                <a:latin typeface="NimbusRomNo9L-Regu"/>
              </a:rPr>
              <a:t>Aliapoulios</a:t>
            </a:r>
            <a:r>
              <a:rPr lang="en-CA" sz="1800" b="0" i="0" u="none" strike="noStrike" baseline="0" dirty="0">
                <a:latin typeface="NimbusRomNo9L-Regu"/>
              </a:rPr>
              <a:t>, Vector Guo Li</a:t>
            </a:r>
            <a:r>
              <a:rPr lang="en-CA" sz="1800" b="0" dirty="0">
                <a:latin typeface="CMR8"/>
              </a:rPr>
              <a:t>, </a:t>
            </a:r>
            <a:r>
              <a:rPr lang="de-DE" sz="1800" b="0" i="0" u="none" strike="noStrike" baseline="0" dirty="0">
                <a:latin typeface="NimbusRomNo9L-Regu"/>
              </a:rPr>
              <a:t>Luca Invernizzi, Kylie McRoberts, Elie Bursztein, Jonathan Levin</a:t>
            </a:r>
            <a:r>
              <a:rPr lang="de-DE" sz="1800" b="0" dirty="0">
                <a:latin typeface="CMR8"/>
              </a:rPr>
              <a:t>, </a:t>
            </a:r>
            <a:r>
              <a:rPr lang="en-CA" sz="1800" b="0" i="0" u="none" strike="noStrike" baseline="0" dirty="0">
                <a:latin typeface="NimbusRomNo9L-Regu"/>
              </a:rPr>
              <a:t>Kirill Levchenko, Alex C. </a:t>
            </a:r>
            <a:r>
              <a:rPr lang="en-CA" sz="1800" b="0" i="0" u="none" strike="noStrike" baseline="0" dirty="0" err="1">
                <a:latin typeface="NimbusRomNo9L-Regu"/>
              </a:rPr>
              <a:t>Snoeren</a:t>
            </a:r>
            <a:r>
              <a:rPr lang="en-CA" sz="1800" b="0" i="0" u="none" strike="noStrike" baseline="0" dirty="0">
                <a:latin typeface="NimbusRomNo9L-Regu"/>
              </a:rPr>
              <a:t>, Damon McCoy</a:t>
            </a:r>
          </a:p>
          <a:p>
            <a:pPr algn="l"/>
            <a:endParaRPr lang="en-CA" sz="1800" b="0" dirty="0">
              <a:latin typeface="NimbusRomNo9L-Regu"/>
            </a:endParaRPr>
          </a:p>
          <a:p>
            <a:pPr algn="l"/>
            <a:endParaRPr lang="en-CA" sz="1800" b="0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Princeton University </a:t>
            </a:r>
            <a:r>
              <a:rPr lang="en-US" sz="1800" b="0" dirty="0">
                <a:latin typeface="CMR7"/>
              </a:rPr>
              <a:t>  </a:t>
            </a:r>
            <a:r>
              <a:rPr lang="en-US" sz="1800" b="0" i="0" u="none" strike="noStrike" baseline="0" dirty="0">
                <a:latin typeface="NimbusRomNo9L-Regu"/>
              </a:rPr>
              <a:t>New York University </a:t>
            </a:r>
            <a:r>
              <a:rPr lang="en-US" sz="1800" b="0" dirty="0">
                <a:latin typeface="CMR7"/>
              </a:rPr>
              <a:t>  </a:t>
            </a:r>
            <a:r>
              <a:rPr lang="en-US" sz="1800" b="0" i="0" u="none" strike="noStrike" baseline="0" dirty="0">
                <a:latin typeface="CMR7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University of California, San Diego </a:t>
            </a:r>
            <a:r>
              <a:rPr lang="en-US" sz="1800" b="0" dirty="0">
                <a:latin typeface="CMR7"/>
              </a:rPr>
              <a:t>  </a:t>
            </a:r>
            <a:r>
              <a:rPr lang="en-US" sz="1800" b="0" i="0" u="none" strike="noStrike" baseline="0" dirty="0">
                <a:latin typeface="NimbusRomNo9L-Regu"/>
              </a:rPr>
              <a:t>Google Inc </a:t>
            </a:r>
            <a:r>
              <a:rPr lang="en-US" sz="1800" b="0" dirty="0">
                <a:latin typeface="CMR7"/>
              </a:rPr>
              <a:t> </a:t>
            </a:r>
            <a:r>
              <a:rPr lang="en-US" sz="1800" b="0" i="0" u="none" strike="noStrike" baseline="0" dirty="0">
                <a:latin typeface="CMR7"/>
              </a:rPr>
              <a:t> </a:t>
            </a:r>
            <a:r>
              <a:rPr lang="en-US" sz="1800" b="0" i="0" u="none" strike="noStrike" baseline="0" dirty="0" err="1">
                <a:latin typeface="NimbusRomNo9L-Regu"/>
              </a:rPr>
              <a:t>Chainalysis</a:t>
            </a:r>
            <a:endParaRPr lang="en-US" sz="1200" dirty="0"/>
          </a:p>
        </p:txBody>
      </p:sp>
      <p:sp>
        <p:nvSpPr>
          <p:cNvPr id="8" name="Google Shape;193;p14"/>
          <p:cNvSpPr txBox="1">
            <a:spLocks/>
          </p:cNvSpPr>
          <p:nvPr/>
        </p:nvSpPr>
        <p:spPr>
          <a:xfrm>
            <a:off x="6123058" y="1827519"/>
            <a:ext cx="3113811" cy="486412"/>
          </a:xfrm>
          <a:prstGeom prst="rect">
            <a:avLst/>
          </a:prstGeom>
          <a:noFill/>
          <a:ln>
            <a:noFill/>
          </a:ln>
          <a:effectLst>
            <a:outerShdw blurRad="85725" dist="28575" dir="540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n-IN" sz="1800" dirty="0">
                <a:solidFill>
                  <a:srgbClr val="EA7500"/>
                </a:solidFill>
              </a:rPr>
              <a:t>Presented By :-</a:t>
            </a:r>
          </a:p>
          <a:p>
            <a:r>
              <a:rPr lang="en-IN" sz="1800" dirty="0">
                <a:solidFill>
                  <a:srgbClr val="EA7500"/>
                </a:solidFill>
              </a:rPr>
              <a:t>Rahul</a:t>
            </a:r>
          </a:p>
          <a:p>
            <a:r>
              <a:rPr lang="en-IN" sz="1800" dirty="0">
                <a:solidFill>
                  <a:srgbClr val="EA7500"/>
                </a:solidFill>
              </a:rPr>
              <a:t>Graduate Student 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237892" y="299346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Overlapping of three events:-</a:t>
            </a:r>
            <a:endParaRPr sz="20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6DB259-9EF5-4309-8886-3C70F82EE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885" y="762477"/>
            <a:ext cx="4604611" cy="31005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FE5FC9-21C3-4E9C-ABC2-15556BA10BA9}"/>
              </a:ext>
            </a:extLst>
          </p:cNvPr>
          <p:cNvSpPr txBox="1"/>
          <p:nvPr/>
        </p:nvSpPr>
        <p:spPr>
          <a:xfrm>
            <a:off x="2701319" y="4077152"/>
            <a:ext cx="4732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n" sz="1400" b="1" dirty="0"/>
              <a:t>Now it is easy to deduce where are we missing binaries or clusters</a:t>
            </a:r>
          </a:p>
        </p:txBody>
      </p:sp>
    </p:spTree>
    <p:extLst>
      <p:ext uri="{BB962C8B-B14F-4D97-AF65-F5344CB8AC3E}">
        <p14:creationId xmlns:p14="http://schemas.microsoft.com/office/powerpoint/2010/main" val="110259385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976899" y="697564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Filtering Transactions</a:t>
            </a:r>
            <a:endParaRPr sz="2000"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69741" y="1345905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b="1" dirty="0"/>
              <a:t>Filter 1 : </a:t>
            </a:r>
            <a:r>
              <a:rPr lang="en" sz="1600" dirty="0"/>
              <a:t>Inflow should be consistent with ransom payment patterns</a:t>
            </a:r>
            <a:endParaRPr lang="en" sz="1600" b="1" dirty="0"/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CA" sz="1600" dirty="0"/>
              <a:t>Any payment received by seed ransom address is potentially victim payment.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CA" sz="1600" b="1" dirty="0"/>
              <a:t>Filter 2 : </a:t>
            </a:r>
            <a:r>
              <a:rPr lang="en-CA" sz="1600" dirty="0"/>
              <a:t>Inflow sends payment from exchange cluster to ransomware cluster.</a:t>
            </a:r>
          </a:p>
          <a:p>
            <a:pPr algn="l"/>
            <a:r>
              <a:rPr lang="en-US" sz="1800" i="0" u="none" strike="noStrike" baseline="0" dirty="0" err="1">
                <a:latin typeface="NimbusRomNo9L-Regu"/>
              </a:rPr>
              <a:t>Chainalysis</a:t>
            </a:r>
            <a:r>
              <a:rPr lang="en-US" sz="1800" i="0" u="none" strike="noStrike" baseline="0" dirty="0">
                <a:latin typeface="NimbusRomNo9L-Regu"/>
              </a:rPr>
              <a:t> is a proprietary online service that links clusters of wallet addresses to the likely real-world identities such as exchanges.</a:t>
            </a:r>
            <a:endParaRPr lang="en-CA" sz="16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445948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976899" y="697564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Results after Filtering Transactions</a:t>
            </a:r>
            <a:endParaRPr sz="20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A7AB4-E951-433B-86BE-42ABBBF9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42" y="1266352"/>
            <a:ext cx="4225200" cy="2610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46BDD1-303A-435E-868A-C362F6894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372" y="1269406"/>
            <a:ext cx="4694786" cy="2411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9ADA48-3F43-49DB-AFC0-DE0F79E1EC3A}"/>
              </a:ext>
            </a:extLst>
          </p:cNvPr>
          <p:cNvSpPr txBox="1"/>
          <p:nvPr/>
        </p:nvSpPr>
        <p:spPr>
          <a:xfrm>
            <a:off x="3004820" y="3968882"/>
            <a:ext cx="47325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Able to trace $16,322,006 US Dollars in 19,750</a:t>
            </a:r>
          </a:p>
          <a:p>
            <a:r>
              <a:rPr lang="en-CA" dirty="0"/>
              <a:t>likely victim ransom payments for 5 ransomware families over 22 months.</a:t>
            </a:r>
          </a:p>
        </p:txBody>
      </p:sp>
    </p:spTree>
    <p:extLst>
      <p:ext uri="{BB962C8B-B14F-4D97-AF65-F5344CB8AC3E}">
        <p14:creationId xmlns:p14="http://schemas.microsoft.com/office/powerpoint/2010/main" val="282984637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3130462" y="127468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Payment Dynamics</a:t>
            </a:r>
            <a:endParaRPr sz="20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F5E33-584F-40A5-A03E-6B6BCE48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42" y="617978"/>
            <a:ext cx="5321489" cy="4398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2BC3F8-850D-44C8-99FC-545CE4B682A0}"/>
              </a:ext>
            </a:extLst>
          </p:cNvPr>
          <p:cNvSpPr txBox="1"/>
          <p:nvPr/>
        </p:nvSpPr>
        <p:spPr>
          <a:xfrm>
            <a:off x="5893343" y="1899689"/>
            <a:ext cx="27013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Overall, both charts suggest that a potential </a:t>
            </a:r>
            <a:r>
              <a:rPr lang="en-CA" dirty="0" err="1"/>
              <a:t>Locky</a:t>
            </a:r>
            <a:r>
              <a:rPr lang="en-CA" dirty="0"/>
              <a:t> victim probably pays a higher ransom than a potential </a:t>
            </a:r>
            <a:r>
              <a:rPr lang="en-CA" dirty="0" err="1"/>
              <a:t>Cerber</a:t>
            </a:r>
            <a:r>
              <a:rPr lang="en-CA" dirty="0"/>
              <a:t> victim</a:t>
            </a:r>
          </a:p>
        </p:txBody>
      </p:sp>
    </p:spTree>
    <p:extLst>
      <p:ext uri="{BB962C8B-B14F-4D97-AF65-F5344CB8AC3E}">
        <p14:creationId xmlns:p14="http://schemas.microsoft.com/office/powerpoint/2010/main" val="408581490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3130462" y="127468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Payment Timings</a:t>
            </a:r>
            <a:endParaRPr sz="20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9BA0D-F711-4B82-9661-F96910231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51" y="686323"/>
            <a:ext cx="6602083" cy="32485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491503-6B15-484A-BBE4-F7F8AFC8FDDD}"/>
              </a:ext>
            </a:extLst>
          </p:cNvPr>
          <p:cNvSpPr txBox="1"/>
          <p:nvPr/>
        </p:nvSpPr>
        <p:spPr>
          <a:xfrm>
            <a:off x="2589637" y="4181568"/>
            <a:ext cx="5067590" cy="537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It is likely that most of the paying victims of </a:t>
            </a:r>
            <a:r>
              <a:rPr lang="en-CA" dirty="0" err="1"/>
              <a:t>Cerber</a:t>
            </a:r>
            <a:r>
              <a:rPr lang="en-CA" dirty="0"/>
              <a:t> were located in Asia</a:t>
            </a:r>
          </a:p>
        </p:txBody>
      </p:sp>
    </p:spTree>
    <p:extLst>
      <p:ext uri="{BB962C8B-B14F-4D97-AF65-F5344CB8AC3E}">
        <p14:creationId xmlns:p14="http://schemas.microsoft.com/office/powerpoint/2010/main" val="114787236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2617556" y="555445"/>
            <a:ext cx="608669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Characterizing Potential Cash out</a:t>
            </a:r>
            <a:endParaRPr sz="2400" dirty="0"/>
          </a:p>
        </p:txBody>
      </p:sp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46F91-70E6-4DD6-A02D-28A3BC4EB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94" y="1066829"/>
            <a:ext cx="5671665" cy="29776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6195A2-FF54-4D7A-A903-32488B54D7A4}"/>
              </a:ext>
            </a:extLst>
          </p:cNvPr>
          <p:cNvSpPr txBox="1"/>
          <p:nvPr/>
        </p:nvSpPr>
        <p:spPr>
          <a:xfrm>
            <a:off x="2502094" y="4105490"/>
            <a:ext cx="62998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In the median case, the bitcoins remained in WannaCry’s cluster for 79.8 days, while for </a:t>
            </a:r>
            <a:r>
              <a:rPr lang="en-CA" dirty="0" err="1"/>
              <a:t>Cerber</a:t>
            </a:r>
            <a:r>
              <a:rPr lang="en-CA" dirty="0"/>
              <a:t> and </a:t>
            </a:r>
            <a:r>
              <a:rPr lang="en-CA" dirty="0" err="1"/>
              <a:t>Locky</a:t>
            </a:r>
            <a:r>
              <a:rPr lang="en-CA" dirty="0"/>
              <a:t>, the median holding durations for </a:t>
            </a:r>
            <a:r>
              <a:rPr lang="en-CA" dirty="0" err="1"/>
              <a:t>Cerber</a:t>
            </a:r>
            <a:r>
              <a:rPr lang="en-CA" dirty="0"/>
              <a:t> and </a:t>
            </a:r>
            <a:r>
              <a:rPr lang="en-CA" dirty="0" err="1"/>
              <a:t>Locky</a:t>
            </a:r>
            <a:r>
              <a:rPr lang="en-CA" dirty="0"/>
              <a:t> are 5.3 and 1.6 days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27234592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2617556" y="555445"/>
            <a:ext cx="608669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Future Works :-</a:t>
            </a:r>
            <a:endParaRPr sz="2400" dirty="0"/>
          </a:p>
        </p:txBody>
      </p:sp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Google Shape;200;p15">
            <a:extLst>
              <a:ext uri="{FF2B5EF4-FFF2-40B4-BE49-F238E27FC236}">
                <a16:creationId xmlns:a16="http://schemas.microsoft.com/office/drawing/2014/main" id="{551B34FA-F3F5-465D-9E38-81C578B7C9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69741" y="1345905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What is the probability the victim might make a payment to ransomware family?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Need of improved filtering methods to cover more families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What </a:t>
            </a:r>
            <a:r>
              <a:rPr lang="en-CA" sz="1600" dirty="0"/>
              <a:t>if we don’t have binary?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Investigate methods of tracing cash-out that traverse mixers</a:t>
            </a:r>
          </a:p>
        </p:txBody>
      </p:sp>
    </p:spTree>
    <p:extLst>
      <p:ext uri="{BB962C8B-B14F-4D97-AF65-F5344CB8AC3E}">
        <p14:creationId xmlns:p14="http://schemas.microsoft.com/office/powerpoint/2010/main" val="306221806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2617556" y="555445"/>
            <a:ext cx="608669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Conclusions &amp; Questions:-</a:t>
            </a:r>
            <a:endParaRPr sz="2400" dirty="0"/>
          </a:p>
        </p:txBody>
      </p:sp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Google Shape;200;p15">
            <a:extLst>
              <a:ext uri="{FF2B5EF4-FFF2-40B4-BE49-F238E27FC236}">
                <a16:creationId xmlns:a16="http://schemas.microsoft.com/office/drawing/2014/main" id="{551B34FA-F3F5-465D-9E38-81C578B7C9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69741" y="1345905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Detailed 2 year end to end examination of ransomware ecosystem.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Estimated 16 million USD extorted from an order of 20,000 victims.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n" sz="1600" b="1" dirty="0"/>
              <a:t>Questions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600" b="1" dirty="0"/>
              <a:t>What is CoinJoin transactions? Can you cluster two addresses used in CoinJoin transactions using same owner heuristics? 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600" b="1" dirty="0"/>
              <a:t>What are the possible heuristics(except co-spending addresses belongs to same owner) for clustering the addresses?</a:t>
            </a:r>
          </a:p>
        </p:txBody>
      </p:sp>
    </p:spTree>
    <p:extLst>
      <p:ext uri="{BB962C8B-B14F-4D97-AF65-F5344CB8AC3E}">
        <p14:creationId xmlns:p14="http://schemas.microsoft.com/office/powerpoint/2010/main" val="244407393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>
            <a:spLocks noGrp="1"/>
          </p:cNvSpPr>
          <p:nvPr>
            <p:ph type="ctrTitle"/>
          </p:nvPr>
        </p:nvSpPr>
        <p:spPr>
          <a:xfrm>
            <a:off x="218209" y="524968"/>
            <a:ext cx="6057900" cy="22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Exploiting Blockchain Data to detect Smart Ponzi Schemes on Ethereum</a:t>
            </a:r>
          </a:p>
        </p:txBody>
      </p:sp>
      <p:sp>
        <p:nvSpPr>
          <p:cNvPr id="3" name="Google Shape;193;p14"/>
          <p:cNvSpPr txBox="1">
            <a:spLocks/>
          </p:cNvSpPr>
          <p:nvPr/>
        </p:nvSpPr>
        <p:spPr>
          <a:xfrm>
            <a:off x="218208" y="2303856"/>
            <a:ext cx="5625379" cy="486412"/>
          </a:xfrm>
          <a:prstGeom prst="rect">
            <a:avLst/>
          </a:prstGeom>
          <a:noFill/>
          <a:ln>
            <a:noFill/>
          </a:ln>
          <a:effectLst>
            <a:outerShdw blurRad="85725" dist="28575" dir="540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algn="l"/>
            <a:r>
              <a:rPr lang="en-CA" sz="1800" b="0" i="0" u="none" strike="noStrike" baseline="0" dirty="0">
                <a:latin typeface="FormataOTFMd"/>
              </a:rPr>
              <a:t>WEILI CHEN 1,2, ZIBIN ZHENG 1,2, EDITH NGAI 3, PEILIN ZHENG1,2, AND YUREN ZHOU</a:t>
            </a:r>
            <a:endParaRPr lang="en-CA" sz="1800" b="0" dirty="0">
              <a:latin typeface="NimbusRomNo9L-Regu"/>
            </a:endParaRPr>
          </a:p>
          <a:p>
            <a:pPr algn="l"/>
            <a:endParaRPr lang="en-CA" sz="1800" b="0" dirty="0">
              <a:latin typeface="NimbusRomNo9L-Regu"/>
            </a:endParaRPr>
          </a:p>
          <a:p>
            <a:pPr algn="l"/>
            <a:r>
              <a:rPr lang="en-US" sz="1400" b="0" i="0" u="none" strike="noStrike" baseline="0" dirty="0">
                <a:latin typeface="TimesLTStd-Roman"/>
              </a:rPr>
              <a:t>1 School of Data and Computer Science, Sun </a:t>
            </a:r>
            <a:r>
              <a:rPr lang="en-US" sz="1400" b="0" i="0" u="none" strike="noStrike" baseline="0" dirty="0" err="1">
                <a:latin typeface="TimesLTStd-Roman"/>
              </a:rPr>
              <a:t>Yat-sen</a:t>
            </a:r>
            <a:r>
              <a:rPr lang="en-US" sz="1400" b="0" i="0" u="none" strike="noStrike" baseline="0" dirty="0">
                <a:latin typeface="TimesLTStd-Roman"/>
              </a:rPr>
              <a:t> University, Guangzhou 510006, China</a:t>
            </a:r>
          </a:p>
          <a:p>
            <a:pPr algn="l"/>
            <a:r>
              <a:rPr lang="en-US" sz="1400" b="0" i="0" u="none" strike="noStrike" baseline="0" dirty="0">
                <a:latin typeface="TimesLTStd-Roman"/>
              </a:rPr>
              <a:t>2 National Engineering Research Center of Digital Life, Sun </a:t>
            </a:r>
            <a:r>
              <a:rPr lang="en-US" sz="1400" b="0" i="0" u="none" strike="noStrike" baseline="0" dirty="0" err="1">
                <a:latin typeface="TimesLTStd-Roman"/>
              </a:rPr>
              <a:t>Yat-sen</a:t>
            </a:r>
            <a:r>
              <a:rPr lang="en-US" sz="1400" b="0" i="0" u="none" strike="noStrike" baseline="0" dirty="0">
                <a:latin typeface="TimesLTStd-Roman"/>
              </a:rPr>
              <a:t> University, Guangzhou 510006, China</a:t>
            </a:r>
          </a:p>
          <a:p>
            <a:pPr algn="l"/>
            <a:r>
              <a:rPr lang="en-US" sz="1400" b="0" i="0" u="none" strike="noStrike" baseline="0" dirty="0">
                <a:latin typeface="TimesLTStd-Roman"/>
              </a:rPr>
              <a:t>3 Department of Information Technology, Uppsala University, 751 05 Uppsala, Sweden</a:t>
            </a:r>
            <a:endParaRPr lang="en-US" sz="1400" dirty="0"/>
          </a:p>
        </p:txBody>
      </p:sp>
      <p:sp>
        <p:nvSpPr>
          <p:cNvPr id="8" name="Google Shape;193;p14"/>
          <p:cNvSpPr txBox="1">
            <a:spLocks/>
          </p:cNvSpPr>
          <p:nvPr/>
        </p:nvSpPr>
        <p:spPr>
          <a:xfrm>
            <a:off x="6123058" y="1827519"/>
            <a:ext cx="3113811" cy="486412"/>
          </a:xfrm>
          <a:prstGeom prst="rect">
            <a:avLst/>
          </a:prstGeom>
          <a:noFill/>
          <a:ln>
            <a:noFill/>
          </a:ln>
          <a:effectLst>
            <a:outerShdw blurRad="85725" dist="28575" dir="540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BM Plex Serif"/>
              <a:buNone/>
              <a:defRPr sz="5400" b="1" i="0" u="none" strike="noStrike" cap="none">
                <a:solidFill>
                  <a:schemeClr val="lt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n-IN" sz="1800" dirty="0">
                <a:solidFill>
                  <a:srgbClr val="EA7500"/>
                </a:solidFill>
              </a:rPr>
              <a:t>Presented By :-</a:t>
            </a:r>
          </a:p>
          <a:p>
            <a:r>
              <a:rPr lang="en-IN" sz="1800" dirty="0">
                <a:solidFill>
                  <a:srgbClr val="EA7500"/>
                </a:solidFill>
              </a:rPr>
              <a:t>Rahul</a:t>
            </a:r>
          </a:p>
          <a:p>
            <a:r>
              <a:rPr lang="en-IN" sz="1800" dirty="0">
                <a:solidFill>
                  <a:srgbClr val="EA7500"/>
                </a:solidFill>
              </a:rPr>
              <a:t>Graduate Student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0F23AC-C734-46E1-84AE-1535AFEE91F9}"/>
              </a:ext>
            </a:extLst>
          </p:cNvPr>
          <p:cNvSpPr txBox="1"/>
          <p:nvPr/>
        </p:nvSpPr>
        <p:spPr>
          <a:xfrm>
            <a:off x="218207" y="4403088"/>
            <a:ext cx="56253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chemeClr val="bg1"/>
                </a:solidFill>
                <a:latin typeface="FormataOTF-Reg"/>
              </a:rPr>
              <a:t>Received February 14, 2019, accepted March 6, 2019, date of publication March 18, 2019, date of current version April 5, 2019</a:t>
            </a:r>
            <a:r>
              <a:rPr lang="en-US" sz="800" b="0" i="0" u="none" strike="noStrike" baseline="0" dirty="0">
                <a:solidFill>
                  <a:schemeClr val="bg1"/>
                </a:solidFill>
                <a:latin typeface="FormataOTF-Reg"/>
              </a:rPr>
              <a:t>.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8632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976899" y="697564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69741" y="1345905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Ethereum is famous open source blockchain-based distributed platform.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Smart contract is a set of promises and protocols specified in digital form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Blochchain, as an emerging technology also attracts lot of spams due to anonymity.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The studies found that 7 million USD has been gathered during 9/2/2013 to 9/9/2014 by scams in Bitcoin</a:t>
            </a:r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207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976899" y="697564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69741" y="1345905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Ransomware is type of malware that encrypts victim’s data and asks for payment 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Bitcoin adopted as form of payment to ransomware families to stay anonymous.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$16 million USD is an estimated amount over 2 years from 19,750 potential victims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This paper is large scale study of two years ransomware payments, victims, operators</a:t>
            </a:r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360521" y="1963882"/>
            <a:ext cx="246762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Ponzi Scheme</a:t>
            </a:r>
            <a:endParaRPr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69741" y="1345905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51DFD-3CEA-43F3-B3EB-EF45F269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141" y="216385"/>
            <a:ext cx="6060680" cy="45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9283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976899" y="949605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Significance of detecting Ponzi Schemes</a:t>
            </a:r>
            <a:endParaRPr sz="2400"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69741" y="1750754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Investors and users lacking the knowl</a:t>
            </a:r>
            <a:r>
              <a:rPr lang="en-CA" sz="1600" dirty="0"/>
              <a:t>e</a:t>
            </a:r>
            <a:r>
              <a:rPr lang="en" sz="1600" dirty="0"/>
              <a:t>dge of what Blockchain is, therefore trapped by scam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Imperative for health and rightfulness of Blockchain market.</a:t>
            </a:r>
            <a:endParaRPr lang="en-US" sz="16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900981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3109522" y="886784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Detecting Smart Ponzi Schemes is not easy</a:t>
            </a:r>
            <a:endParaRPr sz="2400"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69741" y="1750754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Enough verified samples must be collected</a:t>
            </a:r>
            <a:endParaRPr lang="en" sz="1600" dirty="0"/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Inefficient to manually check smart contracts with large influx of Ethereum smart contracts each day.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More than 2 million smart contracts running out of which 1% has source code.</a:t>
            </a:r>
            <a:endParaRPr lang="en-US" sz="16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410987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369625" y="549688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Framework adopted in study:-</a:t>
            </a:r>
            <a:endParaRPr sz="24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29574-31E0-460B-BDB6-84399693E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524" y="1513429"/>
            <a:ext cx="6795716" cy="30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18994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3109522" y="886784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Ethereum, Smart Contract in Nutshell</a:t>
            </a:r>
            <a:endParaRPr sz="2400"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69741" y="1750754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EVM is runtime environment for EVM bytecode.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Smart contracts written in high level language such as Solidity.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EVM compiler compiles source code to bytecode.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External transactions and Internal transactions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External accounts and contract accounts</a:t>
            </a:r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0674853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174181" y="279511"/>
            <a:ext cx="672551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Source Code Snippet of Smart Ponzi Scheme</a:t>
            </a:r>
            <a:endParaRPr sz="24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7445D-D199-4A2D-8E71-EDE52F70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01" y="1249483"/>
            <a:ext cx="4435226" cy="2644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506F67-31BC-495D-8711-545F0682B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837" y="941448"/>
            <a:ext cx="4630056" cy="36503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CB2B12-AE32-4778-8757-E5AEF513498B}"/>
              </a:ext>
            </a:extLst>
          </p:cNvPr>
          <p:cNvSpPr txBox="1"/>
          <p:nvPr/>
        </p:nvSpPr>
        <p:spPr>
          <a:xfrm>
            <a:off x="2092232" y="4582544"/>
            <a:ext cx="63589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It is possible to identify a smart Ponzi scheme from its transactions history if source code is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663602856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3046701" y="586638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Collection</a:t>
            </a:r>
            <a:endParaRPr sz="2400"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62761" y="1335795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Collect all the open source code smart contract created before 9/7/2017 from the </a:t>
            </a:r>
            <a:r>
              <a:rPr lang="en-US" sz="1600" b="1" dirty="0"/>
              <a:t>etherscan.io</a:t>
            </a:r>
            <a:r>
              <a:rPr lang="en-US" sz="1600" dirty="0"/>
              <a:t> and manually check whether they are Ponzi scheme contracts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1" dirty="0"/>
              <a:t>200 Ponzi scheme </a:t>
            </a:r>
            <a:r>
              <a:rPr lang="en-US" sz="1600" dirty="0"/>
              <a:t>contracts and </a:t>
            </a:r>
            <a:r>
              <a:rPr lang="en-US" sz="1600" b="1" dirty="0"/>
              <a:t>3580 non-Ponzi scheme </a:t>
            </a:r>
            <a:r>
              <a:rPr lang="en-US" sz="1600" dirty="0"/>
              <a:t>contracts are identified.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Transaction history collection from 7/30/2015 to 9/7/2017</a:t>
            </a:r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1878B-141A-4540-AFB3-2548EFD07E7A}"/>
              </a:ext>
            </a:extLst>
          </p:cNvPr>
          <p:cNvSpPr txBox="1"/>
          <p:nvPr/>
        </p:nvSpPr>
        <p:spPr>
          <a:xfrm>
            <a:off x="3901906" y="4320934"/>
            <a:ext cx="47325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0" i="0" u="none" strike="noStrike" baseline="0" dirty="0">
                <a:latin typeface="TimesLTStd-Roman"/>
                <a:hlinkClick r:id="rId3"/>
              </a:rPr>
              <a:t>Data available at :- https://pan.baidu.com/s/1TNBPjubIDc0GJ1kLKjiJyw</a:t>
            </a:r>
            <a:endParaRPr lang="en-CA" sz="1400" b="0" i="0" u="none" strike="noStrike" baseline="0" dirty="0">
              <a:latin typeface="TimesLTStd-Roman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2965253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355665" y="447035"/>
            <a:ext cx="5915815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Feature Extraction(Account Features)</a:t>
            </a:r>
            <a:endParaRPr sz="2400"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62761" y="1335795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Analysis of </a:t>
            </a:r>
            <a:r>
              <a:rPr lang="en-US" sz="1600" dirty="0" err="1"/>
              <a:t>Rubixi</a:t>
            </a:r>
            <a:r>
              <a:rPr lang="en-US" sz="1600" dirty="0"/>
              <a:t> Transactions history leads to </a:t>
            </a:r>
          </a:p>
          <a:p>
            <a:pPr marL="742950" lvl="1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/>
              <a:t>Contract pays to known account</a:t>
            </a:r>
          </a:p>
          <a:p>
            <a:pPr marL="742950" lvl="1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/>
              <a:t>Many participants receive nothing from contract</a:t>
            </a:r>
          </a:p>
          <a:p>
            <a:pPr marL="742950" lvl="1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1600" dirty="0"/>
              <a:t>Some participant has more payment transactions than investment transactions.</a:t>
            </a:r>
          </a:p>
          <a:p>
            <a:pPr marL="457200" lvl="1" indent="0"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endParaRPr lang="en-US" sz="16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769033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027598" y="349313"/>
            <a:ext cx="6788335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Feature Extraction(Account Features)-contd.</a:t>
            </a:r>
            <a:endParaRPr sz="24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142F98-1C7B-4F0B-9500-152B68FA7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50" y="1966163"/>
            <a:ext cx="8411084" cy="2123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BF909F-176C-46D1-93F3-F440FF97C1DE}"/>
              </a:ext>
            </a:extLst>
          </p:cNvPr>
          <p:cNvSpPr txBox="1"/>
          <p:nvPr/>
        </p:nvSpPr>
        <p:spPr>
          <a:xfrm>
            <a:off x="2317411" y="1054308"/>
            <a:ext cx="5961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Introduced 2 difference vectors v1, v2 that is difference of counts and amounts between payment and investment for all participants</a:t>
            </a:r>
          </a:p>
        </p:txBody>
      </p:sp>
    </p:spTree>
    <p:extLst>
      <p:ext uri="{BB962C8B-B14F-4D97-AF65-F5344CB8AC3E}">
        <p14:creationId xmlns:p14="http://schemas.microsoft.com/office/powerpoint/2010/main" val="2725707694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027598" y="349313"/>
            <a:ext cx="6788335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Feature Extraction(Code Features)</a:t>
            </a:r>
            <a:endParaRPr sz="24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4A726-F584-425A-8287-454B7246D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50" y="1924523"/>
            <a:ext cx="4558264" cy="1816840"/>
          </a:xfrm>
          <a:prstGeom prst="rect">
            <a:avLst/>
          </a:prstGeom>
        </p:spPr>
      </p:pic>
      <p:sp>
        <p:nvSpPr>
          <p:cNvPr id="9" name="Google Shape;200;p15">
            <a:extLst>
              <a:ext uri="{FF2B5EF4-FFF2-40B4-BE49-F238E27FC236}">
                <a16:creationId xmlns:a16="http://schemas.microsoft.com/office/drawing/2014/main" id="{FE0B818F-FDD3-4121-AB4D-3F4295A100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74150" y="1017084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64 different opcodes found in 3780 contracts, Thus code feature is 64 dimension</a:t>
            </a:r>
          </a:p>
          <a:p>
            <a:pPr marL="457200" lvl="1" indent="0"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17923-A2DE-4555-B394-377C6EF7F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814" y="1561731"/>
            <a:ext cx="3657600" cy="254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40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976899" y="697564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Information</a:t>
            </a:r>
            <a:endParaRPr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A0DE6D-A47F-4D12-A31F-1C07CC65C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130142"/>
              </p:ext>
            </p:extLst>
          </p:nvPr>
        </p:nvGraphicFramePr>
        <p:xfrm>
          <a:off x="2102213" y="1952630"/>
          <a:ext cx="6933056" cy="2883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Google Shape;200;p15">
            <a:extLst>
              <a:ext uri="{FF2B5EF4-FFF2-40B4-BE49-F238E27FC236}">
                <a16:creationId xmlns:a16="http://schemas.microsoft.com/office/drawing/2014/main" id="{4B072B74-0A2F-481A-B022-C04741462E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69741" y="1345905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Ransomware  families are such as Lockey, Cerber, WannaCry, CryptoDefense</a:t>
            </a:r>
          </a:p>
        </p:txBody>
      </p:sp>
    </p:spTree>
    <p:extLst>
      <p:ext uri="{BB962C8B-B14F-4D97-AF65-F5344CB8AC3E}">
        <p14:creationId xmlns:p14="http://schemas.microsoft.com/office/powerpoint/2010/main" val="2428416111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872198" y="348461"/>
            <a:ext cx="5099138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Classification Model</a:t>
            </a:r>
            <a:endParaRPr sz="24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9" name="Google Shape;200;p15">
            <a:extLst>
              <a:ext uri="{FF2B5EF4-FFF2-40B4-BE49-F238E27FC236}">
                <a16:creationId xmlns:a16="http://schemas.microsoft.com/office/drawing/2014/main" id="{FE0B818F-FDD3-4121-AB4D-3F4295A100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74150" y="1017084"/>
            <a:ext cx="6267279" cy="18936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Adopted bagging based algorithm(Random forest)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A Random Forest (RF) is a combination of Decision Trees, trained by the training sets obtained by the bagging method.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N-training sets </a:t>
            </a:r>
            <a:r>
              <a:rPr lang="en-US" sz="1600" b="1" dirty="0"/>
              <a:t>-&gt;</a:t>
            </a:r>
            <a:r>
              <a:rPr lang="en-US" sz="1600" dirty="0"/>
              <a:t> N decision trees </a:t>
            </a:r>
            <a:r>
              <a:rPr lang="en-US" sz="1600" b="1" dirty="0"/>
              <a:t>-&gt; Result from voting 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1" dirty="0"/>
              <a:t>Classification methods </a:t>
            </a:r>
            <a:r>
              <a:rPr lang="en-US" sz="1600" dirty="0"/>
              <a:t>such as Decision Trees or Support Vector Machine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1" dirty="0"/>
              <a:t>Anomaly detection methods </a:t>
            </a:r>
            <a:r>
              <a:rPr lang="en-US" sz="1600" dirty="0"/>
              <a:t>such as One class SVM and Isolation Forest.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1" dirty="0"/>
              <a:t>Two Steps methods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85619179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872198" y="348461"/>
            <a:ext cx="5099138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Evaluation Metrics</a:t>
            </a:r>
            <a:endParaRPr sz="24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665AF-2B0D-4CD7-BB00-1976F73CE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889" y="853546"/>
            <a:ext cx="3340137" cy="1548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E1A712-D7A1-4179-90CE-B02136D04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178" y="2402423"/>
            <a:ext cx="7217478" cy="213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11050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1657759" y="788979"/>
            <a:ext cx="7086191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Important Code Features to detect Smart Ponzi</a:t>
            </a:r>
            <a:endParaRPr sz="24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78173-4B57-454F-A6A6-3FF0AB3BB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260" y="1711020"/>
            <a:ext cx="4146211" cy="3007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81E2D-5727-4C0A-A480-85A1E1DBE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50" y="1492626"/>
            <a:ext cx="4891260" cy="26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31459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1657759" y="517025"/>
            <a:ext cx="7086191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Number of Smart Ponzi Schemes detected</a:t>
            </a:r>
            <a:endParaRPr sz="24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33DB7D-F8FE-4352-9FB9-F4ADD001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9" y="1208012"/>
            <a:ext cx="4199889" cy="3350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AF33F7-72F7-492A-8F05-8C8721433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264" y="1014937"/>
            <a:ext cx="4567686" cy="37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39374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125430" y="524006"/>
            <a:ext cx="5804024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Conclusion and Future Works</a:t>
            </a:r>
            <a:endParaRPr sz="24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7" name="Google Shape;200;p15">
            <a:extLst>
              <a:ext uri="{FF2B5EF4-FFF2-40B4-BE49-F238E27FC236}">
                <a16:creationId xmlns:a16="http://schemas.microsoft.com/office/drawing/2014/main" id="{D44AC6E8-1860-474A-A88C-A0DC77ABCA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62761" y="1335795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Proposed Machine learning approach to detect Smart Ponzi schemes.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Estimated that more than 500 Smart Ponzi schemes exist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Future work to built more efficient classification model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dirty="0"/>
              <a:t>Future work on detecting impact and type of Smart Ponzi.</a:t>
            </a:r>
          </a:p>
          <a:p>
            <a:pPr marL="457200" lvl="1" indent="0"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515419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125430" y="524006"/>
            <a:ext cx="5804024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Questions</a:t>
            </a:r>
            <a:endParaRPr sz="24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7" name="Google Shape;200;p15">
            <a:extLst>
              <a:ext uri="{FF2B5EF4-FFF2-40B4-BE49-F238E27FC236}">
                <a16:creationId xmlns:a16="http://schemas.microsoft.com/office/drawing/2014/main" id="{D44AC6E8-1860-474A-A88C-A0DC77ABCA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62761" y="1335795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1" dirty="0"/>
              <a:t>What are the advantages for operators of Smart Contract Ponzi schemes? 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1" dirty="0"/>
              <a:t>Is there any possibility of Ponzi schemes or similar schemes in other Blockchain platforms?</a:t>
            </a:r>
          </a:p>
          <a:p>
            <a:pPr marL="457200" lvl="1" indent="0"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894068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2582046" y="794436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body" idx="1"/>
          </p:nvPr>
        </p:nvSpPr>
        <p:spPr>
          <a:xfrm>
            <a:off x="2446963" y="1402441"/>
            <a:ext cx="6156710" cy="28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l">
              <a:buNone/>
            </a:pPr>
            <a:r>
              <a:rPr lang="en-US" sz="1100" dirty="0"/>
              <a:t>[1]</a:t>
            </a:r>
            <a:r>
              <a:rPr lang="en-CA" sz="1100" b="0" i="0" u="none" strike="noStrike" baseline="0" dirty="0">
                <a:latin typeface="NimbusRomNo9L-Regu"/>
              </a:rPr>
              <a:t> Danny </a:t>
            </a:r>
            <a:r>
              <a:rPr lang="en-CA" sz="1100" b="0" i="0" u="none" strike="noStrike" baseline="0" dirty="0" err="1">
                <a:latin typeface="NimbusRomNo9L-Regu"/>
              </a:rPr>
              <a:t>Yuxing</a:t>
            </a:r>
            <a:r>
              <a:rPr lang="en-CA" sz="1100" b="0" i="0" u="none" strike="noStrike" baseline="0" dirty="0">
                <a:latin typeface="NimbusRomNo9L-Regu"/>
              </a:rPr>
              <a:t> Huang</a:t>
            </a:r>
            <a:r>
              <a:rPr lang="en-CA" sz="1100" b="0" i="0" u="none" strike="noStrike" baseline="0" dirty="0">
                <a:latin typeface="CMR8"/>
              </a:rPr>
              <a:t>1</a:t>
            </a:r>
            <a:r>
              <a:rPr lang="en-CA" sz="1100" b="0" i="0" u="none" strike="noStrike" baseline="0" dirty="0">
                <a:latin typeface="NimbusRomNo9L-Regu"/>
              </a:rPr>
              <a:t>, Maxwell </a:t>
            </a:r>
            <a:r>
              <a:rPr lang="en-CA" sz="1100" b="0" i="0" u="none" strike="noStrike" baseline="0" dirty="0" err="1">
                <a:latin typeface="NimbusRomNo9L-Regu"/>
              </a:rPr>
              <a:t>Matthaios</a:t>
            </a:r>
            <a:r>
              <a:rPr lang="en-CA" sz="1100" b="0" i="0" u="none" strike="noStrike" baseline="0" dirty="0">
                <a:latin typeface="NimbusRomNo9L-Regu"/>
              </a:rPr>
              <a:t> Aliapoulios</a:t>
            </a:r>
            <a:r>
              <a:rPr lang="en-CA" sz="1100" b="0" i="0" u="none" strike="noStrike" baseline="0" dirty="0">
                <a:latin typeface="CMR8"/>
              </a:rPr>
              <a:t>2</a:t>
            </a:r>
            <a:r>
              <a:rPr lang="en-CA" sz="1100" b="0" i="0" u="none" strike="noStrike" baseline="0" dirty="0">
                <a:latin typeface="NimbusRomNo9L-Regu"/>
              </a:rPr>
              <a:t>, Vector Guo Li</a:t>
            </a:r>
            <a:r>
              <a:rPr lang="en-CA" sz="1100" b="0" i="0" u="none" strike="noStrike" baseline="0" dirty="0">
                <a:latin typeface="CMR8"/>
              </a:rPr>
              <a:t>3, </a:t>
            </a:r>
            <a:r>
              <a:rPr lang="de-DE" sz="1100" b="0" i="0" u="none" strike="noStrike" baseline="0" dirty="0">
                <a:latin typeface="NimbusRomNo9L-Regu"/>
              </a:rPr>
              <a:t>Luca Invernizzi</a:t>
            </a:r>
            <a:r>
              <a:rPr lang="de-DE" sz="1100" b="0" i="0" u="none" strike="noStrike" baseline="0" dirty="0">
                <a:latin typeface="CMR8"/>
              </a:rPr>
              <a:t>4</a:t>
            </a:r>
            <a:r>
              <a:rPr lang="de-DE" sz="1100" b="0" i="0" u="none" strike="noStrike" baseline="0" dirty="0">
                <a:latin typeface="NimbusRomNo9L-Regu"/>
              </a:rPr>
              <a:t>, Kylie McRoberts</a:t>
            </a:r>
            <a:r>
              <a:rPr lang="de-DE" sz="1100" b="0" i="0" u="none" strike="noStrike" baseline="0" dirty="0">
                <a:latin typeface="CMR8"/>
              </a:rPr>
              <a:t>4</a:t>
            </a:r>
            <a:r>
              <a:rPr lang="de-DE" sz="1100" b="0" i="0" u="none" strike="noStrike" baseline="0" dirty="0">
                <a:latin typeface="NimbusRomNo9L-Regu"/>
              </a:rPr>
              <a:t>, Elie Bursztein</a:t>
            </a:r>
            <a:r>
              <a:rPr lang="de-DE" sz="1100" b="0" i="0" u="none" strike="noStrike" baseline="0" dirty="0">
                <a:latin typeface="CMR8"/>
              </a:rPr>
              <a:t>4</a:t>
            </a:r>
            <a:r>
              <a:rPr lang="de-DE" sz="1100" b="0" i="0" u="none" strike="noStrike" baseline="0" dirty="0">
                <a:latin typeface="NimbusRomNo9L-Regu"/>
              </a:rPr>
              <a:t>, Jonathan Levin</a:t>
            </a:r>
            <a:r>
              <a:rPr lang="de-DE" sz="1100" b="0" i="0" u="none" strike="noStrike" baseline="0" dirty="0">
                <a:latin typeface="CMR8"/>
              </a:rPr>
              <a:t>5 </a:t>
            </a:r>
            <a:r>
              <a:rPr lang="en-CA" sz="1100" b="0" i="0" u="none" strike="noStrike" baseline="0" dirty="0">
                <a:latin typeface="NimbusRomNo9L-Regu"/>
              </a:rPr>
              <a:t>Kirill Levchenko</a:t>
            </a:r>
            <a:r>
              <a:rPr lang="en-CA" sz="1100" b="0" i="0" u="none" strike="noStrike" baseline="0" dirty="0">
                <a:latin typeface="CMR8"/>
              </a:rPr>
              <a:t>3</a:t>
            </a:r>
            <a:r>
              <a:rPr lang="en-CA" sz="1100" b="0" i="0" u="none" strike="noStrike" baseline="0" dirty="0">
                <a:latin typeface="NimbusRomNo9L-Regu"/>
              </a:rPr>
              <a:t>, Alex C. Snoeren</a:t>
            </a:r>
            <a:r>
              <a:rPr lang="en-CA" sz="1100" b="0" i="0" u="none" strike="noStrike" baseline="0" dirty="0">
                <a:latin typeface="CMR8"/>
              </a:rPr>
              <a:t>3</a:t>
            </a:r>
            <a:r>
              <a:rPr lang="en-CA" sz="1100" b="0" i="0" u="none" strike="noStrike" baseline="0" dirty="0">
                <a:latin typeface="NimbusRomNo9L-Regu"/>
              </a:rPr>
              <a:t>, Damon McCoy,’ Tracking Ransomware End-to-end’</a:t>
            </a:r>
            <a:r>
              <a:rPr lang="en-US" sz="1100" dirty="0"/>
              <a:t> </a:t>
            </a:r>
          </a:p>
          <a:p>
            <a:pPr marL="76200" indent="0">
              <a:buNone/>
            </a:pPr>
            <a:endParaRPr lang="en-US" sz="1100" dirty="0"/>
          </a:p>
          <a:p>
            <a:pPr marL="76200" indent="0">
              <a:buNone/>
            </a:pPr>
            <a:r>
              <a:rPr lang="en-US" sz="1100" dirty="0"/>
              <a:t>[2]</a:t>
            </a:r>
            <a:r>
              <a:rPr lang="en-CA" sz="1100" b="0" i="0" u="none" strike="noStrike" baseline="0" dirty="0">
                <a:latin typeface="FormataOTFMd"/>
              </a:rPr>
              <a:t> WEILI CHEN 1,2, ZIBIN ZHENG 1,2, EDITH NGAI 3, PEILIN ZHENG1,2, AND YUREN ZHOU, </a:t>
            </a:r>
            <a:r>
              <a:rPr lang="en-US" sz="1100" b="0" i="0" u="none" strike="noStrike" baseline="0" dirty="0">
                <a:latin typeface="FormataOTFCond-Md"/>
              </a:rPr>
              <a:t>Exploiting Blockchain Data to Detect Smart </a:t>
            </a:r>
            <a:r>
              <a:rPr lang="en-CA" sz="1100" b="0" i="0" u="none" strike="noStrike" baseline="0" dirty="0">
                <a:latin typeface="FormataOTFCond-Md"/>
              </a:rPr>
              <a:t>Ponzi Schemes on Ethereum, </a:t>
            </a:r>
            <a:r>
              <a:rPr lang="en-US" sz="1100" b="0" i="0" u="none" strike="noStrike" baseline="0" dirty="0">
                <a:latin typeface="FormataOTF-Reg"/>
              </a:rPr>
              <a:t>Received February 14, 2019, accepted March 6, 2019, date of publication March 18, 2019, date of current version April 5, 2019.</a:t>
            </a:r>
            <a:endParaRPr lang="en-US" sz="1100" dirty="0"/>
          </a:p>
          <a:p>
            <a:pPr marL="76200" indent="0">
              <a:buNone/>
            </a:pPr>
            <a:endParaRPr lang="en-IN" sz="1200" dirty="0"/>
          </a:p>
          <a:p>
            <a:pPr marL="76200" indent="0">
              <a:buNone/>
            </a:pPr>
            <a:endParaRPr lang="en" sz="1200" dirty="0"/>
          </a:p>
        </p:txBody>
      </p:sp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796478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ctrTitle" idx="4294967295"/>
          </p:nvPr>
        </p:nvSpPr>
        <p:spPr>
          <a:xfrm>
            <a:off x="976745" y="529936"/>
            <a:ext cx="3096491" cy="7755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1"/>
                </a:solidFill>
              </a:rPr>
              <a:t>Questions!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209" name="Google Shape;209;p16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3074" name="Picture 2" descr="Don’t be afraid to ask a stupid ques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77" y="1305486"/>
            <a:ext cx="3634732" cy="227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07;p16">
            <a:extLst>
              <a:ext uri="{FF2B5EF4-FFF2-40B4-BE49-F238E27FC236}">
                <a16:creationId xmlns:a16="http://schemas.microsoft.com/office/drawing/2014/main" id="{2F367392-8786-4E75-9DD4-139676972B27}"/>
              </a:ext>
            </a:extLst>
          </p:cNvPr>
          <p:cNvSpPr txBox="1">
            <a:spLocks/>
          </p:cNvSpPr>
          <p:nvPr/>
        </p:nvSpPr>
        <p:spPr>
          <a:xfrm>
            <a:off x="280909" y="2999747"/>
            <a:ext cx="4447997" cy="77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erif"/>
              <a:buNone/>
              <a:defRPr sz="2800" b="1" i="0" u="none" strike="noStrike" cap="none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r>
              <a:rPr lang="en-US" sz="2400" dirty="0">
                <a:solidFill>
                  <a:schemeClr val="lt1"/>
                </a:solidFill>
              </a:rPr>
              <a:t>Thank you for your time</a:t>
            </a:r>
            <a:endParaRPr lang="en-CA" sz="2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976899" y="697564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Discovering ransom deposit address</a:t>
            </a:r>
            <a:endParaRPr sz="2000"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69741" y="1345905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Discovered ransom seed addresses associated with victim provided images from reports in public forums such as Bleeping Computer – </a:t>
            </a:r>
            <a:r>
              <a:rPr lang="en" sz="1600" b="1" dirty="0"/>
              <a:t>25 seed ransom addresses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Obtain binaries of Locky and Cerber from VirusTotal.- </a:t>
            </a:r>
            <a:r>
              <a:rPr lang="en" sz="1600" b="1" dirty="0"/>
              <a:t>32 addresses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" sz="16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28248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976899" y="697564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Discovering additional ransom address</a:t>
            </a:r>
            <a:endParaRPr sz="2000"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69741" y="1345905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b="1" dirty="0"/>
              <a:t>Need ?- </a:t>
            </a:r>
            <a:r>
              <a:rPr lang="en" sz="1600" dirty="0"/>
              <a:t>Locky, Cerber use unique addresses for each ransom therefore hard to find associated addresses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b="1" dirty="0"/>
              <a:t>How?- </a:t>
            </a:r>
            <a:r>
              <a:rPr lang="en" sz="1600" dirty="0"/>
              <a:t>By Clustering and Micropayments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Clustering  using co-spent heuristics.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Micropayments- 0.001 bitcoins to ransom addresses and observe subsequent  flow.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" sz="16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endParaRPr lang="en" sz="1600" b="1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899059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026780" y="458855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Discovering additional ransom address</a:t>
            </a:r>
            <a:endParaRPr sz="2000"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69741" y="1345905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endParaRPr lang="en" sz="1600" dirty="0"/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" sz="16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endParaRPr lang="en" sz="1600" b="1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515B7-7388-4D8C-BEF5-7577D3E32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6" y="1462577"/>
            <a:ext cx="4397869" cy="3087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2AE00A-7604-45E6-AFC2-EBA82615F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646" y="942156"/>
            <a:ext cx="4314002" cy="40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9169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976899" y="697564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Limitations of Co-spending Heuristic and Micropayments</a:t>
            </a:r>
            <a:endParaRPr sz="2000"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69741" y="1345905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Victim reported two ransom address of Sage but never did transaction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Micropayments made to Sage family never moved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Ransomware operator may decide to completely switch to different wallet cluster after rec</a:t>
            </a:r>
            <a:r>
              <a:rPr lang="en-CA" sz="1600" dirty="0" err="1"/>
              <a:t>ei</a:t>
            </a:r>
            <a:r>
              <a:rPr lang="en" sz="1600" dirty="0"/>
              <a:t>ving payment.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endParaRPr lang="en" sz="1600" b="1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625561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976899" y="697564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Coverage of Clusters</a:t>
            </a:r>
            <a:endParaRPr sz="2000" dirty="0"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2869741" y="1345905"/>
            <a:ext cx="5464201" cy="123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1600" dirty="0"/>
              <a:t>There is chance of potentially missing cluster of ransomware family.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CA" sz="1600" dirty="0"/>
              <a:t>To determine , study of timing of Bitcoin inflow with external indicators </a:t>
            </a:r>
          </a:p>
          <a:p>
            <a:pPr marL="742950" lvl="1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CA" sz="1600" dirty="0"/>
              <a:t>Google Searches</a:t>
            </a:r>
          </a:p>
          <a:p>
            <a:pPr marL="742950" lvl="1" indent="-285750"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CA" sz="1600" dirty="0"/>
              <a:t>Number of Binaries in </a:t>
            </a:r>
            <a:r>
              <a:rPr lang="en-CA" sz="1600" dirty="0" err="1"/>
              <a:t>VirusTool</a:t>
            </a:r>
            <a:endParaRPr lang="en" sz="16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621521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2976899" y="697564"/>
            <a:ext cx="5464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Results of study of comparisons</a:t>
            </a:r>
            <a:endParaRPr sz="2000" dirty="0"/>
          </a:p>
        </p:txBody>
      </p:sp>
      <p:sp>
        <p:nvSpPr>
          <p:cNvPr id="202" name="Google Shape;202;p15"/>
          <p:cNvSpPr txBox="1">
            <a:spLocks noGrp="1"/>
          </p:cNvSpPr>
          <p:nvPr>
            <p:ph type="sldNum" idx="12"/>
          </p:nvPr>
        </p:nvSpPr>
        <p:spPr>
          <a:xfrm>
            <a:off x="228600" y="4718604"/>
            <a:ext cx="369900" cy="25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01CA9-154F-48BD-9795-73323B385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07669"/>
            <a:ext cx="8739151" cy="273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931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Exeter template">
  <a:themeElements>
    <a:clrScheme name="Custom 347">
      <a:dk1>
        <a:srgbClr val="3E4655"/>
      </a:dk1>
      <a:lt1>
        <a:srgbClr val="FFFFFF"/>
      </a:lt1>
      <a:dk2>
        <a:srgbClr val="746F7E"/>
      </a:dk2>
      <a:lt2>
        <a:srgbClr val="EAECF0"/>
      </a:lt2>
      <a:accent1>
        <a:srgbClr val="FFB900"/>
      </a:accent1>
      <a:accent2>
        <a:srgbClr val="F78300"/>
      </a:accent2>
      <a:accent3>
        <a:srgbClr val="D6516E"/>
      </a:accent3>
      <a:accent4>
        <a:srgbClr val="807DAF"/>
      </a:accent4>
      <a:accent5>
        <a:srgbClr val="93AECF"/>
      </a:accent5>
      <a:accent6>
        <a:srgbClr val="7E0808"/>
      </a:accent6>
      <a:hlink>
        <a:srgbClr val="38334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1379</Words>
  <Application>Microsoft Office PowerPoint</Application>
  <PresentationFormat>On-screen Show (16:9)</PresentationFormat>
  <Paragraphs>173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Wingdings</vt:lpstr>
      <vt:lpstr>FormataOTF-Reg</vt:lpstr>
      <vt:lpstr>CMR8</vt:lpstr>
      <vt:lpstr>FormataOTFCond-Md</vt:lpstr>
      <vt:lpstr>TimesLTStd-Roman</vt:lpstr>
      <vt:lpstr>CMR7</vt:lpstr>
      <vt:lpstr>IBM Plex Sans Light</vt:lpstr>
      <vt:lpstr>Arial</vt:lpstr>
      <vt:lpstr>IBM Plex Serif</vt:lpstr>
      <vt:lpstr>FormataOTFMd</vt:lpstr>
      <vt:lpstr>NimbusRomNo9L-Regu</vt:lpstr>
      <vt:lpstr>Exeter template</vt:lpstr>
      <vt:lpstr>Tracking Ransomware End-to-end</vt:lpstr>
      <vt:lpstr>Introduction</vt:lpstr>
      <vt:lpstr>Background Information</vt:lpstr>
      <vt:lpstr>Discovering ransom deposit address</vt:lpstr>
      <vt:lpstr>Discovering additional ransom address</vt:lpstr>
      <vt:lpstr>Discovering additional ransom address</vt:lpstr>
      <vt:lpstr>Limitations of Co-spending Heuristic and Micropayments</vt:lpstr>
      <vt:lpstr>Coverage of Clusters</vt:lpstr>
      <vt:lpstr>Results of study of comparisons</vt:lpstr>
      <vt:lpstr>Overlapping of three events:-</vt:lpstr>
      <vt:lpstr>Filtering Transactions</vt:lpstr>
      <vt:lpstr>Results after Filtering Transactions</vt:lpstr>
      <vt:lpstr>Payment Dynamics</vt:lpstr>
      <vt:lpstr>Payment Timings</vt:lpstr>
      <vt:lpstr>Characterizing Potential Cash out</vt:lpstr>
      <vt:lpstr>Future Works :-</vt:lpstr>
      <vt:lpstr>Conclusions &amp; Questions:-</vt:lpstr>
      <vt:lpstr>Exploiting Blockchain Data to detect Smart Ponzi Schemes on Ethereum</vt:lpstr>
      <vt:lpstr>Introduction</vt:lpstr>
      <vt:lpstr>Smart Ponzi Scheme</vt:lpstr>
      <vt:lpstr>Significance of detecting Ponzi Schemes</vt:lpstr>
      <vt:lpstr>Detecting Smart Ponzi Schemes is not easy</vt:lpstr>
      <vt:lpstr>Framework adopted in study:-</vt:lpstr>
      <vt:lpstr>Ethereum, Smart Contract in Nutshell</vt:lpstr>
      <vt:lpstr>Source Code Snippet of Smart Ponzi Scheme</vt:lpstr>
      <vt:lpstr>Data Collection</vt:lpstr>
      <vt:lpstr>Feature Extraction(Account Features)</vt:lpstr>
      <vt:lpstr>Feature Extraction(Account Features)-contd.</vt:lpstr>
      <vt:lpstr>Feature Extraction(Code Features)</vt:lpstr>
      <vt:lpstr>Classification Model</vt:lpstr>
      <vt:lpstr>Evaluation Metrics</vt:lpstr>
      <vt:lpstr>Important Code Features to detect Smart Ponzi</vt:lpstr>
      <vt:lpstr>Number of Smart Ponzi Schemes detected</vt:lpstr>
      <vt:lpstr>Conclusion and Future Works</vt:lpstr>
      <vt:lpstr>Questions</vt:lpstr>
      <vt:lpstr>References</vt:lpstr>
      <vt:lpstr>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Automatically finding patches using Genetic Algorithm</dc:title>
  <cp:lastModifiedBy>Mr Rahul -</cp:lastModifiedBy>
  <cp:revision>81</cp:revision>
  <dcterms:modified xsi:type="dcterms:W3CDTF">2020-10-28T06:34:42Z</dcterms:modified>
</cp:coreProperties>
</file>