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9"/>
    <p:restoredTop sz="94747"/>
  </p:normalViewPr>
  <p:slideViewPr>
    <p:cSldViewPr snapToGrid="0" snapToObjects="1">
      <p:cViewPr varScale="1">
        <p:scale>
          <a:sx n="86" d="100"/>
          <a:sy n="86" d="100"/>
        </p:scale>
        <p:origin x="40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27745-BE08-4E11-94DD-5126994CF5C7}"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1C33614C-D45B-413E-954B-EF1A892FCCB1}">
      <dgm:prSet/>
      <dgm:spPr/>
      <dgm:t>
        <a:bodyPr/>
        <a:lstStyle/>
        <a:p>
          <a:r>
            <a:rPr lang="en-GB"/>
            <a:t>Introduction</a:t>
          </a:r>
          <a:endParaRPr lang="en-US"/>
        </a:p>
      </dgm:t>
    </dgm:pt>
    <dgm:pt modelId="{5E9FBC41-6E75-4F31-8B6D-43158C474E80}" type="parTrans" cxnId="{966327EC-8188-4F87-BD76-6FAAC99DCBC0}">
      <dgm:prSet/>
      <dgm:spPr/>
      <dgm:t>
        <a:bodyPr/>
        <a:lstStyle/>
        <a:p>
          <a:endParaRPr lang="en-US"/>
        </a:p>
      </dgm:t>
    </dgm:pt>
    <dgm:pt modelId="{21CA335C-F845-4A78-8896-B6ACAAB600A9}" type="sibTrans" cxnId="{966327EC-8188-4F87-BD76-6FAAC99DCBC0}">
      <dgm:prSet/>
      <dgm:spPr/>
      <dgm:t>
        <a:bodyPr/>
        <a:lstStyle/>
        <a:p>
          <a:endParaRPr lang="en-US"/>
        </a:p>
      </dgm:t>
    </dgm:pt>
    <dgm:pt modelId="{EA045FA5-46C8-4989-8561-97DEDED70AA1}">
      <dgm:prSet/>
      <dgm:spPr/>
      <dgm:t>
        <a:bodyPr/>
        <a:lstStyle/>
        <a:p>
          <a:r>
            <a:rPr lang="en-GB"/>
            <a:t>Channels</a:t>
          </a:r>
          <a:endParaRPr lang="en-US"/>
        </a:p>
      </dgm:t>
    </dgm:pt>
    <dgm:pt modelId="{F6267CA0-A924-4859-9A0D-4F9B46CDE384}" type="parTrans" cxnId="{CEAA8CC7-6C83-412C-9142-F2AC0952A57B}">
      <dgm:prSet/>
      <dgm:spPr/>
      <dgm:t>
        <a:bodyPr/>
        <a:lstStyle/>
        <a:p>
          <a:endParaRPr lang="en-US"/>
        </a:p>
      </dgm:t>
    </dgm:pt>
    <dgm:pt modelId="{C706553B-0778-42EF-B0E7-DC0E1D96C7FB}" type="sibTrans" cxnId="{CEAA8CC7-6C83-412C-9142-F2AC0952A57B}">
      <dgm:prSet/>
      <dgm:spPr/>
      <dgm:t>
        <a:bodyPr/>
        <a:lstStyle/>
        <a:p>
          <a:endParaRPr lang="en-US"/>
        </a:p>
      </dgm:t>
    </dgm:pt>
    <dgm:pt modelId="{9908CFEE-0E55-4503-B517-013C28217628}">
      <dgm:prSet/>
      <dgm:spPr/>
      <dgm:t>
        <a:bodyPr/>
        <a:lstStyle/>
        <a:p>
          <a:r>
            <a:rPr lang="en-GB"/>
            <a:t>Channel Hubs</a:t>
          </a:r>
          <a:endParaRPr lang="en-US"/>
        </a:p>
      </dgm:t>
    </dgm:pt>
    <dgm:pt modelId="{B240FFDF-7C5A-4353-B0F7-DAAD182F9E60}" type="parTrans" cxnId="{7140D580-2DE2-4A2A-B9FE-10D10B6703CC}">
      <dgm:prSet/>
      <dgm:spPr/>
      <dgm:t>
        <a:bodyPr/>
        <a:lstStyle/>
        <a:p>
          <a:endParaRPr lang="en-US"/>
        </a:p>
      </dgm:t>
    </dgm:pt>
    <dgm:pt modelId="{4C8F6158-9C38-4407-9D75-CC23509C62EB}" type="sibTrans" cxnId="{7140D580-2DE2-4A2A-B9FE-10D10B6703CC}">
      <dgm:prSet/>
      <dgm:spPr/>
      <dgm:t>
        <a:bodyPr/>
        <a:lstStyle/>
        <a:p>
          <a:endParaRPr lang="en-US"/>
        </a:p>
      </dgm:t>
    </dgm:pt>
    <dgm:pt modelId="{9DC33089-10AA-413C-B715-76991A4468D3}">
      <dgm:prSet/>
      <dgm:spPr/>
      <dgm:t>
        <a:bodyPr/>
        <a:lstStyle/>
        <a:p>
          <a:r>
            <a:rPr lang="en-GB"/>
            <a:t>Commit-Chain</a:t>
          </a:r>
          <a:endParaRPr lang="en-US"/>
        </a:p>
      </dgm:t>
    </dgm:pt>
    <dgm:pt modelId="{3AC0C89A-EAB0-4608-9111-82F2122A29AF}" type="parTrans" cxnId="{9ED39536-F1B9-4519-8D36-B7845E2B72CB}">
      <dgm:prSet/>
      <dgm:spPr/>
      <dgm:t>
        <a:bodyPr/>
        <a:lstStyle/>
        <a:p>
          <a:endParaRPr lang="en-US"/>
        </a:p>
      </dgm:t>
    </dgm:pt>
    <dgm:pt modelId="{87CD00A2-406A-45E7-9B78-30C5035C1A33}" type="sibTrans" cxnId="{9ED39536-F1B9-4519-8D36-B7845E2B72CB}">
      <dgm:prSet/>
      <dgm:spPr/>
      <dgm:t>
        <a:bodyPr/>
        <a:lstStyle/>
        <a:p>
          <a:endParaRPr lang="en-US"/>
        </a:p>
      </dgm:t>
    </dgm:pt>
    <dgm:pt modelId="{F80891C9-005A-482F-BC99-9487F2FCCCDF}">
      <dgm:prSet/>
      <dgm:spPr/>
      <dgm:t>
        <a:bodyPr/>
        <a:lstStyle/>
        <a:p>
          <a:r>
            <a:rPr lang="en-GB"/>
            <a:t>Anonymity and Privacy</a:t>
          </a:r>
          <a:endParaRPr lang="en-US"/>
        </a:p>
      </dgm:t>
    </dgm:pt>
    <dgm:pt modelId="{A488C905-BFE0-4080-A09A-F639D88C2040}" type="parTrans" cxnId="{3569A170-57EC-453C-B6B9-3B0D40C0F392}">
      <dgm:prSet/>
      <dgm:spPr/>
      <dgm:t>
        <a:bodyPr/>
        <a:lstStyle/>
        <a:p>
          <a:endParaRPr lang="en-US"/>
        </a:p>
      </dgm:t>
    </dgm:pt>
    <dgm:pt modelId="{99E7B8E4-00FD-422D-A1F0-24875D4BF77B}" type="sibTrans" cxnId="{3569A170-57EC-453C-B6B9-3B0D40C0F392}">
      <dgm:prSet/>
      <dgm:spPr/>
      <dgm:t>
        <a:bodyPr/>
        <a:lstStyle/>
        <a:p>
          <a:endParaRPr lang="en-US"/>
        </a:p>
      </dgm:t>
    </dgm:pt>
    <dgm:pt modelId="{E08D1B9C-146D-9848-84D2-2CAC20CB9A31}" type="pres">
      <dgm:prSet presAssocID="{D3227745-BE08-4E11-94DD-5126994CF5C7}" presName="vert0" presStyleCnt="0">
        <dgm:presLayoutVars>
          <dgm:dir/>
          <dgm:animOne val="branch"/>
          <dgm:animLvl val="lvl"/>
        </dgm:presLayoutVars>
      </dgm:prSet>
      <dgm:spPr/>
      <dgm:t>
        <a:bodyPr/>
        <a:lstStyle/>
        <a:p>
          <a:endParaRPr lang="en-GB"/>
        </a:p>
      </dgm:t>
    </dgm:pt>
    <dgm:pt modelId="{CAEC1FAC-83EC-A048-B044-865FE7ADE517}" type="pres">
      <dgm:prSet presAssocID="{1C33614C-D45B-413E-954B-EF1A892FCCB1}" presName="thickLine" presStyleLbl="alignNode1" presStyleIdx="0" presStyleCnt="5"/>
      <dgm:spPr/>
    </dgm:pt>
    <dgm:pt modelId="{CF65994C-34A0-8844-835A-14F09C612EA0}" type="pres">
      <dgm:prSet presAssocID="{1C33614C-D45B-413E-954B-EF1A892FCCB1}" presName="horz1" presStyleCnt="0"/>
      <dgm:spPr/>
    </dgm:pt>
    <dgm:pt modelId="{BF58AF10-DA88-7247-8E64-1467B236C12C}" type="pres">
      <dgm:prSet presAssocID="{1C33614C-D45B-413E-954B-EF1A892FCCB1}" presName="tx1" presStyleLbl="revTx" presStyleIdx="0" presStyleCnt="5"/>
      <dgm:spPr/>
      <dgm:t>
        <a:bodyPr/>
        <a:lstStyle/>
        <a:p>
          <a:endParaRPr lang="en-GB"/>
        </a:p>
      </dgm:t>
    </dgm:pt>
    <dgm:pt modelId="{92F54337-1F32-FE42-8CA1-5B932EE0570A}" type="pres">
      <dgm:prSet presAssocID="{1C33614C-D45B-413E-954B-EF1A892FCCB1}" presName="vert1" presStyleCnt="0"/>
      <dgm:spPr/>
    </dgm:pt>
    <dgm:pt modelId="{DCB4F4F2-BEAA-BB4A-8ACC-566D4FC9CC8D}" type="pres">
      <dgm:prSet presAssocID="{EA045FA5-46C8-4989-8561-97DEDED70AA1}" presName="thickLine" presStyleLbl="alignNode1" presStyleIdx="1" presStyleCnt="5"/>
      <dgm:spPr/>
    </dgm:pt>
    <dgm:pt modelId="{B17AE501-9BA2-1546-B27F-F1B8D8229788}" type="pres">
      <dgm:prSet presAssocID="{EA045FA5-46C8-4989-8561-97DEDED70AA1}" presName="horz1" presStyleCnt="0"/>
      <dgm:spPr/>
    </dgm:pt>
    <dgm:pt modelId="{4CC93A06-FC93-B94A-AC7D-B1412FF34BEA}" type="pres">
      <dgm:prSet presAssocID="{EA045FA5-46C8-4989-8561-97DEDED70AA1}" presName="tx1" presStyleLbl="revTx" presStyleIdx="1" presStyleCnt="5"/>
      <dgm:spPr/>
      <dgm:t>
        <a:bodyPr/>
        <a:lstStyle/>
        <a:p>
          <a:endParaRPr lang="en-GB"/>
        </a:p>
      </dgm:t>
    </dgm:pt>
    <dgm:pt modelId="{9D130DC4-ED2A-3543-8900-0D22D88C1691}" type="pres">
      <dgm:prSet presAssocID="{EA045FA5-46C8-4989-8561-97DEDED70AA1}" presName="vert1" presStyleCnt="0"/>
      <dgm:spPr/>
    </dgm:pt>
    <dgm:pt modelId="{B8B3A1BD-97F9-2E4D-BD04-9D78746C4CBB}" type="pres">
      <dgm:prSet presAssocID="{9908CFEE-0E55-4503-B517-013C28217628}" presName="thickLine" presStyleLbl="alignNode1" presStyleIdx="2" presStyleCnt="5"/>
      <dgm:spPr/>
    </dgm:pt>
    <dgm:pt modelId="{A7949A26-B13D-9148-B65F-087EE0F6677A}" type="pres">
      <dgm:prSet presAssocID="{9908CFEE-0E55-4503-B517-013C28217628}" presName="horz1" presStyleCnt="0"/>
      <dgm:spPr/>
    </dgm:pt>
    <dgm:pt modelId="{12B6E62C-539C-9D43-9940-18AA56895DBF}" type="pres">
      <dgm:prSet presAssocID="{9908CFEE-0E55-4503-B517-013C28217628}" presName="tx1" presStyleLbl="revTx" presStyleIdx="2" presStyleCnt="5"/>
      <dgm:spPr/>
      <dgm:t>
        <a:bodyPr/>
        <a:lstStyle/>
        <a:p>
          <a:endParaRPr lang="en-GB"/>
        </a:p>
      </dgm:t>
    </dgm:pt>
    <dgm:pt modelId="{00EC4C07-3318-774F-A0EB-49CDB525EBEA}" type="pres">
      <dgm:prSet presAssocID="{9908CFEE-0E55-4503-B517-013C28217628}" presName="vert1" presStyleCnt="0"/>
      <dgm:spPr/>
    </dgm:pt>
    <dgm:pt modelId="{C74A4A9F-0355-B143-A822-3F00AA75B319}" type="pres">
      <dgm:prSet presAssocID="{9DC33089-10AA-413C-B715-76991A4468D3}" presName="thickLine" presStyleLbl="alignNode1" presStyleIdx="3" presStyleCnt="5"/>
      <dgm:spPr/>
    </dgm:pt>
    <dgm:pt modelId="{2B26E3FB-B261-544D-A16F-149F91E4CEDB}" type="pres">
      <dgm:prSet presAssocID="{9DC33089-10AA-413C-B715-76991A4468D3}" presName="horz1" presStyleCnt="0"/>
      <dgm:spPr/>
    </dgm:pt>
    <dgm:pt modelId="{50177783-09B6-784A-B3B0-B9196052D59E}" type="pres">
      <dgm:prSet presAssocID="{9DC33089-10AA-413C-B715-76991A4468D3}" presName="tx1" presStyleLbl="revTx" presStyleIdx="3" presStyleCnt="5"/>
      <dgm:spPr/>
      <dgm:t>
        <a:bodyPr/>
        <a:lstStyle/>
        <a:p>
          <a:endParaRPr lang="en-GB"/>
        </a:p>
      </dgm:t>
    </dgm:pt>
    <dgm:pt modelId="{BCCBCDFA-A585-2246-B6B7-EE64196EA5DF}" type="pres">
      <dgm:prSet presAssocID="{9DC33089-10AA-413C-B715-76991A4468D3}" presName="vert1" presStyleCnt="0"/>
      <dgm:spPr/>
    </dgm:pt>
    <dgm:pt modelId="{FBA4F0B0-7C49-6B4E-9034-F44C17445612}" type="pres">
      <dgm:prSet presAssocID="{F80891C9-005A-482F-BC99-9487F2FCCCDF}" presName="thickLine" presStyleLbl="alignNode1" presStyleIdx="4" presStyleCnt="5"/>
      <dgm:spPr/>
    </dgm:pt>
    <dgm:pt modelId="{112B84C2-9135-AA49-8FDF-289A1474E33B}" type="pres">
      <dgm:prSet presAssocID="{F80891C9-005A-482F-BC99-9487F2FCCCDF}" presName="horz1" presStyleCnt="0"/>
      <dgm:spPr/>
    </dgm:pt>
    <dgm:pt modelId="{715D3C28-1AC6-6E42-BB8F-B76B2BDC0994}" type="pres">
      <dgm:prSet presAssocID="{F80891C9-005A-482F-BC99-9487F2FCCCDF}" presName="tx1" presStyleLbl="revTx" presStyleIdx="4" presStyleCnt="5"/>
      <dgm:spPr/>
      <dgm:t>
        <a:bodyPr/>
        <a:lstStyle/>
        <a:p>
          <a:endParaRPr lang="en-GB"/>
        </a:p>
      </dgm:t>
    </dgm:pt>
    <dgm:pt modelId="{D7EE9597-219E-C041-8F68-BAC8B0E3B61B}" type="pres">
      <dgm:prSet presAssocID="{F80891C9-005A-482F-BC99-9487F2FCCCDF}" presName="vert1" presStyleCnt="0"/>
      <dgm:spPr/>
    </dgm:pt>
  </dgm:ptLst>
  <dgm:cxnLst>
    <dgm:cxn modelId="{7140D580-2DE2-4A2A-B9FE-10D10B6703CC}" srcId="{D3227745-BE08-4E11-94DD-5126994CF5C7}" destId="{9908CFEE-0E55-4503-B517-013C28217628}" srcOrd="2" destOrd="0" parTransId="{B240FFDF-7C5A-4353-B0F7-DAAD182F9E60}" sibTransId="{4C8F6158-9C38-4407-9D75-CC23509C62EB}"/>
    <dgm:cxn modelId="{3569A170-57EC-453C-B6B9-3B0D40C0F392}" srcId="{D3227745-BE08-4E11-94DD-5126994CF5C7}" destId="{F80891C9-005A-482F-BC99-9487F2FCCCDF}" srcOrd="4" destOrd="0" parTransId="{A488C905-BFE0-4080-A09A-F639D88C2040}" sibTransId="{99E7B8E4-00FD-422D-A1F0-24875D4BF77B}"/>
    <dgm:cxn modelId="{86515642-E759-C241-BBBB-C2AA4803F6F8}" type="presOf" srcId="{9908CFEE-0E55-4503-B517-013C28217628}" destId="{12B6E62C-539C-9D43-9940-18AA56895DBF}" srcOrd="0" destOrd="0" presId="urn:microsoft.com/office/officeart/2008/layout/LinedList"/>
    <dgm:cxn modelId="{693BA62A-A780-E445-8485-641B5C4311AA}" type="presOf" srcId="{9DC33089-10AA-413C-B715-76991A4468D3}" destId="{50177783-09B6-784A-B3B0-B9196052D59E}" srcOrd="0" destOrd="0" presId="urn:microsoft.com/office/officeart/2008/layout/LinedList"/>
    <dgm:cxn modelId="{C53A8926-F501-3E4D-97AF-A5C8EE342574}" type="presOf" srcId="{F80891C9-005A-482F-BC99-9487F2FCCCDF}" destId="{715D3C28-1AC6-6E42-BB8F-B76B2BDC0994}" srcOrd="0" destOrd="0" presId="urn:microsoft.com/office/officeart/2008/layout/LinedList"/>
    <dgm:cxn modelId="{372EC9C5-4F28-5B4D-945C-D1952372BFEF}" type="presOf" srcId="{EA045FA5-46C8-4989-8561-97DEDED70AA1}" destId="{4CC93A06-FC93-B94A-AC7D-B1412FF34BEA}" srcOrd="0" destOrd="0" presId="urn:microsoft.com/office/officeart/2008/layout/LinedList"/>
    <dgm:cxn modelId="{9ED39536-F1B9-4519-8D36-B7845E2B72CB}" srcId="{D3227745-BE08-4E11-94DD-5126994CF5C7}" destId="{9DC33089-10AA-413C-B715-76991A4468D3}" srcOrd="3" destOrd="0" parTransId="{3AC0C89A-EAB0-4608-9111-82F2122A29AF}" sibTransId="{87CD00A2-406A-45E7-9B78-30C5035C1A33}"/>
    <dgm:cxn modelId="{CEAA8CC7-6C83-412C-9142-F2AC0952A57B}" srcId="{D3227745-BE08-4E11-94DD-5126994CF5C7}" destId="{EA045FA5-46C8-4989-8561-97DEDED70AA1}" srcOrd="1" destOrd="0" parTransId="{F6267CA0-A924-4859-9A0D-4F9B46CDE384}" sibTransId="{C706553B-0778-42EF-B0E7-DC0E1D96C7FB}"/>
    <dgm:cxn modelId="{C40B21A3-3C42-4E46-967B-8A1D51E072AA}" type="presOf" srcId="{1C33614C-D45B-413E-954B-EF1A892FCCB1}" destId="{BF58AF10-DA88-7247-8E64-1467B236C12C}" srcOrd="0" destOrd="0" presId="urn:microsoft.com/office/officeart/2008/layout/LinedList"/>
    <dgm:cxn modelId="{2BC52811-D8BA-B043-83A7-DEBF2758F24D}" type="presOf" srcId="{D3227745-BE08-4E11-94DD-5126994CF5C7}" destId="{E08D1B9C-146D-9848-84D2-2CAC20CB9A31}" srcOrd="0" destOrd="0" presId="urn:microsoft.com/office/officeart/2008/layout/LinedList"/>
    <dgm:cxn modelId="{966327EC-8188-4F87-BD76-6FAAC99DCBC0}" srcId="{D3227745-BE08-4E11-94DD-5126994CF5C7}" destId="{1C33614C-D45B-413E-954B-EF1A892FCCB1}" srcOrd="0" destOrd="0" parTransId="{5E9FBC41-6E75-4F31-8B6D-43158C474E80}" sibTransId="{21CA335C-F845-4A78-8896-B6ACAAB600A9}"/>
    <dgm:cxn modelId="{534688F3-B337-CB4F-BC00-AE4BDA48B5C2}" type="presParOf" srcId="{E08D1B9C-146D-9848-84D2-2CAC20CB9A31}" destId="{CAEC1FAC-83EC-A048-B044-865FE7ADE517}" srcOrd="0" destOrd="0" presId="urn:microsoft.com/office/officeart/2008/layout/LinedList"/>
    <dgm:cxn modelId="{D1FFF383-87E2-E649-9115-ED1EA1425C81}" type="presParOf" srcId="{E08D1B9C-146D-9848-84D2-2CAC20CB9A31}" destId="{CF65994C-34A0-8844-835A-14F09C612EA0}" srcOrd="1" destOrd="0" presId="urn:microsoft.com/office/officeart/2008/layout/LinedList"/>
    <dgm:cxn modelId="{2AF4F2D9-9EE4-E54B-92CD-18B7845F6079}" type="presParOf" srcId="{CF65994C-34A0-8844-835A-14F09C612EA0}" destId="{BF58AF10-DA88-7247-8E64-1467B236C12C}" srcOrd="0" destOrd="0" presId="urn:microsoft.com/office/officeart/2008/layout/LinedList"/>
    <dgm:cxn modelId="{2A5F017E-C0A8-8B4B-9787-E00131587A84}" type="presParOf" srcId="{CF65994C-34A0-8844-835A-14F09C612EA0}" destId="{92F54337-1F32-FE42-8CA1-5B932EE0570A}" srcOrd="1" destOrd="0" presId="urn:microsoft.com/office/officeart/2008/layout/LinedList"/>
    <dgm:cxn modelId="{2C813D87-C6A1-7D4C-9F49-BB70DF84449F}" type="presParOf" srcId="{E08D1B9C-146D-9848-84D2-2CAC20CB9A31}" destId="{DCB4F4F2-BEAA-BB4A-8ACC-566D4FC9CC8D}" srcOrd="2" destOrd="0" presId="urn:microsoft.com/office/officeart/2008/layout/LinedList"/>
    <dgm:cxn modelId="{0BF4EAF5-5362-2D4C-A5A0-A213657903D9}" type="presParOf" srcId="{E08D1B9C-146D-9848-84D2-2CAC20CB9A31}" destId="{B17AE501-9BA2-1546-B27F-F1B8D8229788}" srcOrd="3" destOrd="0" presId="urn:microsoft.com/office/officeart/2008/layout/LinedList"/>
    <dgm:cxn modelId="{2E6DE3F6-7443-5249-B277-E439D4B6FBFA}" type="presParOf" srcId="{B17AE501-9BA2-1546-B27F-F1B8D8229788}" destId="{4CC93A06-FC93-B94A-AC7D-B1412FF34BEA}" srcOrd="0" destOrd="0" presId="urn:microsoft.com/office/officeart/2008/layout/LinedList"/>
    <dgm:cxn modelId="{B125C326-0654-BC4B-8317-9C969BE7C92A}" type="presParOf" srcId="{B17AE501-9BA2-1546-B27F-F1B8D8229788}" destId="{9D130DC4-ED2A-3543-8900-0D22D88C1691}" srcOrd="1" destOrd="0" presId="urn:microsoft.com/office/officeart/2008/layout/LinedList"/>
    <dgm:cxn modelId="{647E04E7-D426-4143-8408-F0C449E4B02A}" type="presParOf" srcId="{E08D1B9C-146D-9848-84D2-2CAC20CB9A31}" destId="{B8B3A1BD-97F9-2E4D-BD04-9D78746C4CBB}" srcOrd="4" destOrd="0" presId="urn:microsoft.com/office/officeart/2008/layout/LinedList"/>
    <dgm:cxn modelId="{0BC758D0-542C-0B44-9892-B8FBE724BC03}" type="presParOf" srcId="{E08D1B9C-146D-9848-84D2-2CAC20CB9A31}" destId="{A7949A26-B13D-9148-B65F-087EE0F6677A}" srcOrd="5" destOrd="0" presId="urn:microsoft.com/office/officeart/2008/layout/LinedList"/>
    <dgm:cxn modelId="{2C735F6A-18DB-B248-8BBF-CB3685A6D85C}" type="presParOf" srcId="{A7949A26-B13D-9148-B65F-087EE0F6677A}" destId="{12B6E62C-539C-9D43-9940-18AA56895DBF}" srcOrd="0" destOrd="0" presId="urn:microsoft.com/office/officeart/2008/layout/LinedList"/>
    <dgm:cxn modelId="{29A6D2CD-6912-DF4B-9255-0213B2CB1154}" type="presParOf" srcId="{A7949A26-B13D-9148-B65F-087EE0F6677A}" destId="{00EC4C07-3318-774F-A0EB-49CDB525EBEA}" srcOrd="1" destOrd="0" presId="urn:microsoft.com/office/officeart/2008/layout/LinedList"/>
    <dgm:cxn modelId="{F284F081-FCC8-6B4C-BD2C-B9E083E85CD5}" type="presParOf" srcId="{E08D1B9C-146D-9848-84D2-2CAC20CB9A31}" destId="{C74A4A9F-0355-B143-A822-3F00AA75B319}" srcOrd="6" destOrd="0" presId="urn:microsoft.com/office/officeart/2008/layout/LinedList"/>
    <dgm:cxn modelId="{DC0A1C79-779D-CC4A-9878-2627CB3B73A0}" type="presParOf" srcId="{E08D1B9C-146D-9848-84D2-2CAC20CB9A31}" destId="{2B26E3FB-B261-544D-A16F-149F91E4CEDB}" srcOrd="7" destOrd="0" presId="urn:microsoft.com/office/officeart/2008/layout/LinedList"/>
    <dgm:cxn modelId="{91C8FB38-636F-A14F-99B9-0DBE70FF451D}" type="presParOf" srcId="{2B26E3FB-B261-544D-A16F-149F91E4CEDB}" destId="{50177783-09B6-784A-B3B0-B9196052D59E}" srcOrd="0" destOrd="0" presId="urn:microsoft.com/office/officeart/2008/layout/LinedList"/>
    <dgm:cxn modelId="{3F114F3A-E69D-404F-B890-77A7A28A0DB6}" type="presParOf" srcId="{2B26E3FB-B261-544D-A16F-149F91E4CEDB}" destId="{BCCBCDFA-A585-2246-B6B7-EE64196EA5DF}" srcOrd="1" destOrd="0" presId="urn:microsoft.com/office/officeart/2008/layout/LinedList"/>
    <dgm:cxn modelId="{5023AB44-D636-1445-9A87-67D9F37D9DDC}" type="presParOf" srcId="{E08D1B9C-146D-9848-84D2-2CAC20CB9A31}" destId="{FBA4F0B0-7C49-6B4E-9034-F44C17445612}" srcOrd="8" destOrd="0" presId="urn:microsoft.com/office/officeart/2008/layout/LinedList"/>
    <dgm:cxn modelId="{32C8168C-CCA9-9F41-938E-8F655B46EA8F}" type="presParOf" srcId="{E08D1B9C-146D-9848-84D2-2CAC20CB9A31}" destId="{112B84C2-9135-AA49-8FDF-289A1474E33B}" srcOrd="9" destOrd="0" presId="urn:microsoft.com/office/officeart/2008/layout/LinedList"/>
    <dgm:cxn modelId="{2DE7E089-D0D5-6B45-BBA7-D9802338FEA5}" type="presParOf" srcId="{112B84C2-9135-AA49-8FDF-289A1474E33B}" destId="{715D3C28-1AC6-6E42-BB8F-B76B2BDC0994}" srcOrd="0" destOrd="0" presId="urn:microsoft.com/office/officeart/2008/layout/LinedList"/>
    <dgm:cxn modelId="{9A6ADC66-9DCC-C940-980B-F4E4178A971C}" type="presParOf" srcId="{112B84C2-9135-AA49-8FDF-289A1474E33B}" destId="{D7EE9597-219E-C041-8F68-BAC8B0E3B61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25E641-35E8-476B-8CFB-42AE3205E9EF}"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1E05E200-5C3D-40EB-A3EF-97B75342487C}">
      <dgm:prSet/>
      <dgm:spPr/>
      <dgm:t>
        <a:bodyPr/>
        <a:lstStyle/>
        <a:p>
          <a:r>
            <a:rPr lang="en-US"/>
            <a:t>maintained by one single party that acts as an intermediary for transactions </a:t>
          </a:r>
        </a:p>
      </dgm:t>
    </dgm:pt>
    <dgm:pt modelId="{457465B1-6BD5-4E50-8C29-40932785F49F}" type="parTrans" cxnId="{E5B6CD65-8E0D-420D-9EE0-AD9A040AF03C}">
      <dgm:prSet/>
      <dgm:spPr/>
      <dgm:t>
        <a:bodyPr/>
        <a:lstStyle/>
        <a:p>
          <a:endParaRPr lang="en-US"/>
        </a:p>
      </dgm:t>
    </dgm:pt>
    <dgm:pt modelId="{853E2142-EE8D-4217-86BD-5F8D6AC1285C}" type="sibTrans" cxnId="{E5B6CD65-8E0D-420D-9EE0-AD9A040AF03C}">
      <dgm:prSet/>
      <dgm:spPr/>
      <dgm:t>
        <a:bodyPr/>
        <a:lstStyle/>
        <a:p>
          <a:endParaRPr lang="en-US"/>
        </a:p>
      </dgm:t>
    </dgm:pt>
    <dgm:pt modelId="{5C4885CB-69E4-46BC-9E84-F76D6214A83B}">
      <dgm:prSet/>
      <dgm:spPr/>
      <dgm:t>
        <a:bodyPr/>
        <a:lstStyle/>
        <a:p>
          <a:r>
            <a:rPr lang="en-US"/>
            <a:t>payment channel hubs with protocols specifically optimized for this scenario </a:t>
          </a:r>
        </a:p>
      </dgm:t>
    </dgm:pt>
    <dgm:pt modelId="{8DD033F1-20D9-4883-B330-AF62D83E738A}" type="parTrans" cxnId="{AB4DFCB3-F62A-4572-B81A-50BD3996BB14}">
      <dgm:prSet/>
      <dgm:spPr/>
      <dgm:t>
        <a:bodyPr/>
        <a:lstStyle/>
        <a:p>
          <a:endParaRPr lang="en-US"/>
        </a:p>
      </dgm:t>
    </dgm:pt>
    <dgm:pt modelId="{9C6BCA7D-342A-4453-BE20-693F6F2B8E0D}" type="sibTrans" cxnId="{AB4DFCB3-F62A-4572-B81A-50BD3996BB14}">
      <dgm:prSet/>
      <dgm:spPr/>
      <dgm:t>
        <a:bodyPr/>
        <a:lstStyle/>
        <a:p>
          <a:endParaRPr lang="en-US"/>
        </a:p>
      </dgm:t>
    </dgm:pt>
    <dgm:pt modelId="{454623CD-7A56-4C73-8AE9-96F8C8E79A4D}">
      <dgm:prSet/>
      <dgm:spPr/>
      <dgm:t>
        <a:bodyPr/>
        <a:lstStyle/>
        <a:p>
          <a:r>
            <a:rPr lang="en-US"/>
            <a:t>relies on a centralized but untrusted intermediary that facilitates the communication among transacting parties </a:t>
          </a:r>
        </a:p>
      </dgm:t>
    </dgm:pt>
    <dgm:pt modelId="{02620811-6053-4FC8-A864-CC49413D978C}" type="parTrans" cxnId="{527CC4B7-6DAC-46A4-A5A0-05D17AC2D123}">
      <dgm:prSet/>
      <dgm:spPr/>
      <dgm:t>
        <a:bodyPr/>
        <a:lstStyle/>
        <a:p>
          <a:endParaRPr lang="en-US"/>
        </a:p>
      </dgm:t>
    </dgm:pt>
    <dgm:pt modelId="{236A073E-9385-4036-B9F7-544EE88772E8}" type="sibTrans" cxnId="{527CC4B7-6DAC-46A4-A5A0-05D17AC2D123}">
      <dgm:prSet/>
      <dgm:spPr/>
      <dgm:t>
        <a:bodyPr/>
        <a:lstStyle/>
        <a:p>
          <a:endParaRPr lang="en-US"/>
        </a:p>
      </dgm:t>
    </dgm:pt>
    <dgm:pt modelId="{E7895898-E9F4-41D4-BDA8-FB0880BFD1C9}">
      <dgm:prSet/>
      <dgm:spPr/>
      <dgm:t>
        <a:bodyPr/>
        <a:lstStyle/>
        <a:p>
          <a:r>
            <a:rPr lang="en-US"/>
            <a:t>operator collects commit-chain transactions from users and periodically submits a commitment to all collected transactions to the parent-blockchain.</a:t>
          </a:r>
        </a:p>
      </dgm:t>
    </dgm:pt>
    <dgm:pt modelId="{5A7311EF-EA58-4DF3-80C5-58123305F96B}" type="parTrans" cxnId="{376D640F-D08A-45F2-B708-CDA0A6296EC6}">
      <dgm:prSet/>
      <dgm:spPr/>
      <dgm:t>
        <a:bodyPr/>
        <a:lstStyle/>
        <a:p>
          <a:endParaRPr lang="en-US"/>
        </a:p>
      </dgm:t>
    </dgm:pt>
    <dgm:pt modelId="{83382C7F-00AC-4B60-AA83-8DC89B4EA3AD}" type="sibTrans" cxnId="{376D640F-D08A-45F2-B708-CDA0A6296EC6}">
      <dgm:prSet/>
      <dgm:spPr/>
      <dgm:t>
        <a:bodyPr/>
        <a:lstStyle/>
        <a:p>
          <a:endParaRPr lang="en-US"/>
        </a:p>
      </dgm:t>
    </dgm:pt>
    <dgm:pt modelId="{50D5F97B-8F99-416B-8C40-E5E67367C5BE}">
      <dgm:prSet/>
      <dgm:spPr/>
      <dgm:t>
        <a:bodyPr/>
        <a:lstStyle/>
        <a:p>
          <a:r>
            <a:rPr lang="en-US"/>
            <a:t>an </a:t>
          </a:r>
          <a:r>
            <a:rPr lang="en-US" i="1"/>
            <a:t>always ongoing state </a:t>
          </a:r>
          <a:r>
            <a:rPr lang="en-US"/>
            <a:t>once launched </a:t>
          </a:r>
        </a:p>
      </dgm:t>
    </dgm:pt>
    <dgm:pt modelId="{7A99D8C3-57F5-470D-99D2-E04F35E98D43}" type="parTrans" cxnId="{434364FF-BE29-4765-8C44-0FDB11372E93}">
      <dgm:prSet/>
      <dgm:spPr/>
      <dgm:t>
        <a:bodyPr/>
        <a:lstStyle/>
        <a:p>
          <a:endParaRPr lang="en-US"/>
        </a:p>
      </dgm:t>
    </dgm:pt>
    <dgm:pt modelId="{46C725F4-A674-4CD2-BF27-AD489222BD43}" type="sibTrans" cxnId="{434364FF-BE29-4765-8C44-0FDB11372E93}">
      <dgm:prSet/>
      <dgm:spPr/>
      <dgm:t>
        <a:bodyPr/>
        <a:lstStyle/>
        <a:p>
          <a:endParaRPr lang="en-US"/>
        </a:p>
      </dgm:t>
    </dgm:pt>
    <dgm:pt modelId="{08744387-824C-41D5-9AEF-474DF79B8F02}">
      <dgm:prSet/>
      <dgm:spPr/>
      <dgm:t>
        <a:bodyPr/>
        <a:lstStyle/>
        <a:p>
          <a:r>
            <a:rPr lang="en-US"/>
            <a:t>users can withdraw or exit their assets any time</a:t>
          </a:r>
        </a:p>
      </dgm:t>
    </dgm:pt>
    <dgm:pt modelId="{5AB24DB7-0738-46E8-A32C-A7BFF1F7C3AF}" type="parTrans" cxnId="{872A080F-092F-4208-884F-2A26784BD171}">
      <dgm:prSet/>
      <dgm:spPr/>
      <dgm:t>
        <a:bodyPr/>
        <a:lstStyle/>
        <a:p>
          <a:endParaRPr lang="en-US"/>
        </a:p>
      </dgm:t>
    </dgm:pt>
    <dgm:pt modelId="{45EB7B9D-4A15-4B16-A004-615F870395CB}" type="sibTrans" cxnId="{872A080F-092F-4208-884F-2A26784BD171}">
      <dgm:prSet/>
      <dgm:spPr/>
      <dgm:t>
        <a:bodyPr/>
        <a:lstStyle/>
        <a:p>
          <a:endParaRPr lang="en-US"/>
        </a:p>
      </dgm:t>
    </dgm:pt>
    <dgm:pt modelId="{1AA0B00E-3AA0-BE4E-AD00-B2284EA3945E}" type="pres">
      <dgm:prSet presAssocID="{F925E641-35E8-476B-8CFB-42AE3205E9EF}" presName="vert0" presStyleCnt="0">
        <dgm:presLayoutVars>
          <dgm:dir/>
          <dgm:animOne val="branch"/>
          <dgm:animLvl val="lvl"/>
        </dgm:presLayoutVars>
      </dgm:prSet>
      <dgm:spPr/>
      <dgm:t>
        <a:bodyPr/>
        <a:lstStyle/>
        <a:p>
          <a:endParaRPr lang="en-GB"/>
        </a:p>
      </dgm:t>
    </dgm:pt>
    <dgm:pt modelId="{C9F3918A-039F-8443-B1D8-6114027D02CC}" type="pres">
      <dgm:prSet presAssocID="{1E05E200-5C3D-40EB-A3EF-97B75342487C}" presName="thickLine" presStyleLbl="alignNode1" presStyleIdx="0" presStyleCnt="6"/>
      <dgm:spPr/>
    </dgm:pt>
    <dgm:pt modelId="{E9C83ECD-10EC-0F40-BF9D-661F52B0733F}" type="pres">
      <dgm:prSet presAssocID="{1E05E200-5C3D-40EB-A3EF-97B75342487C}" presName="horz1" presStyleCnt="0"/>
      <dgm:spPr/>
    </dgm:pt>
    <dgm:pt modelId="{0E24D117-BF47-074C-9AA5-474AEA2FEEF3}" type="pres">
      <dgm:prSet presAssocID="{1E05E200-5C3D-40EB-A3EF-97B75342487C}" presName="tx1" presStyleLbl="revTx" presStyleIdx="0" presStyleCnt="6"/>
      <dgm:spPr/>
      <dgm:t>
        <a:bodyPr/>
        <a:lstStyle/>
        <a:p>
          <a:endParaRPr lang="en-GB"/>
        </a:p>
      </dgm:t>
    </dgm:pt>
    <dgm:pt modelId="{A0FB75B4-5C1E-7848-AA25-5DE161775518}" type="pres">
      <dgm:prSet presAssocID="{1E05E200-5C3D-40EB-A3EF-97B75342487C}" presName="vert1" presStyleCnt="0"/>
      <dgm:spPr/>
    </dgm:pt>
    <dgm:pt modelId="{D17C01C2-C9CF-CC49-80AE-43CFA69AD2C3}" type="pres">
      <dgm:prSet presAssocID="{5C4885CB-69E4-46BC-9E84-F76D6214A83B}" presName="thickLine" presStyleLbl="alignNode1" presStyleIdx="1" presStyleCnt="6"/>
      <dgm:spPr/>
    </dgm:pt>
    <dgm:pt modelId="{49930A74-CC7A-6645-82F5-040277D1041F}" type="pres">
      <dgm:prSet presAssocID="{5C4885CB-69E4-46BC-9E84-F76D6214A83B}" presName="horz1" presStyleCnt="0"/>
      <dgm:spPr/>
    </dgm:pt>
    <dgm:pt modelId="{83D4114C-FA04-9847-A401-B59C1DFCF099}" type="pres">
      <dgm:prSet presAssocID="{5C4885CB-69E4-46BC-9E84-F76D6214A83B}" presName="tx1" presStyleLbl="revTx" presStyleIdx="1" presStyleCnt="6"/>
      <dgm:spPr/>
      <dgm:t>
        <a:bodyPr/>
        <a:lstStyle/>
        <a:p>
          <a:endParaRPr lang="en-GB"/>
        </a:p>
      </dgm:t>
    </dgm:pt>
    <dgm:pt modelId="{65EFF1B0-1BD8-5B4C-A075-4ADE95910175}" type="pres">
      <dgm:prSet presAssocID="{5C4885CB-69E4-46BC-9E84-F76D6214A83B}" presName="vert1" presStyleCnt="0"/>
      <dgm:spPr/>
    </dgm:pt>
    <dgm:pt modelId="{9DFE99C4-7CD7-2E4E-9E88-E24624F13A44}" type="pres">
      <dgm:prSet presAssocID="{454623CD-7A56-4C73-8AE9-96F8C8E79A4D}" presName="thickLine" presStyleLbl="alignNode1" presStyleIdx="2" presStyleCnt="6"/>
      <dgm:spPr/>
    </dgm:pt>
    <dgm:pt modelId="{A589923B-100A-C248-8F29-6C31F61BD363}" type="pres">
      <dgm:prSet presAssocID="{454623CD-7A56-4C73-8AE9-96F8C8E79A4D}" presName="horz1" presStyleCnt="0"/>
      <dgm:spPr/>
    </dgm:pt>
    <dgm:pt modelId="{AA29EDFB-6150-F34F-ADAC-50B445222F96}" type="pres">
      <dgm:prSet presAssocID="{454623CD-7A56-4C73-8AE9-96F8C8E79A4D}" presName="tx1" presStyleLbl="revTx" presStyleIdx="2" presStyleCnt="6"/>
      <dgm:spPr/>
      <dgm:t>
        <a:bodyPr/>
        <a:lstStyle/>
        <a:p>
          <a:endParaRPr lang="en-GB"/>
        </a:p>
      </dgm:t>
    </dgm:pt>
    <dgm:pt modelId="{70E30DB7-1CE9-7047-8325-E92ADDA9A162}" type="pres">
      <dgm:prSet presAssocID="{454623CD-7A56-4C73-8AE9-96F8C8E79A4D}" presName="vert1" presStyleCnt="0"/>
      <dgm:spPr/>
    </dgm:pt>
    <dgm:pt modelId="{57BD0286-96E7-744B-99B2-2D641BE0EE60}" type="pres">
      <dgm:prSet presAssocID="{E7895898-E9F4-41D4-BDA8-FB0880BFD1C9}" presName="thickLine" presStyleLbl="alignNode1" presStyleIdx="3" presStyleCnt="6"/>
      <dgm:spPr/>
    </dgm:pt>
    <dgm:pt modelId="{6BD57E87-C0CB-E841-8434-107D272436FC}" type="pres">
      <dgm:prSet presAssocID="{E7895898-E9F4-41D4-BDA8-FB0880BFD1C9}" presName="horz1" presStyleCnt="0"/>
      <dgm:spPr/>
    </dgm:pt>
    <dgm:pt modelId="{48BCE7EC-636F-0745-B53A-E71528E0C525}" type="pres">
      <dgm:prSet presAssocID="{E7895898-E9F4-41D4-BDA8-FB0880BFD1C9}" presName="tx1" presStyleLbl="revTx" presStyleIdx="3" presStyleCnt="6"/>
      <dgm:spPr/>
      <dgm:t>
        <a:bodyPr/>
        <a:lstStyle/>
        <a:p>
          <a:endParaRPr lang="en-GB"/>
        </a:p>
      </dgm:t>
    </dgm:pt>
    <dgm:pt modelId="{F6AD9A27-FA28-CF4B-87BC-49A33167677C}" type="pres">
      <dgm:prSet presAssocID="{E7895898-E9F4-41D4-BDA8-FB0880BFD1C9}" presName="vert1" presStyleCnt="0"/>
      <dgm:spPr/>
    </dgm:pt>
    <dgm:pt modelId="{15631E42-CDC1-E449-9E4C-5FDDF0C9D60F}" type="pres">
      <dgm:prSet presAssocID="{50D5F97B-8F99-416B-8C40-E5E67367C5BE}" presName="thickLine" presStyleLbl="alignNode1" presStyleIdx="4" presStyleCnt="6"/>
      <dgm:spPr/>
    </dgm:pt>
    <dgm:pt modelId="{9E802DA1-08DA-314E-A119-E3A64A34434F}" type="pres">
      <dgm:prSet presAssocID="{50D5F97B-8F99-416B-8C40-E5E67367C5BE}" presName="horz1" presStyleCnt="0"/>
      <dgm:spPr/>
    </dgm:pt>
    <dgm:pt modelId="{03E3A19A-9BE4-8549-A90D-BB9AC6BDD3BA}" type="pres">
      <dgm:prSet presAssocID="{50D5F97B-8F99-416B-8C40-E5E67367C5BE}" presName="tx1" presStyleLbl="revTx" presStyleIdx="4" presStyleCnt="6"/>
      <dgm:spPr/>
      <dgm:t>
        <a:bodyPr/>
        <a:lstStyle/>
        <a:p>
          <a:endParaRPr lang="en-GB"/>
        </a:p>
      </dgm:t>
    </dgm:pt>
    <dgm:pt modelId="{8EF16958-A69D-BD47-9287-D8A13CB59E88}" type="pres">
      <dgm:prSet presAssocID="{50D5F97B-8F99-416B-8C40-E5E67367C5BE}" presName="vert1" presStyleCnt="0"/>
      <dgm:spPr/>
    </dgm:pt>
    <dgm:pt modelId="{D04AE2AD-200A-9540-9A75-3A0930A2EA01}" type="pres">
      <dgm:prSet presAssocID="{08744387-824C-41D5-9AEF-474DF79B8F02}" presName="thickLine" presStyleLbl="alignNode1" presStyleIdx="5" presStyleCnt="6"/>
      <dgm:spPr/>
    </dgm:pt>
    <dgm:pt modelId="{293FA71D-7143-E941-AA59-19F888D6FFF3}" type="pres">
      <dgm:prSet presAssocID="{08744387-824C-41D5-9AEF-474DF79B8F02}" presName="horz1" presStyleCnt="0"/>
      <dgm:spPr/>
    </dgm:pt>
    <dgm:pt modelId="{1F4FB5A1-657A-744D-822E-ED97FA5B66A3}" type="pres">
      <dgm:prSet presAssocID="{08744387-824C-41D5-9AEF-474DF79B8F02}" presName="tx1" presStyleLbl="revTx" presStyleIdx="5" presStyleCnt="6"/>
      <dgm:spPr/>
      <dgm:t>
        <a:bodyPr/>
        <a:lstStyle/>
        <a:p>
          <a:endParaRPr lang="en-GB"/>
        </a:p>
      </dgm:t>
    </dgm:pt>
    <dgm:pt modelId="{99941DF4-4568-FC4E-B8BE-140D1C95E6FD}" type="pres">
      <dgm:prSet presAssocID="{08744387-824C-41D5-9AEF-474DF79B8F02}" presName="vert1" presStyleCnt="0"/>
      <dgm:spPr/>
    </dgm:pt>
  </dgm:ptLst>
  <dgm:cxnLst>
    <dgm:cxn modelId="{434364FF-BE29-4765-8C44-0FDB11372E93}" srcId="{F925E641-35E8-476B-8CFB-42AE3205E9EF}" destId="{50D5F97B-8F99-416B-8C40-E5E67367C5BE}" srcOrd="4" destOrd="0" parTransId="{7A99D8C3-57F5-470D-99D2-E04F35E98D43}" sibTransId="{46C725F4-A674-4CD2-BF27-AD489222BD43}"/>
    <dgm:cxn modelId="{C7851EDC-1AD6-2748-9C3F-9253DE5D5DB8}" type="presOf" srcId="{5C4885CB-69E4-46BC-9E84-F76D6214A83B}" destId="{83D4114C-FA04-9847-A401-B59C1DFCF099}" srcOrd="0" destOrd="0" presId="urn:microsoft.com/office/officeart/2008/layout/LinedList"/>
    <dgm:cxn modelId="{E5B6CD65-8E0D-420D-9EE0-AD9A040AF03C}" srcId="{F925E641-35E8-476B-8CFB-42AE3205E9EF}" destId="{1E05E200-5C3D-40EB-A3EF-97B75342487C}" srcOrd="0" destOrd="0" parTransId="{457465B1-6BD5-4E50-8C29-40932785F49F}" sibTransId="{853E2142-EE8D-4217-86BD-5F8D6AC1285C}"/>
    <dgm:cxn modelId="{AB092E93-7576-3A4C-9E4A-32284DD03563}" type="presOf" srcId="{50D5F97B-8F99-416B-8C40-E5E67367C5BE}" destId="{03E3A19A-9BE4-8549-A90D-BB9AC6BDD3BA}" srcOrd="0" destOrd="0" presId="urn:microsoft.com/office/officeart/2008/layout/LinedList"/>
    <dgm:cxn modelId="{527CC4B7-6DAC-46A4-A5A0-05D17AC2D123}" srcId="{F925E641-35E8-476B-8CFB-42AE3205E9EF}" destId="{454623CD-7A56-4C73-8AE9-96F8C8E79A4D}" srcOrd="2" destOrd="0" parTransId="{02620811-6053-4FC8-A864-CC49413D978C}" sibTransId="{236A073E-9385-4036-B9F7-544EE88772E8}"/>
    <dgm:cxn modelId="{E034F040-01D9-8544-94D3-23E2CE4E6C94}" type="presOf" srcId="{454623CD-7A56-4C73-8AE9-96F8C8E79A4D}" destId="{AA29EDFB-6150-F34F-ADAC-50B445222F96}" srcOrd="0" destOrd="0" presId="urn:microsoft.com/office/officeart/2008/layout/LinedList"/>
    <dgm:cxn modelId="{376D640F-D08A-45F2-B708-CDA0A6296EC6}" srcId="{F925E641-35E8-476B-8CFB-42AE3205E9EF}" destId="{E7895898-E9F4-41D4-BDA8-FB0880BFD1C9}" srcOrd="3" destOrd="0" parTransId="{5A7311EF-EA58-4DF3-80C5-58123305F96B}" sibTransId="{83382C7F-00AC-4B60-AA83-8DC89B4EA3AD}"/>
    <dgm:cxn modelId="{37079633-D8EE-E94F-9A64-E28CAF4E6DEC}" type="presOf" srcId="{F925E641-35E8-476B-8CFB-42AE3205E9EF}" destId="{1AA0B00E-3AA0-BE4E-AD00-B2284EA3945E}" srcOrd="0" destOrd="0" presId="urn:microsoft.com/office/officeart/2008/layout/LinedList"/>
    <dgm:cxn modelId="{7DFC6EC6-5DCA-6C49-95B1-A374B139FED4}" type="presOf" srcId="{08744387-824C-41D5-9AEF-474DF79B8F02}" destId="{1F4FB5A1-657A-744D-822E-ED97FA5B66A3}" srcOrd="0" destOrd="0" presId="urn:microsoft.com/office/officeart/2008/layout/LinedList"/>
    <dgm:cxn modelId="{872A080F-092F-4208-884F-2A26784BD171}" srcId="{F925E641-35E8-476B-8CFB-42AE3205E9EF}" destId="{08744387-824C-41D5-9AEF-474DF79B8F02}" srcOrd="5" destOrd="0" parTransId="{5AB24DB7-0738-46E8-A32C-A7BFF1F7C3AF}" sibTransId="{45EB7B9D-4A15-4B16-A004-615F870395CB}"/>
    <dgm:cxn modelId="{AB4DFCB3-F62A-4572-B81A-50BD3996BB14}" srcId="{F925E641-35E8-476B-8CFB-42AE3205E9EF}" destId="{5C4885CB-69E4-46BC-9E84-F76D6214A83B}" srcOrd="1" destOrd="0" parTransId="{8DD033F1-20D9-4883-B330-AF62D83E738A}" sibTransId="{9C6BCA7D-342A-4453-BE20-693F6F2B8E0D}"/>
    <dgm:cxn modelId="{C5CB5AFB-D73A-594E-B315-7A7F41F73303}" type="presOf" srcId="{1E05E200-5C3D-40EB-A3EF-97B75342487C}" destId="{0E24D117-BF47-074C-9AA5-474AEA2FEEF3}" srcOrd="0" destOrd="0" presId="urn:microsoft.com/office/officeart/2008/layout/LinedList"/>
    <dgm:cxn modelId="{BE946A12-C15D-F645-8D48-B53C55DD657C}" type="presOf" srcId="{E7895898-E9F4-41D4-BDA8-FB0880BFD1C9}" destId="{48BCE7EC-636F-0745-B53A-E71528E0C525}" srcOrd="0" destOrd="0" presId="urn:microsoft.com/office/officeart/2008/layout/LinedList"/>
    <dgm:cxn modelId="{0DCE639F-3F8F-5348-A306-1E1EDF01C9B9}" type="presParOf" srcId="{1AA0B00E-3AA0-BE4E-AD00-B2284EA3945E}" destId="{C9F3918A-039F-8443-B1D8-6114027D02CC}" srcOrd="0" destOrd="0" presId="urn:microsoft.com/office/officeart/2008/layout/LinedList"/>
    <dgm:cxn modelId="{904B3AF2-B197-9F42-B4FC-AA6AE9EA9C6C}" type="presParOf" srcId="{1AA0B00E-3AA0-BE4E-AD00-B2284EA3945E}" destId="{E9C83ECD-10EC-0F40-BF9D-661F52B0733F}" srcOrd="1" destOrd="0" presId="urn:microsoft.com/office/officeart/2008/layout/LinedList"/>
    <dgm:cxn modelId="{27E8EB25-9C3B-434B-800B-A62A4D94C94D}" type="presParOf" srcId="{E9C83ECD-10EC-0F40-BF9D-661F52B0733F}" destId="{0E24D117-BF47-074C-9AA5-474AEA2FEEF3}" srcOrd="0" destOrd="0" presId="urn:microsoft.com/office/officeart/2008/layout/LinedList"/>
    <dgm:cxn modelId="{577B7AEA-3923-EE43-BBB5-96DEADD4612E}" type="presParOf" srcId="{E9C83ECD-10EC-0F40-BF9D-661F52B0733F}" destId="{A0FB75B4-5C1E-7848-AA25-5DE161775518}" srcOrd="1" destOrd="0" presId="urn:microsoft.com/office/officeart/2008/layout/LinedList"/>
    <dgm:cxn modelId="{62239F41-232A-6A4B-B5DD-114DAC7996D3}" type="presParOf" srcId="{1AA0B00E-3AA0-BE4E-AD00-B2284EA3945E}" destId="{D17C01C2-C9CF-CC49-80AE-43CFA69AD2C3}" srcOrd="2" destOrd="0" presId="urn:microsoft.com/office/officeart/2008/layout/LinedList"/>
    <dgm:cxn modelId="{30FA6692-504C-324A-B10A-4B2D52CD2F8B}" type="presParOf" srcId="{1AA0B00E-3AA0-BE4E-AD00-B2284EA3945E}" destId="{49930A74-CC7A-6645-82F5-040277D1041F}" srcOrd="3" destOrd="0" presId="urn:microsoft.com/office/officeart/2008/layout/LinedList"/>
    <dgm:cxn modelId="{CE53D05C-48A4-4243-B4F8-06B99512FBA4}" type="presParOf" srcId="{49930A74-CC7A-6645-82F5-040277D1041F}" destId="{83D4114C-FA04-9847-A401-B59C1DFCF099}" srcOrd="0" destOrd="0" presId="urn:microsoft.com/office/officeart/2008/layout/LinedList"/>
    <dgm:cxn modelId="{37096F28-BB26-4643-9634-5C43A6DA3F40}" type="presParOf" srcId="{49930A74-CC7A-6645-82F5-040277D1041F}" destId="{65EFF1B0-1BD8-5B4C-A075-4ADE95910175}" srcOrd="1" destOrd="0" presId="urn:microsoft.com/office/officeart/2008/layout/LinedList"/>
    <dgm:cxn modelId="{33D88415-16A4-1147-A1CD-62424E722796}" type="presParOf" srcId="{1AA0B00E-3AA0-BE4E-AD00-B2284EA3945E}" destId="{9DFE99C4-7CD7-2E4E-9E88-E24624F13A44}" srcOrd="4" destOrd="0" presId="urn:microsoft.com/office/officeart/2008/layout/LinedList"/>
    <dgm:cxn modelId="{61741852-94A4-F24D-BEBA-50C015307CA4}" type="presParOf" srcId="{1AA0B00E-3AA0-BE4E-AD00-B2284EA3945E}" destId="{A589923B-100A-C248-8F29-6C31F61BD363}" srcOrd="5" destOrd="0" presId="urn:microsoft.com/office/officeart/2008/layout/LinedList"/>
    <dgm:cxn modelId="{57556CDF-C5FB-C740-9C8A-784C42BCEA24}" type="presParOf" srcId="{A589923B-100A-C248-8F29-6C31F61BD363}" destId="{AA29EDFB-6150-F34F-ADAC-50B445222F96}" srcOrd="0" destOrd="0" presId="urn:microsoft.com/office/officeart/2008/layout/LinedList"/>
    <dgm:cxn modelId="{6142400A-F752-0D4E-AFF1-0EF30A9914E2}" type="presParOf" srcId="{A589923B-100A-C248-8F29-6C31F61BD363}" destId="{70E30DB7-1CE9-7047-8325-E92ADDA9A162}" srcOrd="1" destOrd="0" presId="urn:microsoft.com/office/officeart/2008/layout/LinedList"/>
    <dgm:cxn modelId="{DA8CF651-4F15-E348-A03E-0B93756DBB1E}" type="presParOf" srcId="{1AA0B00E-3AA0-BE4E-AD00-B2284EA3945E}" destId="{57BD0286-96E7-744B-99B2-2D641BE0EE60}" srcOrd="6" destOrd="0" presId="urn:microsoft.com/office/officeart/2008/layout/LinedList"/>
    <dgm:cxn modelId="{D4867FA9-1028-7F46-993A-6C51AE4C268A}" type="presParOf" srcId="{1AA0B00E-3AA0-BE4E-AD00-B2284EA3945E}" destId="{6BD57E87-C0CB-E841-8434-107D272436FC}" srcOrd="7" destOrd="0" presId="urn:microsoft.com/office/officeart/2008/layout/LinedList"/>
    <dgm:cxn modelId="{6E7CFD9A-D6E4-7F4E-A7D8-4C1D834D8C52}" type="presParOf" srcId="{6BD57E87-C0CB-E841-8434-107D272436FC}" destId="{48BCE7EC-636F-0745-B53A-E71528E0C525}" srcOrd="0" destOrd="0" presId="urn:microsoft.com/office/officeart/2008/layout/LinedList"/>
    <dgm:cxn modelId="{C2479E1A-0632-0043-A8A7-49EBDF1F8D3B}" type="presParOf" srcId="{6BD57E87-C0CB-E841-8434-107D272436FC}" destId="{F6AD9A27-FA28-CF4B-87BC-49A33167677C}" srcOrd="1" destOrd="0" presId="urn:microsoft.com/office/officeart/2008/layout/LinedList"/>
    <dgm:cxn modelId="{ECED918C-3FC6-F547-AEB2-A69FD482E7D2}" type="presParOf" srcId="{1AA0B00E-3AA0-BE4E-AD00-B2284EA3945E}" destId="{15631E42-CDC1-E449-9E4C-5FDDF0C9D60F}" srcOrd="8" destOrd="0" presId="urn:microsoft.com/office/officeart/2008/layout/LinedList"/>
    <dgm:cxn modelId="{F63F3A3D-A708-D24F-B709-40CE10227D34}" type="presParOf" srcId="{1AA0B00E-3AA0-BE4E-AD00-B2284EA3945E}" destId="{9E802DA1-08DA-314E-A119-E3A64A34434F}" srcOrd="9" destOrd="0" presId="urn:microsoft.com/office/officeart/2008/layout/LinedList"/>
    <dgm:cxn modelId="{DC9267B5-7A1B-904C-9835-7687AA1CBF94}" type="presParOf" srcId="{9E802DA1-08DA-314E-A119-E3A64A34434F}" destId="{03E3A19A-9BE4-8549-A90D-BB9AC6BDD3BA}" srcOrd="0" destOrd="0" presId="urn:microsoft.com/office/officeart/2008/layout/LinedList"/>
    <dgm:cxn modelId="{1D2B1E21-8C28-3E48-8A51-39663BF85362}" type="presParOf" srcId="{9E802DA1-08DA-314E-A119-E3A64A34434F}" destId="{8EF16958-A69D-BD47-9287-D8A13CB59E88}" srcOrd="1" destOrd="0" presId="urn:microsoft.com/office/officeart/2008/layout/LinedList"/>
    <dgm:cxn modelId="{D355B74A-50BE-1C48-BA45-62FCB9F4DEFC}" type="presParOf" srcId="{1AA0B00E-3AA0-BE4E-AD00-B2284EA3945E}" destId="{D04AE2AD-200A-9540-9A75-3A0930A2EA01}" srcOrd="10" destOrd="0" presId="urn:microsoft.com/office/officeart/2008/layout/LinedList"/>
    <dgm:cxn modelId="{74AFCCAA-1925-004F-8442-2F6F47500B0A}" type="presParOf" srcId="{1AA0B00E-3AA0-BE4E-AD00-B2284EA3945E}" destId="{293FA71D-7143-E941-AA59-19F888D6FFF3}" srcOrd="11" destOrd="0" presId="urn:microsoft.com/office/officeart/2008/layout/LinedList"/>
    <dgm:cxn modelId="{E0BDF440-67BE-8D40-A363-D359F9476487}" type="presParOf" srcId="{293FA71D-7143-E941-AA59-19F888D6FFF3}" destId="{1F4FB5A1-657A-744D-822E-ED97FA5B66A3}" srcOrd="0" destOrd="0" presId="urn:microsoft.com/office/officeart/2008/layout/LinedList"/>
    <dgm:cxn modelId="{10A2D364-EA64-8C41-AC4C-9317544A1C08}" type="presParOf" srcId="{293FA71D-7143-E941-AA59-19F888D6FFF3}" destId="{99941DF4-4568-FC4E-B8BE-140D1C95E6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5649B6-130E-48D0-8C28-484371D0E4F7}"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4F33CA06-E739-482F-837B-48204AE38D11}">
      <dgm:prSet/>
      <dgm:spPr/>
      <dgm:t>
        <a:bodyPr/>
        <a:lstStyle/>
        <a:p>
          <a:r>
            <a:rPr lang="en-US"/>
            <a:t>Free Establishment </a:t>
          </a:r>
        </a:p>
      </dgm:t>
    </dgm:pt>
    <dgm:pt modelId="{B8D054E3-3260-4BE8-9890-A15AD13BE716}" type="parTrans" cxnId="{B5C98CCF-DF80-44D1-82C9-6EDB3DCA8424}">
      <dgm:prSet/>
      <dgm:spPr/>
      <dgm:t>
        <a:bodyPr/>
        <a:lstStyle/>
        <a:p>
          <a:endParaRPr lang="en-US"/>
        </a:p>
      </dgm:t>
    </dgm:pt>
    <dgm:pt modelId="{3BDF531A-DA27-4D90-AD30-64747DBF9161}" type="sibTrans" cxnId="{B5C98CCF-DF80-44D1-82C9-6EDB3DCA8424}">
      <dgm:prSet/>
      <dgm:spPr/>
      <dgm:t>
        <a:bodyPr/>
        <a:lstStyle/>
        <a:p>
          <a:endParaRPr lang="en-US"/>
        </a:p>
      </dgm:t>
    </dgm:pt>
    <dgm:pt modelId="{78D50C8B-5EB6-4068-811D-C8E9663265C8}">
      <dgm:prSet/>
      <dgm:spPr/>
      <dgm:t>
        <a:bodyPr/>
        <a:lstStyle/>
        <a:p>
          <a:r>
            <a:rPr lang="en-US"/>
            <a:t>Agreed Transition </a:t>
          </a:r>
        </a:p>
      </dgm:t>
    </dgm:pt>
    <dgm:pt modelId="{A216B9D2-F959-4F99-B1D2-9EFD626B22FC}" type="parTrans" cxnId="{8257D56A-7A1F-4B17-A802-A564FE7C8391}">
      <dgm:prSet/>
      <dgm:spPr/>
      <dgm:t>
        <a:bodyPr/>
        <a:lstStyle/>
        <a:p>
          <a:endParaRPr lang="en-US"/>
        </a:p>
      </dgm:t>
    </dgm:pt>
    <dgm:pt modelId="{BC64E278-64B7-48BB-84E6-44B3B3E24491}" type="sibTrans" cxnId="{8257D56A-7A1F-4B17-A802-A564FE7C8391}">
      <dgm:prSet/>
      <dgm:spPr/>
      <dgm:t>
        <a:bodyPr/>
        <a:lstStyle/>
        <a:p>
          <a:endParaRPr lang="en-US"/>
        </a:p>
      </dgm:t>
    </dgm:pt>
    <dgm:pt modelId="{B70FC3C5-3098-4B9C-8D70-F4FA21284B75}">
      <dgm:prSet/>
      <dgm:spPr/>
      <dgm:t>
        <a:bodyPr/>
        <a:lstStyle/>
        <a:p>
          <a:r>
            <a:rPr lang="en-US"/>
            <a:t>Balance Security </a:t>
          </a:r>
        </a:p>
      </dgm:t>
    </dgm:pt>
    <dgm:pt modelId="{A3198137-1DC7-44D1-A21C-E9C714DDFCA0}" type="parTrans" cxnId="{616D8714-CBFD-4947-9BA9-3159F257AF5E}">
      <dgm:prSet/>
      <dgm:spPr/>
      <dgm:t>
        <a:bodyPr/>
        <a:lstStyle/>
        <a:p>
          <a:endParaRPr lang="en-US"/>
        </a:p>
      </dgm:t>
    </dgm:pt>
    <dgm:pt modelId="{102F3866-782A-4C11-B98E-2E7756098655}" type="sibTrans" cxnId="{616D8714-CBFD-4947-9BA9-3159F257AF5E}">
      <dgm:prSet/>
      <dgm:spPr/>
      <dgm:t>
        <a:bodyPr/>
        <a:lstStyle/>
        <a:p>
          <a:endParaRPr lang="en-US"/>
        </a:p>
      </dgm:t>
    </dgm:pt>
    <dgm:pt modelId="{D2F9385C-D782-49C0-B1B4-13D95544765E}">
      <dgm:prSet/>
      <dgm:spPr/>
      <dgm:t>
        <a:bodyPr/>
        <a:lstStyle/>
        <a:p>
          <a:r>
            <a:rPr lang="en-US"/>
            <a:t>State Progression </a:t>
          </a:r>
        </a:p>
      </dgm:t>
    </dgm:pt>
    <dgm:pt modelId="{89744840-0094-47BE-8749-4663288AE41B}" type="parTrans" cxnId="{9EF93463-02E0-4E51-BE02-839AB2B99CA9}">
      <dgm:prSet/>
      <dgm:spPr/>
      <dgm:t>
        <a:bodyPr/>
        <a:lstStyle/>
        <a:p>
          <a:endParaRPr lang="en-US"/>
        </a:p>
      </dgm:t>
    </dgm:pt>
    <dgm:pt modelId="{8A43D739-D6EC-4459-B7E8-5C63FFCB7998}" type="sibTrans" cxnId="{9EF93463-02E0-4E51-BE02-839AB2B99CA9}">
      <dgm:prSet/>
      <dgm:spPr/>
      <dgm:t>
        <a:bodyPr/>
        <a:lstStyle/>
        <a:p>
          <a:endParaRPr lang="en-US"/>
        </a:p>
      </dgm:t>
    </dgm:pt>
    <dgm:pt modelId="{201B596C-66DB-4411-A24A-8240A5D26589}">
      <dgm:prSet/>
      <dgm:spPr/>
      <dgm:t>
        <a:bodyPr/>
        <a:lstStyle/>
        <a:p>
          <a:r>
            <a:rPr lang="en-US"/>
            <a:t>Commitment Integrity </a:t>
          </a:r>
        </a:p>
      </dgm:t>
    </dgm:pt>
    <dgm:pt modelId="{DCDA31A5-BD06-4EAC-BF1C-AA1E434B9DAA}" type="parTrans" cxnId="{79C76A54-7B9A-4BD6-BBFD-B16C3B0F5FD2}">
      <dgm:prSet/>
      <dgm:spPr/>
      <dgm:t>
        <a:bodyPr/>
        <a:lstStyle/>
        <a:p>
          <a:endParaRPr lang="en-US"/>
        </a:p>
      </dgm:t>
    </dgm:pt>
    <dgm:pt modelId="{D11FA23D-DC07-4507-AB5D-B016ADA5736A}" type="sibTrans" cxnId="{79C76A54-7B9A-4BD6-BBFD-B16C3B0F5FD2}">
      <dgm:prSet/>
      <dgm:spPr/>
      <dgm:t>
        <a:bodyPr/>
        <a:lstStyle/>
        <a:p>
          <a:endParaRPr lang="en-US"/>
        </a:p>
      </dgm:t>
    </dgm:pt>
    <dgm:pt modelId="{3D44B76F-CD33-7B43-A448-3B34A0D04016}" type="pres">
      <dgm:prSet presAssocID="{F85649B6-130E-48D0-8C28-484371D0E4F7}" presName="diagram" presStyleCnt="0">
        <dgm:presLayoutVars>
          <dgm:dir/>
          <dgm:resizeHandles val="exact"/>
        </dgm:presLayoutVars>
      </dgm:prSet>
      <dgm:spPr/>
      <dgm:t>
        <a:bodyPr/>
        <a:lstStyle/>
        <a:p>
          <a:endParaRPr lang="en-GB"/>
        </a:p>
      </dgm:t>
    </dgm:pt>
    <dgm:pt modelId="{CCD37910-0493-A342-889C-E407CC4315CF}" type="pres">
      <dgm:prSet presAssocID="{4F33CA06-E739-482F-837B-48204AE38D11}" presName="node" presStyleLbl="node1" presStyleIdx="0" presStyleCnt="5">
        <dgm:presLayoutVars>
          <dgm:bulletEnabled val="1"/>
        </dgm:presLayoutVars>
      </dgm:prSet>
      <dgm:spPr/>
      <dgm:t>
        <a:bodyPr/>
        <a:lstStyle/>
        <a:p>
          <a:endParaRPr lang="en-GB"/>
        </a:p>
      </dgm:t>
    </dgm:pt>
    <dgm:pt modelId="{2B86D65E-EFEA-CB44-8F48-52B6EA3467D8}" type="pres">
      <dgm:prSet presAssocID="{3BDF531A-DA27-4D90-AD30-64747DBF9161}" presName="sibTrans" presStyleCnt="0"/>
      <dgm:spPr/>
    </dgm:pt>
    <dgm:pt modelId="{598CDA29-9602-A944-95BB-C5273881C856}" type="pres">
      <dgm:prSet presAssocID="{78D50C8B-5EB6-4068-811D-C8E9663265C8}" presName="node" presStyleLbl="node1" presStyleIdx="1" presStyleCnt="5">
        <dgm:presLayoutVars>
          <dgm:bulletEnabled val="1"/>
        </dgm:presLayoutVars>
      </dgm:prSet>
      <dgm:spPr/>
      <dgm:t>
        <a:bodyPr/>
        <a:lstStyle/>
        <a:p>
          <a:endParaRPr lang="en-GB"/>
        </a:p>
      </dgm:t>
    </dgm:pt>
    <dgm:pt modelId="{6A9DAE8B-EAE7-554B-84FC-00C239A80AF0}" type="pres">
      <dgm:prSet presAssocID="{BC64E278-64B7-48BB-84E6-44B3B3E24491}" presName="sibTrans" presStyleCnt="0"/>
      <dgm:spPr/>
    </dgm:pt>
    <dgm:pt modelId="{C5B5817C-0C9D-964D-A7C1-447C933BBFA5}" type="pres">
      <dgm:prSet presAssocID="{B70FC3C5-3098-4B9C-8D70-F4FA21284B75}" presName="node" presStyleLbl="node1" presStyleIdx="2" presStyleCnt="5">
        <dgm:presLayoutVars>
          <dgm:bulletEnabled val="1"/>
        </dgm:presLayoutVars>
      </dgm:prSet>
      <dgm:spPr/>
      <dgm:t>
        <a:bodyPr/>
        <a:lstStyle/>
        <a:p>
          <a:endParaRPr lang="en-GB"/>
        </a:p>
      </dgm:t>
    </dgm:pt>
    <dgm:pt modelId="{B2BF8637-4DC7-B64E-981A-FBCF1B226E95}" type="pres">
      <dgm:prSet presAssocID="{102F3866-782A-4C11-B98E-2E7756098655}" presName="sibTrans" presStyleCnt="0"/>
      <dgm:spPr/>
    </dgm:pt>
    <dgm:pt modelId="{F4207755-17FE-BF4D-B284-EFBC4C5BD591}" type="pres">
      <dgm:prSet presAssocID="{D2F9385C-D782-49C0-B1B4-13D95544765E}" presName="node" presStyleLbl="node1" presStyleIdx="3" presStyleCnt="5">
        <dgm:presLayoutVars>
          <dgm:bulletEnabled val="1"/>
        </dgm:presLayoutVars>
      </dgm:prSet>
      <dgm:spPr/>
      <dgm:t>
        <a:bodyPr/>
        <a:lstStyle/>
        <a:p>
          <a:endParaRPr lang="en-GB"/>
        </a:p>
      </dgm:t>
    </dgm:pt>
    <dgm:pt modelId="{A5A99707-5A41-A842-AE59-3FBCA388C706}" type="pres">
      <dgm:prSet presAssocID="{8A43D739-D6EC-4459-B7E8-5C63FFCB7998}" presName="sibTrans" presStyleCnt="0"/>
      <dgm:spPr/>
    </dgm:pt>
    <dgm:pt modelId="{B20BC316-318B-FF49-9924-3EC46C82051E}" type="pres">
      <dgm:prSet presAssocID="{201B596C-66DB-4411-A24A-8240A5D26589}" presName="node" presStyleLbl="node1" presStyleIdx="4" presStyleCnt="5">
        <dgm:presLayoutVars>
          <dgm:bulletEnabled val="1"/>
        </dgm:presLayoutVars>
      </dgm:prSet>
      <dgm:spPr/>
      <dgm:t>
        <a:bodyPr/>
        <a:lstStyle/>
        <a:p>
          <a:endParaRPr lang="en-GB"/>
        </a:p>
      </dgm:t>
    </dgm:pt>
  </dgm:ptLst>
  <dgm:cxnLst>
    <dgm:cxn modelId="{79C76A54-7B9A-4BD6-BBFD-B16C3B0F5FD2}" srcId="{F85649B6-130E-48D0-8C28-484371D0E4F7}" destId="{201B596C-66DB-4411-A24A-8240A5D26589}" srcOrd="4" destOrd="0" parTransId="{DCDA31A5-BD06-4EAC-BF1C-AA1E434B9DAA}" sibTransId="{D11FA23D-DC07-4507-AB5D-B016ADA5736A}"/>
    <dgm:cxn modelId="{030EC8C6-9F67-E540-8511-70FE5199C29F}" type="presOf" srcId="{201B596C-66DB-4411-A24A-8240A5D26589}" destId="{B20BC316-318B-FF49-9924-3EC46C82051E}" srcOrd="0" destOrd="0" presId="urn:microsoft.com/office/officeart/2005/8/layout/default"/>
    <dgm:cxn modelId="{FB83243B-CB3F-FE4A-A9F2-393B57F55606}" type="presOf" srcId="{4F33CA06-E739-482F-837B-48204AE38D11}" destId="{CCD37910-0493-A342-889C-E407CC4315CF}" srcOrd="0" destOrd="0" presId="urn:microsoft.com/office/officeart/2005/8/layout/default"/>
    <dgm:cxn modelId="{C3825BF3-3E88-2946-B14E-99423B2F3CA3}" type="presOf" srcId="{B70FC3C5-3098-4B9C-8D70-F4FA21284B75}" destId="{C5B5817C-0C9D-964D-A7C1-447C933BBFA5}" srcOrd="0" destOrd="0" presId="urn:microsoft.com/office/officeart/2005/8/layout/default"/>
    <dgm:cxn modelId="{616D8714-CBFD-4947-9BA9-3159F257AF5E}" srcId="{F85649B6-130E-48D0-8C28-484371D0E4F7}" destId="{B70FC3C5-3098-4B9C-8D70-F4FA21284B75}" srcOrd="2" destOrd="0" parTransId="{A3198137-1DC7-44D1-A21C-E9C714DDFCA0}" sibTransId="{102F3866-782A-4C11-B98E-2E7756098655}"/>
    <dgm:cxn modelId="{B5C98CCF-DF80-44D1-82C9-6EDB3DCA8424}" srcId="{F85649B6-130E-48D0-8C28-484371D0E4F7}" destId="{4F33CA06-E739-482F-837B-48204AE38D11}" srcOrd="0" destOrd="0" parTransId="{B8D054E3-3260-4BE8-9890-A15AD13BE716}" sibTransId="{3BDF531A-DA27-4D90-AD30-64747DBF9161}"/>
    <dgm:cxn modelId="{8257D56A-7A1F-4B17-A802-A564FE7C8391}" srcId="{F85649B6-130E-48D0-8C28-484371D0E4F7}" destId="{78D50C8B-5EB6-4068-811D-C8E9663265C8}" srcOrd="1" destOrd="0" parTransId="{A216B9D2-F959-4F99-B1D2-9EFD626B22FC}" sibTransId="{BC64E278-64B7-48BB-84E6-44B3B3E24491}"/>
    <dgm:cxn modelId="{58B4C58E-475C-2E4F-B72C-9AFDBAA51493}" type="presOf" srcId="{F85649B6-130E-48D0-8C28-484371D0E4F7}" destId="{3D44B76F-CD33-7B43-A448-3B34A0D04016}" srcOrd="0" destOrd="0" presId="urn:microsoft.com/office/officeart/2005/8/layout/default"/>
    <dgm:cxn modelId="{9EF93463-02E0-4E51-BE02-839AB2B99CA9}" srcId="{F85649B6-130E-48D0-8C28-484371D0E4F7}" destId="{D2F9385C-D782-49C0-B1B4-13D95544765E}" srcOrd="3" destOrd="0" parTransId="{89744840-0094-47BE-8749-4663288AE41B}" sibTransId="{8A43D739-D6EC-4459-B7E8-5C63FFCB7998}"/>
    <dgm:cxn modelId="{D55A603D-23B8-9845-B2D0-291803986E93}" type="presOf" srcId="{78D50C8B-5EB6-4068-811D-C8E9663265C8}" destId="{598CDA29-9602-A944-95BB-C5273881C856}" srcOrd="0" destOrd="0" presId="urn:microsoft.com/office/officeart/2005/8/layout/default"/>
    <dgm:cxn modelId="{FC39C718-2F39-E14E-9BB6-EF373B63ADBC}" type="presOf" srcId="{D2F9385C-D782-49C0-B1B4-13D95544765E}" destId="{F4207755-17FE-BF4D-B284-EFBC4C5BD591}" srcOrd="0" destOrd="0" presId="urn:microsoft.com/office/officeart/2005/8/layout/default"/>
    <dgm:cxn modelId="{AFBC84BA-30C8-9F40-96B8-E148CB981A4F}" type="presParOf" srcId="{3D44B76F-CD33-7B43-A448-3B34A0D04016}" destId="{CCD37910-0493-A342-889C-E407CC4315CF}" srcOrd="0" destOrd="0" presId="urn:microsoft.com/office/officeart/2005/8/layout/default"/>
    <dgm:cxn modelId="{997CDF76-220E-AC4A-A7B7-71D7C0251646}" type="presParOf" srcId="{3D44B76F-CD33-7B43-A448-3B34A0D04016}" destId="{2B86D65E-EFEA-CB44-8F48-52B6EA3467D8}" srcOrd="1" destOrd="0" presId="urn:microsoft.com/office/officeart/2005/8/layout/default"/>
    <dgm:cxn modelId="{7F936A29-C0F1-C247-A199-C6219CDCD111}" type="presParOf" srcId="{3D44B76F-CD33-7B43-A448-3B34A0D04016}" destId="{598CDA29-9602-A944-95BB-C5273881C856}" srcOrd="2" destOrd="0" presId="urn:microsoft.com/office/officeart/2005/8/layout/default"/>
    <dgm:cxn modelId="{AF72FC21-3B99-3D47-A631-08666E8248E9}" type="presParOf" srcId="{3D44B76F-CD33-7B43-A448-3B34A0D04016}" destId="{6A9DAE8B-EAE7-554B-84FC-00C239A80AF0}" srcOrd="3" destOrd="0" presId="urn:microsoft.com/office/officeart/2005/8/layout/default"/>
    <dgm:cxn modelId="{DC501C24-13C9-7948-9D99-70DCEE324DE3}" type="presParOf" srcId="{3D44B76F-CD33-7B43-A448-3B34A0D04016}" destId="{C5B5817C-0C9D-964D-A7C1-447C933BBFA5}" srcOrd="4" destOrd="0" presId="urn:microsoft.com/office/officeart/2005/8/layout/default"/>
    <dgm:cxn modelId="{D78D77AC-12BE-854A-9A8B-D3C11C89174D}" type="presParOf" srcId="{3D44B76F-CD33-7B43-A448-3B34A0D04016}" destId="{B2BF8637-4DC7-B64E-981A-FBCF1B226E95}" srcOrd="5" destOrd="0" presId="urn:microsoft.com/office/officeart/2005/8/layout/default"/>
    <dgm:cxn modelId="{6002937C-0808-2643-80B8-37BDFE631861}" type="presParOf" srcId="{3D44B76F-CD33-7B43-A448-3B34A0D04016}" destId="{F4207755-17FE-BF4D-B284-EFBC4C5BD591}" srcOrd="6" destOrd="0" presId="urn:microsoft.com/office/officeart/2005/8/layout/default"/>
    <dgm:cxn modelId="{08A06599-D919-6F4F-BA96-5EF471D6C837}" type="presParOf" srcId="{3D44B76F-CD33-7B43-A448-3B34A0D04016}" destId="{A5A99707-5A41-A842-AE59-3FBCA388C706}" srcOrd="7" destOrd="0" presId="urn:microsoft.com/office/officeart/2005/8/layout/default"/>
    <dgm:cxn modelId="{61BE786E-A649-9645-855D-AD665EA1F74F}" type="presParOf" srcId="{3D44B76F-CD33-7B43-A448-3B34A0D04016}" destId="{B20BC316-318B-FF49-9924-3EC46C8205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EC8672-D4F1-46C0-83B6-E16DE086AE4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35B1677F-E0B0-4430-8469-B1C3D8D43FD5}">
      <dgm:prSet/>
      <dgm:spPr/>
      <dgm:t>
        <a:bodyPr/>
        <a:lstStyle/>
        <a:p>
          <a:r>
            <a:rPr lang="en-US"/>
            <a:t>an account-based commit-chain where an on-chain address is associated to a commit-chain account</a:t>
          </a:r>
        </a:p>
      </dgm:t>
    </dgm:pt>
    <dgm:pt modelId="{27DA0651-034F-4215-9D15-4E8B09C2D8D3}" type="parTrans" cxnId="{E54819B1-3DA4-4123-B19B-CA698F7EE7A8}">
      <dgm:prSet/>
      <dgm:spPr/>
      <dgm:t>
        <a:bodyPr/>
        <a:lstStyle/>
        <a:p>
          <a:endParaRPr lang="en-US"/>
        </a:p>
      </dgm:t>
    </dgm:pt>
    <dgm:pt modelId="{41CCC0FC-7416-4BB2-8E40-B64DBC0FA38E}" type="sibTrans" cxnId="{E54819B1-3DA4-4123-B19B-CA698F7EE7A8}">
      <dgm:prSet/>
      <dgm:spPr/>
      <dgm:t>
        <a:bodyPr/>
        <a:lstStyle/>
        <a:p>
          <a:endParaRPr lang="en-US"/>
        </a:p>
      </dgm:t>
    </dgm:pt>
    <dgm:pt modelId="{676998FC-1488-47F9-B6EA-B559A4651366}">
      <dgm:prSet/>
      <dgm:spPr/>
      <dgm:t>
        <a:bodyPr/>
        <a:lstStyle/>
        <a:p>
          <a:r>
            <a:rPr lang="en-US"/>
            <a:t>expects to periodically receive a constant-sized commitment to the state of the commit-chain ledger from the operator, containing each user’s account in the collateral pool. </a:t>
          </a:r>
        </a:p>
      </dgm:t>
    </dgm:pt>
    <dgm:pt modelId="{19EA9A05-F8B1-4B5B-8265-F30BA5CCA11D}" type="parTrans" cxnId="{F7F5502C-FD90-496A-9A3E-137F016A4693}">
      <dgm:prSet/>
      <dgm:spPr/>
      <dgm:t>
        <a:bodyPr/>
        <a:lstStyle/>
        <a:p>
          <a:endParaRPr lang="en-US"/>
        </a:p>
      </dgm:t>
    </dgm:pt>
    <dgm:pt modelId="{CCBD4977-4009-4BB5-9C91-0AE977879B48}" type="sibTrans" cxnId="{F7F5502C-FD90-496A-9A3E-137F016A4693}">
      <dgm:prSet/>
      <dgm:spPr/>
      <dgm:t>
        <a:bodyPr/>
        <a:lstStyle/>
        <a:p>
          <a:endParaRPr lang="en-US"/>
        </a:p>
      </dgm:t>
    </dgm:pt>
    <dgm:pt modelId="{1EB07440-4852-41BC-A472-6236C17FDCD8}">
      <dgm:prSet/>
      <dgm:spPr/>
      <dgm:t>
        <a:bodyPr/>
        <a:lstStyle/>
        <a:p>
          <a:endParaRPr lang="en-US" dirty="0"/>
        </a:p>
      </dgm:t>
    </dgm:pt>
    <dgm:pt modelId="{5182258E-64DF-4F30-AD5B-58B892512DAF}" type="parTrans" cxnId="{13051623-3DE7-48AB-99B2-99929AE54306}">
      <dgm:prSet/>
      <dgm:spPr/>
      <dgm:t>
        <a:bodyPr/>
        <a:lstStyle/>
        <a:p>
          <a:endParaRPr lang="en-US"/>
        </a:p>
      </dgm:t>
    </dgm:pt>
    <dgm:pt modelId="{FCE22A4A-1DBF-4AA9-8D71-7687BA4806B8}" type="sibTrans" cxnId="{13051623-3DE7-48AB-99B2-99929AE54306}">
      <dgm:prSet/>
      <dgm:spPr/>
      <dgm:t>
        <a:bodyPr/>
        <a:lstStyle/>
        <a:p>
          <a:endParaRPr lang="en-US"/>
        </a:p>
      </dgm:t>
    </dgm:pt>
    <dgm:pt modelId="{ED376A6C-BDE4-6D43-8DCC-0BE7FCB0DA26}" type="pres">
      <dgm:prSet presAssocID="{85EC8672-D4F1-46C0-83B6-E16DE086AE4D}" presName="outerComposite" presStyleCnt="0">
        <dgm:presLayoutVars>
          <dgm:chMax val="5"/>
          <dgm:dir/>
          <dgm:resizeHandles val="exact"/>
        </dgm:presLayoutVars>
      </dgm:prSet>
      <dgm:spPr/>
      <dgm:t>
        <a:bodyPr/>
        <a:lstStyle/>
        <a:p>
          <a:endParaRPr lang="en-GB"/>
        </a:p>
      </dgm:t>
    </dgm:pt>
    <dgm:pt modelId="{40DD22AA-A7E2-D744-9421-836948A0B4F0}" type="pres">
      <dgm:prSet presAssocID="{85EC8672-D4F1-46C0-83B6-E16DE086AE4D}" presName="dummyMaxCanvas" presStyleCnt="0">
        <dgm:presLayoutVars/>
      </dgm:prSet>
      <dgm:spPr/>
    </dgm:pt>
    <dgm:pt modelId="{F4F1764F-BABA-BC49-AE9D-646F100EBB79}" type="pres">
      <dgm:prSet presAssocID="{85EC8672-D4F1-46C0-83B6-E16DE086AE4D}" presName="TwoNodes_1" presStyleLbl="node1" presStyleIdx="0" presStyleCnt="2">
        <dgm:presLayoutVars>
          <dgm:bulletEnabled val="1"/>
        </dgm:presLayoutVars>
      </dgm:prSet>
      <dgm:spPr/>
      <dgm:t>
        <a:bodyPr/>
        <a:lstStyle/>
        <a:p>
          <a:endParaRPr lang="en-GB"/>
        </a:p>
      </dgm:t>
    </dgm:pt>
    <dgm:pt modelId="{E4C22DA4-E545-3D4C-8496-89566EBCC476}" type="pres">
      <dgm:prSet presAssocID="{85EC8672-D4F1-46C0-83B6-E16DE086AE4D}" presName="TwoNodes_2" presStyleLbl="node1" presStyleIdx="1" presStyleCnt="2">
        <dgm:presLayoutVars>
          <dgm:bulletEnabled val="1"/>
        </dgm:presLayoutVars>
      </dgm:prSet>
      <dgm:spPr/>
      <dgm:t>
        <a:bodyPr/>
        <a:lstStyle/>
        <a:p>
          <a:endParaRPr lang="en-GB"/>
        </a:p>
      </dgm:t>
    </dgm:pt>
    <dgm:pt modelId="{12193CFC-5858-FE4A-96FA-41E7E47CB591}" type="pres">
      <dgm:prSet presAssocID="{85EC8672-D4F1-46C0-83B6-E16DE086AE4D}" presName="TwoConn_1-2" presStyleLbl="fgAccFollowNode1" presStyleIdx="0" presStyleCnt="1">
        <dgm:presLayoutVars>
          <dgm:bulletEnabled val="1"/>
        </dgm:presLayoutVars>
      </dgm:prSet>
      <dgm:spPr/>
      <dgm:t>
        <a:bodyPr/>
        <a:lstStyle/>
        <a:p>
          <a:endParaRPr lang="en-GB"/>
        </a:p>
      </dgm:t>
    </dgm:pt>
    <dgm:pt modelId="{85877B7B-EC9E-E943-AB46-EF10B9B673B7}" type="pres">
      <dgm:prSet presAssocID="{85EC8672-D4F1-46C0-83B6-E16DE086AE4D}" presName="TwoNodes_1_text" presStyleLbl="node1" presStyleIdx="1" presStyleCnt="2">
        <dgm:presLayoutVars>
          <dgm:bulletEnabled val="1"/>
        </dgm:presLayoutVars>
      </dgm:prSet>
      <dgm:spPr/>
      <dgm:t>
        <a:bodyPr/>
        <a:lstStyle/>
        <a:p>
          <a:endParaRPr lang="en-GB"/>
        </a:p>
      </dgm:t>
    </dgm:pt>
    <dgm:pt modelId="{094EC239-1C70-494F-AF64-92A19AA9CAFA}" type="pres">
      <dgm:prSet presAssocID="{85EC8672-D4F1-46C0-83B6-E16DE086AE4D}" presName="TwoNodes_2_text" presStyleLbl="node1" presStyleIdx="1" presStyleCnt="2">
        <dgm:presLayoutVars>
          <dgm:bulletEnabled val="1"/>
        </dgm:presLayoutVars>
      </dgm:prSet>
      <dgm:spPr/>
      <dgm:t>
        <a:bodyPr/>
        <a:lstStyle/>
        <a:p>
          <a:endParaRPr lang="en-GB"/>
        </a:p>
      </dgm:t>
    </dgm:pt>
  </dgm:ptLst>
  <dgm:cxnLst>
    <dgm:cxn modelId="{E54819B1-3DA4-4123-B19B-CA698F7EE7A8}" srcId="{85EC8672-D4F1-46C0-83B6-E16DE086AE4D}" destId="{35B1677F-E0B0-4430-8469-B1C3D8D43FD5}" srcOrd="0" destOrd="0" parTransId="{27DA0651-034F-4215-9D15-4E8B09C2D8D3}" sibTransId="{41CCC0FC-7416-4BB2-8E40-B64DBC0FA38E}"/>
    <dgm:cxn modelId="{F7F5502C-FD90-496A-9A3E-137F016A4693}" srcId="{85EC8672-D4F1-46C0-83B6-E16DE086AE4D}" destId="{676998FC-1488-47F9-B6EA-B559A4651366}" srcOrd="1" destOrd="0" parTransId="{19EA9A05-F8B1-4B5B-8265-F30BA5CCA11D}" sibTransId="{CCBD4977-4009-4BB5-9C91-0AE977879B48}"/>
    <dgm:cxn modelId="{9C20282D-43C9-7B41-ABE9-E900282B1C50}" type="presOf" srcId="{676998FC-1488-47F9-B6EA-B559A4651366}" destId="{E4C22DA4-E545-3D4C-8496-89566EBCC476}" srcOrd="0" destOrd="0" presId="urn:microsoft.com/office/officeart/2005/8/layout/vProcess5"/>
    <dgm:cxn modelId="{3CA7941E-ADD9-3E4A-8FC7-52D236B5CBB9}" type="presOf" srcId="{41CCC0FC-7416-4BB2-8E40-B64DBC0FA38E}" destId="{12193CFC-5858-FE4A-96FA-41E7E47CB591}" srcOrd="0" destOrd="0" presId="urn:microsoft.com/office/officeart/2005/8/layout/vProcess5"/>
    <dgm:cxn modelId="{F89F2765-9FE9-7145-96F6-51D987BD8DC6}" type="presOf" srcId="{35B1677F-E0B0-4430-8469-B1C3D8D43FD5}" destId="{85877B7B-EC9E-E943-AB46-EF10B9B673B7}" srcOrd="1" destOrd="0" presId="urn:microsoft.com/office/officeart/2005/8/layout/vProcess5"/>
    <dgm:cxn modelId="{7838E75B-611D-094A-A5D0-D6E4F11AAD1D}" type="presOf" srcId="{1EB07440-4852-41BC-A472-6236C17FDCD8}" destId="{E4C22DA4-E545-3D4C-8496-89566EBCC476}" srcOrd="0" destOrd="1" presId="urn:microsoft.com/office/officeart/2005/8/layout/vProcess5"/>
    <dgm:cxn modelId="{C5B8C6B7-A52F-F54C-851D-DD2D02F5516D}" type="presOf" srcId="{35B1677F-E0B0-4430-8469-B1C3D8D43FD5}" destId="{F4F1764F-BABA-BC49-AE9D-646F100EBB79}" srcOrd="0" destOrd="0" presId="urn:microsoft.com/office/officeart/2005/8/layout/vProcess5"/>
    <dgm:cxn modelId="{69D9D628-6B6D-4E4B-A12D-7E9234878FFF}" type="presOf" srcId="{85EC8672-D4F1-46C0-83B6-E16DE086AE4D}" destId="{ED376A6C-BDE4-6D43-8DCC-0BE7FCB0DA26}" srcOrd="0" destOrd="0" presId="urn:microsoft.com/office/officeart/2005/8/layout/vProcess5"/>
    <dgm:cxn modelId="{0E8E0639-7E7E-C441-AA88-B2744968E916}" type="presOf" srcId="{1EB07440-4852-41BC-A472-6236C17FDCD8}" destId="{094EC239-1C70-494F-AF64-92A19AA9CAFA}" srcOrd="1" destOrd="1" presId="urn:microsoft.com/office/officeart/2005/8/layout/vProcess5"/>
    <dgm:cxn modelId="{13051623-3DE7-48AB-99B2-99929AE54306}" srcId="{676998FC-1488-47F9-B6EA-B559A4651366}" destId="{1EB07440-4852-41BC-A472-6236C17FDCD8}" srcOrd="0" destOrd="0" parTransId="{5182258E-64DF-4F30-AD5B-58B892512DAF}" sibTransId="{FCE22A4A-1DBF-4AA9-8D71-7687BA4806B8}"/>
    <dgm:cxn modelId="{3F730B90-254A-8045-8A4D-99466E2FCF90}" type="presOf" srcId="{676998FC-1488-47F9-B6EA-B559A4651366}" destId="{094EC239-1C70-494F-AF64-92A19AA9CAFA}" srcOrd="1" destOrd="0" presId="urn:microsoft.com/office/officeart/2005/8/layout/vProcess5"/>
    <dgm:cxn modelId="{89744AFE-5912-D240-AEC6-9A3BE11AE7A1}" type="presParOf" srcId="{ED376A6C-BDE4-6D43-8DCC-0BE7FCB0DA26}" destId="{40DD22AA-A7E2-D744-9421-836948A0B4F0}" srcOrd="0" destOrd="0" presId="urn:microsoft.com/office/officeart/2005/8/layout/vProcess5"/>
    <dgm:cxn modelId="{E8167A78-5D22-124F-BC12-58C70350A4AA}" type="presParOf" srcId="{ED376A6C-BDE4-6D43-8DCC-0BE7FCB0DA26}" destId="{F4F1764F-BABA-BC49-AE9D-646F100EBB79}" srcOrd="1" destOrd="0" presId="urn:microsoft.com/office/officeart/2005/8/layout/vProcess5"/>
    <dgm:cxn modelId="{83E4B406-2244-204A-B06E-EFE34F8AF945}" type="presParOf" srcId="{ED376A6C-BDE4-6D43-8DCC-0BE7FCB0DA26}" destId="{E4C22DA4-E545-3D4C-8496-89566EBCC476}" srcOrd="2" destOrd="0" presId="urn:microsoft.com/office/officeart/2005/8/layout/vProcess5"/>
    <dgm:cxn modelId="{3DE3DB1A-19A8-6E41-92C6-581020DED069}" type="presParOf" srcId="{ED376A6C-BDE4-6D43-8DCC-0BE7FCB0DA26}" destId="{12193CFC-5858-FE4A-96FA-41E7E47CB591}" srcOrd="3" destOrd="0" presId="urn:microsoft.com/office/officeart/2005/8/layout/vProcess5"/>
    <dgm:cxn modelId="{40B0C2C4-E36B-494D-BD8B-F739874D2DE3}" type="presParOf" srcId="{ED376A6C-BDE4-6D43-8DCC-0BE7FCB0DA26}" destId="{85877B7B-EC9E-E943-AB46-EF10B9B673B7}" srcOrd="4" destOrd="0" presId="urn:microsoft.com/office/officeart/2005/8/layout/vProcess5"/>
    <dgm:cxn modelId="{60A635BA-1A62-6843-8C9E-2D2965F7CF34}" type="presParOf" srcId="{ED376A6C-BDE4-6D43-8DCC-0BE7FCB0DA26}" destId="{094EC239-1C70-494F-AF64-92A19AA9CAF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B03E88-09D1-4800-9523-50EA0D76E683}"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84553151-8776-446A-97BC-4A5D02A96C45}">
      <dgm:prSet/>
      <dgm:spPr/>
      <dgm:t>
        <a:bodyPr/>
        <a:lstStyle/>
        <a:p>
          <a:r>
            <a:rPr lang="en-US"/>
            <a:t>high-level specification of a UTXO-based commit-chain. </a:t>
          </a:r>
        </a:p>
      </dgm:t>
    </dgm:pt>
    <dgm:pt modelId="{0497FB4E-5EC4-484F-A366-17E4EFA71EE1}" type="parTrans" cxnId="{410B684D-B3D2-4711-9B1C-CA1837A5E4A1}">
      <dgm:prSet/>
      <dgm:spPr/>
      <dgm:t>
        <a:bodyPr/>
        <a:lstStyle/>
        <a:p>
          <a:endParaRPr lang="en-US"/>
        </a:p>
      </dgm:t>
    </dgm:pt>
    <dgm:pt modelId="{BD86B88C-1B50-4A71-BE6A-F75B1AB6182E}" type="sibTrans" cxnId="{410B684D-B3D2-4711-9B1C-CA1837A5E4A1}">
      <dgm:prSet/>
      <dgm:spPr/>
      <dgm:t>
        <a:bodyPr/>
        <a:lstStyle/>
        <a:p>
          <a:endParaRPr lang="en-US"/>
        </a:p>
      </dgm:t>
    </dgm:pt>
    <dgm:pt modelId="{9C860BEB-5DBC-48E8-8519-5BD503D9644E}">
      <dgm:prSet/>
      <dgm:spPr/>
      <dgm:t>
        <a:bodyPr/>
        <a:lstStyle/>
        <a:p>
          <a:r>
            <a:rPr lang="en-US"/>
            <a:t>all coins are represented as serial numbers and every transfer allocates a new owner for the respective coin </a:t>
          </a:r>
        </a:p>
      </dgm:t>
    </dgm:pt>
    <dgm:pt modelId="{663F46C8-9748-44FF-A83E-E252D4C49A08}" type="parTrans" cxnId="{EA94336F-999D-4156-BC62-3AE5E28C43C1}">
      <dgm:prSet/>
      <dgm:spPr/>
      <dgm:t>
        <a:bodyPr/>
        <a:lstStyle/>
        <a:p>
          <a:endParaRPr lang="en-US"/>
        </a:p>
      </dgm:t>
    </dgm:pt>
    <dgm:pt modelId="{69E29CEC-4496-4A59-8F56-C322A959DEEC}" type="sibTrans" cxnId="{EA94336F-999D-4156-BC62-3AE5E28C43C1}">
      <dgm:prSet/>
      <dgm:spPr/>
      <dgm:t>
        <a:bodyPr/>
        <a:lstStyle/>
        <a:p>
          <a:endParaRPr lang="en-US"/>
        </a:p>
      </dgm:t>
    </dgm:pt>
    <dgm:pt modelId="{E7F79B8C-B5DC-4C0F-B7A6-24BEBA1DC857}">
      <dgm:prSet/>
      <dgm:spPr/>
      <dgm:t>
        <a:bodyPr/>
        <a:lstStyle/>
        <a:p>
          <a:r>
            <a:rPr lang="en-US"/>
            <a:t>users can detect invalid commitments and it is expected that they eventually withdraw their coins from the commit-chain </a:t>
          </a:r>
        </a:p>
      </dgm:t>
    </dgm:pt>
    <dgm:pt modelId="{382D9574-B73C-49D8-A4A1-230F7E626C8A}" type="parTrans" cxnId="{9E52E918-71A9-45D4-B2B5-B95D7E9CEAD6}">
      <dgm:prSet/>
      <dgm:spPr/>
      <dgm:t>
        <a:bodyPr/>
        <a:lstStyle/>
        <a:p>
          <a:endParaRPr lang="en-US"/>
        </a:p>
      </dgm:t>
    </dgm:pt>
    <dgm:pt modelId="{AF115090-BF0D-49E7-880D-865858B8292B}" type="sibTrans" cxnId="{9E52E918-71A9-45D4-B2B5-B95D7E9CEAD6}">
      <dgm:prSet/>
      <dgm:spPr/>
      <dgm:t>
        <a:bodyPr/>
        <a:lstStyle/>
        <a:p>
          <a:endParaRPr lang="en-US"/>
        </a:p>
      </dgm:t>
    </dgm:pt>
    <dgm:pt modelId="{C1EF7BA2-EADE-4358-804C-00C1034AD8C1}">
      <dgm:prSet/>
      <dgm:spPr/>
      <dgm:t>
        <a:bodyPr/>
        <a:lstStyle/>
        <a:p>
          <a:r>
            <a:rPr lang="en-US"/>
            <a:t>achieves </a:t>
          </a:r>
          <a:r>
            <a:rPr lang="en-US" i="1"/>
            <a:t>balance security </a:t>
          </a:r>
          <a:r>
            <a:rPr lang="en-US"/>
            <a:t>as an honest party can always withdraw their coins from the commit-chain, even if an invalid commitment is posted </a:t>
          </a:r>
        </a:p>
      </dgm:t>
    </dgm:pt>
    <dgm:pt modelId="{75019A72-FCA5-42B2-A56F-D00135C52A87}" type="parTrans" cxnId="{A621DEBF-77C8-48CE-A320-A4C6FF4C54F8}">
      <dgm:prSet/>
      <dgm:spPr/>
      <dgm:t>
        <a:bodyPr/>
        <a:lstStyle/>
        <a:p>
          <a:endParaRPr lang="en-US"/>
        </a:p>
      </dgm:t>
    </dgm:pt>
    <dgm:pt modelId="{BB04B11B-DEE7-4D3F-89B1-A917D14100FC}" type="sibTrans" cxnId="{A621DEBF-77C8-48CE-A320-A4C6FF4C54F8}">
      <dgm:prSet/>
      <dgm:spPr/>
      <dgm:t>
        <a:bodyPr/>
        <a:lstStyle/>
        <a:p>
          <a:endParaRPr lang="en-US"/>
        </a:p>
      </dgm:t>
    </dgm:pt>
    <dgm:pt modelId="{1C8265F6-BEBB-9C4B-8C7C-29A4FA6EA0C2}" type="pres">
      <dgm:prSet presAssocID="{30B03E88-09D1-4800-9523-50EA0D76E683}" presName="Name0" presStyleCnt="0">
        <dgm:presLayoutVars>
          <dgm:dir/>
          <dgm:animLvl val="lvl"/>
          <dgm:resizeHandles val="exact"/>
        </dgm:presLayoutVars>
      </dgm:prSet>
      <dgm:spPr/>
      <dgm:t>
        <a:bodyPr/>
        <a:lstStyle/>
        <a:p>
          <a:endParaRPr lang="en-GB"/>
        </a:p>
      </dgm:t>
    </dgm:pt>
    <dgm:pt modelId="{425CB536-C99B-C14C-A3B5-224052B0D44B}" type="pres">
      <dgm:prSet presAssocID="{C1EF7BA2-EADE-4358-804C-00C1034AD8C1}" presName="boxAndChildren" presStyleCnt="0"/>
      <dgm:spPr/>
    </dgm:pt>
    <dgm:pt modelId="{F75C4099-271D-1148-B614-8934FB0DC50C}" type="pres">
      <dgm:prSet presAssocID="{C1EF7BA2-EADE-4358-804C-00C1034AD8C1}" presName="parentTextBox" presStyleLbl="node1" presStyleIdx="0" presStyleCnt="4"/>
      <dgm:spPr/>
      <dgm:t>
        <a:bodyPr/>
        <a:lstStyle/>
        <a:p>
          <a:endParaRPr lang="en-GB"/>
        </a:p>
      </dgm:t>
    </dgm:pt>
    <dgm:pt modelId="{A4EBF609-5AEB-4C44-AF01-86900ED1C977}" type="pres">
      <dgm:prSet presAssocID="{AF115090-BF0D-49E7-880D-865858B8292B}" presName="sp" presStyleCnt="0"/>
      <dgm:spPr/>
    </dgm:pt>
    <dgm:pt modelId="{34297E76-859F-1E41-A205-5B19B43E3AF9}" type="pres">
      <dgm:prSet presAssocID="{E7F79B8C-B5DC-4C0F-B7A6-24BEBA1DC857}" presName="arrowAndChildren" presStyleCnt="0"/>
      <dgm:spPr/>
    </dgm:pt>
    <dgm:pt modelId="{9237F04F-04F0-174F-BF63-B400D033B1DC}" type="pres">
      <dgm:prSet presAssocID="{E7F79B8C-B5DC-4C0F-B7A6-24BEBA1DC857}" presName="parentTextArrow" presStyleLbl="node1" presStyleIdx="1" presStyleCnt="4"/>
      <dgm:spPr/>
      <dgm:t>
        <a:bodyPr/>
        <a:lstStyle/>
        <a:p>
          <a:endParaRPr lang="en-GB"/>
        </a:p>
      </dgm:t>
    </dgm:pt>
    <dgm:pt modelId="{70CB5D1B-50CE-684E-B54F-2B3580F102CF}" type="pres">
      <dgm:prSet presAssocID="{69E29CEC-4496-4A59-8F56-C322A959DEEC}" presName="sp" presStyleCnt="0"/>
      <dgm:spPr/>
    </dgm:pt>
    <dgm:pt modelId="{9FE73A52-AD9B-F243-B217-F704FE2D569B}" type="pres">
      <dgm:prSet presAssocID="{9C860BEB-5DBC-48E8-8519-5BD503D9644E}" presName="arrowAndChildren" presStyleCnt="0"/>
      <dgm:spPr/>
    </dgm:pt>
    <dgm:pt modelId="{73422AE8-3DA2-9944-84AE-C8CE1797691A}" type="pres">
      <dgm:prSet presAssocID="{9C860BEB-5DBC-48E8-8519-5BD503D9644E}" presName="parentTextArrow" presStyleLbl="node1" presStyleIdx="2" presStyleCnt="4"/>
      <dgm:spPr/>
      <dgm:t>
        <a:bodyPr/>
        <a:lstStyle/>
        <a:p>
          <a:endParaRPr lang="en-GB"/>
        </a:p>
      </dgm:t>
    </dgm:pt>
    <dgm:pt modelId="{FFB1D9CC-B1A5-AF4F-BAC8-7CA803A75F22}" type="pres">
      <dgm:prSet presAssocID="{BD86B88C-1B50-4A71-BE6A-F75B1AB6182E}" presName="sp" presStyleCnt="0"/>
      <dgm:spPr/>
    </dgm:pt>
    <dgm:pt modelId="{06F997D3-BA4B-E44F-AE10-54E1D2291E45}" type="pres">
      <dgm:prSet presAssocID="{84553151-8776-446A-97BC-4A5D02A96C45}" presName="arrowAndChildren" presStyleCnt="0"/>
      <dgm:spPr/>
    </dgm:pt>
    <dgm:pt modelId="{03E9E9C9-7163-CA47-83F3-B7E8A064E4FA}" type="pres">
      <dgm:prSet presAssocID="{84553151-8776-446A-97BC-4A5D02A96C45}" presName="parentTextArrow" presStyleLbl="node1" presStyleIdx="3" presStyleCnt="4"/>
      <dgm:spPr/>
      <dgm:t>
        <a:bodyPr/>
        <a:lstStyle/>
        <a:p>
          <a:endParaRPr lang="en-GB"/>
        </a:p>
      </dgm:t>
    </dgm:pt>
  </dgm:ptLst>
  <dgm:cxnLst>
    <dgm:cxn modelId="{CEF22CA4-EDC3-8F43-89B7-6374F5D24ABD}" type="presOf" srcId="{C1EF7BA2-EADE-4358-804C-00C1034AD8C1}" destId="{F75C4099-271D-1148-B614-8934FB0DC50C}" srcOrd="0" destOrd="0" presId="urn:microsoft.com/office/officeart/2005/8/layout/process4"/>
    <dgm:cxn modelId="{EA94336F-999D-4156-BC62-3AE5E28C43C1}" srcId="{30B03E88-09D1-4800-9523-50EA0D76E683}" destId="{9C860BEB-5DBC-48E8-8519-5BD503D9644E}" srcOrd="1" destOrd="0" parTransId="{663F46C8-9748-44FF-A83E-E252D4C49A08}" sibTransId="{69E29CEC-4496-4A59-8F56-C322A959DEEC}"/>
    <dgm:cxn modelId="{A621DEBF-77C8-48CE-A320-A4C6FF4C54F8}" srcId="{30B03E88-09D1-4800-9523-50EA0D76E683}" destId="{C1EF7BA2-EADE-4358-804C-00C1034AD8C1}" srcOrd="3" destOrd="0" parTransId="{75019A72-FCA5-42B2-A56F-D00135C52A87}" sibTransId="{BB04B11B-DEE7-4D3F-89B1-A917D14100FC}"/>
    <dgm:cxn modelId="{3598780A-7C0D-A14D-B1E2-B43B48293137}" type="presOf" srcId="{30B03E88-09D1-4800-9523-50EA0D76E683}" destId="{1C8265F6-BEBB-9C4B-8C7C-29A4FA6EA0C2}" srcOrd="0" destOrd="0" presId="urn:microsoft.com/office/officeart/2005/8/layout/process4"/>
    <dgm:cxn modelId="{FCC19EBD-9C91-D745-9CAE-C2EA7056BD8E}" type="presOf" srcId="{84553151-8776-446A-97BC-4A5D02A96C45}" destId="{03E9E9C9-7163-CA47-83F3-B7E8A064E4FA}" srcOrd="0" destOrd="0" presId="urn:microsoft.com/office/officeart/2005/8/layout/process4"/>
    <dgm:cxn modelId="{410B684D-B3D2-4711-9B1C-CA1837A5E4A1}" srcId="{30B03E88-09D1-4800-9523-50EA0D76E683}" destId="{84553151-8776-446A-97BC-4A5D02A96C45}" srcOrd="0" destOrd="0" parTransId="{0497FB4E-5EC4-484F-A366-17E4EFA71EE1}" sibTransId="{BD86B88C-1B50-4A71-BE6A-F75B1AB6182E}"/>
    <dgm:cxn modelId="{BF13158A-5FAE-C34A-B782-F41DC7134D5B}" type="presOf" srcId="{E7F79B8C-B5DC-4C0F-B7A6-24BEBA1DC857}" destId="{9237F04F-04F0-174F-BF63-B400D033B1DC}" srcOrd="0" destOrd="0" presId="urn:microsoft.com/office/officeart/2005/8/layout/process4"/>
    <dgm:cxn modelId="{9E52E918-71A9-45D4-B2B5-B95D7E9CEAD6}" srcId="{30B03E88-09D1-4800-9523-50EA0D76E683}" destId="{E7F79B8C-B5DC-4C0F-B7A6-24BEBA1DC857}" srcOrd="2" destOrd="0" parTransId="{382D9574-B73C-49D8-A4A1-230F7E626C8A}" sibTransId="{AF115090-BF0D-49E7-880D-865858B8292B}"/>
    <dgm:cxn modelId="{10F949CF-94CF-4346-8D2A-F2F86026371B}" type="presOf" srcId="{9C860BEB-5DBC-48E8-8519-5BD503D9644E}" destId="{73422AE8-3DA2-9944-84AE-C8CE1797691A}" srcOrd="0" destOrd="0" presId="urn:microsoft.com/office/officeart/2005/8/layout/process4"/>
    <dgm:cxn modelId="{4617A7AC-4905-B844-9833-3FA6604AB7BB}" type="presParOf" srcId="{1C8265F6-BEBB-9C4B-8C7C-29A4FA6EA0C2}" destId="{425CB536-C99B-C14C-A3B5-224052B0D44B}" srcOrd="0" destOrd="0" presId="urn:microsoft.com/office/officeart/2005/8/layout/process4"/>
    <dgm:cxn modelId="{00B8A41A-E1D9-B24B-AFE8-A4FB96F255FE}" type="presParOf" srcId="{425CB536-C99B-C14C-A3B5-224052B0D44B}" destId="{F75C4099-271D-1148-B614-8934FB0DC50C}" srcOrd="0" destOrd="0" presId="urn:microsoft.com/office/officeart/2005/8/layout/process4"/>
    <dgm:cxn modelId="{D216DE79-BFD1-D04D-AFFF-CDB553D6BBBA}" type="presParOf" srcId="{1C8265F6-BEBB-9C4B-8C7C-29A4FA6EA0C2}" destId="{A4EBF609-5AEB-4C44-AF01-86900ED1C977}" srcOrd="1" destOrd="0" presId="urn:microsoft.com/office/officeart/2005/8/layout/process4"/>
    <dgm:cxn modelId="{71F12F85-3727-284F-AAE8-258A7B7CDAE2}" type="presParOf" srcId="{1C8265F6-BEBB-9C4B-8C7C-29A4FA6EA0C2}" destId="{34297E76-859F-1E41-A205-5B19B43E3AF9}" srcOrd="2" destOrd="0" presId="urn:microsoft.com/office/officeart/2005/8/layout/process4"/>
    <dgm:cxn modelId="{19729B6C-F986-B54B-AE8F-A2C23F99CA3D}" type="presParOf" srcId="{34297E76-859F-1E41-A205-5B19B43E3AF9}" destId="{9237F04F-04F0-174F-BF63-B400D033B1DC}" srcOrd="0" destOrd="0" presId="urn:microsoft.com/office/officeart/2005/8/layout/process4"/>
    <dgm:cxn modelId="{08B3EB09-871A-604B-967F-E81C0EC37FDC}" type="presParOf" srcId="{1C8265F6-BEBB-9C4B-8C7C-29A4FA6EA0C2}" destId="{70CB5D1B-50CE-684E-B54F-2B3580F102CF}" srcOrd="3" destOrd="0" presId="urn:microsoft.com/office/officeart/2005/8/layout/process4"/>
    <dgm:cxn modelId="{20474F42-C31C-154A-9069-0DBC6509A875}" type="presParOf" srcId="{1C8265F6-BEBB-9C4B-8C7C-29A4FA6EA0C2}" destId="{9FE73A52-AD9B-F243-B217-F704FE2D569B}" srcOrd="4" destOrd="0" presId="urn:microsoft.com/office/officeart/2005/8/layout/process4"/>
    <dgm:cxn modelId="{E5983395-C295-3749-B70A-B45ADCB36DD3}" type="presParOf" srcId="{9FE73A52-AD9B-F243-B217-F704FE2D569B}" destId="{73422AE8-3DA2-9944-84AE-C8CE1797691A}" srcOrd="0" destOrd="0" presId="urn:microsoft.com/office/officeart/2005/8/layout/process4"/>
    <dgm:cxn modelId="{0994605D-A0C5-F44E-8BDB-D4CB34ABC2EC}" type="presParOf" srcId="{1C8265F6-BEBB-9C4B-8C7C-29A4FA6EA0C2}" destId="{FFB1D9CC-B1A5-AF4F-BAC8-7CA803A75F22}" srcOrd="5" destOrd="0" presId="urn:microsoft.com/office/officeart/2005/8/layout/process4"/>
    <dgm:cxn modelId="{254D5763-F6C0-2D47-9D92-0379A78640F6}" type="presParOf" srcId="{1C8265F6-BEBB-9C4B-8C7C-29A4FA6EA0C2}" destId="{06F997D3-BA4B-E44F-AE10-54E1D2291E45}" srcOrd="6" destOrd="0" presId="urn:microsoft.com/office/officeart/2005/8/layout/process4"/>
    <dgm:cxn modelId="{6DC53A80-B36D-A744-97E1-155939215C50}" type="presParOf" srcId="{06F997D3-BA4B-E44F-AE10-54E1D2291E45}" destId="{03E9E9C9-7163-CA47-83F3-B7E8A064E4F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6BC681-F8FD-469A-9E5D-0C28D1AC3507}" type="doc">
      <dgm:prSet loTypeId="urn:microsoft.com/office/officeart/2005/8/layout/chevron2" loCatId="process" qsTypeId="urn:microsoft.com/office/officeart/2005/8/quickstyle/simple1" qsCatId="simple" csTypeId="urn:microsoft.com/office/officeart/2005/8/colors/colorful5" csCatId="colorful"/>
      <dgm:spPr/>
      <dgm:t>
        <a:bodyPr/>
        <a:lstStyle/>
        <a:p>
          <a:endParaRPr lang="en-US"/>
        </a:p>
      </dgm:t>
    </dgm:pt>
    <dgm:pt modelId="{E21081A8-56CA-4919-B86D-68A3E39472C2}">
      <dgm:prSet/>
      <dgm:spPr/>
      <dgm:t>
        <a:bodyPr/>
        <a:lstStyle/>
        <a:p>
          <a:r>
            <a:rPr lang="en-GB"/>
            <a:t>Payment Hub Privacy Notions</a:t>
          </a:r>
          <a:endParaRPr lang="en-US"/>
        </a:p>
      </dgm:t>
    </dgm:pt>
    <dgm:pt modelId="{A7468ED9-8BEA-4A93-84E8-62608BDAD64D}" type="parTrans" cxnId="{F231933D-82C1-4FCC-966C-8D3368A9CD0D}">
      <dgm:prSet/>
      <dgm:spPr/>
      <dgm:t>
        <a:bodyPr/>
        <a:lstStyle/>
        <a:p>
          <a:endParaRPr lang="en-US"/>
        </a:p>
      </dgm:t>
    </dgm:pt>
    <dgm:pt modelId="{8FDDE55C-6BAC-4C77-97C0-445CB74A95ED}" type="sibTrans" cxnId="{F231933D-82C1-4FCC-966C-8D3368A9CD0D}">
      <dgm:prSet/>
      <dgm:spPr/>
      <dgm:t>
        <a:bodyPr/>
        <a:lstStyle/>
        <a:p>
          <a:endParaRPr lang="en-US"/>
        </a:p>
      </dgm:t>
    </dgm:pt>
    <dgm:pt modelId="{AE129613-BCE4-4E92-8B24-AAAA8E342DCB}">
      <dgm:prSet/>
      <dgm:spPr/>
      <dgm:t>
        <a:bodyPr/>
        <a:lstStyle/>
        <a:p>
          <a:r>
            <a:rPr lang="en-GB"/>
            <a:t>Payment Anonymity </a:t>
          </a:r>
          <a:endParaRPr lang="en-US"/>
        </a:p>
      </dgm:t>
    </dgm:pt>
    <dgm:pt modelId="{2605F480-4BFE-4234-94B7-27CF754048A4}" type="parTrans" cxnId="{ECCD7249-0480-4A07-8E94-31DD86C46343}">
      <dgm:prSet/>
      <dgm:spPr/>
      <dgm:t>
        <a:bodyPr/>
        <a:lstStyle/>
        <a:p>
          <a:endParaRPr lang="en-US"/>
        </a:p>
      </dgm:t>
    </dgm:pt>
    <dgm:pt modelId="{FF5CB0D7-9B2C-4CB7-9CB6-EED1BF77E0EC}" type="sibTrans" cxnId="{ECCD7249-0480-4A07-8E94-31DD86C46343}">
      <dgm:prSet/>
      <dgm:spPr/>
      <dgm:t>
        <a:bodyPr/>
        <a:lstStyle/>
        <a:p>
          <a:endParaRPr lang="en-US"/>
        </a:p>
      </dgm:t>
    </dgm:pt>
    <dgm:pt modelId="{EE22B0FB-C0D1-4C9C-93F9-B1C2D373382C}">
      <dgm:prSet/>
      <dgm:spPr/>
      <dgm:t>
        <a:bodyPr/>
        <a:lstStyle/>
        <a:p>
          <a:r>
            <a:rPr lang="en-GB"/>
            <a:t>Unlinkability </a:t>
          </a:r>
          <a:endParaRPr lang="en-US"/>
        </a:p>
      </dgm:t>
    </dgm:pt>
    <dgm:pt modelId="{F656A729-AF96-48B6-B2C7-9CFB680B1957}" type="parTrans" cxnId="{B7CACE20-94CA-4B31-BB94-47D69222E2D0}">
      <dgm:prSet/>
      <dgm:spPr/>
      <dgm:t>
        <a:bodyPr/>
        <a:lstStyle/>
        <a:p>
          <a:endParaRPr lang="en-US"/>
        </a:p>
      </dgm:t>
    </dgm:pt>
    <dgm:pt modelId="{6AD04FFF-6C03-4770-B281-D78F9ED1AC10}" type="sibTrans" cxnId="{B7CACE20-94CA-4B31-BB94-47D69222E2D0}">
      <dgm:prSet/>
      <dgm:spPr/>
      <dgm:t>
        <a:bodyPr/>
        <a:lstStyle/>
        <a:p>
          <a:endParaRPr lang="en-US"/>
        </a:p>
      </dgm:t>
    </dgm:pt>
    <dgm:pt modelId="{759849D2-6D81-4E4C-8A7D-B11B46BE6451}">
      <dgm:prSet/>
      <dgm:spPr/>
      <dgm:t>
        <a:bodyPr/>
        <a:lstStyle/>
        <a:p>
          <a:r>
            <a:rPr lang="en-GB"/>
            <a:t>Multi-Hop Privacy Notions</a:t>
          </a:r>
          <a:endParaRPr lang="en-US"/>
        </a:p>
      </dgm:t>
    </dgm:pt>
    <dgm:pt modelId="{FDDD499C-2BC2-41D1-BDF6-4277445EFAB3}" type="parTrans" cxnId="{96771D3D-D5CF-4003-A08E-A798619F0340}">
      <dgm:prSet/>
      <dgm:spPr/>
      <dgm:t>
        <a:bodyPr/>
        <a:lstStyle/>
        <a:p>
          <a:endParaRPr lang="en-US"/>
        </a:p>
      </dgm:t>
    </dgm:pt>
    <dgm:pt modelId="{F2C8E39E-0114-4CA2-882C-75B788C9CBCA}" type="sibTrans" cxnId="{96771D3D-D5CF-4003-A08E-A798619F0340}">
      <dgm:prSet/>
      <dgm:spPr/>
      <dgm:t>
        <a:bodyPr/>
        <a:lstStyle/>
        <a:p>
          <a:endParaRPr lang="en-US"/>
        </a:p>
      </dgm:t>
    </dgm:pt>
    <dgm:pt modelId="{51D1D15D-610B-44CD-AC64-D907FE322010}">
      <dgm:prSet/>
      <dgm:spPr/>
      <dgm:t>
        <a:bodyPr/>
        <a:lstStyle/>
        <a:p>
          <a:r>
            <a:rPr lang="en-GB"/>
            <a:t>Off-path Value Privacy</a:t>
          </a:r>
          <a:endParaRPr lang="en-US"/>
        </a:p>
      </dgm:t>
    </dgm:pt>
    <dgm:pt modelId="{A62A596D-C800-40D1-A353-4609A097D686}" type="parTrans" cxnId="{ADE72EBB-EF51-422E-92CD-6744B8A32C20}">
      <dgm:prSet/>
      <dgm:spPr/>
      <dgm:t>
        <a:bodyPr/>
        <a:lstStyle/>
        <a:p>
          <a:endParaRPr lang="en-US"/>
        </a:p>
      </dgm:t>
    </dgm:pt>
    <dgm:pt modelId="{8C0E9D7E-DD7E-4199-B501-13B079F308FC}" type="sibTrans" cxnId="{ADE72EBB-EF51-422E-92CD-6744B8A32C20}">
      <dgm:prSet/>
      <dgm:spPr/>
      <dgm:t>
        <a:bodyPr/>
        <a:lstStyle/>
        <a:p>
          <a:endParaRPr lang="en-US"/>
        </a:p>
      </dgm:t>
    </dgm:pt>
    <dgm:pt modelId="{0313C992-6191-4C4B-8AB5-23C471AA1FDC}">
      <dgm:prSet/>
      <dgm:spPr/>
      <dgm:t>
        <a:bodyPr/>
        <a:lstStyle/>
        <a:p>
          <a:r>
            <a:rPr lang="en-GB"/>
            <a:t>On-path Relationship privacy</a:t>
          </a:r>
          <a:endParaRPr lang="en-US"/>
        </a:p>
      </dgm:t>
    </dgm:pt>
    <dgm:pt modelId="{AD28B443-01A8-4623-916F-8C4E39DD0529}" type="parTrans" cxnId="{6250C24B-6DB3-4FBE-9D18-7E0461416B1B}">
      <dgm:prSet/>
      <dgm:spPr/>
      <dgm:t>
        <a:bodyPr/>
        <a:lstStyle/>
        <a:p>
          <a:endParaRPr lang="en-US"/>
        </a:p>
      </dgm:t>
    </dgm:pt>
    <dgm:pt modelId="{AFB107BC-FCC4-4486-9872-FD642175E048}" type="sibTrans" cxnId="{6250C24B-6DB3-4FBE-9D18-7E0461416B1B}">
      <dgm:prSet/>
      <dgm:spPr/>
      <dgm:t>
        <a:bodyPr/>
        <a:lstStyle/>
        <a:p>
          <a:endParaRPr lang="en-US"/>
        </a:p>
      </dgm:t>
    </dgm:pt>
    <dgm:pt modelId="{78AAA2C5-7558-F840-896B-09579A73E40C}" type="pres">
      <dgm:prSet presAssocID="{E86BC681-F8FD-469A-9E5D-0C28D1AC3507}" presName="linearFlow" presStyleCnt="0">
        <dgm:presLayoutVars>
          <dgm:dir/>
          <dgm:animLvl val="lvl"/>
          <dgm:resizeHandles val="exact"/>
        </dgm:presLayoutVars>
      </dgm:prSet>
      <dgm:spPr/>
      <dgm:t>
        <a:bodyPr/>
        <a:lstStyle/>
        <a:p>
          <a:endParaRPr lang="en-GB"/>
        </a:p>
      </dgm:t>
    </dgm:pt>
    <dgm:pt modelId="{740BCD31-8E00-0644-B6DF-2F7FFF16A02F}" type="pres">
      <dgm:prSet presAssocID="{E21081A8-56CA-4919-B86D-68A3E39472C2}" presName="composite" presStyleCnt="0"/>
      <dgm:spPr/>
    </dgm:pt>
    <dgm:pt modelId="{7D37D05A-14F7-BF48-AF54-863BCDACEEFD}" type="pres">
      <dgm:prSet presAssocID="{E21081A8-56CA-4919-B86D-68A3E39472C2}" presName="parentText" presStyleLbl="alignNode1" presStyleIdx="0" presStyleCnt="2">
        <dgm:presLayoutVars>
          <dgm:chMax val="1"/>
          <dgm:bulletEnabled val="1"/>
        </dgm:presLayoutVars>
      </dgm:prSet>
      <dgm:spPr/>
      <dgm:t>
        <a:bodyPr/>
        <a:lstStyle/>
        <a:p>
          <a:endParaRPr lang="en-GB"/>
        </a:p>
      </dgm:t>
    </dgm:pt>
    <dgm:pt modelId="{DE541425-BDDA-954A-AFCD-EEC6C017D15A}" type="pres">
      <dgm:prSet presAssocID="{E21081A8-56CA-4919-B86D-68A3E39472C2}" presName="descendantText" presStyleLbl="alignAcc1" presStyleIdx="0" presStyleCnt="2">
        <dgm:presLayoutVars>
          <dgm:bulletEnabled val="1"/>
        </dgm:presLayoutVars>
      </dgm:prSet>
      <dgm:spPr/>
      <dgm:t>
        <a:bodyPr/>
        <a:lstStyle/>
        <a:p>
          <a:endParaRPr lang="en-GB"/>
        </a:p>
      </dgm:t>
    </dgm:pt>
    <dgm:pt modelId="{621C42E8-E31C-B049-A79C-2CD38563F3FA}" type="pres">
      <dgm:prSet presAssocID="{8FDDE55C-6BAC-4C77-97C0-445CB74A95ED}" presName="sp" presStyleCnt="0"/>
      <dgm:spPr/>
    </dgm:pt>
    <dgm:pt modelId="{C796A7B9-A273-7D45-8A0D-666CCDFD101E}" type="pres">
      <dgm:prSet presAssocID="{759849D2-6D81-4E4C-8A7D-B11B46BE6451}" presName="composite" presStyleCnt="0"/>
      <dgm:spPr/>
    </dgm:pt>
    <dgm:pt modelId="{9DDBE9D1-B50C-EA4E-9CB4-976B67244D96}" type="pres">
      <dgm:prSet presAssocID="{759849D2-6D81-4E4C-8A7D-B11B46BE6451}" presName="parentText" presStyleLbl="alignNode1" presStyleIdx="1" presStyleCnt="2">
        <dgm:presLayoutVars>
          <dgm:chMax val="1"/>
          <dgm:bulletEnabled val="1"/>
        </dgm:presLayoutVars>
      </dgm:prSet>
      <dgm:spPr/>
      <dgm:t>
        <a:bodyPr/>
        <a:lstStyle/>
        <a:p>
          <a:endParaRPr lang="en-GB"/>
        </a:p>
      </dgm:t>
    </dgm:pt>
    <dgm:pt modelId="{FDEBC36A-703C-1843-A55C-3A2DA2B99D05}" type="pres">
      <dgm:prSet presAssocID="{759849D2-6D81-4E4C-8A7D-B11B46BE6451}" presName="descendantText" presStyleLbl="alignAcc1" presStyleIdx="1" presStyleCnt="2">
        <dgm:presLayoutVars>
          <dgm:bulletEnabled val="1"/>
        </dgm:presLayoutVars>
      </dgm:prSet>
      <dgm:spPr/>
      <dgm:t>
        <a:bodyPr/>
        <a:lstStyle/>
        <a:p>
          <a:endParaRPr lang="en-GB"/>
        </a:p>
      </dgm:t>
    </dgm:pt>
  </dgm:ptLst>
  <dgm:cxnLst>
    <dgm:cxn modelId="{96771D3D-D5CF-4003-A08E-A798619F0340}" srcId="{E86BC681-F8FD-469A-9E5D-0C28D1AC3507}" destId="{759849D2-6D81-4E4C-8A7D-B11B46BE6451}" srcOrd="1" destOrd="0" parTransId="{FDDD499C-2BC2-41D1-BDF6-4277445EFAB3}" sibTransId="{F2C8E39E-0114-4CA2-882C-75B788C9CBCA}"/>
    <dgm:cxn modelId="{22203B82-3A2F-D648-9FC5-1768BD2D3293}" type="presOf" srcId="{AE129613-BCE4-4E92-8B24-AAAA8E342DCB}" destId="{DE541425-BDDA-954A-AFCD-EEC6C017D15A}" srcOrd="0" destOrd="0" presId="urn:microsoft.com/office/officeart/2005/8/layout/chevron2"/>
    <dgm:cxn modelId="{ECCD7249-0480-4A07-8E94-31DD86C46343}" srcId="{E21081A8-56CA-4919-B86D-68A3E39472C2}" destId="{AE129613-BCE4-4E92-8B24-AAAA8E342DCB}" srcOrd="0" destOrd="0" parTransId="{2605F480-4BFE-4234-94B7-27CF754048A4}" sibTransId="{FF5CB0D7-9B2C-4CB7-9CB6-EED1BF77E0EC}"/>
    <dgm:cxn modelId="{74CC368D-FFF7-334C-A92A-9BB7B1D830BD}" type="presOf" srcId="{0313C992-6191-4C4B-8AB5-23C471AA1FDC}" destId="{FDEBC36A-703C-1843-A55C-3A2DA2B99D05}" srcOrd="0" destOrd="1" presId="urn:microsoft.com/office/officeart/2005/8/layout/chevron2"/>
    <dgm:cxn modelId="{7350D7B8-0DB2-6342-890A-AC76C1EB7537}" type="presOf" srcId="{E86BC681-F8FD-469A-9E5D-0C28D1AC3507}" destId="{78AAA2C5-7558-F840-896B-09579A73E40C}" srcOrd="0" destOrd="0" presId="urn:microsoft.com/office/officeart/2005/8/layout/chevron2"/>
    <dgm:cxn modelId="{A26110CB-C3E4-FF4E-9B01-D83865C2D128}" type="presOf" srcId="{51D1D15D-610B-44CD-AC64-D907FE322010}" destId="{FDEBC36A-703C-1843-A55C-3A2DA2B99D05}" srcOrd="0" destOrd="0" presId="urn:microsoft.com/office/officeart/2005/8/layout/chevron2"/>
    <dgm:cxn modelId="{6250C24B-6DB3-4FBE-9D18-7E0461416B1B}" srcId="{759849D2-6D81-4E4C-8A7D-B11B46BE6451}" destId="{0313C992-6191-4C4B-8AB5-23C471AA1FDC}" srcOrd="1" destOrd="0" parTransId="{AD28B443-01A8-4623-916F-8C4E39DD0529}" sibTransId="{AFB107BC-FCC4-4486-9872-FD642175E048}"/>
    <dgm:cxn modelId="{F231933D-82C1-4FCC-966C-8D3368A9CD0D}" srcId="{E86BC681-F8FD-469A-9E5D-0C28D1AC3507}" destId="{E21081A8-56CA-4919-B86D-68A3E39472C2}" srcOrd="0" destOrd="0" parTransId="{A7468ED9-8BEA-4A93-84E8-62608BDAD64D}" sibTransId="{8FDDE55C-6BAC-4C77-97C0-445CB74A95ED}"/>
    <dgm:cxn modelId="{9B2799A7-1208-6E45-9AF5-8922B3393052}" type="presOf" srcId="{E21081A8-56CA-4919-B86D-68A3E39472C2}" destId="{7D37D05A-14F7-BF48-AF54-863BCDACEEFD}" srcOrd="0" destOrd="0" presId="urn:microsoft.com/office/officeart/2005/8/layout/chevron2"/>
    <dgm:cxn modelId="{9DAD7A83-7D6F-F042-8B6F-C7BFD95A599C}" type="presOf" srcId="{EE22B0FB-C0D1-4C9C-93F9-B1C2D373382C}" destId="{DE541425-BDDA-954A-AFCD-EEC6C017D15A}" srcOrd="0" destOrd="1" presId="urn:microsoft.com/office/officeart/2005/8/layout/chevron2"/>
    <dgm:cxn modelId="{B7CACE20-94CA-4B31-BB94-47D69222E2D0}" srcId="{E21081A8-56CA-4919-B86D-68A3E39472C2}" destId="{EE22B0FB-C0D1-4C9C-93F9-B1C2D373382C}" srcOrd="1" destOrd="0" parTransId="{F656A729-AF96-48B6-B2C7-9CFB680B1957}" sibTransId="{6AD04FFF-6C03-4770-B281-D78F9ED1AC10}"/>
    <dgm:cxn modelId="{2F79EB32-F5B4-8346-A8BE-E67EB40D7BE6}" type="presOf" srcId="{759849D2-6D81-4E4C-8A7D-B11B46BE6451}" destId="{9DDBE9D1-B50C-EA4E-9CB4-976B67244D96}" srcOrd="0" destOrd="0" presId="urn:microsoft.com/office/officeart/2005/8/layout/chevron2"/>
    <dgm:cxn modelId="{ADE72EBB-EF51-422E-92CD-6744B8A32C20}" srcId="{759849D2-6D81-4E4C-8A7D-B11B46BE6451}" destId="{51D1D15D-610B-44CD-AC64-D907FE322010}" srcOrd="0" destOrd="0" parTransId="{A62A596D-C800-40D1-A353-4609A097D686}" sibTransId="{8C0E9D7E-DD7E-4199-B501-13B079F308FC}"/>
    <dgm:cxn modelId="{9C2FA0A9-CF8A-F34A-ADA5-2669A5F1D986}" type="presParOf" srcId="{78AAA2C5-7558-F840-896B-09579A73E40C}" destId="{740BCD31-8E00-0644-B6DF-2F7FFF16A02F}" srcOrd="0" destOrd="0" presId="urn:microsoft.com/office/officeart/2005/8/layout/chevron2"/>
    <dgm:cxn modelId="{2D84E7EF-7A21-8645-9E1E-231E1EA1F5AE}" type="presParOf" srcId="{740BCD31-8E00-0644-B6DF-2F7FFF16A02F}" destId="{7D37D05A-14F7-BF48-AF54-863BCDACEEFD}" srcOrd="0" destOrd="0" presId="urn:microsoft.com/office/officeart/2005/8/layout/chevron2"/>
    <dgm:cxn modelId="{D4BA0903-5AFD-CF42-9DB8-916076674D90}" type="presParOf" srcId="{740BCD31-8E00-0644-B6DF-2F7FFF16A02F}" destId="{DE541425-BDDA-954A-AFCD-EEC6C017D15A}" srcOrd="1" destOrd="0" presId="urn:microsoft.com/office/officeart/2005/8/layout/chevron2"/>
    <dgm:cxn modelId="{6A4653E7-C2BF-D648-BA69-0AD4DDC39785}" type="presParOf" srcId="{78AAA2C5-7558-F840-896B-09579A73E40C}" destId="{621C42E8-E31C-B049-A79C-2CD38563F3FA}" srcOrd="1" destOrd="0" presId="urn:microsoft.com/office/officeart/2005/8/layout/chevron2"/>
    <dgm:cxn modelId="{D1049BDF-07BD-E848-B6F3-B8955A4098F7}" type="presParOf" srcId="{78AAA2C5-7558-F840-896B-09579A73E40C}" destId="{C796A7B9-A273-7D45-8A0D-666CCDFD101E}" srcOrd="2" destOrd="0" presId="urn:microsoft.com/office/officeart/2005/8/layout/chevron2"/>
    <dgm:cxn modelId="{5DE7C842-A6EB-2F42-AE1F-A9C6C5896E91}" type="presParOf" srcId="{C796A7B9-A273-7D45-8A0D-666CCDFD101E}" destId="{9DDBE9D1-B50C-EA4E-9CB4-976B67244D96}" srcOrd="0" destOrd="0" presId="urn:microsoft.com/office/officeart/2005/8/layout/chevron2"/>
    <dgm:cxn modelId="{DF43449C-9002-E44F-808A-FA88F72D99FA}" type="presParOf" srcId="{C796A7B9-A273-7D45-8A0D-666CCDFD101E}" destId="{FDEBC36A-703C-1843-A55C-3A2DA2B99D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C1FAC-83EC-A048-B044-865FE7ADE517}">
      <dsp:nvSpPr>
        <dsp:cNvPr id="0" name=""/>
        <dsp:cNvSpPr/>
      </dsp:nvSpPr>
      <dsp:spPr>
        <a:xfrm>
          <a:off x="0" y="558"/>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F58AF10-DA88-7247-8E64-1467B236C12C}">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GB" sz="4200" kern="1200"/>
            <a:t>Introduction</a:t>
          </a:r>
          <a:endParaRPr lang="en-US" sz="4200" kern="1200"/>
        </a:p>
      </dsp:txBody>
      <dsp:txXfrm>
        <a:off x="0" y="558"/>
        <a:ext cx="6496050" cy="914176"/>
      </dsp:txXfrm>
    </dsp:sp>
    <dsp:sp modelId="{DCB4F4F2-BEAA-BB4A-8ACC-566D4FC9CC8D}">
      <dsp:nvSpPr>
        <dsp:cNvPr id="0" name=""/>
        <dsp:cNvSpPr/>
      </dsp:nvSpPr>
      <dsp:spPr>
        <a:xfrm>
          <a:off x="0" y="914734"/>
          <a:ext cx="6496050" cy="0"/>
        </a:xfrm>
        <a:prstGeom prst="line">
          <a:avLst/>
        </a:prstGeom>
        <a:gradFill rotWithShape="0">
          <a:gsLst>
            <a:gs pos="0">
              <a:schemeClr val="accent5">
                <a:hueOff val="1559309"/>
                <a:satOff val="-1003"/>
                <a:lumOff val="686"/>
                <a:alphaOff val="0"/>
                <a:tint val="98000"/>
                <a:lumMod val="114000"/>
              </a:schemeClr>
            </a:gs>
            <a:gs pos="100000">
              <a:schemeClr val="accent5">
                <a:hueOff val="1559309"/>
                <a:satOff val="-1003"/>
                <a:lumOff val="686"/>
                <a:alphaOff val="0"/>
                <a:shade val="90000"/>
                <a:lumMod val="84000"/>
              </a:schemeClr>
            </a:gs>
          </a:gsLst>
          <a:lin ang="5400000" scaled="0"/>
        </a:gradFill>
        <a:ln w="9525" cap="rnd" cmpd="sng" algn="ctr">
          <a:solidFill>
            <a:schemeClr val="accent5">
              <a:hueOff val="1559309"/>
              <a:satOff val="-1003"/>
              <a:lumOff val="68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CC93A06-FC93-B94A-AC7D-B1412FF34BEA}">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GB" sz="4200" kern="1200"/>
            <a:t>Channels</a:t>
          </a:r>
          <a:endParaRPr lang="en-US" sz="4200" kern="1200"/>
        </a:p>
      </dsp:txBody>
      <dsp:txXfrm>
        <a:off x="0" y="914734"/>
        <a:ext cx="6496050" cy="914176"/>
      </dsp:txXfrm>
    </dsp:sp>
    <dsp:sp modelId="{B8B3A1BD-97F9-2E4D-BD04-9D78746C4CBB}">
      <dsp:nvSpPr>
        <dsp:cNvPr id="0" name=""/>
        <dsp:cNvSpPr/>
      </dsp:nvSpPr>
      <dsp:spPr>
        <a:xfrm>
          <a:off x="0" y="1828911"/>
          <a:ext cx="6496050" cy="0"/>
        </a:xfrm>
        <a:prstGeom prst="line">
          <a:avLst/>
        </a:prstGeom>
        <a:gradFill rotWithShape="0">
          <a:gsLst>
            <a:gs pos="0">
              <a:schemeClr val="accent5">
                <a:hueOff val="3118618"/>
                <a:satOff val="-2006"/>
                <a:lumOff val="1372"/>
                <a:alphaOff val="0"/>
                <a:tint val="98000"/>
                <a:lumMod val="114000"/>
              </a:schemeClr>
            </a:gs>
            <a:gs pos="100000">
              <a:schemeClr val="accent5">
                <a:hueOff val="3118618"/>
                <a:satOff val="-2006"/>
                <a:lumOff val="1372"/>
                <a:alphaOff val="0"/>
                <a:shade val="90000"/>
                <a:lumMod val="84000"/>
              </a:schemeClr>
            </a:gs>
          </a:gsLst>
          <a:lin ang="5400000" scaled="0"/>
        </a:gradFill>
        <a:ln w="9525" cap="rnd" cmpd="sng" algn="ctr">
          <a:solidFill>
            <a:schemeClr val="accent5">
              <a:hueOff val="3118618"/>
              <a:satOff val="-2006"/>
              <a:lumOff val="137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2B6E62C-539C-9D43-9940-18AA56895DBF}">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GB" sz="4200" kern="1200"/>
            <a:t>Channel Hubs</a:t>
          </a:r>
          <a:endParaRPr lang="en-US" sz="4200" kern="1200"/>
        </a:p>
      </dsp:txBody>
      <dsp:txXfrm>
        <a:off x="0" y="1828911"/>
        <a:ext cx="6496050" cy="914176"/>
      </dsp:txXfrm>
    </dsp:sp>
    <dsp:sp modelId="{C74A4A9F-0355-B143-A822-3F00AA75B319}">
      <dsp:nvSpPr>
        <dsp:cNvPr id="0" name=""/>
        <dsp:cNvSpPr/>
      </dsp:nvSpPr>
      <dsp:spPr>
        <a:xfrm>
          <a:off x="0" y="2743088"/>
          <a:ext cx="6496050" cy="0"/>
        </a:xfrm>
        <a:prstGeom prst="line">
          <a:avLst/>
        </a:prstGeom>
        <a:gradFill rotWithShape="0">
          <a:gsLst>
            <a:gs pos="0">
              <a:schemeClr val="accent5">
                <a:hueOff val="4677928"/>
                <a:satOff val="-3010"/>
                <a:lumOff val="2058"/>
                <a:alphaOff val="0"/>
                <a:tint val="98000"/>
                <a:lumMod val="114000"/>
              </a:schemeClr>
            </a:gs>
            <a:gs pos="100000">
              <a:schemeClr val="accent5">
                <a:hueOff val="4677928"/>
                <a:satOff val="-3010"/>
                <a:lumOff val="2058"/>
                <a:alphaOff val="0"/>
                <a:shade val="90000"/>
                <a:lumMod val="84000"/>
              </a:schemeClr>
            </a:gs>
          </a:gsLst>
          <a:lin ang="5400000" scaled="0"/>
        </a:gradFill>
        <a:ln w="9525" cap="rnd" cmpd="sng" algn="ctr">
          <a:solidFill>
            <a:schemeClr val="accent5">
              <a:hueOff val="4677928"/>
              <a:satOff val="-3010"/>
              <a:lumOff val="205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0177783-09B6-784A-B3B0-B9196052D59E}">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GB" sz="4200" kern="1200"/>
            <a:t>Commit-Chain</a:t>
          </a:r>
          <a:endParaRPr lang="en-US" sz="4200" kern="1200"/>
        </a:p>
      </dsp:txBody>
      <dsp:txXfrm>
        <a:off x="0" y="2743088"/>
        <a:ext cx="6496050" cy="914176"/>
      </dsp:txXfrm>
    </dsp:sp>
    <dsp:sp modelId="{FBA4F0B0-7C49-6B4E-9034-F44C17445612}">
      <dsp:nvSpPr>
        <dsp:cNvPr id="0" name=""/>
        <dsp:cNvSpPr/>
      </dsp:nvSpPr>
      <dsp:spPr>
        <a:xfrm>
          <a:off x="0" y="3657265"/>
          <a:ext cx="6496050" cy="0"/>
        </a:xfrm>
        <a:prstGeom prst="line">
          <a:avLst/>
        </a:prstGeom>
        <a:gradFill rotWithShape="0">
          <a:gsLst>
            <a:gs pos="0">
              <a:schemeClr val="accent5">
                <a:hueOff val="6237237"/>
                <a:satOff val="-4013"/>
                <a:lumOff val="2744"/>
                <a:alphaOff val="0"/>
                <a:tint val="98000"/>
                <a:lumMod val="114000"/>
              </a:schemeClr>
            </a:gs>
            <a:gs pos="100000">
              <a:schemeClr val="accent5">
                <a:hueOff val="6237237"/>
                <a:satOff val="-4013"/>
                <a:lumOff val="2744"/>
                <a:alphaOff val="0"/>
                <a:shade val="90000"/>
                <a:lumMod val="84000"/>
              </a:schemeClr>
            </a:gs>
          </a:gsLst>
          <a:lin ang="5400000" scaled="0"/>
        </a:gradFill>
        <a:ln w="9525" cap="rnd" cmpd="sng" algn="ctr">
          <a:solidFill>
            <a:schemeClr val="accent5">
              <a:hueOff val="6237237"/>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15D3C28-1AC6-6E42-BB8F-B76B2BDC0994}">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lvl="0" algn="l" defTabSz="1866900">
            <a:lnSpc>
              <a:spcPct val="90000"/>
            </a:lnSpc>
            <a:spcBef>
              <a:spcPct val="0"/>
            </a:spcBef>
            <a:spcAft>
              <a:spcPct val="35000"/>
            </a:spcAft>
          </a:pPr>
          <a:r>
            <a:rPr lang="en-GB" sz="4200" kern="1200"/>
            <a:t>Anonymity and Privacy</a:t>
          </a:r>
          <a:endParaRPr lang="en-US" sz="4200" kern="1200"/>
        </a:p>
      </dsp:txBody>
      <dsp:txXfrm>
        <a:off x="0" y="3657265"/>
        <a:ext cx="6496050" cy="914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3918A-039F-8443-B1D8-6114027D02CC}">
      <dsp:nvSpPr>
        <dsp:cNvPr id="0" name=""/>
        <dsp:cNvSpPr/>
      </dsp:nvSpPr>
      <dsp:spPr>
        <a:xfrm>
          <a:off x="0" y="2232"/>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E24D117-BF47-074C-9AA5-474AEA2FEEF3}">
      <dsp:nvSpPr>
        <dsp:cNvPr id="0" name=""/>
        <dsp:cNvSpPr/>
      </dsp:nvSpPr>
      <dsp:spPr>
        <a:xfrm>
          <a:off x="0" y="2232"/>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maintained by one single party that acts as an intermediary for transactions </a:t>
          </a:r>
        </a:p>
      </dsp:txBody>
      <dsp:txXfrm>
        <a:off x="0" y="2232"/>
        <a:ext cx="6496050" cy="761255"/>
      </dsp:txXfrm>
    </dsp:sp>
    <dsp:sp modelId="{D17C01C2-C9CF-CC49-80AE-43CFA69AD2C3}">
      <dsp:nvSpPr>
        <dsp:cNvPr id="0" name=""/>
        <dsp:cNvSpPr/>
      </dsp:nvSpPr>
      <dsp:spPr>
        <a:xfrm>
          <a:off x="0" y="763488"/>
          <a:ext cx="6496050" cy="0"/>
        </a:xfrm>
        <a:prstGeom prst="line">
          <a:avLst/>
        </a:prstGeom>
        <a:gradFill rotWithShape="0">
          <a:gsLst>
            <a:gs pos="0">
              <a:schemeClr val="accent5">
                <a:hueOff val="1247447"/>
                <a:satOff val="-803"/>
                <a:lumOff val="549"/>
                <a:alphaOff val="0"/>
                <a:tint val="98000"/>
                <a:lumMod val="114000"/>
              </a:schemeClr>
            </a:gs>
            <a:gs pos="100000">
              <a:schemeClr val="accent5">
                <a:hueOff val="1247447"/>
                <a:satOff val="-803"/>
                <a:lumOff val="549"/>
                <a:alphaOff val="0"/>
                <a:shade val="90000"/>
                <a:lumMod val="84000"/>
              </a:schemeClr>
            </a:gs>
          </a:gsLst>
          <a:lin ang="5400000" scaled="0"/>
        </a:gradFill>
        <a:ln w="9525" cap="rnd" cmpd="sng" algn="ctr">
          <a:solidFill>
            <a:schemeClr val="accent5">
              <a:hueOff val="1247447"/>
              <a:satOff val="-803"/>
              <a:lumOff val="54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3D4114C-FA04-9847-A401-B59C1DFCF099}">
      <dsp:nvSpPr>
        <dsp:cNvPr id="0" name=""/>
        <dsp:cNvSpPr/>
      </dsp:nvSpPr>
      <dsp:spPr>
        <a:xfrm>
          <a:off x="0" y="763488"/>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payment channel hubs with protocols specifically optimized for this scenario </a:t>
          </a:r>
        </a:p>
      </dsp:txBody>
      <dsp:txXfrm>
        <a:off x="0" y="763488"/>
        <a:ext cx="6496050" cy="761255"/>
      </dsp:txXfrm>
    </dsp:sp>
    <dsp:sp modelId="{9DFE99C4-7CD7-2E4E-9E88-E24624F13A44}">
      <dsp:nvSpPr>
        <dsp:cNvPr id="0" name=""/>
        <dsp:cNvSpPr/>
      </dsp:nvSpPr>
      <dsp:spPr>
        <a:xfrm>
          <a:off x="0" y="1524744"/>
          <a:ext cx="6496050" cy="0"/>
        </a:xfrm>
        <a:prstGeom prst="line">
          <a:avLst/>
        </a:prstGeom>
        <a:gradFill rotWithShape="0">
          <a:gsLst>
            <a:gs pos="0">
              <a:schemeClr val="accent5">
                <a:hueOff val="2494895"/>
                <a:satOff val="-1605"/>
                <a:lumOff val="1098"/>
                <a:alphaOff val="0"/>
                <a:tint val="98000"/>
                <a:lumMod val="114000"/>
              </a:schemeClr>
            </a:gs>
            <a:gs pos="100000">
              <a:schemeClr val="accent5">
                <a:hueOff val="2494895"/>
                <a:satOff val="-1605"/>
                <a:lumOff val="1098"/>
                <a:alphaOff val="0"/>
                <a:shade val="90000"/>
                <a:lumMod val="84000"/>
              </a:schemeClr>
            </a:gs>
          </a:gsLst>
          <a:lin ang="5400000" scaled="0"/>
        </a:gradFill>
        <a:ln w="9525" cap="rnd" cmpd="sng" algn="ctr">
          <a:solidFill>
            <a:schemeClr val="accent5">
              <a:hueOff val="2494895"/>
              <a:satOff val="-1605"/>
              <a:lumOff val="1098"/>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A29EDFB-6150-F34F-ADAC-50B445222F96}">
      <dsp:nvSpPr>
        <dsp:cNvPr id="0" name=""/>
        <dsp:cNvSpPr/>
      </dsp:nvSpPr>
      <dsp:spPr>
        <a:xfrm>
          <a:off x="0" y="1524744"/>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relies on a centralized but untrusted intermediary that facilitates the communication among transacting parties </a:t>
          </a:r>
        </a:p>
      </dsp:txBody>
      <dsp:txXfrm>
        <a:off x="0" y="1524744"/>
        <a:ext cx="6496050" cy="761255"/>
      </dsp:txXfrm>
    </dsp:sp>
    <dsp:sp modelId="{57BD0286-96E7-744B-99B2-2D641BE0EE60}">
      <dsp:nvSpPr>
        <dsp:cNvPr id="0" name=""/>
        <dsp:cNvSpPr/>
      </dsp:nvSpPr>
      <dsp:spPr>
        <a:xfrm>
          <a:off x="0" y="2286000"/>
          <a:ext cx="6496050" cy="0"/>
        </a:xfrm>
        <a:prstGeom prst="line">
          <a:avLst/>
        </a:prstGeom>
        <a:gradFill rotWithShape="0">
          <a:gsLst>
            <a:gs pos="0">
              <a:schemeClr val="accent5">
                <a:hueOff val="3742342"/>
                <a:satOff val="-2408"/>
                <a:lumOff val="1646"/>
                <a:alphaOff val="0"/>
                <a:tint val="98000"/>
                <a:lumMod val="114000"/>
              </a:schemeClr>
            </a:gs>
            <a:gs pos="100000">
              <a:schemeClr val="accent5">
                <a:hueOff val="3742342"/>
                <a:satOff val="-2408"/>
                <a:lumOff val="1646"/>
                <a:alphaOff val="0"/>
                <a:shade val="90000"/>
                <a:lumMod val="84000"/>
              </a:schemeClr>
            </a:gs>
          </a:gsLst>
          <a:lin ang="5400000" scaled="0"/>
        </a:gradFill>
        <a:ln w="9525" cap="rnd" cmpd="sng" algn="ctr">
          <a:solidFill>
            <a:schemeClr val="accent5">
              <a:hueOff val="3742342"/>
              <a:satOff val="-2408"/>
              <a:lumOff val="1646"/>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8BCE7EC-636F-0745-B53A-E71528E0C525}">
      <dsp:nvSpPr>
        <dsp:cNvPr id="0" name=""/>
        <dsp:cNvSpPr/>
      </dsp:nvSpPr>
      <dsp:spPr>
        <a:xfrm>
          <a:off x="0" y="2286000"/>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operator collects commit-chain transactions from users and periodically submits a commitment to all collected transactions to the parent-blockchain.</a:t>
          </a:r>
        </a:p>
      </dsp:txBody>
      <dsp:txXfrm>
        <a:off x="0" y="2286000"/>
        <a:ext cx="6496050" cy="761255"/>
      </dsp:txXfrm>
    </dsp:sp>
    <dsp:sp modelId="{15631E42-CDC1-E449-9E4C-5FDDF0C9D60F}">
      <dsp:nvSpPr>
        <dsp:cNvPr id="0" name=""/>
        <dsp:cNvSpPr/>
      </dsp:nvSpPr>
      <dsp:spPr>
        <a:xfrm>
          <a:off x="0" y="3047255"/>
          <a:ext cx="6496050" cy="0"/>
        </a:xfrm>
        <a:prstGeom prst="line">
          <a:avLst/>
        </a:prstGeom>
        <a:gradFill rotWithShape="0">
          <a:gsLst>
            <a:gs pos="0">
              <a:schemeClr val="accent5">
                <a:hueOff val="4989790"/>
                <a:satOff val="-3210"/>
                <a:lumOff val="2195"/>
                <a:alphaOff val="0"/>
                <a:tint val="98000"/>
                <a:lumMod val="114000"/>
              </a:schemeClr>
            </a:gs>
            <a:gs pos="100000">
              <a:schemeClr val="accent5">
                <a:hueOff val="4989790"/>
                <a:satOff val="-3210"/>
                <a:lumOff val="2195"/>
                <a:alphaOff val="0"/>
                <a:shade val="90000"/>
                <a:lumMod val="84000"/>
              </a:schemeClr>
            </a:gs>
          </a:gsLst>
          <a:lin ang="5400000" scaled="0"/>
        </a:gradFill>
        <a:ln w="9525" cap="rnd" cmpd="sng" algn="ctr">
          <a:solidFill>
            <a:schemeClr val="accent5">
              <a:hueOff val="4989790"/>
              <a:satOff val="-3210"/>
              <a:lumOff val="219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3E3A19A-9BE4-8549-A90D-BB9AC6BDD3BA}">
      <dsp:nvSpPr>
        <dsp:cNvPr id="0" name=""/>
        <dsp:cNvSpPr/>
      </dsp:nvSpPr>
      <dsp:spPr>
        <a:xfrm>
          <a:off x="0" y="3047255"/>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an </a:t>
          </a:r>
          <a:r>
            <a:rPr lang="en-US" sz="1500" i="1" kern="1200"/>
            <a:t>always ongoing state </a:t>
          </a:r>
          <a:r>
            <a:rPr lang="en-US" sz="1500" kern="1200"/>
            <a:t>once launched </a:t>
          </a:r>
        </a:p>
      </dsp:txBody>
      <dsp:txXfrm>
        <a:off x="0" y="3047255"/>
        <a:ext cx="6496050" cy="761255"/>
      </dsp:txXfrm>
    </dsp:sp>
    <dsp:sp modelId="{D04AE2AD-200A-9540-9A75-3A0930A2EA01}">
      <dsp:nvSpPr>
        <dsp:cNvPr id="0" name=""/>
        <dsp:cNvSpPr/>
      </dsp:nvSpPr>
      <dsp:spPr>
        <a:xfrm>
          <a:off x="0" y="3808511"/>
          <a:ext cx="6496050" cy="0"/>
        </a:xfrm>
        <a:prstGeom prst="line">
          <a:avLst/>
        </a:prstGeom>
        <a:gradFill rotWithShape="0">
          <a:gsLst>
            <a:gs pos="0">
              <a:schemeClr val="accent5">
                <a:hueOff val="6237237"/>
                <a:satOff val="-4013"/>
                <a:lumOff val="2744"/>
                <a:alphaOff val="0"/>
                <a:tint val="98000"/>
                <a:lumMod val="114000"/>
              </a:schemeClr>
            </a:gs>
            <a:gs pos="100000">
              <a:schemeClr val="accent5">
                <a:hueOff val="6237237"/>
                <a:satOff val="-4013"/>
                <a:lumOff val="2744"/>
                <a:alphaOff val="0"/>
                <a:shade val="90000"/>
                <a:lumMod val="84000"/>
              </a:schemeClr>
            </a:gs>
          </a:gsLst>
          <a:lin ang="5400000" scaled="0"/>
        </a:gradFill>
        <a:ln w="9525" cap="rnd" cmpd="sng" algn="ctr">
          <a:solidFill>
            <a:schemeClr val="accent5">
              <a:hueOff val="6237237"/>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F4FB5A1-657A-744D-822E-ED97FA5B66A3}">
      <dsp:nvSpPr>
        <dsp:cNvPr id="0" name=""/>
        <dsp:cNvSpPr/>
      </dsp:nvSpPr>
      <dsp:spPr>
        <a:xfrm>
          <a:off x="0" y="3808511"/>
          <a:ext cx="6496050" cy="76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users can withdraw or exit their assets any time</a:t>
          </a:r>
        </a:p>
      </dsp:txBody>
      <dsp:txXfrm>
        <a:off x="0" y="3808511"/>
        <a:ext cx="6496050" cy="7612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37910-0493-A342-889C-E407CC4315CF}">
      <dsp:nvSpPr>
        <dsp:cNvPr id="0" name=""/>
        <dsp:cNvSpPr/>
      </dsp:nvSpPr>
      <dsp:spPr>
        <a:xfrm>
          <a:off x="1259777" y="800"/>
          <a:ext cx="2617442" cy="157046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Free Establishment </a:t>
          </a:r>
        </a:p>
      </dsp:txBody>
      <dsp:txXfrm>
        <a:off x="1259777" y="800"/>
        <a:ext cx="2617442" cy="1570465"/>
      </dsp:txXfrm>
    </dsp:sp>
    <dsp:sp modelId="{598CDA29-9602-A944-95BB-C5273881C856}">
      <dsp:nvSpPr>
        <dsp:cNvPr id="0" name=""/>
        <dsp:cNvSpPr/>
      </dsp:nvSpPr>
      <dsp:spPr>
        <a:xfrm>
          <a:off x="4138963" y="800"/>
          <a:ext cx="2617442" cy="1570465"/>
        </a:xfrm>
        <a:prstGeom prst="rect">
          <a:avLst/>
        </a:prstGeom>
        <a:solidFill>
          <a:schemeClr val="accent5">
            <a:hueOff val="1559309"/>
            <a:satOff val="-1003"/>
            <a:lumOff val="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Agreed Transition </a:t>
          </a:r>
        </a:p>
      </dsp:txBody>
      <dsp:txXfrm>
        <a:off x="4138963" y="800"/>
        <a:ext cx="2617442" cy="1570465"/>
      </dsp:txXfrm>
    </dsp:sp>
    <dsp:sp modelId="{C5B5817C-0C9D-964D-A7C1-447C933BBFA5}">
      <dsp:nvSpPr>
        <dsp:cNvPr id="0" name=""/>
        <dsp:cNvSpPr/>
      </dsp:nvSpPr>
      <dsp:spPr>
        <a:xfrm>
          <a:off x="7018150" y="800"/>
          <a:ext cx="2617442" cy="1570465"/>
        </a:xfrm>
        <a:prstGeom prst="rect">
          <a:avLst/>
        </a:prstGeom>
        <a:solidFill>
          <a:schemeClr val="accent5">
            <a:hueOff val="3118618"/>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Balance Security </a:t>
          </a:r>
        </a:p>
      </dsp:txBody>
      <dsp:txXfrm>
        <a:off x="7018150" y="800"/>
        <a:ext cx="2617442" cy="1570465"/>
      </dsp:txXfrm>
    </dsp:sp>
    <dsp:sp modelId="{F4207755-17FE-BF4D-B284-EFBC4C5BD591}">
      <dsp:nvSpPr>
        <dsp:cNvPr id="0" name=""/>
        <dsp:cNvSpPr/>
      </dsp:nvSpPr>
      <dsp:spPr>
        <a:xfrm>
          <a:off x="2699370" y="1833010"/>
          <a:ext cx="2617442" cy="1570465"/>
        </a:xfrm>
        <a:prstGeom prst="rect">
          <a:avLst/>
        </a:prstGeom>
        <a:solidFill>
          <a:schemeClr val="accent5">
            <a:hueOff val="4677928"/>
            <a:satOff val="-3010"/>
            <a:lumOff val="2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State Progression </a:t>
          </a:r>
        </a:p>
      </dsp:txBody>
      <dsp:txXfrm>
        <a:off x="2699370" y="1833010"/>
        <a:ext cx="2617442" cy="1570465"/>
      </dsp:txXfrm>
    </dsp:sp>
    <dsp:sp modelId="{B20BC316-318B-FF49-9924-3EC46C82051E}">
      <dsp:nvSpPr>
        <dsp:cNvPr id="0" name=""/>
        <dsp:cNvSpPr/>
      </dsp:nvSpPr>
      <dsp:spPr>
        <a:xfrm>
          <a:off x="5578557" y="1833010"/>
          <a:ext cx="2617442" cy="1570465"/>
        </a:xfrm>
        <a:prstGeom prst="rect">
          <a:avLst/>
        </a:prstGeom>
        <a:solidFill>
          <a:schemeClr val="accent5">
            <a:hueOff val="6237237"/>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Commitment Integrity </a:t>
          </a:r>
        </a:p>
      </dsp:txBody>
      <dsp:txXfrm>
        <a:off x="5578557" y="1833010"/>
        <a:ext cx="2617442" cy="1570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1764F-BABA-BC49-AE9D-646F100EBB79}">
      <dsp:nvSpPr>
        <dsp:cNvPr id="0" name=""/>
        <dsp:cNvSpPr/>
      </dsp:nvSpPr>
      <dsp:spPr>
        <a:xfrm>
          <a:off x="0" y="0"/>
          <a:ext cx="9261064" cy="153192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an account-based commit-chain where an on-chain address is associated to a commit-chain account</a:t>
          </a:r>
        </a:p>
      </dsp:txBody>
      <dsp:txXfrm>
        <a:off x="44869" y="44869"/>
        <a:ext cx="7677699" cy="1442186"/>
      </dsp:txXfrm>
    </dsp:sp>
    <dsp:sp modelId="{E4C22DA4-E545-3D4C-8496-89566EBCC476}">
      <dsp:nvSpPr>
        <dsp:cNvPr id="0" name=""/>
        <dsp:cNvSpPr/>
      </dsp:nvSpPr>
      <dsp:spPr>
        <a:xfrm>
          <a:off x="1634305" y="1872352"/>
          <a:ext cx="9261064" cy="1531924"/>
        </a:xfrm>
        <a:prstGeom prst="roundRect">
          <a:avLst>
            <a:gd name="adj" fmla="val 10000"/>
          </a:avLst>
        </a:prstGeom>
        <a:solidFill>
          <a:schemeClr val="accent5">
            <a:hueOff val="6237237"/>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a:t>expects to periodically receive a constant-sized commitment to the state of the commit-chain ledger from the operator, containing each user’s account in the collateral pool. </a:t>
          </a:r>
        </a:p>
        <a:p>
          <a:pPr marL="114300" lvl="1" indent="-114300" algn="l" defTabSz="622300">
            <a:lnSpc>
              <a:spcPct val="90000"/>
            </a:lnSpc>
            <a:spcBef>
              <a:spcPct val="0"/>
            </a:spcBef>
            <a:spcAft>
              <a:spcPct val="15000"/>
            </a:spcAft>
            <a:buChar char="•"/>
          </a:pPr>
          <a:endParaRPr lang="en-US" sz="1400" kern="1200" dirty="0"/>
        </a:p>
      </dsp:txBody>
      <dsp:txXfrm>
        <a:off x="1679174" y="1917221"/>
        <a:ext cx="6541269" cy="1442186"/>
      </dsp:txXfrm>
    </dsp:sp>
    <dsp:sp modelId="{12193CFC-5858-FE4A-96FA-41E7E47CB591}">
      <dsp:nvSpPr>
        <dsp:cNvPr id="0" name=""/>
        <dsp:cNvSpPr/>
      </dsp:nvSpPr>
      <dsp:spPr>
        <a:xfrm>
          <a:off x="8265313" y="1204262"/>
          <a:ext cx="995751" cy="995751"/>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489357" y="1204262"/>
        <a:ext cx="547663" cy="749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C4099-271D-1148-B614-8934FB0DC50C}">
      <dsp:nvSpPr>
        <dsp:cNvPr id="0" name=""/>
        <dsp:cNvSpPr/>
      </dsp:nvSpPr>
      <dsp:spPr>
        <a:xfrm>
          <a:off x="0" y="3915396"/>
          <a:ext cx="5614987" cy="85659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achieves </a:t>
          </a:r>
          <a:r>
            <a:rPr lang="en-US" sz="1500" i="1" kern="1200"/>
            <a:t>balance security </a:t>
          </a:r>
          <a:r>
            <a:rPr lang="en-US" sz="1500" kern="1200"/>
            <a:t>as an honest party can always withdraw their coins from the commit-chain, even if an invalid commitment is posted </a:t>
          </a:r>
        </a:p>
      </dsp:txBody>
      <dsp:txXfrm>
        <a:off x="0" y="3915396"/>
        <a:ext cx="5614987" cy="856593"/>
      </dsp:txXfrm>
    </dsp:sp>
    <dsp:sp modelId="{9237F04F-04F0-174F-BF63-B400D033B1DC}">
      <dsp:nvSpPr>
        <dsp:cNvPr id="0" name=""/>
        <dsp:cNvSpPr/>
      </dsp:nvSpPr>
      <dsp:spPr>
        <a:xfrm rot="10800000">
          <a:off x="0" y="2610805"/>
          <a:ext cx="5614987" cy="1317440"/>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users can detect invalid commitments and it is expected that they eventually withdraw their coins from the commit-chain </a:t>
          </a:r>
        </a:p>
      </dsp:txBody>
      <dsp:txXfrm rot="10800000">
        <a:off x="0" y="2610805"/>
        <a:ext cx="5614987" cy="856033"/>
      </dsp:txXfrm>
    </dsp:sp>
    <dsp:sp modelId="{73422AE8-3DA2-9944-84AE-C8CE1797691A}">
      <dsp:nvSpPr>
        <dsp:cNvPr id="0" name=""/>
        <dsp:cNvSpPr/>
      </dsp:nvSpPr>
      <dsp:spPr>
        <a:xfrm rot="10800000">
          <a:off x="0" y="1306214"/>
          <a:ext cx="5614987" cy="1317440"/>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all coins are represented as serial numbers and every transfer allocates a new owner for the respective coin </a:t>
          </a:r>
        </a:p>
      </dsp:txBody>
      <dsp:txXfrm rot="10800000">
        <a:off x="0" y="1306214"/>
        <a:ext cx="5614987" cy="856033"/>
      </dsp:txXfrm>
    </dsp:sp>
    <dsp:sp modelId="{03E9E9C9-7163-CA47-83F3-B7E8A064E4FA}">
      <dsp:nvSpPr>
        <dsp:cNvPr id="0" name=""/>
        <dsp:cNvSpPr/>
      </dsp:nvSpPr>
      <dsp:spPr>
        <a:xfrm rot="10800000">
          <a:off x="0" y="1622"/>
          <a:ext cx="5614987" cy="1317440"/>
        </a:xfrm>
        <a:prstGeom prst="upArrowCallou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high-level specification of a UTXO-based commit-chain. </a:t>
          </a:r>
        </a:p>
      </dsp:txBody>
      <dsp:txXfrm rot="10800000">
        <a:off x="0" y="1622"/>
        <a:ext cx="5614987" cy="856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7D05A-14F7-BF48-AF54-863BCDACEEFD}">
      <dsp:nvSpPr>
        <dsp:cNvPr id="0" name=""/>
        <dsp:cNvSpPr/>
      </dsp:nvSpPr>
      <dsp:spPr>
        <a:xfrm rot="5400000">
          <a:off x="-276763" y="278977"/>
          <a:ext cx="1845091" cy="1291564"/>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GB" sz="1300" kern="1200"/>
            <a:t>Payment Hub Privacy Notions</a:t>
          </a:r>
          <a:endParaRPr lang="en-US" sz="1300" kern="1200"/>
        </a:p>
      </dsp:txBody>
      <dsp:txXfrm rot="-5400000">
        <a:off x="1" y="647995"/>
        <a:ext cx="1291564" cy="553527"/>
      </dsp:txXfrm>
    </dsp:sp>
    <dsp:sp modelId="{DE541425-BDDA-954A-AFCD-EEC6C017D15A}">
      <dsp:nvSpPr>
        <dsp:cNvPr id="0" name=""/>
        <dsp:cNvSpPr/>
      </dsp:nvSpPr>
      <dsp:spPr>
        <a:xfrm rot="5400000">
          <a:off x="5493812" y="-4200034"/>
          <a:ext cx="1199309" cy="9603805"/>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GB" sz="3400" kern="1200"/>
            <a:t>Payment Anonymity </a:t>
          </a:r>
          <a:endParaRPr lang="en-US" sz="3400" kern="1200"/>
        </a:p>
        <a:p>
          <a:pPr marL="285750" lvl="1" indent="-285750" algn="l" defTabSz="1511300">
            <a:lnSpc>
              <a:spcPct val="90000"/>
            </a:lnSpc>
            <a:spcBef>
              <a:spcPct val="0"/>
            </a:spcBef>
            <a:spcAft>
              <a:spcPct val="15000"/>
            </a:spcAft>
            <a:buChar char="•"/>
          </a:pPr>
          <a:r>
            <a:rPr lang="en-GB" sz="3400" kern="1200"/>
            <a:t>Unlinkability </a:t>
          </a:r>
          <a:endParaRPr lang="en-US" sz="3400" kern="1200"/>
        </a:p>
      </dsp:txBody>
      <dsp:txXfrm rot="-5400000">
        <a:off x="1291565" y="60758"/>
        <a:ext cx="9545260" cy="1082219"/>
      </dsp:txXfrm>
    </dsp:sp>
    <dsp:sp modelId="{9DDBE9D1-B50C-EA4E-9CB4-976B67244D96}">
      <dsp:nvSpPr>
        <dsp:cNvPr id="0" name=""/>
        <dsp:cNvSpPr/>
      </dsp:nvSpPr>
      <dsp:spPr>
        <a:xfrm rot="5400000">
          <a:off x="-276763" y="1833735"/>
          <a:ext cx="1845091" cy="1291564"/>
        </a:xfrm>
        <a:prstGeom prst="chevron">
          <a:avLst/>
        </a:prstGeom>
        <a:solidFill>
          <a:schemeClr val="accent5">
            <a:hueOff val="6237237"/>
            <a:satOff val="-4013"/>
            <a:lumOff val="2744"/>
            <a:alphaOff val="0"/>
          </a:schemeClr>
        </a:solidFill>
        <a:ln w="19050" cap="rnd" cmpd="sng" algn="ctr">
          <a:solidFill>
            <a:schemeClr val="accent5">
              <a:hueOff val="6237237"/>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GB" sz="1300" kern="1200"/>
            <a:t>Multi-Hop Privacy Notions</a:t>
          </a:r>
          <a:endParaRPr lang="en-US" sz="1300" kern="1200"/>
        </a:p>
      </dsp:txBody>
      <dsp:txXfrm rot="-5400000">
        <a:off x="1" y="2202753"/>
        <a:ext cx="1291564" cy="553527"/>
      </dsp:txXfrm>
    </dsp:sp>
    <dsp:sp modelId="{FDEBC36A-703C-1843-A55C-3A2DA2B99D05}">
      <dsp:nvSpPr>
        <dsp:cNvPr id="0" name=""/>
        <dsp:cNvSpPr/>
      </dsp:nvSpPr>
      <dsp:spPr>
        <a:xfrm rot="5400000">
          <a:off x="5493812" y="-2645276"/>
          <a:ext cx="1199309" cy="9603805"/>
        </a:xfrm>
        <a:prstGeom prst="round2SameRect">
          <a:avLst/>
        </a:prstGeom>
        <a:solidFill>
          <a:schemeClr val="lt1">
            <a:alpha val="90000"/>
            <a:hueOff val="0"/>
            <a:satOff val="0"/>
            <a:lumOff val="0"/>
            <a:alphaOff val="0"/>
          </a:schemeClr>
        </a:solidFill>
        <a:ln w="19050" cap="rnd" cmpd="sng" algn="ctr">
          <a:solidFill>
            <a:schemeClr val="accent5">
              <a:hueOff val="6237237"/>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GB" sz="3400" kern="1200"/>
            <a:t>Off-path Value Privacy</a:t>
          </a:r>
          <a:endParaRPr lang="en-US" sz="3400" kern="1200"/>
        </a:p>
        <a:p>
          <a:pPr marL="285750" lvl="1" indent="-285750" algn="l" defTabSz="1511300">
            <a:lnSpc>
              <a:spcPct val="90000"/>
            </a:lnSpc>
            <a:spcBef>
              <a:spcPct val="0"/>
            </a:spcBef>
            <a:spcAft>
              <a:spcPct val="15000"/>
            </a:spcAft>
            <a:buChar char="•"/>
          </a:pPr>
          <a:r>
            <a:rPr lang="en-GB" sz="3400" kern="1200"/>
            <a:t>On-path Relationship privacy</a:t>
          </a:r>
          <a:endParaRPr lang="en-US" sz="3400" kern="1200"/>
        </a:p>
      </dsp:txBody>
      <dsp:txXfrm rot="-5400000">
        <a:off x="1291565" y="1615516"/>
        <a:ext cx="9545260" cy="10822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DBAD0-6D97-D94B-A403-87D30B99EC68}" type="datetimeFigureOut">
              <a:rPr lang="en-GB" smtClean="0"/>
              <a:t>23/11/2020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BB814-3A33-7847-80B2-FCA4C2CCAFC8}" type="slidenum">
              <a:rPr lang="en-GB" smtClean="0"/>
              <a:t>‹#›</a:t>
            </a:fld>
            <a:endParaRPr lang="en-GB"/>
          </a:p>
        </p:txBody>
      </p:sp>
    </p:spTree>
    <p:extLst>
      <p:ext uri="{BB962C8B-B14F-4D97-AF65-F5344CB8AC3E}">
        <p14:creationId xmlns:p14="http://schemas.microsoft.com/office/powerpoint/2010/main" val="129497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26BB814-3A33-7847-80B2-FCA4C2CCAFC8}" type="slidenum">
              <a:rPr lang="en-GB" smtClean="0"/>
              <a:t>1</a:t>
            </a:fld>
            <a:endParaRPr lang="en-GB"/>
          </a:p>
        </p:txBody>
      </p:sp>
    </p:spTree>
    <p:extLst>
      <p:ext uri="{BB962C8B-B14F-4D97-AF65-F5344CB8AC3E}">
        <p14:creationId xmlns:p14="http://schemas.microsoft.com/office/powerpoint/2010/main" val="277988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826BB814-3A33-7847-80B2-FCA4C2CCAFC8}" type="slidenum">
              <a:rPr lang="en-GB" smtClean="0"/>
              <a:t>23</a:t>
            </a:fld>
            <a:endParaRPr lang="en-GB"/>
          </a:p>
        </p:txBody>
      </p:sp>
    </p:spTree>
    <p:extLst>
      <p:ext uri="{BB962C8B-B14F-4D97-AF65-F5344CB8AC3E}">
        <p14:creationId xmlns:p14="http://schemas.microsoft.com/office/powerpoint/2010/main" val="391976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26BB814-3A33-7847-80B2-FCA4C2CCAFC8}" type="slidenum">
              <a:rPr lang="en-GB" smtClean="0"/>
              <a:t>30</a:t>
            </a:fld>
            <a:endParaRPr lang="en-GB"/>
          </a:p>
        </p:txBody>
      </p:sp>
    </p:spTree>
    <p:extLst>
      <p:ext uri="{BB962C8B-B14F-4D97-AF65-F5344CB8AC3E}">
        <p14:creationId xmlns:p14="http://schemas.microsoft.com/office/powerpoint/2010/main" val="37402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F048AE-3439-7F4A-A2CC-A8EF5B33763C}"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CA5BF0-B855-F344-B159-A6C1638558B3}" type="datetime1">
              <a:rPr lang="en-CA" smtClean="0"/>
              <a:t>2020-11-23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543F8-F80C-6B4C-8A59-3B8C585A61EB}"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9826D-9303-1040-83BD-9C069B6B6397}"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40DA3E-A6D0-9847-896A-42D4A1E31114}"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E11018-D059-9747-AA8D-250836AD0E5B}" type="datetime1">
              <a:rPr lang="en-CA" smtClean="0"/>
              <a:t>2020-11-23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3B333-57F4-264F-AFED-A53B7000BCC4}" type="datetime1">
              <a:rPr lang="en-CA" smtClean="0"/>
              <a:t>2020-11-23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036D6-136C-8A4F-93CB-450B2AD065C3}"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FC8C19-9FA2-AC49-9830-AEF473AD287D}"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CD0984-9ED0-F14A-8A62-BE1A918E11B3}"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3C988-BE79-2440-9AD1-1722E1ECC160}" type="datetime1">
              <a:rPr lang="en-CA" smtClean="0"/>
              <a:t>2020-11-23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B989CC-A46C-C64B-9286-AF77BCAD827C}" type="datetime1">
              <a:rPr lang="en-CA" smtClean="0"/>
              <a:t>2020-11-23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379D3F-4855-DF48-B8B1-B1B6272694F7}" type="datetime1">
              <a:rPr lang="en-CA" smtClean="0"/>
              <a:t>2020-11-23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A1E7B37-38C5-B646-86E2-D593BD485D23}" type="datetime1">
              <a:rPr lang="en-CA" smtClean="0"/>
              <a:t>2020-11-23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0E0B9B-33F3-1C46-974E-00EBA40A45A8}" type="datetime1">
              <a:rPr lang="en-CA" smtClean="0"/>
              <a:t>2020-11-23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4CD75C0-725B-9146-95B0-AE2EEF0E0F41}" type="datetime1">
              <a:rPr lang="en-CA" smtClean="0"/>
              <a:t>2020-11-23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9EFF4-6064-E143-BB78-839D9241B3BD}" type="datetime1">
              <a:rPr lang="en-CA" smtClean="0"/>
              <a:t>2020-11-23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075D94-AC4A-644F-B6DF-40C47221F4BC}" type="datetime1">
              <a:rPr lang="en-CA" smtClean="0"/>
              <a:t>2020-11-23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SoK</a:t>
            </a:r>
            <a:r>
              <a:rPr lang="en-GB" dirty="0" smtClean="0"/>
              <a:t> </a:t>
            </a:r>
            <a:endParaRPr lang="en-GB" dirty="0"/>
          </a:p>
        </p:txBody>
      </p:sp>
      <p:sp>
        <p:nvSpPr>
          <p:cNvPr id="3" name="Subtitle 2"/>
          <p:cNvSpPr>
            <a:spLocks noGrp="1"/>
          </p:cNvSpPr>
          <p:nvPr>
            <p:ph type="subTitle" idx="1"/>
          </p:nvPr>
        </p:nvSpPr>
        <p:spPr/>
        <p:txBody>
          <a:bodyPr/>
          <a:lstStyle/>
          <a:p>
            <a:r>
              <a:rPr lang="en-GB" dirty="0" smtClean="0"/>
              <a:t>Systematization of knowledge – off the chain transactions</a:t>
            </a:r>
            <a:endParaRPr lang="en-GB" dirty="0"/>
          </a:p>
        </p:txBody>
      </p:sp>
      <p:sp>
        <p:nvSpPr>
          <p:cNvPr id="4" name="TextBox 3"/>
          <p:cNvSpPr txBox="1"/>
          <p:nvPr/>
        </p:nvSpPr>
        <p:spPr>
          <a:xfrm>
            <a:off x="9431382" y="1447799"/>
            <a:ext cx="2092239" cy="369332"/>
          </a:xfrm>
          <a:prstGeom prst="rect">
            <a:avLst/>
          </a:prstGeom>
          <a:noFill/>
        </p:spPr>
        <p:txBody>
          <a:bodyPr wrap="none" rtlCol="0">
            <a:spAutoFit/>
          </a:bodyPr>
          <a:lstStyle/>
          <a:p>
            <a:r>
              <a:rPr lang="en-GB" dirty="0" smtClean="0"/>
              <a:t>By Samuel </a:t>
            </a:r>
            <a:r>
              <a:rPr lang="en-GB" dirty="0" err="1" smtClean="0"/>
              <a:t>Idowu</a:t>
            </a:r>
            <a:endParaRPr lang="en-GB" dirty="0"/>
          </a:p>
        </p:txBody>
      </p:sp>
    </p:spTree>
    <p:extLst>
      <p:ext uri="{BB962C8B-B14F-4D97-AF65-F5344CB8AC3E}">
        <p14:creationId xmlns:p14="http://schemas.microsoft.com/office/powerpoint/2010/main" val="2043202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52BEFF1-896C-45B1-B02C-96A6A1BC38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BA768A8-4FED-4ED8-9E46-6BE72188E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8389"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36">
            <a:extLst>
              <a:ext uri="{FF2B5EF4-FFF2-40B4-BE49-F238E27FC236}">
                <a16:creationId xmlns:a16="http://schemas.microsoft.com/office/drawing/2014/main" xmlns="" id="{BB237A14-61B1-4C00-A670-5D8D68A866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7891"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 name="Content Placeholder 2"/>
          <p:cNvSpPr>
            <a:spLocks noGrp="1"/>
          </p:cNvSpPr>
          <p:nvPr>
            <p:ph idx="1"/>
          </p:nvPr>
        </p:nvSpPr>
        <p:spPr>
          <a:xfrm>
            <a:off x="1068388" y="1645920"/>
            <a:ext cx="5919503" cy="4470821"/>
          </a:xfrm>
        </p:spPr>
        <p:txBody>
          <a:bodyPr>
            <a:normAutofit/>
          </a:bodyPr>
          <a:lstStyle/>
          <a:p>
            <a:pPr>
              <a:lnSpc>
                <a:spcPct val="90000"/>
              </a:lnSpc>
            </a:pPr>
            <a:r>
              <a:rPr lang="en-GB" dirty="0"/>
              <a:t>Four state replacement techniques which  assume that participants in a channel are rational and follow the strategy with the highest payoff (e.g. a user publishes an older state if it represents a payment of higher value for this user) </a:t>
            </a:r>
          </a:p>
          <a:p>
            <a:pPr lvl="1">
              <a:lnSpc>
                <a:spcPct val="90000"/>
              </a:lnSpc>
            </a:pPr>
            <a:r>
              <a:rPr lang="en-GB" dirty="0"/>
              <a:t>Replace by Incentive (</a:t>
            </a:r>
            <a:r>
              <a:rPr lang="en-GB" dirty="0" err="1"/>
              <a:t>RbI</a:t>
            </a:r>
            <a:r>
              <a:rPr lang="en-GB" dirty="0"/>
              <a:t>) </a:t>
            </a:r>
          </a:p>
          <a:p>
            <a:pPr lvl="1">
              <a:lnSpc>
                <a:spcPct val="90000"/>
              </a:lnSpc>
            </a:pPr>
            <a:endParaRPr lang="en-GB" dirty="0"/>
          </a:p>
          <a:p>
            <a:pPr lvl="1">
              <a:lnSpc>
                <a:spcPct val="90000"/>
              </a:lnSpc>
            </a:pPr>
            <a:r>
              <a:rPr lang="en-GB" dirty="0"/>
              <a:t>Replace by Time Lock (RbT). </a:t>
            </a:r>
          </a:p>
          <a:p>
            <a:pPr lvl="1">
              <a:lnSpc>
                <a:spcPct val="90000"/>
              </a:lnSpc>
            </a:pPr>
            <a:endParaRPr lang="en-GB" dirty="0"/>
          </a:p>
          <a:p>
            <a:pPr lvl="1">
              <a:lnSpc>
                <a:spcPct val="90000"/>
              </a:lnSpc>
            </a:pPr>
            <a:r>
              <a:rPr lang="en-GB" dirty="0"/>
              <a:t>Replace by Revocation (RbR). </a:t>
            </a:r>
          </a:p>
          <a:p>
            <a:pPr lvl="1">
              <a:lnSpc>
                <a:spcPct val="90000"/>
              </a:lnSpc>
            </a:pPr>
            <a:endParaRPr lang="en-GB" dirty="0"/>
          </a:p>
          <a:p>
            <a:pPr lvl="1">
              <a:lnSpc>
                <a:spcPct val="90000"/>
              </a:lnSpc>
            </a:pPr>
            <a:r>
              <a:rPr lang="en-GB" dirty="0"/>
              <a:t>Replace by Version (</a:t>
            </a:r>
            <a:r>
              <a:rPr lang="en-GB" dirty="0" err="1"/>
              <a:t>RbV</a:t>
            </a:r>
            <a:r>
              <a:rPr lang="en-GB" dirty="0"/>
              <a:t>). </a:t>
            </a:r>
          </a:p>
        </p:txBody>
      </p:sp>
      <p:sp>
        <p:nvSpPr>
          <p:cNvPr id="14" name="Freeform: Shape 13">
            <a:extLst>
              <a:ext uri="{FF2B5EF4-FFF2-40B4-BE49-F238E27FC236}">
                <a16:creationId xmlns:a16="http://schemas.microsoft.com/office/drawing/2014/main" xmlns="" id="{8598F259-6F54-47A3-8D13-1603D786A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1089"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15978" y="1645920"/>
            <a:ext cx="3522879" cy="4470821"/>
          </a:xfrm>
        </p:spPr>
        <p:txBody>
          <a:bodyPr>
            <a:normAutofit/>
          </a:bodyPr>
          <a:lstStyle/>
          <a:p>
            <a:r>
              <a:rPr lang="en-US" sz="3900">
                <a:solidFill>
                  <a:srgbClr val="FFFFFF"/>
                </a:solidFill>
              </a:rPr>
              <a:t>State Replacement </a:t>
            </a:r>
            <a:br>
              <a:rPr lang="en-US" sz="3900">
                <a:solidFill>
                  <a:srgbClr val="FFFFFF"/>
                </a:solidFill>
              </a:rPr>
            </a:br>
            <a:endParaRPr lang="en-GB" sz="3900">
              <a:solidFill>
                <a:srgbClr val="FFFFFF"/>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005603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52BEFF1-896C-45B1-B02C-96A6A1BC38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BB237A14-61B1-4C00-A670-5D8D68A866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8598F259-6F54-47A3-8D13-1603D786A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BA768A8-4FED-4ED8-9E46-6BE72188E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a:solidFill>
                  <a:srgbClr val="FFFFFF"/>
                </a:solidFill>
              </a:rPr>
              <a:t>Payment Channel </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endParaRPr lang="en-GB" sz="1100" dirty="0" smtClean="0"/>
          </a:p>
          <a:p>
            <a:pPr>
              <a:lnSpc>
                <a:spcPct val="90000"/>
              </a:lnSpc>
            </a:pPr>
            <a:r>
              <a:rPr lang="en-GB" sz="1100" dirty="0" smtClean="0"/>
              <a:t>Replace </a:t>
            </a:r>
            <a:r>
              <a:rPr lang="en-GB" sz="1100" dirty="0"/>
              <a:t>by Incentive - channel allows a sender to issue payments to a recipient, but the recipient cannot send the funds back through the same channel. To create a channel, the sender locks a deposit on-chain. </a:t>
            </a:r>
            <a:endParaRPr lang="en-GB" sz="1100" dirty="0" smtClean="0"/>
          </a:p>
          <a:p>
            <a:pPr>
              <a:lnSpc>
                <a:spcPct val="90000"/>
              </a:lnSpc>
            </a:pPr>
            <a:endParaRPr lang="en-GB" sz="1100" dirty="0"/>
          </a:p>
          <a:p>
            <a:pPr>
              <a:lnSpc>
                <a:spcPct val="90000"/>
              </a:lnSpc>
            </a:pPr>
            <a:r>
              <a:rPr lang="en-GB" sz="1100" dirty="0"/>
              <a:t>Replace by Time Lock - In a UTXO-based blockchain, RbT allows the construction of bidirectional payment channels. Limitation to this is that the party, else the counterparty can broadcast an older state update attempting to reverse payment. Duplex Micropayment Channels (DMC) solves this </a:t>
            </a:r>
            <a:r>
              <a:rPr lang="en-GB" sz="1100" dirty="0" smtClean="0"/>
              <a:t>problem</a:t>
            </a:r>
          </a:p>
          <a:p>
            <a:pPr>
              <a:lnSpc>
                <a:spcPct val="90000"/>
              </a:lnSpc>
            </a:pPr>
            <a:endParaRPr lang="en-GB" sz="1100" dirty="0"/>
          </a:p>
          <a:p>
            <a:pPr>
              <a:lnSpc>
                <a:spcPct val="90000"/>
              </a:lnSpc>
            </a:pPr>
            <a:r>
              <a:rPr lang="en-GB" sz="1100" dirty="0"/>
              <a:t>Replace by Revocation - Also known as lightning channels, allows both parties to agree on the channel’s new state before revoking the old state. To revoke, both parties exchange revocation secrets (i.e. a preimage of a hash) and retain those during the channel’s lifetime. A penalty mechanism discourages parties from broadcasting older states. It require both parties to remain online and fully synchronized with the blockchain to observe malicious closure attempts. </a:t>
            </a:r>
            <a:r>
              <a:rPr lang="en-GB" sz="1100" i="1" dirty="0"/>
              <a:t>RbR </a:t>
            </a:r>
            <a:r>
              <a:rPr lang="en-GB" sz="1100" dirty="0"/>
              <a:t>entails O(N) storage as the watching service must store evidence for every in-channel update to prove an authorized state as revoked. </a:t>
            </a:r>
            <a:endParaRPr lang="en-GB" sz="1100" dirty="0"/>
          </a:p>
          <a:p>
            <a:pPr>
              <a:lnSpc>
                <a:spcPct val="90000"/>
              </a:lnSpc>
            </a:pPr>
            <a:endParaRPr lang="en-GB" sz="1100" dirty="0"/>
          </a:p>
          <a:p>
            <a:pPr>
              <a:lnSpc>
                <a:spcPct val="90000"/>
              </a:lnSpc>
            </a:pPr>
            <a:r>
              <a:rPr lang="en-GB" sz="1100" dirty="0"/>
              <a:t>Replace by Version (UTXO-blockchains) – uses floating transactions, transactions attachable to an output of any preceding transaction. There is no expiry time and no limitation on the channel’s throughput.</a:t>
            </a:r>
          </a:p>
          <a:p>
            <a:pPr>
              <a:lnSpc>
                <a:spcPct val="90000"/>
              </a:lnSpc>
            </a:pPr>
            <a:endParaRPr lang="en-GB" sz="1100" dirty="0"/>
          </a:p>
          <a:p>
            <a:pPr>
              <a:lnSpc>
                <a:spcPct val="90000"/>
              </a:lnSpc>
            </a:pPr>
            <a:endParaRPr lang="en-GB" sz="1100" dirty="0"/>
          </a:p>
          <a:p>
            <a:pPr>
              <a:lnSpc>
                <a:spcPct val="90000"/>
              </a:lnSpc>
            </a:pPr>
            <a:endParaRPr lang="en-GB" sz="1100" dirty="0"/>
          </a:p>
          <a:p>
            <a:pPr>
              <a:lnSpc>
                <a:spcPct val="90000"/>
              </a:lnSpc>
            </a:pPr>
            <a:endParaRPr lang="en-GB" sz="1100" dirty="0"/>
          </a:p>
          <a:p>
            <a:pPr>
              <a:lnSpc>
                <a:spcPct val="90000"/>
              </a:lnSpc>
            </a:pPr>
            <a:endParaRPr lang="en-GB" sz="1100"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005789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US">
                <a:solidFill>
                  <a:srgbClr val="FFFFFF"/>
                </a:solidFill>
              </a:rPr>
              <a:t>State Channels </a:t>
            </a:r>
            <a:br>
              <a:rPr lang="en-US">
                <a:solidFill>
                  <a:srgbClr val="FFFFFF"/>
                </a:solidFill>
              </a:rPr>
            </a:br>
            <a:endParaRPr lang="en-GB">
              <a:solidFill>
                <a:srgbClr val="FFFFFF"/>
              </a:solidFill>
            </a:endParaRPr>
          </a:p>
        </p:txBody>
      </p:sp>
      <p:sp>
        <p:nvSpPr>
          <p:cNvPr id="3" name="Content Placeholder 2"/>
          <p:cNvSpPr>
            <a:spLocks noGrp="1"/>
          </p:cNvSpPr>
          <p:nvPr>
            <p:ph idx="1"/>
          </p:nvPr>
        </p:nvSpPr>
        <p:spPr>
          <a:xfrm>
            <a:off x="1103312" y="2763520"/>
            <a:ext cx="8946541" cy="3484879"/>
          </a:xfrm>
        </p:spPr>
        <p:txBody>
          <a:bodyPr>
            <a:normAutofit/>
          </a:bodyPr>
          <a:lstStyle/>
          <a:p>
            <a:pPr>
              <a:lnSpc>
                <a:spcPct val="90000"/>
              </a:lnSpc>
            </a:pPr>
            <a:r>
              <a:rPr lang="en-US" sz="1300" dirty="0"/>
              <a:t>extend the payment channel concept towards the execution of </a:t>
            </a:r>
            <a:r>
              <a:rPr lang="en-US" sz="1300" i="1" dirty="0"/>
              <a:t>arbitrary </a:t>
            </a:r>
            <a:r>
              <a:rPr lang="en-US" sz="1300" dirty="0"/>
              <a:t>applications and typically involve two smart contracts </a:t>
            </a:r>
            <a:endParaRPr lang="en-GB" sz="1300" dirty="0"/>
          </a:p>
          <a:p>
            <a:pPr lvl="1">
              <a:lnSpc>
                <a:spcPct val="90000"/>
              </a:lnSpc>
            </a:pPr>
            <a:r>
              <a:rPr lang="en-GB" sz="1300" dirty="0"/>
              <a:t>For the state channel itself</a:t>
            </a:r>
          </a:p>
          <a:p>
            <a:pPr lvl="1">
              <a:lnSpc>
                <a:spcPct val="90000"/>
              </a:lnSpc>
            </a:pPr>
            <a:r>
              <a:rPr lang="en-GB" sz="1300" dirty="0"/>
              <a:t>For the program to be executed</a:t>
            </a:r>
          </a:p>
          <a:p>
            <a:pPr>
              <a:lnSpc>
                <a:spcPct val="90000"/>
              </a:lnSpc>
            </a:pPr>
            <a:r>
              <a:rPr lang="en-GB" sz="1300" dirty="0"/>
              <a:t>Rely on Replace by Version(RBV) as state replacement technique with O(1) storage requirement for watching service.</a:t>
            </a:r>
          </a:p>
          <a:p>
            <a:pPr>
              <a:lnSpc>
                <a:spcPct val="90000"/>
              </a:lnSpc>
            </a:pPr>
            <a:endParaRPr lang="en-GB" sz="1300" dirty="0"/>
          </a:p>
          <a:p>
            <a:pPr>
              <a:lnSpc>
                <a:spcPct val="90000"/>
              </a:lnSpc>
            </a:pPr>
            <a:r>
              <a:rPr lang="en-GB" sz="1300" dirty="0"/>
              <a:t>Closure Disputes - one party triggers a dispute to close the channel and to continue the application’s execution exclusively on layer-one </a:t>
            </a:r>
          </a:p>
          <a:p>
            <a:pPr>
              <a:lnSpc>
                <a:spcPct val="90000"/>
              </a:lnSpc>
            </a:pPr>
            <a:endParaRPr lang="en-GB" sz="1300" dirty="0"/>
          </a:p>
          <a:p>
            <a:pPr>
              <a:lnSpc>
                <a:spcPct val="90000"/>
              </a:lnSpc>
            </a:pPr>
            <a:r>
              <a:rPr lang="en-GB" sz="1300" dirty="0"/>
              <a:t>Command </a:t>
            </a:r>
            <a:r>
              <a:rPr lang="en-GB" sz="1300"/>
              <a:t>Disputes - A command dispute aims to exe- cute a specific command on the parent-chain, and then resume execution off-chain </a:t>
            </a:r>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1828668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20331F6A-DA09-422D-8CED-00C0B45858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107C2F65-00C4-451C-8BFA-E765DEC17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5169" y="1447799"/>
            <a:ext cx="2731458" cy="4766734"/>
          </a:xfrm>
        </p:spPr>
        <p:txBody>
          <a:bodyPr anchor="t">
            <a:normAutofit/>
          </a:bodyPr>
          <a:lstStyle/>
          <a:p>
            <a:r>
              <a:rPr lang="en-US" sz="4000">
                <a:solidFill>
                  <a:schemeClr val="tx1"/>
                </a:solidFill>
              </a:rPr>
              <a:t>Channel Hierarchy </a:t>
            </a:r>
            <a:br>
              <a:rPr lang="en-US" sz="4000">
                <a:solidFill>
                  <a:schemeClr val="tx1"/>
                </a:solidFill>
              </a:rPr>
            </a:br>
            <a:endParaRPr lang="en-GB" sz="4000">
              <a:solidFill>
                <a:schemeClr val="tx1"/>
              </a:solidFill>
            </a:endParaRPr>
          </a:p>
        </p:txBody>
      </p:sp>
      <p:sp>
        <p:nvSpPr>
          <p:cNvPr id="36" name="Rectangle 35">
            <a:extLst>
              <a:ext uri="{FF2B5EF4-FFF2-40B4-BE49-F238E27FC236}">
                <a16:creationId xmlns:a16="http://schemas.microsoft.com/office/drawing/2014/main" xmlns="" id="{50DDF752-B2A6-49DC-B474-8E1F71AFF1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Slide Number Placeholder 3"/>
          <p:cNvSpPr>
            <a:spLocks noGrp="1"/>
          </p:cNvSpPr>
          <p:nvPr>
            <p:ph type="sldNum" sz="quarter" idx="12"/>
          </p:nvPr>
        </p:nvSpPr>
        <p:spPr>
          <a:xfrm>
            <a:off x="11065088" y="295729"/>
            <a:ext cx="838199" cy="767687"/>
          </a:xfrm>
        </p:spPr>
        <p:txBody>
          <a:bodyPr>
            <a:normAutofit/>
          </a:bodyPr>
          <a:lstStyle/>
          <a:p>
            <a:pPr>
              <a:spcAft>
                <a:spcPts val="600"/>
              </a:spcAft>
            </a:pPr>
            <a:fld id="{D57F1E4F-1CFF-5643-939E-02111984F565}" type="slidenum">
              <a:rPr lang="en-US" smtClean="0"/>
              <a:pPr>
                <a:spcAft>
                  <a:spcPts val="600"/>
                </a:spcAft>
              </a:pPr>
              <a:t>13</a:t>
            </a:fld>
            <a:endParaRPr lang="en-US" dirty="0"/>
          </a:p>
        </p:txBody>
      </p:sp>
      <p:sp>
        <p:nvSpPr>
          <p:cNvPr id="3" name="Content Placeholder 2"/>
          <p:cNvSpPr>
            <a:spLocks noGrp="1"/>
          </p:cNvSpPr>
          <p:nvPr>
            <p:ph idx="1"/>
          </p:nvPr>
        </p:nvSpPr>
        <p:spPr>
          <a:xfrm>
            <a:off x="643467" y="1447798"/>
            <a:ext cx="6282984" cy="4766735"/>
          </a:xfrm>
        </p:spPr>
        <p:txBody>
          <a:bodyPr anchor="t">
            <a:normAutofit/>
          </a:bodyPr>
          <a:lstStyle/>
          <a:p>
            <a:pPr>
              <a:lnSpc>
                <a:spcPct val="90000"/>
              </a:lnSpc>
            </a:pPr>
            <a:r>
              <a:rPr lang="en-GB" sz="1500" dirty="0"/>
              <a:t>Increase the flexibility of channels with regard to applications and participants </a:t>
            </a:r>
          </a:p>
          <a:p>
            <a:pPr lvl="1">
              <a:lnSpc>
                <a:spcPct val="90000"/>
              </a:lnSpc>
            </a:pPr>
            <a:r>
              <a:rPr lang="en-GB" sz="1500" dirty="0"/>
              <a:t>Multiple Applications </a:t>
            </a:r>
          </a:p>
          <a:p>
            <a:pPr lvl="1">
              <a:lnSpc>
                <a:spcPct val="90000"/>
              </a:lnSpc>
            </a:pPr>
            <a:r>
              <a:rPr lang="en-GB" sz="1500" dirty="0"/>
              <a:t>Channel factories</a:t>
            </a:r>
          </a:p>
          <a:p>
            <a:pPr>
              <a:lnSpc>
                <a:spcPct val="90000"/>
              </a:lnSpc>
            </a:pPr>
            <a:endParaRPr lang="en-GB" sz="1500" dirty="0"/>
          </a:p>
          <a:p>
            <a:pPr marL="0" indent="0">
              <a:lnSpc>
                <a:spcPct val="90000"/>
              </a:lnSpc>
              <a:buNone/>
            </a:pPr>
            <a:r>
              <a:rPr lang="en-GB" sz="1500" dirty="0"/>
              <a:t>Channel Synchronization</a:t>
            </a:r>
          </a:p>
          <a:p>
            <a:pPr>
              <a:lnSpc>
                <a:spcPct val="90000"/>
              </a:lnSpc>
              <a:buFont typeface="Wingdings" charset="2"/>
              <a:buChar char="Ø"/>
            </a:pPr>
            <a:r>
              <a:rPr lang="en-GB" sz="1500" dirty="0"/>
              <a:t>Is it possible for two (or more parties) to avoid setting up a new direct channel on the parent blockchain (and thus avoid prohibitive fees) if there is a path of channels that connect them on the network ?</a:t>
            </a:r>
          </a:p>
          <a:p>
            <a:pPr>
              <a:lnSpc>
                <a:spcPct val="90000"/>
              </a:lnSpc>
              <a:buFont typeface="Wingdings" charset="2"/>
              <a:buChar char="Ø"/>
            </a:pPr>
            <a:r>
              <a:rPr lang="en-GB" sz="1500" dirty="0"/>
              <a:t>channel synchronization requires every hop along the path to set up conditional transfers with their counterparty. It is crucial that all synchronization techniques guarantee </a:t>
            </a:r>
            <a:r>
              <a:rPr lang="en-GB" sz="1500" i="1" dirty="0"/>
              <a:t>no counterparty risk </a:t>
            </a:r>
            <a:r>
              <a:rPr lang="en-GB" sz="1500" dirty="0"/>
              <a:t>and atomicity of the transaction, such that no honest parties along the path are at risk of coin loss (or theft). </a:t>
            </a:r>
          </a:p>
          <a:p>
            <a:pPr>
              <a:lnSpc>
                <a:spcPct val="90000"/>
              </a:lnSpc>
              <a:buFont typeface="Wingdings" charset="2"/>
              <a:buChar char="Ø"/>
            </a:pPr>
            <a:endParaRPr lang="en-GB" sz="1500" dirty="0"/>
          </a:p>
          <a:p>
            <a:pPr>
              <a:lnSpc>
                <a:spcPct val="90000"/>
              </a:lnSpc>
              <a:buFont typeface="Wingdings" charset="2"/>
              <a:buChar char="Ø"/>
            </a:pPr>
            <a:endParaRPr lang="en-GB" sz="1500" dirty="0"/>
          </a:p>
          <a:p>
            <a:pPr marL="0" indent="0">
              <a:lnSpc>
                <a:spcPct val="90000"/>
              </a:lnSpc>
              <a:buNone/>
            </a:pPr>
            <a:endParaRPr lang="en-GB" sz="1500" dirty="0"/>
          </a:p>
          <a:p>
            <a:pPr marL="0" indent="0">
              <a:lnSpc>
                <a:spcPct val="90000"/>
              </a:lnSpc>
              <a:buNone/>
            </a:pPr>
            <a:endParaRPr lang="en-GB" sz="1500" dirty="0"/>
          </a:p>
        </p:txBody>
      </p:sp>
    </p:spTree>
    <p:extLst>
      <p:ext uri="{BB962C8B-B14F-4D97-AF65-F5344CB8AC3E}">
        <p14:creationId xmlns:p14="http://schemas.microsoft.com/office/powerpoint/2010/main" val="685446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D9B8FD4-CDEB-4EB4-B4DE-C89E11938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5A2E3D1D-9E9F-4739-BA14-D4D7FA9F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1FFB365B-E9DC-4859-B8AB-CB83EEBE4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ADAB9C8-EB37-4914-A699-C716FC8FE4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sz="3300">
                <a:solidFill>
                  <a:schemeClr val="bg2"/>
                </a:solidFill>
              </a:rPr>
              <a:t>Channel Synchronization</a:t>
            </a:r>
            <a:br>
              <a:rPr lang="en-GB" sz="3300">
                <a:solidFill>
                  <a:schemeClr val="bg2"/>
                </a:solidFill>
              </a:rPr>
            </a:br>
            <a:endParaRPr lang="en-GB" sz="3300">
              <a:solidFill>
                <a:schemeClr val="bg2"/>
              </a:solidFill>
            </a:endParaRPr>
          </a:p>
        </p:txBody>
      </p:sp>
      <p:sp>
        <p:nvSpPr>
          <p:cNvPr id="3" name="Content Placeholder 2"/>
          <p:cNvSpPr>
            <a:spLocks noGrp="1"/>
          </p:cNvSpPr>
          <p:nvPr>
            <p:ph idx="1"/>
          </p:nvPr>
        </p:nvSpPr>
        <p:spPr>
          <a:xfrm>
            <a:off x="5204109" y="1645920"/>
            <a:ext cx="6269434" cy="4470821"/>
          </a:xfrm>
        </p:spPr>
        <p:txBody>
          <a:bodyPr>
            <a:normAutofit/>
          </a:bodyPr>
          <a:lstStyle/>
          <a:p>
            <a:pPr>
              <a:lnSpc>
                <a:spcPct val="90000"/>
              </a:lnSpc>
            </a:pPr>
            <a:r>
              <a:rPr lang="en-US" sz="1400" dirty="0"/>
              <a:t>Hashed Time-Locked Contracts (HTLC) </a:t>
            </a:r>
          </a:p>
          <a:p>
            <a:pPr>
              <a:lnSpc>
                <a:spcPct val="90000"/>
              </a:lnSpc>
            </a:pPr>
            <a:endParaRPr lang="en-US" sz="1400" dirty="0"/>
          </a:p>
          <a:p>
            <a:pPr lvl="1">
              <a:lnSpc>
                <a:spcPct val="90000"/>
              </a:lnSpc>
            </a:pPr>
            <a:r>
              <a:rPr lang="en-US" sz="1400" dirty="0"/>
              <a:t>enable cross-channel synchronization by allowing A to lock x coins from A and B’s channel that are only redeemable if the contract’s conditions are fulfilled.</a:t>
            </a:r>
          </a:p>
          <a:p>
            <a:pPr lvl="1">
              <a:lnSpc>
                <a:spcPct val="90000"/>
              </a:lnSpc>
            </a:pPr>
            <a:r>
              <a:rPr lang="en-US" sz="1400" dirty="0"/>
              <a:t> </a:t>
            </a:r>
            <a:r>
              <a:rPr lang="en-US" sz="1400" i="1" dirty="0"/>
              <a:t>HTLC(</a:t>
            </a:r>
            <a:r>
              <a:rPr lang="en-US" sz="1400" dirty="0"/>
              <a:t>A</a:t>
            </a:r>
            <a:r>
              <a:rPr lang="en-US" sz="1400" i="1" dirty="0"/>
              <a:t>, </a:t>
            </a:r>
            <a:r>
              <a:rPr lang="en-US" sz="1400" dirty="0"/>
              <a:t>B</a:t>
            </a:r>
            <a:r>
              <a:rPr lang="en-US" sz="1400" i="1" dirty="0"/>
              <a:t>, </a:t>
            </a:r>
            <a:r>
              <a:rPr lang="en-US" sz="1400" dirty="0"/>
              <a:t>y</a:t>
            </a:r>
            <a:r>
              <a:rPr lang="en-US" sz="1400" i="1" dirty="0"/>
              <a:t>, </a:t>
            </a:r>
            <a:r>
              <a:rPr lang="en-US" sz="1400" dirty="0"/>
              <a:t>x</a:t>
            </a:r>
            <a:r>
              <a:rPr lang="en-US" sz="1400" i="1" dirty="0"/>
              <a:t>, </a:t>
            </a:r>
            <a:r>
              <a:rPr lang="en-US" sz="1400" dirty="0"/>
              <a:t>t</a:t>
            </a:r>
            <a:r>
              <a:rPr lang="en-US" sz="1400" i="1" dirty="0"/>
              <a:t>) </a:t>
            </a:r>
            <a:r>
              <a:rPr lang="en-US" sz="1400" dirty="0"/>
              <a:t>rely on a collision-resistant hash function H, a hash value y = H(S), where S is chosen uniformly at random, the amount of coins x and a timeout t </a:t>
            </a:r>
          </a:p>
          <a:p>
            <a:pPr lvl="1">
              <a:lnSpc>
                <a:spcPct val="90000"/>
              </a:lnSpc>
            </a:pPr>
            <a:r>
              <a:rPr lang="en-US" sz="1400" dirty="0"/>
              <a:t>A key concern for HTLCs is whether sufficient collateral is available when setting up a path </a:t>
            </a:r>
          </a:p>
          <a:p>
            <a:pPr lvl="1">
              <a:lnSpc>
                <a:spcPct val="90000"/>
              </a:lnSpc>
            </a:pPr>
            <a:r>
              <a:rPr lang="en-US" sz="1400" dirty="0"/>
              <a:t>In the worst-case, the collateral cost is </a:t>
            </a:r>
            <a:r>
              <a:rPr lang="en-US" sz="1400" dirty="0" err="1"/>
              <a:t>θ</a:t>
            </a:r>
            <a:r>
              <a:rPr lang="en-US" sz="1400" dirty="0"/>
              <a:t>(l2X∆), where l is the number of channels, X is the payment amount and ∆ is the time that an on-chain transaction takes longer than an off-chain exchange. </a:t>
            </a:r>
          </a:p>
          <a:p>
            <a:pPr lvl="1">
              <a:lnSpc>
                <a:spcPct val="90000"/>
              </a:lnSpc>
            </a:pPr>
            <a:r>
              <a:rPr lang="en-US" sz="1400" dirty="0"/>
              <a:t>HTLCs  suffer from the severe wormhole attack, which prevents users from successfully executing the synchronization protocol and allows an adversary to steal the synchronization reward </a:t>
            </a:r>
          </a:p>
          <a:p>
            <a:pPr lvl="1">
              <a:lnSpc>
                <a:spcPct val="90000"/>
              </a:lnSpc>
            </a:pPr>
            <a:endParaRPr lang="en-US" sz="1400" dirty="0"/>
          </a:p>
          <a:p>
            <a:pPr lvl="1">
              <a:lnSpc>
                <a:spcPct val="90000"/>
              </a:lnSpc>
            </a:pPr>
            <a:endParaRPr lang="en-US" sz="1400" dirty="0"/>
          </a:p>
          <a:p>
            <a:pPr lvl="1">
              <a:lnSpc>
                <a:spcPct val="90000"/>
              </a:lnSpc>
            </a:pPr>
            <a:endParaRPr lang="en-GB" sz="1400"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952937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D9B8FD4-CDEB-4EB4-B4DE-C89E11938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5A2E3D1D-9E9F-4739-BA14-D4D7FA9F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1FFB365B-E9DC-4859-B8AB-CB83EEBE4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ADAB9C8-EB37-4914-A699-C716FC8FE4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sz="3300">
                <a:solidFill>
                  <a:schemeClr val="bg2"/>
                </a:solidFill>
              </a:rPr>
              <a:t>Channel Synchronization</a:t>
            </a:r>
            <a:br>
              <a:rPr lang="en-GB" sz="3300">
                <a:solidFill>
                  <a:schemeClr val="bg2"/>
                </a:solidFill>
              </a:rPr>
            </a:br>
            <a:endParaRPr lang="en-GB" sz="3300">
              <a:solidFill>
                <a:schemeClr val="bg2"/>
              </a:solidFill>
            </a:endParaRPr>
          </a:p>
        </p:txBody>
      </p:sp>
      <p:sp>
        <p:nvSpPr>
          <p:cNvPr id="3" name="Content Placeholder 2"/>
          <p:cNvSpPr>
            <a:spLocks noGrp="1"/>
          </p:cNvSpPr>
          <p:nvPr>
            <p:ph idx="1"/>
          </p:nvPr>
        </p:nvSpPr>
        <p:spPr>
          <a:xfrm>
            <a:off x="5204109" y="1645920"/>
            <a:ext cx="6269434" cy="4470821"/>
          </a:xfrm>
        </p:spPr>
        <p:txBody>
          <a:bodyPr>
            <a:normAutofit/>
          </a:bodyPr>
          <a:lstStyle/>
          <a:p>
            <a:pPr>
              <a:lnSpc>
                <a:spcPct val="90000"/>
              </a:lnSpc>
            </a:pPr>
            <a:r>
              <a:rPr lang="en-US" sz="1400" i="1" dirty="0"/>
              <a:t>Global Preimage Manager </a:t>
            </a:r>
            <a:endParaRPr lang="en-GB" sz="1400" dirty="0"/>
          </a:p>
          <a:p>
            <a:pPr lvl="1">
              <a:lnSpc>
                <a:spcPct val="90000"/>
              </a:lnSpc>
            </a:pPr>
            <a:r>
              <a:rPr lang="en-GB" sz="1400" i="1" dirty="0"/>
              <a:t>PreimageManager </a:t>
            </a:r>
            <a:r>
              <a:rPr lang="en-GB" sz="1400" dirty="0"/>
              <a:t>smart contract allows a single dispute to atomically finalize the synchronized transfer for all hops along the path, reducing the collateral lock up time for synchronizing a payment across l channels to </a:t>
            </a:r>
            <a:r>
              <a:rPr lang="en-GB" sz="1400" dirty="0" err="1"/>
              <a:t>θ</a:t>
            </a:r>
            <a:r>
              <a:rPr lang="en-GB" sz="1400" dirty="0"/>
              <a:t>(</a:t>
            </a:r>
            <a:r>
              <a:rPr lang="en-GB" sz="1400" dirty="0" err="1"/>
              <a:t>lX</a:t>
            </a:r>
            <a:r>
              <a:rPr lang="en-GB" sz="1400" dirty="0"/>
              <a:t>∆).</a:t>
            </a:r>
          </a:p>
          <a:p>
            <a:pPr lvl="1">
              <a:lnSpc>
                <a:spcPct val="90000"/>
              </a:lnSpc>
            </a:pPr>
            <a:r>
              <a:rPr lang="en-GB" sz="1400" dirty="0"/>
              <a:t>All parties along the path introduce a new conditional transfer that asserts the transfer is only considered complete if </a:t>
            </a:r>
            <a:r>
              <a:rPr lang="en-GB" sz="1400" i="1" dirty="0"/>
              <a:t>the preimage </a:t>
            </a:r>
            <a:r>
              <a:rPr lang="en-GB" sz="1400" dirty="0"/>
              <a:t>x </a:t>
            </a:r>
            <a:r>
              <a:rPr lang="en-GB" sz="1400" i="1" dirty="0"/>
              <a:t>of hash </a:t>
            </a:r>
            <a:r>
              <a:rPr lang="en-GB" sz="1400" dirty="0"/>
              <a:t>h = H(x) </a:t>
            </a:r>
            <a:r>
              <a:rPr lang="en-GB" sz="1400" i="1" dirty="0"/>
              <a:t>was published in the PreimageManager before time </a:t>
            </a:r>
            <a:r>
              <a:rPr lang="en-GB" sz="1400" dirty="0"/>
              <a:t>t </a:t>
            </a:r>
          </a:p>
          <a:p>
            <a:pPr>
              <a:lnSpc>
                <a:spcPct val="90000"/>
              </a:lnSpc>
            </a:pPr>
            <a:endParaRPr lang="en-GB" sz="1400" dirty="0"/>
          </a:p>
          <a:p>
            <a:pPr>
              <a:lnSpc>
                <a:spcPct val="90000"/>
              </a:lnSpc>
            </a:pPr>
            <a:r>
              <a:rPr lang="en-GB" sz="1400" dirty="0"/>
              <a:t>Scriptless Multi-Hop Locks </a:t>
            </a:r>
          </a:p>
          <a:p>
            <a:pPr lvl="1">
              <a:lnSpc>
                <a:spcPct val="90000"/>
              </a:lnSpc>
            </a:pPr>
            <a:r>
              <a:rPr lang="en-GB" sz="1400" dirty="0"/>
              <a:t>MHL allows A to lock x coins in A and B’s channel that can only be released if a set of conditions are fulfilled. </a:t>
            </a:r>
          </a:p>
          <a:p>
            <a:pPr lvl="1">
              <a:lnSpc>
                <a:spcPct val="90000"/>
              </a:lnSpc>
            </a:pPr>
            <a:r>
              <a:rPr lang="en-GB" sz="1400" dirty="0"/>
              <a:t>cryptographic hardness condition is no longer encoded in the underlying blockchain’s scripting language </a:t>
            </a:r>
          </a:p>
          <a:p>
            <a:pPr lvl="1">
              <a:lnSpc>
                <a:spcPct val="90000"/>
              </a:lnSpc>
            </a:pPr>
            <a:r>
              <a:rPr lang="en-GB" sz="1400" dirty="0"/>
              <a:t>this approach provides provable security, privacy guarantees and solves the wormhole attack </a:t>
            </a:r>
          </a:p>
          <a:p>
            <a:pPr lvl="1">
              <a:lnSpc>
                <a:spcPct val="90000"/>
              </a:lnSpc>
            </a:pPr>
            <a:endParaRPr lang="en-GB" sz="1400" dirty="0"/>
          </a:p>
          <a:p>
            <a:pPr lvl="1">
              <a:lnSpc>
                <a:spcPct val="90000"/>
              </a:lnSpc>
            </a:pPr>
            <a:endParaRPr lang="en-GB" sz="1400" dirty="0"/>
          </a:p>
          <a:p>
            <a:pPr lvl="1">
              <a:lnSpc>
                <a:spcPct val="90000"/>
              </a:lnSpc>
            </a:pPr>
            <a:endParaRPr lang="en-GB" sz="1400" dirty="0"/>
          </a:p>
          <a:p>
            <a:pPr lvl="1">
              <a:lnSpc>
                <a:spcPct val="90000"/>
              </a:lnSpc>
            </a:pPr>
            <a:endParaRPr lang="en-US" sz="1400"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433232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52BEFF1-896C-45B1-B02C-96A6A1BC38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BB237A14-61B1-4C00-A670-5D8D68A866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8598F259-6F54-47A3-8D13-1603D786A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BA768A8-4FED-4ED8-9E46-6BE72188E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sz="3300">
                <a:solidFill>
                  <a:srgbClr val="FFFFFF"/>
                </a:solidFill>
              </a:rPr>
              <a:t>Channel Synchronization</a:t>
            </a:r>
            <a:br>
              <a:rPr lang="en-GB" sz="3300">
                <a:solidFill>
                  <a:srgbClr val="FFFFFF"/>
                </a:solidFill>
              </a:rPr>
            </a:br>
            <a:endParaRPr lang="en-GB" sz="3300">
              <a:solidFill>
                <a:srgbClr val="FFFFFF"/>
              </a:solidFill>
            </a:endParaRP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300" dirty="0"/>
              <a:t>Virtual channels </a:t>
            </a:r>
          </a:p>
          <a:p>
            <a:pPr lvl="1">
              <a:lnSpc>
                <a:spcPct val="90000"/>
              </a:lnSpc>
            </a:pPr>
            <a:r>
              <a:rPr lang="en-US" sz="1300" dirty="0"/>
              <a:t>Path intermediaries in a channel synchronization are NOT  required to remain online and explicitly confirm all mediated transactions, reducing the transaction latency </a:t>
            </a:r>
          </a:p>
          <a:p>
            <a:pPr lvl="1">
              <a:lnSpc>
                <a:spcPct val="90000"/>
              </a:lnSpc>
            </a:pPr>
            <a:r>
              <a:rPr lang="en-US" sz="1300" dirty="0"/>
              <a:t>limited by the need to recursively set up a new virtual channel for every intermediary along the path </a:t>
            </a:r>
          </a:p>
          <a:p>
            <a:pPr>
              <a:lnSpc>
                <a:spcPct val="90000"/>
              </a:lnSpc>
            </a:pPr>
            <a:endParaRPr lang="en-US" sz="1300" dirty="0"/>
          </a:p>
          <a:p>
            <a:pPr>
              <a:lnSpc>
                <a:spcPct val="90000"/>
              </a:lnSpc>
            </a:pPr>
            <a:r>
              <a:rPr lang="en-US" sz="1300" dirty="0"/>
              <a:t>Trusted Execution Environments </a:t>
            </a:r>
          </a:p>
          <a:p>
            <a:pPr lvl="1">
              <a:lnSpc>
                <a:spcPct val="90000"/>
              </a:lnSpc>
            </a:pPr>
            <a:r>
              <a:rPr lang="en-US" sz="1300" dirty="0"/>
              <a:t>TEE enable expressive and off-chain smart contracts on restricted Bitcoin-based blockchain </a:t>
            </a:r>
          </a:p>
          <a:p>
            <a:pPr lvl="1">
              <a:lnSpc>
                <a:spcPct val="90000"/>
              </a:lnSpc>
            </a:pPr>
            <a:r>
              <a:rPr lang="en-US" sz="1300" dirty="0"/>
              <a:t>No collateral lockup </a:t>
            </a:r>
          </a:p>
          <a:p>
            <a:pPr lvl="1">
              <a:lnSpc>
                <a:spcPct val="90000"/>
              </a:lnSpc>
            </a:pPr>
            <a:r>
              <a:rPr lang="en-US" sz="1300" dirty="0"/>
              <a:t>Interoperability </a:t>
            </a:r>
          </a:p>
          <a:p>
            <a:pPr lvl="1">
              <a:lnSpc>
                <a:spcPct val="90000"/>
              </a:lnSpc>
            </a:pPr>
            <a:r>
              <a:rPr lang="en-US" sz="1300" dirty="0"/>
              <a:t>Parallelized Disputes </a:t>
            </a:r>
          </a:p>
          <a:p>
            <a:pPr lvl="1">
              <a:lnSpc>
                <a:spcPct val="90000"/>
              </a:lnSpc>
            </a:pPr>
            <a:r>
              <a:rPr lang="en-US" sz="1300" dirty="0"/>
              <a:t>No wormhole attacks </a:t>
            </a:r>
          </a:p>
          <a:p>
            <a:pPr lvl="1">
              <a:lnSpc>
                <a:spcPct val="90000"/>
              </a:lnSpc>
            </a:pPr>
            <a:r>
              <a:rPr lang="en-US" sz="1300" dirty="0"/>
              <a:t>TEEs suffer from their own security concerns such as rollback and side-channel attacks </a:t>
            </a:r>
          </a:p>
          <a:p>
            <a:pPr lvl="1">
              <a:lnSpc>
                <a:spcPct val="90000"/>
              </a:lnSpc>
            </a:pPr>
            <a:endParaRPr lang="en-US" sz="1300" dirty="0"/>
          </a:p>
          <a:p>
            <a:pPr lvl="1">
              <a:lnSpc>
                <a:spcPct val="90000"/>
              </a:lnSpc>
            </a:pPr>
            <a:endParaRPr lang="en-US" sz="1300" dirty="0"/>
          </a:p>
          <a:p>
            <a:pPr lvl="1">
              <a:lnSpc>
                <a:spcPct val="90000"/>
              </a:lnSpc>
            </a:pPr>
            <a:endParaRPr lang="en-US" sz="1300" dirty="0"/>
          </a:p>
          <a:p>
            <a:pPr lvl="1">
              <a:lnSpc>
                <a:spcPct val="90000"/>
              </a:lnSpc>
            </a:pPr>
            <a:endParaRPr lang="en-GB" sz="1300"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3748549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US">
                <a:solidFill>
                  <a:srgbClr val="FFFFFF"/>
                </a:solidFill>
              </a:rPr>
              <a:t>Routing </a:t>
            </a:r>
            <a:br>
              <a:rPr lang="en-US">
                <a:solidFill>
                  <a:srgbClr val="FFFFFF"/>
                </a:solidFill>
              </a:rPr>
            </a:br>
            <a:endParaRPr lang="en-GB">
              <a:solidFill>
                <a:srgbClr val="FFFFFF"/>
              </a:solidFill>
            </a:endParaRPr>
          </a:p>
        </p:txBody>
      </p:sp>
      <p:sp>
        <p:nvSpPr>
          <p:cNvPr id="3" name="Content Placeholder 2"/>
          <p:cNvSpPr>
            <a:spLocks noGrp="1"/>
          </p:cNvSpPr>
          <p:nvPr>
            <p:ph idx="1"/>
          </p:nvPr>
        </p:nvSpPr>
        <p:spPr>
          <a:xfrm>
            <a:off x="1103312" y="2588000"/>
            <a:ext cx="8946541" cy="3660400"/>
          </a:xfrm>
        </p:spPr>
        <p:txBody>
          <a:bodyPr>
            <a:normAutofit lnSpcReduction="10000"/>
          </a:bodyPr>
          <a:lstStyle/>
          <a:p>
            <a:pPr>
              <a:lnSpc>
                <a:spcPct val="90000"/>
              </a:lnSpc>
            </a:pPr>
            <a:r>
              <a:rPr lang="en-GB" sz="1000" dirty="0"/>
              <a:t>The goal of a payment channel routing algorithm is to change the state of the traversed channels to secure the asset delivery from sender to receiver </a:t>
            </a:r>
          </a:p>
          <a:p>
            <a:pPr>
              <a:lnSpc>
                <a:spcPct val="90000"/>
              </a:lnSpc>
            </a:pPr>
            <a:r>
              <a:rPr lang="en-GB" sz="1000" dirty="0"/>
              <a:t>Properties</a:t>
            </a:r>
          </a:p>
          <a:p>
            <a:pPr lvl="1">
              <a:lnSpc>
                <a:spcPct val="90000"/>
              </a:lnSpc>
            </a:pPr>
            <a:r>
              <a:rPr lang="en-GB" sz="1000" dirty="0"/>
              <a:t>Effectiveness </a:t>
            </a:r>
          </a:p>
          <a:p>
            <a:pPr lvl="1">
              <a:lnSpc>
                <a:spcPct val="90000"/>
              </a:lnSpc>
            </a:pPr>
            <a:r>
              <a:rPr lang="en-GB" sz="1000" dirty="0"/>
              <a:t>Efficiency </a:t>
            </a:r>
          </a:p>
          <a:p>
            <a:pPr lvl="1">
              <a:lnSpc>
                <a:spcPct val="90000"/>
              </a:lnSpc>
            </a:pPr>
            <a:r>
              <a:rPr lang="en-GB" sz="1000" dirty="0"/>
              <a:t>Scalability </a:t>
            </a:r>
          </a:p>
          <a:p>
            <a:pPr lvl="1">
              <a:lnSpc>
                <a:spcPct val="90000"/>
              </a:lnSpc>
            </a:pPr>
            <a:r>
              <a:rPr lang="en-GB" sz="1000" dirty="0"/>
              <a:t>Cost-Effectiveness </a:t>
            </a:r>
          </a:p>
          <a:p>
            <a:pPr lvl="1">
              <a:lnSpc>
                <a:spcPct val="90000"/>
              </a:lnSpc>
            </a:pPr>
            <a:r>
              <a:rPr lang="en-GB" sz="1000" dirty="0"/>
              <a:t>Privacy</a:t>
            </a:r>
          </a:p>
          <a:p>
            <a:pPr>
              <a:lnSpc>
                <a:spcPct val="90000"/>
              </a:lnSpc>
            </a:pPr>
            <a:r>
              <a:rPr lang="en-GB" sz="1000" dirty="0"/>
              <a:t>Global Routing</a:t>
            </a:r>
          </a:p>
          <a:p>
            <a:pPr lvl="1">
              <a:lnSpc>
                <a:spcPct val="90000"/>
              </a:lnSpc>
            </a:pPr>
            <a:r>
              <a:rPr lang="en-GB" sz="1000" dirty="0"/>
              <a:t>also called Source </a:t>
            </a:r>
            <a:r>
              <a:rPr lang="en-GB" sz="1000" dirty="0" smtClean="0"/>
              <a:t>routing. Implemented by SpiderNetwork</a:t>
            </a:r>
            <a:endParaRPr lang="en-GB" sz="1000" dirty="0"/>
          </a:p>
          <a:p>
            <a:pPr lvl="1">
              <a:lnSpc>
                <a:spcPct val="90000"/>
              </a:lnSpc>
            </a:pPr>
            <a:r>
              <a:rPr lang="en-GB" sz="1000" dirty="0"/>
              <a:t>each node maintains a local snapshot of the complete PCN topology </a:t>
            </a:r>
            <a:endParaRPr lang="en-GB" sz="1000" dirty="0" smtClean="0"/>
          </a:p>
          <a:p>
            <a:pPr lvl="1">
              <a:lnSpc>
                <a:spcPct val="90000"/>
              </a:lnSpc>
            </a:pPr>
            <a:r>
              <a:rPr lang="en-GB" sz="1000" dirty="0"/>
              <a:t>algorithms based on a global view exhibit low latencies and communication over- heads. </a:t>
            </a:r>
            <a:endParaRPr lang="en-GB" sz="1000" dirty="0"/>
          </a:p>
          <a:p>
            <a:pPr lvl="1">
              <a:lnSpc>
                <a:spcPct val="90000"/>
              </a:lnSpc>
            </a:pPr>
            <a:endParaRPr lang="en-GB" sz="1000" dirty="0"/>
          </a:p>
          <a:p>
            <a:pPr>
              <a:lnSpc>
                <a:spcPct val="90000"/>
              </a:lnSpc>
            </a:pPr>
            <a:r>
              <a:rPr lang="en-GB" sz="1000" dirty="0"/>
              <a:t>Local Routing</a:t>
            </a:r>
          </a:p>
          <a:p>
            <a:pPr lvl="1">
              <a:lnSpc>
                <a:spcPct val="90000"/>
              </a:lnSpc>
            </a:pPr>
            <a:r>
              <a:rPr lang="en-GB" sz="1000" dirty="0"/>
              <a:t>operates on local </a:t>
            </a:r>
            <a:r>
              <a:rPr lang="en-GB" sz="1000" dirty="0" smtClean="0"/>
              <a:t>information. Implemented by SilentWhispers</a:t>
            </a:r>
            <a:endParaRPr lang="en-GB" sz="1000" dirty="0"/>
          </a:p>
          <a:p>
            <a:pPr lvl="1">
              <a:lnSpc>
                <a:spcPct val="90000"/>
              </a:lnSpc>
            </a:pPr>
            <a:endParaRPr lang="en-GB" sz="1000" dirty="0"/>
          </a:p>
          <a:p>
            <a:pPr lvl="1">
              <a:lnSpc>
                <a:spcPct val="90000"/>
              </a:lnSpc>
            </a:pPr>
            <a:endParaRPr lang="en-GB" sz="1000" dirty="0"/>
          </a:p>
          <a:p>
            <a:pPr>
              <a:lnSpc>
                <a:spcPct val="90000"/>
              </a:lnSpc>
            </a:pPr>
            <a:endParaRPr lang="en-GB" sz="1000"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523422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xmlns="" id="{D27CF008-4B18-436D-B2D5-C1346C124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E22DAD8-5F67-4B73-ADA9-06EF381F7A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xmlns="" id="{E4F17063-EDA4-417B-946F-BA357F3B39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8837167" cy="3291844"/>
          </a:xfrm>
          <a:prstGeom prst="rect">
            <a:avLst/>
          </a:prstGeom>
          <a:effectLst/>
        </p:spPr>
      </p:pic>
      <p:sp>
        <p:nvSpPr>
          <p:cNvPr id="27" name="Freeform: Shape 26">
            <a:extLst>
              <a:ext uri="{FF2B5EF4-FFF2-40B4-BE49-F238E27FC236}">
                <a16:creationId xmlns:a16="http://schemas.microsoft.com/office/drawing/2014/main" xmlns="" id="{D36F3EEA-55D4-4677-80E7-92D00B8F34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ROUTING ALGORITHMS FOR MULTI-HOP PAYMENTS </a:t>
            </a:r>
            <a:br>
              <a:rPr lang="en-US" sz="2600" b="0" i="0" kern="1200">
                <a:solidFill>
                  <a:srgbClr val="EBEBEB"/>
                </a:solidFill>
                <a:latin typeface="+mj-lt"/>
                <a:ea typeface="+mj-ea"/>
                <a:cs typeface="+mj-cs"/>
              </a:rPr>
            </a:br>
            <a:endParaRPr lang="en-US" sz="2600" b="0" i="0" kern="1200">
              <a:solidFill>
                <a:srgbClr val="EBEBEB"/>
              </a:solidFill>
              <a:latin typeface="+mj-lt"/>
              <a:ea typeface="+mj-ea"/>
              <a:cs typeface="+mj-cs"/>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686645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GB">
                <a:solidFill>
                  <a:srgbClr val="FFFFFF"/>
                </a:solidFill>
              </a:rPr>
              <a:t>Routing</a:t>
            </a:r>
          </a:p>
        </p:txBody>
      </p:sp>
      <p:sp>
        <p:nvSpPr>
          <p:cNvPr id="3" name="Content Placeholder 2"/>
          <p:cNvSpPr>
            <a:spLocks noGrp="1"/>
          </p:cNvSpPr>
          <p:nvPr>
            <p:ph idx="1"/>
          </p:nvPr>
        </p:nvSpPr>
        <p:spPr>
          <a:xfrm>
            <a:off x="1103312" y="2763520"/>
            <a:ext cx="8946541" cy="3484879"/>
          </a:xfrm>
        </p:spPr>
        <p:txBody>
          <a:bodyPr>
            <a:normAutofit/>
          </a:bodyPr>
          <a:lstStyle/>
          <a:p>
            <a:pPr>
              <a:lnSpc>
                <a:spcPct val="90000"/>
              </a:lnSpc>
            </a:pPr>
            <a:r>
              <a:rPr lang="en-GB" sz="1400" dirty="0"/>
              <a:t>Deadlocks </a:t>
            </a:r>
          </a:p>
          <a:p>
            <a:pPr>
              <a:lnSpc>
                <a:spcPct val="90000"/>
              </a:lnSpc>
            </a:pPr>
            <a:r>
              <a:rPr lang="en-GB" sz="1400" dirty="0"/>
              <a:t>Multi-path Routing </a:t>
            </a:r>
          </a:p>
          <a:p>
            <a:pPr>
              <a:lnSpc>
                <a:spcPct val="90000"/>
              </a:lnSpc>
            </a:pPr>
            <a:endParaRPr lang="en-GB" sz="1400" dirty="0"/>
          </a:p>
          <a:p>
            <a:pPr>
              <a:lnSpc>
                <a:spcPct val="90000"/>
              </a:lnSpc>
            </a:pPr>
            <a:endParaRPr lang="en-GB" sz="1400" dirty="0"/>
          </a:p>
          <a:p>
            <a:pPr marL="0" indent="0">
              <a:lnSpc>
                <a:spcPct val="90000"/>
              </a:lnSpc>
              <a:buNone/>
            </a:pPr>
            <a:r>
              <a:rPr lang="en-GB" sz="1400" dirty="0"/>
              <a:t>Watching Services</a:t>
            </a:r>
          </a:p>
          <a:p>
            <a:pPr>
              <a:lnSpc>
                <a:spcPct val="90000"/>
              </a:lnSpc>
              <a:buFont typeface="Wingdings" charset="2"/>
              <a:buChar char="Ø"/>
            </a:pPr>
            <a:r>
              <a:rPr lang="en-GB" sz="1400" dirty="0"/>
              <a:t>Users outsource their latest state to the watching service before parting offline </a:t>
            </a:r>
          </a:p>
          <a:p>
            <a:pPr>
              <a:lnSpc>
                <a:spcPct val="90000"/>
              </a:lnSpc>
              <a:buFont typeface="Wingdings" charset="2"/>
              <a:buChar char="Ø"/>
            </a:pPr>
            <a:r>
              <a:rPr lang="en-GB" sz="1400" dirty="0"/>
              <a:t>Watching services then act on behalf of the users to secure their funds </a:t>
            </a:r>
          </a:p>
          <a:p>
            <a:pPr>
              <a:lnSpc>
                <a:spcPct val="90000"/>
              </a:lnSpc>
              <a:buFont typeface="Wingdings" charset="2"/>
              <a:buChar char="Ø"/>
            </a:pPr>
            <a:r>
              <a:rPr lang="en-GB" sz="1400" dirty="0" err="1"/>
              <a:t>WatchTower</a:t>
            </a:r>
            <a:r>
              <a:rPr lang="en-GB" sz="1400" dirty="0"/>
              <a:t>, PISA, DCWC are some platforms that engage watching services.</a:t>
            </a:r>
          </a:p>
          <a:p>
            <a:pPr>
              <a:lnSpc>
                <a:spcPct val="90000"/>
              </a:lnSpc>
              <a:buFont typeface="Wingdings" charset="2"/>
              <a:buChar char="Ø"/>
            </a:pPr>
            <a:endParaRPr lang="en-GB" sz="1400" dirty="0"/>
          </a:p>
          <a:p>
            <a:pPr marL="0" indent="0">
              <a:lnSpc>
                <a:spcPct val="90000"/>
              </a:lnSpc>
              <a:buNone/>
            </a:pPr>
            <a:r>
              <a:rPr lang="en-GB" sz="1400" dirty="0"/>
              <a:t>Payment Channel Hubs </a:t>
            </a:r>
          </a:p>
          <a:p>
            <a:pPr>
              <a:lnSpc>
                <a:spcPct val="90000"/>
              </a:lnSpc>
              <a:buFont typeface="Wingdings" charset="2"/>
              <a:buChar char="Ø"/>
            </a:pPr>
            <a:r>
              <a:rPr lang="en-GB" sz="1400" dirty="0"/>
              <a:t>reduced path length implies a reduction in collateral cost and route discovery complexity. </a:t>
            </a:r>
          </a:p>
          <a:p>
            <a:pPr>
              <a:lnSpc>
                <a:spcPct val="90000"/>
              </a:lnSpc>
              <a:buFont typeface="Wingdings" charset="2"/>
              <a:buChar char="Ø"/>
            </a:pPr>
            <a:endParaRPr lang="en-GB" sz="1400" dirty="0"/>
          </a:p>
          <a:p>
            <a:pPr>
              <a:lnSpc>
                <a:spcPct val="90000"/>
              </a:lnSpc>
              <a:buFont typeface="Wingdings" charset="2"/>
              <a:buChar char="Ø"/>
            </a:pPr>
            <a:endParaRPr lang="en-GB" sz="1400" dirty="0"/>
          </a:p>
          <a:p>
            <a:pPr marL="0" indent="0">
              <a:lnSpc>
                <a:spcPct val="90000"/>
              </a:lnSpc>
              <a:buNone/>
            </a:pPr>
            <a:endParaRPr lang="en-GB" sz="1400" dirty="0"/>
          </a:p>
          <a:p>
            <a:pPr>
              <a:lnSpc>
                <a:spcPct val="90000"/>
              </a:lnSpc>
            </a:pPr>
            <a:endParaRPr lang="en-GB" sz="1400"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4738886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authors</a:t>
            </a:r>
            <a:endParaRPr lang="en-GB" dirty="0"/>
          </a:p>
        </p:txBody>
      </p:sp>
      <p:sp>
        <p:nvSpPr>
          <p:cNvPr id="3" name="Content Placeholder 2"/>
          <p:cNvSpPr>
            <a:spLocks noGrp="1"/>
          </p:cNvSpPr>
          <p:nvPr>
            <p:ph idx="1"/>
          </p:nvPr>
        </p:nvSpPr>
        <p:spPr>
          <a:xfrm>
            <a:off x="222070" y="1737360"/>
            <a:ext cx="11808822" cy="4511039"/>
          </a:xfrm>
        </p:spPr>
        <p:txBody>
          <a:bodyPr/>
          <a:lstStyle/>
          <a:p>
            <a:pPr marL="0" indent="0" defTabSz="914400">
              <a:spcBef>
                <a:spcPts val="0"/>
              </a:spcBef>
              <a:buClrTx/>
              <a:buSzTx/>
              <a:buNone/>
            </a:pPr>
            <a:r>
              <a:rPr lang="en-US" dirty="0" smtClean="0"/>
              <a:t>Lewis Gudgeon                                               				   Pedro Moreno-Sanchez</a:t>
            </a:r>
          </a:p>
          <a:p>
            <a:pPr marL="0" indent="0" defTabSz="914400">
              <a:spcBef>
                <a:spcPts val="0"/>
              </a:spcBef>
              <a:buClrTx/>
              <a:buSzTx/>
              <a:buNone/>
            </a:pPr>
            <a:r>
              <a:rPr lang="en-US" dirty="0" smtClean="0"/>
              <a:t>Imperial College								    TU Wien</a:t>
            </a:r>
          </a:p>
          <a:p>
            <a:pPr marL="0" indent="0" defTabSz="914400">
              <a:spcBef>
                <a:spcPts val="0"/>
              </a:spcBef>
              <a:buClrTx/>
              <a:buSzTx/>
              <a:buNone/>
            </a:pPr>
            <a:endParaRPr lang="en-US" dirty="0"/>
          </a:p>
          <a:p>
            <a:pPr marL="0" indent="0" defTabSz="914400">
              <a:spcBef>
                <a:spcPts val="0"/>
              </a:spcBef>
              <a:buClrTx/>
              <a:buSzTx/>
              <a:buNone/>
            </a:pPr>
            <a:endParaRPr lang="en-US" dirty="0" smtClean="0"/>
          </a:p>
          <a:p>
            <a:pPr marL="0" indent="0" defTabSz="914400">
              <a:spcBef>
                <a:spcPts val="0"/>
              </a:spcBef>
              <a:buClrTx/>
              <a:buSzTx/>
              <a:buNone/>
            </a:pPr>
            <a:r>
              <a:rPr lang="en-US" dirty="0"/>
              <a:t>	</a:t>
            </a:r>
            <a:endParaRPr lang="en-US" dirty="0" smtClean="0"/>
          </a:p>
          <a:p>
            <a:pPr marL="0" indent="0" defTabSz="914400">
              <a:spcBef>
                <a:spcPts val="0"/>
              </a:spcBef>
              <a:buClrTx/>
              <a:buSzTx/>
              <a:buNone/>
            </a:pPr>
            <a:r>
              <a:rPr lang="en-US" dirty="0"/>
              <a:t>	</a:t>
            </a:r>
            <a:r>
              <a:rPr lang="en-US" dirty="0" smtClean="0"/>
              <a:t>		     		  Stefanie </a:t>
            </a:r>
            <a:r>
              <a:rPr lang="en-US" dirty="0" err="1" smtClean="0"/>
              <a:t>Roos</a:t>
            </a:r>
            <a:endParaRPr lang="en-US" dirty="0" smtClean="0"/>
          </a:p>
          <a:p>
            <a:pPr marL="0" indent="0" defTabSz="914400">
              <a:spcBef>
                <a:spcPts val="0"/>
              </a:spcBef>
              <a:buClrTx/>
              <a:buSzTx/>
              <a:buNone/>
            </a:pPr>
            <a:r>
              <a:rPr lang="en-US" dirty="0"/>
              <a:t>	</a:t>
            </a:r>
            <a:r>
              <a:rPr lang="en-US" dirty="0" smtClean="0"/>
              <a:t>		         		       TU Delft</a:t>
            </a:r>
          </a:p>
          <a:p>
            <a:pPr marL="0" indent="0" defTabSz="914400">
              <a:spcBef>
                <a:spcPts val="0"/>
              </a:spcBef>
              <a:buClrTx/>
              <a:buSzTx/>
              <a:buNone/>
            </a:pPr>
            <a:endParaRPr lang="en-US" dirty="0"/>
          </a:p>
          <a:p>
            <a:pPr marL="0" indent="0" defTabSz="914400">
              <a:spcBef>
                <a:spcPts val="0"/>
              </a:spcBef>
              <a:buClrTx/>
              <a:buSzTx/>
              <a:buNone/>
            </a:pPr>
            <a:endParaRPr lang="en-US" dirty="0" smtClean="0"/>
          </a:p>
          <a:p>
            <a:pPr marL="0" indent="0" defTabSz="914400">
              <a:spcBef>
                <a:spcPts val="0"/>
              </a:spcBef>
              <a:buClrTx/>
              <a:buSzTx/>
              <a:buNone/>
            </a:pPr>
            <a:r>
              <a:rPr lang="en-US" dirty="0"/>
              <a:t> </a:t>
            </a:r>
            <a:r>
              <a:rPr lang="en-US" dirty="0" smtClean="0"/>
              <a:t>      Patrick </a:t>
            </a:r>
            <a:r>
              <a:rPr lang="en-US" dirty="0" err="1" smtClean="0"/>
              <a:t>McCorry</a:t>
            </a:r>
            <a:r>
              <a:rPr lang="en-US" dirty="0" smtClean="0"/>
              <a:t>							Arthur Gervais</a:t>
            </a:r>
          </a:p>
          <a:p>
            <a:pPr marL="0" indent="0" defTabSz="914400">
              <a:spcBef>
                <a:spcPts val="0"/>
              </a:spcBef>
              <a:buClrTx/>
              <a:buSzTx/>
              <a:buNone/>
            </a:pPr>
            <a:r>
              <a:rPr lang="en-US" dirty="0" smtClean="0"/>
              <a:t>King’s College London  					 Imperial College London	</a:t>
            </a:r>
            <a:endParaRPr lang="en-US" dirty="0"/>
          </a:p>
          <a:p>
            <a:pPr marL="0" indent="0" defTabSz="914400">
              <a:spcBef>
                <a:spcPts val="0"/>
              </a:spcBef>
              <a:buClrTx/>
              <a:buSzTx/>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551618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78424C-6FD0-41F8-9CAA-5DC19C4235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anchor="ctr">
            <a:normAutofit/>
          </a:bodyPr>
          <a:lstStyle/>
          <a:p>
            <a:r>
              <a:rPr lang="en-GB" sz="3200">
                <a:solidFill>
                  <a:srgbClr val="F2F2F2"/>
                </a:solidFill>
              </a:rPr>
              <a:t>Commit-chains</a:t>
            </a:r>
          </a:p>
        </p:txBody>
      </p:sp>
      <p:sp>
        <p:nvSpPr>
          <p:cNvPr id="11" name="Freeform: Shape 10">
            <a:extLst>
              <a:ext uri="{FF2B5EF4-FFF2-40B4-BE49-F238E27FC236}">
                <a16:creationId xmlns:a16="http://schemas.microsoft.com/office/drawing/2014/main" xmlns="" id="{DD136760-57DC-4301-8BEA-B71AD2D139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xmlns="" id="{BDC58DEA-1307-4F44-AD47-E613D8B76A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xmlns="" id="{C99B912D-1E4B-42AF-A2BE-CFEFEC916E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733BE0E8-78BE-4C1D-97A2-657BE1A9E01F}"/>
              </a:ext>
            </a:extLst>
          </p:cNvPr>
          <p:cNvGraphicFramePr>
            <a:graphicFrameLocks noGrp="1"/>
          </p:cNvGraphicFramePr>
          <p:nvPr>
            <p:ph idx="1"/>
            <p:extLst>
              <p:ext uri="{D42A27DB-BD31-4B8C-83A1-F6EECF244321}">
                <p14:modId xmlns:p14="http://schemas.microsoft.com/office/powerpoint/2010/main" val="200945847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435302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1103312" y="452718"/>
            <a:ext cx="8947522" cy="1400530"/>
          </a:xfrm>
        </p:spPr>
        <p:txBody>
          <a:bodyPr anchor="ctr">
            <a:normAutofit/>
          </a:bodyPr>
          <a:lstStyle/>
          <a:p>
            <a:r>
              <a:rPr lang="en-GB">
                <a:solidFill>
                  <a:srgbClr val="FFFFFF"/>
                </a:solidFill>
              </a:rPr>
              <a:t>Attributes of Commit-chains</a:t>
            </a:r>
          </a:p>
        </p:txBody>
      </p:sp>
      <p:sp>
        <p:nvSpPr>
          <p:cNvPr id="3" name="Content Placeholder 2"/>
          <p:cNvSpPr>
            <a:spLocks noGrp="1"/>
          </p:cNvSpPr>
          <p:nvPr>
            <p:ph idx="1"/>
          </p:nvPr>
        </p:nvSpPr>
        <p:spPr>
          <a:xfrm>
            <a:off x="1103312" y="2763520"/>
            <a:ext cx="8946541" cy="3484879"/>
          </a:xfrm>
        </p:spPr>
        <p:txBody>
          <a:bodyPr>
            <a:normAutofit/>
          </a:bodyPr>
          <a:lstStyle/>
          <a:p>
            <a:r>
              <a:rPr lang="en-US" dirty="0"/>
              <a:t>Periodic Checkpoint Commitments </a:t>
            </a:r>
          </a:p>
          <a:p>
            <a:pPr lvl="1"/>
            <a:r>
              <a:rPr lang="en-US" dirty="0"/>
              <a:t>u</a:t>
            </a:r>
            <a:r>
              <a:rPr lang="en-GB" dirty="0" err="1"/>
              <a:t>sers</a:t>
            </a:r>
            <a:r>
              <a:rPr lang="en-GB" dirty="0"/>
              <a:t> may periodically return online to observe on-chain checkpoint commitments.</a:t>
            </a:r>
          </a:p>
          <a:p>
            <a:r>
              <a:rPr lang="en-GB" dirty="0"/>
              <a:t>Data Availability </a:t>
            </a:r>
          </a:p>
          <a:p>
            <a:pPr lvl="1"/>
            <a:r>
              <a:rPr lang="en-GB" dirty="0"/>
              <a:t>users must retrieve/maintain data required to (partially) exit a commit-chain, commonly referred to as the data availability requirement. </a:t>
            </a:r>
          </a:p>
          <a:p>
            <a:r>
              <a:rPr lang="en-GB" dirty="0"/>
              <a:t>Centralized but Untrusted Intermediary </a:t>
            </a:r>
          </a:p>
          <a:p>
            <a:r>
              <a:rPr lang="en-GB" dirty="0"/>
              <a:t>Eventual Transaction Finality </a:t>
            </a:r>
          </a:p>
          <a:p>
            <a:r>
              <a:rPr lang="en-GB" dirty="0"/>
              <a:t>Reduced Routing Requirements </a:t>
            </a:r>
          </a:p>
        </p:txBody>
      </p:sp>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31684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r>
              <a:rPr lang="en-GB" sz="3300">
                <a:solidFill>
                  <a:srgbClr val="EBEBEB"/>
                </a:solidFill>
              </a:rPr>
              <a:t>Security Properties for users on commit-chain</a:t>
            </a:r>
          </a:p>
        </p:txBody>
      </p:sp>
      <p:sp>
        <p:nvSpPr>
          <p:cNvPr id="13" name="Rectangle 12">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xmlns="" id="{A645203C-22D5-4E4D-8BC9-94C9815169C6}"/>
              </a:ext>
            </a:extLst>
          </p:cNvPr>
          <p:cNvGraphicFramePr>
            <a:graphicFrameLocks noGrp="1"/>
          </p:cNvGraphicFramePr>
          <p:nvPr>
            <p:ph idx="1"/>
            <p:extLst>
              <p:ext uri="{D42A27DB-BD31-4B8C-83A1-F6EECF244321}">
                <p14:modId xmlns:p14="http://schemas.microsoft.com/office/powerpoint/2010/main" val="147435654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00325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GB">
                <a:solidFill>
                  <a:srgbClr val="EBEBEB"/>
                </a:solidFill>
              </a:rPr>
              <a:t>NOCUST</a:t>
            </a:r>
          </a:p>
        </p:txBody>
      </p:sp>
      <p:sp>
        <p:nvSpPr>
          <p:cNvPr id="14" name="Rectangle 13">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23</a:t>
            </a:fld>
            <a:endParaRPr lang="en-US">
              <a:solidFill>
                <a:srgbClr val="FFFFFF"/>
              </a:solidFill>
            </a:endParaRPr>
          </a:p>
        </p:txBody>
      </p:sp>
      <p:sp>
        <p:nvSpPr>
          <p:cNvPr id="16" name="Freeform: Shape 15">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xmlns="" id="{01EC65C1-5E28-46A8-9B23-3C00FED54589}"/>
              </a:ext>
            </a:extLst>
          </p:cNvPr>
          <p:cNvGraphicFramePr>
            <a:graphicFrameLocks noGrp="1"/>
          </p:cNvGraphicFramePr>
          <p:nvPr>
            <p:ph idx="1"/>
            <p:extLst>
              <p:ext uri="{D42A27DB-BD31-4B8C-83A1-F6EECF244321}">
                <p14:modId xmlns:p14="http://schemas.microsoft.com/office/powerpoint/2010/main" val="14036840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1574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200" b="0" i="0" kern="1200">
                <a:solidFill>
                  <a:srgbClr val="EBEBEB"/>
                </a:solidFill>
                <a:latin typeface="+mj-lt"/>
                <a:ea typeface="+mj-ea"/>
                <a:cs typeface="+mj-cs"/>
              </a:rPr>
              <a:t>COMMIT-CHAIN PROPERTIES AND OPERATIONAL COSTS. PLASMA DATA FROM DISCUSSIONS WITH KONSTANTOPOULOS </a:t>
            </a:r>
            <a:br>
              <a:rPr lang="en-US" sz="2200" b="0" i="0" kern="1200">
                <a:solidFill>
                  <a:srgbClr val="EBEBEB"/>
                </a:solidFill>
                <a:latin typeface="+mj-lt"/>
                <a:ea typeface="+mj-ea"/>
                <a:cs typeface="+mj-cs"/>
              </a:rPr>
            </a:br>
            <a:endParaRPr lang="en-US" sz="22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779413"/>
            <a:ext cx="6270662" cy="5298708"/>
          </a:xfrm>
          <a:prstGeom prst="rect">
            <a:avLst/>
          </a:prstGeom>
          <a:effectLst/>
        </p:spPr>
      </p:pic>
      <p:sp>
        <p:nvSpPr>
          <p:cNvPr id="3" name="Slide Number Placeholder 2"/>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7347164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ABE6F9A3-300E-47F5-B41C-C8C5E758DE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1063417"/>
            <a:ext cx="3505495" cy="4675396"/>
          </a:xfrm>
        </p:spPr>
        <p:txBody>
          <a:bodyPr anchor="ctr">
            <a:normAutofit/>
          </a:bodyPr>
          <a:lstStyle/>
          <a:p>
            <a:r>
              <a:rPr lang="en-GB">
                <a:solidFill>
                  <a:srgbClr val="F2F2F2"/>
                </a:solidFill>
              </a:rPr>
              <a:t>plasma</a:t>
            </a:r>
          </a:p>
        </p:txBody>
      </p:sp>
      <p:sp>
        <p:nvSpPr>
          <p:cNvPr id="22" name="Rectangle 21">
            <a:extLst>
              <a:ext uri="{FF2B5EF4-FFF2-40B4-BE49-F238E27FC236}">
                <a16:creationId xmlns:a16="http://schemas.microsoft.com/office/drawing/2014/main" xmlns="" id="{61B4701B-39FE-43B8-86AA-D6B8789C2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ounded Rectangle 9">
            <a:extLst>
              <a:ext uri="{FF2B5EF4-FFF2-40B4-BE49-F238E27FC236}">
                <a16:creationId xmlns:a16="http://schemas.microsoft.com/office/drawing/2014/main" xmlns="" id="{E9A7EF13-49FA-4355-971A-34B065F35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92CF3C3E-0F7B-4F0C-8EBD-BDD38E9C66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25</a:t>
            </a:fld>
            <a:endParaRPr lang="en-US">
              <a:solidFill>
                <a:srgbClr val="FFFFFF"/>
              </a:solidFill>
            </a:endParaRPr>
          </a:p>
        </p:txBody>
      </p:sp>
      <p:graphicFrame>
        <p:nvGraphicFramePr>
          <p:cNvPr id="5" name="Content Placeholder 2">
            <a:extLst>
              <a:ext uri="{FF2B5EF4-FFF2-40B4-BE49-F238E27FC236}">
                <a16:creationId xmlns:a16="http://schemas.microsoft.com/office/drawing/2014/main" xmlns="" id="{FB73B102-03BF-4313-B851-08915A03C949}"/>
              </a:ext>
            </a:extLst>
          </p:cNvPr>
          <p:cNvGraphicFramePr>
            <a:graphicFrameLocks noGrp="1"/>
          </p:cNvGraphicFramePr>
          <p:nvPr>
            <p:ph idx="1"/>
            <p:extLst>
              <p:ext uri="{D42A27DB-BD31-4B8C-83A1-F6EECF244321}">
                <p14:modId xmlns:p14="http://schemas.microsoft.com/office/powerpoint/2010/main" val="3781227209"/>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7199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47AEA421-5F29-4BA7-9360-2501B59879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xmlns="" id="{9348F0CB-4904-4DEF-BDD4-ADEC2DCCCB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Layer-Two Privacy Notions </a:t>
            </a:r>
            <a:br>
              <a:rPr lang="en-US" sz="3300">
                <a:solidFill>
                  <a:srgbClr val="EBEBEB"/>
                </a:solidFill>
              </a:rPr>
            </a:br>
            <a:endParaRPr lang="en-GB" sz="3300">
              <a:solidFill>
                <a:srgbClr val="EBEBEB"/>
              </a:solidFill>
            </a:endParaRPr>
          </a:p>
        </p:txBody>
      </p:sp>
      <p:sp>
        <p:nvSpPr>
          <p:cNvPr id="24" name="Rectangle 23">
            <a:extLst>
              <a:ext uri="{FF2B5EF4-FFF2-40B4-BE49-F238E27FC236}">
                <a16:creationId xmlns:a16="http://schemas.microsoft.com/office/drawing/2014/main" xmlns="" id="{1583E1B8-79B3-49BB-8704-58E4AB1AF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26</a:t>
            </a:fld>
            <a:endParaRPr lang="en-US">
              <a:solidFill>
                <a:srgbClr val="FFFFFF"/>
              </a:solidFill>
            </a:endParaRPr>
          </a:p>
        </p:txBody>
      </p:sp>
      <p:sp>
        <p:nvSpPr>
          <p:cNvPr id="26" name="Freeform: Shape 25">
            <a:extLst>
              <a:ext uri="{FF2B5EF4-FFF2-40B4-BE49-F238E27FC236}">
                <a16:creationId xmlns:a16="http://schemas.microsoft.com/office/drawing/2014/main" xmlns="" id="{7BB34D5F-2B87-438E-8236-69C6068D4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xmlns="" id="{3A810BB0-3039-49EF-BF61-BC03B10D9A49}"/>
              </a:ext>
            </a:extLst>
          </p:cNvPr>
          <p:cNvGraphicFramePr>
            <a:graphicFrameLocks noGrp="1"/>
          </p:cNvGraphicFramePr>
          <p:nvPr>
            <p:ph idx="1"/>
            <p:extLst>
              <p:ext uri="{D42A27DB-BD31-4B8C-83A1-F6EECF244321}">
                <p14:modId xmlns:p14="http://schemas.microsoft.com/office/powerpoint/2010/main" val="164462948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8368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52BEFF1-896C-45B1-B02C-96A6A1BC38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BB237A14-61B1-4C00-A670-5D8D68A866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8598F259-6F54-47A3-8D13-1603D786A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BA768A8-4FED-4ED8-9E46-6BE72188E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a:solidFill>
                  <a:srgbClr val="FFFFFF"/>
                </a:solidFill>
              </a:rPr>
              <a:t>Privacy enhancing Protocols</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US" sz="1100" dirty="0"/>
              <a:t>Privacy Enhancing Payment Channel Hubs</a:t>
            </a:r>
          </a:p>
          <a:p>
            <a:pPr lvl="1">
              <a:lnSpc>
                <a:spcPct val="90000"/>
              </a:lnSpc>
            </a:pPr>
            <a:r>
              <a:rPr lang="en-US" sz="1100" dirty="0"/>
              <a:t>TumbleBits</a:t>
            </a:r>
          </a:p>
          <a:p>
            <a:pPr lvl="2">
              <a:lnSpc>
                <a:spcPct val="90000"/>
              </a:lnSpc>
            </a:pPr>
            <a:r>
              <a:rPr lang="en-US" sz="1100" dirty="0"/>
              <a:t>prevent an adversary from linking a payment from a particular payer to a particular payee </a:t>
            </a:r>
          </a:p>
          <a:p>
            <a:pPr lvl="2">
              <a:lnSpc>
                <a:spcPct val="90000"/>
              </a:lnSpc>
            </a:pPr>
            <a:r>
              <a:rPr lang="en-GB" sz="1100" dirty="0"/>
              <a:t>threats include intersection, abort and n-1 attacks</a:t>
            </a:r>
          </a:p>
          <a:p>
            <a:pPr lvl="2">
              <a:lnSpc>
                <a:spcPct val="90000"/>
              </a:lnSpc>
            </a:pPr>
            <a:r>
              <a:rPr lang="en-GB" sz="1100"/>
              <a:t>unlinkability</a:t>
            </a:r>
            <a:r>
              <a:rPr lang="en-GB" sz="1100" dirty="0"/>
              <a:t>, no payment anonymity</a:t>
            </a:r>
          </a:p>
          <a:p>
            <a:pPr lvl="1">
              <a:lnSpc>
                <a:spcPct val="90000"/>
              </a:lnSpc>
            </a:pPr>
            <a:r>
              <a:rPr lang="en-GB" sz="1100" dirty="0"/>
              <a:t>Bolt	</a:t>
            </a:r>
          </a:p>
          <a:p>
            <a:pPr lvl="2">
              <a:lnSpc>
                <a:spcPct val="90000"/>
              </a:lnSpc>
            </a:pPr>
            <a:r>
              <a:rPr lang="en-GB" sz="1100" dirty="0"/>
              <a:t>Offer privacy-preserving payment channels such that payments are unlinkeable</a:t>
            </a:r>
          </a:p>
          <a:p>
            <a:pPr lvl="2">
              <a:lnSpc>
                <a:spcPct val="90000"/>
              </a:lnSpc>
            </a:pPr>
            <a:r>
              <a:rPr lang="en-GB" sz="1100" dirty="0"/>
              <a:t>Anonymous</a:t>
            </a:r>
          </a:p>
          <a:p>
            <a:pPr>
              <a:lnSpc>
                <a:spcPct val="90000"/>
              </a:lnSpc>
            </a:pPr>
            <a:r>
              <a:rPr lang="en-GB" sz="1100" dirty="0"/>
              <a:t>Privacy Enhancing Multi-Hop Payment Protocols </a:t>
            </a:r>
          </a:p>
          <a:p>
            <a:pPr lvl="1">
              <a:lnSpc>
                <a:spcPct val="90000"/>
              </a:lnSpc>
            </a:pPr>
            <a:r>
              <a:rPr lang="en-GB" sz="1100" dirty="0"/>
              <a:t>Rayo and Fulgor</a:t>
            </a:r>
          </a:p>
          <a:p>
            <a:pPr lvl="2">
              <a:lnSpc>
                <a:spcPct val="90000"/>
              </a:lnSpc>
            </a:pPr>
            <a:r>
              <a:rPr lang="en-GB" sz="1100" dirty="0"/>
              <a:t>Uses cryptography </a:t>
            </a:r>
          </a:p>
          <a:p>
            <a:pPr lvl="2">
              <a:lnSpc>
                <a:spcPct val="90000"/>
              </a:lnSpc>
            </a:pPr>
            <a:r>
              <a:rPr lang="en-GB" sz="1100" dirty="0"/>
              <a:t>Prevents linkability of payment</a:t>
            </a:r>
          </a:p>
          <a:p>
            <a:pPr lvl="1">
              <a:lnSpc>
                <a:spcPct val="90000"/>
              </a:lnSpc>
            </a:pPr>
            <a:r>
              <a:rPr lang="en-GB" sz="1100" dirty="0"/>
              <a:t>Anonymous MHL</a:t>
            </a:r>
          </a:p>
          <a:p>
            <a:pPr lvl="2">
              <a:lnSpc>
                <a:spcPct val="90000"/>
              </a:lnSpc>
            </a:pPr>
            <a:r>
              <a:rPr lang="en-GB" sz="1100" dirty="0"/>
              <a:t>Embeds synchronization condition </a:t>
            </a:r>
          </a:p>
          <a:p>
            <a:pPr lvl="2">
              <a:lnSpc>
                <a:spcPct val="90000"/>
              </a:lnSpc>
            </a:pPr>
            <a:r>
              <a:rPr lang="en-GB" sz="1100" dirty="0"/>
              <a:t>Efficiency and Privacy</a:t>
            </a:r>
          </a:p>
        </p:txBody>
      </p:sp>
      <p:sp>
        <p:nvSpPr>
          <p:cNvPr id="4" name="Slide Number Placeholder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9931170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GB" dirty="0" smtClean="0"/>
              <a:t>SECURITY</a:t>
            </a:r>
            <a:endParaRPr lang="en-GB" dirty="0"/>
          </a:p>
        </p:txBody>
      </p:sp>
      <p:sp>
        <p:nvSpPr>
          <p:cNvPr id="3" name="Content Placeholder 2"/>
          <p:cNvSpPr>
            <a:spLocks noGrp="1"/>
          </p:cNvSpPr>
          <p:nvPr>
            <p:ph idx="1"/>
          </p:nvPr>
        </p:nvSpPr>
        <p:spPr>
          <a:xfrm>
            <a:off x="4975861" y="804671"/>
            <a:ext cx="6399930" cy="5248657"/>
          </a:xfrm>
        </p:spPr>
        <p:txBody>
          <a:bodyPr anchor="ctr">
            <a:normAutofit/>
          </a:bodyPr>
          <a:lstStyle/>
          <a:p>
            <a:r>
              <a:rPr lang="en-GB" dirty="0"/>
              <a:t>Security Threats </a:t>
            </a:r>
          </a:p>
          <a:p>
            <a:pPr lvl="1"/>
            <a:r>
              <a:rPr lang="en-GB" dirty="0"/>
              <a:t>Hot Wallets</a:t>
            </a:r>
          </a:p>
          <a:p>
            <a:pPr lvl="1"/>
            <a:r>
              <a:rPr lang="en-GB" dirty="0"/>
              <a:t>Online assumption</a:t>
            </a:r>
          </a:p>
          <a:p>
            <a:pPr lvl="1"/>
            <a:r>
              <a:rPr lang="en-GB" dirty="0"/>
              <a:t>Blockchain Reliability and Mass Exits</a:t>
            </a:r>
          </a:p>
          <a:p>
            <a:pPr lvl="1"/>
            <a:r>
              <a:rPr lang="en-GB" dirty="0"/>
              <a:t>Consistency Proofs</a:t>
            </a:r>
          </a:p>
          <a:p>
            <a:pPr lvl="1"/>
            <a:r>
              <a:rPr lang="en-GB" dirty="0"/>
              <a:t>Security of Synchronizing payment</a:t>
            </a:r>
          </a:p>
          <a:p>
            <a:r>
              <a:rPr lang="en-GB" dirty="0"/>
              <a:t>Layer-Two Security Notions</a:t>
            </a:r>
          </a:p>
          <a:p>
            <a:pPr lvl="1"/>
            <a:r>
              <a:rPr lang="en-GB" dirty="0"/>
              <a:t>the adversary cannot extract more funds than previously allocated in the channel’s funding </a:t>
            </a:r>
          </a:p>
          <a:p>
            <a:pPr lvl="1"/>
            <a:r>
              <a:rPr lang="en-GB" dirty="0"/>
              <a:t>honest users do not lose funds even when other parties collude </a:t>
            </a:r>
          </a:p>
          <a:p>
            <a:pPr lvl="1"/>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212127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COMPARISON OF LAYER-TWO TRANSACTION DESIGNS. </a:t>
            </a:r>
            <a:br>
              <a:rPr lang="en-US" sz="3400" b="0" i="0" kern="1200">
                <a:solidFill>
                  <a:srgbClr val="EBEBEB"/>
                </a:solidFill>
                <a:latin typeface="+mj-lt"/>
                <a:ea typeface="+mj-ea"/>
                <a:cs typeface="+mj-cs"/>
              </a:rPr>
            </a:br>
            <a:endParaRPr lang="en-US" sz="3400" b="0" i="0" kern="120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721660"/>
            <a:ext cx="6270662" cy="3414214"/>
          </a:xfrm>
          <a:prstGeom prst="rect">
            <a:avLst/>
          </a:prstGeom>
          <a:effectLst/>
        </p:spPr>
      </p:pic>
      <p:sp>
        <p:nvSpPr>
          <p:cNvPr id="3" name="Slide Number Placeholder 2"/>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8621455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4E78424C-6FD0-41F8-9CAA-5DC19C4235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855" y="1447800"/>
            <a:ext cx="3108626" cy="4572000"/>
          </a:xfrm>
        </p:spPr>
        <p:txBody>
          <a:bodyPr anchor="ctr">
            <a:normAutofit/>
          </a:bodyPr>
          <a:lstStyle/>
          <a:p>
            <a:r>
              <a:rPr lang="en-GB" sz="3200">
                <a:solidFill>
                  <a:srgbClr val="F2F2F2"/>
                </a:solidFill>
              </a:rPr>
              <a:t>Outline</a:t>
            </a:r>
          </a:p>
        </p:txBody>
      </p:sp>
      <p:sp>
        <p:nvSpPr>
          <p:cNvPr id="12" name="Freeform: Shape 11">
            <a:extLst>
              <a:ext uri="{FF2B5EF4-FFF2-40B4-BE49-F238E27FC236}">
                <a16:creationId xmlns:a16="http://schemas.microsoft.com/office/drawing/2014/main" xmlns="" id="{DD136760-57DC-4301-8BEA-B71AD2D139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xmlns="" id="{BDC58DEA-1307-4F44-AD47-E613D8B76A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xmlns="" id="{C99B912D-1E4B-42AF-A2BE-CFEFEC916E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a:solidFill>
                  <a:srgbClr val="FFFFFF"/>
                </a:solidFill>
              </a:rPr>
              <a:pPr>
                <a:spcAft>
                  <a:spcPts val="600"/>
                </a:spcAft>
              </a:pPr>
              <a:t>3</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xmlns="" id="{91909DAF-7C7E-47BE-80BE-63B38629F782}"/>
              </a:ext>
            </a:extLst>
          </p:cNvPr>
          <p:cNvGraphicFramePr>
            <a:graphicFrameLocks noGrp="1"/>
          </p:cNvGraphicFramePr>
          <p:nvPr>
            <p:ph idx="1"/>
            <p:extLst>
              <p:ext uri="{D42A27DB-BD31-4B8C-83A1-F6EECF244321}">
                <p14:modId xmlns:p14="http://schemas.microsoft.com/office/powerpoint/2010/main" val="140816127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5050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63" y="452718"/>
            <a:ext cx="9642871" cy="785239"/>
          </a:xfrm>
        </p:spPr>
        <p:txBody>
          <a:bodyPr/>
          <a:lstStyle/>
          <a:p>
            <a:r>
              <a:rPr lang="en-GB" smtClean="0"/>
              <a:t>Question</a:t>
            </a:r>
            <a:endParaRPr lang="en-GB"/>
          </a:p>
        </p:txBody>
      </p:sp>
      <p:sp>
        <p:nvSpPr>
          <p:cNvPr id="3" name="Content Placeholder 2"/>
          <p:cNvSpPr>
            <a:spLocks noGrp="1"/>
          </p:cNvSpPr>
          <p:nvPr>
            <p:ph idx="1"/>
          </p:nvPr>
        </p:nvSpPr>
        <p:spPr/>
        <p:txBody>
          <a:bodyPr/>
          <a:lstStyle/>
          <a:p>
            <a:pPr>
              <a:buFont typeface="Wingdings" charset="2"/>
              <a:buChar char="Ø"/>
            </a:pPr>
            <a:r>
              <a:rPr lang="en-US" dirty="0"/>
              <a:t>Why must the operator agree to the </a:t>
            </a:r>
            <a:r>
              <a:rPr lang="en-US" dirty="0" smtClean="0"/>
              <a:t>payment </a:t>
            </a:r>
            <a:r>
              <a:rPr lang="en-US" dirty="0"/>
              <a:t>with the sender </a:t>
            </a:r>
            <a:r>
              <a:rPr lang="en-US" dirty="0" smtClean="0"/>
              <a:t>before </a:t>
            </a:r>
            <a:r>
              <a:rPr lang="en-US" dirty="0"/>
              <a:t>a transaction can be considered final </a:t>
            </a:r>
            <a:r>
              <a:rPr lang="en-US" dirty="0" smtClean="0"/>
              <a:t>?</a:t>
            </a:r>
          </a:p>
          <a:p>
            <a:pPr>
              <a:buFont typeface="Wingdings" charset="2"/>
              <a:buChar char="Ø"/>
            </a:pPr>
            <a:endParaRPr lang="en-US" dirty="0"/>
          </a:p>
          <a:p>
            <a:pPr>
              <a:buFont typeface="Wingdings" charset="2"/>
              <a:buChar char="Ø"/>
            </a:pPr>
            <a:endParaRPr lang="en-US" dirty="0" smtClean="0"/>
          </a:p>
          <a:p>
            <a:pPr>
              <a:buFont typeface="Wingdings" charset="2"/>
              <a:buChar char="Ø"/>
            </a:pPr>
            <a:r>
              <a:rPr lang="en-US" dirty="0"/>
              <a:t>what type of collateral does the operator </a:t>
            </a:r>
            <a:r>
              <a:rPr lang="en-US" dirty="0" smtClean="0"/>
              <a:t>stake </a:t>
            </a:r>
            <a:r>
              <a:rPr lang="en-US" dirty="0"/>
              <a:t>towards the </a:t>
            </a:r>
            <a:r>
              <a:rPr lang="en-US" dirty="0" smtClean="0"/>
              <a:t>recipient, to offer state progression ?</a:t>
            </a:r>
          </a:p>
          <a:p>
            <a:pPr>
              <a:buFont typeface="Wingdings" charset="2"/>
              <a:buChar char="Ø"/>
            </a:pPr>
            <a:endParaRPr lang="en-US" dirty="0"/>
          </a:p>
          <a:p>
            <a:pPr>
              <a:buFont typeface="Wingdings" charset="2"/>
              <a:buChar char="Ø"/>
            </a:pPr>
            <a:endParaRPr lang="en-US" dirty="0" smtClean="0"/>
          </a:p>
          <a:p>
            <a:pPr>
              <a:buFont typeface="Wingdings" charset="2"/>
              <a:buChar char="Ø"/>
            </a:pPr>
            <a:r>
              <a:rPr lang="en-US" dirty="0" smtClean="0"/>
              <a:t>Is the operator a software system, an individual or a collection of individuals ?</a:t>
            </a:r>
          </a:p>
          <a:p>
            <a:pPr>
              <a:buFont typeface="Wingdings" charset="2"/>
              <a:buChar char="Ø"/>
            </a:pP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350569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52BEFF1-896C-45B1-B02C-96A6A1BC38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BB237A14-61B1-4C00-A670-5D8D68A866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8598F259-6F54-47A3-8D13-1603D786A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0BA768A8-4FED-4ED8-9E46-6BE72188EC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a:solidFill>
                  <a:srgbClr val="FFFFFF"/>
                </a:solidFill>
              </a:rPr>
              <a:t>Introduction</a:t>
            </a:r>
          </a:p>
        </p:txBody>
      </p:sp>
      <p:sp>
        <p:nvSpPr>
          <p:cNvPr id="3" name="Content Placeholder 2"/>
          <p:cNvSpPr>
            <a:spLocks noGrp="1"/>
          </p:cNvSpPr>
          <p:nvPr>
            <p:ph idx="1"/>
          </p:nvPr>
        </p:nvSpPr>
        <p:spPr>
          <a:xfrm>
            <a:off x="5204109" y="1645920"/>
            <a:ext cx="5919503" cy="4470821"/>
          </a:xfrm>
        </p:spPr>
        <p:txBody>
          <a:bodyPr>
            <a:normAutofit/>
          </a:bodyPr>
          <a:lstStyle/>
          <a:p>
            <a:pPr>
              <a:lnSpc>
                <a:spcPct val="90000"/>
              </a:lnSpc>
            </a:pPr>
            <a:r>
              <a:rPr lang="en-GB" sz="1700" dirty="0"/>
              <a:t>Blockchain offers a platform through which mistrusting entities can cooperate in the absence of a trusting third party.</a:t>
            </a:r>
          </a:p>
          <a:p>
            <a:pPr>
              <a:lnSpc>
                <a:spcPct val="90000"/>
              </a:lnSpc>
            </a:pPr>
            <a:r>
              <a:rPr lang="en-GB" sz="1700" dirty="0"/>
              <a:t>Use of broadcast in non-custodial protocols limit scalability to about 10 Transactions-per-second.</a:t>
            </a:r>
          </a:p>
          <a:p>
            <a:pPr>
              <a:lnSpc>
                <a:spcPct val="90000"/>
              </a:lnSpc>
            </a:pPr>
            <a:r>
              <a:rPr lang="en-GB" sz="1700" dirty="0"/>
              <a:t>Layer-Two protocols are classified as orthogonal, and they scale blockchains without changing the layer-one trust assumptions, with no additional consensus mechanism introduced.</a:t>
            </a:r>
          </a:p>
          <a:p>
            <a:pPr>
              <a:lnSpc>
                <a:spcPct val="90000"/>
              </a:lnSpc>
            </a:pPr>
            <a:r>
              <a:rPr lang="en-GB" sz="1700" dirty="0"/>
              <a:t>Layer-Two affords users the luxury to perform off-chain transactions through private communication rather than broadcasting the transaction on the parent network, reducing transaction load on the blockchain, and also backward compatible </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4212349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GB" sz="3300" dirty="0"/>
              <a:t>Systematization of Knowledge</a:t>
            </a:r>
          </a:p>
        </p:txBody>
      </p:sp>
      <p:sp>
        <p:nvSpPr>
          <p:cNvPr id="3" name="Content Placeholder 2"/>
          <p:cNvSpPr>
            <a:spLocks noGrp="1"/>
          </p:cNvSpPr>
          <p:nvPr>
            <p:ph idx="1"/>
          </p:nvPr>
        </p:nvSpPr>
        <p:spPr>
          <a:xfrm>
            <a:off x="4975861" y="804671"/>
            <a:ext cx="6399930" cy="5248657"/>
          </a:xfrm>
        </p:spPr>
        <p:txBody>
          <a:bodyPr anchor="ctr">
            <a:normAutofit/>
          </a:bodyPr>
          <a:lstStyle/>
          <a:p>
            <a:pPr>
              <a:lnSpc>
                <a:spcPct val="90000"/>
              </a:lnSpc>
            </a:pPr>
            <a:r>
              <a:rPr lang="en-GB" sz="1700" dirty="0"/>
              <a:t>The following myths are scrutinized</a:t>
            </a:r>
          </a:p>
          <a:p>
            <a:pPr>
              <a:lnSpc>
                <a:spcPct val="90000"/>
              </a:lnSpc>
            </a:pPr>
            <a:endParaRPr lang="en-GB" sz="1700" dirty="0"/>
          </a:p>
          <a:p>
            <a:pPr>
              <a:lnSpc>
                <a:spcPct val="90000"/>
              </a:lnSpc>
            </a:pPr>
            <a:r>
              <a:rPr lang="en-GB" sz="1700" dirty="0"/>
              <a:t>Myth 1: Blockchains cannot scale significantly — either in terms of throughput and computational complexity — without advances at </a:t>
            </a:r>
            <a:r>
              <a:rPr lang="en-GB" sz="1700" i="1" dirty="0"/>
              <a:t>layer-one</a:t>
            </a:r>
            <a:r>
              <a:rPr lang="en-GB" sz="1700" dirty="0"/>
              <a:t>, such as through novel or more efficient consensus mechanisms. </a:t>
            </a:r>
          </a:p>
          <a:p>
            <a:pPr>
              <a:lnSpc>
                <a:spcPct val="90000"/>
              </a:lnSpc>
            </a:pPr>
            <a:endParaRPr lang="en-GB" sz="1700" dirty="0"/>
          </a:p>
          <a:p>
            <a:pPr>
              <a:lnSpc>
                <a:spcPct val="90000"/>
              </a:lnSpc>
            </a:pPr>
            <a:r>
              <a:rPr lang="en-GB" sz="1700" dirty="0"/>
              <a:t>Myth 2: Layer-two solutions can only be secure if the off- chain transaction volume is fully collateralized. </a:t>
            </a:r>
          </a:p>
          <a:p>
            <a:pPr>
              <a:lnSpc>
                <a:spcPct val="90000"/>
              </a:lnSpc>
            </a:pPr>
            <a:endParaRPr lang="en-GB" sz="1700" dirty="0"/>
          </a:p>
          <a:p>
            <a:pPr>
              <a:lnSpc>
                <a:spcPct val="90000"/>
              </a:lnSpc>
            </a:pPr>
            <a:r>
              <a:rPr lang="en-GB" sz="1700" dirty="0"/>
              <a:t>Myth 3: By default, off-chain transactions offer privacy. </a:t>
            </a:r>
          </a:p>
          <a:p>
            <a:pPr>
              <a:lnSpc>
                <a:spcPct val="90000"/>
              </a:lnSpc>
            </a:pPr>
            <a:endParaRPr lang="en-GB" sz="1700" dirty="0"/>
          </a:p>
          <a:p>
            <a:pPr>
              <a:lnSpc>
                <a:spcPct val="90000"/>
              </a:lnSpc>
            </a:pPr>
            <a:r>
              <a:rPr lang="en-GB" sz="1700" dirty="0"/>
              <a:t>Myth 4: Blockchain transaction fees depend on their size or computational complexity, not on the transaction value. </a:t>
            </a:r>
          </a:p>
          <a:p>
            <a:pPr>
              <a:lnSpc>
                <a:spcPct val="90000"/>
              </a:lnSpc>
            </a:pPr>
            <a:endParaRPr lang="en-GB" sz="1700"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459850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An overview of the Blockchain System</a:t>
            </a:r>
          </a:p>
        </p:txBody>
      </p:sp>
      <p:sp>
        <p:nvSpPr>
          <p:cNvPr id="23"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967533"/>
            <a:ext cx="6270662" cy="4922469"/>
          </a:xfrm>
          <a:prstGeom prst="rect">
            <a:avLst/>
          </a:prstGeom>
          <a:effectLst/>
        </p:spPr>
      </p:pic>
      <p:sp>
        <p:nvSpPr>
          <p:cNvPr id="3" name="Slide Number Placeholder 2"/>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8667821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anchor="ctr">
            <a:normAutofit/>
          </a:bodyPr>
          <a:lstStyle/>
          <a:p>
            <a:pPr algn="ctr"/>
            <a:r>
              <a:rPr lang="en-GB" dirty="0"/>
              <a:t>Four different layers of the blockchain system</a:t>
            </a:r>
          </a:p>
        </p:txBody>
      </p:sp>
      <p:sp>
        <p:nvSpPr>
          <p:cNvPr id="3" name="Content Placeholder 2"/>
          <p:cNvSpPr>
            <a:spLocks noGrp="1"/>
          </p:cNvSpPr>
          <p:nvPr>
            <p:ph idx="1"/>
          </p:nvPr>
        </p:nvSpPr>
        <p:spPr>
          <a:xfrm>
            <a:off x="4654295" y="804671"/>
            <a:ext cx="6721496" cy="5635318"/>
          </a:xfrm>
        </p:spPr>
        <p:txBody>
          <a:bodyPr anchor="ctr">
            <a:normAutofit fontScale="92500" lnSpcReduction="10000"/>
          </a:bodyPr>
          <a:lstStyle/>
          <a:p>
            <a:pPr>
              <a:lnSpc>
                <a:spcPct val="90000"/>
              </a:lnSpc>
            </a:pPr>
            <a:endParaRPr lang="en-GB" sz="1400" dirty="0" smtClean="0"/>
          </a:p>
          <a:p>
            <a:pPr>
              <a:lnSpc>
                <a:spcPct val="90000"/>
              </a:lnSpc>
            </a:pPr>
            <a:endParaRPr lang="en-GB" sz="1400" dirty="0"/>
          </a:p>
          <a:p>
            <a:pPr>
              <a:lnSpc>
                <a:spcPct val="90000"/>
              </a:lnSpc>
            </a:pPr>
            <a:endParaRPr lang="en-GB" sz="1400" dirty="0" smtClean="0"/>
          </a:p>
          <a:p>
            <a:pPr>
              <a:lnSpc>
                <a:spcPct val="90000"/>
              </a:lnSpc>
            </a:pPr>
            <a:endParaRPr lang="en-GB" sz="1400" dirty="0"/>
          </a:p>
          <a:p>
            <a:pPr>
              <a:lnSpc>
                <a:spcPct val="90000"/>
              </a:lnSpc>
            </a:pPr>
            <a:endParaRPr lang="en-GB" sz="1400" dirty="0" smtClean="0"/>
          </a:p>
          <a:p>
            <a:pPr>
              <a:lnSpc>
                <a:spcPct val="90000"/>
              </a:lnSpc>
            </a:pPr>
            <a:endParaRPr lang="en-GB" sz="1400" dirty="0"/>
          </a:p>
          <a:p>
            <a:pPr>
              <a:lnSpc>
                <a:spcPct val="90000"/>
              </a:lnSpc>
            </a:pPr>
            <a:r>
              <a:rPr lang="en-GB" sz="1400" dirty="0" smtClean="0"/>
              <a:t>Hardware </a:t>
            </a:r>
            <a:r>
              <a:rPr lang="en-GB" sz="1400" dirty="0"/>
              <a:t>Layer - Trusted Execution Environments (TEE) substitute the need for a blockchain clock with a trusted hardware assumption, thus enabling efficient protocols at other layers such as off-chain payments, the removal of dispute processes and backward compatibility</a:t>
            </a:r>
            <a:r>
              <a:rPr lang="en-GB" sz="1400" dirty="0" smtClean="0"/>
              <a:t>.</a:t>
            </a:r>
          </a:p>
          <a:p>
            <a:pPr>
              <a:lnSpc>
                <a:spcPct val="90000"/>
              </a:lnSpc>
            </a:pPr>
            <a:endParaRPr lang="en-GB" sz="1400" dirty="0"/>
          </a:p>
          <a:p>
            <a:pPr>
              <a:lnSpc>
                <a:spcPct val="90000"/>
              </a:lnSpc>
            </a:pPr>
            <a:r>
              <a:rPr lang="en-GB" sz="1400" dirty="0"/>
              <a:t>Network layer - peer-to-peer layer on which blockchain nodes exchange information asynchronously. Important for scalability, security and privacy of a blockchain. Blockchain miners are connected through dedicated miners P2P  networks in addition to the public blockchain P2P networks</a:t>
            </a:r>
            <a:r>
              <a:rPr lang="en-GB" sz="1400" dirty="0" smtClean="0"/>
              <a:t>.</a:t>
            </a:r>
          </a:p>
          <a:p>
            <a:pPr>
              <a:lnSpc>
                <a:spcPct val="90000"/>
              </a:lnSpc>
            </a:pPr>
            <a:endParaRPr lang="en-GB" sz="1400" dirty="0"/>
          </a:p>
          <a:p>
            <a:pPr>
              <a:lnSpc>
                <a:spcPct val="90000"/>
              </a:lnSpc>
            </a:pPr>
            <a:r>
              <a:rPr lang="en-GB" sz="1400" dirty="0"/>
              <a:t>The Blockchain layer – hosts immutable add-only chain of blocks that accumulates transactions from parties in a network. Integrity of the blockchain is ensured by means of a consensus algorithm, Proof of Work. Bitcoin-like blockchains are based on a restricted Script language and operate via a set of Unspent Transaction Outputs (UTXO) </a:t>
            </a:r>
          </a:p>
          <a:p>
            <a:pPr>
              <a:lnSpc>
                <a:spcPct val="90000"/>
              </a:lnSpc>
            </a:pPr>
            <a:r>
              <a:rPr lang="en-GB" sz="1400" dirty="0"/>
              <a:t>The Off-chain Layer – assumes two properties, integrity and </a:t>
            </a:r>
            <a:r>
              <a:rPr lang="en-GB" sz="1400" dirty="0" smtClean="0"/>
              <a:t>eventual </a:t>
            </a:r>
            <a:r>
              <a:rPr lang="en-GB" sz="1400" dirty="0"/>
              <a:t>synchronicity with an upper time bound. The layer does not publish every transaction on the blockchain immediately, and they heavily rely on the consensus algorithm of a parent chain. Two different protocols are discussed, Channels and Commit Chains.</a:t>
            </a:r>
          </a:p>
          <a:p>
            <a:pPr>
              <a:lnSpc>
                <a:spcPct val="90000"/>
              </a:lnSpc>
            </a:pPr>
            <a:endParaRPr lang="en-GB" sz="1400" dirty="0"/>
          </a:p>
          <a:p>
            <a:pPr>
              <a:lnSpc>
                <a:spcPct val="90000"/>
              </a:lnSpc>
            </a:pPr>
            <a:endParaRPr lang="en-GB" sz="1400" dirty="0"/>
          </a:p>
          <a:p>
            <a:pPr>
              <a:lnSpc>
                <a:spcPct val="90000"/>
              </a:lnSpc>
            </a:pPr>
            <a:endParaRPr lang="en-GB" sz="1400" dirty="0"/>
          </a:p>
          <a:p>
            <a:pPr>
              <a:lnSpc>
                <a:spcPct val="90000"/>
              </a:lnSpc>
            </a:pPr>
            <a:endParaRPr lang="en-GB" sz="1400" dirty="0"/>
          </a:p>
          <a:p>
            <a:pPr>
              <a:lnSpc>
                <a:spcPct val="90000"/>
              </a:lnSpc>
            </a:pPr>
            <a:endParaRPr lang="en-GB" sz="1400" dirty="0"/>
          </a:p>
          <a:p>
            <a:pPr>
              <a:lnSpc>
                <a:spcPct val="90000"/>
              </a:lnSpc>
            </a:pPr>
            <a:endParaRPr lang="en-GB" sz="1400" dirty="0"/>
          </a:p>
          <a:p>
            <a:pPr>
              <a:lnSpc>
                <a:spcPct val="90000"/>
              </a:lnSpc>
            </a:pPr>
            <a:endParaRPr lang="en-GB" sz="1400" dirty="0"/>
          </a:p>
          <a:p>
            <a:pPr>
              <a:lnSpc>
                <a:spcPct val="90000"/>
              </a:lnSpc>
            </a:pPr>
            <a:endParaRPr lang="en-GB" sz="1400"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97631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D9B8FD4-CDEB-4EB4-B4DE-C89E119389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xmlns="" id="{5A2E3D1D-9E9F-4739-BA14-D4D7FA9FBD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xmlns="" id="{1FFB365B-E9DC-4859-B8AB-CB83EEBE4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ADAB9C8-EB37-4914-A699-C716FC8FE4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53143" y="1645920"/>
            <a:ext cx="3522879" cy="4470821"/>
          </a:xfrm>
        </p:spPr>
        <p:txBody>
          <a:bodyPr>
            <a:normAutofit/>
          </a:bodyPr>
          <a:lstStyle/>
          <a:p>
            <a:pPr algn="r"/>
            <a:r>
              <a:rPr lang="en-GB">
                <a:solidFill>
                  <a:schemeClr val="bg2"/>
                </a:solidFill>
              </a:rPr>
              <a:t>CHANNELS</a:t>
            </a:r>
          </a:p>
        </p:txBody>
      </p:sp>
      <p:sp>
        <p:nvSpPr>
          <p:cNvPr id="3" name="Content Placeholder 2"/>
          <p:cNvSpPr>
            <a:spLocks noGrp="1"/>
          </p:cNvSpPr>
          <p:nvPr>
            <p:ph idx="1"/>
          </p:nvPr>
        </p:nvSpPr>
        <p:spPr>
          <a:xfrm>
            <a:off x="5204109" y="1645920"/>
            <a:ext cx="6269434" cy="4470821"/>
          </a:xfrm>
        </p:spPr>
        <p:txBody>
          <a:bodyPr>
            <a:normAutofit/>
          </a:bodyPr>
          <a:lstStyle/>
          <a:p>
            <a:pPr>
              <a:lnSpc>
                <a:spcPct val="90000"/>
              </a:lnSpc>
            </a:pPr>
            <a:r>
              <a:rPr lang="en-US" sz="1500" dirty="0"/>
              <a:t>A channel establishes a private peer-to-peer medium, governed by pre-set rules allowing the involved parties to consent to state updates unanimously by exchanging authenticated state transitions off-chain </a:t>
            </a:r>
          </a:p>
          <a:p>
            <a:pPr>
              <a:lnSpc>
                <a:spcPct val="90000"/>
              </a:lnSpc>
            </a:pPr>
            <a:endParaRPr lang="en-US" sz="1500" dirty="0"/>
          </a:p>
          <a:p>
            <a:pPr>
              <a:lnSpc>
                <a:spcPct val="90000"/>
              </a:lnSpc>
            </a:pPr>
            <a:r>
              <a:rPr lang="en-GB" sz="1500" dirty="0"/>
              <a:t>Lifetime consists of three phases</a:t>
            </a:r>
          </a:p>
          <a:p>
            <a:pPr lvl="1">
              <a:lnSpc>
                <a:spcPct val="90000"/>
              </a:lnSpc>
            </a:pPr>
            <a:r>
              <a:rPr lang="en-GB" sz="1500" dirty="0"/>
              <a:t>Channel establishment – parties cooperatively open a channel by locking collateral on blockchain</a:t>
            </a:r>
          </a:p>
          <a:p>
            <a:pPr lvl="1">
              <a:lnSpc>
                <a:spcPct val="90000"/>
              </a:lnSpc>
            </a:pPr>
            <a:r>
              <a:rPr lang="en-GB" sz="1500" dirty="0"/>
              <a:t>Transition - Once the channel is open, all parties can </a:t>
            </a:r>
            <a:r>
              <a:rPr lang="en-GB" sz="1500" i="1" dirty="0"/>
              <a:t>update </a:t>
            </a:r>
            <a:r>
              <a:rPr lang="en-GB" sz="1500" dirty="0"/>
              <a:t>the channel’s state in a two-step process </a:t>
            </a:r>
          </a:p>
          <a:p>
            <a:pPr lvl="1">
              <a:lnSpc>
                <a:spcPct val="90000"/>
              </a:lnSpc>
            </a:pPr>
            <a:r>
              <a:rPr lang="en-GB" sz="1500" dirty="0"/>
              <a:t>Disputes - If an honest party does not receive n signatures before a local timeout, it can trigger a layer-one </a:t>
            </a:r>
            <a:r>
              <a:rPr lang="en-GB" sz="1500" i="1" dirty="0"/>
              <a:t>dispute </a:t>
            </a:r>
            <a:r>
              <a:rPr lang="en-GB" sz="1500" dirty="0"/>
              <a:t>and enforce a new state transition without the cooperation of the other parties,.</a:t>
            </a:r>
          </a:p>
          <a:p>
            <a:pPr lvl="1">
              <a:lnSpc>
                <a:spcPct val="90000"/>
              </a:lnSpc>
            </a:pPr>
            <a:endParaRPr lang="en-GB" sz="1500" dirty="0"/>
          </a:p>
          <a:p>
            <a:pPr lvl="1">
              <a:lnSpc>
                <a:spcPct val="90000"/>
              </a:lnSpc>
            </a:pPr>
            <a:endParaRPr lang="en-GB" sz="1500" dirty="0"/>
          </a:p>
          <a:p>
            <a:pPr lvl="1">
              <a:lnSpc>
                <a:spcPct val="90000"/>
              </a:lnSpc>
            </a:pPr>
            <a:endParaRPr lang="en-GB" sz="1500"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116697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xmlns="" id="{41B68C77-138E-4BF7-A276-BD0C78A4219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xmlns="" id="{7C268552-D473-46ED-B1B8-422042C4DEF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xmlns="" id="{4AC0CD9D-7610-4620-93B4-798CCD9AB5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xmlns="" id="{B9238B3E-24AA-439A-B527-6C5DF6D721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xmlns="" id="{69F01145-BEA3-4CBF-AA21-10077B948C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xmlns="" id="{DE4D62F9-188E-4530-84C2-24BDEE4BEB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xmlns=""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Channel Establishment</a:t>
            </a:r>
          </a:p>
        </p:txBody>
      </p:sp>
      <p:sp>
        <p:nvSpPr>
          <p:cNvPr id="44" name="Freeform 36">
            <a:extLst>
              <a:ext uri="{FF2B5EF4-FFF2-40B4-BE49-F238E27FC236}">
                <a16:creationId xmlns:a16="http://schemas.microsoft.com/office/drawing/2014/main" xmlns=""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6" name="Freeform: Shape 45">
            <a:extLst>
              <a:ext uri="{FF2B5EF4-FFF2-40B4-BE49-F238E27FC236}">
                <a16:creationId xmlns:a16="http://schemas.microsoft.com/office/drawing/2014/main" xmlns=""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Rectangle 47">
            <a:extLst>
              <a:ext uri="{FF2B5EF4-FFF2-40B4-BE49-F238E27FC236}">
                <a16:creationId xmlns:a16="http://schemas.microsoft.com/office/drawing/2014/main" xmlns=""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43854" y="1665144"/>
            <a:ext cx="6270662" cy="3527247"/>
          </a:xfrm>
          <a:prstGeom prst="rect">
            <a:avLst/>
          </a:prstGeom>
          <a:effectLst/>
        </p:spPr>
      </p:pic>
      <p:sp>
        <p:nvSpPr>
          <p:cNvPr id="3" name="Slide Number Placeholder 2"/>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464420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1488</TotalTime>
  <Words>1990</Words>
  <Application>Microsoft Macintosh PowerPoint</Application>
  <PresentationFormat>Widescreen</PresentationFormat>
  <Paragraphs>274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Century Gothic</vt:lpstr>
      <vt:lpstr>Wingdings</vt:lpstr>
      <vt:lpstr>Wingdings 3</vt:lpstr>
      <vt:lpstr>Arial</vt:lpstr>
      <vt:lpstr>Ion</vt:lpstr>
      <vt:lpstr>SoK </vt:lpstr>
      <vt:lpstr>authors</vt:lpstr>
      <vt:lpstr>Outline</vt:lpstr>
      <vt:lpstr>Introduction</vt:lpstr>
      <vt:lpstr>Systematization of Knowledge</vt:lpstr>
      <vt:lpstr>An overview of the Blockchain System</vt:lpstr>
      <vt:lpstr>Four different layers of the blockchain system</vt:lpstr>
      <vt:lpstr>CHANNELS</vt:lpstr>
      <vt:lpstr>Channel Establishment</vt:lpstr>
      <vt:lpstr>State Replacement  </vt:lpstr>
      <vt:lpstr>Payment Channel </vt:lpstr>
      <vt:lpstr>State Channels  </vt:lpstr>
      <vt:lpstr>Channel Hierarchy  </vt:lpstr>
      <vt:lpstr>Channel Synchronization </vt:lpstr>
      <vt:lpstr>Channel Synchronization </vt:lpstr>
      <vt:lpstr>Channel Synchronization </vt:lpstr>
      <vt:lpstr>Routing  </vt:lpstr>
      <vt:lpstr>ROUTING ALGORITHMS FOR MULTI-HOP PAYMENTS  </vt:lpstr>
      <vt:lpstr>Routing</vt:lpstr>
      <vt:lpstr>Commit-chains</vt:lpstr>
      <vt:lpstr>Attributes of Commit-chains</vt:lpstr>
      <vt:lpstr>Security Properties for users on commit-chain</vt:lpstr>
      <vt:lpstr>NOCUST</vt:lpstr>
      <vt:lpstr>COMMIT-CHAIN PROPERTIES AND OPERATIONAL COSTS. PLASMA DATA FROM DISCUSSIONS WITH KONSTANTOPOULOS  </vt:lpstr>
      <vt:lpstr>plasma</vt:lpstr>
      <vt:lpstr>Layer-Two Privacy Notions  </vt:lpstr>
      <vt:lpstr>Privacy enhancing Protocols</vt:lpstr>
      <vt:lpstr>SECURITY</vt:lpstr>
      <vt:lpstr>COMPARISON OF LAYER-TWO TRANSACTION DESIGNS.  </vt:lpstr>
      <vt:lpstr>Question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 </dc:title>
  <dc:creator>Samuel Idowu</dc:creator>
  <cp:lastModifiedBy>Samuel Idowu</cp:lastModifiedBy>
  <cp:revision>35</cp:revision>
  <dcterms:created xsi:type="dcterms:W3CDTF">2020-11-23T06:35:17Z</dcterms:created>
  <dcterms:modified xsi:type="dcterms:W3CDTF">2020-11-24T07:24:09Z</dcterms:modified>
</cp:coreProperties>
</file>