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9" r:id="rId3"/>
    <p:sldId id="270" r:id="rId4"/>
    <p:sldId id="272" r:id="rId5"/>
    <p:sldId id="274" r:id="rId6"/>
    <p:sldId id="271" r:id="rId7"/>
    <p:sldId id="273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736AE3-2D96-4A10-BA43-41C02C1C81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6B54E-38B8-4083-B771-D742EEA38D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016C6-B686-4C65-A87B-BF6996548E7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D90A8-AD24-4FE8-93A4-6D613D5C67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921B5-3059-4CBD-B2BF-C74B9186DD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EB17-97FA-4FF4-A2B2-83EFC998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06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B5F2E-4AE9-40C1-AE52-C8C496504BC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79E9F-BB90-4E65-8618-7E2B95F0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3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89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41F53B-76A0-4504-BE34-74FD3AC7F02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8D51-FC71-47AB-8F6E-38934A4C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2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AFA6-A8C1-41E1-8F3D-26541449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94090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Paper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34B5-5CAF-4870-BA3A-66179F3F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61" y="2296036"/>
            <a:ext cx="11630025" cy="14126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1.Bitcoin Transaction Graph Analysis (February-2015)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2. Uncovering the Bitcoin Blockchain: An Analysis of the Full Users Graph (October-2016)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D090C-C48D-4C2A-A9A8-7EC319CAFE8A}"/>
              </a:ext>
            </a:extLst>
          </p:cNvPr>
          <p:cNvSpPr txBox="1"/>
          <p:nvPr/>
        </p:nvSpPr>
        <p:spPr>
          <a:xfrm>
            <a:off x="3847781" y="4637025"/>
            <a:ext cx="449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Presenter: Amandeep Singh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BACC7-0A68-413E-BA3C-F3FF7B36AEA0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E98B-2280-40A4-B78A-933FCE1F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52" y="1239500"/>
            <a:ext cx="9404723" cy="1400530"/>
          </a:xfrm>
        </p:spPr>
        <p:txBody>
          <a:bodyPr/>
          <a:lstStyle/>
          <a:p>
            <a:r>
              <a:rPr lang="en-US" sz="2400" dirty="0"/>
              <a:t>Graph Analysis: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07B31-3FDE-4E8A-B875-C702FBED14A5}"/>
              </a:ext>
            </a:extLst>
          </p:cNvPr>
          <p:cNvSpPr txBox="1"/>
          <p:nvPr/>
        </p:nvSpPr>
        <p:spPr>
          <a:xfrm>
            <a:off x="371061" y="21543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B79F4-4B9B-4959-A7C4-D7C8399F8A4C}"/>
              </a:ext>
            </a:extLst>
          </p:cNvPr>
          <p:cNvSpPr txBox="1"/>
          <p:nvPr/>
        </p:nvSpPr>
        <p:spPr>
          <a:xfrm>
            <a:off x="0" y="1783971"/>
            <a:ext cx="6559828" cy="4867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First step includes building transactional graph from parsed blockchain data.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  <a:ea typeface="+mj-ea"/>
                <a:cs typeface="+mj-cs"/>
              </a:rPr>
              <a:t>From the transaction graph Directed User graph was built on using collected user information.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  <a:ea typeface="+mj-ea"/>
                <a:cs typeface="+mj-cs"/>
              </a:rPr>
              <a:t>Because of similarity of structure between user graph and search engine graphs PageRank method was used to rank the nodes.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  <a:ea typeface="+mj-ea"/>
                <a:cs typeface="+mj-cs"/>
              </a:rPr>
              <a:t>The Resulting entity graph provides an insights on the network like</a:t>
            </a:r>
            <a:r>
              <a:rPr lang="en-US" dirty="0"/>
              <a:t> communities, single entities, and large volume transactions.</a:t>
            </a:r>
            <a:endParaRPr lang="en-US" dirty="0">
              <a:solidFill>
                <a:prstClr val="black"/>
              </a:solidFill>
              <a:latin typeface="Century Gothic" panose="020B0502020202020204"/>
              <a:ea typeface="+mj-ea"/>
              <a:cs typeface="+mj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lang="en-US" dirty="0">
              <a:solidFill>
                <a:prstClr val="black"/>
              </a:solidFill>
              <a:latin typeface="Century Gothic" panose="020B0502020202020204"/>
              <a:ea typeface="+mj-ea"/>
              <a:cs typeface="+mj-cs"/>
            </a:endParaRP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5589EF-0D8C-4B20-9229-70E1B4743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12"/>
          <a:stretch/>
        </p:blipFill>
        <p:spPr>
          <a:xfrm>
            <a:off x="6559828" y="1971035"/>
            <a:ext cx="5459895" cy="2839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A6C4EC-D9D1-4AA1-9E02-00E2F23606C9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1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E98B-2280-40A4-B78A-933FCE1F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61" y="406335"/>
            <a:ext cx="9404723" cy="1400530"/>
          </a:xfrm>
        </p:spPr>
        <p:txBody>
          <a:bodyPr/>
          <a:lstStyle/>
          <a:p>
            <a:r>
              <a:rPr lang="en-US" sz="4000" dirty="0"/>
              <a:t>Use Case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07B31-3FDE-4E8A-B875-C702FBED14A5}"/>
              </a:ext>
            </a:extLst>
          </p:cNvPr>
          <p:cNvSpPr txBox="1"/>
          <p:nvPr/>
        </p:nvSpPr>
        <p:spPr>
          <a:xfrm>
            <a:off x="371061" y="21543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B79F4-4B9B-4959-A7C4-D7C8399F8A4C}"/>
              </a:ext>
            </a:extLst>
          </p:cNvPr>
          <p:cNvSpPr txBox="1"/>
          <p:nvPr/>
        </p:nvSpPr>
        <p:spPr>
          <a:xfrm>
            <a:off x="212033" y="1333513"/>
            <a:ext cx="11608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First step int the experiments was to build Transactional Graph for Oct 25, 2013.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  <a:ea typeface="+mj-ea"/>
                <a:cs typeface="+mj-cs"/>
              </a:rPr>
              <a:t>Using that transaction graph Directed User graph was built.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  <a:ea typeface="+mj-ea"/>
                <a:cs typeface="+mj-cs"/>
              </a:rPr>
              <a:t>Because of similarity of structure between user graph and search engine graphs PageRank method was used to rank the nodes.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Gothic" panose="020B0502020202020204"/>
                <a:ea typeface="+mj-ea"/>
                <a:cs typeface="+mj-cs"/>
              </a:rPr>
              <a:t>Using top Page Ranked nodes algorithm was able to pickup the transactions where FBI sized Silk Road Funds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EBEB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4A9E7-9E12-436B-B108-C1DA6BD1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59" y="3429000"/>
            <a:ext cx="5976316" cy="270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C07942-340F-4A86-909C-57A2F89ED8C9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7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8982-0521-4669-B5CB-AF5E398A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Uncovering the Bitcoin blockchain: an analysis of the full users graph</a:t>
            </a:r>
            <a:r>
              <a:rPr lang="en-US" sz="1600" dirty="0"/>
              <a:t> - </a:t>
            </a:r>
            <a:r>
              <a:rPr lang="en-US" sz="2400" dirty="0"/>
              <a:t>Discussion Points</a:t>
            </a:r>
            <a:endParaRPr lang="en-IN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E1F352-7D39-455E-A3BC-350F37F47E99}"/>
              </a:ext>
            </a:extLst>
          </p:cNvPr>
          <p:cNvSpPr txBox="1">
            <a:spLocks/>
          </p:cNvSpPr>
          <p:nvPr/>
        </p:nvSpPr>
        <p:spPr>
          <a:xfrm>
            <a:off x="850773" y="2135593"/>
            <a:ext cx="9200061" cy="373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Basic Idea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Methodology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Analysis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A3597-2D41-4248-9B79-C5D1B38E1753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7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A222-3A0E-49E5-8EE6-3A0FCAB8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n-US" dirty="0"/>
              <a:t>Basic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95C6-BA67-4249-99C3-A508DC9C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paper proposes first scalable algorithm for analysis of user graphs after exponential increase in transactions by 2016.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idea was to keep all the data of bitcoin transactions and create user graph algorithm which was scalable and does not get affected from growth in transactions.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Do graph Analysis on built user graph to infer insights on the network and transactions.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Examine the evolution of bitcoin network  and nodes over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FBB92-0D68-4616-ACBF-7A9FB66E2113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8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B340-1EDA-40B2-A7EB-8D0B6C58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A7DA-A759-4777-980A-E6F4FFD3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For collecting data by parsing blockchain, standard script types used were p2pkh,p2ppk and p2sh.</a:t>
            </a:r>
          </a:p>
          <a:p>
            <a:pPr>
              <a:buClr>
                <a:schemeClr val="tx1"/>
              </a:buClr>
            </a:pPr>
            <a:r>
              <a:rPr lang="en-US" dirty="0"/>
              <a:t>First step after collecting the data is building the user graph. For which all the addresses belong to user are clustered to correspond to a single user.</a:t>
            </a:r>
          </a:p>
          <a:p>
            <a:pPr>
              <a:buClr>
                <a:schemeClr val="tx1"/>
              </a:buClr>
            </a:pPr>
            <a:r>
              <a:rPr lang="en-US" dirty="0"/>
              <a:t>Clusters are built using the proposed algorithm in paper. After identifying clusters weighted multigraph is built between those.</a:t>
            </a:r>
          </a:p>
          <a:p>
            <a:pPr>
              <a:buClr>
                <a:schemeClr val="tx1"/>
              </a:buClr>
            </a:pPr>
            <a:r>
              <a:rPr lang="en-IN" dirty="0"/>
              <a:t>In Graph analysis main </a:t>
            </a:r>
            <a:r>
              <a:rPr lang="en-IN" dirty="0" err="1"/>
              <a:t>focuse</a:t>
            </a:r>
            <a:r>
              <a:rPr lang="en-IN" dirty="0"/>
              <a:t> was given to 3 parts:</a:t>
            </a:r>
          </a:p>
          <a:p>
            <a:pPr lvl="1">
              <a:buClr>
                <a:schemeClr val="tx1"/>
              </a:buClr>
            </a:pPr>
            <a:r>
              <a:rPr lang="en-IN" dirty="0"/>
              <a:t>Connectivity Analysis Over Time</a:t>
            </a:r>
          </a:p>
          <a:p>
            <a:pPr lvl="1">
              <a:buClr>
                <a:schemeClr val="tx1"/>
              </a:buClr>
            </a:pPr>
            <a:r>
              <a:rPr lang="en-IN" dirty="0"/>
              <a:t>Centrality Analysis</a:t>
            </a:r>
          </a:p>
          <a:p>
            <a:pPr lvl="1">
              <a:buClr>
                <a:schemeClr val="tx1"/>
              </a:buClr>
            </a:pPr>
            <a:r>
              <a:rPr lang="en-IN" dirty="0"/>
              <a:t>Richness of node over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F756E-37D9-4C2F-A33A-E637AA79D0A9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1DEF-3463-4FEC-9ECA-7197303E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E807-4991-4781-AA8A-904CB758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Blockchain Data is parsed for extracting required data for building the graph.</a:t>
            </a:r>
          </a:p>
          <a:p>
            <a:pPr>
              <a:buClr>
                <a:schemeClr val="tx1"/>
              </a:buClr>
            </a:pPr>
            <a:r>
              <a:rPr lang="en-US" dirty="0"/>
              <a:t>From the bitcoin address, transaction weighted directed hypergraph, all the addresses managed by a single user are added to one cluster which represents the user.</a:t>
            </a:r>
          </a:p>
          <a:p>
            <a:pPr>
              <a:buClr>
                <a:schemeClr val="tx1"/>
              </a:buClr>
            </a:pPr>
            <a:r>
              <a:rPr lang="en-US" dirty="0"/>
              <a:t>Once clusters identified weighted multigraph is created as there can be many transactions from one cluster to another.</a:t>
            </a:r>
          </a:p>
          <a:p>
            <a:pPr>
              <a:buClr>
                <a:schemeClr val="tx1"/>
              </a:buClr>
            </a:pPr>
            <a:r>
              <a:rPr lang="en-IN" dirty="0"/>
              <a:t>Clustering statistics shows that Cluster frequency is inversely proportional to its size.</a:t>
            </a:r>
          </a:p>
          <a:p>
            <a:pPr>
              <a:buClr>
                <a:schemeClr val="tx1"/>
              </a:buClr>
            </a:pPr>
            <a:r>
              <a:rPr lang="en-IN" dirty="0"/>
              <a:t>Biggest cluster found using this approach was Mt. </a:t>
            </a:r>
            <a:r>
              <a:rPr lang="en-IN" dirty="0" err="1"/>
              <a:t>Gox</a:t>
            </a:r>
            <a:r>
              <a:rPr lang="en-IN" dirty="0"/>
              <a:t> bitcoin exchange. Which was handling over 70% of transactions in 2013,2014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5AD4D-5B3B-4697-A2E1-E938D8A958C3}"/>
              </a:ext>
            </a:extLst>
          </p:cNvPr>
          <p:cNvSpPr txBox="1">
            <a:spLocks/>
          </p:cNvSpPr>
          <p:nvPr/>
        </p:nvSpPr>
        <p:spPr>
          <a:xfrm>
            <a:off x="1103312" y="13526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Implementation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2765E-E5A8-4E49-9192-A66354F1C96E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6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1EAD-D58D-4661-A72A-BAA69891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45626" cy="4195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analyze this 20 timestamps across 2013-2105 were selected.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First thing observed was change in number of nodes, outdegree of nodes overtime, and percentage of nodes in strongly connected component.</a:t>
            </a:r>
          </a:p>
          <a:p>
            <a:pPr>
              <a:buClr>
                <a:schemeClr val="tx1"/>
              </a:buClr>
            </a:pPr>
            <a:r>
              <a:rPr lang="en-US" dirty="0"/>
              <a:t>Another aspect was to check small world phenomenon by calculating distance between 2 nodes, interestingly diameter calculated was way bigger than that of Facebook which have lot more vertices.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FD9E0-3CF0-411F-A3BE-7725794683DC}"/>
              </a:ext>
            </a:extLst>
          </p:cNvPr>
          <p:cNvSpPr txBox="1">
            <a:spLocks/>
          </p:cNvSpPr>
          <p:nvPr/>
        </p:nvSpPr>
        <p:spPr>
          <a:xfrm>
            <a:off x="645130" y="65238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C165D4-BDDD-4628-AC4A-932C09046CCE}"/>
              </a:ext>
            </a:extLst>
          </p:cNvPr>
          <p:cNvSpPr txBox="1">
            <a:spLocks/>
          </p:cNvSpPr>
          <p:nvPr/>
        </p:nvSpPr>
        <p:spPr>
          <a:xfrm>
            <a:off x="1103312" y="13526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Connectivity over Time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BEF5F-F02E-4849-9ED3-D91D4C3F5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40"/>
          <a:stretch/>
        </p:blipFill>
        <p:spPr>
          <a:xfrm>
            <a:off x="7394713" y="1814970"/>
            <a:ext cx="3953853" cy="18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240BB-9E3D-4EDE-9582-8114D8664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39"/>
          <a:stretch/>
        </p:blipFill>
        <p:spPr>
          <a:xfrm>
            <a:off x="9963714" y="4150657"/>
            <a:ext cx="2003000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BB0C0-D683-4587-934E-6565E570F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6" r="16607" b="14290"/>
          <a:stretch/>
        </p:blipFill>
        <p:spPr>
          <a:xfrm>
            <a:off x="7411677" y="4150658"/>
            <a:ext cx="2552037" cy="1876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C76C2F-D691-4BA1-8CEA-F224FDEE7340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7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29A3-1D46-4FEC-81FE-DFE8648E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this Analysis most important nodes in the network were observed over time.</a:t>
            </a:r>
          </a:p>
          <a:p>
            <a:pPr>
              <a:buClr>
                <a:schemeClr val="tx1"/>
              </a:buClr>
            </a:pPr>
            <a:r>
              <a:rPr lang="en-US" dirty="0"/>
              <a:t>The centrality of u was defined by calculating harmonic, Degree, in-degree, out-degree.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It was noted that nodes having high harmonic value also had high in-degree, out-degree.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0306C5-A16D-48F3-9C94-FE297868E951}"/>
              </a:ext>
            </a:extLst>
          </p:cNvPr>
          <p:cNvSpPr txBox="1">
            <a:spLocks/>
          </p:cNvSpPr>
          <p:nvPr/>
        </p:nvSpPr>
        <p:spPr>
          <a:xfrm>
            <a:off x="645130" y="65238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81387-B8DF-4EBB-B6C2-7C7957134A63}"/>
              </a:ext>
            </a:extLst>
          </p:cNvPr>
          <p:cNvSpPr txBox="1">
            <a:spLocks/>
          </p:cNvSpPr>
          <p:nvPr/>
        </p:nvSpPr>
        <p:spPr>
          <a:xfrm>
            <a:off x="1103312" y="13526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Centrality Analysis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D0B07F-C65B-4053-9E9E-8EC620E2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21" y="3770279"/>
            <a:ext cx="7828653" cy="2325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5ED272-37E5-4A1E-B465-DBEE7F5A575D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4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0AD8-E95D-4220-BE54-C3DD0D41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this analysis rich gets richer hypothesis was tested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3 properties aimed to verify were: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richest users at time t are richer than the richest users at time t’ &lt; t.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richest users at a certain time t tend to remain the richest at time t’ &gt; 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richness gets more concentrated with the progression of time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7A6A22-ED78-4168-B66C-31FD9FA33A73}"/>
              </a:ext>
            </a:extLst>
          </p:cNvPr>
          <p:cNvSpPr txBox="1">
            <a:spLocks/>
          </p:cNvSpPr>
          <p:nvPr/>
        </p:nvSpPr>
        <p:spPr>
          <a:xfrm>
            <a:off x="645130" y="65238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1DFCEF-E601-41B3-A74A-9EF7CDAB1A50}"/>
              </a:ext>
            </a:extLst>
          </p:cNvPr>
          <p:cNvSpPr txBox="1">
            <a:spLocks/>
          </p:cNvSpPr>
          <p:nvPr/>
        </p:nvSpPr>
        <p:spPr>
          <a:xfrm>
            <a:off x="1103312" y="13526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Richness of nodes over time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933BB-E5AB-45DF-A88F-8835D4D31D80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7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4AC3-093B-4B04-BF19-B4D37774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B35D-49FA-4251-934D-A7A41C6B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paper “Uncovering the Bitcoin blockchain: an analysis of the full users graph” focuses on the analysis of User graph created using clusters of addresses which corresponds user.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>
              <a:buClr>
                <a:schemeClr val="tx1"/>
              </a:buClr>
            </a:pPr>
            <a:r>
              <a:rPr lang="en-IN" dirty="0"/>
              <a:t>It shows the results of analysis on user graph over the evolution of time.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>
              <a:buClr>
                <a:schemeClr val="tx1"/>
              </a:buClr>
            </a:pPr>
            <a:r>
              <a:rPr lang="en-IN" dirty="0"/>
              <a:t>The analysis shows interesting results on hypothesis proposed in richness properties of the bitcoin network.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9FE4B-F5F2-4E2B-A9A3-C94384B5AB54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4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4ED-8861-413D-ACBC-BB46A85B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1914-6BB9-4B65-BDF9-A987F95F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2000" b="1" dirty="0"/>
              <a:t>Bitcoin Transaction Graph Analysis</a:t>
            </a:r>
          </a:p>
          <a:p>
            <a:pPr lvl="1">
              <a:buClr>
                <a:schemeClr val="tx1"/>
              </a:buClr>
            </a:pPr>
            <a:r>
              <a:rPr lang="en-IN" dirty="0"/>
              <a:t>Michael </a:t>
            </a:r>
            <a:r>
              <a:rPr lang="en-IN" dirty="0" err="1"/>
              <a:t>Fleder</a:t>
            </a:r>
            <a:r>
              <a:rPr lang="en-IN" dirty="0"/>
              <a:t> (mfleder@mit.edu) </a:t>
            </a:r>
          </a:p>
          <a:p>
            <a:pPr lvl="1">
              <a:buClr>
                <a:schemeClr val="tx1"/>
              </a:buClr>
            </a:pPr>
            <a:r>
              <a:rPr lang="en-IN" dirty="0"/>
              <a:t>Michael S. Kester (kester@eecs.harvard.edu) </a:t>
            </a:r>
          </a:p>
          <a:p>
            <a:pPr lvl="1">
              <a:buClr>
                <a:schemeClr val="tx1"/>
              </a:buClr>
            </a:pPr>
            <a:r>
              <a:rPr lang="en-IN" dirty="0"/>
              <a:t>Sudeep Pillai (spillai@csail.mit.edu)</a:t>
            </a:r>
          </a:p>
          <a:p>
            <a:pPr lvl="1">
              <a:buClr>
                <a:schemeClr val="tx1"/>
              </a:buClr>
            </a:pPr>
            <a:endParaRPr lang="en-IN" dirty="0"/>
          </a:p>
          <a:p>
            <a:pPr>
              <a:buClr>
                <a:schemeClr val="tx1"/>
              </a:buClr>
            </a:pPr>
            <a:r>
              <a:rPr lang="en-US" sz="2000" b="1" dirty="0"/>
              <a:t>Uncovering the Bitcoin Blockchain: An Analysis of the Full Users Graph</a:t>
            </a:r>
          </a:p>
          <a:p>
            <a:pPr lvl="1">
              <a:buClr>
                <a:schemeClr val="tx1"/>
              </a:buClr>
            </a:pPr>
            <a:r>
              <a:rPr lang="en-IN" dirty="0"/>
              <a:t>Damiano Di Francesco </a:t>
            </a:r>
            <a:r>
              <a:rPr lang="en-IN" dirty="0" err="1"/>
              <a:t>Maesa</a:t>
            </a:r>
            <a:r>
              <a:rPr lang="en-IN" dirty="0"/>
              <a:t>, Department of Computer Science, University of Pisa, Italy (damiano.difrancescomaesa@for.unipi.it)</a:t>
            </a:r>
          </a:p>
          <a:p>
            <a:pPr lvl="1">
              <a:buClr>
                <a:schemeClr val="tx1"/>
              </a:buClr>
            </a:pPr>
            <a:r>
              <a:rPr lang="en-IN" dirty="0"/>
              <a:t>t Andrea Marino, Department of Computer Science, University of Pisa, Italy (marino@di.unipi.it) </a:t>
            </a:r>
          </a:p>
          <a:p>
            <a:pPr lvl="1">
              <a:buClr>
                <a:schemeClr val="tx1"/>
              </a:buClr>
            </a:pPr>
            <a:r>
              <a:rPr lang="en-IN" dirty="0"/>
              <a:t>Laura Ricci, Department of Computer Science, University of Pisa, Italy(laura.ricci@unipi.it)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CA2CB-80C5-481B-BD40-9DAAE3480269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0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41E7-560E-4FC5-B6D8-966ABEE6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347C-A7EC-4150-ABC2-A06686FC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dirty="0"/>
              <a:t>Which is presently the biggest bitcoin exchange and how much % of volume it handles?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endParaRPr lang="en-IN" dirty="0"/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IN" dirty="0"/>
              <a:t>How can we validate if a given address is bitcoin address or not?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/>
              <a:t>	For reference: https://medium.com/coinmonks/bitcoin-address-validation-on-python-a0123ba3adb8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C3085-9D4C-44A2-A43E-7A96F0EF23E4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0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0CF8-A143-485B-8F2C-7882E8AD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912" y="2728735"/>
            <a:ext cx="9404723" cy="1400530"/>
          </a:xfrm>
        </p:spPr>
        <p:txBody>
          <a:bodyPr/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B17DF-92A0-44AD-A8D8-02CDAA824D5B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8982-0521-4669-B5CB-AF5E398A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Bitcoin Transaction Graph Analysis- Discussion Points</a:t>
            </a:r>
            <a:endParaRPr lang="en-IN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E1F352-7D39-455E-A3BC-350F37F47E99}"/>
              </a:ext>
            </a:extLst>
          </p:cNvPr>
          <p:cNvSpPr txBox="1">
            <a:spLocks/>
          </p:cNvSpPr>
          <p:nvPr/>
        </p:nvSpPr>
        <p:spPr>
          <a:xfrm>
            <a:off x="850773" y="2135593"/>
            <a:ext cx="9200061" cy="3735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Basic Idea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Methodology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Implementation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16804-A216-4DB2-AF8B-15DDEA0B447B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E8AE-32A9-4AC2-BCD0-3D4B5369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1400530"/>
          </a:xfrm>
        </p:spPr>
        <p:txBody>
          <a:bodyPr/>
          <a:lstStyle/>
          <a:p>
            <a:r>
              <a:rPr lang="en-US" sz="4000" dirty="0"/>
              <a:t>Basic Idea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8D87-9472-4CE3-8083-36B13F63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2331214"/>
            <a:ext cx="8946541" cy="419548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paper explores the ways to link user information with transactional graphs build using publicly available bitcoin blockchain data.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approach executes in 2 steps: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Annotate public transaction graph by linking bitcoin public keys to real people.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annotated graph through graph analysis framework to find user activities.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8969E-D5AC-44E2-9893-158012F69E8F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9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FB60-4289-4ECD-88E3-FB7D71E3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008096"/>
            <a:ext cx="9404723" cy="1400530"/>
          </a:xfrm>
        </p:spPr>
        <p:txBody>
          <a:bodyPr/>
          <a:lstStyle/>
          <a:p>
            <a:r>
              <a:rPr lang="en-US" sz="2800" dirty="0"/>
              <a:t>Outcomes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E78F-AF7B-40C2-81A0-3C6E41BF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In result to Graph Analysis of annotated graph we get characteristics of user activities like:</a:t>
            </a:r>
          </a:p>
          <a:p>
            <a:pPr lvl="1">
              <a:buClrTx/>
            </a:pPr>
            <a:r>
              <a:rPr lang="en-US" dirty="0"/>
              <a:t> Most important nodes in the network.</a:t>
            </a:r>
          </a:p>
          <a:p>
            <a:pPr lvl="1">
              <a:buClrTx/>
            </a:pPr>
            <a:r>
              <a:rPr lang="en-US" dirty="0"/>
              <a:t>We can analyze the assets of Users.</a:t>
            </a:r>
          </a:p>
          <a:p>
            <a:pPr lvl="1">
              <a:buClrTx/>
            </a:pPr>
            <a:r>
              <a:rPr lang="en-US" dirty="0"/>
              <a:t>We can analyze the movement of assets of user.</a:t>
            </a:r>
          </a:p>
          <a:p>
            <a:pPr lvl="1">
              <a:buClrTx/>
            </a:pPr>
            <a:r>
              <a:rPr lang="en-US" dirty="0"/>
              <a:t>Nodes with large volume transactions.</a:t>
            </a:r>
          </a:p>
          <a:p>
            <a:pPr lvl="1">
              <a:buClrTx/>
            </a:pPr>
            <a:r>
              <a:rPr lang="en-US" dirty="0"/>
              <a:t>communities</a:t>
            </a:r>
          </a:p>
          <a:p>
            <a:pPr lvl="1">
              <a:buClrTx/>
            </a:pPr>
            <a:r>
              <a:rPr lang="en-US" dirty="0"/>
              <a:t>Single large entities</a:t>
            </a:r>
          </a:p>
          <a:p>
            <a:pPr lvl="1">
              <a:buClrTx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64119-02EB-4D40-B736-1EF8CFD26512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1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C638-D148-4FF2-B21D-D4BDEF3A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49FC-3847-4C4D-8FF3-89EA2E45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81523" cy="4195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paper proposes to extract bitcoin public keys from online forums using web scrapping as people might have unintentionally or intentionally leaked their addresses.</a:t>
            </a:r>
          </a:p>
          <a:p>
            <a:pPr>
              <a:buClr>
                <a:schemeClr val="tx1"/>
              </a:buClr>
            </a:pPr>
            <a:r>
              <a:rPr lang="en-US" dirty="0"/>
              <a:t>For e.g. Silk Road owner Dread Pirate </a:t>
            </a:r>
          </a:p>
          <a:p>
            <a:pPr marL="0" indent="0">
              <a:buNone/>
            </a:pPr>
            <a:r>
              <a:rPr lang="en-US" dirty="0"/>
              <a:t>	Roberts unintentionally reveals his </a:t>
            </a:r>
          </a:p>
          <a:p>
            <a:pPr marL="0" indent="0">
              <a:buNone/>
            </a:pPr>
            <a:r>
              <a:rPr lang="en-US" dirty="0"/>
              <a:t>	public key in an online forum </a:t>
            </a:r>
          </a:p>
          <a:p>
            <a:pPr marL="0" indent="0">
              <a:buNone/>
            </a:pPr>
            <a:r>
              <a:rPr lang="en-US" dirty="0"/>
              <a:t>	bitcointalk.org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5FBE2-9F21-495F-B36D-5D5126FC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8560"/>
            <a:ext cx="491490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12B30-9444-4A86-9F74-72EEE388DA67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1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D849-5629-4188-9E13-89330BD2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Other scenario can be where attacker over hear about transaction like (“real” name, some rough transaction info) pairs.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IN" dirty="0"/>
              <a:t>Next is Building Entity graph and run it through graph analysis framework for deanonymize user activities.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F6938-2AA7-4961-A2B3-C79732B67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21" y="4150658"/>
            <a:ext cx="6150497" cy="1207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A0D0EA-AEC7-4B06-8E8C-EDB29FB30E92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8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1A22-9E92-46B1-AC83-53AD1934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2961"/>
            <a:ext cx="9404723" cy="1400530"/>
          </a:xfrm>
        </p:spPr>
        <p:txBody>
          <a:bodyPr/>
          <a:lstStyle/>
          <a:p>
            <a:r>
              <a:rPr lang="en-US" sz="4000" dirty="0"/>
              <a:t>Implementation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C02F-2363-4A1E-B2E1-CE015CE7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Downloads the torrent of blockchain available then for faster downloading, update rests using bitcoin client.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armory with written wrapper class to parse through blockchain and extract information required to build transaction graphs.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Scrappy python package was used for scrapping bitcoin addresses from public forums. Which were then validated.</a:t>
            </a:r>
            <a:r>
              <a:rPr lang="en-IN" dirty="0"/>
              <a:t> After running it for 30 Hours the results were:</a:t>
            </a:r>
          </a:p>
          <a:p>
            <a:pPr lvl="1">
              <a:buClr>
                <a:schemeClr val="tx1"/>
              </a:buClr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25BF59-2369-4450-B426-A18A59C6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03793"/>
              </p:ext>
            </p:extLst>
          </p:nvPr>
        </p:nvGraphicFramePr>
        <p:xfrm>
          <a:off x="1713948" y="4960362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569078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87007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1393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Posts with validated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Users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Validated Addresses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89,088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6531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10583F3-E4EB-41BF-8249-EC2A3B42BA64}"/>
              </a:ext>
            </a:extLst>
          </p:cNvPr>
          <p:cNvSpPr txBox="1">
            <a:spLocks/>
          </p:cNvSpPr>
          <p:nvPr/>
        </p:nvSpPr>
        <p:spPr>
          <a:xfrm>
            <a:off x="874220" y="162553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Parsing and Web scrapping: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45ECD-5EF7-453F-B70C-E9E575C94CAC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1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1DC6-2E2F-4040-AF8A-D1CE583F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168335"/>
            <a:ext cx="9404723" cy="1400530"/>
          </a:xfrm>
        </p:spPr>
        <p:txBody>
          <a:bodyPr/>
          <a:lstStyle/>
          <a:p>
            <a:r>
              <a:rPr lang="en-US" sz="2400" dirty="0"/>
              <a:t>Transaction Fingerprinting: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79C1-20F3-46CA-AD71-DE0B62DD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014184" cy="4195481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consider that attacker overheard some transaction and now wants to map in transaction graph.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 this he will make some time and money window according to the characteristics from overheard transaction.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, if we overhear Bob telling Alice, I sent you $100 USD yesterday at noon. Then we create window for this transaction like[$99,$101] and </a:t>
            </a:r>
            <a:r>
              <a:rPr lang="en-IN" dirty="0"/>
              <a:t>[11:55 AM, 12:05 PM].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IN" dirty="0"/>
              <a:t>So probability of transaction in that gap would be = 1/ total no. of transaction in that gap.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10BEC-8610-4670-AC76-47A44AE79ACA}"/>
              </a:ext>
            </a:extLst>
          </p:cNvPr>
          <p:cNvSpPr txBox="1"/>
          <p:nvPr/>
        </p:nvSpPr>
        <p:spPr>
          <a:xfrm>
            <a:off x="10340211" y="6488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BDA 7570/4060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7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1308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Paper presentation</vt:lpstr>
      <vt:lpstr>Authors</vt:lpstr>
      <vt:lpstr>Bitcoin Transaction Graph Analysis- Discussion Points</vt:lpstr>
      <vt:lpstr>Basic Idea</vt:lpstr>
      <vt:lpstr>Outcomes</vt:lpstr>
      <vt:lpstr>Methodology</vt:lpstr>
      <vt:lpstr>PowerPoint Presentation</vt:lpstr>
      <vt:lpstr>Implementation</vt:lpstr>
      <vt:lpstr>Transaction Fingerprinting:</vt:lpstr>
      <vt:lpstr>Graph Analysis:</vt:lpstr>
      <vt:lpstr>Use Case</vt:lpstr>
      <vt:lpstr>Uncovering the Bitcoin blockchain: an analysis of the full users graph - Discussion Points</vt:lpstr>
      <vt:lpstr>Basic Idea</vt:lpstr>
      <vt:lpstr>Methodology</vt:lpstr>
      <vt:lpstr>Analysis</vt:lpstr>
      <vt:lpstr>PowerPoint Presentation</vt:lpstr>
      <vt:lpstr>PowerPoint Presentation</vt:lpstr>
      <vt:lpstr>PowerPoint Presentation</vt:lpstr>
      <vt:lpstr>Conclusion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presentation</dc:title>
  <dc:creator>UofM</dc:creator>
  <cp:lastModifiedBy>UofM</cp:lastModifiedBy>
  <cp:revision>54</cp:revision>
  <dcterms:created xsi:type="dcterms:W3CDTF">2020-10-06T12:53:21Z</dcterms:created>
  <dcterms:modified xsi:type="dcterms:W3CDTF">2020-10-14T14:06:52Z</dcterms:modified>
</cp:coreProperties>
</file>