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292AA3-4DC9-4D7F-9D22-3A6C9D4C8B2E}">
  <a:tblStyle styleId="{14292AA3-4DC9-4D7F-9D22-3A6C9D4C8B2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4.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4f2ea2e92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4f2ea2e92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4f2ea2e92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4f2ea2e92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4f2ea2e9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4f2ea2e9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4f2ea2e92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4f2ea2e9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4f2ea2e9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4f2ea2e9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4f2ea2e92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4f2ea2e92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4f2ea2e9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4f2ea2e9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4f2ea2e9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4f2ea2e9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4f2ea2e9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4f2ea2e9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4f2ea2e9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4f2ea2e9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4f2ea2e9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4f2ea2e9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4f2ea2e92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4f2ea2e92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4f2ea2e9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4f2ea2e9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4f2ea2e9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4f2ea2e9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4f2ea2e9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4f2ea2e9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4f2ea2e92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4f2ea2e92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4f2ea2e9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4f2ea2e9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4f2ea2e9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4f2ea2e92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4f2ea2e92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a4f2ea2e92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a4f2ea2e92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a4f2ea2e92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4f2ea2e9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4f2ea2e9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4f2ea2e9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4f2ea2e9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4f2ea2e9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4f2ea2e9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4f2ea2e9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4f2ea2e9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4f2ea2e92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4f2ea2e92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4f2ea2e9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4f2ea2e9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4f2ea2e9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4f2ea2e9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4f2ea2e9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4f2ea2e9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4f2ea2e9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4f2ea2e9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4f2ea2e92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4f2ea2e92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4f2ea2e92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4f2ea2e92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58575" y="433804"/>
            <a:ext cx="8361600" cy="218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Listening to Whispers of Ripple: Linking Wallets and Deanonymizing Transactions in the Ripple Network</a:t>
            </a:r>
            <a:endParaRPr sz="3000"/>
          </a:p>
          <a:p>
            <a:pPr indent="0" lvl="0" marL="0" rtl="0" algn="l">
              <a:spcBef>
                <a:spcPts val="0"/>
              </a:spcBef>
              <a:spcAft>
                <a:spcPts val="0"/>
              </a:spcAft>
              <a:buNone/>
            </a:pPr>
            <a:r>
              <a:rPr lang="en" sz="1600"/>
              <a:t>Authors: Pedro Moreno-Sanchez, Muhammad Bilal Zafar, and Aniket Kate</a:t>
            </a:r>
            <a:endParaRPr sz="1600"/>
          </a:p>
          <a:p>
            <a:pPr indent="0" lvl="0" marL="0" rtl="0" algn="l">
              <a:spcBef>
                <a:spcPts val="0"/>
              </a:spcBef>
              <a:spcAft>
                <a:spcPts val="0"/>
              </a:spcAft>
              <a:buNone/>
            </a:pPr>
            <a:r>
              <a:rPr lang="en" sz="1600"/>
              <a:t>Published in Proceedings on Privacy Enhancing Technologies, 2016</a:t>
            </a:r>
            <a:endParaRPr sz="1600"/>
          </a:p>
        </p:txBody>
      </p:sp>
      <p:sp>
        <p:nvSpPr>
          <p:cNvPr id="86" name="Google Shape;86;p13"/>
          <p:cNvSpPr txBox="1"/>
          <p:nvPr>
            <p:ph idx="1" type="subTitle"/>
          </p:nvPr>
        </p:nvSpPr>
        <p:spPr>
          <a:xfrm>
            <a:off x="598100" y="2715944"/>
            <a:ext cx="8222100" cy="1113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Monika Sharma</a:t>
            </a:r>
            <a:endParaRPr/>
          </a:p>
          <a:p>
            <a:pPr indent="0" lvl="0" marL="0" rtl="0" algn="r">
              <a:spcBef>
                <a:spcPts val="0"/>
              </a:spcBef>
              <a:spcAft>
                <a:spcPts val="0"/>
              </a:spcAft>
              <a:buNone/>
            </a:pPr>
            <a:r>
              <a:rPr lang="en"/>
              <a:t>COMP 7570 Blockchain Data Analytics</a:t>
            </a:r>
            <a:endParaRPr/>
          </a:p>
        </p:txBody>
      </p:sp>
      <p:sp>
        <p:nvSpPr>
          <p:cNvPr id="87" name="Google Shape;87;p1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52" name="Google Shape;152;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Patterns of the use of wallets for transactions can breach security.</a:t>
            </a:r>
            <a:endParaRPr/>
          </a:p>
          <a:p>
            <a:pPr indent="0" lvl="0" marL="0" rtl="0" algn="l">
              <a:spcBef>
                <a:spcPts val="1600"/>
              </a:spcBef>
              <a:spcAft>
                <a:spcPts val="0"/>
              </a:spcAft>
              <a:buNone/>
            </a:pPr>
            <a:r>
              <a:rPr lang="en"/>
              <a:t>Wallets of other blockchain-based cryptocurrency can be clustered together.</a:t>
            </a:r>
            <a:endParaRPr/>
          </a:p>
          <a:p>
            <a:pPr indent="0" lvl="0" marL="0" rtl="0" algn="l">
              <a:spcBef>
                <a:spcPts val="1600"/>
              </a:spcBef>
              <a:spcAft>
                <a:spcPts val="0"/>
              </a:spcAft>
              <a:buNone/>
            </a:pPr>
            <a:r>
              <a:rPr lang="en"/>
              <a:t>Deanonymization of more than 78% of clustered transactions which allows to construct the complete trade of most popular gateway deployed in Ripple Network.</a:t>
            </a:r>
            <a:endParaRPr/>
          </a:p>
          <a:p>
            <a:pPr indent="0" lvl="0" marL="0" rtl="0" algn="l">
              <a:spcBef>
                <a:spcPts val="1600"/>
              </a:spcBef>
              <a:spcAft>
                <a:spcPts val="1600"/>
              </a:spcAft>
              <a:buNone/>
            </a:pPr>
            <a:r>
              <a:t/>
            </a:r>
            <a:endParaRPr/>
          </a:p>
        </p:txBody>
      </p:sp>
      <p:sp>
        <p:nvSpPr>
          <p:cNvPr id="153" name="Google Shape;153;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59" name="Google Shape;159;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What is a gateway and why is it needed?</a:t>
            </a:r>
            <a:endParaRPr/>
          </a:p>
          <a:p>
            <a:pPr indent="-342900" lvl="0" marL="457200" rtl="0" algn="l">
              <a:spcBef>
                <a:spcPts val="0"/>
              </a:spcBef>
              <a:spcAft>
                <a:spcPts val="0"/>
              </a:spcAft>
              <a:buSzPts val="1800"/>
              <a:buAutoNum type="arabicParenR"/>
            </a:pPr>
            <a:r>
              <a:rPr lang="en"/>
              <a:t>If all the users will re-set an upper bound on the IOU edge, wouldn’t the amount flowing in the network be limited?</a:t>
            </a:r>
            <a:endParaRPr/>
          </a:p>
        </p:txBody>
      </p:sp>
      <p:sp>
        <p:nvSpPr>
          <p:cNvPr id="160" name="Google Shape;160;p2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10000"/>
            <a:ext cx="8520600" cy="418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Pap</a:t>
            </a:r>
            <a:r>
              <a:rPr lang="en" sz="2500"/>
              <a:t>e</a:t>
            </a:r>
            <a:r>
              <a:rPr lang="en" sz="2500"/>
              <a:t>r 2</a:t>
            </a:r>
            <a:endParaRPr sz="2500"/>
          </a:p>
          <a:p>
            <a:pPr indent="0" lvl="0" marL="0" rtl="0" algn="l">
              <a:spcBef>
                <a:spcPts val="0"/>
              </a:spcBef>
              <a:spcAft>
                <a:spcPts val="0"/>
              </a:spcAft>
              <a:buNone/>
            </a:pPr>
            <a:r>
              <a:t/>
            </a:r>
            <a:endParaRPr/>
          </a:p>
          <a:p>
            <a:pPr indent="0" lvl="0" marL="0" rtl="0" algn="l">
              <a:spcBef>
                <a:spcPts val="0"/>
              </a:spcBef>
              <a:spcAft>
                <a:spcPts val="0"/>
              </a:spcAft>
              <a:buNone/>
            </a:pPr>
            <a:r>
              <a:rPr lang="en"/>
              <a:t>An Empirical Analysis of Anonymity in Zcash</a:t>
            </a:r>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Authors: George Kappos, Haaroon Yousaf, Mary Maller, and Sarah Meiklejohn</a:t>
            </a:r>
            <a:endParaRPr sz="2000"/>
          </a:p>
          <a:p>
            <a:pPr indent="0" lvl="0" marL="0" rtl="0" algn="l">
              <a:spcBef>
                <a:spcPts val="0"/>
              </a:spcBef>
              <a:spcAft>
                <a:spcPts val="0"/>
              </a:spcAft>
              <a:buNone/>
            </a:pPr>
            <a:r>
              <a:rPr lang="en" sz="2000"/>
              <a:t>Published in: 2018</a:t>
            </a:r>
            <a:endParaRPr sz="2000"/>
          </a:p>
        </p:txBody>
      </p:sp>
      <p:sp>
        <p:nvSpPr>
          <p:cNvPr id="166" name="Google Shape;166;p2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172" name="Google Shape;172;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To analyze the anonymity in Zcash’s transactions</a:t>
            </a:r>
            <a:endParaRPr/>
          </a:p>
        </p:txBody>
      </p:sp>
      <p:sp>
        <p:nvSpPr>
          <p:cNvPr id="173" name="Google Shape;173;p2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Zcash</a:t>
            </a:r>
            <a:endParaRPr/>
          </a:p>
        </p:txBody>
      </p:sp>
      <p:sp>
        <p:nvSpPr>
          <p:cNvPr id="179" name="Google Shape;179;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capitalization of over 1 billion USD</a:t>
            </a:r>
            <a:endParaRPr/>
          </a:p>
          <a:p>
            <a:pPr indent="0" lvl="0" marL="0" rtl="0" algn="l">
              <a:spcBef>
                <a:spcPts val="1600"/>
              </a:spcBef>
              <a:spcAft>
                <a:spcPts val="0"/>
              </a:spcAft>
              <a:buNone/>
            </a:pPr>
            <a:r>
              <a:rPr lang="en"/>
              <a:t>Uses </a:t>
            </a:r>
            <a:r>
              <a:rPr i="1" lang="en"/>
              <a:t>shielded pool</a:t>
            </a:r>
            <a:r>
              <a:rPr lang="en"/>
              <a:t> to improve security</a:t>
            </a:r>
            <a:endParaRPr/>
          </a:p>
          <a:p>
            <a:pPr indent="0" lvl="0" marL="0" rtl="0" algn="l">
              <a:spcBef>
                <a:spcPts val="1600"/>
              </a:spcBef>
              <a:spcAft>
                <a:spcPts val="0"/>
              </a:spcAft>
              <a:buNone/>
            </a:pPr>
            <a:r>
              <a:rPr lang="en"/>
              <a:t>Does not require all transaction to take place in shielded pool</a:t>
            </a:r>
            <a:endParaRPr/>
          </a:p>
          <a:p>
            <a:pPr indent="0" lvl="0" marL="0" rtl="0" algn="l">
              <a:spcBef>
                <a:spcPts val="1600"/>
              </a:spcBef>
              <a:spcAft>
                <a:spcPts val="0"/>
              </a:spcAft>
              <a:buNone/>
            </a:pPr>
            <a:r>
              <a:rPr lang="en"/>
              <a:t>All newly generated coins must pass through shielded pool before being spent</a:t>
            </a:r>
            <a:endParaRPr/>
          </a:p>
          <a:p>
            <a:pPr indent="0" lvl="0" marL="0" rtl="0" algn="l">
              <a:spcBef>
                <a:spcPts val="1600"/>
              </a:spcBef>
              <a:spcAft>
                <a:spcPts val="0"/>
              </a:spcAft>
              <a:buNone/>
            </a:pPr>
            <a:r>
              <a:rPr lang="en"/>
              <a:t>12.5 ZEC block mining reward</a:t>
            </a:r>
            <a:endParaRPr/>
          </a:p>
          <a:p>
            <a:pPr indent="0" lvl="0" marL="0" rtl="0" algn="l">
              <a:spcBef>
                <a:spcPts val="1600"/>
              </a:spcBef>
              <a:spcAft>
                <a:spcPts val="1600"/>
              </a:spcAft>
              <a:buNone/>
            </a:pPr>
            <a:r>
              <a:t/>
            </a:r>
            <a:endParaRPr/>
          </a:p>
        </p:txBody>
      </p:sp>
      <p:sp>
        <p:nvSpPr>
          <p:cNvPr id="180" name="Google Shape;180;p2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Zcash Transactions</a:t>
            </a:r>
            <a:endParaRPr/>
          </a:p>
        </p:txBody>
      </p:sp>
      <p:sp>
        <p:nvSpPr>
          <p:cNvPr id="186" name="Google Shape;186;p27"/>
          <p:cNvSpPr txBox="1"/>
          <p:nvPr>
            <p:ph idx="1" type="body"/>
          </p:nvPr>
        </p:nvSpPr>
        <p:spPr>
          <a:xfrm>
            <a:off x="311700" y="1229875"/>
            <a:ext cx="49557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Transparent transactions</a:t>
            </a:r>
            <a:endParaRPr/>
          </a:p>
          <a:p>
            <a:pPr indent="-342900" lvl="0" marL="457200" rtl="0" algn="l">
              <a:spcBef>
                <a:spcPts val="0"/>
              </a:spcBef>
              <a:spcAft>
                <a:spcPts val="0"/>
              </a:spcAft>
              <a:buSzPts val="1800"/>
              <a:buAutoNum type="arabicParenR"/>
            </a:pPr>
            <a:r>
              <a:rPr lang="en"/>
              <a:t>Shielded transactions</a:t>
            </a:r>
            <a:endParaRPr/>
          </a:p>
          <a:p>
            <a:pPr indent="-342900" lvl="0" marL="457200" rtl="0" algn="l">
              <a:spcBef>
                <a:spcPts val="0"/>
              </a:spcBef>
              <a:spcAft>
                <a:spcPts val="0"/>
              </a:spcAft>
              <a:buSzPts val="1800"/>
              <a:buAutoNum type="arabicParenR"/>
            </a:pPr>
            <a:r>
              <a:rPr lang="en"/>
              <a:t>Private transactions</a:t>
            </a:r>
            <a:endParaRPr/>
          </a:p>
          <a:p>
            <a:pPr indent="-342900" lvl="0" marL="457200" rtl="0" algn="l">
              <a:spcBef>
                <a:spcPts val="0"/>
              </a:spcBef>
              <a:spcAft>
                <a:spcPts val="0"/>
              </a:spcAft>
              <a:buSzPts val="1800"/>
              <a:buAutoNum type="arabicParenR"/>
            </a:pPr>
            <a:r>
              <a:rPr lang="en"/>
              <a:t>Deshielded transactions</a:t>
            </a:r>
            <a:endParaRPr/>
          </a:p>
        </p:txBody>
      </p:sp>
      <p:sp>
        <p:nvSpPr>
          <p:cNvPr id="187" name="Google Shape;187;p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 name="Google Shape;188;p27"/>
          <p:cNvPicPr preferRelativeResize="0"/>
          <p:nvPr/>
        </p:nvPicPr>
        <p:blipFill>
          <a:blip r:embed="rId3">
            <a:alphaModFix/>
          </a:blip>
          <a:stretch>
            <a:fillRect/>
          </a:stretch>
        </p:blipFill>
        <p:spPr>
          <a:xfrm>
            <a:off x="5403300" y="1229863"/>
            <a:ext cx="3429000" cy="790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Zcash- Shielded Transactions vJoinSplit</a:t>
            </a:r>
            <a:endParaRPr/>
          </a:p>
          <a:p>
            <a:pPr indent="0" lvl="0" marL="0" rtl="0" algn="l">
              <a:spcBef>
                <a:spcPts val="0"/>
              </a:spcBef>
              <a:spcAft>
                <a:spcPts val="0"/>
              </a:spcAft>
              <a:buNone/>
            </a:pPr>
            <a:r>
              <a:t/>
            </a:r>
            <a:endParaRPr/>
          </a:p>
        </p:txBody>
      </p:sp>
      <p:sp>
        <p:nvSpPr>
          <p:cNvPr id="194" name="Google Shape;194;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5" name="Google Shape;195;p2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6" name="Google Shape;196;p28"/>
          <p:cNvGraphicFramePr/>
          <p:nvPr/>
        </p:nvGraphicFramePr>
        <p:xfrm>
          <a:off x="952500" y="1657850"/>
          <a:ext cx="3000000" cy="3000000"/>
        </p:xfrm>
        <a:graphic>
          <a:graphicData uri="http://schemas.openxmlformats.org/drawingml/2006/table">
            <a:tbl>
              <a:tblPr>
                <a:noFill/>
                <a:tableStyleId>{14292AA3-4DC9-4D7F-9D22-3A6C9D4C8B2E}</a:tableStyleId>
              </a:tblPr>
              <a:tblGrid>
                <a:gridCol w="3619500"/>
                <a:gridCol w="3619500"/>
              </a:tblGrid>
              <a:tr h="516175">
                <a:tc>
                  <a:txBody>
                    <a:bodyPr/>
                    <a:lstStyle/>
                    <a:p>
                      <a:pPr indent="0" lvl="0" marL="0" rtl="0" algn="l">
                        <a:spcBef>
                          <a:spcPts val="0"/>
                        </a:spcBef>
                        <a:spcAft>
                          <a:spcPts val="0"/>
                        </a:spcAft>
                        <a:buNone/>
                      </a:pPr>
                      <a:r>
                        <a:rPr b="1" lang="en"/>
                        <a:t>Input</a:t>
                      </a:r>
                      <a:endParaRPr b="1"/>
                    </a:p>
                  </a:txBody>
                  <a:tcPr marT="91425" marB="91425" marR="91425" marL="91425"/>
                </a:tc>
                <a:tc>
                  <a:txBody>
                    <a:bodyPr/>
                    <a:lstStyle/>
                    <a:p>
                      <a:pPr indent="0" lvl="0" marL="0" rtl="0" algn="l">
                        <a:spcBef>
                          <a:spcPts val="0"/>
                        </a:spcBef>
                        <a:spcAft>
                          <a:spcPts val="0"/>
                        </a:spcAft>
                        <a:buNone/>
                      </a:pPr>
                      <a:r>
                        <a:rPr b="1" lang="en"/>
                        <a:t>Output</a:t>
                      </a:r>
                      <a:endParaRPr b="1"/>
                    </a:p>
                  </a:txBody>
                  <a:tcPr marT="91425" marB="91425" marR="91425" marL="91425"/>
                </a:tc>
              </a:tr>
              <a:tr h="1706400">
                <a:tc>
                  <a:txBody>
                    <a:bodyPr/>
                    <a:lstStyle/>
                    <a:p>
                      <a:pPr indent="0" lvl="0" marL="0" rtl="0" algn="l">
                        <a:spcBef>
                          <a:spcPts val="0"/>
                        </a:spcBef>
                        <a:spcAft>
                          <a:spcPts val="0"/>
                        </a:spcAft>
                        <a:buNone/>
                      </a:pPr>
                      <a:r>
                        <a:rPr lang="en" sz="1450">
                          <a:highlight>
                            <a:srgbClr val="F8F9FA"/>
                          </a:highlight>
                        </a:rPr>
                        <a:t>1) List of input t-addresses</a:t>
                      </a:r>
                      <a:endParaRPr sz="1450">
                        <a:highlight>
                          <a:srgbClr val="F8F9FA"/>
                        </a:highlight>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450">
                          <a:highlight>
                            <a:srgbClr val="F8F9FA"/>
                          </a:highlight>
                        </a:rPr>
                        <a:t>2) Two double spending tokens</a:t>
                      </a:r>
                      <a:endParaRPr sz="1450">
                        <a:highlight>
                          <a:srgbClr val="F8F9FA"/>
                        </a:highlight>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450">
                          <a:highlight>
                            <a:srgbClr val="F8F9FA"/>
                          </a:highlight>
                        </a:rPr>
                        <a:t>3) Zero knowledge proof</a:t>
                      </a:r>
                      <a:endParaRPr sz="1800"/>
                    </a:p>
                  </a:txBody>
                  <a:tcPr marT="91425" marB="91425" marR="91425" marL="91425"/>
                </a:tc>
                <a:tc>
                  <a:txBody>
                    <a:bodyPr/>
                    <a:lstStyle/>
                    <a:p>
                      <a:pPr indent="0" lvl="0" marL="0" rtl="0" algn="l">
                        <a:spcBef>
                          <a:spcPts val="0"/>
                        </a:spcBef>
                        <a:spcAft>
                          <a:spcPts val="0"/>
                        </a:spcAft>
                        <a:buNone/>
                      </a:pPr>
                      <a:r>
                        <a:rPr lang="en" sz="1450">
                          <a:highlight>
                            <a:srgbClr val="F8F9FA"/>
                          </a:highlight>
                        </a:rPr>
                        <a:t>1) List of output t-addresses with funds</a:t>
                      </a:r>
                      <a:endParaRPr sz="1450">
                        <a:highlight>
                          <a:srgbClr val="F8F9FA"/>
                        </a:highlight>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450">
                          <a:highlight>
                            <a:srgbClr val="F8F9FA"/>
                          </a:highlight>
                        </a:rPr>
                        <a:t>2) Two shielded outputs</a:t>
                      </a:r>
                      <a:endParaRPr sz="1450">
                        <a:highlight>
                          <a:srgbClr val="F8F9FA"/>
                        </a:highlight>
                      </a:endParaRPr>
                    </a:p>
                    <a:p>
                      <a:pPr indent="0" lvl="0" marL="0" rtl="0" algn="l">
                        <a:spcBef>
                          <a:spcPts val="0"/>
                        </a:spcBef>
                        <a:spcAft>
                          <a:spcPts val="0"/>
                        </a:spcAft>
                        <a:buNone/>
                      </a:pPr>
                      <a:r>
                        <a:t/>
                      </a:r>
                      <a:endParaRPr sz="1500"/>
                    </a:p>
                    <a:p>
                      <a:pPr indent="0" lvl="0" marL="0" rtl="0" algn="l">
                        <a:spcBef>
                          <a:spcPts val="0"/>
                        </a:spcBef>
                        <a:spcAft>
                          <a:spcPts val="0"/>
                        </a:spcAft>
                        <a:buNone/>
                      </a:pPr>
                      <a:r>
                        <a:rPr lang="en" sz="1450">
                          <a:highlight>
                            <a:srgbClr val="F8F9FA"/>
                          </a:highlight>
                        </a:rPr>
                        <a:t>3) An encrypted memo field</a:t>
                      </a:r>
                      <a:endParaRPr sz="18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Zcash- Types of users</a:t>
            </a:r>
            <a:endParaRPr/>
          </a:p>
        </p:txBody>
      </p:sp>
      <p:sp>
        <p:nvSpPr>
          <p:cNvPr id="202" name="Google Shape;202;p2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Types of Participants in Zcash</a:t>
            </a:r>
            <a:endParaRPr/>
          </a:p>
          <a:p>
            <a:pPr indent="-342900" lvl="0" marL="457200" rtl="0" algn="l">
              <a:spcBef>
                <a:spcPts val="1600"/>
              </a:spcBef>
              <a:spcAft>
                <a:spcPts val="0"/>
              </a:spcAft>
              <a:buSzPts val="1800"/>
              <a:buAutoNum type="arabicParenR"/>
            </a:pPr>
            <a:r>
              <a:rPr lang="en"/>
              <a:t>Founders- addresses are specified in Zcash Chain parameters, receive 20% of newly generated coins</a:t>
            </a:r>
            <a:endParaRPr/>
          </a:p>
          <a:p>
            <a:pPr indent="-342900" lvl="0" marL="457200" rtl="0" algn="l">
              <a:spcBef>
                <a:spcPts val="0"/>
              </a:spcBef>
              <a:spcAft>
                <a:spcPts val="0"/>
              </a:spcAft>
              <a:buSzPts val="1800"/>
              <a:buAutoNum type="arabicParenR"/>
            </a:pPr>
            <a:r>
              <a:rPr lang="en"/>
              <a:t>Miners</a:t>
            </a:r>
            <a:endParaRPr/>
          </a:p>
          <a:p>
            <a:pPr indent="-342900" lvl="0" marL="457200" rtl="0" algn="l">
              <a:spcBef>
                <a:spcPts val="0"/>
              </a:spcBef>
              <a:spcAft>
                <a:spcPts val="0"/>
              </a:spcAft>
              <a:buSzPts val="1800"/>
              <a:buAutoNum type="arabicParenR"/>
            </a:pPr>
            <a:r>
              <a:rPr lang="en"/>
              <a:t>Services</a:t>
            </a:r>
            <a:endParaRPr/>
          </a:p>
          <a:p>
            <a:pPr indent="-342900" lvl="0" marL="457200" rtl="0" algn="l">
              <a:spcBef>
                <a:spcPts val="0"/>
              </a:spcBef>
              <a:spcAft>
                <a:spcPts val="0"/>
              </a:spcAft>
              <a:buSzPts val="1800"/>
              <a:buAutoNum type="arabicParenR"/>
            </a:pPr>
            <a:r>
              <a:rPr lang="en"/>
              <a:t>Users</a:t>
            </a:r>
            <a:endParaRPr/>
          </a:p>
          <a:p>
            <a:pPr indent="0" lvl="0" marL="0" rtl="0" algn="l">
              <a:spcBef>
                <a:spcPts val="1600"/>
              </a:spcBef>
              <a:spcAft>
                <a:spcPts val="1600"/>
              </a:spcAft>
              <a:buNone/>
            </a:pPr>
            <a:r>
              <a:t/>
            </a:r>
            <a:endParaRPr/>
          </a:p>
        </p:txBody>
      </p:sp>
      <p:sp>
        <p:nvSpPr>
          <p:cNvPr id="203" name="Google Shape;203;p2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Zcash Statistics</a:t>
            </a:r>
            <a:endParaRPr/>
          </a:p>
        </p:txBody>
      </p:sp>
      <p:sp>
        <p:nvSpPr>
          <p:cNvPr id="209" name="Google Shape;209;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Blocks Parsed: 258,472 blocks</a:t>
            </a:r>
            <a:endParaRPr/>
          </a:p>
          <a:p>
            <a:pPr indent="0" lvl="0" marL="0" rtl="0" algn="l">
              <a:spcBef>
                <a:spcPts val="1600"/>
              </a:spcBef>
              <a:spcAft>
                <a:spcPts val="0"/>
              </a:spcAft>
              <a:buNone/>
            </a:pPr>
            <a:r>
              <a:rPr lang="en"/>
              <a:t>Network Value: </a:t>
            </a:r>
            <a:r>
              <a:rPr lang="en"/>
              <a:t>3</a:t>
            </a:r>
            <a:r>
              <a:rPr lang="en"/>
              <a:t>,106,643 ZEC</a:t>
            </a:r>
            <a:endParaRPr/>
          </a:p>
          <a:p>
            <a:pPr indent="0" lvl="0" marL="0" rtl="0" algn="l">
              <a:spcBef>
                <a:spcPts val="1600"/>
              </a:spcBef>
              <a:spcAft>
                <a:spcPts val="0"/>
              </a:spcAft>
              <a:buNone/>
            </a:pPr>
            <a:r>
              <a:rPr lang="en"/>
              <a:t>No. of transactions: 2,242,847 transactions</a:t>
            </a:r>
            <a:endParaRPr/>
          </a:p>
          <a:p>
            <a:pPr indent="0" lvl="0" marL="0" rtl="0" algn="l">
              <a:spcBef>
                <a:spcPts val="1600"/>
              </a:spcBef>
              <a:spcAft>
                <a:spcPts val="1600"/>
              </a:spcAft>
              <a:buNone/>
            </a:pPr>
            <a:r>
              <a:t/>
            </a:r>
            <a:endParaRPr/>
          </a:p>
        </p:txBody>
      </p:sp>
      <p:pic>
        <p:nvPicPr>
          <p:cNvPr id="210" name="Google Shape;210;p30"/>
          <p:cNvPicPr preferRelativeResize="0"/>
          <p:nvPr/>
        </p:nvPicPr>
        <p:blipFill>
          <a:blip r:embed="rId3">
            <a:alphaModFix/>
          </a:blip>
          <a:stretch>
            <a:fillRect/>
          </a:stretch>
        </p:blipFill>
        <p:spPr>
          <a:xfrm>
            <a:off x="4739613" y="2668950"/>
            <a:ext cx="3705225" cy="1962150"/>
          </a:xfrm>
          <a:prstGeom prst="rect">
            <a:avLst/>
          </a:prstGeom>
          <a:noFill/>
          <a:ln>
            <a:noFill/>
          </a:ln>
        </p:spPr>
      </p:pic>
      <p:sp>
        <p:nvSpPr>
          <p:cNvPr id="211" name="Google Shape;211;p3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Zcash Statistics</a:t>
            </a:r>
            <a:endParaRPr/>
          </a:p>
        </p:txBody>
      </p:sp>
      <p:sp>
        <p:nvSpPr>
          <p:cNvPr id="217" name="Google Shape;217;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of t-addresses: 1,740,378</a:t>
            </a:r>
            <a:endParaRPr/>
          </a:p>
          <a:p>
            <a:pPr indent="0" lvl="0" marL="0" rtl="0" algn="l">
              <a:spcBef>
                <a:spcPts val="1600"/>
              </a:spcBef>
              <a:spcAft>
                <a:spcPts val="0"/>
              </a:spcAft>
              <a:buNone/>
            </a:pPr>
            <a:r>
              <a:rPr lang="en"/>
              <a:t>I</a:t>
            </a:r>
            <a:r>
              <a:rPr lang="en"/>
              <a:t>nputs in a t-to-z transaction:  8,727</a:t>
            </a:r>
            <a:endParaRPr/>
          </a:p>
          <a:p>
            <a:pPr indent="0" lvl="0" marL="0" rtl="0" algn="l">
              <a:spcBef>
                <a:spcPts val="1600"/>
              </a:spcBef>
              <a:spcAft>
                <a:spcPts val="1600"/>
              </a:spcAft>
              <a:buNone/>
            </a:pPr>
            <a:r>
              <a:rPr lang="en"/>
              <a:t>Outputs in a z-to-t transaction: 330,780</a:t>
            </a:r>
            <a:endParaRPr/>
          </a:p>
        </p:txBody>
      </p:sp>
      <p:sp>
        <p:nvSpPr>
          <p:cNvPr id="218" name="Google Shape;218;p3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Analyze visible logs and characterize privacy issues</a:t>
            </a:r>
            <a:endParaRPr/>
          </a:p>
          <a:p>
            <a:pPr indent="0" lvl="0" marL="0" rtl="0" algn="l">
              <a:spcBef>
                <a:spcPts val="1600"/>
              </a:spcBef>
              <a:spcAft>
                <a:spcPts val="0"/>
              </a:spcAft>
              <a:buNone/>
            </a:pPr>
            <a:r>
              <a:rPr lang="en"/>
              <a:t>2 Novel Heuristics</a:t>
            </a:r>
            <a:endParaRPr/>
          </a:p>
          <a:p>
            <a:pPr indent="0" lvl="0" marL="0" rtl="0" algn="l">
              <a:spcBef>
                <a:spcPts val="1600"/>
              </a:spcBef>
              <a:spcAft>
                <a:spcPts val="1600"/>
              </a:spcAft>
              <a:buNone/>
            </a:pPr>
            <a:r>
              <a:rPr lang="en"/>
              <a:t>Deanonymization of Users in Ripple Network</a:t>
            </a:r>
            <a:endParaRPr/>
          </a:p>
        </p:txBody>
      </p:sp>
      <p:sp>
        <p:nvSpPr>
          <p:cNvPr id="94" name="Google Shape;94;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Zcash Statistics</a:t>
            </a:r>
            <a:endParaRPr/>
          </a:p>
        </p:txBody>
      </p:sp>
      <p:sp>
        <p:nvSpPr>
          <p:cNvPr id="224" name="Google Shape;224;p3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5" name="Google Shape;225;p32"/>
          <p:cNvPicPr preferRelativeResize="0"/>
          <p:nvPr/>
        </p:nvPicPr>
        <p:blipFill>
          <a:blip r:embed="rId3">
            <a:alphaModFix/>
          </a:blip>
          <a:stretch>
            <a:fillRect/>
          </a:stretch>
        </p:blipFill>
        <p:spPr>
          <a:xfrm>
            <a:off x="1152200" y="1371475"/>
            <a:ext cx="4038600" cy="2857500"/>
          </a:xfrm>
          <a:prstGeom prst="rect">
            <a:avLst/>
          </a:prstGeom>
          <a:noFill/>
          <a:ln>
            <a:noFill/>
          </a:ln>
        </p:spPr>
      </p:pic>
      <p:sp>
        <p:nvSpPr>
          <p:cNvPr id="226" name="Google Shape;226;p3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T-Address Clustering</a:t>
            </a:r>
            <a:endParaRPr/>
          </a:p>
        </p:txBody>
      </p:sp>
      <p:sp>
        <p:nvSpPr>
          <p:cNvPr id="232" name="Google Shape;232;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Heuristic 1:</a:t>
            </a:r>
            <a:r>
              <a:rPr lang="en"/>
              <a:t> If two or more t-addresses are inputs in the same transaction (whether that transaction is transparent, shielded, or mixed), then they are controlled by the same entity.</a:t>
            </a:r>
            <a:endParaRPr/>
          </a:p>
          <a:p>
            <a:pPr indent="0" lvl="0" marL="0" rtl="0" algn="l">
              <a:spcBef>
                <a:spcPts val="1600"/>
              </a:spcBef>
              <a:spcAft>
                <a:spcPts val="1600"/>
              </a:spcAft>
              <a:buNone/>
            </a:pPr>
            <a:r>
              <a:rPr b="1" lang="en">
                <a:solidFill>
                  <a:schemeClr val="dk1"/>
                </a:solidFill>
              </a:rPr>
              <a:t>Heuristic 2:</a:t>
            </a:r>
            <a:r>
              <a:rPr lang="en"/>
              <a:t> If one (or more) address is an input t address in a vJoinSplit transaction and a second address is an output t-address in the same vJoinSplit transaction, then if the size of zOut is 1 (i.e., this is the only transparent output address), the second address belongs to the same user who controls the input addresses.</a:t>
            </a:r>
            <a:endParaRPr/>
          </a:p>
        </p:txBody>
      </p:sp>
      <p:sp>
        <p:nvSpPr>
          <p:cNvPr id="233" name="Google Shape;233;p3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Tagging addresses</a:t>
            </a:r>
            <a:endParaRPr/>
          </a:p>
        </p:txBody>
      </p:sp>
      <p:sp>
        <p:nvSpPr>
          <p:cNvPr id="239" name="Google Shape;239;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10 exchange services were tagged using several deposits.</a:t>
            </a:r>
            <a:endParaRPr/>
          </a:p>
          <a:p>
            <a:pPr indent="0" lvl="0" marL="0" rtl="0" algn="l">
              <a:spcBef>
                <a:spcPts val="1600"/>
              </a:spcBef>
              <a:spcAft>
                <a:spcPts val="0"/>
              </a:spcAft>
              <a:buNone/>
            </a:pPr>
            <a:r>
              <a:rPr lang="en"/>
              <a:t>Publicized addresses of the founders from Zchain Explorer.</a:t>
            </a:r>
            <a:endParaRPr/>
          </a:p>
          <a:p>
            <a:pPr indent="0" lvl="0" marL="0" rtl="0" algn="l">
              <a:spcBef>
                <a:spcPts val="1600"/>
              </a:spcBef>
              <a:spcAft>
                <a:spcPts val="0"/>
              </a:spcAft>
              <a:buNone/>
            </a:pPr>
            <a:r>
              <a:rPr lang="en"/>
              <a:t>Mining addresses were tagged - recipient of the coingen transaction</a:t>
            </a:r>
            <a:endParaRPr/>
          </a:p>
          <a:p>
            <a:pPr indent="0" lvl="0" marL="0" rtl="0" algn="l">
              <a:spcBef>
                <a:spcPts val="1600"/>
              </a:spcBef>
              <a:spcAft>
                <a:spcPts val="1600"/>
              </a:spcAft>
              <a:buNone/>
            </a:pPr>
            <a:r>
              <a:rPr lang="en"/>
              <a:t>123 founder addresses and 110,918 miner addresses were tagged</a:t>
            </a:r>
            <a:endParaRPr/>
          </a:p>
        </p:txBody>
      </p:sp>
      <p:sp>
        <p:nvSpPr>
          <p:cNvPr id="240" name="Google Shape;240;p3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Clustering &amp; Tagging</a:t>
            </a:r>
            <a:endParaRPr/>
          </a:p>
        </p:txBody>
      </p:sp>
      <p:sp>
        <p:nvSpPr>
          <p:cNvPr id="246" name="Google Shape;246;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5 clusters carried out 11.2% of the total transactions.</a:t>
            </a:r>
            <a:endParaRPr/>
          </a:p>
          <a:p>
            <a:pPr indent="0" lvl="0" marL="0" rtl="0" algn="l">
              <a:spcBef>
                <a:spcPts val="1600"/>
              </a:spcBef>
              <a:spcAft>
                <a:spcPts val="0"/>
              </a:spcAft>
              <a:buNone/>
            </a:pPr>
            <a:r>
              <a:rPr lang="en"/>
              <a:t>Mining pools and founders hold large share of activity in Zcash.</a:t>
            </a:r>
            <a:endParaRPr/>
          </a:p>
          <a:p>
            <a:pPr indent="0" lvl="0" marL="0" rtl="0" algn="l">
              <a:spcBef>
                <a:spcPts val="1600"/>
              </a:spcBef>
              <a:spcAft>
                <a:spcPts val="0"/>
              </a:spcAft>
              <a:buNone/>
            </a:pPr>
            <a:r>
              <a:rPr lang="en"/>
              <a:t>Miners and founders used the same small set of transaction addresses.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47" name="Google Shape;247;p3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Zcash- Shielded Pools</a:t>
            </a:r>
            <a:endParaRPr/>
          </a:p>
        </p:txBody>
      </p:sp>
      <p:sp>
        <p:nvSpPr>
          <p:cNvPr id="253" name="Google Shape;253;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time, 3,901,124 ZEC have been deposited into the pool and 3,788,889 have been withdrawn.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lnSpc>
                <a:spcPct val="115000"/>
              </a:lnSpc>
              <a:spcBef>
                <a:spcPts val="1600"/>
              </a:spcBef>
              <a:spcAft>
                <a:spcPts val="0"/>
              </a:spcAft>
              <a:buNone/>
            </a:pPr>
            <a:r>
              <a:rPr lang="en"/>
              <a:t>Most users not only withdraw the exact number </a:t>
            </a:r>
            <a:br>
              <a:rPr lang="en"/>
            </a:br>
            <a:r>
              <a:rPr lang="en"/>
              <a:t>of ZEC they deposit into the pool, but do so very </a:t>
            </a:r>
            <a:endParaRPr/>
          </a:p>
          <a:p>
            <a:pPr indent="0" lvl="0" marL="0" rtl="0" algn="l">
              <a:lnSpc>
                <a:spcPct val="115000"/>
              </a:lnSpc>
              <a:spcBef>
                <a:spcPts val="1600"/>
              </a:spcBef>
              <a:spcAft>
                <a:spcPts val="1600"/>
              </a:spcAft>
              <a:buNone/>
            </a:pPr>
            <a:r>
              <a:rPr lang="en"/>
              <a:t>quickly after the initial deposit.</a:t>
            </a:r>
            <a:endParaRPr/>
          </a:p>
        </p:txBody>
      </p:sp>
      <p:pic>
        <p:nvPicPr>
          <p:cNvPr id="254" name="Google Shape;254;p36"/>
          <p:cNvPicPr preferRelativeResize="0"/>
          <p:nvPr/>
        </p:nvPicPr>
        <p:blipFill>
          <a:blip r:embed="rId3">
            <a:alphaModFix/>
          </a:blip>
          <a:stretch>
            <a:fillRect/>
          </a:stretch>
        </p:blipFill>
        <p:spPr>
          <a:xfrm>
            <a:off x="5333375" y="2016875"/>
            <a:ext cx="3583300" cy="2552000"/>
          </a:xfrm>
          <a:prstGeom prst="rect">
            <a:avLst/>
          </a:prstGeom>
          <a:noFill/>
          <a:ln>
            <a:noFill/>
          </a:ln>
        </p:spPr>
      </p:pic>
      <p:sp>
        <p:nvSpPr>
          <p:cNvPr id="255" name="Google Shape;255;p3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Shielded transactions</a:t>
            </a:r>
            <a:endParaRPr/>
          </a:p>
        </p:txBody>
      </p:sp>
      <p:sp>
        <p:nvSpPr>
          <p:cNvPr id="261" name="Google Shape;261;p37"/>
          <p:cNvSpPr txBox="1"/>
          <p:nvPr>
            <p:ph idx="1" type="body"/>
          </p:nvPr>
        </p:nvSpPr>
        <p:spPr>
          <a:xfrm>
            <a:off x="311700" y="1229875"/>
            <a:ext cx="41718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addresses that have put more than 10,000 ZEC into the shielded pool over time, where the size of each node is proportional to the value it has put into the pool. The addresses of miners are green, of founders are orange, and of unknown ‘other’ participants are purple</a:t>
            </a:r>
            <a:endParaRPr/>
          </a:p>
        </p:txBody>
      </p:sp>
      <p:sp>
        <p:nvSpPr>
          <p:cNvPr id="262" name="Google Shape;262;p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3" name="Google Shape;263;p37"/>
          <p:cNvPicPr preferRelativeResize="0"/>
          <p:nvPr/>
        </p:nvPicPr>
        <p:blipFill>
          <a:blip r:embed="rId3">
            <a:alphaModFix/>
          </a:blip>
          <a:stretch>
            <a:fillRect/>
          </a:stretch>
        </p:blipFill>
        <p:spPr>
          <a:xfrm>
            <a:off x="4660350" y="1229863"/>
            <a:ext cx="4171950" cy="2847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Founders in Shielded Transactions</a:t>
            </a:r>
            <a:endParaRPr/>
          </a:p>
        </p:txBody>
      </p:sp>
      <p:sp>
        <p:nvSpPr>
          <p:cNvPr id="269" name="Google Shape;269;p3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any given time, only one address is “active,” meaning it receives rewards and deposits them into the pool.</a:t>
            </a:r>
            <a:endParaRPr/>
          </a:p>
          <a:p>
            <a:pPr indent="0" lvl="0" marL="0" rtl="0" algn="l">
              <a:spcBef>
                <a:spcPts val="1600"/>
              </a:spcBef>
              <a:spcAft>
                <a:spcPts val="0"/>
              </a:spcAft>
              <a:buNone/>
            </a:pPr>
            <a:r>
              <a:rPr lang="en"/>
              <a:t>The amount deposited was often the same: exactly 249.9999 ZEC, which is roughly the reward for 100 blocks. </a:t>
            </a:r>
            <a:endParaRPr/>
          </a:p>
          <a:p>
            <a:pPr indent="0" lvl="0" marL="0" rtl="0" algn="l">
              <a:spcBef>
                <a:spcPts val="1600"/>
              </a:spcBef>
              <a:spcAft>
                <a:spcPts val="0"/>
              </a:spcAft>
              <a:buNone/>
            </a:pPr>
            <a:r>
              <a:rPr lang="en"/>
              <a:t>These patterns were sufficient to identify deposits and withdrawal by founders.</a:t>
            </a:r>
            <a:endParaRPr/>
          </a:p>
          <a:p>
            <a:pPr indent="0" lvl="0" marL="0" rtl="0" algn="l">
              <a:spcBef>
                <a:spcPts val="1600"/>
              </a:spcBef>
              <a:spcAft>
                <a:spcPts val="1600"/>
              </a:spcAft>
              <a:buNone/>
            </a:pPr>
            <a:r>
              <a:rPr b="1" lang="en">
                <a:solidFill>
                  <a:schemeClr val="dk1"/>
                </a:solidFill>
              </a:rPr>
              <a:t>Heuristic 3:</a:t>
            </a:r>
            <a:r>
              <a:rPr lang="en"/>
              <a:t> Any z-to-t transaction carrying 250.0001 ZEC in value is done by the founders.</a:t>
            </a:r>
            <a:endParaRPr/>
          </a:p>
        </p:txBody>
      </p:sp>
      <p:sp>
        <p:nvSpPr>
          <p:cNvPr id="270" name="Google Shape;270;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Miners in Shielded Transactions</a:t>
            </a:r>
            <a:endParaRPr/>
          </a:p>
        </p:txBody>
      </p:sp>
      <p:sp>
        <p:nvSpPr>
          <p:cNvPr id="276" name="Google Shape;276;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19 t-addresses were identified that were associated with Zcash mining pools, using the scraping methods.</a:t>
            </a:r>
            <a:endParaRPr/>
          </a:p>
          <a:p>
            <a:pPr indent="0" lvl="0" marL="0" rtl="0" algn="l">
              <a:spcBef>
                <a:spcPts val="1600"/>
              </a:spcBef>
              <a:spcAft>
                <a:spcPts val="1600"/>
              </a:spcAft>
              <a:buNone/>
            </a:pPr>
            <a:r>
              <a:rPr b="1" lang="en">
                <a:solidFill>
                  <a:schemeClr val="dk1"/>
                </a:solidFill>
              </a:rPr>
              <a:t>Heuristic 4:</a:t>
            </a:r>
            <a:r>
              <a:rPr lang="en"/>
              <a:t> If a z-to-t transaction has over 100 output t-addresses, one of which belongs to a known mining pool, then we label the transaction as a mining withdrawal (associated with that pool), and label all non-pool output t-addresses as belonging to miners.</a:t>
            </a:r>
            <a:endParaRPr/>
          </a:p>
        </p:txBody>
      </p:sp>
      <p:sp>
        <p:nvSpPr>
          <p:cNvPr id="277" name="Google Shape;277;p3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Others in Shielded Transactions</a:t>
            </a:r>
            <a:endParaRPr/>
          </a:p>
        </p:txBody>
      </p:sp>
      <p:sp>
        <p:nvSpPr>
          <p:cNvPr id="283" name="Google Shape;283;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chemeClr val="dk1"/>
                </a:solidFill>
              </a:rPr>
              <a:t>Heuristic 5:</a:t>
            </a:r>
            <a:r>
              <a:rPr lang="en"/>
              <a:t> For a value v, if there exists exactly one t-to-z transaction carrying value v and one z-to-t transaction carrying value v, where the z-to-t transaction happened after the t-to-z one and within some small number of blocks, then these transactions are linked. </a:t>
            </a:r>
            <a:endParaRPr/>
          </a:p>
        </p:txBody>
      </p:sp>
      <p:sp>
        <p:nvSpPr>
          <p:cNvPr id="284" name="Google Shape;284;p4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The Shadow Brokers</a:t>
            </a:r>
            <a:endParaRPr/>
          </a:p>
        </p:txBody>
      </p:sp>
      <p:sp>
        <p:nvSpPr>
          <p:cNvPr id="290" name="Google Shape;290;p4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TSB- Hacker that leaks tools supposedly created by NSA.</a:t>
            </a:r>
            <a:endParaRPr/>
          </a:p>
          <a:p>
            <a:pPr indent="0" lvl="0" marL="0" rtl="0" algn="l">
              <a:spcBef>
                <a:spcPts val="1600"/>
              </a:spcBef>
              <a:spcAft>
                <a:spcPts val="0"/>
              </a:spcAft>
              <a:buNone/>
            </a:pPr>
            <a:r>
              <a:rPr lang="en"/>
              <a:t>In September 2017, Zcash was the only mode of payment</a:t>
            </a:r>
            <a:endParaRPr/>
          </a:p>
          <a:p>
            <a:pPr indent="0" lvl="0" marL="0" rtl="0" algn="l">
              <a:spcBef>
                <a:spcPts val="1600"/>
              </a:spcBef>
              <a:spcAft>
                <a:spcPts val="0"/>
              </a:spcAft>
              <a:buNone/>
            </a:pPr>
            <a:r>
              <a:rPr b="1" lang="en">
                <a:solidFill>
                  <a:schemeClr val="dk1"/>
                </a:solidFill>
              </a:rPr>
              <a:t>Identification of Potential Zcash Customers</a:t>
            </a:r>
            <a:endParaRPr b="1">
              <a:solidFill>
                <a:schemeClr val="dk1"/>
              </a:solidFill>
            </a:endParaRPr>
          </a:p>
          <a:p>
            <a:pPr indent="0" lvl="0" marL="0" rtl="0" algn="l">
              <a:spcBef>
                <a:spcPts val="1600"/>
              </a:spcBef>
              <a:spcAft>
                <a:spcPts val="0"/>
              </a:spcAft>
              <a:buNone/>
            </a:pPr>
            <a:r>
              <a:rPr lang="en"/>
              <a:t>Not a frequent user</a:t>
            </a:r>
            <a:endParaRPr/>
          </a:p>
          <a:p>
            <a:pPr indent="0" lvl="0" marL="0" rtl="0" algn="l">
              <a:spcBef>
                <a:spcPts val="1600"/>
              </a:spcBef>
              <a:spcAft>
                <a:spcPts val="0"/>
              </a:spcAft>
              <a:buNone/>
            </a:pPr>
            <a:r>
              <a:rPr lang="en"/>
              <a:t>Transactions with only t-address</a:t>
            </a:r>
            <a:endParaRPr/>
          </a:p>
          <a:p>
            <a:pPr indent="0" lvl="0" marL="0" rtl="0" algn="l">
              <a:spcBef>
                <a:spcPts val="1600"/>
              </a:spcBef>
              <a:spcAft>
                <a:spcPts val="1600"/>
              </a:spcAft>
              <a:buNone/>
            </a:pPr>
            <a:r>
              <a:t/>
            </a:r>
            <a:endParaRPr/>
          </a:p>
        </p:txBody>
      </p:sp>
      <p:sp>
        <p:nvSpPr>
          <p:cNvPr id="291" name="Google Shape;291;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Ripple- Features</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Third-largest cryptocurrency after Bitcoin and Ethereum</a:t>
            </a:r>
            <a:endParaRPr/>
          </a:p>
          <a:p>
            <a:pPr indent="0" lvl="0" marL="0" rtl="0" algn="l">
              <a:spcBef>
                <a:spcPts val="1600"/>
              </a:spcBef>
              <a:spcAft>
                <a:spcPts val="0"/>
              </a:spcAft>
              <a:buNone/>
            </a:pPr>
            <a:r>
              <a:rPr lang="en"/>
              <a:t>Fast &amp; Efficient for same &amp; cross-currency payments</a:t>
            </a:r>
            <a:endParaRPr/>
          </a:p>
          <a:p>
            <a:pPr indent="0" lvl="0" marL="0" rtl="0" algn="l">
              <a:spcBef>
                <a:spcPts val="1600"/>
              </a:spcBef>
              <a:spcAft>
                <a:spcPts val="0"/>
              </a:spcAft>
              <a:buNone/>
            </a:pPr>
            <a:r>
              <a:rPr lang="en"/>
              <a:t>“I owe you” (IOU) transaction network</a:t>
            </a:r>
            <a:endParaRPr/>
          </a:p>
          <a:p>
            <a:pPr indent="0" lvl="0" marL="0" rtl="0" algn="l">
              <a:spcBef>
                <a:spcPts val="1600"/>
              </a:spcBef>
              <a:spcAft>
                <a:spcPts val="0"/>
              </a:spcAft>
              <a:buNone/>
            </a:pPr>
            <a:r>
              <a:rPr lang="en"/>
              <a:t>Wallets are pseudonymous</a:t>
            </a:r>
            <a:endParaRPr/>
          </a:p>
          <a:p>
            <a:pPr indent="0" lvl="0" marL="0" rtl="0" algn="l">
              <a:spcBef>
                <a:spcPts val="1600"/>
              </a:spcBef>
              <a:spcAft>
                <a:spcPts val="1600"/>
              </a:spcAft>
              <a:buNone/>
            </a:pPr>
            <a:r>
              <a:rPr lang="en"/>
              <a:t>170k user wallets, network value of $790 million and daily transaction volume of over $1 million</a:t>
            </a:r>
            <a:endParaRPr/>
          </a:p>
        </p:txBody>
      </p:sp>
      <p:sp>
        <p:nvSpPr>
          <p:cNvPr id="101" name="Google Shape;101;p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97" name="Google Shape;297;p4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the users are not taking advantage of shielding feature.</a:t>
            </a:r>
            <a:endParaRPr/>
          </a:p>
          <a:p>
            <a:pPr indent="0" lvl="0" marL="0" rtl="0" algn="l">
              <a:spcBef>
                <a:spcPts val="1600"/>
              </a:spcBef>
              <a:spcAft>
                <a:spcPts val="1600"/>
              </a:spcAft>
              <a:buNone/>
            </a:pPr>
            <a:r>
              <a:rPr lang="en"/>
              <a:t>Those who are using are still identifiable.</a:t>
            </a:r>
            <a:endParaRPr/>
          </a:p>
        </p:txBody>
      </p:sp>
      <p:sp>
        <p:nvSpPr>
          <p:cNvPr id="298" name="Google Shape;298;p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304" name="Google Shape;304;p4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arenR"/>
            </a:pPr>
            <a:r>
              <a:rPr lang="en"/>
              <a:t>Why can’t we have only private transactions Zcash?</a:t>
            </a:r>
            <a:endParaRPr/>
          </a:p>
          <a:p>
            <a:pPr indent="0" lvl="0" marL="0" rtl="0" algn="l">
              <a:spcBef>
                <a:spcPts val="1600"/>
              </a:spcBef>
              <a:spcAft>
                <a:spcPts val="1600"/>
              </a:spcAft>
              <a:buNone/>
            </a:pPr>
            <a:r>
              <a:rPr lang="en"/>
              <a:t>2)   	Why do we need 2 shielded outputs and 2 double spending tokens in Zcash transactions?</a:t>
            </a:r>
            <a:endParaRPr/>
          </a:p>
        </p:txBody>
      </p:sp>
      <p:sp>
        <p:nvSpPr>
          <p:cNvPr id="305" name="Google Shape;305;p4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4"/>
          <p:cNvSpPr txBox="1"/>
          <p:nvPr>
            <p:ph idx="1" type="body"/>
          </p:nvPr>
        </p:nvSpPr>
        <p:spPr>
          <a:xfrm>
            <a:off x="311700" y="647375"/>
            <a:ext cx="8520600" cy="33390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3600">
                <a:solidFill>
                  <a:schemeClr val="dk1"/>
                </a:solidFill>
              </a:rPr>
              <a:t>Thank You!</a:t>
            </a:r>
            <a:endParaRPr b="1" sz="3600">
              <a:solidFill>
                <a:schemeClr val="dk1"/>
              </a:solidFill>
            </a:endParaRPr>
          </a:p>
        </p:txBody>
      </p:sp>
      <p:sp>
        <p:nvSpPr>
          <p:cNvPr id="311" name="Google Shape;311;p4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Ripple IOU Network</a:t>
            </a:r>
            <a:endParaRPr/>
          </a:p>
        </p:txBody>
      </p:sp>
      <p:sp>
        <p:nvSpPr>
          <p:cNvPr id="107" name="Google Shape;107;p16"/>
          <p:cNvSpPr txBox="1"/>
          <p:nvPr>
            <p:ph idx="1" type="body"/>
          </p:nvPr>
        </p:nvSpPr>
        <p:spPr>
          <a:xfrm>
            <a:off x="311700" y="11927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Hashed public keys are replaced with names</a:t>
            </a:r>
            <a:endParaRPr/>
          </a:p>
          <a:p>
            <a:pPr indent="0" lvl="0" marL="0" rtl="0" algn="l">
              <a:spcBef>
                <a:spcPts val="1600"/>
              </a:spcBef>
              <a:spcAft>
                <a:spcPts val="0"/>
              </a:spcAft>
              <a:buNone/>
            </a:pPr>
            <a:r>
              <a:rPr lang="en"/>
              <a:t>{} represents currency balance</a:t>
            </a:r>
            <a:endParaRPr/>
          </a:p>
          <a:p>
            <a:pPr indent="0" lvl="0" marL="0" rtl="0" algn="l">
              <a:spcBef>
                <a:spcPts val="1600"/>
              </a:spcBef>
              <a:spcAft>
                <a:spcPts val="1600"/>
              </a:spcAft>
              <a:buNone/>
            </a:pPr>
            <a:r>
              <a:rPr lang="en"/>
              <a:t>Edge shows IOU credit </a:t>
            </a:r>
            <a:endParaRPr/>
          </a:p>
        </p:txBody>
      </p:sp>
      <p:pic>
        <p:nvPicPr>
          <p:cNvPr id="108" name="Google Shape;108;p16"/>
          <p:cNvPicPr preferRelativeResize="0"/>
          <p:nvPr/>
        </p:nvPicPr>
        <p:blipFill>
          <a:blip r:embed="rId3">
            <a:alphaModFix/>
          </a:blip>
          <a:stretch>
            <a:fillRect/>
          </a:stretch>
        </p:blipFill>
        <p:spPr>
          <a:xfrm>
            <a:off x="4079350" y="2247325"/>
            <a:ext cx="4303575" cy="1966625"/>
          </a:xfrm>
          <a:prstGeom prst="rect">
            <a:avLst/>
          </a:prstGeom>
          <a:noFill/>
          <a:ln>
            <a:noFill/>
          </a:ln>
        </p:spPr>
      </p:pic>
      <p:sp>
        <p:nvSpPr>
          <p:cNvPr id="109" name="Google Shape;109;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Ripple- Types of transaction</a:t>
            </a:r>
            <a:endParaRPr/>
          </a:p>
        </p:txBody>
      </p:sp>
      <p:sp>
        <p:nvSpPr>
          <p:cNvPr id="115" name="Google Shape;115;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 XRP payments</a:t>
            </a:r>
            <a:endParaRPr/>
          </a:p>
          <a:p>
            <a:pPr indent="0" lvl="0" marL="0" rtl="0" algn="l">
              <a:spcBef>
                <a:spcPts val="1600"/>
              </a:spcBef>
              <a:spcAft>
                <a:spcPts val="0"/>
              </a:spcAft>
              <a:buNone/>
            </a:pPr>
            <a:r>
              <a:rPr lang="en"/>
              <a:t>Path-based settlement transactions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16" name="Google Shape;116;p17"/>
          <p:cNvPicPr preferRelativeResize="0"/>
          <p:nvPr/>
        </p:nvPicPr>
        <p:blipFill>
          <a:blip r:embed="rId3">
            <a:alphaModFix/>
          </a:blip>
          <a:stretch>
            <a:fillRect/>
          </a:stretch>
        </p:blipFill>
        <p:spPr>
          <a:xfrm>
            <a:off x="1804575" y="2714500"/>
            <a:ext cx="4667250" cy="1524000"/>
          </a:xfrm>
          <a:prstGeom prst="rect">
            <a:avLst/>
          </a:prstGeom>
          <a:noFill/>
          <a:ln>
            <a:noFill/>
          </a:ln>
        </p:spPr>
      </p:pic>
      <p:sp>
        <p:nvSpPr>
          <p:cNvPr id="117" name="Google Shape;117;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Ripple Network</a:t>
            </a:r>
            <a:endParaRPr/>
          </a:p>
        </p:txBody>
      </p:sp>
      <p:sp>
        <p:nvSpPr>
          <p:cNvPr id="123" name="Google Shape;123;p18"/>
          <p:cNvSpPr txBox="1"/>
          <p:nvPr>
            <p:ph idx="1" type="body"/>
          </p:nvPr>
        </p:nvSpPr>
        <p:spPr>
          <a:xfrm>
            <a:off x="311700" y="1229875"/>
            <a:ext cx="4335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Evolution of Ripple transactions from Jan 2013-Dec 2015</a:t>
            </a:r>
            <a:endParaRPr/>
          </a:p>
          <a:p>
            <a:pPr indent="0" lvl="0" marL="0" rtl="0" algn="l">
              <a:spcBef>
                <a:spcPts val="1600"/>
              </a:spcBef>
              <a:spcAft>
                <a:spcPts val="0"/>
              </a:spcAft>
              <a:buNone/>
            </a:pPr>
            <a:r>
              <a:rPr lang="en"/>
              <a:t>Direct XRP payments started earlier than path-based transactions</a:t>
            </a:r>
            <a:endParaRPr/>
          </a:p>
          <a:p>
            <a:pPr indent="0" lvl="0" marL="0" rtl="0" algn="l">
              <a:spcBef>
                <a:spcPts val="1600"/>
              </a:spcBef>
              <a:spcAft>
                <a:spcPts val="1600"/>
              </a:spcAft>
              <a:buNone/>
            </a:pPr>
            <a:r>
              <a:rPr lang="en"/>
              <a:t>Spike in July 13- a documented spamming attack on Ripple network</a:t>
            </a:r>
            <a:endParaRPr/>
          </a:p>
        </p:txBody>
      </p:sp>
      <p:sp>
        <p:nvSpPr>
          <p:cNvPr id="124" name="Google Shape;124;p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5" name="Google Shape;125;p18"/>
          <p:cNvPicPr preferRelativeResize="0"/>
          <p:nvPr/>
        </p:nvPicPr>
        <p:blipFill>
          <a:blip r:embed="rId3">
            <a:alphaModFix/>
          </a:blip>
          <a:stretch>
            <a:fillRect/>
          </a:stretch>
        </p:blipFill>
        <p:spPr>
          <a:xfrm>
            <a:off x="4822263" y="1229875"/>
            <a:ext cx="4010025" cy="200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Ripple Wallets to Bitcoin Wallets</a:t>
            </a:r>
            <a:endParaRPr/>
          </a:p>
        </p:txBody>
      </p:sp>
      <p:sp>
        <p:nvSpPr>
          <p:cNvPr id="131" name="Google Shape;131;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pays a certain amount of BTC to gateway and gateway issues corresponding IOU.</a:t>
            </a:r>
            <a:endParaRPr/>
          </a:p>
          <a:p>
            <a:pPr indent="0" lvl="0" marL="0" rtl="0" algn="l">
              <a:spcBef>
                <a:spcPts val="1600"/>
              </a:spcBef>
              <a:spcAft>
                <a:spcPts val="0"/>
              </a:spcAft>
              <a:buNone/>
            </a:pPr>
            <a:r>
              <a:rPr lang="en"/>
              <a:t>Publicly available information regarding deposit and withdrawal transactions at the gateways to link together Ripple and Bitcoin wallets that belong to the same user.</a:t>
            </a:r>
            <a:endParaRPr/>
          </a:p>
          <a:p>
            <a:pPr indent="0" lvl="0" marL="0" rtl="0" algn="l">
              <a:spcBef>
                <a:spcPts val="1600"/>
              </a:spcBef>
              <a:spcAft>
                <a:spcPts val="0"/>
              </a:spcAft>
              <a:buNone/>
            </a:pPr>
            <a:r>
              <a:rPr b="1" lang="en">
                <a:solidFill>
                  <a:schemeClr val="dk1"/>
                </a:solidFill>
              </a:rPr>
              <a:t>Verification: </a:t>
            </a:r>
            <a:r>
              <a:rPr lang="en"/>
              <a:t>Wallets published by DividendRippler were identified with their links.</a:t>
            </a:r>
            <a:endParaRPr/>
          </a:p>
          <a:p>
            <a:pPr indent="0" lvl="0" marL="0" rtl="0" algn="l">
              <a:spcBef>
                <a:spcPts val="1600"/>
              </a:spcBef>
              <a:spcAft>
                <a:spcPts val="1600"/>
              </a:spcAft>
              <a:buNone/>
            </a:pPr>
            <a:r>
              <a:rPr b="1" lang="en">
                <a:solidFill>
                  <a:schemeClr val="dk1"/>
                </a:solidFill>
              </a:rPr>
              <a:t>Privacy Impact:</a:t>
            </a:r>
            <a:r>
              <a:rPr lang="en"/>
              <a:t> All the wallets linked to a business are deanonymized.</a:t>
            </a:r>
            <a:endParaRPr/>
          </a:p>
        </p:txBody>
      </p:sp>
      <p:sp>
        <p:nvSpPr>
          <p:cNvPr id="132" name="Google Shape;132;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Ripple Wallets with Cold Wallets</a:t>
            </a:r>
            <a:endParaRPr/>
          </a:p>
        </p:txBody>
      </p:sp>
      <p:sp>
        <p:nvSpPr>
          <p:cNvPr id="138" name="Google Shape;13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Hot-Cold Wallet</a:t>
            </a:r>
            <a:endParaRPr b="1">
              <a:solidFill>
                <a:schemeClr val="dk1"/>
              </a:solidFill>
            </a:endParaRPr>
          </a:p>
          <a:p>
            <a:pPr indent="-342900" lvl="0" marL="457200" rtl="0" algn="l">
              <a:spcBef>
                <a:spcPts val="1600"/>
              </a:spcBef>
              <a:spcAft>
                <a:spcPts val="0"/>
              </a:spcAft>
              <a:buSzPts val="1800"/>
              <a:buChar char="●"/>
            </a:pPr>
            <a:r>
              <a:rPr lang="en"/>
              <a:t>Cold wallet is publicly visible.</a:t>
            </a:r>
            <a:endParaRPr/>
          </a:p>
          <a:p>
            <a:pPr indent="-342900" lvl="0" marL="457200" rtl="0" algn="l">
              <a:spcBef>
                <a:spcPts val="0"/>
              </a:spcBef>
              <a:spcAft>
                <a:spcPts val="0"/>
              </a:spcAft>
              <a:buSzPts val="1800"/>
              <a:buChar char="●"/>
            </a:pPr>
            <a:r>
              <a:rPr lang="en"/>
              <a:t>Actual transactions are made by Hot Wallet.</a:t>
            </a:r>
            <a:endParaRPr/>
          </a:p>
          <a:p>
            <a:pPr indent="-342900" lvl="0" marL="457200" rtl="0" algn="l">
              <a:spcBef>
                <a:spcPts val="0"/>
              </a:spcBef>
              <a:spcAft>
                <a:spcPts val="0"/>
              </a:spcAft>
              <a:buSzPts val="1800"/>
              <a:buChar char="●"/>
            </a:pPr>
            <a:r>
              <a:rPr lang="en"/>
              <a:t>Hot wallet is online and Cold wallet is offline.</a:t>
            </a:r>
            <a:endParaRPr/>
          </a:p>
          <a:p>
            <a:pPr indent="-342900" lvl="0" marL="457200" rtl="0" algn="l">
              <a:spcBef>
                <a:spcPts val="0"/>
              </a:spcBef>
              <a:spcAft>
                <a:spcPts val="0"/>
              </a:spcAft>
              <a:buSzPts val="1800"/>
              <a:buChar char="●"/>
            </a:pPr>
            <a:r>
              <a:rPr lang="en"/>
              <a:t>Transaction between hot wallet and cold wallet can be done offline.</a:t>
            </a:r>
            <a:endParaRPr/>
          </a:p>
          <a:p>
            <a:pPr indent="0" lvl="0" marL="0" rtl="0" algn="l">
              <a:spcBef>
                <a:spcPts val="1600"/>
              </a:spcBef>
              <a:spcAft>
                <a:spcPts val="0"/>
              </a:spcAft>
              <a:buNone/>
            </a:pPr>
            <a:r>
              <a:rPr b="1" lang="en">
                <a:solidFill>
                  <a:schemeClr val="dk1"/>
                </a:solidFill>
              </a:rPr>
              <a:t>Verification:</a:t>
            </a:r>
            <a:r>
              <a:rPr lang="en"/>
              <a:t> Based on the pattern followed to transfer IOUs, wallets were linked and verified by their actual users(Bitstamp and RippleFox).</a:t>
            </a:r>
            <a:endParaRPr/>
          </a:p>
          <a:p>
            <a:pPr indent="0" lvl="0" marL="0" rtl="0" algn="l">
              <a:spcBef>
                <a:spcPts val="1600"/>
              </a:spcBef>
              <a:spcAft>
                <a:spcPts val="1600"/>
              </a:spcAft>
              <a:buNone/>
            </a:pPr>
            <a:r>
              <a:rPr b="1" lang="en">
                <a:solidFill>
                  <a:schemeClr val="dk1"/>
                </a:solidFill>
              </a:rPr>
              <a:t>Privacy Impact: </a:t>
            </a:r>
            <a:r>
              <a:rPr lang="en"/>
              <a:t>Pattern analysis can be done to deanonymize the wallets linked to a business.</a:t>
            </a:r>
            <a:endParaRPr/>
          </a:p>
        </p:txBody>
      </p:sp>
      <p:sp>
        <p:nvSpPr>
          <p:cNvPr id="139" name="Google Shape;139;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Reconstructing gateways businesses</a:t>
            </a:r>
            <a:endParaRPr/>
          </a:p>
        </p:txBody>
      </p:sp>
      <p:sp>
        <p:nvSpPr>
          <p:cNvPr id="145" name="Google Shape;145;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Single gateway business</a:t>
            </a:r>
            <a:endParaRPr b="1">
              <a:solidFill>
                <a:schemeClr val="dk1"/>
              </a:solidFill>
            </a:endParaRPr>
          </a:p>
          <a:p>
            <a:pPr indent="-342900" lvl="0" marL="457200" rtl="0" algn="l">
              <a:spcBef>
                <a:spcPts val="1600"/>
              </a:spcBef>
              <a:spcAft>
                <a:spcPts val="0"/>
              </a:spcAft>
              <a:buSzPts val="1800"/>
              <a:buChar char="●"/>
            </a:pPr>
            <a:r>
              <a:rPr lang="en"/>
              <a:t>DividendRippler announced one public wallet.</a:t>
            </a:r>
            <a:endParaRPr/>
          </a:p>
          <a:p>
            <a:pPr indent="-342900" lvl="0" marL="457200" rtl="0" algn="l">
              <a:spcBef>
                <a:spcPts val="0"/>
              </a:spcBef>
              <a:spcAft>
                <a:spcPts val="0"/>
              </a:spcAft>
              <a:buSzPts val="1800"/>
              <a:buChar char="●"/>
            </a:pPr>
            <a:r>
              <a:rPr lang="en"/>
              <a:t>More than 1000 bitcoins have been transacted.</a:t>
            </a:r>
            <a:endParaRPr/>
          </a:p>
          <a:p>
            <a:pPr indent="0" lvl="0" marL="0" rtl="0" algn="l">
              <a:spcBef>
                <a:spcPts val="1600"/>
              </a:spcBef>
              <a:spcAft>
                <a:spcPts val="0"/>
              </a:spcAft>
              <a:buNone/>
            </a:pPr>
            <a:r>
              <a:rPr b="1" lang="en">
                <a:solidFill>
                  <a:schemeClr val="dk1"/>
                </a:solidFill>
              </a:rPr>
              <a:t>Several gateways business</a:t>
            </a:r>
            <a:endParaRPr b="1">
              <a:solidFill>
                <a:schemeClr val="dk1"/>
              </a:solidFill>
            </a:endParaRPr>
          </a:p>
          <a:p>
            <a:pPr indent="-342900" lvl="0" marL="457200" rtl="0" algn="l">
              <a:spcBef>
                <a:spcPts val="1600"/>
              </a:spcBef>
              <a:spcAft>
                <a:spcPts val="0"/>
              </a:spcAft>
              <a:buSzPts val="1800"/>
              <a:buChar char="●"/>
            </a:pPr>
            <a:r>
              <a:rPr lang="en"/>
              <a:t>DividendRippler, DYM and Chriswen were identified.</a:t>
            </a:r>
            <a:endParaRPr/>
          </a:p>
          <a:p>
            <a:pPr indent="-342900" lvl="0" marL="457200" rtl="0" algn="l">
              <a:spcBef>
                <a:spcPts val="0"/>
              </a:spcBef>
              <a:spcAft>
                <a:spcPts val="0"/>
              </a:spcAft>
              <a:buSzPts val="1800"/>
              <a:buChar char="●"/>
            </a:pPr>
            <a:r>
              <a:rPr lang="en"/>
              <a:t>Applying previous heuristics, DividendRippler and DYM are operated by the same owner.</a:t>
            </a:r>
            <a:endParaRPr/>
          </a:p>
        </p:txBody>
      </p:sp>
      <p:sp>
        <p:nvSpPr>
          <p:cNvPr id="146" name="Google Shape;146;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