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61" r:id="rId3"/>
    <p:sldId id="682" r:id="rId4"/>
    <p:sldId id="690" r:id="rId5"/>
    <p:sldId id="681" r:id="rId6"/>
    <p:sldId id="683" r:id="rId7"/>
    <p:sldId id="684" r:id="rId8"/>
    <p:sldId id="686" r:id="rId9"/>
    <p:sldId id="687" r:id="rId10"/>
    <p:sldId id="689" r:id="rId11"/>
    <p:sldId id="68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00BE-DAF2-4C7A-BE38-A6DFD7F0C5F1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60452-E881-41B5-83C2-A355FB18D6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87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8E13-E39B-4A1D-B674-C2F5D9862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74AAF-BBB9-4E53-8BA7-53C06F93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12130-AF75-45CA-809E-B2A645BC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404A-4183-4BC0-99ED-6007C4247CA1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25BB-5F41-4925-9010-0399B4F0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4FA7-6E17-4C26-A831-E385E6A8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80E6-6D40-44E2-8C79-2189F203BA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2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DFDA-E376-476A-9A92-6E21FBE3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6A707-B0DD-4215-AFDB-11D09D650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EE332-9B09-4187-89E2-8FBAE119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404A-4183-4BC0-99ED-6007C4247CA1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0499F-5848-495D-83D1-5A484C3E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9C01-3253-46B2-BE2F-CFE56E32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80E6-6D40-44E2-8C79-2189F203BA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3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80047-7F06-43B6-9F0A-D035884C4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E5A8-C84B-4200-B79F-122BA676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6A48-3C1F-4C4B-B732-D933E2DD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404A-4183-4BC0-99ED-6007C4247CA1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B8A42-C7F3-4A47-B7AC-8AD58B3A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EC538-0018-47B9-9BED-46403CA6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80E6-6D40-44E2-8C79-2189F203BA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3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4000-6221-4FE4-B354-8FA34910B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225"/>
            <a:ext cx="10515600" cy="5868738"/>
          </a:xfrm>
        </p:spPr>
        <p:txBody>
          <a:bodyPr/>
          <a:lstStyle>
            <a:lvl1pPr>
              <a:buNone/>
              <a:defRPr/>
            </a:lvl1pPr>
            <a:lvl5pPr>
              <a:buNone/>
              <a:defRPr/>
            </a:lvl5pPr>
          </a:lstStyle>
          <a:p>
            <a:pPr lvl="4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A47A-76DC-4299-B593-1496CD6A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404A-4183-4BC0-99ED-6007C4247CA1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FA82-0B97-4BB7-B901-D7D55DA0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7AEB-6233-4317-BD99-F97B642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80E6-6D40-44E2-8C79-2189F203BA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2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0A61-E308-49D8-A504-E4EE3D0B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F72CF-52AC-4A17-A7F1-EE958F590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AED3-AA78-4DAC-B675-C571564C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404A-4183-4BC0-99ED-6007C4247CA1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F80C5-0C71-49F4-ABF4-1C723AC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53E28-C3DF-4570-874F-910B3F90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80E6-6D40-44E2-8C79-2189F203BA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56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DC9-C291-449E-A1F8-B6C8D62F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E01F-2F21-48E7-897E-A410798DD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DFB4E-B227-40AE-BBDF-7EF781815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010F-281C-49E3-A268-15525F0C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404A-4183-4BC0-99ED-6007C4247CA1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35D45-09CD-4D40-8ED3-CE47FB01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DBBDF-C7BC-4656-A872-7B00815A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80E6-6D40-44E2-8C79-2189F203BA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00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2FE8-C32C-4EBB-84F9-130ECF02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66167-9CD4-426C-9FF4-1697429EA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10114-446B-4014-B34F-805796C92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0103B-8062-4EE4-A357-D177D47E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A1BEC-654A-442C-BC58-F33895650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DB822-E12D-4F9C-83A2-6A88FE3B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404A-4183-4BC0-99ED-6007C4247CA1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E43E2-8251-491A-9F4E-5FA92CBB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75D68-4DD1-4276-99A8-0FCB9DB0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80E6-6D40-44E2-8C79-2189F203BA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40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00B5-308C-4287-B94D-114367E4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E5918-9B98-45CE-ABA7-2DC4B428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404A-4183-4BC0-99ED-6007C4247CA1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AAFAA-C031-4D40-B6D0-7BD6A700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E72BA-177B-442B-BF78-B01C4CB2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80E6-6D40-44E2-8C79-2189F203BA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99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399BA-2D82-4D10-8BBD-63BADDAF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404A-4183-4BC0-99ED-6007C4247CA1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A7812-4FE9-4EBB-B872-BCF85315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7C77A-454C-48F4-8625-EFD6C164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80E6-6D40-44E2-8C79-2189F203BA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26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D2EC-DF71-48BA-9179-885786B5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322E-D1BA-449F-AD9F-D759E747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39D51-CEC4-4CF3-90BB-5A9DB5090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C5BEB-4523-4C35-AB1E-2FAD852F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404A-4183-4BC0-99ED-6007C4247CA1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EEA40-04F2-422C-9E46-467BF40C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BF881-B98C-43AD-89C1-E7BBCBB0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80E6-6D40-44E2-8C79-2189F203BA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78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FF7A-B13D-4225-91FB-1CEC7388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138CD-F255-400B-BDC8-B217324EA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A65B6-66A2-4BCC-88BA-CC1B69F00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CAD0D-589D-4B46-BB11-FB4A723E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404A-4183-4BC0-99ED-6007C4247CA1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889E3-5B18-4EDC-B1AC-B45F986A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07CD-D583-4575-821A-A7E8E2F9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80E6-6D40-44E2-8C79-2189F203BA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67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17AD0-8741-4CBE-8FA0-502544C4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4911A-35D6-4CC2-8E63-CDD0E5B9D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004B-E237-44C7-88DF-7F8A6E365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404A-4183-4BC0-99ED-6007C4247CA1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AD726-FF43-43F1-A396-AD0BC45F0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AB6D-5FFD-450F-81A2-EF37E549E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80E6-6D40-44E2-8C79-2189F203BA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12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0">
            <a:extLst>
              <a:ext uri="{FF2B5EF4-FFF2-40B4-BE49-F238E27FC236}">
                <a16:creationId xmlns:a16="http://schemas.microsoft.com/office/drawing/2014/main" id="{7A726E2A-1D07-4DDD-92F8-38CC40A6A09E}"/>
              </a:ext>
            </a:extLst>
          </p:cNvPr>
          <p:cNvSpPr txBox="1">
            <a:spLocks/>
          </p:cNvSpPr>
          <p:nvPr/>
        </p:nvSpPr>
        <p:spPr>
          <a:xfrm>
            <a:off x="721113" y="192938"/>
            <a:ext cx="10749774" cy="11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Reduction Algorithms for Persistence Diagrams of Networks: CoralTDA and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PrunIT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AE6A5-9D23-4BC0-885A-2924D038365E}"/>
              </a:ext>
            </a:extLst>
          </p:cNvPr>
          <p:cNvSpPr txBox="1"/>
          <p:nvPr/>
        </p:nvSpPr>
        <p:spPr>
          <a:xfrm>
            <a:off x="462000" y="1781549"/>
            <a:ext cx="112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Cuneyt Akcora, Yulia R. Gel, Murat Kantarcioglu, Baris Coskunuzer</a:t>
            </a:r>
            <a:endParaRPr kumimoji="0" lang="en-CA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hape 73">
            <a:extLst>
              <a:ext uri="{FF2B5EF4-FFF2-40B4-BE49-F238E27FC236}">
                <a16:creationId xmlns:a16="http://schemas.microsoft.com/office/drawing/2014/main" id="{EA65EA24-2459-4E24-8340-348D62E1B0F4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68" y="4299183"/>
            <a:ext cx="2448000" cy="24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University of Manitoba - Wikipedia">
            <a:extLst>
              <a:ext uri="{FF2B5EF4-FFF2-40B4-BE49-F238E27FC236}">
                <a16:creationId xmlns:a16="http://schemas.microsoft.com/office/drawing/2014/main" id="{FBA4662C-2A95-489D-BDC2-38D7E2BD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57" y="4261616"/>
            <a:ext cx="4973193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4E96FF6-A4F7-4B04-C975-BB5DD72A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668" y="2432418"/>
            <a:ext cx="3744000" cy="1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EA83C7-4495-489A-6757-CEC4079EAB20}"/>
              </a:ext>
            </a:extLst>
          </p:cNvPr>
          <p:cNvSpPr txBox="1"/>
          <p:nvPr/>
        </p:nvSpPr>
        <p:spPr>
          <a:xfrm>
            <a:off x="721113" y="271178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NeurIPS | 2022</a:t>
            </a:r>
            <a:br>
              <a:rPr lang="en-US" sz="2000" dirty="0"/>
            </a:b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Thirty-sixth Conference on Neural Information Processing Systems</a:t>
            </a:r>
          </a:p>
        </p:txBody>
      </p:sp>
    </p:spTree>
    <p:extLst>
      <p:ext uri="{BB962C8B-B14F-4D97-AF65-F5344CB8AC3E}">
        <p14:creationId xmlns:p14="http://schemas.microsoft.com/office/powerpoint/2010/main" val="159202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9">
            <a:extLst>
              <a:ext uri="{FF2B5EF4-FFF2-40B4-BE49-F238E27FC236}">
                <a16:creationId xmlns:a16="http://schemas.microsoft.com/office/drawing/2014/main" id="{1E1D3C6C-FFD3-A88F-EA34-7424585F4DCA}"/>
              </a:ext>
            </a:extLst>
          </p:cNvPr>
          <p:cNvSpPr txBox="1"/>
          <p:nvPr/>
        </p:nvSpPr>
        <p:spPr>
          <a:xfrm>
            <a:off x="304800" y="123854"/>
            <a:ext cx="11887200" cy="4536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11079" marR="0" lvl="0" indent="-311079" algn="l" defTabSz="9144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Tx/>
              <a:buNone/>
              <a:tabLst/>
              <a:defRPr/>
            </a:pPr>
            <a:r>
              <a:rPr lang="en-US" sz="3266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Combining CoralTDA and </a:t>
            </a:r>
            <a:r>
              <a:rPr lang="en-US" sz="3266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PrunIT</a:t>
            </a:r>
            <a:endParaRPr kumimoji="0" lang="en-US" sz="3266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7B8B27-D41B-637E-3E4F-9274550E372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42" y="1433792"/>
            <a:ext cx="9160064" cy="30533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703318-4252-39E4-D2DD-D64312793B70}"/>
              </a:ext>
            </a:extLst>
          </p:cNvPr>
          <p:cNvSpPr txBox="1"/>
          <p:nvPr/>
        </p:nvSpPr>
        <p:spPr>
          <a:xfrm>
            <a:off x="419128" y="4628626"/>
            <a:ext cx="1152000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Vertex reduction results for 11 large datasets after the application of </a:t>
            </a:r>
            <a:r>
              <a:rPr lang="en-US" sz="2000" dirty="0" err="1"/>
              <a:t>PrunIt</a:t>
            </a:r>
            <a:r>
              <a:rPr lang="en-US" sz="2000" dirty="0"/>
              <a:t> and </a:t>
            </a:r>
            <a:r>
              <a:rPr lang="en-US" sz="2000" dirty="0" err="1"/>
              <a:t>CoralTDA</a:t>
            </a:r>
            <a:r>
              <a:rPr lang="en-US" sz="2000" dirty="0"/>
              <a:t> algorithms.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(the largest graph: youtube.com, has 1.1M vertices) 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emailEuAll</a:t>
            </a:r>
            <a:r>
              <a:rPr lang="en-US" dirty="0">
                <a:solidFill>
                  <a:srgbClr val="FF0000"/>
                </a:solidFill>
              </a:rPr>
              <a:t> is the outlier for the 2nd and 3rd cores (shown with a crossed square).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9">
            <a:extLst>
              <a:ext uri="{FF2B5EF4-FFF2-40B4-BE49-F238E27FC236}">
                <a16:creationId xmlns:a16="http://schemas.microsoft.com/office/drawing/2014/main" id="{1E1D3C6C-FFD3-A88F-EA34-7424585F4DCA}"/>
              </a:ext>
            </a:extLst>
          </p:cNvPr>
          <p:cNvSpPr txBox="1"/>
          <p:nvPr/>
        </p:nvSpPr>
        <p:spPr>
          <a:xfrm>
            <a:off x="304800" y="123854"/>
            <a:ext cx="11887200" cy="4536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11079" marR="0" lvl="0" indent="-311079" algn="l" defTabSz="9144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Tx/>
              <a:buNone/>
              <a:tabLst/>
              <a:defRPr/>
            </a:pPr>
            <a:r>
              <a:rPr lang="en-US" sz="3266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Higher Betti Numbers are Abundant in Large Networks</a:t>
            </a:r>
            <a:endParaRPr kumimoji="0" lang="en-US" sz="3266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DB1D6-DD5A-297E-08CA-52DF6D7D35E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361" y="1702234"/>
            <a:ext cx="3510001" cy="23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A0E29-AE0D-F8EE-DE3B-F06D90D0C70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4238" y="1702234"/>
            <a:ext cx="3510000" cy="23400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3F7FD70-42FB-0283-B046-3420E20F01D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13" y="1702234"/>
            <a:ext cx="3510000" cy="23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5610ED-D7EA-0BDC-8AC7-87256B4C89A1}"/>
              </a:ext>
            </a:extLst>
          </p:cNvPr>
          <p:cNvSpPr txBox="1"/>
          <p:nvPr/>
        </p:nvSpPr>
        <p:spPr>
          <a:xfrm>
            <a:off x="1219200" y="4760567"/>
            <a:ext cx="975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Clustering coefficients vs. number of topological features in TWITTER and FACEBOOK datasets.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1921162" y="5386150"/>
            <a:ext cx="7961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Each blue dot represents a graph with hundreds of higher topological features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5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C208-2A6A-4B63-8617-1E73B57D2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515" y="3694546"/>
            <a:ext cx="11288751" cy="1645236"/>
          </a:xfrm>
        </p:spPr>
        <p:txBody>
          <a:bodyPr>
            <a:normAutofit/>
          </a:bodyPr>
          <a:lstStyle/>
          <a:p>
            <a:r>
              <a:rPr lang="en-US" sz="3600" dirty="0"/>
              <a:t>Cuneyt G. Akcora, Yulia R. Gel,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Murat Kantarcioglu, Baris Coskunuzer</a:t>
            </a:r>
            <a:r>
              <a:rPr lang="en-US" sz="3600" baseline="30000" dirty="0"/>
              <a:t>  </a:t>
            </a:r>
            <a:endParaRPr lang="en-CA" sz="3600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111C4-E468-4ADE-BA3B-68C08500E70B}"/>
              </a:ext>
            </a:extLst>
          </p:cNvPr>
          <p:cNvSpPr txBox="1"/>
          <p:nvPr/>
        </p:nvSpPr>
        <p:spPr>
          <a:xfrm>
            <a:off x="2666041" y="1973428"/>
            <a:ext cx="6835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Cuneyt.Akcora@umanitoba.ca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68049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6F7EA7-1D07-4912-8AEE-F275A274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00" y="692727"/>
            <a:ext cx="11052000" cy="4842273"/>
          </a:xfrm>
        </p:spPr>
        <p:txBody>
          <a:bodyPr>
            <a:noAutofit/>
          </a:bodyPr>
          <a:lstStyle/>
          <a:p>
            <a:pPr marL="0" indent="0"/>
            <a:r>
              <a:rPr lang="en-US" sz="4400" dirty="0">
                <a:latin typeface="Calibri" panose="020F0502020204030204" pitchFamily="34" charset="0"/>
              </a:rPr>
              <a:t>Topological data analysis (TDA) delivers </a:t>
            </a:r>
            <a:r>
              <a:rPr lang="en-US" sz="4400" dirty="0">
                <a:solidFill>
                  <a:srgbClr val="00B050"/>
                </a:solidFill>
                <a:latin typeface="Calibri" panose="020F0502020204030204" pitchFamily="34" charset="0"/>
              </a:rPr>
              <a:t>invaluable</a:t>
            </a:r>
            <a:r>
              <a:rPr lang="en-US" sz="4400" dirty="0">
                <a:latin typeface="Calibri" panose="020F0502020204030204" pitchFamily="34" charset="0"/>
              </a:rPr>
              <a:t> and </a:t>
            </a:r>
            <a:r>
              <a:rPr lang="en-US" sz="4400" dirty="0">
                <a:solidFill>
                  <a:srgbClr val="00B050"/>
                </a:solidFill>
                <a:latin typeface="Calibri" panose="020F0502020204030204" pitchFamily="34" charset="0"/>
              </a:rPr>
              <a:t>complementary information </a:t>
            </a:r>
            <a:r>
              <a:rPr lang="en-US" sz="4400" dirty="0">
                <a:latin typeface="Calibri" panose="020F0502020204030204" pitchFamily="34" charset="0"/>
              </a:rPr>
              <a:t>on the intrinsic properties of data inaccessible to conventional methods.</a:t>
            </a:r>
          </a:p>
          <a:p>
            <a:pPr marL="0" indent="0"/>
            <a:endParaRPr lang="en-US" sz="4400" dirty="0">
              <a:latin typeface="Calibri" panose="020F0502020204030204" pitchFamily="34" charset="0"/>
            </a:endParaRPr>
          </a:p>
          <a:p>
            <a:pPr marL="0" indent="0"/>
            <a:r>
              <a:rPr lang="en-US" sz="4400" dirty="0">
                <a:latin typeface="Calibri" panose="020F0502020204030204" pitchFamily="34" charset="0"/>
              </a:rPr>
              <a:t>Persistent Homology is a unique feature extraction method in graph learning tasks.</a:t>
            </a:r>
          </a:p>
          <a:p>
            <a:pPr marL="0" indent="0"/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66565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6F7EA7-1D07-4912-8AEE-F275A274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00" y="572355"/>
            <a:ext cx="5915613" cy="4572527"/>
          </a:xfrm>
        </p:spPr>
        <p:txBody>
          <a:bodyPr>
            <a:noAutofit/>
          </a:bodyPr>
          <a:lstStyle/>
          <a:p>
            <a:pPr marL="0" indent="0"/>
            <a:r>
              <a:rPr lang="en-US" sz="4400" dirty="0">
                <a:latin typeface="Calibri" panose="020F0502020204030204" pitchFamily="34" charset="0"/>
              </a:rPr>
              <a:t>However, </a:t>
            </a:r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</a:rPr>
              <a:t>high computational costs </a:t>
            </a:r>
            <a:r>
              <a:rPr lang="en-US" sz="4400" dirty="0">
                <a:latin typeface="Calibri" panose="020F0502020204030204" pitchFamily="34" charset="0"/>
              </a:rPr>
              <a:t>remain the primary roadblock hindering the successful application of TDA in real-world studies, particularly with </a:t>
            </a:r>
            <a:r>
              <a:rPr lang="en-US" sz="4400" dirty="0">
                <a:solidFill>
                  <a:schemeClr val="accent5"/>
                </a:solidFill>
                <a:latin typeface="Calibri" panose="020F0502020204030204" pitchFamily="34" charset="0"/>
              </a:rPr>
              <a:t>machine learning on large complex networks</a:t>
            </a:r>
            <a:r>
              <a:rPr lang="en-US" sz="4400" dirty="0">
                <a:latin typeface="Calibri" panose="020F0502020204030204" pitchFamily="34" charset="0"/>
              </a:rPr>
              <a:t>.</a:t>
            </a:r>
            <a:endParaRPr lang="en-CA" sz="4400" dirty="0"/>
          </a:p>
        </p:txBody>
      </p:sp>
      <p:pic>
        <p:nvPicPr>
          <p:cNvPr id="1026" name="Picture 2" descr="Geshi Network">
            <a:extLst>
              <a:ext uri="{FF2B5EF4-FFF2-40B4-BE49-F238E27FC236}">
                <a16:creationId xmlns:a16="http://schemas.microsoft.com/office/drawing/2014/main" id="{59154B3D-D76E-219F-109E-2D281469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25" y="349967"/>
            <a:ext cx="5499732" cy="54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AFC08-BFBE-5D82-ECB1-52B35EC7C85B}"/>
              </a:ext>
            </a:extLst>
          </p:cNvPr>
          <p:cNvSpPr txBox="1"/>
          <p:nvPr/>
        </p:nvSpPr>
        <p:spPr>
          <a:xfrm>
            <a:off x="6860339" y="5984091"/>
            <a:ext cx="5076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Image: https://www.mkbergman.com/968/a-new-best-friend-gephi-for-large-scale-networks/</a:t>
            </a:r>
          </a:p>
        </p:txBody>
      </p:sp>
    </p:spTree>
    <p:extLst>
      <p:ext uri="{BB962C8B-B14F-4D97-AF65-F5344CB8AC3E}">
        <p14:creationId xmlns:p14="http://schemas.microsoft.com/office/powerpoint/2010/main" val="807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>
            <a:normAutofit/>
          </a:bodyPr>
          <a:lstStyle/>
          <a:p>
            <a:pPr marL="0" indent="0"/>
            <a:r>
              <a:rPr lang="en-US" sz="4000" dirty="0"/>
              <a:t>We provide two algorithms to reduce the graph size significantly without changing the persistent homology output:</a:t>
            </a:r>
          </a:p>
          <a:p>
            <a:pPr marL="1028700" lvl="1" indent="-571500"/>
            <a:r>
              <a:rPr lang="en-US" sz="3600" b="1" dirty="0"/>
              <a:t>CoralTDA: core decomposition-based </a:t>
            </a:r>
          </a:p>
          <a:p>
            <a:pPr marL="1028700" lvl="1" indent="-571500"/>
            <a:r>
              <a:rPr lang="en-US" sz="3600" b="1" dirty="0" err="1"/>
              <a:t>PrunIt</a:t>
            </a:r>
            <a:r>
              <a:rPr lang="en-US" sz="3600" b="1" dirty="0"/>
              <a:t>: domination-based</a:t>
            </a:r>
          </a:p>
        </p:txBody>
      </p:sp>
    </p:spTree>
    <p:extLst>
      <p:ext uri="{BB962C8B-B14F-4D97-AF65-F5344CB8AC3E}">
        <p14:creationId xmlns:p14="http://schemas.microsoft.com/office/powerpoint/2010/main" val="406124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6F7EA7-1D07-4912-8AEE-F275A2746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845" y="1465008"/>
                <a:ext cx="6852955" cy="415070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CA" sz="3200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Insight</a:t>
                </a:r>
                <a:r>
                  <a:rPr lang="en-CA" sz="3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lower core vertices do not affect higher persistence diagrams;  the graph yields exact persistent homology results.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</a:pPr>
                <a:endParaRPr lang="en-US" sz="32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Higher persistence diagrams are same for the graph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𝒢</m:t>
                    </m:r>
                  </m:oMath>
                </a14:m>
                <a:r>
                  <a:rPr lang="en-CA" sz="3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its k-core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𝒢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CA" sz="32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6F7EA7-1D07-4912-8AEE-F275A2746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45" y="1465008"/>
                <a:ext cx="6852955" cy="4150701"/>
              </a:xfrm>
              <a:blipFill>
                <a:blip r:embed="rId2"/>
                <a:stretch>
                  <a:fillRect l="-2222" t="-3084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hape 89">
            <a:extLst>
              <a:ext uri="{FF2B5EF4-FFF2-40B4-BE49-F238E27FC236}">
                <a16:creationId xmlns:a16="http://schemas.microsoft.com/office/drawing/2014/main" id="{1E1D3C6C-FFD3-A88F-EA34-7424585F4DCA}"/>
              </a:ext>
            </a:extLst>
          </p:cNvPr>
          <p:cNvSpPr txBox="1"/>
          <p:nvPr/>
        </p:nvSpPr>
        <p:spPr>
          <a:xfrm>
            <a:off x="304800" y="123854"/>
            <a:ext cx="11887200" cy="882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11079" marR="0" lvl="0" indent="-311079" defTabSz="9144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Tx/>
              <a:buNone/>
              <a:tabLst/>
              <a:defRPr/>
            </a:pPr>
            <a:r>
              <a:rPr lang="en-US" sz="48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CoralTDA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C238342-A4C6-6AC7-6853-C1DC43728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51" y="1465008"/>
            <a:ext cx="4135141" cy="3547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550F93-D20D-56C1-74F2-638446000F46}"/>
              </a:ext>
            </a:extLst>
          </p:cNvPr>
          <p:cNvSpPr txBox="1"/>
          <p:nvPr/>
        </p:nvSpPr>
        <p:spPr>
          <a:xfrm>
            <a:off x="7139709" y="5346673"/>
            <a:ext cx="46411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CA" sz="2800" dirty="0">
                <a:solidFill>
                  <a:schemeClr val="bg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Vertices 1, 3, 5 and 7 cannot create 1-dimensional holes</a:t>
            </a:r>
          </a:p>
        </p:txBody>
      </p:sp>
    </p:spTree>
    <p:extLst>
      <p:ext uri="{BB962C8B-B14F-4D97-AF65-F5344CB8AC3E}">
        <p14:creationId xmlns:p14="http://schemas.microsoft.com/office/powerpoint/2010/main" val="396208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6F7EA7-1D07-4912-8AEE-F275A2746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000" y="1132780"/>
                <a:ext cx="10319273" cy="2136893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3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3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be an unweighted connected graph. 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3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32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32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3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be a filtration function on 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3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en-CA" sz="32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CA" sz="32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32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3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represent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3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persistence diagram (PD) for the </a:t>
                </a:r>
                <a:r>
                  <a:rPr lang="en-US" sz="3200" dirty="0">
                    <a:solidFill>
                      <a:schemeClr val="accent5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sublevel filtration </a:t>
                </a:r>
                <a:r>
                  <a:rPr lang="en-US" sz="32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of the clique complexes. 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</a:pPr>
                <a:endParaRPr lang="en-US" sz="32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6F7EA7-1D07-4912-8AEE-F275A2746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000" y="1132780"/>
                <a:ext cx="10319273" cy="2136893"/>
              </a:xfrm>
              <a:blipFill>
                <a:blip r:embed="rId2"/>
                <a:stretch>
                  <a:fillRect l="-1477" t="-6000" b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hape 89">
            <a:extLst>
              <a:ext uri="{FF2B5EF4-FFF2-40B4-BE49-F238E27FC236}">
                <a16:creationId xmlns:a16="http://schemas.microsoft.com/office/drawing/2014/main" id="{1E1D3C6C-FFD3-A88F-EA34-7424585F4DCA}"/>
              </a:ext>
            </a:extLst>
          </p:cNvPr>
          <p:cNvSpPr txBox="1"/>
          <p:nvPr/>
        </p:nvSpPr>
        <p:spPr>
          <a:xfrm>
            <a:off x="672000" y="108989"/>
            <a:ext cx="11520000" cy="7536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11079" marR="0" lvl="0" indent="-311079" defTabSz="9144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Tx/>
              <a:buNone/>
              <a:tabLst/>
              <a:defRPr/>
            </a:pPr>
            <a:r>
              <a:rPr lang="en-US" sz="44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CoralTDA</a:t>
            </a:r>
            <a:endParaRPr kumimoji="0" lang="en-US" sz="3266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4EDF10-8DA6-0F4E-9ABC-FA9D7B9A1F8F}"/>
                  </a:ext>
                </a:extLst>
              </p:cNvPr>
              <p:cNvSpPr txBox="1"/>
              <p:nvPr/>
            </p:nvSpPr>
            <p:spPr>
              <a:xfrm>
                <a:off x="942109" y="5966586"/>
                <a:ext cx="10303055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K-core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is the largest subgraph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where all the vertices have a degree of at least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CA" sz="2000" dirty="0">
                  <a:solidFill>
                    <a:schemeClr val="bg1">
                      <a:lumMod val="50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4EDF10-8DA6-0F4E-9ABC-FA9D7B9A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09" y="5966586"/>
                <a:ext cx="10303055" cy="405624"/>
              </a:xfrm>
              <a:prstGeom prst="rect">
                <a:avLst/>
              </a:prstGeom>
              <a:blipFill>
                <a:blip r:embed="rId3"/>
                <a:stretch>
                  <a:fillRect l="-651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C238342-A4C6-6AC7-6853-C1DC437284F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91" y="3090608"/>
            <a:ext cx="2975988" cy="2552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62473" y="4098893"/>
                <a:ext cx="7656945" cy="1258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𝒢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be 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-core </a:t>
                </a: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800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CA" sz="28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80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CA" sz="28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73" y="4098893"/>
                <a:ext cx="7656945" cy="1258165"/>
              </a:xfrm>
              <a:prstGeom prst="rect">
                <a:avLst/>
              </a:prstGeom>
              <a:blipFill>
                <a:blip r:embed="rId5"/>
                <a:stretch>
                  <a:fillRect l="-1591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75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6F7EA7-1D07-4912-8AEE-F275A2746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845" y="1673559"/>
                <a:ext cx="6594337" cy="399756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CA" sz="4000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Insight</a:t>
                </a:r>
                <a:r>
                  <a:rPr lang="en-CA" sz="4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4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4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or a graph G, and filtration function </a:t>
                </a:r>
                <a14:m>
                  <m:oMath xmlns:m="http://schemas.openxmlformats.org/officeDocument/2006/math">
                    <m:r>
                      <a:rPr lang="en-US" sz="40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40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40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4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>
                    <a:solidFill>
                      <a:schemeClr val="accent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removing dominated vertices </a:t>
                </a:r>
                <a:r>
                  <a:rPr lang="en-US" sz="4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from a graph does not change the persistent homology at any level.</a:t>
                </a:r>
                <a:endParaRPr lang="en-CA" sz="4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6F7EA7-1D07-4912-8AEE-F275A2746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45" y="1673559"/>
                <a:ext cx="6594337" cy="3997568"/>
              </a:xfrm>
              <a:blipFill>
                <a:blip r:embed="rId2"/>
                <a:stretch>
                  <a:fillRect l="-3235" t="-4275" r="-47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hape 89">
            <a:extLst>
              <a:ext uri="{FF2B5EF4-FFF2-40B4-BE49-F238E27FC236}">
                <a16:creationId xmlns:a16="http://schemas.microsoft.com/office/drawing/2014/main" id="{1E1D3C6C-FFD3-A88F-EA34-7424585F4DCA}"/>
              </a:ext>
            </a:extLst>
          </p:cNvPr>
          <p:cNvSpPr txBox="1"/>
          <p:nvPr/>
        </p:nvSpPr>
        <p:spPr>
          <a:xfrm>
            <a:off x="304800" y="123854"/>
            <a:ext cx="11887200" cy="10625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11079" marR="0" lvl="0" indent="-311079" algn="l" defTabSz="9144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Tx/>
              <a:buNone/>
              <a:tabLst/>
              <a:defRPr/>
            </a:pPr>
            <a:r>
              <a:rPr lang="en-US" sz="44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PrunIT</a:t>
            </a:r>
            <a:endParaRPr kumimoji="0" lang="en-US" sz="3266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38342-A4C6-6AC7-6853-C1DC43728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3154" y="1429992"/>
            <a:ext cx="3790492" cy="3547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78658E-0126-2E43-17DC-DCCC7956C797}"/>
              </a:ext>
            </a:extLst>
          </p:cNvPr>
          <p:cNvSpPr txBox="1"/>
          <p:nvPr/>
        </p:nvSpPr>
        <p:spPr>
          <a:xfrm>
            <a:off x="7361380" y="5347961"/>
            <a:ext cx="4373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CA" sz="1800" dirty="0">
                <a:solidFill>
                  <a:schemeClr val="bg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Vertex 3 dominates vertices 1 and 2. There are no other dominated vertices.</a:t>
            </a:r>
          </a:p>
        </p:txBody>
      </p:sp>
    </p:spTree>
    <p:extLst>
      <p:ext uri="{BB962C8B-B14F-4D97-AF65-F5344CB8AC3E}">
        <p14:creationId xmlns:p14="http://schemas.microsoft.com/office/powerpoint/2010/main" val="320353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9">
            <a:extLst>
              <a:ext uri="{FF2B5EF4-FFF2-40B4-BE49-F238E27FC236}">
                <a16:creationId xmlns:a16="http://schemas.microsoft.com/office/drawing/2014/main" id="{1E1D3C6C-FFD3-A88F-EA34-7424585F4DCA}"/>
              </a:ext>
            </a:extLst>
          </p:cNvPr>
          <p:cNvSpPr txBox="1"/>
          <p:nvPr/>
        </p:nvSpPr>
        <p:spPr>
          <a:xfrm>
            <a:off x="304800" y="123854"/>
            <a:ext cx="11887200" cy="4536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11079" marR="0" lvl="0" indent="-311079" algn="l" defTabSz="9144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Tx/>
              <a:buNone/>
              <a:tabLst/>
              <a:defRPr/>
            </a:pPr>
            <a:r>
              <a:rPr lang="en-US" sz="3266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CoralTDA Results on Graph and Node Classification Datasets</a:t>
            </a:r>
            <a:endParaRPr kumimoji="0" lang="en-US" sz="3266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34DB1D6-DD5A-297E-08CA-52DF6D7D35E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10" y="815664"/>
            <a:ext cx="3597887" cy="239859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19A0E29-AE0D-F8EE-DE3B-F06D90D0C70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802" y="815664"/>
            <a:ext cx="3597887" cy="2398591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1AAB3C3-629C-4040-F328-68AE4248931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10" y="3527067"/>
            <a:ext cx="3426381" cy="2284254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959A14D9-3230-DC61-6F0B-A277B14CFD2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02" y="3527067"/>
            <a:ext cx="3426381" cy="22842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B8B30A-59FB-F5B7-7C0F-163F7FD3BF87}"/>
              </a:ext>
            </a:extLst>
          </p:cNvPr>
          <p:cNvSpPr txBox="1"/>
          <p:nvPr/>
        </p:nvSpPr>
        <p:spPr>
          <a:xfrm>
            <a:off x="2970999" y="5914363"/>
            <a:ext cx="6554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FACEBOOK and TWITTER datasets are reduced by 20% for k &gt; 4, </a:t>
            </a:r>
            <a:r>
              <a:rPr lang="en-US" dirty="0">
                <a:solidFill>
                  <a:schemeClr val="accent1"/>
                </a:solidFill>
              </a:rPr>
              <a:t>whereas in other datasets graphs are reduced to empty sets.</a:t>
            </a:r>
            <a:endParaRPr lang="en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5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9">
            <a:extLst>
              <a:ext uri="{FF2B5EF4-FFF2-40B4-BE49-F238E27FC236}">
                <a16:creationId xmlns:a16="http://schemas.microsoft.com/office/drawing/2014/main" id="{1E1D3C6C-FFD3-A88F-EA34-7424585F4DCA}"/>
              </a:ext>
            </a:extLst>
          </p:cNvPr>
          <p:cNvSpPr txBox="1"/>
          <p:nvPr/>
        </p:nvSpPr>
        <p:spPr>
          <a:xfrm>
            <a:off x="304800" y="123854"/>
            <a:ext cx="11887200" cy="4536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11079" marR="0" lvl="0" indent="-311079" algn="l" defTabSz="9144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Tx/>
              <a:buNone/>
              <a:tabLst/>
              <a:defRPr/>
            </a:pPr>
            <a:r>
              <a:rPr lang="en-US" sz="3266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PrunIT</a:t>
            </a:r>
            <a:r>
              <a:rPr lang="en-US" sz="3266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Results on Graph and Node Classification Datasets</a:t>
            </a:r>
            <a:endParaRPr kumimoji="0" lang="en-US" sz="3266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DB1D6-DD5A-297E-08CA-52DF6D7D35E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478" y="1385936"/>
            <a:ext cx="4250707" cy="30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A0E29-AE0D-F8EE-DE3B-F06D90D0C70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0424" y="1287611"/>
            <a:ext cx="4914002" cy="327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71181-57DA-A968-8934-F050F95EC1CA}"/>
              </a:ext>
            </a:extLst>
          </p:cNvPr>
          <p:cNvSpPr txBox="1"/>
          <p:nvPr/>
        </p:nvSpPr>
        <p:spPr>
          <a:xfrm>
            <a:off x="6602361" y="4774014"/>
            <a:ext cx="5247893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PrunIT</a:t>
            </a:r>
            <a:r>
              <a:rPr lang="en-US" sz="1600" dirty="0"/>
              <a:t> reduction in OGB node classification dataset.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Each data point is an ego network.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Even for large networks, time reduction rates can reach 75%.</a:t>
            </a:r>
            <a:endParaRPr lang="en-CA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61CFD-D2B4-4E31-694B-EE903A1514AF}"/>
              </a:ext>
            </a:extLst>
          </p:cNvPr>
          <p:cNvSpPr txBox="1"/>
          <p:nvPr/>
        </p:nvSpPr>
        <p:spPr>
          <a:xfrm>
            <a:off x="1091380" y="4774014"/>
            <a:ext cx="50138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Vertex reduction by </a:t>
            </a:r>
            <a:r>
              <a:rPr lang="en-US" sz="1600" dirty="0" err="1"/>
              <a:t>PrunIT</a:t>
            </a:r>
            <a:r>
              <a:rPr lang="en-US" sz="1600" dirty="0"/>
              <a:t> algorithm.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Results are averages of graph instances from the datasets. </a:t>
            </a:r>
            <a:r>
              <a:rPr lang="en-US" sz="1600" dirty="0"/>
              <a:t>Filtration function is vertex degree.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2624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521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Cuneyt G. Akcora, Yulia R. Gel,   Murat Kantarcioglu, Baris Coskunuzer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Cuneyt Akcora</dc:creator>
  <cp:lastModifiedBy>Cuneyt Akcora</cp:lastModifiedBy>
  <cp:revision>25</cp:revision>
  <dcterms:created xsi:type="dcterms:W3CDTF">2020-12-10T05:05:06Z</dcterms:created>
  <dcterms:modified xsi:type="dcterms:W3CDTF">2022-10-22T04:37:43Z</dcterms:modified>
</cp:coreProperties>
</file>