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348" r:id="rId2"/>
    <p:sldId id="320" r:id="rId3"/>
    <p:sldId id="304" r:id="rId4"/>
    <p:sldId id="336" r:id="rId5"/>
    <p:sldId id="337" r:id="rId6"/>
    <p:sldId id="338" r:id="rId7"/>
    <p:sldId id="342" r:id="rId8"/>
    <p:sldId id="339" r:id="rId9"/>
    <p:sldId id="340" r:id="rId10"/>
    <p:sldId id="345" r:id="rId11"/>
    <p:sldId id="332" r:id="rId12"/>
    <p:sldId id="346" r:id="rId13"/>
    <p:sldId id="312" r:id="rId14"/>
    <p:sldId id="313" r:id="rId15"/>
    <p:sldId id="321" r:id="rId16"/>
    <p:sldId id="322" r:id="rId17"/>
    <p:sldId id="314" r:id="rId18"/>
    <p:sldId id="315" r:id="rId19"/>
    <p:sldId id="317" r:id="rId20"/>
    <p:sldId id="324" r:id="rId21"/>
    <p:sldId id="323" r:id="rId22"/>
    <p:sldId id="343" r:id="rId23"/>
    <p:sldId id="344" r:id="rId24"/>
    <p:sldId id="327" r:id="rId25"/>
    <p:sldId id="328" r:id="rId26"/>
    <p:sldId id="329" r:id="rId27"/>
    <p:sldId id="330" r:id="rId28"/>
    <p:sldId id="287" r:id="rId29"/>
    <p:sldId id="347" r:id="rId30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cora, Cuneyt" initials="AC" lastIdx="6" clrIdx="0">
    <p:extLst>
      <p:ext uri="{19B8F6BF-5375-455C-9EA6-DF929625EA0E}">
        <p15:presenceInfo xmlns:p15="http://schemas.microsoft.com/office/powerpoint/2012/main" userId="S-1-5-21-796845957-1580818891-1343024091-412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3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2AE11-723B-4944-840E-1028796A1E65}">
  <a:tblStyle styleId="{12A2AE11-723B-4944-840E-1028796A1E65}" styleName="Table_0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9" autoAdjust="0"/>
    <p:restoredTop sz="93671" autoAdjust="0"/>
  </p:normalViewPr>
  <p:slideViewPr>
    <p:cSldViewPr>
      <p:cViewPr varScale="1">
        <p:scale>
          <a:sx n="63" d="100"/>
          <a:sy n="63" d="100"/>
        </p:scale>
        <p:origin x="1464" y="54"/>
      </p:cViewPr>
      <p:guideLst>
        <p:guide orient="horz" pos="2381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4T11:37:29.318" idx="4">
    <p:pos x="106" y="106"/>
    <p:text>210000 * 50 * ( 1 / (1 - 0.5) ) = 21 million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3:34:35.409" idx="5">
    <p:pos x="10" y="10"/>
    <p:text>σ-algebra (also σ-field) on a set X is a collection Σ of subsets of X that includes the empty subset, is closed under complement, and is closed under countable unions and countable intersections.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5:44:11.662" idx="6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1936" cy="4005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199" cy="4808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0491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6264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66810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36338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74206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497699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22382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18331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36120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8859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02460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66339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0799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355064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17756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98381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647027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973469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068824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53485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88349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199" cy="4808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083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78922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5095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4896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9003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5064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2399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9487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340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4457700" cy="427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113337" y="2165350"/>
            <a:ext cx="4457700" cy="427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9067799" cy="4275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368131" y="2237581"/>
            <a:ext cx="6138863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758031" y="46831"/>
            <a:ext cx="6138863" cy="6648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899568" y="-230981"/>
            <a:ext cx="4275136" cy="906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9067799" cy="4275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162050" y="7086600"/>
            <a:ext cx="1987549" cy="342899"/>
          </a:xfrm>
          <a:prstGeom prst="rect">
            <a:avLst/>
          </a:prstGeom>
          <a:noFill/>
          <a:ln>
            <a:noFill/>
          </a:ln>
        </p:spPr>
        <p:txBody>
          <a:bodyPr lIns="0" tIns="1330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5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Cuneyt Gurcan Akcora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-1" y="493712"/>
            <a:ext cx="10080625" cy="1262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3600" dirty="0" smtClean="0"/>
              <a:t>Forecasting Bitcoin Price with Graph </a:t>
            </a:r>
            <a:r>
              <a:rPr lang="en-US" sz="3600" dirty="0" err="1" smtClean="0"/>
              <a:t>Chainlets</a:t>
            </a:r>
            <a:endParaRPr lang="en-US"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331152" y="4222751"/>
            <a:ext cx="9509760" cy="2605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indent="-342900" algn="ctr"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Cüneyt </a:t>
            </a:r>
            <a:r>
              <a:rPr lang="en-US" sz="2800" dirty="0" smtClean="0">
                <a:solidFill>
                  <a:schemeClr val="tx1"/>
                </a:solidFill>
              </a:rPr>
              <a:t>G. Akçora, </a:t>
            </a:r>
            <a:r>
              <a:rPr lang="en-US" sz="2800" dirty="0" err="1" smtClean="0">
                <a:solidFill>
                  <a:schemeClr val="tx1"/>
                </a:solidFill>
              </a:rPr>
              <a:t>Asim</a:t>
            </a:r>
            <a:r>
              <a:rPr lang="en-US" sz="2800" dirty="0" smtClean="0">
                <a:solidFill>
                  <a:schemeClr val="tx1"/>
                </a:solidFill>
              </a:rPr>
              <a:t> K. </a:t>
            </a:r>
            <a:r>
              <a:rPr lang="en-US" sz="2800" dirty="0" err="1" smtClean="0">
                <a:solidFill>
                  <a:schemeClr val="tx1"/>
                </a:solidFill>
              </a:rPr>
              <a:t>Dey</a:t>
            </a:r>
            <a:r>
              <a:rPr lang="en-US" sz="2800" dirty="0" smtClean="0">
                <a:solidFill>
                  <a:schemeClr val="tx1"/>
                </a:solidFill>
              </a:rPr>
              <a:t>, Yulia R. Gel, Murat </a:t>
            </a:r>
            <a:r>
              <a:rPr lang="en-US" sz="2800" dirty="0">
                <a:solidFill>
                  <a:schemeClr val="tx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antarcioglu</a:t>
            </a:r>
            <a:endParaRPr lang="en-US" sz="2800" b="0" i="0" u="none" strike="noStrike" cap="none" dirty="0" smtClean="0">
              <a:solidFill>
                <a:srgbClr val="000000"/>
              </a:solidFill>
              <a:sym typeface="Calibri"/>
            </a:endParaRPr>
          </a:p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lang="en-US" sz="2800" dirty="0"/>
          </a:p>
          <a:p>
            <a:pPr lvl="0" indent="-342900" algn="ctr">
              <a:spcAft>
                <a:spcPts val="0"/>
              </a:spcAft>
              <a:buSzPct val="25000"/>
              <a:buNone/>
            </a:pPr>
            <a:r>
              <a:rPr lang="en-US" sz="2800" dirty="0" smtClean="0"/>
              <a:t>Computer Science and Statistics</a:t>
            </a:r>
          </a:p>
          <a:p>
            <a:pPr lvl="0" indent="-342900" algn="ctr">
              <a:spcAft>
                <a:spcPts val="0"/>
              </a:spcAft>
              <a:buSzPct val="25000"/>
              <a:buNone/>
            </a:pPr>
            <a:r>
              <a:rPr lang="en-US" sz="2800" dirty="0" smtClean="0"/>
              <a:t>University of Texas at Dallas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2" y="2103437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82476" y="7118351"/>
            <a:ext cx="6915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ctr">
              <a:buSzPct val="25000"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Supported by 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NSF BIGDATA IIS-1633331, NIH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1R01HG006844, NSF 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CNS-1111529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57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Predicting Blockchain Dynamics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710" y="3703637"/>
            <a:ext cx="82296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Blockchain is a distributed ledger where records are permanent and public.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Graphs provide a high fidelity representation of Blockchain transactions between addresses and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Existing works extract global network characteristics and compute </a:t>
            </a:r>
            <a:r>
              <a:rPr lang="en-US" sz="1800" dirty="0" smtClean="0">
                <a:latin typeface="Calibri" panose="020F0502020204030204" pitchFamily="34" charset="0"/>
              </a:rPr>
              <a:t>standard global features </a:t>
            </a:r>
            <a:r>
              <a:rPr lang="en-US" sz="1800" dirty="0">
                <a:latin typeface="Calibri" panose="020F0502020204030204" pitchFamily="34" charset="0"/>
              </a:rPr>
              <a:t>such as: average degree, clustering </a:t>
            </a:r>
            <a:r>
              <a:rPr lang="en-US" sz="1800" dirty="0" smtClean="0">
                <a:latin typeface="Calibri" panose="020F0502020204030204" pitchFamily="34" charset="0"/>
              </a:rPr>
              <a:t>coefficient.</a:t>
            </a:r>
            <a:endParaRPr lang="en-US" sz="18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710" y="6001305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So far,  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these standard features do not exhibit predictive utility for Bitcoin price!</a:t>
            </a: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04" y="960437"/>
            <a:ext cx="5718017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11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Analysis - The Graph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912" y="1265237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Local higher-order structures </a:t>
            </a:r>
            <a:r>
              <a:rPr lang="en-US" sz="2400" dirty="0" smtClean="0">
                <a:latin typeface="Calibri" panose="020F0502020204030204" pitchFamily="34" charset="0"/>
              </a:rPr>
              <a:t>are found </a:t>
            </a:r>
            <a:r>
              <a:rPr lang="en-US" sz="2400" dirty="0">
                <a:latin typeface="Calibri" panose="020F0502020204030204" pitchFamily="34" charset="0"/>
              </a:rPr>
              <a:t>to be an indispensable tool for network analysis in various domains: 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biological, social, infrastructural networks.</a:t>
            </a:r>
            <a:endParaRPr lang="en-US" sz="2400" dirty="0">
              <a:latin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96912" y="3551237"/>
            <a:ext cx="8229600" cy="2438400"/>
            <a:chOff x="696912" y="4084637"/>
            <a:chExt cx="8229600" cy="2438400"/>
          </a:xfrm>
        </p:grpSpPr>
        <p:sp>
          <p:nvSpPr>
            <p:cNvPr id="77" name="Oval 76"/>
            <p:cNvSpPr/>
            <p:nvPr/>
          </p:nvSpPr>
          <p:spPr>
            <a:xfrm>
              <a:off x="1382712" y="568555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/>
            <p:cNvSpPr/>
            <p:nvPr/>
          </p:nvSpPr>
          <p:spPr>
            <a:xfrm>
              <a:off x="1687512" y="62182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/>
            <p:cNvSpPr/>
            <p:nvPr/>
          </p:nvSpPr>
          <p:spPr>
            <a:xfrm>
              <a:off x="1992312" y="568555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" name="Straight Arrow Connector 5"/>
            <p:cNvCxnSpPr>
              <a:stCxn id="80" idx="7"/>
              <a:endCxn id="82" idx="3"/>
            </p:cNvCxnSpPr>
            <p:nvPr/>
          </p:nvCxnSpPr>
          <p:spPr>
            <a:xfrm flipV="1">
              <a:off x="1947675" y="5945714"/>
              <a:ext cx="89274" cy="317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77" idx="6"/>
              <a:endCxn id="82" idx="2"/>
            </p:cNvCxnSpPr>
            <p:nvPr/>
          </p:nvCxnSpPr>
          <p:spPr>
            <a:xfrm>
              <a:off x="1687512" y="5837951"/>
              <a:ext cx="304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7" idx="4"/>
              <a:endCxn id="80" idx="1"/>
            </p:cNvCxnSpPr>
            <p:nvPr/>
          </p:nvCxnSpPr>
          <p:spPr>
            <a:xfrm>
              <a:off x="1535112" y="5990351"/>
              <a:ext cx="197037" cy="2725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3440112" y="568555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>
              <a:off x="3744912" y="62182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>
              <a:off x="4049712" y="568555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3" name="Straight Arrow Connector 92"/>
            <p:cNvCxnSpPr>
              <a:stCxn id="90" idx="7"/>
              <a:endCxn id="91" idx="3"/>
            </p:cNvCxnSpPr>
            <p:nvPr/>
          </p:nvCxnSpPr>
          <p:spPr>
            <a:xfrm flipV="1">
              <a:off x="4005075" y="5945714"/>
              <a:ext cx="89274" cy="317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8" idx="6"/>
              <a:endCxn id="91" idx="2"/>
            </p:cNvCxnSpPr>
            <p:nvPr/>
          </p:nvCxnSpPr>
          <p:spPr>
            <a:xfrm>
              <a:off x="3744912" y="5837951"/>
              <a:ext cx="304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268912" y="5684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/>
            <p:cNvSpPr/>
            <p:nvPr/>
          </p:nvSpPr>
          <p:spPr>
            <a:xfrm>
              <a:off x="5573712" y="621752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/>
            <p:cNvSpPr/>
            <p:nvPr/>
          </p:nvSpPr>
          <p:spPr>
            <a:xfrm>
              <a:off x="5878512" y="5684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0" name="Straight Arrow Connector 99"/>
            <p:cNvCxnSpPr>
              <a:stCxn id="97" idx="7"/>
              <a:endCxn id="99" idx="3"/>
            </p:cNvCxnSpPr>
            <p:nvPr/>
          </p:nvCxnSpPr>
          <p:spPr>
            <a:xfrm flipV="1">
              <a:off x="5833875" y="5945000"/>
              <a:ext cx="89274" cy="317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4"/>
              <a:endCxn id="97" idx="1"/>
            </p:cNvCxnSpPr>
            <p:nvPr/>
          </p:nvCxnSpPr>
          <p:spPr>
            <a:xfrm>
              <a:off x="5421312" y="5989637"/>
              <a:ext cx="197037" cy="2725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7326312" y="5684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7631112" y="621752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35912" y="5684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6" name="Straight Arrow Connector 105"/>
            <p:cNvCxnSpPr>
              <a:stCxn id="104" idx="7"/>
              <a:endCxn id="105" idx="3"/>
            </p:cNvCxnSpPr>
            <p:nvPr/>
          </p:nvCxnSpPr>
          <p:spPr>
            <a:xfrm flipV="1">
              <a:off x="7891275" y="5945000"/>
              <a:ext cx="89274" cy="317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3" idx="4"/>
              <a:endCxn id="104" idx="1"/>
            </p:cNvCxnSpPr>
            <p:nvPr/>
          </p:nvCxnSpPr>
          <p:spPr>
            <a:xfrm>
              <a:off x="7478712" y="5989637"/>
              <a:ext cx="197037" cy="2725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3" idx="6"/>
            </p:cNvCxnSpPr>
            <p:nvPr/>
          </p:nvCxnSpPr>
          <p:spPr>
            <a:xfrm flipH="1" flipV="1">
              <a:off x="7631112" y="5837237"/>
              <a:ext cx="260163" cy="7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96912" y="4084637"/>
              <a:ext cx="8229600" cy="12003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Calibri" panose="020F0502020204030204" pitchFamily="34" charset="0"/>
                </a:rPr>
                <a:t>Network motif:</a:t>
              </a:r>
              <a:r>
                <a:rPr lang="en-US" sz="2400" dirty="0">
                  <a:latin typeface="Calibri" panose="020F0502020204030204" pitchFamily="34" charset="0"/>
                </a:rPr>
                <a:t> a particular subgraph that occurs more or less frequently than the expected baseline occurrence</a:t>
              </a:r>
              <a:r>
                <a:rPr lang="en-US" sz="2400" dirty="0" smtClean="0">
                  <a:latin typeface="Calibri" panose="020F0502020204030204" pitchFamily="34" charset="0"/>
                </a:rPr>
                <a:t>. Motifs are statistically significant subgraphs of a network.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9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Our Graph Model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984744" y="5586551"/>
            <a:ext cx="5052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3 - In </a:t>
            </a:r>
            <a:r>
              <a:rPr lang="en-US" sz="2000" dirty="0">
                <a:latin typeface="Calibri" panose="020F0502020204030204" pitchFamily="34" charset="0"/>
              </a:rPr>
              <a:t>a Bitcoin transaction </a:t>
            </a:r>
            <a:r>
              <a:rPr lang="en-US" sz="2000" dirty="0" smtClean="0">
                <a:latin typeface="Calibri" panose="020F0502020204030204" pitchFamily="34" charset="0"/>
              </a:rPr>
              <a:t>the input-output </a:t>
            </a:r>
            <a:r>
              <a:rPr lang="en-US" sz="2000" dirty="0">
                <a:latin typeface="Calibri" panose="020F0502020204030204" pitchFamily="34" charset="0"/>
              </a:rPr>
              <a:t>address mappings are not explicitly </a:t>
            </a:r>
            <a:r>
              <a:rPr lang="en-US" sz="2000" dirty="0" smtClean="0">
                <a:latin typeface="Calibri" panose="020F0502020204030204" pitchFamily="34" charset="0"/>
              </a:rPr>
              <a:t>recorded.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823033" y="178147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Three Graph Rules for Bitcoin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9543" y="4980298"/>
            <a:ext cx="343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Heterogeneous graph model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7312" y="1874837"/>
            <a:ext cx="106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address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63712" y="1885510"/>
            <a:ext cx="152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transaction</a:t>
            </a:r>
            <a:endParaRPr lang="en-US" sz="2000" dirty="0">
              <a:latin typeface="Calibri" panose="020F0502020204030204" pitchFamily="34" charset="0"/>
            </a:endParaRPr>
          </a:p>
        </p:txBody>
      </p:sp>
      <p:cxnSp>
        <p:nvCxnSpPr>
          <p:cNvPr id="294" name="Straight Arrow Connector 293"/>
          <p:cNvCxnSpPr/>
          <p:nvPr/>
        </p:nvCxnSpPr>
        <p:spPr>
          <a:xfrm>
            <a:off x="468312" y="2225067"/>
            <a:ext cx="0" cy="41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9" y="2602653"/>
            <a:ext cx="4676775" cy="2019300"/>
          </a:xfrm>
          <a:prstGeom prst="rect">
            <a:avLst/>
          </a:prstGeom>
        </p:spPr>
      </p:pic>
      <p:cxnSp>
        <p:nvCxnSpPr>
          <p:cNvPr id="296" name="Straight Arrow Connector 295"/>
          <p:cNvCxnSpPr/>
          <p:nvPr/>
        </p:nvCxnSpPr>
        <p:spPr>
          <a:xfrm flipH="1">
            <a:off x="2467946" y="2225067"/>
            <a:ext cx="0" cy="487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84744" y="2713037"/>
            <a:ext cx="5051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1- All coins gained from a transaction must be spent in a single transaction.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84744" y="4081660"/>
            <a:ext cx="5051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2</a:t>
            </a:r>
            <a:r>
              <a:rPr lang="en-US" sz="2000" dirty="0" smtClean="0">
                <a:latin typeface="Calibri" panose="020F0502020204030204" pitchFamily="34" charset="0"/>
              </a:rPr>
              <a:t>- Coins can be gained from multiple  transactions. These can spent at once or separately.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2" grpId="0"/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Existing Graph Approaches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55552" y="884237"/>
            <a:ext cx="4937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1- </a:t>
            </a:r>
            <a:r>
              <a:rPr lang="en-US" sz="2400" b="1" dirty="0" smtClean="0">
                <a:latin typeface="Calibri" panose="020F0502020204030204" pitchFamily="34" charset="0"/>
              </a:rPr>
              <a:t>Transaction graph:</a:t>
            </a:r>
            <a:r>
              <a:rPr lang="en-US" sz="2400" dirty="0" smtClean="0">
                <a:latin typeface="Calibri" panose="020F0502020204030204" pitchFamily="34" charset="0"/>
              </a:rPr>
              <a:t> Edges between  transactions.</a:t>
            </a:r>
          </a:p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Cannot capture unspent coins.</a:t>
            </a:r>
          </a:p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Cannot distinguish transactions with differing inputs/outputs.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055552" y="3200777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</a:rPr>
              <a:t>- </a:t>
            </a:r>
            <a:r>
              <a:rPr lang="en-US" sz="2400" b="1" dirty="0" smtClean="0">
                <a:latin typeface="Calibri" panose="020F0502020204030204" pitchFamily="34" charset="0"/>
              </a:rPr>
              <a:t>Address graph:</a:t>
            </a:r>
            <a:r>
              <a:rPr lang="en-US" sz="2400" dirty="0" smtClean="0">
                <a:latin typeface="Calibri" panose="020F0502020204030204" pitchFamily="34" charset="0"/>
              </a:rPr>
              <a:t> Edges between addresses.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Edges are multiplied between inputs and outputs (creates bias).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021012" y="633661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</a:rPr>
              <a:t>Address graph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2878797" y="3820697"/>
            <a:ext cx="1981200" cy="2321340"/>
            <a:chOff x="7707312" y="4506497"/>
            <a:chExt cx="1981200" cy="2321340"/>
          </a:xfrm>
        </p:grpSpPr>
        <p:sp>
          <p:nvSpPr>
            <p:cNvPr id="201" name="Oval 200"/>
            <p:cNvSpPr/>
            <p:nvPr/>
          </p:nvSpPr>
          <p:spPr>
            <a:xfrm>
              <a:off x="7707312" y="450649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7707312" y="4993566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7707312" y="549709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7707312" y="595429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7707312" y="65230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8393112" y="450649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8393112" y="4993566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8393112" y="6272456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9002712" y="450649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9002712" y="4993566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8774112" y="5542004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9383712" y="595429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9383712" y="65230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Arrow Connector 236"/>
            <p:cNvCxnSpPr>
              <a:stCxn id="201" idx="6"/>
              <a:endCxn id="206" idx="2"/>
            </p:cNvCxnSpPr>
            <p:nvPr/>
          </p:nvCxnSpPr>
          <p:spPr>
            <a:xfrm>
              <a:off x="8012112" y="4658897"/>
              <a:ext cx="381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01" idx="6"/>
              <a:endCxn id="207" idx="1"/>
            </p:cNvCxnSpPr>
            <p:nvPr/>
          </p:nvCxnSpPr>
          <p:spPr>
            <a:xfrm>
              <a:off x="8012112" y="4658897"/>
              <a:ext cx="425637" cy="3793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202" idx="7"/>
              <a:endCxn id="206" idx="3"/>
            </p:cNvCxnSpPr>
            <p:nvPr/>
          </p:nvCxnSpPr>
          <p:spPr>
            <a:xfrm flipV="1">
              <a:off x="7967475" y="4766660"/>
              <a:ext cx="470274" cy="2715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02" idx="6"/>
              <a:endCxn id="207" idx="2"/>
            </p:cNvCxnSpPr>
            <p:nvPr/>
          </p:nvCxnSpPr>
          <p:spPr>
            <a:xfrm>
              <a:off x="8012112" y="5145966"/>
              <a:ext cx="381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203" idx="6"/>
              <a:endCxn id="206" idx="3"/>
            </p:cNvCxnSpPr>
            <p:nvPr/>
          </p:nvCxnSpPr>
          <p:spPr>
            <a:xfrm flipV="1">
              <a:off x="8012112" y="4766660"/>
              <a:ext cx="425637" cy="8828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203" idx="7"/>
              <a:endCxn id="207" idx="3"/>
            </p:cNvCxnSpPr>
            <p:nvPr/>
          </p:nvCxnSpPr>
          <p:spPr>
            <a:xfrm flipV="1">
              <a:off x="7967475" y="5253729"/>
              <a:ext cx="470274" cy="288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206" idx="6"/>
              <a:endCxn id="209" idx="2"/>
            </p:cNvCxnSpPr>
            <p:nvPr/>
          </p:nvCxnSpPr>
          <p:spPr>
            <a:xfrm>
              <a:off x="8697912" y="4658897"/>
              <a:ext cx="304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06" idx="6"/>
              <a:endCxn id="210" idx="1"/>
            </p:cNvCxnSpPr>
            <p:nvPr/>
          </p:nvCxnSpPr>
          <p:spPr>
            <a:xfrm>
              <a:off x="8697912" y="4658897"/>
              <a:ext cx="349437" cy="3793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07" idx="7"/>
              <a:endCxn id="209" idx="3"/>
            </p:cNvCxnSpPr>
            <p:nvPr/>
          </p:nvCxnSpPr>
          <p:spPr>
            <a:xfrm flipV="1">
              <a:off x="8653275" y="4766660"/>
              <a:ext cx="394074" cy="2715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207" idx="6"/>
              <a:endCxn id="210" idx="2"/>
            </p:cNvCxnSpPr>
            <p:nvPr/>
          </p:nvCxnSpPr>
          <p:spPr>
            <a:xfrm>
              <a:off x="8697912" y="5145966"/>
              <a:ext cx="304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04" idx="6"/>
              <a:endCxn id="208" idx="1"/>
            </p:cNvCxnSpPr>
            <p:nvPr/>
          </p:nvCxnSpPr>
          <p:spPr>
            <a:xfrm>
              <a:off x="8012112" y="6106697"/>
              <a:ext cx="425637" cy="2103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05" idx="6"/>
              <a:endCxn id="208" idx="2"/>
            </p:cNvCxnSpPr>
            <p:nvPr/>
          </p:nvCxnSpPr>
          <p:spPr>
            <a:xfrm flipV="1">
              <a:off x="8012112" y="6424856"/>
              <a:ext cx="381000" cy="250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11" idx="5"/>
              <a:endCxn id="212" idx="1"/>
            </p:cNvCxnSpPr>
            <p:nvPr/>
          </p:nvCxnSpPr>
          <p:spPr>
            <a:xfrm>
              <a:off x="9034275" y="5802167"/>
              <a:ext cx="394074" cy="1967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08" idx="6"/>
              <a:endCxn id="213" idx="3"/>
            </p:cNvCxnSpPr>
            <p:nvPr/>
          </p:nvCxnSpPr>
          <p:spPr>
            <a:xfrm>
              <a:off x="8697912" y="6424856"/>
              <a:ext cx="730437" cy="3583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08" idx="7"/>
              <a:endCxn id="212" idx="2"/>
            </p:cNvCxnSpPr>
            <p:nvPr/>
          </p:nvCxnSpPr>
          <p:spPr>
            <a:xfrm flipV="1">
              <a:off x="8653275" y="6106697"/>
              <a:ext cx="730437" cy="2103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11" idx="5"/>
              <a:endCxn id="213" idx="1"/>
            </p:cNvCxnSpPr>
            <p:nvPr/>
          </p:nvCxnSpPr>
          <p:spPr>
            <a:xfrm>
              <a:off x="9034275" y="5802167"/>
              <a:ext cx="394074" cy="765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07" idx="5"/>
              <a:endCxn id="211" idx="0"/>
            </p:cNvCxnSpPr>
            <p:nvPr/>
          </p:nvCxnSpPr>
          <p:spPr>
            <a:xfrm>
              <a:off x="8653275" y="5253729"/>
              <a:ext cx="273237" cy="2882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206" idx="5"/>
              <a:endCxn id="211" idx="0"/>
            </p:cNvCxnSpPr>
            <p:nvPr/>
          </p:nvCxnSpPr>
          <p:spPr>
            <a:xfrm>
              <a:off x="8653275" y="4766660"/>
              <a:ext cx="273237" cy="7753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Oval 282"/>
          <p:cNvSpPr/>
          <p:nvPr/>
        </p:nvSpPr>
        <p:spPr>
          <a:xfrm>
            <a:off x="3490128" y="4913348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Arrow Connector 284"/>
          <p:cNvCxnSpPr>
            <a:stCxn id="203" idx="6"/>
            <a:endCxn id="283" idx="2"/>
          </p:cNvCxnSpPr>
          <p:nvPr/>
        </p:nvCxnSpPr>
        <p:spPr>
          <a:xfrm>
            <a:off x="3183597" y="4963697"/>
            <a:ext cx="306531" cy="10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2" idx="6"/>
            <a:endCxn id="283" idx="1"/>
          </p:cNvCxnSpPr>
          <p:nvPr/>
        </p:nvCxnSpPr>
        <p:spPr>
          <a:xfrm>
            <a:off x="3183597" y="4460166"/>
            <a:ext cx="351168" cy="497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01" idx="5"/>
            <a:endCxn id="283" idx="0"/>
          </p:cNvCxnSpPr>
          <p:nvPr/>
        </p:nvCxnSpPr>
        <p:spPr>
          <a:xfrm>
            <a:off x="3138960" y="4080860"/>
            <a:ext cx="503568" cy="832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440397" y="3931787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545297" y="3931158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40397" y="4963697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192997" y="4963696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stCxn id="190" idx="3"/>
            <a:endCxn id="191" idx="1"/>
          </p:cNvCxnSpPr>
          <p:nvPr/>
        </p:nvCxnSpPr>
        <p:spPr>
          <a:xfrm flipV="1">
            <a:off x="973797" y="4069279"/>
            <a:ext cx="571500" cy="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2" idx="3"/>
            <a:endCxn id="193" idx="1"/>
          </p:cNvCxnSpPr>
          <p:nvPr/>
        </p:nvCxnSpPr>
        <p:spPr>
          <a:xfrm flipV="1">
            <a:off x="973797" y="5101817"/>
            <a:ext cx="12192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92112" y="6336883"/>
            <a:ext cx="20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</a:rPr>
              <a:t>Transaction graph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endCxn id="193" idx="1"/>
          </p:cNvCxnSpPr>
          <p:nvPr/>
        </p:nvCxnSpPr>
        <p:spPr>
          <a:xfrm>
            <a:off x="2078697" y="4207399"/>
            <a:ext cx="114300" cy="894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5063533" y="5117445"/>
            <a:ext cx="4929779" cy="193899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Traditional Graph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Analysis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Unsuitable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graph models, unnecessary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computations.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Inapplicable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for the forward branching tree of Bitcoin!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620712" y="1030154"/>
            <a:ext cx="3200400" cy="1804057"/>
            <a:chOff x="620712" y="3510932"/>
            <a:chExt cx="4419600" cy="2612781"/>
          </a:xfrm>
        </p:grpSpPr>
        <p:sp>
          <p:nvSpPr>
            <p:cNvPr id="96" name="Oval 95"/>
            <p:cNvSpPr/>
            <p:nvPr/>
          </p:nvSpPr>
          <p:spPr>
            <a:xfrm>
              <a:off x="620712" y="351093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20712" y="399800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620712" y="450153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0712" y="525017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20712" y="581891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136551" y="351093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136551" y="399800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136551" y="556833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516312" y="351093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3516312" y="399800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287712" y="4546439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735512" y="525017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735512" y="581891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41666" y="3739532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41666" y="5564038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78112" y="3728758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961703" y="5498463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13" name="Straight Arrow Connector 112"/>
            <p:cNvCxnSpPr>
              <a:stCxn id="96" idx="5"/>
              <a:endCxn id="109" idx="1"/>
            </p:cNvCxnSpPr>
            <p:nvPr/>
          </p:nvCxnSpPr>
          <p:spPr>
            <a:xfrm>
              <a:off x="880875" y="3771095"/>
              <a:ext cx="360791" cy="1065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9" idx="6"/>
              <a:endCxn id="110" idx="1"/>
            </p:cNvCxnSpPr>
            <p:nvPr/>
          </p:nvCxnSpPr>
          <p:spPr>
            <a:xfrm>
              <a:off x="925512" y="5402573"/>
              <a:ext cx="316154" cy="2995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0" idx="7"/>
              <a:endCxn id="110" idx="1"/>
            </p:cNvCxnSpPr>
            <p:nvPr/>
          </p:nvCxnSpPr>
          <p:spPr>
            <a:xfrm flipV="1">
              <a:off x="880875" y="5702159"/>
              <a:ext cx="360791" cy="161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449512" y="5720732"/>
              <a:ext cx="14630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2" idx="6"/>
              <a:endCxn id="111" idx="1"/>
            </p:cNvCxnSpPr>
            <p:nvPr/>
          </p:nvCxnSpPr>
          <p:spPr>
            <a:xfrm flipV="1">
              <a:off x="2441351" y="3866879"/>
              <a:ext cx="236761" cy="283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01" idx="6"/>
              <a:endCxn id="111" idx="1"/>
            </p:cNvCxnSpPr>
            <p:nvPr/>
          </p:nvCxnSpPr>
          <p:spPr>
            <a:xfrm>
              <a:off x="2441351" y="3663332"/>
              <a:ext cx="236761" cy="2035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06" idx="0"/>
            </p:cNvCxnSpPr>
            <p:nvPr/>
          </p:nvCxnSpPr>
          <p:spPr>
            <a:xfrm>
              <a:off x="3211250" y="3866879"/>
              <a:ext cx="228862" cy="6795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6" idx="5"/>
              <a:endCxn id="112" idx="1"/>
            </p:cNvCxnSpPr>
            <p:nvPr/>
          </p:nvCxnSpPr>
          <p:spPr>
            <a:xfrm>
              <a:off x="3547875" y="4806602"/>
              <a:ext cx="413828" cy="829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2" idx="3"/>
              <a:endCxn id="107" idx="2"/>
            </p:cNvCxnSpPr>
            <p:nvPr/>
          </p:nvCxnSpPr>
          <p:spPr>
            <a:xfrm flipV="1">
              <a:off x="4495103" y="5402573"/>
              <a:ext cx="240409" cy="2340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2" idx="3"/>
              <a:endCxn id="108" idx="2"/>
            </p:cNvCxnSpPr>
            <p:nvPr/>
          </p:nvCxnSpPr>
          <p:spPr>
            <a:xfrm>
              <a:off x="4495103" y="5636584"/>
              <a:ext cx="240409" cy="33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97" idx="7"/>
            </p:cNvCxnSpPr>
            <p:nvPr/>
          </p:nvCxnSpPr>
          <p:spPr>
            <a:xfrm flipV="1">
              <a:off x="880875" y="4004999"/>
              <a:ext cx="360791" cy="37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98" idx="7"/>
            </p:cNvCxnSpPr>
            <p:nvPr/>
          </p:nvCxnSpPr>
          <p:spPr>
            <a:xfrm flipV="1">
              <a:off x="880875" y="4055330"/>
              <a:ext cx="349175" cy="4908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1" idx="3"/>
              <a:endCxn id="104" idx="2"/>
            </p:cNvCxnSpPr>
            <p:nvPr/>
          </p:nvCxnSpPr>
          <p:spPr>
            <a:xfrm flipV="1">
              <a:off x="3211512" y="3663332"/>
              <a:ext cx="304800" cy="2035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1" idx="3"/>
              <a:endCxn id="105" idx="1"/>
            </p:cNvCxnSpPr>
            <p:nvPr/>
          </p:nvCxnSpPr>
          <p:spPr>
            <a:xfrm>
              <a:off x="3211512" y="3866879"/>
              <a:ext cx="349437" cy="175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0" idx="3"/>
              <a:endCxn id="103" idx="2"/>
            </p:cNvCxnSpPr>
            <p:nvPr/>
          </p:nvCxnSpPr>
          <p:spPr>
            <a:xfrm>
              <a:off x="1775066" y="5702159"/>
              <a:ext cx="36148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3"/>
              <a:endCxn id="101" idx="2"/>
            </p:cNvCxnSpPr>
            <p:nvPr/>
          </p:nvCxnSpPr>
          <p:spPr>
            <a:xfrm flipV="1">
              <a:off x="1775066" y="3663332"/>
              <a:ext cx="361485" cy="214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09" idx="3"/>
              <a:endCxn id="102" idx="2"/>
            </p:cNvCxnSpPr>
            <p:nvPr/>
          </p:nvCxnSpPr>
          <p:spPr>
            <a:xfrm>
              <a:off x="1775066" y="3877653"/>
              <a:ext cx="361485" cy="2727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2297112" y="4795745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33" name="Straight Arrow Connector 132"/>
            <p:cNvCxnSpPr>
              <a:stCxn id="109" idx="3"/>
              <a:endCxn id="132" idx="2"/>
            </p:cNvCxnSpPr>
            <p:nvPr/>
          </p:nvCxnSpPr>
          <p:spPr>
            <a:xfrm>
              <a:off x="1775066" y="3877653"/>
              <a:ext cx="522046" cy="10704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10" idx="3"/>
              <a:endCxn id="132" idx="3"/>
            </p:cNvCxnSpPr>
            <p:nvPr/>
          </p:nvCxnSpPr>
          <p:spPr>
            <a:xfrm flipV="1">
              <a:off x="1775066" y="5055908"/>
              <a:ext cx="566683" cy="6462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2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Graph -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2112" y="3857049"/>
                <a:ext cx="9448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libri" panose="020F0502020204030204" pitchFamily="34" charset="0"/>
                  </a:rPr>
                  <a:t>Definition [</a:t>
                </a:r>
                <a:r>
                  <a:rPr lang="en-US" sz="2400" b="1" dirty="0" smtClean="0">
                    <a:latin typeface="Calibri" panose="020F0502020204030204" pitchFamily="34" charset="0"/>
                  </a:rPr>
                  <a:t>K-Chainlets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]: </a:t>
                </a:r>
              </a:p>
              <a:p>
                <a:r>
                  <a:rPr lang="en-US" sz="2400" dirty="0" smtClean="0">
                    <a:latin typeface="Calibri" panose="020F0502020204030204" pitchFamily="34" charset="0"/>
                  </a:rPr>
                  <a:t>Let </a:t>
                </a:r>
                <a:r>
                  <a:rPr lang="en-US" sz="2400" b="1" dirty="0">
                    <a:latin typeface="Calibri" panose="020F0502020204030204" pitchFamily="34" charset="0"/>
                  </a:rPr>
                  <a:t>k-chainlet</a:t>
                </a:r>
                <a:r>
                  <a:rPr lang="en-US" sz="2400" dirty="0">
                    <a:latin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= (</a:t>
                </a:r>
                <a:r>
                  <a:rPr lang="en-US" sz="2400" dirty="0" err="1">
                    <a:latin typeface="Calibri" panose="020F0502020204030204" pitchFamily="34" charset="0"/>
                  </a:rPr>
                  <a:t>V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, </a:t>
                </a:r>
                <a:r>
                  <a:rPr lang="en-US" sz="2400" dirty="0" err="1">
                    <a:latin typeface="Calibri" panose="020F0502020204030204" pitchFamily="34" charset="0"/>
                  </a:rPr>
                  <a:t>E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, B) be a subgraph of G with </a:t>
                </a:r>
                <a:r>
                  <a:rPr lang="en-US" sz="2400" b="1" dirty="0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nodes of type {</a:t>
                </a:r>
                <a:r>
                  <a:rPr lang="en-US" sz="2400" b="1" dirty="0">
                    <a:latin typeface="Calibri" panose="020F0502020204030204" pitchFamily="34" charset="0"/>
                  </a:rPr>
                  <a:t>Transaction</a:t>
                </a:r>
                <a:r>
                  <a:rPr lang="en-US" sz="2400" dirty="0">
                    <a:latin typeface="Calibri" panose="020F0502020204030204" pitchFamily="34" charset="0"/>
                  </a:rPr>
                  <a:t>}.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 If </a:t>
                </a:r>
                <a:r>
                  <a:rPr lang="en-US" sz="2400" dirty="0">
                    <a:latin typeface="Calibri" panose="020F0502020204030204" pitchFamily="34" charset="0"/>
                  </a:rPr>
                  <a:t>there exists an isomorphism between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and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G’, G’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G</a:t>
                </a:r>
                <a:r>
                  <a:rPr lang="en-US" sz="2400" dirty="0">
                    <a:latin typeface="Calibri" panose="020F0502020204030204" pitchFamily="34" charset="0"/>
                  </a:rPr>
                  <a:t>, we say that there exists an occurrence, or embedding of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in G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lvl="4"/>
                <a:endParaRPr lang="en-US" sz="2400" dirty="0">
                  <a:latin typeface="Calibri" panose="020F0502020204030204" pitchFamily="34" charset="0"/>
                </a:endParaRPr>
              </a:p>
              <a:p>
                <a:pPr lvl="4"/>
                <a:r>
                  <a:rPr lang="en-US" sz="2400" dirty="0">
                    <a:latin typeface="Calibri" panose="020F0502020204030204" pitchFamily="34" charset="0"/>
                  </a:rPr>
                  <a:t>If a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occurs more/less frequently than expected by chance, it is called</a:t>
                </a:r>
              </a:p>
              <a:p>
                <a:pPr lvl="4"/>
                <a:r>
                  <a:rPr lang="en-US" sz="2400" dirty="0">
                    <a:latin typeface="Calibri" panose="020F0502020204030204" pitchFamily="34" charset="0"/>
                  </a:rPr>
                  <a:t>a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Blockchain </a:t>
                </a:r>
                <a:r>
                  <a:rPr lang="en-US" sz="240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k-chainlet</a:t>
                </a:r>
                <a:r>
                  <a:rPr lang="en-US" sz="2400" dirty="0">
                    <a:latin typeface="Calibri" panose="020F0502020204030204" pitchFamily="34" charset="0"/>
                  </a:rPr>
                  <a:t>. A k-chainlet signature </a:t>
                </a:r>
                <a:r>
                  <a:rPr lang="en-US" sz="2400" dirty="0" err="1">
                    <a:latin typeface="Calibri" panose="020F0502020204030204" pitchFamily="34" charset="0"/>
                  </a:rPr>
                  <a:t>f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dirty="0">
                    <a:latin typeface="Calibri" panose="020F0502020204030204" pitchFamily="34" charset="0"/>
                  </a:rPr>
                  <a:t>(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) is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the </a:t>
                </a:r>
                <a:r>
                  <a:rPr lang="en-US" sz="2400" dirty="0">
                    <a:latin typeface="Calibri" panose="020F0502020204030204" pitchFamily="34" charset="0"/>
                  </a:rPr>
                  <a:t>number of occurrences of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in G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2" y="3857049"/>
                <a:ext cx="94488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968" t="-1600" r="-65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9912" y="1326197"/>
            <a:ext cx="3749040" cy="1920240"/>
            <a:chOff x="315912" y="1000322"/>
            <a:chExt cx="4419600" cy="2612781"/>
          </a:xfrm>
        </p:grpSpPr>
        <p:sp>
          <p:nvSpPr>
            <p:cNvPr id="123" name="Oval 122"/>
            <p:cNvSpPr/>
            <p:nvPr/>
          </p:nvSpPr>
          <p:spPr>
            <a:xfrm>
              <a:off x="315912" y="100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5912" y="148739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15912" y="19909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15912" y="273956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315912" y="330830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31751" y="100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831751" y="148739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831751" y="30577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211512" y="100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211512" y="1487391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982912" y="2035829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30712" y="273956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430712" y="3308303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6866" y="1228922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6866" y="3053428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373312" y="1218148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656903" y="2987853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stCxn id="123" idx="5"/>
              <a:endCxn id="137" idx="1"/>
            </p:cNvCxnSpPr>
            <p:nvPr/>
          </p:nvCxnSpPr>
          <p:spPr>
            <a:xfrm>
              <a:off x="576075" y="1260485"/>
              <a:ext cx="360791" cy="1065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26" idx="6"/>
              <a:endCxn id="138" idx="1"/>
            </p:cNvCxnSpPr>
            <p:nvPr/>
          </p:nvCxnSpPr>
          <p:spPr>
            <a:xfrm>
              <a:off x="620712" y="2891963"/>
              <a:ext cx="316154" cy="2995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7" idx="7"/>
              <a:endCxn id="138" idx="1"/>
            </p:cNvCxnSpPr>
            <p:nvPr/>
          </p:nvCxnSpPr>
          <p:spPr>
            <a:xfrm flipV="1">
              <a:off x="576075" y="3191549"/>
              <a:ext cx="360791" cy="161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144712" y="3210122"/>
              <a:ext cx="14630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6"/>
              <a:endCxn id="139" idx="1"/>
            </p:cNvCxnSpPr>
            <p:nvPr/>
          </p:nvCxnSpPr>
          <p:spPr>
            <a:xfrm flipV="1">
              <a:off x="2136551" y="1356269"/>
              <a:ext cx="236761" cy="283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28" idx="6"/>
              <a:endCxn id="139" idx="1"/>
            </p:cNvCxnSpPr>
            <p:nvPr/>
          </p:nvCxnSpPr>
          <p:spPr>
            <a:xfrm>
              <a:off x="2136551" y="1152722"/>
              <a:ext cx="236761" cy="2035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endCxn id="133" idx="0"/>
            </p:cNvCxnSpPr>
            <p:nvPr/>
          </p:nvCxnSpPr>
          <p:spPr>
            <a:xfrm>
              <a:off x="2906450" y="1356269"/>
              <a:ext cx="228862" cy="6795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33" idx="5"/>
              <a:endCxn id="140" idx="1"/>
            </p:cNvCxnSpPr>
            <p:nvPr/>
          </p:nvCxnSpPr>
          <p:spPr>
            <a:xfrm>
              <a:off x="3243075" y="2295992"/>
              <a:ext cx="413828" cy="829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40" idx="3"/>
              <a:endCxn id="134" idx="2"/>
            </p:cNvCxnSpPr>
            <p:nvPr/>
          </p:nvCxnSpPr>
          <p:spPr>
            <a:xfrm flipV="1">
              <a:off x="4190303" y="2891963"/>
              <a:ext cx="240409" cy="2340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40" idx="3"/>
              <a:endCxn id="135" idx="2"/>
            </p:cNvCxnSpPr>
            <p:nvPr/>
          </p:nvCxnSpPr>
          <p:spPr>
            <a:xfrm>
              <a:off x="4190303" y="3125974"/>
              <a:ext cx="240409" cy="33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24" idx="7"/>
            </p:cNvCxnSpPr>
            <p:nvPr/>
          </p:nvCxnSpPr>
          <p:spPr>
            <a:xfrm flipV="1">
              <a:off x="576075" y="1494389"/>
              <a:ext cx="360791" cy="37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25" idx="7"/>
            </p:cNvCxnSpPr>
            <p:nvPr/>
          </p:nvCxnSpPr>
          <p:spPr>
            <a:xfrm flipV="1">
              <a:off x="576075" y="1544720"/>
              <a:ext cx="349175" cy="4908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39" idx="3"/>
              <a:endCxn id="131" idx="2"/>
            </p:cNvCxnSpPr>
            <p:nvPr/>
          </p:nvCxnSpPr>
          <p:spPr>
            <a:xfrm flipV="1">
              <a:off x="2906712" y="1152722"/>
              <a:ext cx="304800" cy="2035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39" idx="3"/>
              <a:endCxn id="132" idx="1"/>
            </p:cNvCxnSpPr>
            <p:nvPr/>
          </p:nvCxnSpPr>
          <p:spPr>
            <a:xfrm>
              <a:off x="2906712" y="1356269"/>
              <a:ext cx="349437" cy="175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38" idx="3"/>
              <a:endCxn id="130" idx="2"/>
            </p:cNvCxnSpPr>
            <p:nvPr/>
          </p:nvCxnSpPr>
          <p:spPr>
            <a:xfrm>
              <a:off x="1470266" y="3191549"/>
              <a:ext cx="36148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37" idx="3"/>
              <a:endCxn id="128" idx="2"/>
            </p:cNvCxnSpPr>
            <p:nvPr/>
          </p:nvCxnSpPr>
          <p:spPr>
            <a:xfrm flipV="1">
              <a:off x="1470266" y="1152722"/>
              <a:ext cx="361485" cy="214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37" idx="3"/>
              <a:endCxn id="129" idx="2"/>
            </p:cNvCxnSpPr>
            <p:nvPr/>
          </p:nvCxnSpPr>
          <p:spPr>
            <a:xfrm>
              <a:off x="1470266" y="1367043"/>
              <a:ext cx="361485" cy="2727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/>
          </p:nvSpPr>
          <p:spPr>
            <a:xfrm>
              <a:off x="1992312" y="2285135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Arrow Connector 279"/>
            <p:cNvCxnSpPr>
              <a:stCxn id="137" idx="3"/>
              <a:endCxn id="278" idx="2"/>
            </p:cNvCxnSpPr>
            <p:nvPr/>
          </p:nvCxnSpPr>
          <p:spPr>
            <a:xfrm>
              <a:off x="1470266" y="1367043"/>
              <a:ext cx="522046" cy="10704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138" idx="3"/>
              <a:endCxn id="278" idx="3"/>
            </p:cNvCxnSpPr>
            <p:nvPr/>
          </p:nvCxnSpPr>
          <p:spPr>
            <a:xfrm flipV="1">
              <a:off x="1470266" y="2545298"/>
              <a:ext cx="566683" cy="6462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85920" y="1168248"/>
              <a:ext cx="819151" cy="41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alibri" panose="020F0502020204030204" pitchFamily="34" charset="0"/>
                </a:rPr>
                <a:t>Tx</a:t>
              </a:r>
              <a:r>
                <a:rPr lang="en-US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 1</a:t>
              </a:r>
              <a:endParaRPr lang="en-US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339765" y="1165847"/>
              <a:ext cx="819151" cy="41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alibri" panose="020F0502020204030204" pitchFamily="34" charset="0"/>
                </a:rPr>
                <a:t>Tx</a:t>
              </a:r>
              <a:r>
                <a:rPr lang="en-US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 2</a:t>
              </a:r>
              <a:endParaRPr lang="en-US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06282" y="3020611"/>
              <a:ext cx="819151" cy="41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alibri" panose="020F0502020204030204" pitchFamily="34" charset="0"/>
                </a:rPr>
                <a:t>Tx</a:t>
              </a:r>
              <a:r>
                <a:rPr lang="en-US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 3</a:t>
              </a:r>
              <a:endParaRPr lang="en-US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607752" y="2940001"/>
              <a:ext cx="819151" cy="41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alibri" panose="020F0502020204030204" pitchFamily="34" charset="0"/>
                </a:rPr>
                <a:t>Tx</a:t>
              </a:r>
              <a:r>
                <a:rPr lang="en-US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 4</a:t>
              </a:r>
              <a:endParaRPr lang="en-US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92112" y="1094516"/>
            <a:ext cx="5150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Rather than individual edges or nodes, we use a subgraph as the building block in our Bitcoin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We use the term 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chainlet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to refer to such subgraphs.</a:t>
            </a:r>
          </a:p>
        </p:txBody>
      </p:sp>
    </p:spTree>
    <p:extLst>
      <p:ext uri="{BB962C8B-B14F-4D97-AF65-F5344CB8AC3E}">
        <p14:creationId xmlns:p14="http://schemas.microsoft.com/office/powerpoint/2010/main" val="375397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5912" y="1000322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15912" y="1487391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5912" y="1990922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15912" y="2739563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15912" y="3308303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831751" y="1000322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831751" y="1487391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831751" y="3057722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211512" y="1000322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211512" y="1487391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982912" y="2035829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430712" y="2739563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430712" y="3308303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936866" y="1228922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36866" y="3053428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373312" y="1218148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56903" y="2987853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23" idx="5"/>
            <a:endCxn id="137" idx="1"/>
          </p:cNvCxnSpPr>
          <p:nvPr/>
        </p:nvCxnSpPr>
        <p:spPr>
          <a:xfrm>
            <a:off x="576075" y="1260485"/>
            <a:ext cx="360791" cy="106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6" idx="6"/>
            <a:endCxn id="138" idx="1"/>
          </p:cNvCxnSpPr>
          <p:nvPr/>
        </p:nvCxnSpPr>
        <p:spPr>
          <a:xfrm>
            <a:off x="620712" y="2891963"/>
            <a:ext cx="316154" cy="29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7" idx="7"/>
            <a:endCxn id="138" idx="1"/>
          </p:cNvCxnSpPr>
          <p:nvPr/>
        </p:nvCxnSpPr>
        <p:spPr>
          <a:xfrm flipV="1">
            <a:off x="576075" y="3191549"/>
            <a:ext cx="360791" cy="161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44712" y="3210122"/>
            <a:ext cx="1463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9" idx="6"/>
            <a:endCxn id="139" idx="1"/>
          </p:cNvCxnSpPr>
          <p:nvPr/>
        </p:nvCxnSpPr>
        <p:spPr>
          <a:xfrm flipV="1">
            <a:off x="2136551" y="1356269"/>
            <a:ext cx="236761" cy="283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28" idx="6"/>
            <a:endCxn id="139" idx="1"/>
          </p:cNvCxnSpPr>
          <p:nvPr/>
        </p:nvCxnSpPr>
        <p:spPr>
          <a:xfrm>
            <a:off x="2136551" y="1152722"/>
            <a:ext cx="236761" cy="203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33" idx="0"/>
          </p:cNvCxnSpPr>
          <p:nvPr/>
        </p:nvCxnSpPr>
        <p:spPr>
          <a:xfrm>
            <a:off x="2906450" y="1356269"/>
            <a:ext cx="228862" cy="679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33" idx="5"/>
            <a:endCxn id="140" idx="1"/>
          </p:cNvCxnSpPr>
          <p:nvPr/>
        </p:nvCxnSpPr>
        <p:spPr>
          <a:xfrm>
            <a:off x="3243075" y="2295992"/>
            <a:ext cx="413828" cy="829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0" idx="3"/>
            <a:endCxn id="134" idx="2"/>
          </p:cNvCxnSpPr>
          <p:nvPr/>
        </p:nvCxnSpPr>
        <p:spPr>
          <a:xfrm flipV="1">
            <a:off x="4190303" y="2891963"/>
            <a:ext cx="240409" cy="234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0" idx="3"/>
            <a:endCxn id="135" idx="2"/>
          </p:cNvCxnSpPr>
          <p:nvPr/>
        </p:nvCxnSpPr>
        <p:spPr>
          <a:xfrm>
            <a:off x="4190303" y="3125974"/>
            <a:ext cx="240409" cy="334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4" idx="7"/>
          </p:cNvCxnSpPr>
          <p:nvPr/>
        </p:nvCxnSpPr>
        <p:spPr>
          <a:xfrm flipV="1">
            <a:off x="576075" y="1494389"/>
            <a:ext cx="360791" cy="37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5" idx="7"/>
          </p:cNvCxnSpPr>
          <p:nvPr/>
        </p:nvCxnSpPr>
        <p:spPr>
          <a:xfrm flipV="1">
            <a:off x="576075" y="1544720"/>
            <a:ext cx="349175" cy="490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9" idx="3"/>
            <a:endCxn id="131" idx="2"/>
          </p:cNvCxnSpPr>
          <p:nvPr/>
        </p:nvCxnSpPr>
        <p:spPr>
          <a:xfrm flipV="1">
            <a:off x="2906712" y="1152722"/>
            <a:ext cx="304800" cy="203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9" idx="3"/>
            <a:endCxn id="132" idx="1"/>
          </p:cNvCxnSpPr>
          <p:nvPr/>
        </p:nvCxnSpPr>
        <p:spPr>
          <a:xfrm>
            <a:off x="2906712" y="1356269"/>
            <a:ext cx="349437" cy="175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8" idx="3"/>
            <a:endCxn id="130" idx="2"/>
          </p:cNvCxnSpPr>
          <p:nvPr/>
        </p:nvCxnSpPr>
        <p:spPr>
          <a:xfrm>
            <a:off x="1470266" y="3191549"/>
            <a:ext cx="3614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37" idx="3"/>
            <a:endCxn id="128" idx="2"/>
          </p:cNvCxnSpPr>
          <p:nvPr/>
        </p:nvCxnSpPr>
        <p:spPr>
          <a:xfrm flipV="1">
            <a:off x="1470266" y="1152722"/>
            <a:ext cx="361485" cy="214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37" idx="3"/>
            <a:endCxn id="129" idx="2"/>
          </p:cNvCxnSpPr>
          <p:nvPr/>
        </p:nvCxnSpPr>
        <p:spPr>
          <a:xfrm>
            <a:off x="1470266" y="1367043"/>
            <a:ext cx="361485" cy="272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1992312" y="2285135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Arrow Connector 279"/>
          <p:cNvCxnSpPr>
            <a:stCxn id="137" idx="3"/>
            <a:endCxn id="278" idx="2"/>
          </p:cNvCxnSpPr>
          <p:nvPr/>
        </p:nvCxnSpPr>
        <p:spPr>
          <a:xfrm>
            <a:off x="1470266" y="1367043"/>
            <a:ext cx="522046" cy="1070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38" idx="3"/>
            <a:endCxn id="278" idx="3"/>
          </p:cNvCxnSpPr>
          <p:nvPr/>
        </p:nvCxnSpPr>
        <p:spPr>
          <a:xfrm flipV="1">
            <a:off x="1470266" y="2545298"/>
            <a:ext cx="566683" cy="646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31301" y="1189037"/>
            <a:ext cx="5216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Chainlets have </a:t>
            </a:r>
            <a:r>
              <a:rPr lang="en-US" sz="2400" dirty="0">
                <a:latin typeface="Calibri" panose="020F0502020204030204" pitchFamily="34" charset="0"/>
              </a:rPr>
              <a:t>distinct shapes that reflect their role in the network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We aggregate these roles to </a:t>
            </a:r>
            <a:r>
              <a:rPr lang="en-US" sz="2400" dirty="0" smtClean="0">
                <a:latin typeface="Calibri" panose="020F0502020204030204" pitchFamily="34" charset="0"/>
              </a:rPr>
              <a:t>analyze network </a:t>
            </a:r>
            <a:r>
              <a:rPr lang="en-US" sz="2400" dirty="0">
                <a:latin typeface="Calibri" panose="020F0502020204030204" pitchFamily="34" charset="0"/>
              </a:rPr>
              <a:t>dynamics.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859309" y="4844257"/>
            <a:ext cx="1810955" cy="1056213"/>
            <a:chOff x="859309" y="4844257"/>
            <a:chExt cx="1810955" cy="1056213"/>
          </a:xfrm>
        </p:grpSpPr>
        <p:sp>
          <p:nvSpPr>
            <p:cNvPr id="120" name="Oval 119"/>
            <p:cNvSpPr/>
            <p:nvPr/>
          </p:nvSpPr>
          <p:spPr>
            <a:xfrm>
              <a:off x="859309" y="484425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59309" y="5214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859309" y="5595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365464" y="484425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365464" y="5214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480263" y="5243229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365464" y="5595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120" idx="5"/>
              <a:endCxn id="143" idx="1"/>
            </p:cNvCxnSpPr>
            <p:nvPr/>
          </p:nvCxnSpPr>
          <p:spPr>
            <a:xfrm>
              <a:off x="1119472" y="5104420"/>
              <a:ext cx="360791" cy="27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21" idx="6"/>
              <a:endCxn id="143" idx="1"/>
            </p:cNvCxnSpPr>
            <p:nvPr/>
          </p:nvCxnSpPr>
          <p:spPr>
            <a:xfrm>
              <a:off x="1164109" y="5367070"/>
              <a:ext cx="316154" cy="1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2" idx="6"/>
              <a:endCxn id="143" idx="1"/>
            </p:cNvCxnSpPr>
            <p:nvPr/>
          </p:nvCxnSpPr>
          <p:spPr>
            <a:xfrm flipV="1">
              <a:off x="1164109" y="5381350"/>
              <a:ext cx="316154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43" idx="3"/>
              <a:endCxn id="136" idx="3"/>
            </p:cNvCxnSpPr>
            <p:nvPr/>
          </p:nvCxnSpPr>
          <p:spPr>
            <a:xfrm flipV="1">
              <a:off x="2013663" y="5104420"/>
              <a:ext cx="396438" cy="27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43" idx="3"/>
              <a:endCxn id="141" idx="2"/>
            </p:cNvCxnSpPr>
            <p:nvPr/>
          </p:nvCxnSpPr>
          <p:spPr>
            <a:xfrm flipV="1">
              <a:off x="2013663" y="5367070"/>
              <a:ext cx="351801" cy="1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43" idx="3"/>
              <a:endCxn id="153" idx="2"/>
            </p:cNvCxnSpPr>
            <p:nvPr/>
          </p:nvCxnSpPr>
          <p:spPr>
            <a:xfrm>
              <a:off x="2013663" y="5381350"/>
              <a:ext cx="351801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412235" y="4844257"/>
            <a:ext cx="1810955" cy="1056213"/>
            <a:chOff x="3412235" y="4844257"/>
            <a:chExt cx="1810955" cy="1056213"/>
          </a:xfrm>
        </p:grpSpPr>
        <p:sp>
          <p:nvSpPr>
            <p:cNvPr id="155" name="Oval 154"/>
            <p:cNvSpPr/>
            <p:nvPr/>
          </p:nvSpPr>
          <p:spPr>
            <a:xfrm>
              <a:off x="3412235" y="484425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412235" y="5595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918390" y="484425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4918390" y="5214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033189" y="5243229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4918390" y="5595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5" idx="5"/>
              <a:endCxn id="163" idx="1"/>
            </p:cNvCxnSpPr>
            <p:nvPr/>
          </p:nvCxnSpPr>
          <p:spPr>
            <a:xfrm>
              <a:off x="3672398" y="5104420"/>
              <a:ext cx="360791" cy="27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7" idx="6"/>
              <a:endCxn id="163" idx="1"/>
            </p:cNvCxnSpPr>
            <p:nvPr/>
          </p:nvCxnSpPr>
          <p:spPr>
            <a:xfrm flipV="1">
              <a:off x="3717035" y="5381350"/>
              <a:ext cx="316154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63" idx="3"/>
              <a:endCxn id="159" idx="2"/>
            </p:cNvCxnSpPr>
            <p:nvPr/>
          </p:nvCxnSpPr>
          <p:spPr>
            <a:xfrm flipV="1">
              <a:off x="4566589" y="4996657"/>
              <a:ext cx="351801" cy="384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3" idx="3"/>
              <a:endCxn id="161" idx="2"/>
            </p:cNvCxnSpPr>
            <p:nvPr/>
          </p:nvCxnSpPr>
          <p:spPr>
            <a:xfrm flipV="1">
              <a:off x="4566589" y="5367070"/>
              <a:ext cx="351801" cy="1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3" idx="3"/>
              <a:endCxn id="164" idx="2"/>
            </p:cNvCxnSpPr>
            <p:nvPr/>
          </p:nvCxnSpPr>
          <p:spPr>
            <a:xfrm>
              <a:off x="4566589" y="5381350"/>
              <a:ext cx="351801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660361" y="4844257"/>
            <a:ext cx="1810955" cy="1056213"/>
            <a:chOff x="5660361" y="4844257"/>
            <a:chExt cx="1810955" cy="1056213"/>
          </a:xfrm>
        </p:grpSpPr>
        <p:sp>
          <p:nvSpPr>
            <p:cNvPr id="165" name="Oval 164"/>
            <p:cNvSpPr/>
            <p:nvPr/>
          </p:nvSpPr>
          <p:spPr>
            <a:xfrm>
              <a:off x="5660361" y="484425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660361" y="5595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7166516" y="484425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281315" y="5243229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7166516" y="559567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65" idx="6"/>
              <a:endCxn id="171" idx="1"/>
            </p:cNvCxnSpPr>
            <p:nvPr/>
          </p:nvCxnSpPr>
          <p:spPr>
            <a:xfrm>
              <a:off x="5965161" y="4996657"/>
              <a:ext cx="316154" cy="384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6" idx="6"/>
              <a:endCxn id="171" idx="1"/>
            </p:cNvCxnSpPr>
            <p:nvPr/>
          </p:nvCxnSpPr>
          <p:spPr>
            <a:xfrm flipV="1">
              <a:off x="5965161" y="5381350"/>
              <a:ext cx="316154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1" idx="3"/>
            </p:cNvCxnSpPr>
            <p:nvPr/>
          </p:nvCxnSpPr>
          <p:spPr>
            <a:xfrm flipV="1">
              <a:off x="6814715" y="5072857"/>
              <a:ext cx="330041" cy="308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1" idx="3"/>
              <a:endCxn id="173" idx="2"/>
            </p:cNvCxnSpPr>
            <p:nvPr/>
          </p:nvCxnSpPr>
          <p:spPr>
            <a:xfrm>
              <a:off x="6814715" y="5381350"/>
              <a:ext cx="351801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801357" y="4846637"/>
            <a:ext cx="1810955" cy="1056213"/>
            <a:chOff x="7801357" y="4846637"/>
            <a:chExt cx="1810955" cy="1056213"/>
          </a:xfrm>
        </p:grpSpPr>
        <p:sp>
          <p:nvSpPr>
            <p:cNvPr id="175" name="Oval 174"/>
            <p:cNvSpPr/>
            <p:nvPr/>
          </p:nvSpPr>
          <p:spPr>
            <a:xfrm>
              <a:off x="7801357" y="48466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801357" y="559805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9307512" y="48466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422311" y="5245609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9307512" y="559805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75" idx="6"/>
              <a:endCxn id="181" idx="1"/>
            </p:cNvCxnSpPr>
            <p:nvPr/>
          </p:nvCxnSpPr>
          <p:spPr>
            <a:xfrm>
              <a:off x="8106157" y="4999037"/>
              <a:ext cx="316154" cy="384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7" idx="6"/>
              <a:endCxn id="181" idx="1"/>
            </p:cNvCxnSpPr>
            <p:nvPr/>
          </p:nvCxnSpPr>
          <p:spPr>
            <a:xfrm flipV="1">
              <a:off x="8106157" y="5383730"/>
              <a:ext cx="316154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81" idx="3"/>
              <a:endCxn id="179" idx="2"/>
            </p:cNvCxnSpPr>
            <p:nvPr/>
          </p:nvCxnSpPr>
          <p:spPr>
            <a:xfrm flipV="1">
              <a:off x="8955711" y="4999037"/>
              <a:ext cx="351801" cy="384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81" idx="3"/>
              <a:endCxn id="183" idx="2"/>
            </p:cNvCxnSpPr>
            <p:nvPr/>
          </p:nvCxnSpPr>
          <p:spPr>
            <a:xfrm>
              <a:off x="8955711" y="5383730"/>
              <a:ext cx="351801" cy="36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885920" y="1168248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1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41673" y="5199225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1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339766" y="1165847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2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962885" y="5189003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2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06282" y="3020610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3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3450" y="5199225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3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607752" y="2940002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4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402342" y="5227637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4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03690" y="6218237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Three distinct types of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1-chainlets</a:t>
            </a:r>
            <a:r>
              <a:rPr lang="en-US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!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724E-6 4.21672E-6 L -0.19827 -0.035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1" y="-1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/>
      <p:bldP spid="73" grpId="1"/>
      <p:bldP spid="214" grpId="0"/>
      <p:bldP spid="214" grpId="1"/>
      <p:bldP spid="215" grpId="0"/>
      <p:bldP spid="215" grpId="1"/>
      <p:bldP spid="216" grpId="0"/>
      <p:bldP spid="216" grpId="1"/>
      <p:bldP spid="217" grpId="0"/>
      <p:bldP spid="217" grpId="1"/>
      <p:bldP spid="218" grpId="0"/>
      <p:bldP spid="218" grpId="1"/>
      <p:bldP spid="219" grpId="0"/>
      <p:bldP spid="219" grpId="1"/>
      <p:bldP spid="220" grpId="0"/>
      <p:bldP spid="220" grpId="1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Aggregate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96912" y="1112837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6912" y="1483250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6912" y="1951037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03067" y="1112837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3067" y="1483250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317866" y="1511809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03067" y="1951037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61" idx="5"/>
            <a:endCxn id="66" idx="1"/>
          </p:cNvCxnSpPr>
          <p:nvPr/>
        </p:nvCxnSpPr>
        <p:spPr>
          <a:xfrm>
            <a:off x="957075" y="1373000"/>
            <a:ext cx="360791" cy="2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  <a:endCxn id="66" idx="1"/>
          </p:cNvCxnSpPr>
          <p:nvPr/>
        </p:nvCxnSpPr>
        <p:spPr>
          <a:xfrm>
            <a:off x="1001712" y="1635650"/>
            <a:ext cx="316154" cy="1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6"/>
            <a:endCxn id="66" idx="1"/>
          </p:cNvCxnSpPr>
          <p:nvPr/>
        </p:nvCxnSpPr>
        <p:spPr>
          <a:xfrm flipV="1">
            <a:off x="1001712" y="1649930"/>
            <a:ext cx="316154" cy="45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3"/>
            <a:endCxn id="64" idx="3"/>
          </p:cNvCxnSpPr>
          <p:nvPr/>
        </p:nvCxnSpPr>
        <p:spPr>
          <a:xfrm flipV="1">
            <a:off x="1851266" y="1373000"/>
            <a:ext cx="396438" cy="2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3"/>
            <a:endCxn id="65" idx="2"/>
          </p:cNvCxnSpPr>
          <p:nvPr/>
        </p:nvCxnSpPr>
        <p:spPr>
          <a:xfrm flipV="1">
            <a:off x="1851266" y="1635650"/>
            <a:ext cx="351801" cy="1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3"/>
            <a:endCxn id="67" idx="2"/>
          </p:cNvCxnSpPr>
          <p:nvPr/>
        </p:nvCxnSpPr>
        <p:spPr>
          <a:xfrm>
            <a:off x="1851266" y="1649930"/>
            <a:ext cx="351801" cy="45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3140" y="2332037"/>
            <a:ext cx="3764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Transition</a:t>
            </a:r>
            <a:r>
              <a:rPr lang="en-US" sz="2400" dirty="0" smtClean="0">
                <a:latin typeface="Calibri" panose="020F0502020204030204" pitchFamily="34" charset="0"/>
              </a:rPr>
              <a:t>. Ex: Chainlet C</a:t>
            </a:r>
            <a:r>
              <a:rPr lang="en-US" sz="2400" baseline="-25000" dirty="0" smtClean="0">
                <a:latin typeface="Calibri" panose="020F0502020204030204" pitchFamily="34" charset="0"/>
              </a:rPr>
              <a:t>3→3 </a:t>
            </a:r>
            <a:endParaRPr lang="en-US" sz="2400" baseline="-25000" dirty="0">
              <a:latin typeface="Calibri" panose="020F050202020403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96912" y="3551237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203067" y="3228577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317866" y="3551237"/>
            <a:ext cx="533400" cy="2762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3067" y="3779837"/>
            <a:ext cx="304800" cy="3048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032192" y="3689358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3"/>
            <a:endCxn id="86" idx="3"/>
          </p:cNvCxnSpPr>
          <p:nvPr/>
        </p:nvCxnSpPr>
        <p:spPr>
          <a:xfrm flipV="1">
            <a:off x="1851266" y="3488740"/>
            <a:ext cx="396438" cy="20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3"/>
            <a:endCxn id="91" idx="2"/>
          </p:cNvCxnSpPr>
          <p:nvPr/>
        </p:nvCxnSpPr>
        <p:spPr>
          <a:xfrm>
            <a:off x="1851266" y="3689358"/>
            <a:ext cx="351801" cy="24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39712" y="4160837"/>
            <a:ext cx="29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Split</a:t>
            </a:r>
            <a:r>
              <a:rPr lang="en-US" sz="2400" dirty="0" smtClean="0">
                <a:latin typeface="Calibri" panose="020F0502020204030204" pitchFamily="34" charset="0"/>
              </a:rPr>
              <a:t>. Ex: Chainlet C</a:t>
            </a:r>
            <a:r>
              <a:rPr lang="en-US" sz="2400" baseline="-25000" dirty="0" smtClean="0">
                <a:latin typeface="Calibri" panose="020F0502020204030204" pitchFamily="34" charset="0"/>
              </a:rPr>
              <a:t>1→2 </a:t>
            </a:r>
            <a:endParaRPr lang="en-US" sz="2400" baseline="-25000" dirty="0">
              <a:latin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09222" y="731837"/>
            <a:ext cx="522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</a:rPr>
              <a:t>C</a:t>
            </a:r>
            <a:r>
              <a:rPr lang="en-US" sz="2400" baseline="-25000" dirty="0" err="1" smtClean="0">
                <a:latin typeface="Calibri" panose="020F0502020204030204" pitchFamily="34" charset="0"/>
              </a:rPr>
              <a:t>x→y</a:t>
            </a:r>
            <a:r>
              <a:rPr lang="en-US" sz="2400" baseline="-25000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: chainlet with x inputs and </a:t>
            </a:r>
            <a:r>
              <a:rPr lang="en-US" sz="2400" dirty="0">
                <a:latin typeface="Calibri" panose="020F0502020204030204" pitchFamily="34" charset="0"/>
              </a:rPr>
              <a:t>y outputs.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23228" y="1722437"/>
            <a:ext cx="57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</a:rPr>
              <a:t>Transition Chainlets </a:t>
            </a:r>
            <a:r>
              <a:rPr lang="en-US" sz="2400" dirty="0" smtClean="0">
                <a:latin typeface="Calibri" panose="020F0502020204030204" pitchFamily="34" charset="0"/>
              </a:rPr>
              <a:t>imply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coins changing address: x = y.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23773" y="3246437"/>
            <a:ext cx="609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</a:rPr>
              <a:t>Split Chainlets </a:t>
            </a:r>
            <a:r>
              <a:rPr lang="en-US" sz="2400" dirty="0" smtClean="0">
                <a:latin typeface="Calibri" panose="020F0502020204030204" pitchFamily="34" charset="0"/>
              </a:rPr>
              <a:t>may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imply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spending behavior: y &gt; x.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5912" y="4350641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But, community </a:t>
            </a:r>
            <a:r>
              <a:rPr lang="en-US" sz="2400" dirty="0">
                <a:latin typeface="Calibri" panose="020F0502020204030204" pitchFamily="34" charset="0"/>
              </a:rPr>
              <a:t>practice against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address reuse </a:t>
            </a:r>
            <a:r>
              <a:rPr lang="en-US" sz="2400" dirty="0">
                <a:latin typeface="Calibri" panose="020F0502020204030204" pitchFamily="34" charset="0"/>
              </a:rPr>
              <a:t>can also create split chainlets.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721" y="5151437"/>
            <a:ext cx="9126227" cy="1604665"/>
            <a:chOff x="457721" y="5151437"/>
            <a:chExt cx="9126227" cy="1604665"/>
          </a:xfrm>
        </p:grpSpPr>
        <p:sp>
          <p:nvSpPr>
            <p:cNvPr id="101" name="Oval 100"/>
            <p:cNvSpPr/>
            <p:nvPr/>
          </p:nvSpPr>
          <p:spPr>
            <a:xfrm>
              <a:off x="696912" y="51514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u="sng"/>
            </a:p>
          </p:txBody>
        </p:sp>
        <p:sp>
          <p:nvSpPr>
            <p:cNvPr id="102" name="Oval 101"/>
            <p:cNvSpPr/>
            <p:nvPr/>
          </p:nvSpPr>
          <p:spPr>
            <a:xfrm>
              <a:off x="696912" y="552185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u="sng"/>
            </a:p>
          </p:txBody>
        </p:sp>
        <p:sp>
          <p:nvSpPr>
            <p:cNvPr id="103" name="Oval 102"/>
            <p:cNvSpPr/>
            <p:nvPr/>
          </p:nvSpPr>
          <p:spPr>
            <a:xfrm>
              <a:off x="696912" y="59896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u="sng"/>
            </a:p>
          </p:txBody>
        </p:sp>
        <p:sp>
          <p:nvSpPr>
            <p:cNvPr id="105" name="Oval 104"/>
            <p:cNvSpPr/>
            <p:nvPr/>
          </p:nvSpPr>
          <p:spPr>
            <a:xfrm>
              <a:off x="2203067" y="552185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u="sng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17866" y="5550409"/>
              <a:ext cx="533400" cy="276241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u="sng"/>
            </a:p>
          </p:txBody>
        </p:sp>
        <p:cxnSp>
          <p:nvCxnSpPr>
            <p:cNvPr id="108" name="Straight Arrow Connector 107"/>
            <p:cNvCxnSpPr>
              <a:stCxn id="101" idx="5"/>
              <a:endCxn id="106" idx="1"/>
            </p:cNvCxnSpPr>
            <p:nvPr/>
          </p:nvCxnSpPr>
          <p:spPr>
            <a:xfrm>
              <a:off x="957075" y="5411600"/>
              <a:ext cx="360791" cy="27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2" idx="6"/>
              <a:endCxn id="106" idx="1"/>
            </p:cNvCxnSpPr>
            <p:nvPr/>
          </p:nvCxnSpPr>
          <p:spPr>
            <a:xfrm>
              <a:off x="1001712" y="5674250"/>
              <a:ext cx="316154" cy="1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3" idx="6"/>
              <a:endCxn id="106" idx="1"/>
            </p:cNvCxnSpPr>
            <p:nvPr/>
          </p:nvCxnSpPr>
          <p:spPr>
            <a:xfrm flipV="1">
              <a:off x="1001712" y="5688530"/>
              <a:ext cx="316154" cy="453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6" idx="3"/>
              <a:endCxn id="105" idx="2"/>
            </p:cNvCxnSpPr>
            <p:nvPr/>
          </p:nvCxnSpPr>
          <p:spPr>
            <a:xfrm flipV="1">
              <a:off x="1851266" y="5674250"/>
              <a:ext cx="351801" cy="1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457721" y="6294437"/>
              <a:ext cx="3310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alibri" panose="020F0502020204030204" pitchFamily="34" charset="0"/>
                </a:rPr>
                <a:t>Merge.</a:t>
              </a:r>
              <a:r>
                <a:rPr lang="en-US" sz="2400" dirty="0" smtClean="0">
                  <a:latin typeface="Calibri" panose="020F0502020204030204" pitchFamily="34" charset="0"/>
                </a:rPr>
                <a:t> Ex: Chainlet C</a:t>
              </a:r>
              <a:r>
                <a:rPr lang="en-US" sz="2400" baseline="-25000" dirty="0" smtClean="0">
                  <a:latin typeface="Calibri" panose="020F0502020204030204" pitchFamily="34" charset="0"/>
                </a:rPr>
                <a:t>3→</a:t>
              </a:r>
              <a:r>
                <a:rPr lang="en-US" sz="2400" baseline="-25000" dirty="0">
                  <a:latin typeface="Calibri" panose="020F0502020204030204" pitchFamily="34" charset="0"/>
                </a:rPr>
                <a:t>1</a:t>
              </a:r>
              <a:r>
                <a:rPr lang="en-US" sz="2400" baseline="-25000" dirty="0" smtClean="0">
                  <a:latin typeface="Calibri" panose="020F0502020204030204" pitchFamily="34" charset="0"/>
                </a:rPr>
                <a:t> </a:t>
              </a:r>
              <a:endParaRPr lang="en-US" sz="2400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709222" y="5384900"/>
              <a:ext cx="5874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atin typeface="Calibri" panose="020F0502020204030204" pitchFamily="34" charset="0"/>
                </a:rPr>
                <a:t>Merge Chainlets </a:t>
              </a:r>
              <a:r>
                <a:rPr lang="en-US" sz="2400" dirty="0" smtClean="0">
                  <a:latin typeface="Calibri" panose="020F0502020204030204" pitchFamily="34" charset="0"/>
                </a:rPr>
                <a:t>imply</a:t>
              </a:r>
              <a:r>
                <a:rPr lang="en-US" sz="2400" b="1" dirty="0" smtClean="0">
                  <a:latin typeface="Calibri" panose="020F0502020204030204" pitchFamily="34" charset="0"/>
                </a:rPr>
                <a:t> </a:t>
              </a:r>
              <a:r>
                <a:rPr lang="en-US" sz="2400" dirty="0" smtClean="0">
                  <a:latin typeface="Calibri" panose="020F0502020204030204" pitchFamily="34" charset="0"/>
                </a:rPr>
                <a:t>gathering of funds: x &gt; y. 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3" grpId="0" animBg="1"/>
      <p:bldP spid="86" grpId="0" animBg="1"/>
      <p:bldP spid="90" grpId="0" animBg="1"/>
      <p:bldP spid="91" grpId="0" animBg="1"/>
      <p:bldP spid="99" grpId="0"/>
      <p:bldP spid="117" grpId="0"/>
      <p:bldP spid="118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Aggregate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493837"/>
            <a:ext cx="8023412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912" y="6142037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Percentage of aggregate chainlets in the Bitcoin Graph (weekly snapshots)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4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911733" y="2789237"/>
            <a:ext cx="3652579" cy="3425338"/>
            <a:chOff x="529123" y="2983709"/>
            <a:chExt cx="3652579" cy="3425338"/>
          </a:xfrm>
        </p:grpSpPr>
        <p:sp>
          <p:nvSpPr>
            <p:cNvPr id="8" name="Freeform 7"/>
            <p:cNvSpPr/>
            <p:nvPr/>
          </p:nvSpPr>
          <p:spPr>
            <a:xfrm>
              <a:off x="1306512" y="3627437"/>
              <a:ext cx="839802" cy="830331"/>
            </a:xfrm>
            <a:custGeom>
              <a:avLst/>
              <a:gdLst>
                <a:gd name="connsiteX0" fmla="*/ 0 w 1158240"/>
                <a:gd name="connsiteY0" fmla="*/ 193044 h 1158240"/>
                <a:gd name="connsiteX1" fmla="*/ 193044 w 1158240"/>
                <a:gd name="connsiteY1" fmla="*/ 0 h 1158240"/>
                <a:gd name="connsiteX2" fmla="*/ 965196 w 1158240"/>
                <a:gd name="connsiteY2" fmla="*/ 0 h 1158240"/>
                <a:gd name="connsiteX3" fmla="*/ 1158240 w 1158240"/>
                <a:gd name="connsiteY3" fmla="*/ 193044 h 1158240"/>
                <a:gd name="connsiteX4" fmla="*/ 1158240 w 1158240"/>
                <a:gd name="connsiteY4" fmla="*/ 965196 h 1158240"/>
                <a:gd name="connsiteX5" fmla="*/ 965196 w 1158240"/>
                <a:gd name="connsiteY5" fmla="*/ 1158240 h 1158240"/>
                <a:gd name="connsiteX6" fmla="*/ 193044 w 1158240"/>
                <a:gd name="connsiteY6" fmla="*/ 1158240 h 1158240"/>
                <a:gd name="connsiteX7" fmla="*/ 0 w 1158240"/>
                <a:gd name="connsiteY7" fmla="*/ 965196 h 1158240"/>
                <a:gd name="connsiteX8" fmla="*/ 0 w 1158240"/>
                <a:gd name="connsiteY8" fmla="*/ 193044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240" h="1158240">
                  <a:moveTo>
                    <a:pt x="0" y="193044"/>
                  </a:moveTo>
                  <a:cubicBezTo>
                    <a:pt x="0" y="86429"/>
                    <a:pt x="86429" y="0"/>
                    <a:pt x="193044" y="0"/>
                  </a:cubicBezTo>
                  <a:lnTo>
                    <a:pt x="965196" y="0"/>
                  </a:lnTo>
                  <a:cubicBezTo>
                    <a:pt x="1071811" y="0"/>
                    <a:pt x="1158240" y="86429"/>
                    <a:pt x="1158240" y="193044"/>
                  </a:cubicBezTo>
                  <a:lnTo>
                    <a:pt x="1158240" y="965196"/>
                  </a:lnTo>
                  <a:cubicBezTo>
                    <a:pt x="1158240" y="1071811"/>
                    <a:pt x="1071811" y="1158240"/>
                    <a:pt x="965196" y="1158240"/>
                  </a:cubicBezTo>
                  <a:lnTo>
                    <a:pt x="193044" y="1158240"/>
                  </a:lnTo>
                  <a:cubicBezTo>
                    <a:pt x="86429" y="1158240"/>
                    <a:pt x="0" y="1071811"/>
                    <a:pt x="0" y="965196"/>
                  </a:cubicBezTo>
                  <a:lnTo>
                    <a:pt x="0" y="19304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11" tIns="159411" rIns="159411" bIns="159411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93280" y="3627437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1"/>
            <p:cNvSpPr/>
            <p:nvPr/>
          </p:nvSpPr>
          <p:spPr>
            <a:xfrm>
              <a:off x="1306512" y="460307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2293280" y="460307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ounded Rectangle 109"/>
            <p:cNvSpPr/>
            <p:nvPr/>
          </p:nvSpPr>
          <p:spPr>
            <a:xfrm>
              <a:off x="3280136" y="3627437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ounded Rectangle 110"/>
            <p:cNvSpPr/>
            <p:nvPr/>
          </p:nvSpPr>
          <p:spPr>
            <a:xfrm>
              <a:off x="3241176" y="460307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ounded Rectangle 111"/>
            <p:cNvSpPr/>
            <p:nvPr/>
          </p:nvSpPr>
          <p:spPr>
            <a:xfrm>
              <a:off x="1324726" y="557871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ounded Rectangle 112"/>
            <p:cNvSpPr/>
            <p:nvPr/>
          </p:nvSpPr>
          <p:spPr>
            <a:xfrm>
              <a:off x="2310377" y="557871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ounded Rectangle 113"/>
            <p:cNvSpPr/>
            <p:nvPr/>
          </p:nvSpPr>
          <p:spPr>
            <a:xfrm>
              <a:off x="3241176" y="557871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068512" y="2983709"/>
              <a:ext cx="140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Outputs</a:t>
              </a:r>
              <a:endParaRPr lang="en-US" sz="18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384021" y="3279195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307818" y="3279195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60114" y="3279195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200000">
              <a:off x="11013" y="4797395"/>
              <a:ext cx="140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inputs</a:t>
              </a:r>
              <a:endParaRPr lang="en-US" sz="1800" dirty="0"/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701198" y="5844364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16200000">
              <a:off x="701198" y="4814912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 rot="16200000">
              <a:off x="701198" y="3785460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Chainlet Matrix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23419" y="4533039"/>
            <a:ext cx="1689312" cy="1467398"/>
            <a:chOff x="2340809" y="4727511"/>
            <a:chExt cx="1689312" cy="1467398"/>
          </a:xfrm>
        </p:grpSpPr>
        <p:grpSp>
          <p:nvGrpSpPr>
            <p:cNvPr id="115" name="Group 114"/>
            <p:cNvGrpSpPr/>
            <p:nvPr/>
          </p:nvGrpSpPr>
          <p:grpSpPr>
            <a:xfrm>
              <a:off x="3291186" y="5801594"/>
              <a:ext cx="729302" cy="393315"/>
              <a:chOff x="859309" y="4844257"/>
              <a:chExt cx="1810955" cy="10562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59309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59309" y="5214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859309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365464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365464" y="5214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480263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365464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>
                <a:stCxn id="116" idx="5"/>
                <a:endCxn id="145" idx="1"/>
              </p:cNvCxnSpPr>
              <p:nvPr/>
            </p:nvCxnSpPr>
            <p:spPr>
              <a:xfrm>
                <a:off x="1119472" y="5104420"/>
                <a:ext cx="360791" cy="276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117" idx="6"/>
                <a:endCxn id="145" idx="1"/>
              </p:cNvCxnSpPr>
              <p:nvPr/>
            </p:nvCxnSpPr>
            <p:spPr>
              <a:xfrm>
                <a:off x="1164109" y="5367070"/>
                <a:ext cx="316154" cy="1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18" idx="6"/>
                <a:endCxn id="145" idx="1"/>
              </p:cNvCxnSpPr>
              <p:nvPr/>
            </p:nvCxnSpPr>
            <p:spPr>
              <a:xfrm flipV="1">
                <a:off x="1164109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>
                <a:stCxn id="145" idx="3"/>
                <a:endCxn id="119" idx="3"/>
              </p:cNvCxnSpPr>
              <p:nvPr/>
            </p:nvCxnSpPr>
            <p:spPr>
              <a:xfrm flipV="1">
                <a:off x="2013663" y="5104420"/>
                <a:ext cx="396438" cy="276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45" idx="3"/>
                <a:endCxn id="144" idx="2"/>
              </p:cNvCxnSpPr>
              <p:nvPr/>
            </p:nvCxnSpPr>
            <p:spPr>
              <a:xfrm flipV="1">
                <a:off x="2013663" y="5367070"/>
                <a:ext cx="351801" cy="1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45" idx="3"/>
                <a:endCxn id="146" idx="2"/>
              </p:cNvCxnSpPr>
              <p:nvPr/>
            </p:nvCxnSpPr>
            <p:spPr>
              <a:xfrm>
                <a:off x="2013663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3300819" y="4840424"/>
              <a:ext cx="729302" cy="393315"/>
              <a:chOff x="3412235" y="4844257"/>
              <a:chExt cx="1810955" cy="1056213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412235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412235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4918390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918390" y="5214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033189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918390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85" idx="5"/>
                <a:endCxn id="192" idx="1"/>
              </p:cNvCxnSpPr>
              <p:nvPr/>
            </p:nvCxnSpPr>
            <p:spPr>
              <a:xfrm>
                <a:off x="3672398" y="5104420"/>
                <a:ext cx="360791" cy="276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6"/>
                <a:endCxn id="192" idx="1"/>
              </p:cNvCxnSpPr>
              <p:nvPr/>
            </p:nvCxnSpPr>
            <p:spPr>
              <a:xfrm flipV="1">
                <a:off x="3717035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2" idx="3"/>
                <a:endCxn id="190" idx="2"/>
              </p:cNvCxnSpPr>
              <p:nvPr/>
            </p:nvCxnSpPr>
            <p:spPr>
              <a:xfrm flipV="1">
                <a:off x="4566589" y="4996657"/>
                <a:ext cx="351801" cy="384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92" idx="3"/>
                <a:endCxn id="191" idx="2"/>
              </p:cNvCxnSpPr>
              <p:nvPr/>
            </p:nvCxnSpPr>
            <p:spPr>
              <a:xfrm flipV="1">
                <a:off x="4566589" y="5367070"/>
                <a:ext cx="351801" cy="1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92" idx="3"/>
                <a:endCxn id="193" idx="2"/>
              </p:cNvCxnSpPr>
              <p:nvPr/>
            </p:nvCxnSpPr>
            <p:spPr>
              <a:xfrm>
                <a:off x="4566589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2340809" y="4846669"/>
              <a:ext cx="729302" cy="393315"/>
              <a:chOff x="5660361" y="4844257"/>
              <a:chExt cx="1810955" cy="1056213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5660361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660361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166516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6281315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7166516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Arrow Connector 204"/>
              <p:cNvCxnSpPr>
                <a:stCxn id="200" idx="6"/>
                <a:endCxn id="203" idx="1"/>
              </p:cNvCxnSpPr>
              <p:nvPr/>
            </p:nvCxnSpPr>
            <p:spPr>
              <a:xfrm>
                <a:off x="5965161" y="4996657"/>
                <a:ext cx="316154" cy="384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>
                <a:stCxn id="201" idx="6"/>
                <a:endCxn id="203" idx="1"/>
              </p:cNvCxnSpPr>
              <p:nvPr/>
            </p:nvCxnSpPr>
            <p:spPr>
              <a:xfrm flipV="1">
                <a:off x="5965161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203" idx="3"/>
              </p:cNvCxnSpPr>
              <p:nvPr/>
            </p:nvCxnSpPr>
            <p:spPr>
              <a:xfrm flipV="1">
                <a:off x="6814715" y="5072857"/>
                <a:ext cx="330041" cy="308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203" idx="3"/>
                <a:endCxn id="204" idx="2"/>
              </p:cNvCxnSpPr>
              <p:nvPr/>
            </p:nvCxnSpPr>
            <p:spPr>
              <a:xfrm>
                <a:off x="6814715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>
              <a:off x="2403780" y="4727511"/>
              <a:ext cx="729302" cy="393315"/>
              <a:chOff x="5660361" y="4844257"/>
              <a:chExt cx="1810955" cy="1056213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660361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660361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166516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6281315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7166516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stCxn id="210" idx="6"/>
                <a:endCxn id="213" idx="1"/>
              </p:cNvCxnSpPr>
              <p:nvPr/>
            </p:nvCxnSpPr>
            <p:spPr>
              <a:xfrm>
                <a:off x="5965161" y="4996657"/>
                <a:ext cx="316154" cy="384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11" idx="6"/>
                <a:endCxn id="213" idx="1"/>
              </p:cNvCxnSpPr>
              <p:nvPr/>
            </p:nvCxnSpPr>
            <p:spPr>
              <a:xfrm flipV="1">
                <a:off x="5965161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stCxn id="213" idx="3"/>
              </p:cNvCxnSpPr>
              <p:nvPr/>
            </p:nvCxnSpPr>
            <p:spPr>
              <a:xfrm flipV="1">
                <a:off x="6814715" y="5072857"/>
                <a:ext cx="330041" cy="308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>
                <a:stCxn id="213" idx="3"/>
                <a:endCxn id="221" idx="2"/>
              </p:cNvCxnSpPr>
              <p:nvPr/>
            </p:nvCxnSpPr>
            <p:spPr>
              <a:xfrm>
                <a:off x="6814715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3" name="TextBox 232"/>
          <p:cNvSpPr txBox="1"/>
          <p:nvPr/>
        </p:nvSpPr>
        <p:spPr>
          <a:xfrm>
            <a:off x="315912" y="1420614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For </a:t>
            </a:r>
            <a:r>
              <a:rPr lang="en-US" sz="2400" dirty="0">
                <a:latin typeface="Calibri" panose="020F0502020204030204" pitchFamily="34" charset="0"/>
              </a:rPr>
              <a:t>a given time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granularity</a:t>
            </a:r>
            <a:r>
              <a:rPr lang="en-US" sz="2400" dirty="0">
                <a:latin typeface="Calibri" panose="020F0502020204030204" pitchFamily="34" charset="0"/>
              </a:rPr>
              <a:t>, such as one day, we take snapshots of </a:t>
            </a:r>
            <a:r>
              <a:rPr lang="en-US" sz="2400" dirty="0" smtClean="0">
                <a:latin typeface="Calibri" panose="020F0502020204030204" pitchFamily="34" charset="0"/>
              </a:rPr>
              <a:t>the Bitcoin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Chainlet counts </a:t>
            </a:r>
            <a:r>
              <a:rPr lang="en-US" sz="2400" dirty="0">
                <a:latin typeface="Calibri" panose="020F0502020204030204" pitchFamily="34" charset="0"/>
              </a:rPr>
              <a:t>obtained </a:t>
            </a:r>
            <a:r>
              <a:rPr lang="en-US" sz="2400" dirty="0" smtClean="0">
                <a:latin typeface="Calibri" panose="020F0502020204030204" pitchFamily="34" charset="0"/>
              </a:rPr>
              <a:t>from the </a:t>
            </a:r>
            <a:r>
              <a:rPr lang="en-US" sz="2400" dirty="0">
                <a:latin typeface="Calibri" panose="020F0502020204030204" pitchFamily="34" charset="0"/>
              </a:rPr>
              <a:t>graph are stored as an </a:t>
            </a:r>
            <a:r>
              <a:rPr lang="en-US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N</a:t>
            </a:r>
            <a:r>
              <a:rPr lang="en-US" sz="2400" dirty="0" smtClean="0">
                <a:latin typeface="Calibri" panose="020F0502020204030204" pitchFamily="34" charset="0"/>
              </a:rPr>
              <a:t>×</a:t>
            </a:r>
            <a:r>
              <a:rPr lang="en-US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N</a:t>
            </a:r>
            <a:r>
              <a:rPr lang="en-US" sz="2400" dirty="0" smtClean="0">
                <a:latin typeface="Calibri" panose="020F0502020204030204" pitchFamily="34" charset="0"/>
              </a:rPr>
              <a:t> matrix.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24334" y="808037"/>
            <a:ext cx="545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Representing the network in time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3727" y="46181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791495" y="46181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36" name="TextBox 235"/>
          <p:cNvSpPr txBox="1"/>
          <p:nvPr/>
        </p:nvSpPr>
        <p:spPr>
          <a:xfrm>
            <a:off x="5791495" y="5567430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836482" y="36658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4823727" y="36658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791495" y="36658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836482" y="4600983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3836482" y="55502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823727" y="55502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418148" y="6380586"/>
            <a:ext cx="524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N</a:t>
            </a:r>
            <a:r>
              <a:rPr lang="en-US" sz="2400" dirty="0" smtClean="0">
                <a:latin typeface="Calibri" panose="020F0502020204030204" pitchFamily="34" charset="0"/>
              </a:rPr>
              <a:t>: How big should the matrix be? 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5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19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Extreme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955210" y="347392"/>
                <a:ext cx="6114302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 can reach thousands, the matrix can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Calibri" panose="020F0502020204030204" pitchFamily="34" charset="0"/>
                  </a:rPr>
                  <a:t>On Bitcoin, 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90.50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</a:rPr>
                  <a:t> of the chainlets have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N </a:t>
                </a:r>
                <a:r>
                  <a:rPr lang="en-US" sz="2400" dirty="0">
                    <a:latin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&lt;5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&lt;5),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% 97.57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for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</a:rPr>
                  <a:t>. </a:t>
                </a:r>
                <a:endParaRPr lang="en-US" sz="2400" dirty="0" smtClean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10" y="347392"/>
                <a:ext cx="6114302" cy="261610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865" r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Freeform 136"/>
          <p:cNvSpPr/>
          <p:nvPr/>
        </p:nvSpPr>
        <p:spPr>
          <a:xfrm>
            <a:off x="849312" y="1451765"/>
            <a:ext cx="839802" cy="830331"/>
          </a:xfrm>
          <a:custGeom>
            <a:avLst/>
            <a:gdLst>
              <a:gd name="connsiteX0" fmla="*/ 0 w 1158240"/>
              <a:gd name="connsiteY0" fmla="*/ 193044 h 1158240"/>
              <a:gd name="connsiteX1" fmla="*/ 193044 w 1158240"/>
              <a:gd name="connsiteY1" fmla="*/ 0 h 1158240"/>
              <a:gd name="connsiteX2" fmla="*/ 965196 w 1158240"/>
              <a:gd name="connsiteY2" fmla="*/ 0 h 1158240"/>
              <a:gd name="connsiteX3" fmla="*/ 1158240 w 1158240"/>
              <a:gd name="connsiteY3" fmla="*/ 193044 h 1158240"/>
              <a:gd name="connsiteX4" fmla="*/ 1158240 w 1158240"/>
              <a:gd name="connsiteY4" fmla="*/ 965196 h 1158240"/>
              <a:gd name="connsiteX5" fmla="*/ 965196 w 1158240"/>
              <a:gd name="connsiteY5" fmla="*/ 1158240 h 1158240"/>
              <a:gd name="connsiteX6" fmla="*/ 193044 w 1158240"/>
              <a:gd name="connsiteY6" fmla="*/ 1158240 h 1158240"/>
              <a:gd name="connsiteX7" fmla="*/ 0 w 1158240"/>
              <a:gd name="connsiteY7" fmla="*/ 965196 h 1158240"/>
              <a:gd name="connsiteX8" fmla="*/ 0 w 1158240"/>
              <a:gd name="connsiteY8" fmla="*/ 193044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240" h="1158240">
                <a:moveTo>
                  <a:pt x="0" y="193044"/>
                </a:moveTo>
                <a:cubicBezTo>
                  <a:pt x="0" y="86429"/>
                  <a:pt x="86429" y="0"/>
                  <a:pt x="193044" y="0"/>
                </a:cubicBezTo>
                <a:lnTo>
                  <a:pt x="965196" y="0"/>
                </a:lnTo>
                <a:cubicBezTo>
                  <a:pt x="1071811" y="0"/>
                  <a:pt x="1158240" y="86429"/>
                  <a:pt x="1158240" y="193044"/>
                </a:cubicBezTo>
                <a:lnTo>
                  <a:pt x="1158240" y="965196"/>
                </a:lnTo>
                <a:cubicBezTo>
                  <a:pt x="1158240" y="1071811"/>
                  <a:pt x="1071811" y="1158240"/>
                  <a:pt x="965196" y="1158240"/>
                </a:cubicBezTo>
                <a:lnTo>
                  <a:pt x="193044" y="1158240"/>
                </a:lnTo>
                <a:cubicBezTo>
                  <a:pt x="86429" y="1158240"/>
                  <a:pt x="0" y="1071811"/>
                  <a:pt x="0" y="965196"/>
                </a:cubicBezTo>
                <a:lnTo>
                  <a:pt x="0" y="19304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11" tIns="159411" rIns="159411" bIns="159411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700" kern="1200" dirty="0"/>
          </a:p>
        </p:txBody>
      </p:sp>
      <p:sp>
        <p:nvSpPr>
          <p:cNvPr id="138" name="Rounded Rectangle 137"/>
          <p:cNvSpPr/>
          <p:nvPr/>
        </p:nvSpPr>
        <p:spPr>
          <a:xfrm>
            <a:off x="1836080" y="1451765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9" name="Rounded Rectangle 138"/>
          <p:cNvSpPr/>
          <p:nvPr/>
        </p:nvSpPr>
        <p:spPr>
          <a:xfrm>
            <a:off x="849312" y="242740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0" name="Rounded Rectangle 139"/>
          <p:cNvSpPr/>
          <p:nvPr/>
        </p:nvSpPr>
        <p:spPr>
          <a:xfrm>
            <a:off x="1836080" y="242740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2" name="Rounded Rectangle 141"/>
          <p:cNvSpPr/>
          <p:nvPr/>
        </p:nvSpPr>
        <p:spPr>
          <a:xfrm>
            <a:off x="2806443" y="1451765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8" name="Rounded Rectangle 147"/>
          <p:cNvSpPr/>
          <p:nvPr/>
        </p:nvSpPr>
        <p:spPr>
          <a:xfrm>
            <a:off x="2806443" y="242740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0" name="Rounded Rectangle 149"/>
          <p:cNvSpPr/>
          <p:nvPr/>
        </p:nvSpPr>
        <p:spPr>
          <a:xfrm>
            <a:off x="867526" y="340304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8" name="Rounded Rectangle 157"/>
          <p:cNvSpPr/>
          <p:nvPr/>
        </p:nvSpPr>
        <p:spPr>
          <a:xfrm>
            <a:off x="1853177" y="340304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0" name="Rounded Rectangle 159"/>
          <p:cNvSpPr/>
          <p:nvPr/>
        </p:nvSpPr>
        <p:spPr>
          <a:xfrm>
            <a:off x="2806443" y="340304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2" name="TextBox 161"/>
          <p:cNvSpPr txBox="1"/>
          <p:nvPr/>
        </p:nvSpPr>
        <p:spPr>
          <a:xfrm>
            <a:off x="1611312" y="808037"/>
            <a:ext cx="14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Outputs</a:t>
            </a:r>
            <a:endParaRPr lang="en-US" sz="1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26821" y="1103523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850618" y="1103523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902914" y="1103523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-446187" y="2621723"/>
            <a:ext cx="14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inputs</a:t>
            </a:r>
            <a:endParaRPr lang="en-US" sz="1800" dirty="0"/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243998" y="3668692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243998" y="2639240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80" name="TextBox 179"/>
          <p:cNvSpPr txBox="1"/>
          <p:nvPr/>
        </p:nvSpPr>
        <p:spPr>
          <a:xfrm rot="16200000">
            <a:off x="243998" y="1609788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983917" y="26369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2952024" y="26369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2952024" y="3586230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82" name="TextBox 281"/>
          <p:cNvSpPr txBox="1"/>
          <p:nvPr/>
        </p:nvSpPr>
        <p:spPr>
          <a:xfrm>
            <a:off x="996672" y="16846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83" name="TextBox 282"/>
          <p:cNvSpPr txBox="1"/>
          <p:nvPr/>
        </p:nvSpPr>
        <p:spPr>
          <a:xfrm>
            <a:off x="1983917" y="16846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84" name="TextBox 283"/>
          <p:cNvSpPr txBox="1"/>
          <p:nvPr/>
        </p:nvSpPr>
        <p:spPr>
          <a:xfrm>
            <a:off x="2952024" y="16846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996672" y="2619783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996672" y="35690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983917" y="35690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88" name="TextBox 287"/>
          <p:cNvSpPr txBox="1"/>
          <p:nvPr/>
        </p:nvSpPr>
        <p:spPr>
          <a:xfrm>
            <a:off x="1981661" y="2636837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58878" y="6029106"/>
            <a:ext cx="9734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Extreme chainlets</a:t>
            </a:r>
            <a:r>
              <a:rPr lang="en-US" sz="2400" dirty="0" smtClean="0">
                <a:latin typeface="Calibri" panose="020F0502020204030204" pitchFamily="34" charset="0"/>
              </a:rPr>
              <a:t> are the last column/row of the chainlet matrix.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They imply big coin movements in the graph!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3312" y="238684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Occurrence matrix</a:t>
            </a:r>
            <a:endParaRPr 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8255" y="2992085"/>
                <a:ext cx="5378267" cy="3030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55" y="2992085"/>
                <a:ext cx="5378267" cy="30303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6" grpId="0"/>
      <p:bldP spid="279" grpId="0" animBg="1"/>
      <p:bldP spid="280" grpId="0" animBg="1"/>
      <p:bldP spid="281" grpId="0" animBg="1"/>
      <p:bldP spid="284" grpId="0" animBg="1"/>
      <p:bldP spid="286" grpId="0" animBg="1"/>
      <p:bldP spid="287" grpId="0" animBg="1"/>
      <p:bldP spid="288" grpId="1" animBg="1"/>
      <p:bldP spid="6" grpId="0"/>
      <p:bldP spid="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2068513" y="2092325"/>
            <a:ext cx="6629400" cy="46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5512" y="1112837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 brief history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Building blocks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Blockchain graph </a:t>
            </a:r>
            <a:r>
              <a:rPr lang="en-US" sz="2400" dirty="0">
                <a:latin typeface="Calibri" panose="020F0502020204030204" pitchFamily="34" charset="0"/>
              </a:rPr>
              <a:t>representation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The Chainlet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</a:rPr>
              <a:t>Chainlet</a:t>
            </a:r>
            <a:r>
              <a:rPr lang="en-US" sz="2400" dirty="0" smtClean="0">
                <a:latin typeface="Calibri" panose="020F0502020204030204" pitchFamily="34" charset="0"/>
              </a:rPr>
              <a:t> types and clusters of </a:t>
            </a:r>
            <a:r>
              <a:rPr lang="en-US" sz="2400" dirty="0" err="1">
                <a:latin typeface="Calibri" panose="020F0502020204030204" pitchFamily="34" charset="0"/>
              </a:rPr>
              <a:t>C</a:t>
            </a:r>
            <a:r>
              <a:rPr lang="en-US" sz="2400" dirty="0" err="1" smtClean="0">
                <a:latin typeface="Calibri" panose="020F0502020204030204" pitchFamily="34" charset="0"/>
              </a:rPr>
              <a:t>hainlets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Chainlets in Bitcoin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2" y="2103437"/>
            <a:ext cx="7620000" cy="4572000"/>
          </a:xfrm>
          <a:prstGeom prst="rect">
            <a:avLst/>
          </a:prstGeom>
        </p:spPr>
      </p:pic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Extreme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512" y="686177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Bitcoin companies stopped all business in New York State because of </a:t>
            </a:r>
            <a:r>
              <a:rPr lang="en-US" sz="2400" dirty="0" smtClean="0">
                <a:latin typeface="Calibri" panose="020F0502020204030204" pitchFamily="34" charset="0"/>
              </a:rPr>
              <a:t>new </a:t>
            </a:r>
            <a:r>
              <a:rPr lang="en-US" sz="2400" dirty="0">
                <a:latin typeface="Calibri" panose="020F0502020204030204" pitchFamily="34" charset="0"/>
              </a:rPr>
              <a:t>regulations. 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 New York Business Journal called this the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"Great Bitcoin Exodus"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65648" y="2185709"/>
            <a:ext cx="304800" cy="597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5512" y="6610905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Percentage of extreme chainlets in the Bitcoin Graph (N = 20, daily snapshots)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21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Clustering the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82561" y="960437"/>
            <a:ext cx="9734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 hierarchical clustering of chainlets </a:t>
            </a:r>
            <a:r>
              <a:rPr lang="en-US" sz="2400" dirty="0">
                <a:latin typeface="Calibri" panose="020F0502020204030204" pitchFamily="34" charset="0"/>
              </a:rPr>
              <a:t>by using Cosine </a:t>
            </a:r>
            <a:r>
              <a:rPr lang="en-US" sz="2400" dirty="0" smtClean="0">
                <a:latin typeface="Calibri" panose="020F0502020204030204" pitchFamily="34" charset="0"/>
              </a:rPr>
              <a:t>Similarity </a:t>
            </a:r>
            <a:r>
              <a:rPr lang="en-US" sz="2400" dirty="0">
                <a:latin typeface="Calibri" panose="020F0502020204030204" pitchFamily="34" charset="0"/>
              </a:rPr>
              <a:t>over chainlet </a:t>
            </a:r>
            <a:r>
              <a:rPr lang="en-US" sz="2400" dirty="0" smtClean="0">
                <a:latin typeface="Calibri" panose="020F0502020204030204" pitchFamily="34" charset="0"/>
              </a:rPr>
              <a:t>signatures in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We used a </a:t>
            </a:r>
            <a:r>
              <a:rPr lang="en-US" sz="2400" dirty="0">
                <a:latin typeface="Calibri" panose="020F0502020204030204" pitchFamily="34" charset="0"/>
              </a:rPr>
              <a:t>similarity </a:t>
            </a:r>
            <a:r>
              <a:rPr lang="en-US" sz="2400" dirty="0" smtClean="0">
                <a:latin typeface="Calibri" panose="020F0502020204030204" pitchFamily="34" charset="0"/>
              </a:rPr>
              <a:t>cut threshold </a:t>
            </a:r>
            <a:r>
              <a:rPr lang="en-US" sz="2400" dirty="0">
                <a:latin typeface="Calibri" panose="020F0502020204030204" pitchFamily="34" charset="0"/>
              </a:rPr>
              <a:t>of 0.7 to create </a:t>
            </a:r>
            <a:r>
              <a:rPr lang="en-US" sz="2400" dirty="0" smtClean="0">
                <a:latin typeface="Calibri" panose="020F0502020204030204" pitchFamily="34" charset="0"/>
              </a:rPr>
              <a:t>clusters from </a:t>
            </a:r>
            <a:r>
              <a:rPr lang="en-US" sz="2400" dirty="0">
                <a:latin typeface="Calibri" panose="020F0502020204030204" pitchFamily="34" charset="0"/>
              </a:rPr>
              <a:t>the hierarchical </a:t>
            </a:r>
            <a:r>
              <a:rPr lang="en-US" sz="2400" dirty="0" err="1">
                <a:latin typeface="Calibri" panose="020F0502020204030204" pitchFamily="34" charset="0"/>
              </a:rPr>
              <a:t>dendogram</a:t>
            </a:r>
            <a:r>
              <a:rPr lang="en-US" sz="2400" dirty="0" smtClean="0">
                <a:latin typeface="Calibri" panose="020F0502020204030204" pitchFamily="34" charset="0"/>
              </a:rPr>
              <a:t>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8665" y="2984083"/>
            <a:ext cx="3709351" cy="4026932"/>
            <a:chOff x="1218665" y="2679283"/>
            <a:chExt cx="3709351" cy="40269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665" y="2679283"/>
              <a:ext cx="3383280" cy="350114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1306512" y="6336883"/>
              <a:ext cx="3621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Calibri" panose="020F0502020204030204" pitchFamily="34" charset="0"/>
                </a:rPr>
                <a:t>Chainlet clusters for daily snapshots</a:t>
              </a:r>
              <a:endParaRPr lang="en-US" sz="18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67805" y="2984083"/>
            <a:ext cx="3885605" cy="4026932"/>
            <a:chOff x="5367805" y="2560637"/>
            <a:chExt cx="3885605" cy="40269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805" y="2560637"/>
              <a:ext cx="3383280" cy="3501145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5412294" y="6218237"/>
              <a:ext cx="3841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Calibri" panose="020F0502020204030204" pitchFamily="34" charset="0"/>
                </a:rPr>
                <a:t>Chainlet clusters for weekly snapshots</a:t>
              </a:r>
              <a:endParaRPr lang="en-US" sz="18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54112" y="2633860"/>
            <a:ext cx="4648200" cy="2212777"/>
            <a:chOff x="1154112" y="2633860"/>
            <a:chExt cx="4648200" cy="2212777"/>
          </a:xfrm>
        </p:grpSpPr>
        <p:sp>
          <p:nvSpPr>
            <p:cNvPr id="11" name="Rectangle 10"/>
            <p:cNvSpPr/>
            <p:nvPr/>
          </p:nvSpPr>
          <p:spPr>
            <a:xfrm>
              <a:off x="1154112" y="3089521"/>
              <a:ext cx="1828800" cy="175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39912" y="2633860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anose="020F0502020204030204" pitchFamily="34" charset="0"/>
                </a:rPr>
                <a:t>Most common chainlets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 flipV="1">
              <a:off x="1154112" y="2818526"/>
              <a:ext cx="685800" cy="2709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82712" y="2636837"/>
            <a:ext cx="7086600" cy="4004846"/>
            <a:chOff x="1382712" y="2636837"/>
            <a:chExt cx="7086600" cy="4004846"/>
          </a:xfrm>
        </p:grpSpPr>
        <p:sp>
          <p:nvSpPr>
            <p:cNvPr id="9" name="Oval 8"/>
            <p:cNvSpPr/>
            <p:nvPr/>
          </p:nvSpPr>
          <p:spPr>
            <a:xfrm>
              <a:off x="1382712" y="2984083"/>
              <a:ext cx="1219200" cy="9481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49712" y="3932237"/>
              <a:ext cx="990600" cy="2709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Calibri" panose="020F0502020204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9" idx="6"/>
            </p:cNvCxnSpPr>
            <p:nvPr/>
          </p:nvCxnSpPr>
          <p:spPr>
            <a:xfrm flipV="1">
              <a:off x="2601912" y="2827628"/>
              <a:ext cx="1828800" cy="630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125912" y="2903490"/>
              <a:ext cx="476033" cy="10287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06912" y="2636837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anose="020F0502020204030204" pitchFamily="34" charset="0"/>
                </a:rPr>
                <a:t>Extreme and correlated chainlets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8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Prediction with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00688" y="1646237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We are primarily interested in two interlinked </a:t>
            </a:r>
            <a:r>
              <a:rPr lang="en-US" sz="2000" dirty="0" smtClean="0">
                <a:latin typeface="Calibri" panose="020F0502020204030204" pitchFamily="34" charset="0"/>
              </a:rPr>
              <a:t>questions: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Do </a:t>
            </a:r>
            <a:r>
              <a:rPr lang="en-US" sz="2000" dirty="0">
                <a:latin typeface="Calibri" panose="020F0502020204030204" pitchFamily="34" charset="0"/>
              </a:rPr>
              <a:t>changes in chainlet characteristics exhibit any causal </a:t>
            </a:r>
            <a:r>
              <a:rPr lang="en-US" sz="2000" dirty="0" smtClean="0">
                <a:latin typeface="Calibri" panose="020F0502020204030204" pitchFamily="34" charset="0"/>
              </a:rPr>
              <a:t>effect </a:t>
            </a:r>
            <a:r>
              <a:rPr lang="en-US" sz="2000" dirty="0">
                <a:latin typeface="Calibri" panose="020F0502020204030204" pitchFamily="34" charset="0"/>
              </a:rPr>
              <a:t>on </a:t>
            </a:r>
            <a:r>
              <a:rPr lang="en-US" sz="2000" dirty="0" smtClean="0">
                <a:latin typeface="Calibri" panose="020F0502020204030204" pitchFamily="34" charset="0"/>
              </a:rPr>
              <a:t>future Bitcoin </a:t>
            </a:r>
            <a:r>
              <a:rPr lang="en-US" sz="2000" dirty="0">
                <a:latin typeface="Calibri" panose="020F0502020204030204" pitchFamily="34" charset="0"/>
              </a:rPr>
              <a:t>price and Bitcoin </a:t>
            </a:r>
            <a:r>
              <a:rPr lang="en-US" sz="2000" dirty="0" smtClean="0">
                <a:latin typeface="Calibri" panose="020F0502020204030204" pitchFamily="34" charset="0"/>
              </a:rPr>
              <a:t>returns? 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Given </a:t>
            </a:r>
            <a:r>
              <a:rPr lang="en-US" sz="2000" dirty="0">
                <a:latin typeface="Calibri" panose="020F0502020204030204" pitchFamily="34" charset="0"/>
              </a:rPr>
              <a:t>more conventional economic variables and non-network blockchain </a:t>
            </a:r>
            <a:r>
              <a:rPr lang="en-US" sz="2000" dirty="0" smtClean="0">
                <a:latin typeface="Calibri" panose="020F0502020204030204" pitchFamily="34" charset="0"/>
              </a:rPr>
              <a:t>characteristics, do </a:t>
            </a:r>
            <a:r>
              <a:rPr lang="en-US" sz="2000" dirty="0">
                <a:latin typeface="Calibri" panose="020F0502020204030204" pitchFamily="34" charset="0"/>
              </a:rPr>
              <a:t>chainlets convey </a:t>
            </a:r>
            <a:r>
              <a:rPr lang="en-US" sz="2000" dirty="0" smtClean="0">
                <a:latin typeface="Calibri" panose="020F0502020204030204" pitchFamily="34" charset="0"/>
              </a:rPr>
              <a:t>unique </a:t>
            </a:r>
            <a:r>
              <a:rPr lang="en-US" sz="2000" dirty="0">
                <a:latin typeface="Calibri" panose="020F0502020204030204" pitchFamily="34" charset="0"/>
              </a:rPr>
              <a:t>information about future Bitcoin </a:t>
            </a:r>
            <a:r>
              <a:rPr lang="en-US" sz="2000" dirty="0" smtClean="0">
                <a:latin typeface="Calibri" panose="020F0502020204030204" pitchFamily="34" charset="0"/>
              </a:rPr>
              <a:t>prices?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674336" y="4737843"/>
            <a:ext cx="9296400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</a:rPr>
              <a:t>Granger causality tests </a:t>
            </a:r>
            <a:r>
              <a:rPr lang="en-US" sz="2000" dirty="0">
                <a:latin typeface="Calibri" panose="020F0502020204030204" pitchFamily="34" charset="0"/>
              </a:rPr>
              <a:t>for </a:t>
            </a:r>
            <a:r>
              <a:rPr lang="en-US" sz="2000" dirty="0" smtClean="0">
                <a:latin typeface="Calibri" panose="020F0502020204030204" pitchFamily="34" charset="0"/>
              </a:rPr>
              <a:t>predictive utility </a:t>
            </a:r>
            <a:r>
              <a:rPr lang="en-US" sz="2000" dirty="0">
                <a:latin typeface="Calibri" panose="020F0502020204030204" pitchFamily="34" charset="0"/>
              </a:rPr>
              <a:t>of individual/aggregate chainlets</a:t>
            </a:r>
            <a:r>
              <a:rPr lang="en-US" sz="2000" dirty="0" smtClean="0">
                <a:latin typeface="Calibri" panose="020F0502020204030204" pitchFamily="34" charset="0"/>
              </a:rPr>
              <a:t>, and </a:t>
            </a:r>
            <a:r>
              <a:rPr lang="en-US" sz="2000" dirty="0">
                <a:latin typeface="Calibri" panose="020F0502020204030204" pitchFamily="34" charset="0"/>
              </a:rPr>
              <a:t>chainlet </a:t>
            </a:r>
            <a:r>
              <a:rPr lang="en-US" sz="2000" dirty="0" smtClean="0">
                <a:latin typeface="Calibri" panose="020F0502020204030204" pitchFamily="34" charset="0"/>
              </a:rPr>
              <a:t>clusters </a:t>
            </a:r>
            <a:r>
              <a:rPr lang="en-US" sz="2000" dirty="0">
                <a:latin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</a:rPr>
              <a:t>analysis of </a:t>
            </a:r>
            <a:r>
              <a:rPr lang="en-US" sz="2000" dirty="0">
                <a:latin typeface="Calibri" panose="020F0502020204030204" pitchFamily="34" charset="0"/>
              </a:rPr>
              <a:t>the Bitcoin price and its log </a:t>
            </a:r>
            <a:r>
              <a:rPr lang="en-US" sz="2000" dirty="0" smtClean="0">
                <a:latin typeface="Calibri" panose="020F0502020204030204" pitchFamily="34" charset="0"/>
              </a:rPr>
              <a:t>return.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Prediction with Chainlets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15912" y="808037"/>
                <a:ext cx="9525000" cy="497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Calibri" panose="020F0502020204030204" pitchFamily="34" charset="0"/>
                  </a:rPr>
                  <a:t>The Granger causality </a:t>
                </a:r>
                <a:r>
                  <a:rPr lang="en-US" sz="2000" dirty="0">
                    <a:latin typeface="Calibri" panose="020F0502020204030204" pitchFamily="34" charset="0"/>
                  </a:rPr>
                  <a:t>test assesses whether one time series is useful in predicting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another.</a:t>
                </a:r>
              </a:p>
              <a:p>
                <a:endParaRPr lang="en-US" sz="200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Calibri" panose="020F050202020403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en-US" sz="2000" b="0" i="1" baseline="30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×1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random vector (e.g., Bitcoin price)</a:t>
                </a:r>
              </a:p>
              <a:p>
                <a:r>
                  <a:rPr lang="en-US" sz="2000" dirty="0" smtClean="0">
                    <a:latin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en-US" sz="2000" b="0" i="1" baseline="30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20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denote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en-US" sz="2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 algebra generated from all observations of </a:t>
                </a:r>
                <a:r>
                  <a:rPr lang="en-US" sz="2000" b="1" dirty="0" smtClean="0">
                    <a:latin typeface="Calibri" panose="020F0502020204030204" pitchFamily="34" charset="0"/>
                  </a:rPr>
                  <a:t>Y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in the market up to time t.</a:t>
                </a:r>
              </a:p>
              <a:p>
                <a:endParaRPr lang="en-US" sz="200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Consider a sequence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tuples </a:t>
                </a:r>
                <a:r>
                  <a:rPr lang="en-US" sz="2000" dirty="0">
                    <a:latin typeface="Calibri" panose="020F0502020204030204" pitchFamily="34" charset="0"/>
                  </a:rPr>
                  <a:t>of random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vectors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are features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is the </a:t>
                </a:r>
                <a:r>
                  <a:rPr lang="en-US" sz="2000" dirty="0" err="1" smtClean="0">
                    <a:latin typeface="Calibri" panose="020F0502020204030204" pitchFamily="34" charset="0"/>
                  </a:rPr>
                  <a:t>chainlet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 information. </a:t>
                </a:r>
              </a:p>
              <a:p>
                <a:endParaRPr lang="en-US" sz="200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Calibri" panose="020F0502020204030204" pitchFamily="34" charset="0"/>
                  </a:rPr>
                  <a:t>If conditional distributions of price,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>
                  <a:latin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is said to not Granger 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 with respect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.</a:t>
                </a:r>
              </a:p>
              <a:p>
                <a:endParaRPr lang="en-US" sz="2000" dirty="0">
                  <a:latin typeface="Calibri" panose="020F0502020204030204" pitchFamily="34" charset="0"/>
                </a:endParaRPr>
              </a:p>
              <a:p>
                <a:r>
                  <a:rPr lang="en-US" sz="2000" dirty="0" smtClean="0">
                    <a:latin typeface="Calibri" panose="020F0502020204030204" pitchFamily="34" charset="0"/>
                  </a:rPr>
                  <a:t>Otherwise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</a:t>
                </a:r>
                <a:r>
                  <a:rPr lang="en-US" sz="2000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 X is said to Granger cause Y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.</a:t>
                </a:r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2" y="808037"/>
                <a:ext cx="9525000" cy="4979697"/>
              </a:xfrm>
              <a:prstGeom prst="rect">
                <a:avLst/>
              </a:prstGeom>
              <a:blipFill rotWithShape="0">
                <a:blip r:embed="rId3"/>
                <a:stretch>
                  <a:fillRect l="-704" t="-735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2561" y="6012973"/>
                <a:ext cx="97345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2400" dirty="0" smtClean="0">
                    <a:latin typeface="Calibri" panose="020F0502020204030204" pitchFamily="34" charset="0"/>
                  </a:rPr>
                  <a:t>G-causality means </a:t>
                </a:r>
                <a:r>
                  <a:rPr lang="en-US" sz="2400" dirty="0">
                    <a:latin typeface="Calibri" panose="020F0502020204030204" pitchFamily="34" charset="0"/>
                  </a:rPr>
                  <a:t>that given information on the past of Y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and Z variables, X exhibits predictive utility for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libri" panose="020F0502020204030204" pitchFamily="34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1" y="6012973"/>
                <a:ext cx="9734551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38" t="-4317" b="-15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9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Chainlets in Price Prediction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58812" y="5380037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Table 1: Causality of Chainlets. P </a:t>
            </a:r>
            <a:r>
              <a:rPr lang="en-US" sz="2400" dirty="0">
                <a:latin typeface="Calibri" panose="020F0502020204030204" pitchFamily="34" charset="0"/>
              </a:rPr>
              <a:t>and LR denote </a:t>
            </a:r>
            <a:r>
              <a:rPr lang="en-US" sz="2400" dirty="0" smtClean="0">
                <a:latin typeface="Calibri" panose="020F0502020204030204" pitchFamily="34" charset="0"/>
              </a:rPr>
              <a:t>significance </a:t>
            </a:r>
            <a:r>
              <a:rPr lang="en-US" sz="2400" dirty="0">
                <a:latin typeface="Calibri" panose="020F0502020204030204" pitchFamily="34" charset="0"/>
              </a:rPr>
              <a:t>in price &amp; log returns</a:t>
            </a:r>
            <a:r>
              <a:rPr lang="en-US" sz="2400" dirty="0" smtClean="0">
                <a:latin typeface="Calibri" panose="020F0502020204030204" pitchFamily="34" charset="0"/>
              </a:rPr>
              <a:t>, respectively</a:t>
            </a:r>
            <a:r>
              <a:rPr lang="en-US" sz="2400" dirty="0">
                <a:latin typeface="Calibri" panose="020F0502020204030204" pitchFamily="34" charset="0"/>
              </a:rPr>
              <a:t>; blank space implies no </a:t>
            </a:r>
            <a:r>
              <a:rPr lang="en-US" sz="2400" dirty="0" smtClean="0">
                <a:latin typeface="Calibri" panose="020F0502020204030204" pitchFamily="34" charset="0"/>
              </a:rPr>
              <a:t>significance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  <a:r>
              <a:rPr lang="en-US" sz="2400" dirty="0" smtClean="0">
                <a:latin typeface="Calibri" panose="020F0502020204030204" pitchFamily="34" charset="0"/>
              </a:rPr>
              <a:t>Confidence </a:t>
            </a:r>
            <a:r>
              <a:rPr lang="en-US" sz="2400" dirty="0">
                <a:latin typeface="Calibri" panose="020F0502020204030204" pitchFamily="34" charset="0"/>
              </a:rPr>
              <a:t>level is 95%.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9135"/>
              </p:ext>
            </p:extLst>
          </p:nvPr>
        </p:nvGraphicFramePr>
        <p:xfrm>
          <a:off x="696912" y="884237"/>
          <a:ext cx="8686800" cy="4302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3200400"/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800" b="1" dirty="0" smtClean="0"/>
                        <a:t>Covariate types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b="1" dirty="0" smtClean="0"/>
                        <a:t>Causality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800" b="1" dirty="0" smtClean="0"/>
                        <a:t>Outcome with lag effects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52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trans.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cap="none" baseline="0" dirty="0" smtClean="0">
                          <a:sym typeface="Arial"/>
                        </a:rPr>
                        <a:t>Total # trans.  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800" dirty="0" smtClean="0"/>
                        <a:t>Aggregate chainlets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cap="none" baseline="0" dirty="0" smtClean="0">
                          <a:sym typeface="Arial"/>
                        </a:rPr>
                        <a:t>Merge Chainlets  → Outcome</a:t>
                      </a:r>
                      <a:endParaRPr lang="en-US" sz="1800" b="0" i="0" u="none" strike="noStrike" cap="none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cap="none" baseline="0" dirty="0" smtClean="0">
                          <a:sym typeface="Arial"/>
                        </a:rPr>
                        <a:t>Split Chainlets  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cap="none" baseline="0" dirty="0" smtClean="0">
                          <a:sym typeface="Arial"/>
                        </a:rPr>
                        <a:t>Trans. Chainlets  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800" dirty="0" smtClean="0"/>
                        <a:t>Extreme </a:t>
                      </a:r>
                      <a:r>
                        <a:rPr lang="en-US" sz="1800" dirty="0" err="1" smtClean="0"/>
                        <a:t>chainlets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20→2</a:t>
                      </a:r>
                      <a:r>
                        <a:rPr lang="en-US" sz="1800" u="none" strike="noStrike" cap="none" baseline="0" dirty="0" smtClean="0">
                          <a:sym typeface="Arial"/>
                        </a:rPr>
                        <a:t>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20→3</a:t>
                      </a:r>
                      <a:r>
                        <a:rPr lang="en-US" sz="1800" u="none" strike="noStrike" cap="none" baseline="0" dirty="0" smtClean="0">
                          <a:sym typeface="Arial"/>
                        </a:rPr>
                        <a:t>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20→3</a:t>
                      </a:r>
                      <a:r>
                        <a:rPr lang="en-US" sz="1800" u="none" strike="noStrike" cap="none" baseline="0" dirty="0" smtClean="0">
                          <a:sym typeface="Arial"/>
                        </a:rPr>
                        <a:t>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Chainlet clusters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Cluster 35 </a:t>
                      </a:r>
                      <a:r>
                        <a:rPr lang="en-US" sz="1800" u="none" strike="noStrike" cap="none" baseline="0" dirty="0" smtClean="0">
                          <a:sym typeface="Arial"/>
                        </a:rPr>
                        <a:t>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P/LR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Cluster 16 </a:t>
                      </a:r>
                      <a:r>
                        <a:rPr lang="en-US" sz="1800" u="none" strike="noStrike" cap="none" baseline="0" dirty="0" smtClean="0">
                          <a:sym typeface="Arial"/>
                        </a:rPr>
                        <a:t>→ Outcome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830512" y="2332037"/>
            <a:ext cx="7010400" cy="803254"/>
            <a:chOff x="2830512" y="2332037"/>
            <a:chExt cx="7010400" cy="803254"/>
          </a:xfrm>
        </p:grpSpPr>
        <p:sp>
          <p:nvSpPr>
            <p:cNvPr id="6" name="Rectangle 5"/>
            <p:cNvSpPr/>
            <p:nvPr/>
          </p:nvSpPr>
          <p:spPr>
            <a:xfrm>
              <a:off x="2830512" y="2332037"/>
              <a:ext cx="7010400" cy="381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1512" y="2673626"/>
              <a:ext cx="2667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Spending behavior!</a:t>
              </a:r>
              <a:endParaRPr lang="en-US" sz="2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5912" y="2103437"/>
            <a:ext cx="4800600" cy="2962067"/>
            <a:chOff x="315912" y="2103437"/>
            <a:chExt cx="4800600" cy="2962067"/>
          </a:xfrm>
        </p:grpSpPr>
        <p:sp>
          <p:nvSpPr>
            <p:cNvPr id="16" name="TextBox 15"/>
            <p:cNvSpPr txBox="1"/>
            <p:nvPr/>
          </p:nvSpPr>
          <p:spPr>
            <a:xfrm>
              <a:off x="315912" y="4111397"/>
              <a:ext cx="4800600" cy="954107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Only some merge chainlets have a causality!</a:t>
              </a:r>
              <a:endParaRPr lang="en-US" sz="28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678112" y="2103437"/>
              <a:ext cx="381000" cy="200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4512" y="3779837"/>
              <a:ext cx="152400" cy="331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2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Chainlets in Price Prediction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15912" y="960437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Various predictors can be created by combining chainlets and clusters of </a:t>
            </a:r>
            <a:r>
              <a:rPr lang="en-US" sz="2400" dirty="0" err="1" smtClean="0">
                <a:latin typeface="Calibri" panose="020F0502020204030204" pitchFamily="34" charset="0"/>
              </a:rPr>
              <a:t>chainlets</a:t>
            </a:r>
            <a:r>
              <a:rPr lang="en-US" sz="2400" dirty="0" smtClean="0">
                <a:latin typeface="Calibri" panose="020F0502020204030204" pitchFamily="34" charset="0"/>
              </a:rPr>
              <a:t>. We use the predictors in a Random Forest time series prediction model.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95753"/>
              </p:ext>
            </p:extLst>
          </p:nvPr>
        </p:nvGraphicFramePr>
        <p:xfrm>
          <a:off x="696912" y="2138997"/>
          <a:ext cx="8915400" cy="491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1960"/>
                <a:gridCol w="5903440"/>
              </a:tblGrid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Model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Predictors</a:t>
                      </a:r>
                      <a:endParaRPr lang="en-US" sz="24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Model 0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Price lag 1, Price lag 2, Price lag 3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Model 1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Price lag 1, Price lag 2, Price lag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#Trans lag 1, #Trans lag 2, #Trans lag 3 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Model 2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Price lag 1, Price lag 2, Price lag 3</a:t>
                      </a:r>
                      <a:endParaRPr lang="en-US" sz="2400" dirty="0" smtClean="0"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Split Pat. lag 1, Split Pat. lag 2, Split Pat. lag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Cluster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</a:rPr>
                        <a:t> 8 lag 1, Cluster 8 lag 2, Cluster 8 lag 3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Model 5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Price lag 1, Price lag 2, Price lag 3</a:t>
                      </a:r>
                    </a:p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1→7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1,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1→7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2,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1→7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3</a:t>
                      </a:r>
                    </a:p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6→1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1,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6→1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2,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6→1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3→3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1,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3→3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2,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Calibri" panose="020F0502020204030204" pitchFamily="34" charset="0"/>
                        </a:rPr>
                        <a:t>3→3 </a:t>
                      </a:r>
                      <a:r>
                        <a:rPr lang="en-US" sz="2400" b="0" i="0" u="none" strike="noStrike" cap="none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lag 3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Chainlets in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15912" y="731837"/>
                <a:ext cx="9448800" cy="21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Calibri" panose="020F0502020204030204" pitchFamily="34" charset="0"/>
                  </a:rPr>
                  <a:t>We evaluate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</m:t>
                        </m:r>
                        <m:d>
                          <m:dPr>
                            <m:ctrlPr>
                              <a:rPr lang="en-US" sz="24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en-US" sz="24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=1,…,5</m:t>
                    </m:r>
                  </m:oMath>
                </a14:m>
                <a:r>
                  <a:rPr lang="en-US" sz="2400" dirty="0" smtClean="0">
                    <a:latin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=1,…,30</m:t>
                    </m:r>
                  </m:oMath>
                </a14:m>
                <a:r>
                  <a:rPr lang="en-US" sz="2400" dirty="0" smtClean="0">
                    <a:latin typeface="Calibri" panose="020F0502020204030204" pitchFamily="34" charset="0"/>
                  </a:rPr>
                  <a:t> days ahead, </a:t>
                </a:r>
                <a:r>
                  <a:rPr lang="en-US" sz="2400" dirty="0">
                    <a:latin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</m:t>
                    </m:r>
                  </m:oMath>
                </a14:m>
                <a:r>
                  <a:rPr lang="en-US" sz="2400" dirty="0" smtClean="0">
                    <a:latin typeface="Calibri" panose="020F0502020204030204" pitchFamily="34" charset="0"/>
                  </a:rPr>
                  <a:t> (h) 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</a:rPr>
                  <a:t>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(h) are </a:t>
                </a:r>
                <a:r>
                  <a:rPr lang="en-US" sz="2400" dirty="0">
                    <a:latin typeface="Calibri" panose="020F0502020204030204" pitchFamily="34" charset="0"/>
                  </a:rPr>
                  <a:t>the RMSEs for the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predictive </a:t>
                </a:r>
                <a:r>
                  <a:rPr lang="en-US" sz="2400" dirty="0">
                    <a:latin typeface="Calibri" panose="020F0502020204030204" pitchFamily="34" charset="0"/>
                  </a:rPr>
                  <a:t>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Calibri" panose="020F0502020204030204" pitchFamily="34" charset="0"/>
                  </a:rPr>
                  <a:t> and </a:t>
                </a:r>
                <a:r>
                  <a:rPr lang="en-US" sz="2400" dirty="0">
                    <a:latin typeface="Calibri" panose="020F0502020204030204" pitchFamily="34" charset="0"/>
                  </a:rPr>
                  <a:t>the baseline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Calibri" panose="020F0502020204030204" pitchFamily="34" charset="0"/>
                  </a:rPr>
                  <a:t> respectively</a:t>
                </a:r>
                <a:r>
                  <a:rPr lang="en-US" sz="2400" dirty="0">
                    <a:latin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Calibri" panose="020F0502020204030204" pitchFamily="34" charset="0"/>
                  </a:rPr>
                  <a:t>For h=3 </a:t>
                </a:r>
                <a:r>
                  <a:rPr lang="en-US" sz="2400" dirty="0">
                    <a:latin typeface="Calibri" panose="020F0502020204030204" pitchFamily="34" charset="0"/>
                  </a:rPr>
                  <a:t>or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more, </a:t>
                </a:r>
                <a:r>
                  <a:rPr lang="en-US" sz="2400" dirty="0">
                    <a:latin typeface="Calibri" panose="020F0502020204030204" pitchFamily="34" charset="0"/>
                  </a:rPr>
                  <a:t>chainlets play an increasingly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significant </a:t>
                </a:r>
                <a:r>
                  <a:rPr lang="en-US" sz="2400" dirty="0">
                    <a:latin typeface="Calibri" panose="020F0502020204030204" pitchFamily="34" charset="0"/>
                  </a:rPr>
                  <a:t>predictive role in Bitcoin price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formation.</a:t>
                </a: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2" y="731837"/>
                <a:ext cx="9448800" cy="2146550"/>
              </a:xfrm>
              <a:prstGeom prst="rect">
                <a:avLst/>
              </a:prstGeom>
              <a:blipFill rotWithShape="0">
                <a:blip r:embed="rId3"/>
                <a:stretch>
                  <a:fillRect l="-903" r="-1290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2823229"/>
            <a:ext cx="6848796" cy="4023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6024" y="4770437"/>
            <a:ext cx="2514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Price + # transaction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6819" y="3278353"/>
            <a:ext cx="251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Price + 3 chainlets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6025" y="3913127"/>
            <a:ext cx="235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Price + split + cluster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5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Chainlets in Price Prediction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84" y="723638"/>
            <a:ext cx="5349240" cy="3139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84" y="3863409"/>
            <a:ext cx="5349240" cy="3075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561" y="1874837"/>
            <a:ext cx="388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h = </a:t>
            </a:r>
            <a:r>
              <a:rPr lang="en-US" sz="2400" dirty="0"/>
              <a:t>1, all models deliver </a:t>
            </a:r>
            <a:r>
              <a:rPr lang="en-US" sz="2400" dirty="0" smtClean="0"/>
              <a:t>similar prediction </a:t>
            </a:r>
            <a:r>
              <a:rPr lang="en-US" sz="2400" dirty="0"/>
              <a:t>accuracy and capture the variability of the data very </a:t>
            </a:r>
            <a:r>
              <a:rPr lang="en-US" sz="2400" dirty="0" smtClean="0"/>
              <a:t>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prediction performance of all models deteriorates as </a:t>
            </a:r>
            <a:r>
              <a:rPr lang="en-US" sz="2400" dirty="0" smtClean="0"/>
              <a:t>forecasting horizon increases. 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2678112" y="2255837"/>
            <a:ext cx="51054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0" i="0" u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Thanks for attending!</a:t>
            </a:r>
          </a:p>
        </p:txBody>
      </p:sp>
      <p:sp>
        <p:nvSpPr>
          <p:cNvPr id="16386" name="AutoShape 2" descr="Image result for evgeny morozov"/>
          <p:cNvSpPr>
            <a:spLocks noChangeAspect="1" noChangeArrowheads="1"/>
          </p:cNvSpPr>
          <p:nvPr/>
        </p:nvSpPr>
        <p:spPr bwMode="auto">
          <a:xfrm>
            <a:off x="155575" y="-715963"/>
            <a:ext cx="19050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97112" y="3779837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Cuneyt.Akcora@utdallas.edu</a:t>
            </a:r>
            <a:endParaRPr lang="tr-TR" sz="3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29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Topological Analysis of Ethereum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36" y="992176"/>
            <a:ext cx="4181475" cy="238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1275758"/>
            <a:ext cx="5098412" cy="18140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524" y="3475037"/>
            <a:ext cx="40592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Boxplots of motif distributions in 39 token networks for two closed triangle motifs.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097" y="3475037"/>
            <a:ext cx="40592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The largest connected component on the </a:t>
            </a:r>
            <a:r>
              <a:rPr lang="en-US" sz="1600" dirty="0" err="1">
                <a:latin typeface="Calibri" panose="020F0502020204030204" pitchFamily="34" charset="0"/>
              </a:rPr>
              <a:t>Storj</a:t>
            </a:r>
            <a:r>
              <a:rPr lang="en-US" sz="1600" dirty="0">
                <a:latin typeface="Calibri" panose="020F0502020204030204" pitchFamily="34" charset="0"/>
              </a:rPr>
              <a:t> token network on 13-1-2018.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403" y="4389437"/>
            <a:ext cx="91465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The multidimensional nature of blockchain graphs where tokens, currencies and other data units circulate together poses interesting research </a:t>
            </a:r>
            <a:r>
              <a:rPr lang="en-US" sz="2000" dirty="0" smtClean="0">
                <a:latin typeface="Calibri" panose="020F0502020204030204" pitchFamily="34" charset="0"/>
              </a:rPr>
              <a:t>problems.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For </a:t>
            </a:r>
            <a:r>
              <a:rPr lang="en-US" sz="2000" dirty="0">
                <a:latin typeface="Calibri" panose="020F0502020204030204" pitchFamily="34" charset="0"/>
              </a:rPr>
              <a:t>the analysis of multidimensional blockchain data, we introduce data-driven nonparametric methods such as </a:t>
            </a:r>
            <a:r>
              <a:rPr lang="en-US" sz="2000" dirty="0" smtClean="0">
                <a:latin typeface="Calibri" panose="020F0502020204030204" pitchFamily="34" charset="0"/>
              </a:rPr>
              <a:t>Topological Data Analysis (TDA) </a:t>
            </a:r>
            <a:r>
              <a:rPr lang="en-US" sz="2000" dirty="0">
                <a:latin typeface="Calibri" panose="020F0502020204030204" pitchFamily="34" charset="0"/>
              </a:rPr>
              <a:t>and data </a:t>
            </a:r>
            <a:r>
              <a:rPr lang="en-US" sz="2000" dirty="0" smtClean="0">
                <a:latin typeface="Calibri" panose="020F0502020204030204" pitchFamily="34" charset="0"/>
              </a:rPr>
              <a:t>depth.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0" y="3170671"/>
            <a:ext cx="7205612" cy="3656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05" y="884236"/>
            <a:ext cx="1406507" cy="1406507"/>
          </a:xfrm>
          <a:prstGeom prst="rect">
            <a:avLst/>
          </a:prstGeom>
        </p:spPr>
      </p:pic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88" y="808037"/>
            <a:ext cx="252981" cy="4064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9" y="808037"/>
            <a:ext cx="406403" cy="4064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1" y="808036"/>
            <a:ext cx="401836" cy="4064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6" y="810318"/>
            <a:ext cx="401836" cy="4018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7" y="1398782"/>
            <a:ext cx="402700" cy="402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50" y="1405132"/>
            <a:ext cx="402700" cy="402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67" y="1396566"/>
            <a:ext cx="402700" cy="4027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12" y="1410226"/>
            <a:ext cx="402700" cy="402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799" y="1304706"/>
            <a:ext cx="42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</a:rPr>
              <a:t>10/31/2008:</a:t>
            </a:r>
            <a:r>
              <a:rPr lang="en-US" sz="1800" dirty="0" smtClean="0">
                <a:latin typeface="Calibri" panose="020F0502020204030204" pitchFamily="34" charset="0"/>
              </a:rPr>
              <a:t> Satoshi </a:t>
            </a:r>
            <a:r>
              <a:rPr lang="en-US" sz="1800" dirty="0" err="1" smtClean="0">
                <a:latin typeface="Calibri" panose="020F0502020204030204" pitchFamily="34" charset="0"/>
              </a:rPr>
              <a:t>Nakamoto</a:t>
            </a:r>
            <a:r>
              <a:rPr lang="en-US" sz="1800" dirty="0" smtClean="0">
                <a:latin typeface="Calibri" panose="020F0502020204030204" pitchFamily="34" charset="0"/>
              </a:rPr>
              <a:t> posts the Bitcoin white paper to a forum.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236" y="2295306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</a:rPr>
              <a:t>1/3/2009:</a:t>
            </a:r>
            <a:r>
              <a:rPr lang="en-US" sz="1800" dirty="0" smtClean="0">
                <a:latin typeface="Calibri" panose="020F0502020204030204" pitchFamily="34" charset="0"/>
              </a:rPr>
              <a:t> The first data block in the Bitcoin.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561" y="477043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B0F0"/>
                </a:solidFill>
              </a:rPr>
              <a:t>Coin Timeline*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9965" y="2332037"/>
            <a:ext cx="408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</a:rPr>
              <a:t>Bitcoin: A peer to peer Electronic Cash System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3512" y="7208837"/>
            <a:ext cx="472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* By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JEFF DESJARDINS. Image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retrieved from VisualCapitalist.com and updated.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44912" y="2713037"/>
            <a:ext cx="538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</a:rPr>
              <a:t>Smart contracts, lightning networks, added privacy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4712" y="6142471"/>
            <a:ext cx="2667000" cy="83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22E-7 4.19992E-6 L -0.14189 -0.02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2" y="-1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00348" y="1417637"/>
            <a:ext cx="4419600" cy="1447800"/>
            <a:chOff x="2800348" y="1646237"/>
            <a:chExt cx="4419600" cy="1447800"/>
          </a:xfrm>
        </p:grpSpPr>
        <p:sp>
          <p:nvSpPr>
            <p:cNvPr id="4" name="Oval 3"/>
            <p:cNvSpPr/>
            <p:nvPr/>
          </p:nvSpPr>
          <p:spPr>
            <a:xfrm>
              <a:off x="2800348" y="1874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629148" y="2636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62748" y="1920874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629148" y="16462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4" idx="5"/>
              <a:endCxn id="26" idx="2"/>
            </p:cNvCxnSpPr>
            <p:nvPr/>
          </p:nvCxnSpPr>
          <p:spPr>
            <a:xfrm>
              <a:off x="3190593" y="2265082"/>
              <a:ext cx="1438555" cy="6003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  <a:endCxn id="29" idx="2"/>
            </p:cNvCxnSpPr>
            <p:nvPr/>
          </p:nvCxnSpPr>
          <p:spPr>
            <a:xfrm flipV="1">
              <a:off x="3257548" y="1874837"/>
              <a:ext cx="1371600" cy="228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27" idx="2"/>
            </p:cNvCxnSpPr>
            <p:nvPr/>
          </p:nvCxnSpPr>
          <p:spPr>
            <a:xfrm>
              <a:off x="5086348" y="1874837"/>
              <a:ext cx="1676400" cy="2746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6"/>
              <a:endCxn id="27" idx="3"/>
            </p:cNvCxnSpPr>
            <p:nvPr/>
          </p:nvCxnSpPr>
          <p:spPr>
            <a:xfrm flipV="1">
              <a:off x="5086348" y="2311119"/>
              <a:ext cx="1743355" cy="5543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" idx="0"/>
              <a:endCxn id="29" idx="4"/>
            </p:cNvCxnSpPr>
            <p:nvPr/>
          </p:nvCxnSpPr>
          <p:spPr>
            <a:xfrm flipV="1">
              <a:off x="4857748" y="2103437"/>
              <a:ext cx="0" cy="533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028948" y="260704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42" idx="0"/>
              <a:endCxn id="4" idx="4"/>
            </p:cNvCxnSpPr>
            <p:nvPr/>
          </p:nvCxnSpPr>
          <p:spPr>
            <a:xfrm flipH="1" flipV="1">
              <a:off x="3028948" y="2332037"/>
              <a:ext cx="228600" cy="2750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7"/>
              <a:endCxn id="29" idx="3"/>
            </p:cNvCxnSpPr>
            <p:nvPr/>
          </p:nvCxnSpPr>
          <p:spPr>
            <a:xfrm flipV="1">
              <a:off x="3419193" y="2036482"/>
              <a:ext cx="1276910" cy="6375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191248" y="2636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73" name="Straight Arrow Connector 72"/>
            <p:cNvCxnSpPr>
              <a:stCxn id="74" idx="7"/>
              <a:endCxn id="27" idx="4"/>
            </p:cNvCxnSpPr>
            <p:nvPr/>
          </p:nvCxnSpPr>
          <p:spPr>
            <a:xfrm flipV="1">
              <a:off x="6581493" y="2378074"/>
              <a:ext cx="409855" cy="3257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9" idx="5"/>
              <a:endCxn id="74" idx="2"/>
            </p:cNvCxnSpPr>
            <p:nvPr/>
          </p:nvCxnSpPr>
          <p:spPr>
            <a:xfrm>
              <a:off x="5019393" y="2036482"/>
              <a:ext cx="1171855" cy="828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68314" y="44224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Every node runs the same software to verify data blocks.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312" y="50191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Each node is connected to a few other </a:t>
            </a:r>
            <a:r>
              <a:rPr lang="en-US" sz="2400" dirty="0" smtClean="0">
                <a:latin typeface="Calibri" panose="020F0502020204030204" pitchFamily="34" charset="0"/>
              </a:rPr>
              <a:t>nodes only.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14" y="382576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New nodes appear and existing ones disappear all the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12" y="561584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There is no trusted node.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8314" y="322906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Every node has the full copy of the data.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Bitcoin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112" y="1265237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Blockchain:</a:t>
            </a:r>
            <a:r>
              <a:rPr lang="en-US" sz="2400" dirty="0" smtClean="0">
                <a:latin typeface="Calibri" panose="020F0502020204030204" pitchFamily="34" charset="0"/>
              </a:rPr>
              <a:t> a distributed ledger (i.e., “a </a:t>
            </a:r>
            <a:r>
              <a:rPr lang="en-US" sz="2400" dirty="0">
                <a:latin typeface="Calibri" panose="020F0502020204030204" pitchFamily="34" charset="0"/>
              </a:rPr>
              <a:t>book laying or remaining regularly in one </a:t>
            </a:r>
            <a:r>
              <a:rPr lang="en-US" sz="2400" dirty="0" smtClean="0">
                <a:latin typeface="Calibri" panose="020F0502020204030204" pitchFamily="34" charset="0"/>
              </a:rPr>
              <a:t>place”).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64" y="2144730"/>
            <a:ext cx="1406507" cy="140650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73112" y="533558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01912" y="609758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35512" y="5381624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01912" y="510698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5"/>
            <a:endCxn id="26" idx="2"/>
          </p:cNvCxnSpPr>
          <p:nvPr/>
        </p:nvCxnSpPr>
        <p:spPr>
          <a:xfrm>
            <a:off x="1163357" y="5725832"/>
            <a:ext cx="1438555" cy="600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29" idx="2"/>
          </p:cNvCxnSpPr>
          <p:nvPr/>
        </p:nvCxnSpPr>
        <p:spPr>
          <a:xfrm flipV="1">
            <a:off x="1230312" y="5335587"/>
            <a:ext cx="13716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6"/>
            <a:endCxn id="27" idx="2"/>
          </p:cNvCxnSpPr>
          <p:nvPr/>
        </p:nvCxnSpPr>
        <p:spPr>
          <a:xfrm>
            <a:off x="3059112" y="5335587"/>
            <a:ext cx="1676400" cy="274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6"/>
            <a:endCxn id="27" idx="3"/>
          </p:cNvCxnSpPr>
          <p:nvPr/>
        </p:nvCxnSpPr>
        <p:spPr>
          <a:xfrm flipV="1">
            <a:off x="3059112" y="5771869"/>
            <a:ext cx="1743355" cy="554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29" idx="4"/>
          </p:cNvCxnSpPr>
          <p:nvPr/>
        </p:nvCxnSpPr>
        <p:spPr>
          <a:xfrm flipV="1">
            <a:off x="2830512" y="5564187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01712" y="606779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2" idx="0"/>
            <a:endCxn id="4" idx="4"/>
          </p:cNvCxnSpPr>
          <p:nvPr/>
        </p:nvCxnSpPr>
        <p:spPr>
          <a:xfrm flipH="1" flipV="1">
            <a:off x="1001712" y="5792787"/>
            <a:ext cx="228600" cy="275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7"/>
            <a:endCxn id="29" idx="3"/>
          </p:cNvCxnSpPr>
          <p:nvPr/>
        </p:nvCxnSpPr>
        <p:spPr>
          <a:xfrm flipV="1">
            <a:off x="1391957" y="5497232"/>
            <a:ext cx="1276910" cy="637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Callout 51"/>
          <p:cNvSpPr/>
          <p:nvPr/>
        </p:nvSpPr>
        <p:spPr>
          <a:xfrm>
            <a:off x="3750742" y="3947723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25512" y="33227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Block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5479" y="3932237"/>
            <a:ext cx="3364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Blockchain: a chain of data blocks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30912" y="5676998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Peer-to-peer network</a:t>
            </a:r>
            <a:endParaRPr lang="en-US" sz="28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ight Arrow Callout 50"/>
          <p:cNvSpPr/>
          <p:nvPr/>
        </p:nvSpPr>
        <p:spPr>
          <a:xfrm>
            <a:off x="3157534" y="3947723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Callout 49"/>
          <p:cNvSpPr/>
          <p:nvPr/>
        </p:nvSpPr>
        <p:spPr>
          <a:xfrm>
            <a:off x="2572544" y="3947723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Callout 48"/>
          <p:cNvSpPr/>
          <p:nvPr/>
        </p:nvSpPr>
        <p:spPr>
          <a:xfrm>
            <a:off x="1992312" y="3947723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Callout 47"/>
          <p:cNvSpPr/>
          <p:nvPr/>
        </p:nvSpPr>
        <p:spPr>
          <a:xfrm>
            <a:off x="1404379" y="3947723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Callout 44"/>
          <p:cNvSpPr/>
          <p:nvPr/>
        </p:nvSpPr>
        <p:spPr>
          <a:xfrm>
            <a:off x="820457" y="3947723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29" idx="0"/>
            <a:endCxn id="50" idx="2"/>
          </p:cNvCxnSpPr>
          <p:nvPr/>
        </p:nvCxnSpPr>
        <p:spPr>
          <a:xfrm flipH="1" flipV="1">
            <a:off x="2795350" y="4328723"/>
            <a:ext cx="35162" cy="778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16398" y="4540410"/>
            <a:ext cx="1123714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Malicious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64012" y="6097587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4" idx="7"/>
            <a:endCxn id="27" idx="4"/>
          </p:cNvCxnSpPr>
          <p:nvPr/>
        </p:nvCxnSpPr>
        <p:spPr>
          <a:xfrm flipV="1">
            <a:off x="4554257" y="5838824"/>
            <a:ext cx="409855" cy="32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9" idx="5"/>
            <a:endCxn id="74" idx="2"/>
          </p:cNvCxnSpPr>
          <p:nvPr/>
        </p:nvCxnSpPr>
        <p:spPr>
          <a:xfrm>
            <a:off x="2992157" y="5497232"/>
            <a:ext cx="1171855" cy="828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22648" y="6602590"/>
            <a:ext cx="61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Which peer to believe about block 4?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94714" y="3968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91690" y="3968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95220" y="3968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57989" y="3968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4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09479" y="3968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6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33734" y="3968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100864" y="2560637"/>
            <a:ext cx="3377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9933"/>
                </a:solidFill>
                <a:latin typeface="Calibri" panose="020F0502020204030204" pitchFamily="34" charset="0"/>
              </a:rPr>
              <a:t>Chain data contains </a:t>
            </a:r>
          </a:p>
          <a:p>
            <a:r>
              <a:rPr lang="en-US" sz="2800" dirty="0" smtClean="0">
                <a:solidFill>
                  <a:srgbClr val="FF9933"/>
                </a:solidFill>
                <a:latin typeface="Calibri" panose="020F0502020204030204" pitchFamily="34" charset="0"/>
              </a:rPr>
              <a:t>financial </a:t>
            </a:r>
            <a:r>
              <a:rPr lang="en-US" sz="2800" dirty="0">
                <a:solidFill>
                  <a:srgbClr val="FF9933"/>
                </a:solidFill>
                <a:latin typeface="Calibri" panose="020F0502020204030204" pitchFamily="34" charset="0"/>
              </a:rPr>
              <a:t>transactions.</a:t>
            </a:r>
          </a:p>
        </p:txBody>
      </p:sp>
    </p:spTree>
    <p:extLst>
      <p:ext uri="{BB962C8B-B14F-4D97-AF65-F5344CB8AC3E}">
        <p14:creationId xmlns:p14="http://schemas.microsoft.com/office/powerpoint/2010/main" val="12241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66" grpId="0"/>
      <p:bldP spid="51" grpId="0" animBg="1"/>
      <p:bldP spid="50" grpId="0" animBg="1"/>
      <p:bldP spid="50" grpId="1" animBg="1"/>
      <p:bldP spid="49" grpId="0" animBg="1"/>
      <p:bldP spid="48" grpId="0" animBg="1"/>
      <p:bldP spid="71" grpId="0" animBg="1"/>
      <p:bldP spid="74" grpId="0" animBg="1"/>
      <p:bldP spid="77" grpId="0"/>
      <p:bldP spid="84" grpId="0"/>
      <p:bldP spid="85" grpId="0"/>
      <p:bldP spid="86" grpId="0"/>
      <p:bldP spid="88" grpId="0"/>
      <p:bldP spid="90" grpId="0"/>
      <p:bldP spid="91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ight Arrow Callout 81"/>
          <p:cNvSpPr/>
          <p:nvPr/>
        </p:nvSpPr>
        <p:spPr>
          <a:xfrm>
            <a:off x="2068512" y="1937880"/>
            <a:ext cx="2408237" cy="10941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87"/>
          <p:cNvSpPr txBox="1"/>
          <p:nvPr/>
        </p:nvSpPr>
        <p:spPr>
          <a:xfrm>
            <a:off x="9155112" y="7157335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Bitcoin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19648" y="2090280"/>
            <a:ext cx="2362200" cy="914400"/>
            <a:chOff x="1962148" y="1675568"/>
            <a:chExt cx="2362200" cy="914400"/>
          </a:xfrm>
        </p:grpSpPr>
        <p:sp>
          <p:nvSpPr>
            <p:cNvPr id="9" name="Oval 8"/>
            <p:cNvSpPr/>
            <p:nvPr/>
          </p:nvSpPr>
          <p:spPr>
            <a:xfrm>
              <a:off x="21447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68512" y="2175149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8522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776065" y="2175149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525711" y="2332037"/>
              <a:ext cx="1141414" cy="15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26395" y="188257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  <a:endParaRPr lang="en-US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2148" y="1675568"/>
              <a:ext cx="2362200" cy="914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00938" y="2166480"/>
            <a:ext cx="2339974" cy="1511819"/>
            <a:chOff x="4887912" y="1798636"/>
            <a:chExt cx="2339974" cy="1511819"/>
          </a:xfrm>
        </p:grpSpPr>
        <p:sp>
          <p:nvSpPr>
            <p:cNvPr id="60" name="Oval 59"/>
            <p:cNvSpPr/>
            <p:nvPr/>
          </p:nvSpPr>
          <p:spPr>
            <a:xfrm>
              <a:off x="50403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4964112" y="2175149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7478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71665" y="2175149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421311" y="2332037"/>
              <a:ext cx="1141414" cy="15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521995" y="188257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bitcoins</a:t>
              </a:r>
              <a:endParaRPr lang="en-US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87912" y="1798636"/>
              <a:ext cx="2339974" cy="151181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395795" y="2605598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319595" y="2829710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292565" y="2540909"/>
              <a:ext cx="925432" cy="42017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086348" y="283230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  <a:endParaRPr lang="en-US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24007" y="4160837"/>
            <a:ext cx="1665483" cy="190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From: </a:t>
            </a:r>
            <a:r>
              <a:rPr lang="en-US" b="1" dirty="0" smtClean="0">
                <a:latin typeface="Calibri" panose="020F0502020204030204" pitchFamily="34" charset="0"/>
              </a:rPr>
              <a:t>Cuneyt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To: </a:t>
            </a:r>
            <a:r>
              <a:rPr lang="en-US" b="1" dirty="0" smtClean="0">
                <a:latin typeface="Calibri" panose="020F0502020204030204" pitchFamily="34" charset="0"/>
              </a:rPr>
              <a:t>Joe</a:t>
            </a:r>
            <a:r>
              <a:rPr lang="en-US" dirty="0" smtClean="0">
                <a:latin typeface="Calibri" panose="020F0502020204030204" pitchFamily="34" charset="0"/>
              </a:rPr>
              <a:t> (1BTC), </a:t>
            </a:r>
            <a:r>
              <a:rPr lang="en-US" b="1" dirty="0" smtClean="0">
                <a:latin typeface="Calibri" panose="020F0502020204030204" pitchFamily="34" charset="0"/>
              </a:rPr>
              <a:t>Tim</a:t>
            </a:r>
            <a:r>
              <a:rPr lang="en-US" dirty="0" smtClean="0">
                <a:latin typeface="Calibri" panose="020F0502020204030204" pitchFamily="34" charset="0"/>
              </a:rPr>
              <a:t> (2BTC).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C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uneyt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92706" y="4152533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From: </a:t>
            </a:r>
            <a:r>
              <a:rPr lang="en-US" b="1" dirty="0" smtClean="0">
                <a:latin typeface="Calibri" panose="020F0502020204030204" pitchFamily="34" charset="0"/>
              </a:rPr>
              <a:t>Jim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To: </a:t>
            </a:r>
            <a:r>
              <a:rPr lang="en-US" b="1" dirty="0" smtClean="0">
                <a:latin typeface="Calibri" panose="020F0502020204030204" pitchFamily="34" charset="0"/>
              </a:rPr>
              <a:t>Chris </a:t>
            </a:r>
            <a:r>
              <a:rPr lang="en-US" dirty="0" smtClean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Signed: 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>
            <a:off x="5954712" y="3004680"/>
            <a:ext cx="0" cy="113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9" idx="2"/>
            <a:endCxn id="25" idx="0"/>
          </p:cNvCxnSpPr>
          <p:nvPr/>
        </p:nvCxnSpPr>
        <p:spPr>
          <a:xfrm>
            <a:off x="8670925" y="3678299"/>
            <a:ext cx="85824" cy="4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44712" y="3080880"/>
            <a:ext cx="166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1MB block size =</a:t>
            </a:r>
          </a:p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~ 2K transactions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312" y="674508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Two inherent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Authenticity (You really have the funds)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 Double spending (You are not using the same funds twice)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9713" y="44845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Authenticity </a:t>
            </a:r>
            <a:r>
              <a:rPr lang="en-US" sz="2400" dirty="0" smtClean="0">
                <a:latin typeface="Calibri" panose="020F0502020204030204" pitchFamily="34" charset="0"/>
              </a:rPr>
              <a:t>is solved with encrypted signatures, and showing the proof of funds.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Confirmation of payments requires more effort: </a:t>
            </a:r>
            <a:r>
              <a:rPr lang="en-US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the double spending problem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24013" y="4157622"/>
            <a:ext cx="1665483" cy="190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From: </a:t>
            </a:r>
            <a:r>
              <a:rPr lang="en-US" b="1" dirty="0" smtClean="0">
                <a:latin typeface="Calibri" panose="020F0502020204030204" pitchFamily="34" charset="0"/>
              </a:rPr>
              <a:t>Cuneyt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To: </a:t>
            </a:r>
            <a:r>
              <a:rPr lang="en-US" b="1" dirty="0" smtClean="0">
                <a:latin typeface="Calibri" panose="020F0502020204030204" pitchFamily="34" charset="0"/>
              </a:rPr>
              <a:t>Joe</a:t>
            </a:r>
            <a:r>
              <a:rPr lang="en-US" dirty="0" smtClean="0">
                <a:latin typeface="Calibri" panose="020F0502020204030204" pitchFamily="34" charset="0"/>
              </a:rPr>
              <a:t> (1BTC), </a:t>
            </a:r>
            <a:r>
              <a:rPr lang="en-US" b="1" dirty="0" smtClean="0">
                <a:latin typeface="Calibri" panose="020F0502020204030204" pitchFamily="34" charset="0"/>
              </a:rPr>
              <a:t>Tim</a:t>
            </a:r>
            <a:r>
              <a:rPr lang="en-US" dirty="0" smtClean="0">
                <a:latin typeface="Calibri" panose="020F0502020204030204" pitchFamily="34" charset="0"/>
              </a:rPr>
              <a:t> (2BTC).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C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uneyt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92712" y="4152533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From: </a:t>
            </a:r>
            <a:r>
              <a:rPr lang="en-US" b="1" dirty="0" smtClean="0">
                <a:latin typeface="Calibri" panose="020F0502020204030204" pitchFamily="34" charset="0"/>
              </a:rPr>
              <a:t>Jim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To: </a:t>
            </a:r>
            <a:r>
              <a:rPr lang="en-US" b="1" dirty="0" smtClean="0">
                <a:latin typeface="Calibri" panose="020F0502020204030204" pitchFamily="34" charset="0"/>
              </a:rPr>
              <a:t>Chris </a:t>
            </a:r>
            <a:r>
              <a:rPr lang="en-US" dirty="0" smtClean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Signed: 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339E-6 3.22554E-6 L -0.36788 -0.369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94" y="-185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732E-6 3.53213E-6 L -0.58787 -0.3817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2" y="-19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25" grpId="0" animBg="1"/>
      <p:bldP spid="25" grpId="1" animBg="1"/>
      <p:bldP spid="25" grpId="2" animBg="1"/>
      <p:bldP spid="25" grpId="3" animBg="1"/>
      <p:bldP spid="81" grpId="0" animBg="1"/>
      <p:bldP spid="81" grpId="1" animBg="1"/>
      <p:bldP spid="81" grpId="2" animBg="1"/>
      <p:bldP spid="81" grpId="3" animBg="1"/>
      <p:bldP spid="83" grpId="0"/>
      <p:bldP spid="66" grpId="0"/>
      <p:bldP spid="67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ight Arrow Callout 51"/>
          <p:cNvSpPr/>
          <p:nvPr/>
        </p:nvSpPr>
        <p:spPr>
          <a:xfrm>
            <a:off x="7546456" y="596509"/>
            <a:ext cx="685800" cy="381000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Callout 50"/>
          <p:cNvSpPr/>
          <p:nvPr/>
        </p:nvSpPr>
        <p:spPr>
          <a:xfrm>
            <a:off x="6953248" y="596509"/>
            <a:ext cx="685800" cy="381000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05193" y="617732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6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9448" y="617732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ight Arrow Callout 62"/>
          <p:cNvSpPr/>
          <p:nvPr/>
        </p:nvSpPr>
        <p:spPr>
          <a:xfrm>
            <a:off x="7554912" y="1177075"/>
            <a:ext cx="685800" cy="381000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Callout 63"/>
          <p:cNvSpPr/>
          <p:nvPr/>
        </p:nvSpPr>
        <p:spPr>
          <a:xfrm>
            <a:off x="6961704" y="1177075"/>
            <a:ext cx="685800" cy="381000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13649" y="1198298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6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37904" y="1198298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74" y="1379537"/>
            <a:ext cx="367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If everyone can create blocks, the blockchain may never stabilize.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5512" y="65266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Fork 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45512" y="118606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Fork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4513" y="210343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Proof-of-Work:</a:t>
            </a:r>
            <a:r>
              <a:rPr lang="en-US" sz="2400" dirty="0" smtClean="0">
                <a:latin typeface="Calibri" panose="020F0502020204030204" pitchFamily="34" charset="0"/>
              </a:rPr>
              <a:t> Spending time and effort to create (mine) a block.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Miner: </a:t>
            </a:r>
            <a:r>
              <a:rPr lang="en-US" sz="2400" dirty="0" smtClean="0">
                <a:latin typeface="Calibri" panose="020F0502020204030204" pitchFamily="34" charset="0"/>
              </a:rPr>
              <a:t>Any node that mines a block.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5512" y="3551237"/>
            <a:ext cx="3048000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From: Cuneyt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To: Alice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Date: 1/1/2027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…..mail content….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This mail has 35 words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51655" y="4008437"/>
            <a:ext cx="83625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5113" y="2713037"/>
            <a:ext cx="368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Proof-of-Work was first used in email spam detection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76164" y="3433919"/>
            <a:ext cx="510428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If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the </a:t>
            </a:r>
            <a:r>
              <a:rPr lang="en-US" sz="2000" i="1" dirty="0" smtClean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of work 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is not attached, it is </a:t>
            </a:r>
            <a:r>
              <a:rPr lang="en-US" sz="2000" i="1" dirty="0" smtClean="0">
                <a:solidFill>
                  <a:srgbClr val="FF0000"/>
                </a:solidFill>
                <a:latin typeface="Calibri" panose="020F0502020204030204" pitchFamily="34" charset="0"/>
                <a:sym typeface="Calibri"/>
              </a:rPr>
              <a:t>spam!</a:t>
            </a:r>
          </a:p>
          <a:p>
            <a:r>
              <a:rPr lang="en-US" sz="20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Else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count the words</a:t>
            </a:r>
          </a:p>
          <a:p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</a:t>
            </a:r>
            <a:r>
              <a:rPr lang="en-US" sz="20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If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the word count in </a:t>
            </a:r>
            <a:r>
              <a:rPr lang="en-US" sz="2000" i="1" dirty="0" smtClean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of work 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is wrong</a:t>
            </a:r>
          </a:p>
          <a:p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    Discard the email, </a:t>
            </a:r>
            <a:r>
              <a:rPr lang="en-US" sz="2000" i="1" dirty="0" smtClean="0">
                <a:solidFill>
                  <a:srgbClr val="FF0000"/>
                </a:solidFill>
                <a:latin typeface="Calibri" panose="020F0502020204030204" pitchFamily="34" charset="0"/>
                <a:sym typeface="Calibri"/>
              </a:rPr>
              <a:t>spam!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/>
            </a:r>
            <a:b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</a:b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</a:t>
            </a:r>
            <a:r>
              <a:rPr lang="en-US" sz="20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Else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email might be spam, run spam detector.</a:t>
            </a:r>
          </a:p>
          <a:p>
            <a:endParaRPr lang="en-US" sz="2000" i="1" dirty="0" smtClea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68937" y="5729294"/>
            <a:ext cx="6960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Hash(</a:t>
            </a:r>
            <a:r>
              <a:rPr lang="en-US" sz="2400" dirty="0" smtClean="0">
                <a:latin typeface="Calibri" panose="020F0502020204030204" pitchFamily="34" charset="0"/>
              </a:rPr>
              <a:t>University</a:t>
            </a:r>
            <a:r>
              <a:rPr lang="en-US" sz="1800" dirty="0">
                <a:latin typeface="Calibri" panose="020F0502020204030204" pitchFamily="34" charset="0"/>
              </a:rPr>
              <a:t>) = </a:t>
            </a:r>
            <a:r>
              <a:rPr lang="en-US" sz="1050" dirty="0">
                <a:latin typeface="Calibri" panose="020F0502020204030204" pitchFamily="34" charset="0"/>
              </a:rPr>
              <a:t>7FDD903AF601C14E71D4938B2F7AB58A78C03C36D43485BB1937826B90DEFDD0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68937" y="6077505"/>
            <a:ext cx="6776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Hash(</a:t>
            </a:r>
            <a:r>
              <a:rPr lang="en-US" sz="2400" dirty="0" err="1" smtClean="0">
                <a:latin typeface="Calibri" panose="020F0502020204030204" pitchFamily="34" charset="0"/>
              </a:rPr>
              <a:t>Univ</a:t>
            </a:r>
            <a:r>
              <a:rPr lang="en-US" sz="2400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a</a:t>
            </a:r>
            <a:r>
              <a:rPr lang="en-US" sz="2400" dirty="0" err="1" smtClean="0">
                <a:latin typeface="Calibri" panose="020F0502020204030204" pitchFamily="34" charset="0"/>
              </a:rPr>
              <a:t>rsity</a:t>
            </a:r>
            <a:r>
              <a:rPr lang="en-US" sz="1800" dirty="0">
                <a:latin typeface="Calibri" panose="020F0502020204030204" pitchFamily="34" charset="0"/>
              </a:rPr>
              <a:t>) = </a:t>
            </a:r>
            <a:r>
              <a:rPr lang="en-US" sz="1050" dirty="0">
                <a:latin typeface="Calibri" panose="020F0502020204030204" pitchFamily="34" charset="0"/>
              </a:rPr>
              <a:t>7E984B4F8807A0092C65AE3D897DD186943D95435C0A56F8350A0C7F82ACEF03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424" y="5286917"/>
            <a:ext cx="591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Bitcoin uses a hash function for </a:t>
            </a:r>
            <a:r>
              <a:rPr lang="en-US" sz="2400" i="1" dirty="0" smtClean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</a:t>
            </a:r>
            <a:r>
              <a:rPr lang="en-US" sz="2400" i="1" dirty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of </a:t>
            </a:r>
            <a:r>
              <a:rPr lang="en-US" sz="2400" i="1" dirty="0" smtClean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work.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76164" y="4997848"/>
            <a:ext cx="44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65000"/>
                  </a:schemeClr>
                </a:solidFill>
              </a:rPr>
              <a:t>Algorithm used by the email service provider</a:t>
            </a:r>
            <a:endParaRPr 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54512" y="884237"/>
            <a:ext cx="2441080" cy="394634"/>
            <a:chOff x="4621434" y="1177075"/>
            <a:chExt cx="2441080" cy="394634"/>
          </a:xfrm>
        </p:grpSpPr>
        <p:sp>
          <p:nvSpPr>
            <p:cNvPr id="65" name="Right Arrow Callout 64"/>
            <p:cNvSpPr/>
            <p:nvPr/>
          </p:nvSpPr>
          <p:spPr>
            <a:xfrm>
              <a:off x="6376714" y="1177075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62159" y="119829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4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ight Arrow Callout 101"/>
            <p:cNvSpPr/>
            <p:nvPr/>
          </p:nvSpPr>
          <p:spPr>
            <a:xfrm>
              <a:off x="5796996" y="1189037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78512" y="119829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3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ight Arrow Callout 106"/>
            <p:cNvSpPr/>
            <p:nvPr/>
          </p:nvSpPr>
          <p:spPr>
            <a:xfrm>
              <a:off x="5214642" y="1184886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01953" y="1206109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21434" y="1190709"/>
              <a:ext cx="685800" cy="381000"/>
              <a:chOff x="4354512" y="884237"/>
              <a:chExt cx="685800" cy="381000"/>
            </a:xfrm>
          </p:grpSpPr>
          <p:sp>
            <p:nvSpPr>
              <p:cNvPr id="45" name="Right Arrow Callout 44"/>
              <p:cNvSpPr/>
              <p:nvPr/>
            </p:nvSpPr>
            <p:spPr>
              <a:xfrm>
                <a:off x="4354512" y="884237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428769" y="90546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1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93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7" grpId="0" animBg="1"/>
      <p:bldP spid="20" grpId="0"/>
      <p:bldP spid="109" grpId="0"/>
      <p:bldP spid="110" grpId="0"/>
      <p:bldP spid="111" grpId="0"/>
      <p:bldP spid="24" grpId="0"/>
      <p:bldP spid="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ight Arrow Callout 51"/>
          <p:cNvSpPr/>
          <p:nvPr/>
        </p:nvSpPr>
        <p:spPr>
          <a:xfrm>
            <a:off x="7546456" y="596509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" name="Right Arrow Callout 50"/>
          <p:cNvSpPr/>
          <p:nvPr/>
        </p:nvSpPr>
        <p:spPr>
          <a:xfrm>
            <a:off x="6953248" y="596509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" name="Right Arrow Callout 49"/>
          <p:cNvSpPr/>
          <p:nvPr/>
        </p:nvSpPr>
        <p:spPr>
          <a:xfrm>
            <a:off x="6368258" y="596509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" name="Right Arrow Callout 48"/>
          <p:cNvSpPr/>
          <p:nvPr/>
        </p:nvSpPr>
        <p:spPr>
          <a:xfrm>
            <a:off x="5788026" y="596509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" name="Right Arrow Callout 47"/>
          <p:cNvSpPr/>
          <p:nvPr/>
        </p:nvSpPr>
        <p:spPr>
          <a:xfrm>
            <a:off x="5200093" y="596509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91679" y="49228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20479" y="56848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4079" y="4968874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20479" y="46942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>
            <a:stCxn id="4" idx="5"/>
            <a:endCxn id="26" idx="2"/>
          </p:cNvCxnSpPr>
          <p:nvPr/>
        </p:nvCxnSpPr>
        <p:spPr>
          <a:xfrm>
            <a:off x="3681924" y="5313082"/>
            <a:ext cx="1438555" cy="600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29" idx="2"/>
          </p:cNvCxnSpPr>
          <p:nvPr/>
        </p:nvCxnSpPr>
        <p:spPr>
          <a:xfrm flipV="1">
            <a:off x="3748879" y="4922837"/>
            <a:ext cx="13716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6"/>
            <a:endCxn id="27" idx="2"/>
          </p:cNvCxnSpPr>
          <p:nvPr/>
        </p:nvCxnSpPr>
        <p:spPr>
          <a:xfrm>
            <a:off x="5577679" y="4922837"/>
            <a:ext cx="1676400" cy="274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6"/>
            <a:endCxn id="27" idx="3"/>
          </p:cNvCxnSpPr>
          <p:nvPr/>
        </p:nvCxnSpPr>
        <p:spPr>
          <a:xfrm flipV="1">
            <a:off x="5577679" y="5359119"/>
            <a:ext cx="1743355" cy="554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29" idx="4"/>
          </p:cNvCxnSpPr>
          <p:nvPr/>
        </p:nvCxnSpPr>
        <p:spPr>
          <a:xfrm flipV="1">
            <a:off x="5349079" y="5151437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520279" y="565504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>
            <a:stCxn id="42" idx="0"/>
            <a:endCxn id="4" idx="4"/>
          </p:cNvCxnSpPr>
          <p:nvPr/>
        </p:nvCxnSpPr>
        <p:spPr>
          <a:xfrm flipH="1" flipV="1">
            <a:off x="3520279" y="5380037"/>
            <a:ext cx="228600" cy="275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7"/>
            <a:endCxn id="29" idx="3"/>
          </p:cNvCxnSpPr>
          <p:nvPr/>
        </p:nvCxnSpPr>
        <p:spPr>
          <a:xfrm flipV="1">
            <a:off x="3910524" y="5084482"/>
            <a:ext cx="1276910" cy="637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682579" y="56848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73" name="Straight Arrow Connector 72"/>
          <p:cNvCxnSpPr>
            <a:stCxn id="74" idx="7"/>
            <a:endCxn id="27" idx="4"/>
          </p:cNvCxnSpPr>
          <p:nvPr/>
        </p:nvCxnSpPr>
        <p:spPr>
          <a:xfrm flipV="1">
            <a:off x="7072824" y="5426074"/>
            <a:ext cx="409855" cy="32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9" idx="5"/>
            <a:endCxn id="74" idx="2"/>
          </p:cNvCxnSpPr>
          <p:nvPr/>
        </p:nvCxnSpPr>
        <p:spPr>
          <a:xfrm>
            <a:off x="5510724" y="5084482"/>
            <a:ext cx="1171855" cy="828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Callout 44"/>
          <p:cNvSpPr/>
          <p:nvPr/>
        </p:nvSpPr>
        <p:spPr>
          <a:xfrm>
            <a:off x="4616171" y="596509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90428" y="61773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87404" y="61773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90934" y="61773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3703" y="61773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05193" y="61773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9448" y="61773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07795" y="4944009"/>
            <a:ext cx="228601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825579" y="5080513"/>
            <a:ext cx="228601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77577" y="4649076"/>
            <a:ext cx="228601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37982" y="5796478"/>
            <a:ext cx="228601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9048" y="4603431"/>
            <a:ext cx="8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</a:rPr>
              <a:t>Miner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25712" y="1646237"/>
            <a:ext cx="74847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For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en-US" sz="1800" i="1" dirty="0" smtClean="0">
                <a:solidFill>
                  <a:srgbClr val="00B0F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nonce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= 1 to infinity)</a:t>
            </a:r>
          </a:p>
          <a:p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</a:t>
            </a:r>
            <a:r>
              <a:rPr lang="en-US" sz="1800" i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blockHash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= Hash(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[</a:t>
            </a:r>
            <a:r>
              <a:rPr lang="en-US" sz="1800" i="1" dirty="0" smtClean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hash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n-US" sz="1800" i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hashOfPreviousBlock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n-US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moreDataPieces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]+ </a:t>
            </a:r>
            <a:r>
              <a:rPr lang="en-US" sz="1800" i="1" dirty="0" smtClean="0">
                <a:solidFill>
                  <a:srgbClr val="00B0F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nonce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</a:t>
            </a:r>
            <a:r>
              <a:rPr lang="en-US" sz="18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If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blockHash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satisfies </a:t>
            </a:r>
            <a:r>
              <a:rPr lang="en-US" sz="1800" i="1" dirty="0" smtClean="0">
                <a:solidFill>
                  <a:schemeClr val="accent1"/>
                </a:solidFill>
                <a:latin typeface="Calibri" panose="020F0502020204030204" pitchFamily="34" charset="0"/>
                <a:sym typeface="Calibri"/>
              </a:rPr>
              <a:t>difficulty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    </a:t>
            </a:r>
            <a:r>
              <a:rPr lang="en-US" sz="18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block mined successfully!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93243" y="3490506"/>
            <a:ext cx="50387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20" lvl="0">
              <a:buClr>
                <a:srgbClr val="000000"/>
              </a:buClr>
              <a:buSzPts val="2400"/>
            </a:pP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000000000000000000</a:t>
            </a:r>
            <a:r>
              <a:rPr lang="en-US" sz="12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3f3a4b3fa2171057813c4645ddf4b5a863ba437c93cb74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95527" y="3246437"/>
            <a:ext cx="4136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Hash of Bitcoin </a:t>
            </a:r>
            <a:r>
              <a:rPr lang="en-US" sz="16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Block #509224 (February 2018</a:t>
            </a:r>
            <a:r>
              <a:rPr lang="en-US" sz="16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)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1043" y="3779837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From: </a:t>
            </a:r>
            <a:r>
              <a:rPr lang="en-US" b="1" dirty="0" smtClean="0">
                <a:latin typeface="Calibri" panose="020F0502020204030204" pitchFamily="34" charset="0"/>
              </a:rPr>
              <a:t>Jim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To: </a:t>
            </a:r>
            <a:r>
              <a:rPr lang="en-US" b="1" dirty="0" smtClean="0">
                <a:latin typeface="Calibri" panose="020F0502020204030204" pitchFamily="34" charset="0"/>
              </a:rPr>
              <a:t>Chris </a:t>
            </a:r>
            <a:r>
              <a:rPr lang="en-US" dirty="0" smtClean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Signed: 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59843" y="4702334"/>
            <a:ext cx="447952" cy="22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0438" y="1155247"/>
            <a:ext cx="7111730" cy="307777"/>
            <a:chOff x="720438" y="1155247"/>
            <a:chExt cx="7111730" cy="307777"/>
          </a:xfrm>
        </p:grpSpPr>
        <p:grpSp>
          <p:nvGrpSpPr>
            <p:cNvPr id="32" name="Group 31"/>
            <p:cNvGrpSpPr/>
            <p:nvPr/>
          </p:nvGrpSpPr>
          <p:grpSpPr>
            <a:xfrm>
              <a:off x="720438" y="1155247"/>
              <a:ext cx="7111730" cy="307777"/>
              <a:chOff x="170778" y="1149693"/>
              <a:chExt cx="7111730" cy="30777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19252" y="1149693"/>
                <a:ext cx="2563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bri" panose="020F0502020204030204" pitchFamily="34" charset="0"/>
                    <a:ea typeface="Calibri"/>
                    <a:cs typeface="Calibri"/>
                    <a:sym typeface="Calibri"/>
                  </a:rPr>
                  <a:t>) = </a:t>
                </a:r>
                <a:r>
                  <a:rPr lang="en-US" i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/>
                    <a:sym typeface="Calibri"/>
                  </a:rPr>
                  <a:t>hash</a:t>
                </a:r>
                <a:endParaRPr lang="en-US" i="1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70778" y="1149693"/>
                <a:ext cx="3650335" cy="307777"/>
                <a:chOff x="170778" y="1149693"/>
                <a:chExt cx="3650335" cy="30777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060828" y="1189281"/>
                  <a:ext cx="228601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989757" y="1189281"/>
                  <a:ext cx="228601" cy="2286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592512" y="1189281"/>
                  <a:ext cx="228601" cy="2286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525711" y="1189281"/>
                  <a:ext cx="228601" cy="2286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7" name="Plus 96"/>
                <p:cNvSpPr/>
                <p:nvPr/>
              </p:nvSpPr>
              <p:spPr>
                <a:xfrm>
                  <a:off x="2754312" y="1155325"/>
                  <a:ext cx="314185" cy="296512"/>
                </a:xfrm>
                <a:prstGeom prst="mathPlus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8" name="Plus 97"/>
                <p:cNvSpPr/>
                <p:nvPr/>
              </p:nvSpPr>
              <p:spPr>
                <a:xfrm>
                  <a:off x="3289429" y="1155325"/>
                  <a:ext cx="314185" cy="296512"/>
                </a:xfrm>
                <a:prstGeom prst="mathPlus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9" name="Plus 98"/>
                <p:cNvSpPr/>
                <p:nvPr/>
              </p:nvSpPr>
              <p:spPr>
                <a:xfrm>
                  <a:off x="2218400" y="1155325"/>
                  <a:ext cx="314185" cy="296512"/>
                </a:xfrm>
                <a:prstGeom prst="mathPlus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70778" y="1149693"/>
                  <a:ext cx="18710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Bef>
                      <a:spcPts val="1400"/>
                    </a:spcBef>
                  </a:pPr>
                  <a:r>
                    <a:rPr lang="en-US" dirty="0">
                      <a:latin typeface="Calibri" panose="020F0502020204030204" pitchFamily="34" charset="0"/>
                      <a:ea typeface="Calibri"/>
                      <a:cs typeface="Calibri"/>
                      <a:sym typeface="Calibri"/>
                    </a:rPr>
                    <a:t>Hash of block content (</a:t>
                  </a:r>
                  <a:endParaRPr lang="en-US" b="1" dirty="0">
                    <a:solidFill>
                      <a:srgbClr val="FF00FF"/>
                    </a:solidFill>
                    <a:latin typeface="Calibri" panose="020F0502020204030204" pitchFamily="34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4" name="Plus 63"/>
            <p:cNvSpPr/>
            <p:nvPr/>
          </p:nvSpPr>
          <p:spPr>
            <a:xfrm>
              <a:off x="4381918" y="1160879"/>
              <a:ext cx="314185" cy="296512"/>
            </a:xfrm>
            <a:prstGeom prst="mathPlus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512" y="1263415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3112" y="1722437"/>
            <a:ext cx="1230554" cy="820460"/>
            <a:chOff x="773112" y="1722437"/>
            <a:chExt cx="1230554" cy="820460"/>
          </a:xfrm>
        </p:grpSpPr>
        <p:sp>
          <p:nvSpPr>
            <p:cNvPr id="62" name="Right Arrow Callout 61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472E-6 -4.35951E-6 L 0.72519 -0.1736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2" y="-8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71" grpId="0" animBg="1"/>
      <p:bldP spid="77" grpId="0" animBg="1"/>
      <p:bldP spid="80" grpId="0" animBg="1"/>
      <p:bldP spid="92" grpId="0" animBg="1"/>
      <p:bldP spid="16" grpId="0"/>
      <p:bldP spid="21" grpId="0"/>
      <p:bldP spid="22" grpId="0"/>
      <p:bldP spid="23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9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Bitcoin</a:t>
            </a:r>
            <a:endParaRPr lang="en-US"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03" y="1034911"/>
            <a:ext cx="8175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Each block is expected to take ~10 minutes to </a:t>
            </a:r>
            <a:r>
              <a:rPr lang="en-US" sz="2400" dirty="0">
                <a:latin typeface="Calibri" panose="020F0502020204030204" pitchFamily="34" charset="0"/>
              </a:rPr>
              <a:t>find. Difficulty is adjusted every </a:t>
            </a:r>
            <a:r>
              <a:rPr lang="en-US" sz="2400" dirty="0" smtClean="0">
                <a:latin typeface="Calibri" panose="020F0502020204030204" pitchFamily="34" charset="0"/>
              </a:rPr>
              <a:t>2016 blocks.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3874" y="7056437"/>
            <a:ext cx="357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*https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://bitcoinwisdom.com/bitcoin/difficulty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5912" y="2103437"/>
            <a:ext cx="8175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Tim Swanson: “Bitcoin is a peer-to-peer heat engine”.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</a:rPr>
              <a:t>Block reward </a:t>
            </a:r>
            <a:r>
              <a:rPr lang="en-US" sz="2400" dirty="0" smtClean="0">
                <a:latin typeface="Calibri" panose="020F0502020204030204" pitchFamily="34" charset="0"/>
              </a:rPr>
              <a:t>halves every 4 years. Starting with 50 bitcoins per block, this will create 21M bitcoins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</a:rPr>
              <a:t>Transaction fee </a:t>
            </a:r>
            <a:r>
              <a:rPr lang="en-US" sz="2400" dirty="0" smtClean="0">
                <a:latin typeface="Calibri" panose="020F0502020204030204" pitchFamily="34" charset="0"/>
              </a:rPr>
              <a:t>is the amount unspent from inputs to outputs.</a:t>
            </a:r>
            <a:endParaRPr lang="en-US" sz="2400" dirty="0">
              <a:latin typeface="Calibri" panose="020F0502020204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060629" y="5087418"/>
            <a:ext cx="2339974" cy="1511819"/>
            <a:chOff x="4887912" y="1798636"/>
            <a:chExt cx="2339974" cy="1511819"/>
          </a:xfrm>
        </p:grpSpPr>
        <p:sp>
          <p:nvSpPr>
            <p:cNvPr id="100" name="Oval 99"/>
            <p:cNvSpPr/>
            <p:nvPr/>
          </p:nvSpPr>
          <p:spPr>
            <a:xfrm>
              <a:off x="50403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4964112" y="2175149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67478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671665" y="2175149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421311" y="2332037"/>
              <a:ext cx="1141414" cy="15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421311" y="1882575"/>
              <a:ext cx="1152917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0.8 bitcoin</a:t>
              </a:r>
              <a:endParaRPr lang="en-US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887912" y="1798636"/>
              <a:ext cx="2339974" cy="151181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6395795" y="2605598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319595" y="2829710"/>
              <a:ext cx="365760" cy="365760"/>
            </a:xfrm>
            <a:prstGeom prst="ellipse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5292565" y="2540909"/>
              <a:ext cx="925432" cy="42017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086348" y="283230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  <a:endParaRPr lang="en-US" sz="1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547169" y="4211349"/>
            <a:ext cx="2172873" cy="261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From: </a:t>
            </a:r>
            <a:r>
              <a:rPr lang="en-US" sz="2000" b="1" dirty="0" smtClean="0">
                <a:latin typeface="Calibri" panose="020F0502020204030204" pitchFamily="34" charset="0"/>
              </a:rPr>
              <a:t>Cuneyt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To: </a:t>
            </a:r>
            <a:r>
              <a:rPr lang="en-US" sz="2000" b="1" dirty="0" smtClean="0">
                <a:latin typeface="Calibri" panose="020F0502020204030204" pitchFamily="34" charset="0"/>
              </a:rPr>
              <a:t>Joe</a:t>
            </a:r>
            <a:r>
              <a:rPr lang="en-US" sz="2000" dirty="0" smtClean="0">
                <a:latin typeface="Calibri" panose="020F0502020204030204" pitchFamily="34" charset="0"/>
              </a:rPr>
              <a:t> (0.8 BTC), </a:t>
            </a:r>
            <a:r>
              <a:rPr lang="en-US" sz="2000" b="1" dirty="0" smtClean="0">
                <a:latin typeface="Calibri" panose="020F0502020204030204" pitchFamily="34" charset="0"/>
              </a:rPr>
              <a:t>Tim</a:t>
            </a:r>
            <a:r>
              <a:rPr lang="en-US" sz="2000" dirty="0" smtClean="0">
                <a:latin typeface="Calibri" panose="020F0502020204030204" pitchFamily="34" charset="0"/>
              </a:rPr>
              <a:t> (2 BTC).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Signed: </a:t>
            </a: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Cuneyt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73512" y="6672460"/>
            <a:ext cx="2590800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transaction fee = 0.2 bitcoins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4512" y="5151437"/>
            <a:ext cx="3429000" cy="1529023"/>
            <a:chOff x="773112" y="5151437"/>
            <a:chExt cx="3429000" cy="1529023"/>
          </a:xfrm>
        </p:grpSpPr>
        <p:sp>
          <p:nvSpPr>
            <p:cNvPr id="72" name="Right Arrow Callout 71"/>
            <p:cNvSpPr/>
            <p:nvPr/>
          </p:nvSpPr>
          <p:spPr>
            <a:xfrm>
              <a:off x="773112" y="539777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85283" y="5550177"/>
              <a:ext cx="527724" cy="544116"/>
              <a:chOff x="1850828" y="5550177"/>
              <a:chExt cx="527724" cy="544116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850829" y="5550177"/>
                <a:ext cx="228601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149951" y="5550177"/>
                <a:ext cx="228601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850828" y="5865693"/>
                <a:ext cx="228601" cy="228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49950" y="5863336"/>
                <a:ext cx="228601" cy="228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835937" y="5778777"/>
              <a:ext cx="642241" cy="812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511000" y="5989637"/>
              <a:ext cx="642241" cy="690823"/>
              <a:chOff x="2481762" y="5989637"/>
              <a:chExt cx="642241" cy="690823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1762" y="6599237"/>
                <a:ext cx="642241" cy="812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802882" y="5989637"/>
                <a:ext cx="1" cy="448597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413005" y="5151437"/>
              <a:ext cx="2789107" cy="871954"/>
              <a:chOff x="1413005" y="5151437"/>
              <a:chExt cx="2789107" cy="87195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144712" y="5684837"/>
                <a:ext cx="1358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</a:rPr>
                  <a:t>Block reward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413005" y="5151437"/>
                <a:ext cx="2789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</a:rPr>
                  <a:t>Sum of all transaction fees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Plus 27"/>
              <p:cNvSpPr/>
              <p:nvPr/>
            </p:nvSpPr>
            <p:spPr>
              <a:xfrm>
                <a:off x="2723832" y="5501957"/>
                <a:ext cx="182880" cy="182880"/>
              </a:xfrm>
              <a:prstGeom prst="mathPlus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7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11" grpId="0" animBg="1"/>
      <p:bldP spid="112" grpId="0"/>
    </p:bld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2128</Words>
  <Application>Microsoft Office PowerPoint</Application>
  <PresentationFormat>Custom</PresentationFormat>
  <Paragraphs>448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Tema di Office</vt:lpstr>
      <vt:lpstr>Forecasting Bitcoin Price with Graph Chainlets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User Interactions on Social Networks</dc:title>
  <dc:creator>Akcora, Cuneyt</dc:creator>
  <cp:lastModifiedBy>Akcora, Cuneyt</cp:lastModifiedBy>
  <cp:revision>254</cp:revision>
  <dcterms:modified xsi:type="dcterms:W3CDTF">2018-06-06T01:19:00Z</dcterms:modified>
</cp:coreProperties>
</file>