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2"/>
  </p:notesMasterIdLst>
  <p:sldIdLst>
    <p:sldId id="256" r:id="rId2"/>
    <p:sldId id="320" r:id="rId3"/>
    <p:sldId id="304" r:id="rId4"/>
    <p:sldId id="381" r:id="rId5"/>
    <p:sldId id="336" r:id="rId6"/>
    <p:sldId id="337" r:id="rId7"/>
    <p:sldId id="338" r:id="rId8"/>
    <p:sldId id="342" r:id="rId9"/>
    <p:sldId id="376" r:id="rId10"/>
    <p:sldId id="440" r:id="rId11"/>
    <p:sldId id="439" r:id="rId12"/>
    <p:sldId id="339" r:id="rId13"/>
    <p:sldId id="462" r:id="rId14"/>
    <p:sldId id="463" r:id="rId15"/>
    <p:sldId id="378" r:id="rId16"/>
    <p:sldId id="379" r:id="rId17"/>
    <p:sldId id="406" r:id="rId18"/>
    <p:sldId id="405" r:id="rId19"/>
    <p:sldId id="380" r:id="rId20"/>
    <p:sldId id="400" r:id="rId21"/>
    <p:sldId id="366" r:id="rId22"/>
    <p:sldId id="340" r:id="rId23"/>
    <p:sldId id="402" r:id="rId24"/>
    <p:sldId id="401" r:id="rId25"/>
    <p:sldId id="348" r:id="rId26"/>
    <p:sldId id="383" r:id="rId27"/>
    <p:sldId id="384" r:id="rId28"/>
    <p:sldId id="385" r:id="rId29"/>
    <p:sldId id="389" r:id="rId30"/>
    <p:sldId id="387" r:id="rId31"/>
    <p:sldId id="398" r:id="rId32"/>
    <p:sldId id="388" r:id="rId33"/>
    <p:sldId id="392" r:id="rId34"/>
    <p:sldId id="399" r:id="rId35"/>
    <p:sldId id="395" r:id="rId36"/>
    <p:sldId id="396" r:id="rId37"/>
    <p:sldId id="397" r:id="rId38"/>
    <p:sldId id="394" r:id="rId39"/>
    <p:sldId id="382" r:id="rId40"/>
    <p:sldId id="408" r:id="rId41"/>
    <p:sldId id="420" r:id="rId42"/>
    <p:sldId id="411" r:id="rId43"/>
    <p:sldId id="319" r:id="rId44"/>
    <p:sldId id="412" r:id="rId45"/>
    <p:sldId id="414" r:id="rId46"/>
    <p:sldId id="415" r:id="rId47"/>
    <p:sldId id="435" r:id="rId48"/>
    <p:sldId id="436" r:id="rId49"/>
    <p:sldId id="442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19" r:id="rId59"/>
    <p:sldId id="416" r:id="rId60"/>
    <p:sldId id="443" r:id="rId61"/>
    <p:sldId id="418" r:id="rId62"/>
    <p:sldId id="421" r:id="rId63"/>
    <p:sldId id="422" r:id="rId64"/>
    <p:sldId id="424" r:id="rId65"/>
    <p:sldId id="444" r:id="rId66"/>
    <p:sldId id="404" r:id="rId67"/>
    <p:sldId id="445" r:id="rId68"/>
    <p:sldId id="446" r:id="rId69"/>
    <p:sldId id="407" r:id="rId70"/>
    <p:sldId id="447" r:id="rId71"/>
    <p:sldId id="449" r:id="rId72"/>
    <p:sldId id="448" r:id="rId73"/>
    <p:sldId id="457" r:id="rId74"/>
    <p:sldId id="450" r:id="rId75"/>
    <p:sldId id="459" r:id="rId76"/>
    <p:sldId id="451" r:id="rId77"/>
    <p:sldId id="460" r:id="rId78"/>
    <p:sldId id="458" r:id="rId79"/>
    <p:sldId id="461" r:id="rId80"/>
    <p:sldId id="287" r:id="rId81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cora, Cuneyt" initials="AC" lastIdx="6" clrIdx="0">
    <p:extLst>
      <p:ext uri="{19B8F6BF-5375-455C-9EA6-DF929625EA0E}">
        <p15:presenceInfo xmlns:p15="http://schemas.microsoft.com/office/powerpoint/2012/main" userId="S-1-5-21-796845957-1580818891-1343024091-412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D2E5"/>
    <a:srgbClr val="66BCF6"/>
    <a:srgbClr val="FF9999"/>
    <a:srgbClr val="CC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2AE11-723B-4944-840E-1028796A1E65}">
  <a:tblStyle styleId="{12A2AE11-723B-4944-840E-1028796A1E65}" styleName="Table_0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9" autoAdjust="0"/>
    <p:restoredTop sz="93671" autoAdjust="0"/>
  </p:normalViewPr>
  <p:slideViewPr>
    <p:cSldViewPr>
      <p:cViewPr varScale="1">
        <p:scale>
          <a:sx n="62" d="100"/>
          <a:sy n="62" d="100"/>
        </p:scale>
        <p:origin x="1500" y="84"/>
      </p:cViewPr>
      <p:guideLst>
        <p:guide orient="horz" pos="2381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392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Sheet1!$H:$H</c:f>
              <c:numCache>
                <c:formatCode>m/d/yyyy</c:formatCode>
                <c:ptCount val="1048575"/>
                <c:pt idx="0">
                  <c:v>39840.568645833337</c:v>
                </c:pt>
                <c:pt idx="1">
                  <c:v>39856.803124999999</c:v>
                </c:pt>
                <c:pt idx="2">
                  <c:v>39874.167974537035</c:v>
                </c:pt>
                <c:pt idx="3">
                  <c:v>39892.01835648148</c:v>
                </c:pt>
                <c:pt idx="4">
                  <c:v>39909.919710648144</c:v>
                </c:pt>
                <c:pt idx="5">
                  <c:v>39927.785856481481</c:v>
                </c:pt>
                <c:pt idx="6">
                  <c:v>39945.139178240745</c:v>
                </c:pt>
                <c:pt idx="7">
                  <c:v>39964.105150462965</c:v>
                </c:pt>
                <c:pt idx="8">
                  <c:v>39990.897835648146</c:v>
                </c:pt>
                <c:pt idx="9">
                  <c:v>40019.021018518521</c:v>
                </c:pt>
                <c:pt idx="10">
                  <c:v>40060.542800925927</c:v>
                </c:pt>
                <c:pt idx="11">
                  <c:v>40088.143842592595</c:v>
                </c:pt>
                <c:pt idx="12">
                  <c:v>40117.644675925927</c:v>
                </c:pt>
                <c:pt idx="13">
                  <c:v>40144.910497685189</c:v>
                </c:pt>
                <c:pt idx="14">
                  <c:v>40165.413900462961</c:v>
                </c:pt>
                <c:pt idx="15">
                  <c:v>40177.257685185185</c:v>
                </c:pt>
                <c:pt idx="16">
                  <c:v>40189.950428240743</c:v>
                </c:pt>
                <c:pt idx="17">
                  <c:v>40203.547210648147</c:v>
                </c:pt>
                <c:pt idx="18">
                  <c:v>40213.905023148152</c:v>
                </c:pt>
                <c:pt idx="19">
                  <c:v>40223.995127314818</c:v>
                </c:pt>
                <c:pt idx="20">
                  <c:v>40233.361851851849</c:v>
                </c:pt>
                <c:pt idx="21">
                  <c:v>40245.051770833335</c:v>
                </c:pt>
                <c:pt idx="22">
                  <c:v>40258.95444444444</c:v>
                </c:pt>
                <c:pt idx="23">
                  <c:v>40269.463449074072</c:v>
                </c:pt>
                <c:pt idx="24">
                  <c:v>40280.360949074071</c:v>
                </c:pt>
                <c:pt idx="25">
                  <c:v>40289.911712962967</c:v>
                </c:pt>
                <c:pt idx="26">
                  <c:v>40302.407129629632</c:v>
                </c:pt>
                <c:pt idx="27">
                  <c:v>40317.592997685184</c:v>
                </c:pt>
                <c:pt idx="28">
                  <c:v>40327.581574074073</c:v>
                </c:pt>
                <c:pt idx="29">
                  <c:v>40340.976689814815</c:v>
                </c:pt>
                <c:pt idx="30">
                  <c:v>40353.519050925926</c:v>
                </c:pt>
                <c:pt idx="31">
                  <c:v>40365.081759259258</c:v>
                </c:pt>
                <c:pt idx="32">
                  <c:v>40372.336076388885</c:v>
                </c:pt>
                <c:pt idx="33">
                  <c:v>40375.687256944446</c:v>
                </c:pt>
                <c:pt idx="34">
                  <c:v>40386.112939814811</c:v>
                </c:pt>
                <c:pt idx="35">
                  <c:v>40395.824016203704</c:v>
                </c:pt>
                <c:pt idx="36">
                  <c:v>40405.466099537036</c:v>
                </c:pt>
                <c:pt idx="37">
                  <c:v>40416.967627314814</c:v>
                </c:pt>
                <c:pt idx="38">
                  <c:v>40429.211678240739</c:v>
                </c:pt>
                <c:pt idx="39">
                  <c:v>40440.086192129631</c:v>
                </c:pt>
                <c:pt idx="40">
                  <c:v>40449.832268518519</c:v>
                </c:pt>
                <c:pt idx="41">
                  <c:v>40463.23269675926</c:v>
                </c:pt>
                <c:pt idx="42">
                  <c:v>40472.217534722222</c:v>
                </c:pt>
                <c:pt idx="43">
                  <c:v>40481.957488425927</c:v>
                </c:pt>
                <c:pt idx="44">
                  <c:v>40491.520462962959</c:v>
                </c:pt>
                <c:pt idx="45">
                  <c:v>40500.780949074076</c:v>
                </c:pt>
                <c:pt idx="46">
                  <c:v>40512.692997685182</c:v>
                </c:pt>
                <c:pt idx="47">
                  <c:v>40521.930578703708</c:v>
                </c:pt>
                <c:pt idx="48">
                  <c:v>40533.773645833331</c:v>
                </c:pt>
                <c:pt idx="49">
                  <c:v>40546.215405092589</c:v>
                </c:pt>
                <c:pt idx="50">
                  <c:v>40558.601469907408</c:v>
                </c:pt>
                <c:pt idx="51">
                  <c:v>40570.344571759262</c:v>
                </c:pt>
                <c:pt idx="52">
                  <c:v>40582.203703703701</c:v>
                </c:pt>
                <c:pt idx="53">
                  <c:v>40592.219351851854</c:v>
                </c:pt>
                <c:pt idx="54">
                  <c:v>40601.416203703702</c:v>
                </c:pt>
                <c:pt idx="55">
                  <c:v>40611.642997685187</c:v>
                </c:pt>
                <c:pt idx="56">
                  <c:v>40627.110937500001</c:v>
                </c:pt>
                <c:pt idx="57">
                  <c:v>40638.840243055558</c:v>
                </c:pt>
                <c:pt idx="58">
                  <c:v>40651.326111111113</c:v>
                </c:pt>
                <c:pt idx="59">
                  <c:v>40663.120138888888</c:v>
                </c:pt>
                <c:pt idx="60">
                  <c:v>40672.887083333335</c:v>
                </c:pt>
                <c:pt idx="61">
                  <c:v>40681.919988425929</c:v>
                </c:pt>
                <c:pt idx="62">
                  <c:v>40689.779120370367</c:v>
                </c:pt>
                <c:pt idx="63">
                  <c:v>40700.517418981479</c:v>
                </c:pt>
                <c:pt idx="64">
                  <c:v>40709.57608796296</c:v>
                </c:pt>
                <c:pt idx="65">
                  <c:v>40718.489849537036</c:v>
                </c:pt>
                <c:pt idx="66">
                  <c:v>40730.858171296299</c:v>
                </c:pt>
                <c:pt idx="67">
                  <c:v>40743.807743055557</c:v>
                </c:pt>
                <c:pt idx="68">
                  <c:v>40756.341192129628</c:v>
                </c:pt>
                <c:pt idx="69">
                  <c:v>40770.98951388889</c:v>
                </c:pt>
                <c:pt idx="70">
                  <c:v>40785.218784722223</c:v>
                </c:pt>
                <c:pt idx="71">
                  <c:v>40799.397175925929</c:v>
                </c:pt>
                <c:pt idx="72">
                  <c:v>40813.94935185185</c:v>
                </c:pt>
                <c:pt idx="73">
                  <c:v>40830.072627314818</c:v>
                </c:pt>
                <c:pt idx="74">
                  <c:v>40847.154328703706</c:v>
                </c:pt>
                <c:pt idx="75">
                  <c:v>40861.289004629631</c:v>
                </c:pt>
                <c:pt idx="76">
                  <c:v>40876.597453703704</c:v>
                </c:pt>
                <c:pt idx="77">
                  <c:v>40889.821238425924</c:v>
                </c:pt>
                <c:pt idx="78">
                  <c:v>40903.780150462961</c:v>
                </c:pt>
                <c:pt idx="79">
                  <c:v>40916.768240740741</c:v>
                </c:pt>
                <c:pt idx="80">
                  <c:v>40930.163240740738</c:v>
                </c:pt>
                <c:pt idx="81">
                  <c:v>40943.439363425925</c:v>
                </c:pt>
                <c:pt idx="82">
                  <c:v>40957.475173611114</c:v>
                </c:pt>
                <c:pt idx="83">
                  <c:v>40970.351111111115</c:v>
                </c:pt>
                <c:pt idx="84">
                  <c:v>40984.340208333335</c:v>
                </c:pt>
                <c:pt idx="85">
                  <c:v>40997.237349537041</c:v>
                </c:pt>
                <c:pt idx="86">
                  <c:v>41011.670011574075</c:v>
                </c:pt>
                <c:pt idx="87">
                  <c:v>41026.319097222222</c:v>
                </c:pt>
                <c:pt idx="88">
                  <c:v>41038.505937499998</c:v>
                </c:pt>
                <c:pt idx="89">
                  <c:v>41053.757280092592</c:v>
                </c:pt>
                <c:pt idx="90">
                  <c:v>41067.837094907409</c:v>
                </c:pt>
                <c:pt idx="91">
                  <c:v>41080.677824074075</c:v>
                </c:pt>
                <c:pt idx="92">
                  <c:v>41094.484270833331</c:v>
                </c:pt>
                <c:pt idx="93">
                  <c:v>41107.624606481484</c:v>
                </c:pt>
                <c:pt idx="94">
                  <c:v>41120.476585648146</c:v>
                </c:pt>
                <c:pt idx="95">
                  <c:v>41133.500636574077</c:v>
                </c:pt>
                <c:pt idx="96">
                  <c:v>41146.074062499996</c:v>
                </c:pt>
                <c:pt idx="97">
                  <c:v>41158.757372685184</c:v>
                </c:pt>
                <c:pt idx="98">
                  <c:v>41171.926516203705</c:v>
                </c:pt>
                <c:pt idx="99">
                  <c:v>41185.049305555556</c:v>
                </c:pt>
                <c:pt idx="100">
                  <c:v>41198.955648148149</c:v>
                </c:pt>
                <c:pt idx="101">
                  <c:v>41212.011516203704</c:v>
                </c:pt>
                <c:pt idx="102">
                  <c:v>41225.749837962961</c:v>
                </c:pt>
                <c:pt idx="103">
                  <c:v>41239.465613425928</c:v>
                </c:pt>
                <c:pt idx="104">
                  <c:v>41253.752465277779</c:v>
                </c:pt>
                <c:pt idx="105">
                  <c:v>41269.587268518517</c:v>
                </c:pt>
                <c:pt idx="106">
                  <c:v>41282.444837962961</c:v>
                </c:pt>
                <c:pt idx="107">
                  <c:v>41297.778784722221</c:v>
                </c:pt>
                <c:pt idx="108">
                  <c:v>41310.471597222226</c:v>
                </c:pt>
                <c:pt idx="109">
                  <c:v>41323.033217592594</c:v>
                </c:pt>
                <c:pt idx="110">
                  <c:v>41334.738009259258</c:v>
                </c:pt>
                <c:pt idx="111">
                  <c:v>41347.355856481481</c:v>
                </c:pt>
                <c:pt idx="112">
                  <c:v>41357.500289351854</c:v>
                </c:pt>
                <c:pt idx="113">
                  <c:v>41369.736608796295</c:v>
                </c:pt>
                <c:pt idx="114">
                  <c:v>41381.70988425926</c:v>
                </c:pt>
                <c:pt idx="115">
                  <c:v>41394.190636574072</c:v>
                </c:pt>
                <c:pt idx="116">
                  <c:v>41406.802349537036</c:v>
                </c:pt>
                <c:pt idx="117">
                  <c:v>41419.691504629627</c:v>
                </c:pt>
                <c:pt idx="118">
                  <c:v>41430.600902777776</c:v>
                </c:pt>
                <c:pt idx="119">
                  <c:v>41441.901087962964</c:v>
                </c:pt>
                <c:pt idx="120">
                  <c:v>41454.598668981482</c:v>
                </c:pt>
                <c:pt idx="121">
                  <c:v>41466.015775462962</c:v>
                </c:pt>
                <c:pt idx="122">
                  <c:v>41477.747997685183</c:v>
                </c:pt>
                <c:pt idx="123">
                  <c:v>41489.452719907407</c:v>
                </c:pt>
                <c:pt idx="124">
                  <c:v>41499.757986111108</c:v>
                </c:pt>
                <c:pt idx="125">
                  <c:v>41510.58934027778</c:v>
                </c:pt>
                <c:pt idx="126">
                  <c:v>41521.181250000001</c:v>
                </c:pt>
                <c:pt idx="127">
                  <c:v>41531.988981481481</c:v>
                </c:pt>
                <c:pt idx="128">
                  <c:v>41542.58965277778</c:v>
                </c:pt>
                <c:pt idx="129">
                  <c:v>41553.612870370373</c:v>
                </c:pt>
                <c:pt idx="130">
                  <c:v>41563.511435185181</c:v>
                </c:pt>
                <c:pt idx="131">
                  <c:v>41573.100370370368</c:v>
                </c:pt>
                <c:pt idx="132">
                  <c:v>41583.8278125</c:v>
                </c:pt>
                <c:pt idx="133">
                  <c:v>41595.614571759259</c:v>
                </c:pt>
                <c:pt idx="134">
                  <c:v>41607.688055555554</c:v>
                </c:pt>
                <c:pt idx="135">
                  <c:v>41618.591273148151</c:v>
                </c:pt>
                <c:pt idx="136">
                  <c:v>41629.383240740739</c:v>
                </c:pt>
                <c:pt idx="137">
                  <c:v>41641.040717592594</c:v>
                </c:pt>
                <c:pt idx="138">
                  <c:v>41652.139120370368</c:v>
                </c:pt>
                <c:pt idx="139">
                  <c:v>41663.561643518515</c:v>
                </c:pt>
                <c:pt idx="140">
                  <c:v>41675.301574074074</c:v>
                </c:pt>
                <c:pt idx="141">
                  <c:v>41687.030543981484</c:v>
                </c:pt>
                <c:pt idx="142">
                  <c:v>41698.52065972222</c:v>
                </c:pt>
                <c:pt idx="143">
                  <c:v>41711.092175925929</c:v>
                </c:pt>
                <c:pt idx="144">
                  <c:v>41722.979537037041</c:v>
                </c:pt>
                <c:pt idx="145">
                  <c:v>41734.445347222223</c:v>
                </c:pt>
                <c:pt idx="146">
                  <c:v>41746.727384259262</c:v>
                </c:pt>
                <c:pt idx="147">
                  <c:v>41758.944155092591</c:v>
                </c:pt>
                <c:pt idx="148">
                  <c:v>41771.596192129626</c:v>
                </c:pt>
                <c:pt idx="149">
                  <c:v>41783.453125</c:v>
                </c:pt>
                <c:pt idx="150">
                  <c:v>41795.909641203703</c:v>
                </c:pt>
                <c:pt idx="151">
                  <c:v>41808.135185185187</c:v>
                </c:pt>
                <c:pt idx="152">
                  <c:v>41819.342083333337</c:v>
                </c:pt>
                <c:pt idx="153">
                  <c:v>41832.957106481481</c:v>
                </c:pt>
                <c:pt idx="154">
                  <c:v>41845.910787037035</c:v>
                </c:pt>
                <c:pt idx="155">
                  <c:v>41859.209629629629</c:v>
                </c:pt>
                <c:pt idx="156">
                  <c:v>41870.799976851849</c:v>
                </c:pt>
                <c:pt idx="157">
                  <c:v>41882.971666666665</c:v>
                </c:pt>
                <c:pt idx="158">
                  <c:v>41895.839074074072</c:v>
                </c:pt>
                <c:pt idx="159">
                  <c:v>41907.889814814815</c:v>
                </c:pt>
                <c:pt idx="160">
                  <c:v>41921.753078703703</c:v>
                </c:pt>
                <c:pt idx="161">
                  <c:v>41935.381863425922</c:v>
                </c:pt>
                <c:pt idx="162">
                  <c:v>41948.104525462964</c:v>
                </c:pt>
                <c:pt idx="163">
                  <c:v>41961.883379629624</c:v>
                </c:pt>
                <c:pt idx="164">
                  <c:v>41975.987326388888</c:v>
                </c:pt>
                <c:pt idx="165">
                  <c:v>41990.192407407405</c:v>
                </c:pt>
                <c:pt idx="166">
                  <c:v>42003.786898148144</c:v>
                </c:pt>
                <c:pt idx="167">
                  <c:v>42016.73232638889</c:v>
                </c:pt>
                <c:pt idx="168">
                  <c:v>42031.649837962963</c:v>
                </c:pt>
                <c:pt idx="169">
                  <c:v>42044.652951388889</c:v>
                </c:pt>
                <c:pt idx="170">
                  <c:v>42057.992326388892</c:v>
                </c:pt>
                <c:pt idx="171">
                  <c:v>42071.779687500006</c:v>
                </c:pt>
                <c:pt idx="172">
                  <c:v>42085.995497685188</c:v>
                </c:pt>
                <c:pt idx="173">
                  <c:v>42099.223900462966</c:v>
                </c:pt>
                <c:pt idx="174">
                  <c:v>42113.767430555556</c:v>
                </c:pt>
                <c:pt idx="175">
                  <c:v>42127.765520833331</c:v>
                </c:pt>
                <c:pt idx="176">
                  <c:v>42141.435567129629</c:v>
                </c:pt>
                <c:pt idx="177">
                  <c:v>42155.796122685191</c:v>
                </c:pt>
                <c:pt idx="178">
                  <c:v>42169.205590277779</c:v>
                </c:pt>
                <c:pt idx="179">
                  <c:v>42183.296828703707</c:v>
                </c:pt>
                <c:pt idx="180">
                  <c:v>42196.850532407407</c:v>
                </c:pt>
                <c:pt idx="181">
                  <c:v>42210.531076388885</c:v>
                </c:pt>
                <c:pt idx="182">
                  <c:v>42224.427430555559</c:v>
                </c:pt>
                <c:pt idx="183">
                  <c:v>42238.034525462965</c:v>
                </c:pt>
                <c:pt idx="184">
                  <c:v>42251.378553240742</c:v>
                </c:pt>
                <c:pt idx="185">
                  <c:v>42264.826435185183</c:v>
                </c:pt>
                <c:pt idx="186">
                  <c:v>42278.495254629626</c:v>
                </c:pt>
                <c:pt idx="187">
                  <c:v>42292.480914351851</c:v>
                </c:pt>
                <c:pt idx="188">
                  <c:v>42306.184097222227</c:v>
                </c:pt>
                <c:pt idx="189">
                  <c:v>42319.424675925926</c:v>
                </c:pt>
                <c:pt idx="190">
                  <c:v>42332.107199074075</c:v>
                </c:pt>
                <c:pt idx="191">
                  <c:v>42344.979768518519</c:v>
                </c:pt>
                <c:pt idx="192">
                  <c:v>42356.838993055557</c:v>
                </c:pt>
                <c:pt idx="193">
                  <c:v>42369.44631944444</c:v>
                </c:pt>
                <c:pt idx="194">
                  <c:v>42382.27752314815</c:v>
                </c:pt>
                <c:pt idx="195">
                  <c:v>42395.513252314813</c:v>
                </c:pt>
                <c:pt idx="196">
                  <c:v>42407.175462962965</c:v>
                </c:pt>
                <c:pt idx="197">
                  <c:v>42419.5237962963</c:v>
                </c:pt>
                <c:pt idx="198">
                  <c:v>42433.976342592592</c:v>
                </c:pt>
                <c:pt idx="199">
                  <c:v>42447.380416666667</c:v>
                </c:pt>
                <c:pt idx="200">
                  <c:v>42461.274016203708</c:v>
                </c:pt>
                <c:pt idx="201">
                  <c:v>42474.351168981477</c:v>
                </c:pt>
                <c:pt idx="202">
                  <c:v>42488.353124999994</c:v>
                </c:pt>
                <c:pt idx="203">
                  <c:v>42501.232245370367</c:v>
                </c:pt>
                <c:pt idx="204">
                  <c:v>42514.876921296294</c:v>
                </c:pt>
                <c:pt idx="205">
                  <c:v>42529.112476851849</c:v>
                </c:pt>
                <c:pt idx="206">
                  <c:v>42542.221504629633</c:v>
                </c:pt>
                <c:pt idx="207">
                  <c:v>42555.969456018516</c:v>
                </c:pt>
                <c:pt idx="208">
                  <c:v>42569.974097222221</c:v>
                </c:pt>
                <c:pt idx="209">
                  <c:v>42584.785208333327</c:v>
                </c:pt>
                <c:pt idx="210">
                  <c:v>42597.791134259256</c:v>
                </c:pt>
                <c:pt idx="211">
                  <c:v>42611.590983796297</c:v>
                </c:pt>
                <c:pt idx="212">
                  <c:v>42625.27716435185</c:v>
                </c:pt>
                <c:pt idx="213">
                  <c:v>42638.386747685188</c:v>
                </c:pt>
                <c:pt idx="214">
                  <c:v>42651.453819444447</c:v>
                </c:pt>
                <c:pt idx="215">
                  <c:v>42665.752060185187</c:v>
                </c:pt>
                <c:pt idx="216">
                  <c:v>42679.699282407411</c:v>
                </c:pt>
                <c:pt idx="217">
                  <c:v>42692.354340277772</c:v>
                </c:pt>
                <c:pt idx="218">
                  <c:v>42706.115578703699</c:v>
                </c:pt>
                <c:pt idx="219">
                  <c:v>42719.06149305556</c:v>
                </c:pt>
                <c:pt idx="220">
                  <c:v>42732.736747685187</c:v>
                </c:pt>
                <c:pt idx="221">
                  <c:v>42745.9450462963</c:v>
                </c:pt>
                <c:pt idx="222">
                  <c:v>42757.953379629631</c:v>
                </c:pt>
                <c:pt idx="223">
                  <c:v>42770.985289351855</c:v>
                </c:pt>
                <c:pt idx="224">
                  <c:v>42784.401689814811</c:v>
                </c:pt>
                <c:pt idx="225">
                  <c:v>42797.794976851852</c:v>
                </c:pt>
                <c:pt idx="226">
                  <c:v>42811.358506944445</c:v>
                </c:pt>
                <c:pt idx="227">
                  <c:v>42824.693842592591</c:v>
                </c:pt>
                <c:pt idx="228">
                  <c:v>42838.124884259261</c:v>
                </c:pt>
                <c:pt idx="229">
                  <c:v>42852.097233796296</c:v>
                </c:pt>
                <c:pt idx="230">
                  <c:v>42865.153333333335</c:v>
                </c:pt>
                <c:pt idx="231">
                  <c:v>42878.312407407408</c:v>
                </c:pt>
                <c:pt idx="232">
                  <c:v>42890.607719907406</c:v>
                </c:pt>
                <c:pt idx="233">
                  <c:v>42903.971446759257</c:v>
                </c:pt>
                <c:pt idx="234">
                  <c:v>42918.032835648148</c:v>
                </c:pt>
                <c:pt idx="235">
                  <c:v>42930.365069444444</c:v>
                </c:pt>
                <c:pt idx="236">
                  <c:v>42943.461041666669</c:v>
                </c:pt>
                <c:pt idx="237">
                  <c:v>42956.525578703702</c:v>
                </c:pt>
                <c:pt idx="238">
                  <c:v>42971.081678240742</c:v>
                </c:pt>
                <c:pt idx="239">
                  <c:v>42984.557812500003</c:v>
                </c:pt>
                <c:pt idx="240">
                  <c:v>42996.27171296296</c:v>
                </c:pt>
                <c:pt idx="241">
                  <c:v>43010.019282407404</c:v>
                </c:pt>
                <c:pt idx="242">
                  <c:v>43023.170162037044</c:v>
                </c:pt>
                <c:pt idx="243">
                  <c:v>43034.703263888892</c:v>
                </c:pt>
                <c:pt idx="244">
                  <c:v>43049.634618055556</c:v>
                </c:pt>
                <c:pt idx="245">
                  <c:v>43063.828657407401</c:v>
                </c:pt>
                <c:pt idx="246">
                  <c:v>43075.682881944449</c:v>
                </c:pt>
                <c:pt idx="247">
                  <c:v>43087.580092592587</c:v>
                </c:pt>
                <c:pt idx="248">
                  <c:v>43101.164004629631</c:v>
                </c:pt>
                <c:pt idx="249">
                  <c:v>43113.300393518519</c:v>
                </c:pt>
                <c:pt idx="250">
                  <c:v>43125.283564814818</c:v>
                </c:pt>
                <c:pt idx="251">
                  <c:v>43137.963969907403</c:v>
                </c:pt>
                <c:pt idx="252">
                  <c:v>43151.347905092596</c:v>
                </c:pt>
                <c:pt idx="253">
                  <c:v>43164.181458333333</c:v>
                </c:pt>
                <c:pt idx="254">
                  <c:v>43177.486319444448</c:v>
                </c:pt>
                <c:pt idx="255">
                  <c:v>43191.295798611114</c:v>
                </c:pt>
                <c:pt idx="256">
                  <c:v>43204.103379629625</c:v>
                </c:pt>
                <c:pt idx="257">
                  <c:v>43217.475150462968</c:v>
                </c:pt>
                <c:pt idx="258">
                  <c:v>43231.079340277778</c:v>
                </c:pt>
                <c:pt idx="259">
                  <c:v>43244.556168981479</c:v>
                </c:pt>
                <c:pt idx="260">
                  <c:v>43256.762569444443</c:v>
                </c:pt>
                <c:pt idx="261">
                  <c:v>43270.389409722222</c:v>
                </c:pt>
                <c:pt idx="262">
                  <c:v>43283.648854166662</c:v>
                </c:pt>
                <c:pt idx="263">
                  <c:v>43298.160289351858</c:v>
                </c:pt>
                <c:pt idx="264">
                  <c:v>43310.346886574072</c:v>
                </c:pt>
                <c:pt idx="265">
                  <c:v>43323.403460648144</c:v>
                </c:pt>
                <c:pt idx="266">
                  <c:v>43336.701747685183</c:v>
                </c:pt>
                <c:pt idx="267">
                  <c:v>43350.13517361111</c:v>
                </c:pt>
                <c:pt idx="268">
                  <c:v>43363.885868055557</c:v>
                </c:pt>
                <c:pt idx="269">
                  <c:v>43377.325949074075</c:v>
                </c:pt>
                <c:pt idx="270">
                  <c:v>43391.859571759262</c:v>
                </c:pt>
              </c:numCache>
              <c:extLst/>
            </c:numRef>
          </c:cat>
          <c:val>
            <c:numRef>
              <c:f>Sheet1!$C$2:$C$272</c:f>
              <c:numCache>
                <c:formatCode>General</c:formatCode>
                <c:ptCount val="27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4</c:v>
                </c:pt>
                <c:pt idx="21">
                  <c:v>4</c:v>
                </c:pt>
                <c:pt idx="22">
                  <c:v>6</c:v>
                </c:pt>
                <c:pt idx="23">
                  <c:v>7</c:v>
                </c:pt>
                <c:pt idx="24">
                  <c:v>11</c:v>
                </c:pt>
                <c:pt idx="25">
                  <c:v>12</c:v>
                </c:pt>
                <c:pt idx="26">
                  <c:v>11</c:v>
                </c:pt>
                <c:pt idx="27">
                  <c:v>16</c:v>
                </c:pt>
                <c:pt idx="28">
                  <c:v>17</c:v>
                </c:pt>
                <c:pt idx="29">
                  <c:v>19</c:v>
                </c:pt>
                <c:pt idx="30">
                  <c:v>23</c:v>
                </c:pt>
                <c:pt idx="31">
                  <c:v>45</c:v>
                </c:pt>
                <c:pt idx="32">
                  <c:v>181</c:v>
                </c:pt>
                <c:pt idx="33">
                  <c:v>244</c:v>
                </c:pt>
                <c:pt idx="34">
                  <c:v>352</c:v>
                </c:pt>
                <c:pt idx="35">
                  <c:v>511</c:v>
                </c:pt>
                <c:pt idx="36">
                  <c:v>623</c:v>
                </c:pt>
                <c:pt idx="37">
                  <c:v>712</c:v>
                </c:pt>
                <c:pt idx="38">
                  <c:v>917</c:v>
                </c:pt>
                <c:pt idx="39">
                  <c:v>1318</c:v>
                </c:pt>
                <c:pt idx="40">
                  <c:v>1378</c:v>
                </c:pt>
                <c:pt idx="41">
                  <c:v>2149</c:v>
                </c:pt>
                <c:pt idx="42">
                  <c:v>3091</c:v>
                </c:pt>
                <c:pt idx="43">
                  <c:v>4536</c:v>
                </c:pt>
                <c:pt idx="44">
                  <c:v>6866</c:v>
                </c:pt>
                <c:pt idx="45">
                  <c:v>8078</c:v>
                </c:pt>
                <c:pt idx="46">
                  <c:v>12251</c:v>
                </c:pt>
                <c:pt idx="47">
                  <c:v>14484</c:v>
                </c:pt>
                <c:pt idx="48">
                  <c:v>16307</c:v>
                </c:pt>
                <c:pt idx="49">
                  <c:v>18437</c:v>
                </c:pt>
                <c:pt idx="50">
                  <c:v>22012</c:v>
                </c:pt>
                <c:pt idx="51">
                  <c:v>25997</c:v>
                </c:pt>
                <c:pt idx="52">
                  <c:v>36459</c:v>
                </c:pt>
                <c:pt idx="53">
                  <c:v>55589</c:v>
                </c:pt>
                <c:pt idx="54">
                  <c:v>76192</c:v>
                </c:pt>
                <c:pt idx="55">
                  <c:v>68977</c:v>
                </c:pt>
                <c:pt idx="56">
                  <c:v>82345</c:v>
                </c:pt>
                <c:pt idx="57">
                  <c:v>92347</c:v>
                </c:pt>
                <c:pt idx="58">
                  <c:v>109670</c:v>
                </c:pt>
                <c:pt idx="59">
                  <c:v>157416</c:v>
                </c:pt>
                <c:pt idx="60">
                  <c:v>244112</c:v>
                </c:pt>
                <c:pt idx="61">
                  <c:v>434877</c:v>
                </c:pt>
                <c:pt idx="62">
                  <c:v>567269</c:v>
                </c:pt>
                <c:pt idx="63">
                  <c:v>876954</c:v>
                </c:pt>
                <c:pt idx="64">
                  <c:v>1379192</c:v>
                </c:pt>
                <c:pt idx="65">
                  <c:v>1563027</c:v>
                </c:pt>
                <c:pt idx="66">
                  <c:v>1690895</c:v>
                </c:pt>
                <c:pt idx="67">
                  <c:v>1888786</c:v>
                </c:pt>
                <c:pt idx="68">
                  <c:v>1805700</c:v>
                </c:pt>
                <c:pt idx="69">
                  <c:v>1777774</c:v>
                </c:pt>
                <c:pt idx="70">
                  <c:v>1755425</c:v>
                </c:pt>
                <c:pt idx="71">
                  <c:v>1689334</c:v>
                </c:pt>
                <c:pt idx="72">
                  <c:v>1468195</c:v>
                </c:pt>
                <c:pt idx="73">
                  <c:v>1203461</c:v>
                </c:pt>
                <c:pt idx="74">
                  <c:v>1192497</c:v>
                </c:pt>
                <c:pt idx="75">
                  <c:v>1090715</c:v>
                </c:pt>
                <c:pt idx="76">
                  <c:v>1155038</c:v>
                </c:pt>
                <c:pt idx="77">
                  <c:v>1159929</c:v>
                </c:pt>
                <c:pt idx="78">
                  <c:v>1250757</c:v>
                </c:pt>
                <c:pt idx="79">
                  <c:v>1307728</c:v>
                </c:pt>
                <c:pt idx="80">
                  <c:v>1379647</c:v>
                </c:pt>
                <c:pt idx="81">
                  <c:v>1376302</c:v>
                </c:pt>
                <c:pt idx="82">
                  <c:v>1496978</c:v>
                </c:pt>
                <c:pt idx="83">
                  <c:v>1498294</c:v>
                </c:pt>
                <c:pt idx="84">
                  <c:v>1626553</c:v>
                </c:pt>
                <c:pt idx="85">
                  <c:v>1577913</c:v>
                </c:pt>
                <c:pt idx="86">
                  <c:v>1508589</c:v>
                </c:pt>
                <c:pt idx="87">
                  <c:v>1733207</c:v>
                </c:pt>
                <c:pt idx="88">
                  <c:v>1591074</c:v>
                </c:pt>
                <c:pt idx="89">
                  <c:v>1583177</c:v>
                </c:pt>
                <c:pt idx="90">
                  <c:v>1726566</c:v>
                </c:pt>
                <c:pt idx="91">
                  <c:v>1751454</c:v>
                </c:pt>
                <c:pt idx="92">
                  <c:v>1866391</c:v>
                </c:pt>
                <c:pt idx="93">
                  <c:v>2036671</c:v>
                </c:pt>
                <c:pt idx="94">
                  <c:v>2190865</c:v>
                </c:pt>
                <c:pt idx="95">
                  <c:v>2440642</c:v>
                </c:pt>
                <c:pt idx="96">
                  <c:v>2694047</c:v>
                </c:pt>
                <c:pt idx="97">
                  <c:v>2864140</c:v>
                </c:pt>
                <c:pt idx="98">
                  <c:v>3054627</c:v>
                </c:pt>
                <c:pt idx="99">
                  <c:v>3072321</c:v>
                </c:pt>
                <c:pt idx="100">
                  <c:v>3304356</c:v>
                </c:pt>
                <c:pt idx="101">
                  <c:v>3368767</c:v>
                </c:pt>
                <c:pt idx="102">
                  <c:v>3438908</c:v>
                </c:pt>
                <c:pt idx="103">
                  <c:v>3370181</c:v>
                </c:pt>
                <c:pt idx="104">
                  <c:v>2979636</c:v>
                </c:pt>
                <c:pt idx="105">
                  <c:v>3249549</c:v>
                </c:pt>
                <c:pt idx="106">
                  <c:v>2968775</c:v>
                </c:pt>
                <c:pt idx="107">
                  <c:v>3275464</c:v>
                </c:pt>
                <c:pt idx="108">
                  <c:v>3651011</c:v>
                </c:pt>
                <c:pt idx="109">
                  <c:v>4367876</c:v>
                </c:pt>
                <c:pt idx="110">
                  <c:v>4847647</c:v>
                </c:pt>
                <c:pt idx="111">
                  <c:v>6695826</c:v>
                </c:pt>
                <c:pt idx="112">
                  <c:v>7672999</c:v>
                </c:pt>
                <c:pt idx="113">
                  <c:v>8974296</c:v>
                </c:pt>
                <c:pt idx="114">
                  <c:v>10076292</c:v>
                </c:pt>
                <c:pt idx="115">
                  <c:v>11187257</c:v>
                </c:pt>
                <c:pt idx="116">
                  <c:v>12153411</c:v>
                </c:pt>
                <c:pt idx="117">
                  <c:v>15605632</c:v>
                </c:pt>
                <c:pt idx="118">
                  <c:v>19339258</c:v>
                </c:pt>
                <c:pt idx="119">
                  <c:v>21335329</c:v>
                </c:pt>
                <c:pt idx="120">
                  <c:v>26162875</c:v>
                </c:pt>
                <c:pt idx="121">
                  <c:v>31256960</c:v>
                </c:pt>
                <c:pt idx="122">
                  <c:v>37392766</c:v>
                </c:pt>
                <c:pt idx="123">
                  <c:v>50810339</c:v>
                </c:pt>
                <c:pt idx="124">
                  <c:v>65750060</c:v>
                </c:pt>
                <c:pt idx="125">
                  <c:v>86933017</c:v>
                </c:pt>
                <c:pt idx="126">
                  <c:v>112628548</c:v>
                </c:pt>
                <c:pt idx="127">
                  <c:v>148819199</c:v>
                </c:pt>
                <c:pt idx="128">
                  <c:v>189281249</c:v>
                </c:pt>
                <c:pt idx="129">
                  <c:v>267731249</c:v>
                </c:pt>
                <c:pt idx="130">
                  <c:v>390928787</c:v>
                </c:pt>
                <c:pt idx="131">
                  <c:v>510929738</c:v>
                </c:pt>
                <c:pt idx="132">
                  <c:v>609482679</c:v>
                </c:pt>
                <c:pt idx="133">
                  <c:v>707408283</c:v>
                </c:pt>
                <c:pt idx="134">
                  <c:v>908350862</c:v>
                </c:pt>
                <c:pt idx="135">
                  <c:v>1180923195</c:v>
                </c:pt>
                <c:pt idx="136">
                  <c:v>1418481395</c:v>
                </c:pt>
                <c:pt idx="137">
                  <c:v>1789546951</c:v>
                </c:pt>
                <c:pt idx="138">
                  <c:v>2193847870</c:v>
                </c:pt>
                <c:pt idx="139">
                  <c:v>2621404453</c:v>
                </c:pt>
                <c:pt idx="140">
                  <c:v>3129573174</c:v>
                </c:pt>
                <c:pt idx="141">
                  <c:v>3815723798</c:v>
                </c:pt>
                <c:pt idx="142">
                  <c:v>4250217919</c:v>
                </c:pt>
                <c:pt idx="143">
                  <c:v>5006860589</c:v>
                </c:pt>
                <c:pt idx="144">
                  <c:v>6119726089</c:v>
                </c:pt>
                <c:pt idx="145">
                  <c:v>6978842649</c:v>
                </c:pt>
                <c:pt idx="146">
                  <c:v>8000872135</c:v>
                </c:pt>
                <c:pt idx="147">
                  <c:v>8853416309</c:v>
                </c:pt>
                <c:pt idx="148">
                  <c:v>10455720138</c:v>
                </c:pt>
                <c:pt idx="149">
                  <c:v>11756551916</c:v>
                </c:pt>
                <c:pt idx="150">
                  <c:v>13462580114</c:v>
                </c:pt>
                <c:pt idx="151">
                  <c:v>16818461371</c:v>
                </c:pt>
                <c:pt idx="152">
                  <c:v>17336316978</c:v>
                </c:pt>
                <c:pt idx="153">
                  <c:v>18736441558</c:v>
                </c:pt>
                <c:pt idx="154">
                  <c:v>19729645940</c:v>
                </c:pt>
                <c:pt idx="155">
                  <c:v>23844670038</c:v>
                </c:pt>
                <c:pt idx="156">
                  <c:v>27428630902</c:v>
                </c:pt>
                <c:pt idx="157">
                  <c:v>29829733124</c:v>
                </c:pt>
                <c:pt idx="158">
                  <c:v>34661425923</c:v>
                </c:pt>
                <c:pt idx="159">
                  <c:v>35002482026</c:v>
                </c:pt>
                <c:pt idx="160">
                  <c:v>35985640265</c:v>
                </c:pt>
                <c:pt idx="161">
                  <c:v>39603666252</c:v>
                </c:pt>
                <c:pt idx="162">
                  <c:v>40300030327</c:v>
                </c:pt>
                <c:pt idx="163">
                  <c:v>40007470271</c:v>
                </c:pt>
                <c:pt idx="164">
                  <c:v>39457671307</c:v>
                </c:pt>
                <c:pt idx="165">
                  <c:v>40640955016</c:v>
                </c:pt>
                <c:pt idx="166">
                  <c:v>43971662056</c:v>
                </c:pt>
                <c:pt idx="167">
                  <c:v>41272873894</c:v>
                </c:pt>
                <c:pt idx="168">
                  <c:v>44455415962</c:v>
                </c:pt>
                <c:pt idx="169">
                  <c:v>46684376316</c:v>
                </c:pt>
                <c:pt idx="170">
                  <c:v>47427554950</c:v>
                </c:pt>
                <c:pt idx="171">
                  <c:v>46717549644</c:v>
                </c:pt>
                <c:pt idx="172">
                  <c:v>49446390688</c:v>
                </c:pt>
                <c:pt idx="173">
                  <c:v>47610564513</c:v>
                </c:pt>
                <c:pt idx="174">
                  <c:v>47643398017</c:v>
                </c:pt>
                <c:pt idx="175">
                  <c:v>48807487244</c:v>
                </c:pt>
                <c:pt idx="176">
                  <c:v>47589591153</c:v>
                </c:pt>
                <c:pt idx="177">
                  <c:v>49692386354</c:v>
                </c:pt>
                <c:pt idx="178">
                  <c:v>49402014931</c:v>
                </c:pt>
                <c:pt idx="179">
                  <c:v>51076366303</c:v>
                </c:pt>
                <c:pt idx="180">
                  <c:v>52278304845</c:v>
                </c:pt>
                <c:pt idx="181">
                  <c:v>52699842409</c:v>
                </c:pt>
                <c:pt idx="182">
                  <c:v>54256630327</c:v>
                </c:pt>
                <c:pt idx="183">
                  <c:v>56957648455</c:v>
                </c:pt>
                <c:pt idx="184">
                  <c:v>59335351233</c:v>
                </c:pt>
                <c:pt idx="185">
                  <c:v>60813224039</c:v>
                </c:pt>
                <c:pt idx="186">
                  <c:v>60883825480</c:v>
                </c:pt>
                <c:pt idx="187">
                  <c:v>62253982449</c:v>
                </c:pt>
                <c:pt idx="188">
                  <c:v>65848255179</c:v>
                </c:pt>
                <c:pt idx="189">
                  <c:v>72722780642</c:v>
                </c:pt>
                <c:pt idx="190">
                  <c:v>79102380900</c:v>
                </c:pt>
                <c:pt idx="191">
                  <c:v>93448670796</c:v>
                </c:pt>
                <c:pt idx="192">
                  <c:v>103880340815</c:v>
                </c:pt>
                <c:pt idx="193">
                  <c:v>113354299801</c:v>
                </c:pt>
                <c:pt idx="194">
                  <c:v>120033340651</c:v>
                </c:pt>
                <c:pt idx="195">
                  <c:v>144116447847</c:v>
                </c:pt>
                <c:pt idx="196">
                  <c:v>163491654908</c:v>
                </c:pt>
                <c:pt idx="197">
                  <c:v>158427203767</c:v>
                </c:pt>
                <c:pt idx="198">
                  <c:v>165496835118</c:v>
                </c:pt>
                <c:pt idx="199">
                  <c:v>166851513282</c:v>
                </c:pt>
                <c:pt idx="200">
                  <c:v>178678307671</c:v>
                </c:pt>
                <c:pt idx="201">
                  <c:v>178659257772</c:v>
                </c:pt>
                <c:pt idx="202">
                  <c:v>194254820283</c:v>
                </c:pt>
                <c:pt idx="203">
                  <c:v>199312067531</c:v>
                </c:pt>
                <c:pt idx="204">
                  <c:v>196061423939</c:v>
                </c:pt>
                <c:pt idx="205">
                  <c:v>209453158595</c:v>
                </c:pt>
                <c:pt idx="206">
                  <c:v>213398925331</c:v>
                </c:pt>
                <c:pt idx="207">
                  <c:v>213492501107</c:v>
                </c:pt>
                <c:pt idx="208">
                  <c:v>201893210853</c:v>
                </c:pt>
                <c:pt idx="209">
                  <c:v>217375482757</c:v>
                </c:pt>
                <c:pt idx="210">
                  <c:v>220755908330</c:v>
                </c:pt>
                <c:pt idx="211">
                  <c:v>225832872179</c:v>
                </c:pt>
                <c:pt idx="212">
                  <c:v>241227200229</c:v>
                </c:pt>
                <c:pt idx="213">
                  <c:v>258522748404</c:v>
                </c:pt>
                <c:pt idx="214">
                  <c:v>253618246641</c:v>
                </c:pt>
                <c:pt idx="215">
                  <c:v>254620187304</c:v>
                </c:pt>
                <c:pt idx="216">
                  <c:v>281800917193</c:v>
                </c:pt>
                <c:pt idx="217">
                  <c:v>286765766820</c:v>
                </c:pt>
                <c:pt idx="218">
                  <c:v>310153855703</c:v>
                </c:pt>
                <c:pt idx="219">
                  <c:v>317688400354</c:v>
                </c:pt>
                <c:pt idx="220">
                  <c:v>336899932795</c:v>
                </c:pt>
                <c:pt idx="221">
                  <c:v>392963262344</c:v>
                </c:pt>
                <c:pt idx="222">
                  <c:v>422170566883</c:v>
                </c:pt>
                <c:pt idx="223">
                  <c:v>440779902286</c:v>
                </c:pt>
                <c:pt idx="224">
                  <c:v>460769358090</c:v>
                </c:pt>
                <c:pt idx="225">
                  <c:v>475705205061</c:v>
                </c:pt>
                <c:pt idx="226">
                  <c:v>499635929816</c:v>
                </c:pt>
                <c:pt idx="227">
                  <c:v>520808749422</c:v>
                </c:pt>
                <c:pt idx="228">
                  <c:v>521974519553</c:v>
                </c:pt>
                <c:pt idx="229">
                  <c:v>559970892890</c:v>
                </c:pt>
                <c:pt idx="230">
                  <c:v>595921917085</c:v>
                </c:pt>
                <c:pt idx="231">
                  <c:v>678760110082</c:v>
                </c:pt>
                <c:pt idx="232">
                  <c:v>711697198173</c:v>
                </c:pt>
                <c:pt idx="233">
                  <c:v>708659466230</c:v>
                </c:pt>
                <c:pt idx="234">
                  <c:v>804525194568</c:v>
                </c:pt>
                <c:pt idx="235">
                  <c:v>860221984436</c:v>
                </c:pt>
                <c:pt idx="236">
                  <c:v>923233068448</c:v>
                </c:pt>
                <c:pt idx="237">
                  <c:v>888171856257</c:v>
                </c:pt>
                <c:pt idx="238">
                  <c:v>922724699725</c:v>
                </c:pt>
                <c:pt idx="239">
                  <c:v>1103400932964</c:v>
                </c:pt>
                <c:pt idx="240">
                  <c:v>1123863285132</c:v>
                </c:pt>
                <c:pt idx="241">
                  <c:v>1196792694098</c:v>
                </c:pt>
                <c:pt idx="242">
                  <c:v>1452839779145</c:v>
                </c:pt>
                <c:pt idx="243">
                  <c:v>1364422081125</c:v>
                </c:pt>
                <c:pt idx="244">
                  <c:v>1347001430558</c:v>
                </c:pt>
                <c:pt idx="245">
                  <c:v>1590896927258</c:v>
                </c:pt>
                <c:pt idx="246">
                  <c:v>1873105475221</c:v>
                </c:pt>
                <c:pt idx="247">
                  <c:v>1931136454487</c:v>
                </c:pt>
                <c:pt idx="248">
                  <c:v>2227847638503</c:v>
                </c:pt>
                <c:pt idx="249">
                  <c:v>2603077300218</c:v>
                </c:pt>
                <c:pt idx="250">
                  <c:v>2874674234415</c:v>
                </c:pt>
                <c:pt idx="251">
                  <c:v>3007383866429</c:v>
                </c:pt>
                <c:pt idx="252">
                  <c:v>3290605988755</c:v>
                </c:pt>
                <c:pt idx="253">
                  <c:v>3462542391191</c:v>
                </c:pt>
                <c:pt idx="254">
                  <c:v>3511060552899</c:v>
                </c:pt>
                <c:pt idx="255">
                  <c:v>3839316899029</c:v>
                </c:pt>
                <c:pt idx="256">
                  <c:v>4022059196164</c:v>
                </c:pt>
                <c:pt idx="257">
                  <c:v>4143878474754</c:v>
                </c:pt>
                <c:pt idx="258">
                  <c:v>4306949573981</c:v>
                </c:pt>
                <c:pt idx="259">
                  <c:v>4940704885521</c:v>
                </c:pt>
                <c:pt idx="260">
                  <c:v>5077499034879</c:v>
                </c:pt>
                <c:pt idx="261">
                  <c:v>5363678461481</c:v>
                </c:pt>
                <c:pt idx="262">
                  <c:v>5178671069072</c:v>
                </c:pt>
                <c:pt idx="263">
                  <c:v>5949437371609</c:v>
                </c:pt>
                <c:pt idx="264">
                  <c:v>6389316883511</c:v>
                </c:pt>
                <c:pt idx="265">
                  <c:v>6727225469722</c:v>
                </c:pt>
                <c:pt idx="266">
                  <c:v>7019199231177</c:v>
                </c:pt>
                <c:pt idx="267">
                  <c:v>7152633351906</c:v>
                </c:pt>
                <c:pt idx="268">
                  <c:v>7454968648263</c:v>
                </c:pt>
                <c:pt idx="269">
                  <c:v>7182852313938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11CA-4721-8399-EA5FE1CE8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683984"/>
        <c:axId val="184684544"/>
      </c:lineChart>
      <c:dateAx>
        <c:axId val="18468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4684544"/>
        <c:crosses val="autoZero"/>
        <c:auto val="1"/>
        <c:lblOffset val="100"/>
        <c:baseTimeUnit val="days"/>
        <c:majorUnit val="3"/>
        <c:majorTimeUnit val="years"/>
      </c:dateAx>
      <c:valAx>
        <c:axId val="18468454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latin typeface="+mn-lt"/>
                  </a:rPr>
                  <a:t>Difficulty</a:t>
                </a:r>
              </a:p>
            </c:rich>
          </c:tx>
          <c:layout>
            <c:manualLayout>
              <c:xMode val="edge"/>
              <c:yMode val="edge"/>
              <c:x val="2.6016264603847743E-2"/>
              <c:y val="0.131878827646544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46839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4T11:37:29.318" idx="4">
    <p:pos x="106" y="106"/>
    <p:text>210000 * 50 * ( 1 / (1 - 0.5) ) = 21 million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1936" cy="4005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199" cy="4808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0491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0127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10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0745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6791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9487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9227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5377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79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90531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75493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18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09349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3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0799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20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80611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055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34048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66598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35790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3112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73936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17003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28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26463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29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5480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50955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30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09490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04792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34884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19585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801947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29573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68868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7518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38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70891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39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2072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471438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40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13401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26347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81815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42246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23768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96151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7305458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0693042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48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47231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49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67831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489682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50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5143035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554717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858267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8127232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7711051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278067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104565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7690600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58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0728761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59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273881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900302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60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6906869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086710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4756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1408207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271890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17858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901775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799342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0166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9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506432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6230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0575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70731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8819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3084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57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5374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6374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1993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430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8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239963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199" cy="48085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1937" cy="4005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08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90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03237" y="2165350"/>
            <a:ext cx="4457700" cy="427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113337" y="2165350"/>
            <a:ext cx="4457700" cy="427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512887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03237" y="2165350"/>
            <a:ext cx="9067799" cy="4275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 rot="5400000">
            <a:off x="5368131" y="2237581"/>
            <a:ext cx="6138863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758031" y="46831"/>
            <a:ext cx="6138863" cy="6648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899568" y="-230981"/>
            <a:ext cx="4275136" cy="906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1976438" y="674687"/>
            <a:ext cx="6048374" cy="4537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976438" y="5916612"/>
            <a:ext cx="6048374" cy="887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03237" y="2165350"/>
            <a:ext cx="9067799" cy="4275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162050" y="7086600"/>
            <a:ext cx="1987549" cy="342899"/>
          </a:xfrm>
          <a:prstGeom prst="rect">
            <a:avLst/>
          </a:prstGeom>
          <a:noFill/>
          <a:ln>
            <a:noFill/>
          </a:ln>
        </p:spPr>
        <p:txBody>
          <a:bodyPr lIns="0" tIns="1330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5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Cuneyt Gurcan Akcora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1.png"/><Relationship Id="rId4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85774" y="198437"/>
            <a:ext cx="9070974" cy="1262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Blockchain Data Analytics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485774" y="4298951"/>
            <a:ext cx="9070974" cy="26050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400" b="0" i="0" u="none" strike="noStrike" cap="none" dirty="0">
              <a:solidFill>
                <a:srgbClr val="000000"/>
              </a:solidFill>
              <a:sym typeface="Calibri"/>
            </a:endParaRPr>
          </a:p>
          <a:p>
            <a:pPr indent="-342900" algn="ctr">
              <a:spcAft>
                <a:spcPts val="0"/>
              </a:spcAft>
              <a:buSzPct val="25000"/>
              <a:buNone/>
            </a:pPr>
            <a:r>
              <a:rPr lang="en-US" sz="2400" b="1" dirty="0">
                <a:solidFill>
                  <a:schemeClr val="tx1"/>
                </a:solidFill>
              </a:rPr>
              <a:t>Cüneyt Gürcan Akçora, Yulia R. Gel, Murat Kantarcioglu</a:t>
            </a:r>
          </a:p>
          <a:p>
            <a:pPr indent="-342900" algn="ctr"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tx1"/>
                </a:solidFill>
              </a:rPr>
              <a:t>Joint work with N. C. Abay, Y. Chen, A. K. Dey, U. Islambekov, Y. Li, E. Smirnova, B. Thuraisingham </a:t>
            </a:r>
            <a:endParaRPr lang="en-US" sz="2400" b="0" i="0" u="none" strike="noStrike" cap="none" dirty="0">
              <a:solidFill>
                <a:srgbClr val="000000"/>
              </a:solidFill>
              <a:sym typeface="Calibri"/>
            </a:endParaRPr>
          </a:p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lang="en-US" sz="2400" dirty="0"/>
          </a:p>
          <a:p>
            <a:pPr lvl="0" indent="-342900" algn="ctr">
              <a:spcAft>
                <a:spcPts val="0"/>
              </a:spcAft>
              <a:buSzPct val="25000"/>
              <a:buNone/>
            </a:pPr>
            <a:r>
              <a:rPr lang="en-US" sz="2400" dirty="0"/>
              <a:t>Depts. of Statistics and Computer Science</a:t>
            </a:r>
          </a:p>
          <a:p>
            <a:pPr lvl="0" indent="-342900" algn="ctr">
              <a:spcAft>
                <a:spcPts val="0"/>
              </a:spcAft>
              <a:buSzPct val="25000"/>
              <a:buNone/>
            </a:pPr>
            <a:r>
              <a:rPr lang="en-US" sz="2400" dirty="0"/>
              <a:t>University of Texas at Dallas</a:t>
            </a:r>
            <a:endParaRPr sz="2400" dirty="0"/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10" y="1218563"/>
            <a:ext cx="2933702" cy="3080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944493" y="6981366"/>
            <a:ext cx="6191639" cy="312073"/>
            <a:chOff x="163512" y="6981366"/>
            <a:chExt cx="6191639" cy="312073"/>
          </a:xfrm>
        </p:grpSpPr>
        <p:sp>
          <p:nvSpPr>
            <p:cNvPr id="2" name="Rectangle 1"/>
            <p:cNvSpPr/>
            <p:nvPr/>
          </p:nvSpPr>
          <p:spPr>
            <a:xfrm>
              <a:off x="4049712" y="6981366"/>
              <a:ext cx="2305439" cy="304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lnSpc>
                  <a:spcPct val="102000"/>
                </a:lnSpc>
                <a:buClr>
                  <a:srgbClr val="000000"/>
                </a:buClr>
                <a:buSzPct val="25000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BlockchainTutorial.Github.io 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512" y="6981366"/>
              <a:ext cx="2574744" cy="312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lnSpc>
                  <a:spcPct val="102000"/>
                </a:lnSpc>
                <a:buClr>
                  <a:srgbClr val="000000"/>
                </a:buClr>
                <a:buSzPct val="25000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IEEE ICDM 2018 Blockchain Day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10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512" y="2636837"/>
            <a:ext cx="3048000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From: Cuneyt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To: Alice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Date: 1/1/2027</a:t>
            </a:r>
          </a:p>
          <a:p>
            <a:r>
              <a:rPr lang="en-US" sz="2000" dirty="0">
                <a:latin typeface="Calibri" panose="020F0502020204030204" pitchFamily="34" charset="0"/>
              </a:rPr>
              <a:t>…..mail content….</a:t>
            </a:r>
          </a:p>
          <a:p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</a:rPr>
              <a:t>This mail has 35 words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051655" y="3094037"/>
            <a:ext cx="83625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6113" y="1798637"/>
            <a:ext cx="627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Proof-of-Work was first used in email spam detection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876164" y="2519519"/>
            <a:ext cx="510428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If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the </a:t>
            </a:r>
            <a:r>
              <a:rPr lang="en-US" sz="2000" i="1" dirty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proof of work 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is not attached, it is </a:t>
            </a:r>
            <a:r>
              <a:rPr lang="en-US" sz="2000" i="1" dirty="0">
                <a:solidFill>
                  <a:srgbClr val="FF0000"/>
                </a:solidFill>
                <a:latin typeface="Calibri" panose="020F0502020204030204" pitchFamily="34" charset="0"/>
                <a:sym typeface="Calibri"/>
              </a:rPr>
              <a:t>spam!</a:t>
            </a:r>
          </a:p>
          <a:p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Else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count the words</a:t>
            </a:r>
          </a:p>
          <a:p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If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the word count in </a:t>
            </a:r>
            <a:r>
              <a:rPr lang="en-US" sz="2000" i="1" dirty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proof of work 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is wrong</a:t>
            </a:r>
          </a:p>
          <a:p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     Discard the email, </a:t>
            </a:r>
            <a:r>
              <a:rPr lang="en-US" sz="2000" i="1" dirty="0">
                <a:solidFill>
                  <a:srgbClr val="FF0000"/>
                </a:solidFill>
                <a:latin typeface="Calibri" panose="020F0502020204030204" pitchFamily="34" charset="0"/>
                <a:sym typeface="Calibri"/>
              </a:rPr>
              <a:t>spam!</a:t>
            </a:r>
            <a:b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</a:b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</a:t>
            </a:r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Else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email might be spam, run spam detector.</a:t>
            </a:r>
          </a:p>
          <a:p>
            <a:endParaRPr lang="en-US" sz="2000" i="1" dirty="0">
              <a:solidFill>
                <a:schemeClr val="tx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39813" y="5107541"/>
            <a:ext cx="7415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Proof of work: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In this simple example, it is counting words.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87912" y="4272299"/>
            <a:ext cx="440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5000"/>
                  </a:schemeClr>
                </a:solidFill>
              </a:rPr>
              <a:t>This algorithm is used by the email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281197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09" grpId="0"/>
      <p:bldP spid="24" grpId="0"/>
      <p:bldP spid="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11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260" y="1327107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Proof-of-Work:</a:t>
            </a:r>
            <a:r>
              <a:rPr lang="en-US" sz="2400" dirty="0">
                <a:latin typeface="Calibri" panose="020F0502020204030204" pitchFamily="34" charset="0"/>
              </a:rPr>
              <a:t> Spending time and effort to create (mine) a block.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The idea is to slow down attackers.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Bitcoin uses a hash puzzle for </a:t>
            </a:r>
            <a:r>
              <a:rPr lang="en-US" sz="2400" i="1" dirty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Proof of work.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4260" y="3932237"/>
            <a:ext cx="9144000" cy="748321"/>
            <a:chOff x="1077912" y="4922837"/>
            <a:chExt cx="9038052" cy="748321"/>
          </a:xfrm>
        </p:grpSpPr>
        <p:sp>
          <p:nvSpPr>
            <p:cNvPr id="110" name="Rectangle 109"/>
            <p:cNvSpPr/>
            <p:nvPr/>
          </p:nvSpPr>
          <p:spPr>
            <a:xfrm>
              <a:off x="1077912" y="4922837"/>
              <a:ext cx="90380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Hash(University) = </a:t>
              </a:r>
              <a:r>
                <a:rPr lang="en-US" sz="1600" dirty="0">
                  <a:latin typeface="Calibri" panose="020F0502020204030204" pitchFamily="34" charset="0"/>
                </a:rPr>
                <a:t>7FDD903AF601C14E71D4938B2F7AB58A78C03C36D43485BB1937826B90DEFDD0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7912" y="5271048"/>
              <a:ext cx="89643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Hash(</a:t>
              </a:r>
              <a:r>
                <a:rPr lang="en-US" sz="2000" dirty="0" err="1">
                  <a:latin typeface="Calibri" panose="020F0502020204030204" pitchFamily="34" charset="0"/>
                </a:rPr>
                <a:t>Univ</a:t>
              </a:r>
              <a:r>
                <a:rPr lang="en-US" sz="2000" dirty="0" err="1">
                  <a:solidFill>
                    <a:srgbClr val="00B0F0"/>
                  </a:solidFill>
                  <a:latin typeface="Calibri" panose="020F0502020204030204" pitchFamily="34" charset="0"/>
                </a:rPr>
                <a:t>a</a:t>
              </a:r>
              <a:r>
                <a:rPr lang="en-US" sz="2000" dirty="0" err="1">
                  <a:latin typeface="Calibri" panose="020F0502020204030204" pitchFamily="34" charset="0"/>
                </a:rPr>
                <a:t>rsity</a:t>
              </a:r>
              <a:r>
                <a:rPr lang="en-US" sz="2000" dirty="0">
                  <a:latin typeface="Calibri" panose="020F0502020204030204" pitchFamily="34" charset="0"/>
                </a:rPr>
                <a:t>) = </a:t>
              </a:r>
              <a:r>
                <a:rPr lang="en-US" sz="1600" dirty="0">
                  <a:latin typeface="Calibri" panose="020F0502020204030204" pitchFamily="34" charset="0"/>
                </a:rPr>
                <a:t>7E984B4F8807A0092C65AE3D897DD186943D95435C0A56F8350A0C7F82ACEF03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74260" y="5303837"/>
            <a:ext cx="9144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B0F0"/>
                </a:solidFill>
                <a:latin typeface="Calibri" panose="020F0502020204030204" pitchFamily="34" charset="0"/>
                <a:sym typeface="Calibri"/>
              </a:rPr>
              <a:t>Proof of work: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Find a hash value that satisfies a given difficulty.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</p:txBody>
      </p:sp>
      <p:sp>
        <p:nvSpPr>
          <p:cNvPr id="4" name="Oval 3"/>
          <p:cNvSpPr/>
          <p:nvPr/>
        </p:nvSpPr>
        <p:spPr>
          <a:xfrm>
            <a:off x="3444079" y="30178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2879" y="37798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06479" y="3063874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272879" y="27892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>
            <a:stCxn id="4" idx="5"/>
            <a:endCxn id="26" idx="2"/>
          </p:cNvCxnSpPr>
          <p:nvPr/>
        </p:nvCxnSpPr>
        <p:spPr>
          <a:xfrm>
            <a:off x="3834324" y="3408082"/>
            <a:ext cx="1438555" cy="600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29" idx="2"/>
          </p:cNvCxnSpPr>
          <p:nvPr/>
        </p:nvCxnSpPr>
        <p:spPr>
          <a:xfrm flipV="1">
            <a:off x="3901279" y="3017837"/>
            <a:ext cx="137160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6"/>
            <a:endCxn id="27" idx="2"/>
          </p:cNvCxnSpPr>
          <p:nvPr/>
        </p:nvCxnSpPr>
        <p:spPr>
          <a:xfrm>
            <a:off x="5730079" y="3017837"/>
            <a:ext cx="1676400" cy="274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6"/>
            <a:endCxn id="27" idx="3"/>
          </p:cNvCxnSpPr>
          <p:nvPr/>
        </p:nvCxnSpPr>
        <p:spPr>
          <a:xfrm flipV="1">
            <a:off x="5730079" y="3454119"/>
            <a:ext cx="1743355" cy="554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0"/>
            <a:endCxn id="29" idx="4"/>
          </p:cNvCxnSpPr>
          <p:nvPr/>
        </p:nvCxnSpPr>
        <p:spPr>
          <a:xfrm flipV="1">
            <a:off x="5501479" y="3246437"/>
            <a:ext cx="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672679" y="375004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>
            <a:stCxn id="42" idx="0"/>
            <a:endCxn id="4" idx="4"/>
          </p:cNvCxnSpPr>
          <p:nvPr/>
        </p:nvCxnSpPr>
        <p:spPr>
          <a:xfrm flipH="1" flipV="1">
            <a:off x="3672679" y="3475037"/>
            <a:ext cx="228600" cy="275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7"/>
            <a:endCxn id="29" idx="3"/>
          </p:cNvCxnSpPr>
          <p:nvPr/>
        </p:nvCxnSpPr>
        <p:spPr>
          <a:xfrm flipV="1">
            <a:off x="4062924" y="3179482"/>
            <a:ext cx="1276910" cy="637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834979" y="37798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73" name="Straight Arrow Connector 72"/>
          <p:cNvCxnSpPr>
            <a:stCxn id="74" idx="7"/>
            <a:endCxn id="27" idx="4"/>
          </p:cNvCxnSpPr>
          <p:nvPr/>
        </p:nvCxnSpPr>
        <p:spPr>
          <a:xfrm flipV="1">
            <a:off x="7225224" y="3521074"/>
            <a:ext cx="409855" cy="32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9" idx="5"/>
            <a:endCxn id="74" idx="2"/>
          </p:cNvCxnSpPr>
          <p:nvPr/>
        </p:nvCxnSpPr>
        <p:spPr>
          <a:xfrm>
            <a:off x="5663124" y="3179482"/>
            <a:ext cx="1171855" cy="828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160195" y="3039009"/>
            <a:ext cx="228601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77979" y="3175513"/>
            <a:ext cx="228601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929977" y="2744076"/>
            <a:ext cx="228601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390382" y="3891478"/>
            <a:ext cx="228601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1448" y="2698431"/>
            <a:ext cx="8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Miner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83443" y="1874837"/>
            <a:ext cx="1780152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From: </a:t>
            </a:r>
            <a:r>
              <a:rPr lang="en-US" b="1" dirty="0">
                <a:latin typeface="Calibri" panose="020F0502020204030204" pitchFamily="34" charset="0"/>
              </a:rPr>
              <a:t>Jim</a:t>
            </a:r>
          </a:p>
          <a:p>
            <a:r>
              <a:rPr lang="en-US" dirty="0">
                <a:latin typeface="Calibri" panose="020F0502020204030204" pitchFamily="34" charset="0"/>
              </a:rPr>
              <a:t>To: </a:t>
            </a:r>
            <a:r>
              <a:rPr lang="en-US" b="1" dirty="0">
                <a:latin typeface="Calibri" panose="020F0502020204030204" pitchFamily="34" charset="0"/>
              </a:rPr>
              <a:t>Chris </a:t>
            </a:r>
            <a:r>
              <a:rPr lang="en-US" dirty="0">
                <a:latin typeface="Calibri" panose="020F0502020204030204" pitchFamily="34" charset="0"/>
              </a:rPr>
              <a:t>(2BTC).</a:t>
            </a:r>
          </a:p>
          <a:p>
            <a:r>
              <a:rPr lang="en-US" dirty="0">
                <a:latin typeface="Calibri" panose="020F0502020204030204" pitchFamily="34" charset="0"/>
              </a:rPr>
              <a:t>Use the 2 bitcoins I received in Block 2 transaction 1.</a:t>
            </a:r>
          </a:p>
          <a:p>
            <a:r>
              <a:rPr lang="en-US" dirty="0">
                <a:latin typeface="Calibri" panose="020F0502020204030204" pitchFamily="34" charset="0"/>
              </a:rPr>
              <a:t>Signed: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Jim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12243" y="2797334"/>
            <a:ext cx="447952" cy="22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033495" y="5068995"/>
            <a:ext cx="3844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A node chooses to be a miner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16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504507" y="-83997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Mining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36814" y="1208256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Mining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 is the process of gathering transactions that are in the system waiting,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creating a block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out of them and advertising it to the other nodes in the system. </a:t>
            </a: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Creating a block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is the computational review process performed on transactions. </a:t>
            </a:r>
            <a:endParaRPr lang="en-US" sz="2400" dirty="0"/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block is limited to 1MB. Can hold ~2K transactions only.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block can have 1 transaction only (as in many earlier blocks).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Do you see a possible problem here?</a:t>
            </a: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Everyone can create transactions, but only miners can create blocks.  (Nuclear scientist were caught running mining software in supercomputers). </a:t>
            </a:r>
            <a:endParaRPr lang="en-US" sz="2400" dirty="0"/>
          </a:p>
          <a:p>
            <a:pPr marL="378177" indent="-209393">
              <a:buClr>
                <a:srgbClr val="000000"/>
              </a:buClr>
              <a:buSzPts val="240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266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Mining – Creating the block</a:t>
            </a:r>
          </a:p>
        </p:txBody>
      </p:sp>
      <p:sp>
        <p:nvSpPr>
          <p:cNvPr id="5" name="Shape 176"/>
          <p:cNvSpPr/>
          <p:nvPr/>
        </p:nvSpPr>
        <p:spPr>
          <a:xfrm>
            <a:off x="536814" y="1208256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Several issues must be addressed in mining:</a:t>
            </a:r>
            <a:endParaRPr sz="2400" dirty="0"/>
          </a:p>
          <a:p>
            <a:pPr marL="882149" lvl="1" indent="-377382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Nothing is physical, the coins you spend may be fake (Verify source).</a:t>
            </a:r>
            <a:endParaRPr sz="2400" dirty="0"/>
          </a:p>
          <a:p>
            <a:pPr marL="882149" lvl="1" indent="-209392">
              <a:buClr>
                <a:srgbClr val="000000"/>
              </a:buClr>
              <a:buSzPts val="240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882149" lvl="1" indent="-377382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Even when the coins are not fake, you may have already spent it (Verify history).</a:t>
            </a:r>
            <a:endParaRPr sz="2400" dirty="0"/>
          </a:p>
          <a:p>
            <a:pPr marL="882149" lvl="1" indent="-209392">
              <a:buClr>
                <a:srgbClr val="000000"/>
              </a:buClr>
              <a:buSzPts val="240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882149" lvl="1" indent="-377382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Is the sender the real owner of these coins, is the receiver address correct? (Verify users).</a:t>
            </a:r>
            <a:endParaRPr sz="2400" dirty="0"/>
          </a:p>
          <a:p>
            <a:pPr marL="882149" lvl="1" indent="-209392">
              <a:buClr>
                <a:srgbClr val="000000"/>
              </a:buClr>
              <a:buSzPts val="240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882149" lvl="1" indent="-377382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Is the output, inputs amounts correct? (Verify the amount). </a:t>
            </a:r>
            <a:endParaRPr sz="2400" dirty="0"/>
          </a:p>
          <a:p>
            <a:pPr marL="504765" lvl="1"/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4765" lvl="1"/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Miner checks and verifies all these.</a:t>
            </a:r>
          </a:p>
          <a:p>
            <a:pPr marL="504765" lvl="1"/>
            <a:r>
              <a:rPr lang="en-US" sz="2400" dirty="0">
                <a:solidFill>
                  <a:srgbClr val="FF0000"/>
                </a:solidFill>
                <a:latin typeface="Calibri"/>
                <a:sym typeface="Calibri"/>
              </a:rPr>
              <a:t>There are many nodes, but few miners on most blockchains.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990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15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6251" y="3094037"/>
            <a:ext cx="881202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For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(</a:t>
            </a:r>
            <a:r>
              <a:rPr lang="en-US" sz="2400" i="1" dirty="0">
                <a:solidFill>
                  <a:srgbClr val="00B0F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nonce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= 1 to infinity)</a:t>
            </a:r>
          </a:p>
          <a:p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   </a:t>
            </a:r>
            <a:r>
              <a:rPr lang="en-US" sz="2400" i="1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blockHash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= Hash( [</a:t>
            </a:r>
            <a:r>
              <a:rPr lang="en-US" sz="2400" i="1" dirty="0" err="1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hashOfBlock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n-US" sz="2400" i="1" dirty="0" err="1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hashOfPrevBlock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+ 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…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]+ </a:t>
            </a:r>
            <a:r>
              <a:rPr lang="en-US" sz="3200" i="1" dirty="0">
                <a:solidFill>
                  <a:srgbClr val="00B0F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nonce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)</a:t>
            </a:r>
          </a:p>
          <a:p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 </a:t>
            </a: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If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blockHash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satisfies </a:t>
            </a:r>
            <a:r>
              <a:rPr lang="en-US" sz="2400" i="1" dirty="0">
                <a:solidFill>
                  <a:schemeClr val="accent1"/>
                </a:solidFill>
                <a:latin typeface="Calibri" panose="020F0502020204030204" pitchFamily="34" charset="0"/>
                <a:sym typeface="Calibri"/>
              </a:rPr>
              <a:t>difficulty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        </a:t>
            </a:r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sym typeface="Calibri"/>
              </a:rPr>
              <a:t>block mined successfully!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0673" y="1722437"/>
            <a:ext cx="1230554" cy="820460"/>
            <a:chOff x="773112" y="1722437"/>
            <a:chExt cx="1230554" cy="820460"/>
          </a:xfrm>
        </p:grpSpPr>
        <p:sp>
          <p:nvSpPr>
            <p:cNvPr id="62" name="Right Arrow Callout 61"/>
            <p:cNvSpPr/>
            <p:nvPr/>
          </p:nvSpPr>
          <p:spPr>
            <a:xfrm>
              <a:off x="773112" y="172243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9312" y="1874837"/>
              <a:ext cx="228601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48434" y="1874837"/>
              <a:ext cx="228601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49311" y="2190353"/>
              <a:ext cx="228601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8433" y="2187996"/>
              <a:ext cx="228601" cy="228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5864" y="2084847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26548" y="1874837"/>
            <a:ext cx="7341731" cy="400110"/>
            <a:chOff x="490437" y="1093727"/>
            <a:chExt cx="7341731" cy="400110"/>
          </a:xfrm>
        </p:grpSpPr>
        <p:grpSp>
          <p:nvGrpSpPr>
            <p:cNvPr id="31" name="Group 30"/>
            <p:cNvGrpSpPr/>
            <p:nvPr/>
          </p:nvGrpSpPr>
          <p:grpSpPr>
            <a:xfrm>
              <a:off x="490437" y="1093727"/>
              <a:ext cx="7341731" cy="400110"/>
              <a:chOff x="-59223" y="1088173"/>
              <a:chExt cx="7341731" cy="40011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719252" y="1088173"/>
                <a:ext cx="2563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/>
                    <a:cs typeface="Calibri"/>
                    <a:sym typeface="Calibri"/>
                  </a:rPr>
                  <a:t>) = </a:t>
                </a:r>
                <a:r>
                  <a:rPr lang="en-US" sz="2000" i="1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/>
                    <a:sym typeface="Calibri"/>
                  </a:rPr>
                  <a:t>hashOfBlock</a:t>
                </a:r>
                <a:endParaRPr lang="en-US" i="1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-59223" y="1149729"/>
                <a:ext cx="3880336" cy="338554"/>
                <a:chOff x="-59223" y="1149729"/>
                <a:chExt cx="3880336" cy="338554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060828" y="1189281"/>
                  <a:ext cx="228601" cy="228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989757" y="1189281"/>
                  <a:ext cx="228601" cy="2286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592512" y="1189281"/>
                  <a:ext cx="228601" cy="2286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525711" y="1189281"/>
                  <a:ext cx="228601" cy="2286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6" name="Plus 45"/>
                <p:cNvSpPr/>
                <p:nvPr/>
              </p:nvSpPr>
              <p:spPr>
                <a:xfrm>
                  <a:off x="2754312" y="1155325"/>
                  <a:ext cx="314185" cy="296512"/>
                </a:xfrm>
                <a:prstGeom prst="mathPlus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7" name="Plus 46"/>
                <p:cNvSpPr/>
                <p:nvPr/>
              </p:nvSpPr>
              <p:spPr>
                <a:xfrm>
                  <a:off x="3289429" y="1155325"/>
                  <a:ext cx="314185" cy="296512"/>
                </a:xfrm>
                <a:prstGeom prst="mathPlus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8" name="Plus 47"/>
                <p:cNvSpPr/>
                <p:nvPr/>
              </p:nvSpPr>
              <p:spPr>
                <a:xfrm>
                  <a:off x="2218400" y="1155325"/>
                  <a:ext cx="314185" cy="296512"/>
                </a:xfrm>
                <a:prstGeom prst="mathPlus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-59223" y="1149729"/>
                  <a:ext cx="211147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spcBef>
                      <a:spcPts val="1400"/>
                    </a:spcBef>
                  </a:pPr>
                  <a:r>
                    <a:rPr lang="en-US" sz="1600" dirty="0">
                      <a:latin typeface="Calibri" panose="020F0502020204030204" pitchFamily="34" charset="0"/>
                      <a:ea typeface="Calibri"/>
                      <a:cs typeface="Calibri"/>
                      <a:sym typeface="Calibri"/>
                    </a:rPr>
                    <a:t>Hash of block content (</a:t>
                  </a:r>
                  <a:endParaRPr lang="en-US" sz="1600" b="1" dirty="0">
                    <a:solidFill>
                      <a:srgbClr val="FF00FF"/>
                    </a:solidFill>
                    <a:latin typeface="Calibri" panose="020F0502020204030204" pitchFamily="34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2" name="Plus 31"/>
            <p:cNvSpPr/>
            <p:nvPr/>
          </p:nvSpPr>
          <p:spPr>
            <a:xfrm>
              <a:off x="4381918" y="1160879"/>
              <a:ext cx="314185" cy="296512"/>
            </a:xfrm>
            <a:prstGeom prst="mathPlus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35512" y="1263415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6872" y="5380037"/>
            <a:ext cx="9015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miner increases the nonce until a useful </a:t>
            </a:r>
            <a:r>
              <a:rPr lang="en-US" sz="2400" dirty="0" err="1">
                <a:latin typeface="+mn-lt"/>
              </a:rPr>
              <a:t>blockHash</a:t>
            </a:r>
            <a:r>
              <a:rPr lang="en-US" sz="2400" dirty="0">
                <a:latin typeface="+mn-lt"/>
              </a:rPr>
              <a:t> is found.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If such a nonce does not exist, the miner can start over by re-arranging the blocks.</a:t>
            </a:r>
          </a:p>
        </p:txBody>
      </p:sp>
    </p:spTree>
    <p:extLst>
      <p:ext uri="{BB962C8B-B14F-4D97-AF65-F5344CB8AC3E}">
        <p14:creationId xmlns:p14="http://schemas.microsoft.com/office/powerpoint/2010/main" val="32731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16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</p:txBody>
      </p:sp>
      <p:sp>
        <p:nvSpPr>
          <p:cNvPr id="52" name="Right Arrow Callout 51"/>
          <p:cNvSpPr/>
          <p:nvPr/>
        </p:nvSpPr>
        <p:spPr>
          <a:xfrm>
            <a:off x="7546456" y="1068354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1" name="Right Arrow Callout 50"/>
          <p:cNvSpPr/>
          <p:nvPr/>
        </p:nvSpPr>
        <p:spPr>
          <a:xfrm>
            <a:off x="6953248" y="1068354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0" name="Right Arrow Callout 49"/>
          <p:cNvSpPr/>
          <p:nvPr/>
        </p:nvSpPr>
        <p:spPr>
          <a:xfrm>
            <a:off x="6368258" y="1068354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9" name="Right Arrow Callout 48"/>
          <p:cNvSpPr/>
          <p:nvPr/>
        </p:nvSpPr>
        <p:spPr>
          <a:xfrm>
            <a:off x="5788026" y="1068354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" name="Right Arrow Callout 47"/>
          <p:cNvSpPr/>
          <p:nvPr/>
        </p:nvSpPr>
        <p:spPr>
          <a:xfrm>
            <a:off x="5200093" y="1068354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" name="Right Arrow Callout 44"/>
          <p:cNvSpPr/>
          <p:nvPr/>
        </p:nvSpPr>
        <p:spPr>
          <a:xfrm>
            <a:off x="4616171" y="1068354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90428" y="108957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87404" y="108957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90934" y="108957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53703" y="108957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05193" y="108957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29448" y="108957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0673" y="3654414"/>
            <a:ext cx="1230554" cy="820460"/>
            <a:chOff x="773112" y="1722437"/>
            <a:chExt cx="1230554" cy="820460"/>
          </a:xfrm>
        </p:grpSpPr>
        <p:sp>
          <p:nvSpPr>
            <p:cNvPr id="62" name="Right Arrow Callout 61"/>
            <p:cNvSpPr/>
            <p:nvPr/>
          </p:nvSpPr>
          <p:spPr>
            <a:xfrm>
              <a:off x="773112" y="172243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9312" y="1874837"/>
              <a:ext cx="228601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48434" y="1874837"/>
              <a:ext cx="228601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49311" y="2190353"/>
              <a:ext cx="228601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8433" y="2187996"/>
              <a:ext cx="228601" cy="228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5864" y="2084847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32592" y="2133977"/>
            <a:ext cx="901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Once the block is mined, the miner broadcasts it to all its peers. The block propagates in the network.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2320" y="3334306"/>
            <a:ext cx="9015984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Mining a block does not guarantee that the block will be included in the blockchain.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Other miners need to build their blocks on top of the block.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Colluding miners can ignore a mined block. Furthermore, they can cooperate and build blocks on each other’s blocks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18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 7.51785E-7 L 0.75023 -0.365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59" y="-182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17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3383280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4750" y="1595784"/>
            <a:ext cx="3616085" cy="381000"/>
            <a:chOff x="4616171" y="1068354"/>
            <a:chExt cx="3616085" cy="381000"/>
          </a:xfrm>
        </p:grpSpPr>
        <p:sp>
          <p:nvSpPr>
            <p:cNvPr id="52" name="Right Arrow Callout 51"/>
            <p:cNvSpPr/>
            <p:nvPr/>
          </p:nvSpPr>
          <p:spPr>
            <a:xfrm>
              <a:off x="7546456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1" name="Right Arrow Callout 50"/>
            <p:cNvSpPr/>
            <p:nvPr/>
          </p:nvSpPr>
          <p:spPr>
            <a:xfrm>
              <a:off x="6953248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0" name="Right Arrow Callout 49"/>
            <p:cNvSpPr/>
            <p:nvPr/>
          </p:nvSpPr>
          <p:spPr>
            <a:xfrm>
              <a:off x="6368258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9" name="Right Arrow Callout 48"/>
            <p:cNvSpPr/>
            <p:nvPr/>
          </p:nvSpPr>
          <p:spPr>
            <a:xfrm>
              <a:off x="5788026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8" name="Right Arrow Callout 47"/>
            <p:cNvSpPr/>
            <p:nvPr/>
          </p:nvSpPr>
          <p:spPr>
            <a:xfrm>
              <a:off x="5200093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5" name="Right Arrow Callout 44"/>
            <p:cNvSpPr/>
            <p:nvPr/>
          </p:nvSpPr>
          <p:spPr>
            <a:xfrm>
              <a:off x="4616171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90428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87404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90934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53703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05193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29448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54512" y="834453"/>
            <a:ext cx="1230554" cy="820460"/>
            <a:chOff x="773112" y="1722437"/>
            <a:chExt cx="1230554" cy="820460"/>
          </a:xfrm>
        </p:grpSpPr>
        <p:sp>
          <p:nvSpPr>
            <p:cNvPr id="62" name="Right Arrow Callout 61"/>
            <p:cNvSpPr/>
            <p:nvPr/>
          </p:nvSpPr>
          <p:spPr>
            <a:xfrm>
              <a:off x="773112" y="172243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9312" y="1874837"/>
              <a:ext cx="228601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48434" y="1874837"/>
              <a:ext cx="228601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49311" y="2190353"/>
              <a:ext cx="228601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8433" y="2187996"/>
              <a:ext cx="228601" cy="228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5864" y="2084847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54512" y="2022724"/>
            <a:ext cx="1230554" cy="820460"/>
            <a:chOff x="773112" y="1722437"/>
            <a:chExt cx="1230554" cy="820460"/>
          </a:xfrm>
        </p:grpSpPr>
        <p:sp>
          <p:nvSpPr>
            <p:cNvPr id="42" name="Right Arrow Callout 41"/>
            <p:cNvSpPr/>
            <p:nvPr/>
          </p:nvSpPr>
          <p:spPr>
            <a:xfrm>
              <a:off x="773112" y="172243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9312" y="1874837"/>
              <a:ext cx="228601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48434" y="1874837"/>
              <a:ext cx="228601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9311" y="2190353"/>
              <a:ext cx="228601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48433" y="2187996"/>
              <a:ext cx="228601" cy="228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5864" y="2084847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4512" y="3210993"/>
            <a:ext cx="1230554" cy="820460"/>
            <a:chOff x="773112" y="1722437"/>
            <a:chExt cx="1230554" cy="820460"/>
          </a:xfrm>
        </p:grpSpPr>
        <p:sp>
          <p:nvSpPr>
            <p:cNvPr id="55" name="Right Arrow Callout 54"/>
            <p:cNvSpPr/>
            <p:nvPr/>
          </p:nvSpPr>
          <p:spPr>
            <a:xfrm>
              <a:off x="773112" y="172243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49312" y="1874837"/>
              <a:ext cx="228601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8434" y="1874837"/>
              <a:ext cx="228601" cy="228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9311" y="2190353"/>
              <a:ext cx="228601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48433" y="2187996"/>
              <a:ext cx="228601" cy="228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5864" y="2084847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54512" y="496659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Miner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54512" y="168493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Miner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54512" y="2873201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Miner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9184" y="4770437"/>
                <a:ext cx="9607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</a:rPr>
                  <a:t>Miner 4 arrives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</a:rPr>
                  <a:t> to create a block, finds 3 competing last blocks.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84" y="4770437"/>
                <a:ext cx="960792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1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345112" y="832353"/>
            <a:ext cx="1230554" cy="820460"/>
            <a:chOff x="5448021" y="832353"/>
            <a:chExt cx="1230554" cy="820460"/>
          </a:xfrm>
        </p:grpSpPr>
        <p:sp>
          <p:nvSpPr>
            <p:cNvPr id="71" name="Right Arrow Callout 70"/>
            <p:cNvSpPr/>
            <p:nvPr/>
          </p:nvSpPr>
          <p:spPr>
            <a:xfrm>
              <a:off x="5448021" y="832353"/>
              <a:ext cx="1230554" cy="820460"/>
            </a:xfrm>
            <a:prstGeom prst="rightArrowCallout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24221" y="984753"/>
              <a:ext cx="228601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823343" y="984753"/>
              <a:ext cx="228601" cy="228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24220" y="1300269"/>
              <a:ext cx="228601" cy="228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23342" y="1297912"/>
              <a:ext cx="228601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0773" y="1194763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45112" y="2043642"/>
            <a:ext cx="1230554" cy="820460"/>
            <a:chOff x="5479887" y="2043642"/>
            <a:chExt cx="1230554" cy="820460"/>
          </a:xfrm>
        </p:grpSpPr>
        <p:sp>
          <p:nvSpPr>
            <p:cNvPr id="78" name="Right Arrow Callout 77"/>
            <p:cNvSpPr/>
            <p:nvPr/>
          </p:nvSpPr>
          <p:spPr>
            <a:xfrm>
              <a:off x="5479887" y="2043642"/>
              <a:ext cx="1230554" cy="820460"/>
            </a:xfrm>
            <a:prstGeom prst="rightArrowCallout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56087" y="2196042"/>
              <a:ext cx="228601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55209" y="2196042"/>
              <a:ext cx="228601" cy="228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556086" y="2511558"/>
              <a:ext cx="228601" cy="228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855208" y="2509201"/>
              <a:ext cx="228601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542639" y="2406052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45112" y="3208893"/>
            <a:ext cx="1230554" cy="820460"/>
            <a:chOff x="5510773" y="3208893"/>
            <a:chExt cx="1230554" cy="820460"/>
          </a:xfrm>
        </p:grpSpPr>
        <p:sp>
          <p:nvSpPr>
            <p:cNvPr id="100" name="Right Arrow Callout 99"/>
            <p:cNvSpPr/>
            <p:nvPr/>
          </p:nvSpPr>
          <p:spPr>
            <a:xfrm>
              <a:off x="5510773" y="3208893"/>
              <a:ext cx="1230554" cy="820460"/>
            </a:xfrm>
            <a:prstGeom prst="rightArrowCallout">
              <a:avLst/>
            </a:prstGeom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86973" y="3361293"/>
              <a:ext cx="228601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886095" y="3361293"/>
              <a:ext cx="228601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86972" y="3676809"/>
              <a:ext cx="228601" cy="228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886094" y="3674452"/>
              <a:ext cx="228601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573525" y="3571303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404202" y="4235774"/>
                <a:ext cx="632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02" y="4235774"/>
                <a:ext cx="63246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9184" y="5663120"/>
            <a:ext cx="9610344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Depending on which block to build on,  Miner 4 has to exclude transactions that have already been mined.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80687" y="4235774"/>
                <a:ext cx="632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687" y="4235774"/>
                <a:ext cx="63246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168161" y="1824648"/>
            <a:ext cx="14395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95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18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3383280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4750" y="1595784"/>
            <a:ext cx="3616085" cy="381000"/>
            <a:chOff x="4616171" y="1068354"/>
            <a:chExt cx="3616085" cy="381000"/>
          </a:xfrm>
        </p:grpSpPr>
        <p:sp>
          <p:nvSpPr>
            <p:cNvPr id="52" name="Right Arrow Callout 51"/>
            <p:cNvSpPr/>
            <p:nvPr/>
          </p:nvSpPr>
          <p:spPr>
            <a:xfrm>
              <a:off x="7546456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1" name="Right Arrow Callout 50"/>
            <p:cNvSpPr/>
            <p:nvPr/>
          </p:nvSpPr>
          <p:spPr>
            <a:xfrm>
              <a:off x="6953248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0" name="Right Arrow Callout 49"/>
            <p:cNvSpPr/>
            <p:nvPr/>
          </p:nvSpPr>
          <p:spPr>
            <a:xfrm>
              <a:off x="6368258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9" name="Right Arrow Callout 48"/>
            <p:cNvSpPr/>
            <p:nvPr/>
          </p:nvSpPr>
          <p:spPr>
            <a:xfrm>
              <a:off x="5788026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8" name="Right Arrow Callout 47"/>
            <p:cNvSpPr/>
            <p:nvPr/>
          </p:nvSpPr>
          <p:spPr>
            <a:xfrm>
              <a:off x="5200093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5" name="Right Arrow Callout 44"/>
            <p:cNvSpPr/>
            <p:nvPr/>
          </p:nvSpPr>
          <p:spPr>
            <a:xfrm>
              <a:off x="4616171" y="1068354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90428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87404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90934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53703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05193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29448" y="1089577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54512" y="834453"/>
            <a:ext cx="1230554" cy="820460"/>
            <a:chOff x="773112" y="1722437"/>
            <a:chExt cx="1230554" cy="820460"/>
          </a:xfrm>
        </p:grpSpPr>
        <p:sp>
          <p:nvSpPr>
            <p:cNvPr id="62" name="Right Arrow Callout 61"/>
            <p:cNvSpPr/>
            <p:nvPr/>
          </p:nvSpPr>
          <p:spPr>
            <a:xfrm>
              <a:off x="773112" y="172243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9312" y="1874837"/>
              <a:ext cx="228601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48434" y="1874837"/>
              <a:ext cx="228601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49311" y="2190353"/>
              <a:ext cx="228601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8433" y="2187996"/>
              <a:ext cx="228601" cy="228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5864" y="2084847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54512" y="2022724"/>
            <a:ext cx="1230554" cy="820460"/>
            <a:chOff x="773112" y="1722437"/>
            <a:chExt cx="1230554" cy="820460"/>
          </a:xfrm>
        </p:grpSpPr>
        <p:sp>
          <p:nvSpPr>
            <p:cNvPr id="42" name="Right Arrow Callout 41"/>
            <p:cNvSpPr/>
            <p:nvPr/>
          </p:nvSpPr>
          <p:spPr>
            <a:xfrm>
              <a:off x="773112" y="172243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9312" y="1874837"/>
              <a:ext cx="228601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48434" y="1874837"/>
              <a:ext cx="228601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9311" y="2190353"/>
              <a:ext cx="228601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48433" y="2187996"/>
              <a:ext cx="228601" cy="228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5864" y="2084847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4512" y="3210993"/>
            <a:ext cx="1230554" cy="820460"/>
            <a:chOff x="773112" y="1722437"/>
            <a:chExt cx="1230554" cy="820460"/>
          </a:xfrm>
        </p:grpSpPr>
        <p:sp>
          <p:nvSpPr>
            <p:cNvPr id="55" name="Right Arrow Callout 54"/>
            <p:cNvSpPr/>
            <p:nvPr/>
          </p:nvSpPr>
          <p:spPr>
            <a:xfrm>
              <a:off x="773112" y="1722437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49312" y="1874837"/>
              <a:ext cx="228601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48434" y="1874837"/>
              <a:ext cx="228601" cy="228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9311" y="2190353"/>
              <a:ext cx="228601" cy="228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48433" y="2187996"/>
              <a:ext cx="228601" cy="2286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5864" y="2084847"/>
              <a:ext cx="548640" cy="9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54512" y="496659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Miner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54512" y="168493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Miner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54512" y="2873201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Miner 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56581" y="832353"/>
            <a:ext cx="1230554" cy="820460"/>
            <a:chOff x="5448021" y="832353"/>
            <a:chExt cx="1230554" cy="820460"/>
          </a:xfrm>
        </p:grpSpPr>
        <p:sp>
          <p:nvSpPr>
            <p:cNvPr id="71" name="Right Arrow Callout 70"/>
            <p:cNvSpPr/>
            <p:nvPr/>
          </p:nvSpPr>
          <p:spPr>
            <a:xfrm>
              <a:off x="5448021" y="832353"/>
              <a:ext cx="1230554" cy="820460"/>
            </a:xfrm>
            <a:prstGeom prst="rightArrowCallou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24221" y="984753"/>
              <a:ext cx="228601" cy="228600"/>
            </a:xfrm>
            <a:prstGeom prst="rect">
              <a:avLst/>
            </a:prstGeom>
            <a:solidFill>
              <a:srgbClr val="FF000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823343" y="984753"/>
              <a:ext cx="228601" cy="228600"/>
            </a:xfrm>
            <a:prstGeom prst="rect">
              <a:avLst/>
            </a:prstGeom>
            <a:solidFill>
              <a:srgbClr val="00B0F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24220" y="1300269"/>
              <a:ext cx="228601" cy="228600"/>
            </a:xfrm>
            <a:prstGeom prst="rect">
              <a:avLst/>
            </a:prstGeom>
            <a:solidFill>
              <a:srgbClr val="FFFF0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23342" y="1297912"/>
              <a:ext cx="228601" cy="228600"/>
            </a:xfrm>
            <a:prstGeom prst="rect">
              <a:avLst/>
            </a:prstGeom>
            <a:solidFill>
              <a:srgbClr val="92D05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0773" y="1194763"/>
              <a:ext cx="548640" cy="91440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3512" y="4618037"/>
            <a:ext cx="961034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Let’s suppose that Miner 4 chooses to build on the block of Miner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573712" y="4008437"/>
                <a:ext cx="632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12" y="4008437"/>
                <a:ext cx="63246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770051" y="4008437"/>
                <a:ext cx="632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051" y="4008437"/>
                <a:ext cx="63246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5345112" y="500260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Miner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173375" y="5227637"/>
                <a:ext cx="978408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</a:rPr>
                  <a:t>Miner 5 arrives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</a:rPr>
                  <a:t> and sees 3 forks – The logical choice is to build on the longest fork of Miner 1 and 4*.</a:t>
                </a:r>
              </a:p>
              <a:p>
                <a:endParaRPr lang="en-US" sz="2400" dirty="0">
                  <a:latin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</a:rPr>
                  <a:t>Miner 5 may still choose to build on other forks – may be a costly mistake.</a:t>
                </a: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75" y="5227637"/>
                <a:ext cx="9784080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810" t="-3113" r="-1059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472463" y="4008437"/>
                <a:ext cx="632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63" y="4008437"/>
                <a:ext cx="63246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104924" y="7147877"/>
            <a:ext cx="3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*both length and difficulty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26183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Proof of Work: An example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How difficult is proof of work? Consider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“Hello world!”+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nonce </a:t>
            </a: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endParaRPr sz="24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794"/>
            <a:endParaRPr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If the difficulty is three zeros (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000….</a:t>
            </a: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), we try 4251 nonce values</a:t>
            </a: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b="1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Hash</a:t>
            </a: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("Hello, world!0”) =&gt; 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1312af178c253f84028d480a6adc1e25e81caa44c749ec81976192e2ec934c64</a:t>
            </a: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Hash</a:t>
            </a: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("Hello, world!4250”) =&gt;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0000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c3af42fc31103f1fdc0151fa747ff87349a4714df7cc52ea464e12dcd4e9</a:t>
            </a:r>
            <a:endParaRPr lang="en-US" sz="2000" dirty="0">
              <a:latin typeface="Calibri" panose="020F0502020204030204" pitchFamily="34" charset="0"/>
            </a:endParaRPr>
          </a:p>
          <a:p>
            <a:pPr marL="378177" indent="-377383">
              <a:buClr>
                <a:srgbClr val="000000"/>
              </a:buClr>
              <a:buSzPts val="2400"/>
              <a:buFont typeface="Arial"/>
              <a:buChar char="•"/>
            </a:pPr>
            <a:endParaRPr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412" y="6001476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Bitcoin uses an adaptive difficulty that changes with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how much computing power exists</a:t>
            </a:r>
            <a:r>
              <a:rPr lang="en-US" sz="2400" dirty="0">
                <a:latin typeface="+mn-lt"/>
              </a:rPr>
              <a:t> in the mining business.</a:t>
            </a:r>
          </a:p>
        </p:txBody>
      </p:sp>
    </p:spTree>
    <p:extLst>
      <p:ext uri="{BB962C8B-B14F-4D97-AF65-F5344CB8AC3E}">
        <p14:creationId xmlns:p14="http://schemas.microsoft.com/office/powerpoint/2010/main" val="32072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2068513" y="2092325"/>
            <a:ext cx="6629400" cy="46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5512" y="151768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brief history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Building blocks of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Blockchain data models and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TXO and account based blockchains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Privacy and security in blockchains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By Yulia R. Gel: Financial analytics on blockchains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20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 – adjusting difficulty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6912" y="3932237"/>
            <a:ext cx="83210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	Hash of Bitcoin 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Block #547873 (October </a:t>
            </a: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2018</a:t>
            </a:r>
            <a:r>
              <a:rPr lang="en-US" sz="20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[20 zeros]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00000000000000000000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64eb6ef4f94808938de0889695dd7bb8dca70b334cb2</a:t>
            </a:r>
          </a:p>
          <a:p>
            <a:r>
              <a:rPr lang="en-US" sz="2000" dirty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 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912" y="1417637"/>
            <a:ext cx="83210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	Hash of Bitcoin Block #3 (January </a:t>
            </a:r>
            <a:r>
              <a:rPr lang="en-US" sz="2400" dirty="0">
                <a:latin typeface="Calibri" panose="020F0502020204030204" pitchFamily="34" charset="0"/>
              </a:rPr>
              <a:t>2009</a:t>
            </a:r>
            <a:r>
              <a:rPr lang="en-US" sz="2000" dirty="0">
                <a:latin typeface="Calibri" panose="020F0502020204030204" pitchFamily="34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[8 zeros]</a:t>
            </a:r>
          </a:p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00000000</a:t>
            </a:r>
            <a:r>
              <a:rPr lang="en-US" sz="2000" dirty="0">
                <a:latin typeface="Calibri" panose="020F0502020204030204" pitchFamily="34" charset="0"/>
              </a:rPr>
              <a:t>b3322c8c3ef7d2cf6da009a776e6a99ee65ec5a32f3f345712238473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912" y="2674937"/>
            <a:ext cx="84124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	Hash of Bitcoin Block #350000 (March </a:t>
            </a:r>
            <a:r>
              <a:rPr lang="en-US" sz="2400" dirty="0">
                <a:latin typeface="Calibri" panose="020F0502020204030204" pitchFamily="34" charset="0"/>
              </a:rPr>
              <a:t>2015</a:t>
            </a:r>
            <a:r>
              <a:rPr lang="en-US" sz="2000" dirty="0">
                <a:latin typeface="Calibri" panose="020F0502020204030204" pitchFamily="34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[17 zeros]</a:t>
            </a:r>
          </a:p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00000000000000000</a:t>
            </a:r>
            <a:r>
              <a:rPr lang="en-US" sz="2000" dirty="0">
                <a:latin typeface="Calibri" panose="020F0502020204030204" pitchFamily="34" charset="0"/>
              </a:rPr>
              <a:t>53cf64f0400bb38e0c4b3872c38795ddde27acb40a112bb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312" y="5151437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 desired rate is one block every 10 minutes. This is periodically checked every 2016 blocks (2 weeks).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sym typeface="Calibri"/>
              </a:rPr>
              <a:t>If 2016 blocks took less than two weeks, the difficulty is increased.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1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934369"/>
              </p:ext>
            </p:extLst>
          </p:nvPr>
        </p:nvGraphicFramePr>
        <p:xfrm>
          <a:off x="1306512" y="1570037"/>
          <a:ext cx="7772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7" name="Shape 217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Proof</a:t>
            </a:r>
            <a:r>
              <a:rPr lang="en-US" sz="485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485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Work: Bitcoin difficulty</a:t>
            </a:r>
            <a:r>
              <a:rPr lang="en-US" sz="485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485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68318" y="1797017"/>
            <a:ext cx="4324594" cy="1599136"/>
            <a:chOff x="3477724" y="2180701"/>
            <a:chExt cx="4324594" cy="1599136"/>
          </a:xfrm>
        </p:grpSpPr>
        <p:cxnSp>
          <p:nvCxnSpPr>
            <p:cNvPr id="220" name="Shape 220"/>
            <p:cNvCxnSpPr/>
            <p:nvPr/>
          </p:nvCxnSpPr>
          <p:spPr>
            <a:xfrm flipH="1">
              <a:off x="4646932" y="2638711"/>
              <a:ext cx="488386" cy="1141126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21" name="Shape 221"/>
            <p:cNvSpPr txBox="1"/>
            <p:nvPr/>
          </p:nvSpPr>
          <p:spPr>
            <a:xfrm>
              <a:off x="3477724" y="2180701"/>
              <a:ext cx="4324594" cy="916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79" tIns="50376" rIns="100779" bIns="50376" anchor="t" anchorCtr="0">
              <a:noAutofit/>
            </a:bodyPr>
            <a:lstStyle/>
            <a:p>
              <a:r>
                <a:rPr lang="en-US" sz="2646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Decreases are </a:t>
              </a:r>
              <a:r>
                <a:rPr lang="en-US" sz="24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possible</a:t>
              </a:r>
              <a:endParaRPr sz="2646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Shape 222"/>
              <p:cNvSpPr/>
              <p:nvPr/>
            </p:nvSpPr>
            <p:spPr>
              <a:xfrm>
                <a:off x="809463" y="6356369"/>
                <a:ext cx="8991599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79" tIns="50376" rIns="100779" bIns="50376" anchor="t" anchorCtr="0">
                <a:noAutofit/>
              </a:bodyPr>
              <a:lstStyle/>
              <a:p>
                <a:r>
                  <a:rPr lang="en-US" sz="2400" dirty="0">
                    <a:latin typeface="Calibri"/>
                    <a:ea typeface="Calibri"/>
                    <a:cs typeface="Calibri"/>
                    <a:sym typeface="Calibri"/>
                  </a:rPr>
                  <a:t>With max possible difficulty we will need to try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77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/>
                    <a:ea typeface="Calibri"/>
                    <a:cs typeface="Calibri"/>
                    <a:sym typeface="Calibri"/>
                  </a:rPr>
                  <a:t> nonce values.</a:t>
                </a:r>
                <a:endParaRPr sz="2400" dirty="0"/>
              </a:p>
            </p:txBody>
          </p:sp>
        </mc:Choice>
        <mc:Fallback xmlns="">
          <p:sp>
            <p:nvSpPr>
              <p:cNvPr id="222" name="Shap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3" y="6356369"/>
                <a:ext cx="8991599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949" t="-10667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4053" y="5865970"/>
                <a:ext cx="66962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/>
                    <a:cs typeface="Calibri"/>
                    <a:sym typeface="Calibri"/>
                  </a:rPr>
                  <a:t>Bitcoin: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10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libri" panose="020F0502020204030204" pitchFamily="34" charset="0"/>
                    <a:ea typeface="Calibri"/>
                    <a:cs typeface="Calibri"/>
                    <a:sym typeface="Calibri"/>
                  </a:rPr>
                  <a:t> tries to find a valid nonce!</a:t>
                </a:r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3" y="5865970"/>
                <a:ext cx="669622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4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933643" y="5377158"/>
            <a:ext cx="1905000" cy="310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BTC.com</a:t>
            </a:r>
          </a:p>
        </p:txBody>
      </p:sp>
    </p:spTree>
    <p:extLst>
      <p:ext uri="{BB962C8B-B14F-4D97-AF65-F5344CB8AC3E}">
        <p14:creationId xmlns:p14="http://schemas.microsoft.com/office/powerpoint/2010/main" val="336768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3818" y="1197550"/>
            <a:ext cx="9487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Block reward </a:t>
            </a:r>
            <a:r>
              <a:rPr lang="en-US" sz="2400" dirty="0">
                <a:latin typeface="Calibri" panose="020F0502020204030204" pitchFamily="34" charset="0"/>
              </a:rPr>
              <a:t>halves every 4 years. Starting with 50 bitcoins per block, this will create 21M bitcoins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Transaction fee </a:t>
            </a:r>
            <a:r>
              <a:rPr lang="en-US" sz="2400" dirty="0">
                <a:latin typeface="Calibri" panose="020F0502020204030204" pitchFamily="34" charset="0"/>
              </a:rPr>
              <a:t>is the amount unspent from inputs to outputs.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fee may also be zero – but why would anyone mine your transaction?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405438" y="3799959"/>
            <a:ext cx="2172873" cy="261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From: </a:t>
            </a:r>
            <a:r>
              <a:rPr lang="en-US" sz="2000" b="1" dirty="0">
                <a:latin typeface="Calibri" panose="020F0502020204030204" pitchFamily="34" charset="0"/>
              </a:rPr>
              <a:t>Cuneyt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To: </a:t>
            </a:r>
            <a:r>
              <a:rPr lang="en-US" sz="2000" b="1" dirty="0">
                <a:latin typeface="Calibri" panose="020F0502020204030204" pitchFamily="34" charset="0"/>
              </a:rPr>
              <a:t>Joe</a:t>
            </a:r>
            <a:r>
              <a:rPr lang="en-US" sz="2000" dirty="0">
                <a:latin typeface="Calibri" panose="020F0502020204030204" pitchFamily="34" charset="0"/>
              </a:rPr>
              <a:t> (0.8 BTC), </a:t>
            </a:r>
            <a:r>
              <a:rPr lang="en-US" sz="2000" b="1" dirty="0">
                <a:latin typeface="Calibri" panose="020F0502020204030204" pitchFamily="34" charset="0"/>
              </a:rPr>
              <a:t>Tim</a:t>
            </a:r>
            <a:r>
              <a:rPr lang="en-US" sz="2000" dirty="0">
                <a:latin typeface="Calibri" panose="020F0502020204030204" pitchFamily="34" charset="0"/>
              </a:rPr>
              <a:t> (2 BTC).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Use the 3 bitcoins I received in Block 1 transaction 3.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Signed: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Cuneyt</a:t>
            </a: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213029" y="4084637"/>
            <a:ext cx="2339974" cy="1511819"/>
            <a:chOff x="4887912" y="1798636"/>
            <a:chExt cx="2339974" cy="1511819"/>
          </a:xfrm>
        </p:grpSpPr>
        <p:sp>
          <p:nvSpPr>
            <p:cNvPr id="100" name="Oval 99"/>
            <p:cNvSpPr/>
            <p:nvPr/>
          </p:nvSpPr>
          <p:spPr>
            <a:xfrm>
              <a:off x="5040312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4964112" y="2175149"/>
              <a:ext cx="365760" cy="3657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6747865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6671665" y="2175149"/>
              <a:ext cx="365760" cy="3657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421311" y="2332037"/>
              <a:ext cx="1141414" cy="15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421311" y="1882575"/>
              <a:ext cx="1152917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0.8 bitcoin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887912" y="1798636"/>
              <a:ext cx="2339974" cy="151181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6395795" y="2605598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319595" y="2829710"/>
              <a:ext cx="365760" cy="3657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5292565" y="2540909"/>
              <a:ext cx="925432" cy="42017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086348" y="283230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 bitcoins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125912" y="5669679"/>
            <a:ext cx="259080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transaction fee = 0.2 bitcoins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6912" y="4806773"/>
            <a:ext cx="1230554" cy="820460"/>
            <a:chOff x="696912" y="4833600"/>
            <a:chExt cx="1230554" cy="820460"/>
          </a:xfrm>
        </p:grpSpPr>
        <p:sp>
          <p:nvSpPr>
            <p:cNvPr id="72" name="Right Arrow Callout 71"/>
            <p:cNvSpPr/>
            <p:nvPr/>
          </p:nvSpPr>
          <p:spPr>
            <a:xfrm>
              <a:off x="696912" y="4833600"/>
              <a:ext cx="1230554" cy="82046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09083" y="4986000"/>
              <a:ext cx="527724" cy="544116"/>
              <a:chOff x="1850828" y="5550177"/>
              <a:chExt cx="527724" cy="544116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850829" y="5550177"/>
                <a:ext cx="228601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149951" y="5550177"/>
                <a:ext cx="228601" cy="22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850828" y="5865693"/>
                <a:ext cx="228601" cy="2286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49950" y="5863336"/>
                <a:ext cx="228601" cy="2286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759737" y="5214600"/>
              <a:ext cx="642241" cy="812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34800" y="5407236"/>
            <a:ext cx="642241" cy="600997"/>
            <a:chOff x="2481762" y="6410017"/>
            <a:chExt cx="642241" cy="600997"/>
          </a:xfrm>
        </p:grpSpPr>
        <p:sp>
          <p:nvSpPr>
            <p:cNvPr id="114" name="Rectangle 113"/>
            <p:cNvSpPr/>
            <p:nvPr/>
          </p:nvSpPr>
          <p:spPr>
            <a:xfrm>
              <a:off x="2481762" y="6929791"/>
              <a:ext cx="642241" cy="812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802882" y="6410017"/>
              <a:ext cx="1" cy="44859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336805" y="4148656"/>
            <a:ext cx="2789107" cy="1179731"/>
            <a:chOff x="1413005" y="5151437"/>
            <a:chExt cx="2789107" cy="1179731"/>
          </a:xfrm>
        </p:grpSpPr>
        <p:sp>
          <p:nvSpPr>
            <p:cNvPr id="25" name="TextBox 24"/>
            <p:cNvSpPr txBox="1"/>
            <p:nvPr/>
          </p:nvSpPr>
          <p:spPr>
            <a:xfrm>
              <a:off x="2144712" y="5684837"/>
              <a:ext cx="1358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</a:rPr>
                <a:t>Block reward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13005" y="5151437"/>
              <a:ext cx="2789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</a:rPr>
                <a:t>Sum of all transaction fees</a:t>
              </a:r>
            </a:p>
          </p:txBody>
        </p:sp>
        <p:sp>
          <p:nvSpPr>
            <p:cNvPr id="28" name="Plus 27"/>
            <p:cNvSpPr/>
            <p:nvPr/>
          </p:nvSpPr>
          <p:spPr>
            <a:xfrm>
              <a:off x="2678112" y="5468418"/>
              <a:ext cx="299804" cy="292262"/>
            </a:xfrm>
            <a:prstGeom prst="mathPlus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34" name="Shape 217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Incentives for mining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676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23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12" y="1112837"/>
            <a:ext cx="89254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</a:rPr>
              <a:t>Around May 2020 the block reward will halve to 6.25 bitcoins.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</a:rPr>
              <a:t>2140 is the year when the reward will be practically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</a:rPr>
              <a:t>Transactions fees will carry the system after block rewards become trivial.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November 2018: block reward is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12.5B,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transaction fees are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~0.05B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Fees are trivial if the market volume is low. Users leave aside lower fees.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 December 2017, fees were around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5-7B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3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Bitcoin mining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7618" y="3017837"/>
            <a:ext cx="9692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One winning miner every 10 mins.  Many others lose and waste electricity.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Eric Jennings</a:t>
            </a:r>
            <a:r>
              <a:rPr lang="en-US" sz="2400" dirty="0">
                <a:latin typeface="Calibri" panose="020F0502020204030204" pitchFamily="34" charset="0"/>
              </a:rPr>
              <a:t>: “The cost for having no central authority is the cost of that energy”.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Tim Swanson</a:t>
            </a:r>
            <a:r>
              <a:rPr lang="en-US" sz="2400" dirty="0">
                <a:latin typeface="Calibri" panose="020F0502020204030204" pitchFamily="34" charset="0"/>
              </a:rPr>
              <a:t>: “Bitcoin is a peer-to-peer heat engine”.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Narayanan</a:t>
            </a:r>
            <a:r>
              <a:rPr lang="en-US" sz="2400" dirty="0">
                <a:latin typeface="Calibri" panose="020F0502020204030204" pitchFamily="34" charset="0"/>
              </a:rPr>
              <a:t>: “Bitcoin mining has been an expensive way to bet that the price of Bitcoin would rise”.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2" y="475823"/>
            <a:ext cx="660944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25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Proof-of-X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7702" y="1034911"/>
            <a:ext cx="94570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Proof-of-X is an umbrella term that covers Proof-of-Work alternatives in block mining.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Each alternative scheme expects miners to show a proof that they have done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enough work</a:t>
            </a:r>
            <a:r>
              <a:rPr lang="en-US" sz="2400" dirty="0">
                <a:latin typeface="Calibri" panose="020F0502020204030204" pitchFamily="34" charset="0"/>
              </a:rPr>
              <a:t> or spent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enough wealth</a:t>
            </a:r>
            <a:r>
              <a:rPr lang="en-US" sz="2400" dirty="0">
                <a:latin typeface="Calibri" panose="020F0502020204030204" pitchFamily="34" charset="0"/>
              </a:rPr>
              <a:t> before creating the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Proof-of-Stake</a:t>
            </a:r>
            <a:r>
              <a:rPr lang="en-US" sz="2400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Stake = Coin×Age</a:t>
            </a:r>
            <a:r>
              <a:rPr lang="en-US" sz="2400" dirty="0">
                <a:latin typeface="Calibri" panose="020F0502020204030204" pitchFamily="34" charset="0"/>
              </a:rPr>
              <a:t>. The miner with the highest stake becomes the next miner in the chain. Once coins are used, their age becomes zero. 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Rich gets richer!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Proof-of-Burn</a:t>
            </a:r>
            <a:r>
              <a:rPr lang="en-US" sz="2400" dirty="0">
                <a:latin typeface="Calibri" panose="020F0502020204030204" pitchFamily="34" charset="0"/>
              </a:rPr>
              <a:t>: The miner sacrifices wealth: creates a transaction and sends some coins to a “verifiably </a:t>
            </a:r>
            <a:r>
              <a:rPr lang="en-US" sz="2400" dirty="0" err="1">
                <a:latin typeface="Calibri" panose="020F0502020204030204" pitchFamily="34" charset="0"/>
              </a:rPr>
              <a:t>unspendable</a:t>
            </a:r>
            <a:r>
              <a:rPr lang="en-US" sz="2400" dirty="0">
                <a:latin typeface="Calibri" panose="020F0502020204030204" pitchFamily="34" charset="0"/>
              </a:rPr>
              <a:t>” address. 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Reduces total supply!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Proof-of-Ownership, Proof-of-Publication, and others…</a:t>
            </a:r>
          </a:p>
        </p:txBody>
      </p:sp>
    </p:spTree>
    <p:extLst>
      <p:ext uri="{BB962C8B-B14F-4D97-AF65-F5344CB8AC3E}">
        <p14:creationId xmlns:p14="http://schemas.microsoft.com/office/powerpoint/2010/main" val="2277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26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Blockchains – why stop at cryptocurrencies?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0348" y="1417637"/>
            <a:ext cx="4419600" cy="1447800"/>
            <a:chOff x="2800348" y="1646237"/>
            <a:chExt cx="4419600" cy="1447800"/>
          </a:xfrm>
        </p:grpSpPr>
        <p:sp>
          <p:nvSpPr>
            <p:cNvPr id="4" name="Oval 3"/>
            <p:cNvSpPr/>
            <p:nvPr/>
          </p:nvSpPr>
          <p:spPr>
            <a:xfrm>
              <a:off x="2800348" y="18748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629148" y="26368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62748" y="1920874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629148" y="16462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4" idx="5"/>
              <a:endCxn id="26" idx="2"/>
            </p:cNvCxnSpPr>
            <p:nvPr/>
          </p:nvCxnSpPr>
          <p:spPr>
            <a:xfrm>
              <a:off x="3190593" y="2265082"/>
              <a:ext cx="1438555" cy="6003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  <a:endCxn id="29" idx="2"/>
            </p:cNvCxnSpPr>
            <p:nvPr/>
          </p:nvCxnSpPr>
          <p:spPr>
            <a:xfrm flipV="1">
              <a:off x="3257548" y="1874837"/>
              <a:ext cx="1371600" cy="228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6"/>
              <a:endCxn id="27" idx="2"/>
            </p:cNvCxnSpPr>
            <p:nvPr/>
          </p:nvCxnSpPr>
          <p:spPr>
            <a:xfrm>
              <a:off x="5086348" y="1874837"/>
              <a:ext cx="1676400" cy="2746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6"/>
              <a:endCxn id="27" idx="3"/>
            </p:cNvCxnSpPr>
            <p:nvPr/>
          </p:nvCxnSpPr>
          <p:spPr>
            <a:xfrm flipV="1">
              <a:off x="5086348" y="2311119"/>
              <a:ext cx="1743355" cy="5543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6" idx="0"/>
              <a:endCxn id="29" idx="4"/>
            </p:cNvCxnSpPr>
            <p:nvPr/>
          </p:nvCxnSpPr>
          <p:spPr>
            <a:xfrm flipV="1">
              <a:off x="4857748" y="2103437"/>
              <a:ext cx="0" cy="533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028948" y="260704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42" idx="0"/>
              <a:endCxn id="4" idx="4"/>
            </p:cNvCxnSpPr>
            <p:nvPr/>
          </p:nvCxnSpPr>
          <p:spPr>
            <a:xfrm flipH="1" flipV="1">
              <a:off x="3028948" y="2332037"/>
              <a:ext cx="228600" cy="2750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7"/>
              <a:endCxn id="29" idx="3"/>
            </p:cNvCxnSpPr>
            <p:nvPr/>
          </p:nvCxnSpPr>
          <p:spPr>
            <a:xfrm flipV="1">
              <a:off x="3419193" y="2036482"/>
              <a:ext cx="1276910" cy="6375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191248" y="26368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73" name="Straight Arrow Connector 72"/>
            <p:cNvCxnSpPr>
              <a:stCxn id="74" idx="7"/>
              <a:endCxn id="27" idx="4"/>
            </p:cNvCxnSpPr>
            <p:nvPr/>
          </p:nvCxnSpPr>
          <p:spPr>
            <a:xfrm flipV="1">
              <a:off x="6581493" y="2378074"/>
              <a:ext cx="409855" cy="3257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9" idx="5"/>
              <a:endCxn id="74" idx="2"/>
            </p:cNvCxnSpPr>
            <p:nvPr/>
          </p:nvCxnSpPr>
          <p:spPr>
            <a:xfrm>
              <a:off x="5019393" y="2036482"/>
              <a:ext cx="1171855" cy="828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68314" y="44224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Every node runs the same software to verify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data</a:t>
            </a:r>
            <a:r>
              <a:rPr lang="en-US" sz="2400" dirty="0">
                <a:latin typeface="Calibri" panose="020F0502020204030204" pitchFamily="34" charset="0"/>
              </a:rPr>
              <a:t> blocks.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68312" y="50191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Each node is connected to a few other nodes only.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4" y="382576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New nodes appear and existing ones disappear all the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312" y="561584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There is no trusted node.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68314" y="322906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Every node has the full copy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0110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27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770188" y="700798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598988" y="1462798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2588" y="746835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98988" y="472198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>
            <a:stCxn id="25" idx="5"/>
            <a:endCxn id="28" idx="2"/>
          </p:cNvCxnSpPr>
          <p:nvPr/>
        </p:nvCxnSpPr>
        <p:spPr>
          <a:xfrm>
            <a:off x="3160433" y="1091043"/>
            <a:ext cx="1438555" cy="600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31" idx="2"/>
          </p:cNvCxnSpPr>
          <p:nvPr/>
        </p:nvCxnSpPr>
        <p:spPr>
          <a:xfrm flipV="1">
            <a:off x="3227388" y="700798"/>
            <a:ext cx="137160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6"/>
            <a:endCxn id="30" idx="2"/>
          </p:cNvCxnSpPr>
          <p:nvPr/>
        </p:nvCxnSpPr>
        <p:spPr>
          <a:xfrm>
            <a:off x="5056188" y="700798"/>
            <a:ext cx="1676400" cy="274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3"/>
          </p:cNvCxnSpPr>
          <p:nvPr/>
        </p:nvCxnSpPr>
        <p:spPr>
          <a:xfrm flipV="1">
            <a:off x="5056188" y="1137080"/>
            <a:ext cx="1743355" cy="554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0"/>
            <a:endCxn id="31" idx="4"/>
          </p:cNvCxnSpPr>
          <p:nvPr/>
        </p:nvCxnSpPr>
        <p:spPr>
          <a:xfrm flipV="1">
            <a:off x="4827588" y="929398"/>
            <a:ext cx="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98788" y="1433008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stCxn id="40" idx="0"/>
            <a:endCxn id="25" idx="4"/>
          </p:cNvCxnSpPr>
          <p:nvPr/>
        </p:nvCxnSpPr>
        <p:spPr>
          <a:xfrm flipH="1" flipV="1">
            <a:off x="2998788" y="1157998"/>
            <a:ext cx="228600" cy="275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7"/>
            <a:endCxn id="31" idx="3"/>
          </p:cNvCxnSpPr>
          <p:nvPr/>
        </p:nvCxnSpPr>
        <p:spPr>
          <a:xfrm flipV="1">
            <a:off x="3389033" y="862443"/>
            <a:ext cx="1276910" cy="637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161088" y="1462798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47" name="Straight Arrow Connector 46"/>
          <p:cNvCxnSpPr>
            <a:stCxn id="46" idx="7"/>
            <a:endCxn id="30" idx="4"/>
          </p:cNvCxnSpPr>
          <p:nvPr/>
        </p:nvCxnSpPr>
        <p:spPr>
          <a:xfrm flipV="1">
            <a:off x="6551333" y="1204035"/>
            <a:ext cx="409855" cy="32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5"/>
            <a:endCxn id="46" idx="2"/>
          </p:cNvCxnSpPr>
          <p:nvPr/>
        </p:nvCxnSpPr>
        <p:spPr>
          <a:xfrm>
            <a:off x="4989233" y="862443"/>
            <a:ext cx="1171855" cy="828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486304" y="721970"/>
            <a:ext cx="228601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04088" y="858474"/>
            <a:ext cx="228601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56086" y="427037"/>
            <a:ext cx="228601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16491" y="1574439"/>
            <a:ext cx="228601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916112" y="3216553"/>
            <a:ext cx="2339974" cy="1511819"/>
            <a:chOff x="4887912" y="1798636"/>
            <a:chExt cx="2339974" cy="1511819"/>
          </a:xfrm>
        </p:grpSpPr>
        <p:sp>
          <p:nvSpPr>
            <p:cNvPr id="57" name="Oval 56"/>
            <p:cNvSpPr/>
            <p:nvPr/>
          </p:nvSpPr>
          <p:spPr>
            <a:xfrm>
              <a:off x="5040312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964112" y="2175149"/>
              <a:ext cx="365760" cy="3657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747865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6671665" y="2175149"/>
              <a:ext cx="365760" cy="3657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5421311" y="2332037"/>
              <a:ext cx="1141414" cy="15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421311" y="1882575"/>
              <a:ext cx="1152917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0.8 bitcoin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87912" y="1798636"/>
              <a:ext cx="2339974" cy="151181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395795" y="2605598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319595" y="2829710"/>
              <a:ext cx="365760" cy="3657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5292565" y="2540909"/>
              <a:ext cx="925432" cy="42017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086348" y="283230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 bitcoins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531851" y="2664412"/>
            <a:ext cx="2172873" cy="261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From: </a:t>
            </a:r>
            <a:r>
              <a:rPr lang="en-US" sz="2000" b="1" dirty="0">
                <a:latin typeface="Calibri" panose="020F0502020204030204" pitchFamily="34" charset="0"/>
              </a:rPr>
              <a:t>Cuneyt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To: </a:t>
            </a:r>
            <a:r>
              <a:rPr lang="en-US" sz="2000" b="1" dirty="0">
                <a:latin typeface="Calibri" panose="020F0502020204030204" pitchFamily="34" charset="0"/>
              </a:rPr>
              <a:t>Joe</a:t>
            </a:r>
            <a:r>
              <a:rPr lang="en-US" sz="2000" dirty="0">
                <a:latin typeface="Calibri" panose="020F0502020204030204" pitchFamily="34" charset="0"/>
              </a:rPr>
              <a:t> (0.8 BTC), </a:t>
            </a:r>
            <a:r>
              <a:rPr lang="en-US" sz="2000" b="1" dirty="0">
                <a:latin typeface="Calibri" panose="020F0502020204030204" pitchFamily="34" charset="0"/>
              </a:rPr>
              <a:t>Tim</a:t>
            </a:r>
            <a:r>
              <a:rPr lang="en-US" sz="2000" dirty="0">
                <a:latin typeface="Calibri" panose="020F0502020204030204" pitchFamily="34" charset="0"/>
              </a:rPr>
              <a:t> (2 BTC).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Use the 3 bitcoins I received in Block 1 transaction 3.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Signed: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Cuneyt</a:t>
            </a: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Equal 7"/>
          <p:cNvSpPr/>
          <p:nvPr/>
        </p:nvSpPr>
        <p:spPr>
          <a:xfrm>
            <a:off x="4326553" y="3645182"/>
            <a:ext cx="990600" cy="6545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0524" y="169139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cxnSp>
        <p:nvCxnSpPr>
          <p:cNvPr id="4" name="Curved Connector 3"/>
          <p:cNvCxnSpPr>
            <a:stCxn id="2" idx="1"/>
            <a:endCxn id="69" idx="0"/>
          </p:cNvCxnSpPr>
          <p:nvPr/>
        </p:nvCxnSpPr>
        <p:spPr>
          <a:xfrm rot="10800000" flipV="1">
            <a:off x="6618288" y="1922230"/>
            <a:ext cx="1772236" cy="74218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44786" y="5463739"/>
            <a:ext cx="5081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Bitcoin: data are financial transactions.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6409" y="6216973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Tschorsch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Florian, and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Björn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Scheuermann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Bitcoin and beyond: A technical survey on decentralized digital currencies.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IEEE Communications Surveys &amp; Tutorials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18, no. 3 (2016): 2084-2123.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28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925176" y="15700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53976" y="23320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887576" y="1616074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53976" y="13414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>
            <a:stCxn id="25" idx="5"/>
            <a:endCxn id="28" idx="2"/>
          </p:cNvCxnSpPr>
          <p:nvPr/>
        </p:nvCxnSpPr>
        <p:spPr>
          <a:xfrm>
            <a:off x="3315421" y="1960282"/>
            <a:ext cx="1438555" cy="600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31" idx="2"/>
          </p:cNvCxnSpPr>
          <p:nvPr/>
        </p:nvCxnSpPr>
        <p:spPr>
          <a:xfrm flipV="1">
            <a:off x="3382376" y="1570037"/>
            <a:ext cx="137160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6"/>
            <a:endCxn id="30" idx="2"/>
          </p:cNvCxnSpPr>
          <p:nvPr/>
        </p:nvCxnSpPr>
        <p:spPr>
          <a:xfrm>
            <a:off x="5211176" y="1570037"/>
            <a:ext cx="1676400" cy="274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3"/>
          </p:cNvCxnSpPr>
          <p:nvPr/>
        </p:nvCxnSpPr>
        <p:spPr>
          <a:xfrm flipV="1">
            <a:off x="5211176" y="2006319"/>
            <a:ext cx="1743355" cy="554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0"/>
            <a:endCxn id="31" idx="4"/>
          </p:cNvCxnSpPr>
          <p:nvPr/>
        </p:nvCxnSpPr>
        <p:spPr>
          <a:xfrm flipV="1">
            <a:off x="4982576" y="1798637"/>
            <a:ext cx="0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53776" y="230224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43" name="Straight Arrow Connector 42"/>
          <p:cNvCxnSpPr>
            <a:stCxn id="40" idx="0"/>
            <a:endCxn id="25" idx="4"/>
          </p:cNvCxnSpPr>
          <p:nvPr/>
        </p:nvCxnSpPr>
        <p:spPr>
          <a:xfrm flipH="1" flipV="1">
            <a:off x="3153776" y="2027237"/>
            <a:ext cx="228600" cy="275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7"/>
            <a:endCxn id="31" idx="3"/>
          </p:cNvCxnSpPr>
          <p:nvPr/>
        </p:nvCxnSpPr>
        <p:spPr>
          <a:xfrm flipV="1">
            <a:off x="3544021" y="1731682"/>
            <a:ext cx="1276910" cy="637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316076" y="23320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47" name="Straight Arrow Connector 46"/>
          <p:cNvCxnSpPr>
            <a:stCxn id="46" idx="7"/>
            <a:endCxn id="30" idx="4"/>
          </p:cNvCxnSpPr>
          <p:nvPr/>
        </p:nvCxnSpPr>
        <p:spPr>
          <a:xfrm flipV="1">
            <a:off x="6706321" y="2073274"/>
            <a:ext cx="409855" cy="32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5"/>
            <a:endCxn id="46" idx="2"/>
          </p:cNvCxnSpPr>
          <p:nvPr/>
        </p:nvCxnSpPr>
        <p:spPr>
          <a:xfrm>
            <a:off x="5144221" y="1731682"/>
            <a:ext cx="1171855" cy="828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41292" y="1591209"/>
            <a:ext cx="228601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59076" y="1727713"/>
            <a:ext cx="228601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11074" y="1296276"/>
            <a:ext cx="228601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71479" y="2443678"/>
            <a:ext cx="228601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55469" y="3863925"/>
            <a:ext cx="3200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Notary Documents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Pictures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Identity Documents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Shipping logs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Manufacturing logs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IOT data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1712" y="3094037"/>
            <a:ext cx="2640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Data can be more: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20931" y="4048591"/>
            <a:ext cx="4894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1- On-chain storage</a:t>
            </a:r>
          </a:p>
          <a:p>
            <a:r>
              <a:rPr lang="en-US" sz="2400" dirty="0">
                <a:latin typeface="Calibri" panose="020F0502020204030204" pitchFamily="34" charset="0"/>
              </a:rPr>
              <a:t>2- Off-chain storage:</a:t>
            </a:r>
          </a:p>
          <a:p>
            <a:pPr marL="342900" lvl="5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</a:rPr>
              <a:t>Store hashes of data (as proof)</a:t>
            </a:r>
          </a:p>
          <a:p>
            <a:pPr marL="342900" lvl="5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</a:rPr>
              <a:t>Store the address of data (Our data resides as IP: 145.178.14.29)</a:t>
            </a:r>
          </a:p>
        </p:txBody>
      </p:sp>
    </p:spTree>
    <p:extLst>
      <p:ext uri="{BB962C8B-B14F-4D97-AF65-F5344CB8AC3E}">
        <p14:creationId xmlns:p14="http://schemas.microsoft.com/office/powerpoint/2010/main" val="68374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89" y="1781127"/>
            <a:ext cx="3206565" cy="4222209"/>
          </a:xfrm>
          <a:prstGeom prst="rect">
            <a:avLst/>
          </a:prstGeom>
        </p:spPr>
      </p:pic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29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Ethereum – the World Computer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112" y="1189037"/>
            <a:ext cx="604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Bitcoin has a 80 byte log field for each transaction.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Bitcoin genesis block has this log message: “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The Times 03/Jan/2009 Chancellor on brink of second bailout for banks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6412" y="4084637"/>
            <a:ext cx="2057400" cy="261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From: </a:t>
            </a:r>
            <a:r>
              <a:rPr lang="en-US" sz="2000" b="1" dirty="0">
                <a:latin typeface="Calibri" panose="020F0502020204030204" pitchFamily="34" charset="0"/>
              </a:rPr>
              <a:t>Cuneyt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To: </a:t>
            </a:r>
            <a:r>
              <a:rPr lang="en-US" sz="2000" b="1" dirty="0">
                <a:latin typeface="Calibri" panose="020F0502020204030204" pitchFamily="34" charset="0"/>
              </a:rPr>
              <a:t>Joe</a:t>
            </a:r>
            <a:r>
              <a:rPr lang="en-US" sz="2000" dirty="0">
                <a:latin typeface="Calibri" panose="020F0502020204030204" pitchFamily="34" charset="0"/>
              </a:rPr>
              <a:t> (0.8 BTC), </a:t>
            </a:r>
            <a:r>
              <a:rPr lang="en-US" sz="2000" b="1" dirty="0">
                <a:latin typeface="Calibri" panose="020F0502020204030204" pitchFamily="34" charset="0"/>
              </a:rPr>
              <a:t>Tim</a:t>
            </a:r>
            <a:r>
              <a:rPr lang="en-US" sz="2000" dirty="0">
                <a:latin typeface="Calibri" panose="020F0502020204030204" pitchFamily="34" charset="0"/>
              </a:rPr>
              <a:t> (2 BTC).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Use the 3 bitcoins I received in Block 1 transaction 3.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message: 80bytes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Signed: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</a:rPr>
              <a:t>Cuneyt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112" y="3932237"/>
            <a:ext cx="35248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Bitcoin multi-signatures (appeared later) and log messages inspired a platform approach.</a:t>
            </a:r>
          </a:p>
        </p:txBody>
      </p:sp>
    </p:spTree>
    <p:extLst>
      <p:ext uri="{BB962C8B-B14F-4D97-AF65-F5344CB8AC3E}">
        <p14:creationId xmlns:p14="http://schemas.microsoft.com/office/powerpoint/2010/main" val="3573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1- Blockchain Data Analytics - Core Blockchain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1312" y="1722437"/>
            <a:ext cx="6675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How Blockchains appeared?</a:t>
            </a:r>
          </a:p>
          <a:p>
            <a:endParaRPr lang="en-US" sz="2800" b="1" dirty="0">
              <a:latin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</a:rPr>
              <a:t>How do they work?</a:t>
            </a:r>
          </a:p>
          <a:p>
            <a:endParaRPr lang="en-US" sz="2800" b="1" dirty="0">
              <a:latin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</a:rPr>
              <a:t>What are the design considerations?</a:t>
            </a:r>
          </a:p>
          <a:p>
            <a:endParaRPr lang="en-US" sz="2800" b="1" dirty="0">
              <a:latin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</a:rPr>
              <a:t>What is the data stored on a blockchain?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30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Network – Beyond Cryptocurrencies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1" y="655637"/>
            <a:ext cx="3486151" cy="6411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7970" y="1341437"/>
            <a:ext cx="62526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Ethereum has been created to store data and software code on a blockchain.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Similar to Bitcoin, Ethereum has a currency: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Ether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code (a smart contract) is written in the  proprietary coding language Solidity, which is compiled to bytecode and executed on the Ethereum Virtual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An analogy is the MYSQL snippets stored on a database.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68912" y="5532437"/>
            <a:ext cx="2486812" cy="1905000"/>
            <a:chOff x="4744214" y="5356330"/>
            <a:chExt cx="2486812" cy="1905000"/>
          </a:xfrm>
        </p:grpSpPr>
        <p:pic>
          <p:nvPicPr>
            <p:cNvPr id="1026" name="Picture 2" descr="Solidity logo.sv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4214" y="53563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127839" y="6077997"/>
              <a:ext cx="11031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Calibri" panose="020F0502020204030204" pitchFamily="34" charset="0"/>
                </a:rPr>
                <a:t>Solidity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11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31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Network – Smart Contract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0712" y="1341437"/>
            <a:ext cx="88360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User creates a transaction to upload the Smart Contract code to an address.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The code at the address is replicated in all blockchain nodes. 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In other words,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you force other users to store your code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The code is executed by passing transaction messages to its functions. Execution occurs at all nodes – hence the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World Computer!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Contract creation is expensive.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All subsequent calls to the contract code are billed in terms of what operations they require.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Network – Contracts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9330" y="5075237"/>
            <a:ext cx="9561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Each operation has a gas price for executing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For example, using the ‘addition’ operation costs you 3 gas.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96" y="1417637"/>
            <a:ext cx="7752357" cy="3124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79483" y="1508898"/>
            <a:ext cx="2584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Image: https://hackernoon.com/</a:t>
            </a:r>
          </a:p>
        </p:txBody>
      </p:sp>
    </p:spTree>
    <p:extLst>
      <p:ext uri="{BB962C8B-B14F-4D97-AF65-F5344CB8AC3E}">
        <p14:creationId xmlns:p14="http://schemas.microsoft.com/office/powerpoint/2010/main" val="293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33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Ethereum – the World Computer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312" y="1417637"/>
            <a:ext cx="8869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Benefits of having code on a blockchain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5512" y="2179637"/>
            <a:ext cx="8178804" cy="830997"/>
            <a:chOff x="925512" y="2179637"/>
            <a:chExt cx="8178804" cy="830997"/>
          </a:xfrm>
        </p:grpSpPr>
        <p:sp>
          <p:nvSpPr>
            <p:cNvPr id="8" name="Rectangle 7"/>
            <p:cNvSpPr/>
            <p:nvPr/>
          </p:nvSpPr>
          <p:spPr>
            <a:xfrm>
              <a:off x="925512" y="2179637"/>
              <a:ext cx="1645920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</a:rPr>
                <a:t>Public code</a:t>
              </a:r>
            </a:p>
            <a:p>
              <a:endParaRPr 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01492" y="2179637"/>
              <a:ext cx="48028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</a:rPr>
                <a:t>Code can be analyzed by everyone.</a:t>
              </a:r>
            </a:p>
            <a:p>
              <a:endParaRPr lang="en-US" sz="2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25512" y="2874256"/>
            <a:ext cx="8835910" cy="1200329"/>
            <a:chOff x="925512" y="2874256"/>
            <a:chExt cx="8835910" cy="1200329"/>
          </a:xfrm>
        </p:grpSpPr>
        <p:sp>
          <p:nvSpPr>
            <p:cNvPr id="10" name="Rectangle 9"/>
            <p:cNvSpPr/>
            <p:nvPr/>
          </p:nvSpPr>
          <p:spPr>
            <a:xfrm>
              <a:off x="925512" y="2874256"/>
              <a:ext cx="2651760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</a:rPr>
                <a:t>Unmodifiable code</a:t>
              </a:r>
            </a:p>
            <a:p>
              <a:endParaRPr 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1492" y="2874256"/>
              <a:ext cx="54599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</a:rPr>
                <a:t>Code cannot be modified without leaving a trace.</a:t>
              </a:r>
            </a:p>
            <a:p>
              <a:endParaRPr lang="en-US" sz="24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25512" y="4074585"/>
            <a:ext cx="8835910" cy="548640"/>
            <a:chOff x="925512" y="4074585"/>
            <a:chExt cx="8835910" cy="548640"/>
          </a:xfrm>
        </p:grpSpPr>
        <p:sp>
          <p:nvSpPr>
            <p:cNvPr id="9" name="Rectangle 8"/>
            <p:cNvSpPr/>
            <p:nvPr/>
          </p:nvSpPr>
          <p:spPr>
            <a:xfrm>
              <a:off x="925512" y="4074585"/>
              <a:ext cx="3566160" cy="548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</a:rPr>
                <a:t>Unstoppable execution</a:t>
              </a:r>
            </a:p>
            <a:p>
              <a:endParaRPr 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01492" y="4074585"/>
              <a:ext cx="54599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</a:rPr>
                <a:t>Code will run to completion.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5512" y="4729150"/>
            <a:ext cx="8835910" cy="640080"/>
            <a:chOff x="925512" y="4729150"/>
            <a:chExt cx="8835910" cy="640080"/>
          </a:xfrm>
        </p:grpSpPr>
        <p:sp>
          <p:nvSpPr>
            <p:cNvPr id="12" name="Rectangle 11"/>
            <p:cNvSpPr/>
            <p:nvPr/>
          </p:nvSpPr>
          <p:spPr>
            <a:xfrm>
              <a:off x="925512" y="4729150"/>
              <a:ext cx="2468880" cy="640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</a:rPr>
                <a:t>Verifiable results</a:t>
              </a:r>
            </a:p>
            <a:p>
              <a:endParaRPr 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01492" y="4729150"/>
              <a:ext cx="54599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</a:rPr>
                <a:t>Results can be verified by all parties.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68312" y="6007657"/>
            <a:ext cx="9135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It is easy to see why platform creators called the code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Smart Contract!</a:t>
            </a:r>
          </a:p>
        </p:txBody>
      </p:sp>
    </p:spTree>
    <p:extLst>
      <p:ext uri="{BB962C8B-B14F-4D97-AF65-F5344CB8AC3E}">
        <p14:creationId xmlns:p14="http://schemas.microsoft.com/office/powerpoint/2010/main" val="19233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Ethereum – the World Computer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112" y="1417637"/>
            <a:ext cx="9525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Contracts gave rise to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Smart Contract based tokens</a:t>
            </a:r>
            <a:r>
              <a:rPr lang="en-US" sz="2400" dirty="0">
                <a:latin typeface="Calibri" panose="020F0502020204030204" pitchFamily="34" charset="0"/>
              </a:rPr>
              <a:t>: exchanged data units that are used to buy/sell services in the real world.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For example, </a:t>
            </a:r>
            <a:r>
              <a:rPr lang="en-US" sz="2400" dirty="0" err="1">
                <a:latin typeface="Calibri" panose="020F0502020204030204" pitchFamily="34" charset="0"/>
              </a:rPr>
              <a:t>Storj</a:t>
            </a:r>
            <a:r>
              <a:rPr lang="en-US" sz="2400" dirty="0">
                <a:latin typeface="Calibri" panose="020F0502020204030204" pitchFamily="34" charset="0"/>
              </a:rPr>
              <a:t> token stores files on your hard disk, and pays you a fee through Ethereum.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Tokens can be bought or sold; they act as value stores. Token prices are arbitrated in the real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Companies create tokens, and sell them in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Initial Coin Offerings </a:t>
            </a:r>
            <a:r>
              <a:rPr lang="en-US" sz="2400" dirty="0">
                <a:latin typeface="Calibri" panose="020F0502020204030204" pitchFamily="34" charset="0"/>
              </a:rPr>
              <a:t>to raise capital. </a:t>
            </a:r>
          </a:p>
        </p:txBody>
      </p:sp>
    </p:spTree>
    <p:extLst>
      <p:ext uri="{BB962C8B-B14F-4D97-AF65-F5344CB8AC3E}">
        <p14:creationId xmlns:p14="http://schemas.microsoft.com/office/powerpoint/2010/main" val="36059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35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tokens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2" y="1022178"/>
            <a:ext cx="8406098" cy="50436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3674" y="6220595"/>
            <a:ext cx="9244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New Ethereum token contracts in time (&gt;5K transactions in early 2018)</a:t>
            </a:r>
          </a:p>
        </p:txBody>
      </p:sp>
    </p:spTree>
    <p:extLst>
      <p:ext uri="{BB962C8B-B14F-4D97-AF65-F5344CB8AC3E}">
        <p14:creationId xmlns:p14="http://schemas.microsoft.com/office/powerpoint/2010/main" val="14913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36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tokens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3" y="1022178"/>
            <a:ext cx="8406098" cy="504365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23625" y="6220595"/>
            <a:ext cx="4833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Ethereum token transactions in time</a:t>
            </a:r>
          </a:p>
        </p:txBody>
      </p:sp>
    </p:spTree>
    <p:extLst>
      <p:ext uri="{BB962C8B-B14F-4D97-AF65-F5344CB8AC3E}">
        <p14:creationId xmlns:p14="http://schemas.microsoft.com/office/powerpoint/2010/main" val="38270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9"/>
          <a:stretch/>
        </p:blipFill>
        <p:spPr>
          <a:xfrm>
            <a:off x="1643856" y="2787783"/>
            <a:ext cx="7021512" cy="3887654"/>
          </a:xfrm>
          <a:prstGeom prst="rect">
            <a:avLst/>
          </a:prstGeom>
        </p:spPr>
      </p:pic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37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Platforms– Standardization Continues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112" y="808037"/>
            <a:ext cx="952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Initially, tokens could implement a vital function (e.g., transfer) with any name (e.g., sell, </a:t>
            </a:r>
            <a:r>
              <a:rPr lang="en-US" sz="2400" dirty="0" err="1">
                <a:latin typeface="Calibri" panose="020F0502020204030204" pitchFamily="34" charset="0"/>
              </a:rPr>
              <a:t>transferTo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sendTo</a:t>
            </a:r>
            <a:r>
              <a:rPr lang="en-US" sz="2400" dirty="0">
                <a:latin typeface="Calibri" panose="020F050202020403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ERC20 standard enforces a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list of functions </a:t>
            </a:r>
            <a:r>
              <a:rPr lang="en-US" sz="2400" dirty="0">
                <a:latin typeface="Calibri" panose="020F0502020204030204" pitchFamily="34" charset="0"/>
              </a:rPr>
              <a:t>that must be implemented by a token: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7512" y="6675437"/>
            <a:ext cx="364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May. Data from our </a:t>
            </a:r>
            <a:r>
              <a:rPr lang="en-US" dirty="0" err="1"/>
              <a:t>Chartalist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960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38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tokens and platforms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13"/>
          <a:stretch/>
        </p:blipFill>
        <p:spPr>
          <a:xfrm>
            <a:off x="22225" y="960437"/>
            <a:ext cx="10058400" cy="5043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1712" y="32976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Left Ethereum</a:t>
            </a:r>
          </a:p>
        </p:txBody>
      </p:sp>
      <p:sp>
        <p:nvSpPr>
          <p:cNvPr id="10" name="Oval 9"/>
          <p:cNvSpPr/>
          <p:nvPr/>
        </p:nvSpPr>
        <p:spPr>
          <a:xfrm>
            <a:off x="2525712" y="2701079"/>
            <a:ext cx="640080" cy="64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2- Blockchain Graph Analytics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4312" y="2484437"/>
            <a:ext cx="906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Are transactions the same on all blockchains?</a:t>
            </a:r>
          </a:p>
          <a:p>
            <a:endParaRPr lang="en-US" sz="2800" b="1" dirty="0">
              <a:latin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</a:rPr>
              <a:t>How can we model Blockchain data?</a:t>
            </a:r>
          </a:p>
        </p:txBody>
      </p:sp>
    </p:spTree>
    <p:extLst>
      <p:ext uri="{BB962C8B-B14F-4D97-AF65-F5344CB8AC3E}">
        <p14:creationId xmlns:p14="http://schemas.microsoft.com/office/powerpoint/2010/main" val="17997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00" y="3170671"/>
            <a:ext cx="7205612" cy="36567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05" y="884236"/>
            <a:ext cx="1406507" cy="1406507"/>
          </a:xfrm>
          <a:prstGeom prst="rect">
            <a:avLst/>
          </a:prstGeom>
        </p:spPr>
      </p:pic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88" y="808037"/>
            <a:ext cx="252981" cy="4064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9" y="808037"/>
            <a:ext cx="406403" cy="4064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1" y="808036"/>
            <a:ext cx="401836" cy="4064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6" y="810318"/>
            <a:ext cx="401836" cy="4018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27" y="1398782"/>
            <a:ext cx="402700" cy="4027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50" y="1405132"/>
            <a:ext cx="402700" cy="4027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67" y="1396566"/>
            <a:ext cx="402700" cy="4027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12" y="1410226"/>
            <a:ext cx="402700" cy="402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799" y="1304706"/>
            <a:ext cx="42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10/31/2008:</a:t>
            </a:r>
            <a:r>
              <a:rPr lang="en-US" sz="1800" dirty="0">
                <a:latin typeface="Calibri" panose="020F0502020204030204" pitchFamily="34" charset="0"/>
              </a:rPr>
              <a:t> Satoshi </a:t>
            </a:r>
            <a:r>
              <a:rPr lang="en-US" sz="1800" dirty="0" err="1">
                <a:latin typeface="Calibri" panose="020F0502020204030204" pitchFamily="34" charset="0"/>
              </a:rPr>
              <a:t>Nakamoto</a:t>
            </a:r>
            <a:r>
              <a:rPr lang="en-US" sz="1800" dirty="0">
                <a:latin typeface="Calibri" panose="020F0502020204030204" pitchFamily="34" charset="0"/>
              </a:rPr>
              <a:t> posts the Bitcoin white paper to a forum.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9236" y="2295306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1/3/2009:</a:t>
            </a:r>
            <a:r>
              <a:rPr lang="en-US" sz="1800" dirty="0">
                <a:latin typeface="Calibri" panose="020F0502020204030204" pitchFamily="34" charset="0"/>
              </a:rPr>
              <a:t> The first data block in the Bitcoin.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561" y="477043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B0F0"/>
                </a:solidFill>
              </a:rPr>
              <a:t>Coin Timeline*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9965" y="2332037"/>
            <a:ext cx="408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Bitcoin: A peer to peer Electronic Cash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3512" y="7208837"/>
            <a:ext cx="472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* By JEFF DESJARDINS. Image retrieved from VisualCapitalist.com and updated.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4912" y="2713037"/>
            <a:ext cx="538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Smart contracts, lightning networks, added privacy</a:t>
            </a:r>
          </a:p>
        </p:txBody>
      </p:sp>
      <p:sp>
        <p:nvSpPr>
          <p:cNvPr id="2" name="Rectangle 1"/>
          <p:cNvSpPr/>
          <p:nvPr/>
        </p:nvSpPr>
        <p:spPr>
          <a:xfrm>
            <a:off x="2144712" y="6142471"/>
            <a:ext cx="2667000" cy="83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22E-7 4.19992E-6 L -0.14189 -0.02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2" y="-13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5" grpId="0"/>
      <p:bldP spid="16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40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Graph Analytics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20709" y="1493837"/>
            <a:ext cx="8632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For data modelling, blockchains can be divided into two major categories: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5513" y="4378036"/>
            <a:ext cx="746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Account based blockchains (e.g., Ethereum)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5513" y="3199734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Transaction output (TXO) based blockchains (e.g., Bitcoin, </a:t>
            </a:r>
            <a:r>
              <a:rPr lang="en-US" sz="2400" b="1" dirty="0" err="1">
                <a:latin typeface="Calibri" panose="020F0502020204030204" pitchFamily="34" charset="0"/>
              </a:rPr>
              <a:t>Litecoin</a:t>
            </a:r>
            <a:r>
              <a:rPr lang="en-US" sz="2400" b="1" dirty="0">
                <a:latin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41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424219" y="3529806"/>
            <a:ext cx="8046720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2a - Transaction output based blockchains</a:t>
            </a:r>
          </a:p>
        </p:txBody>
      </p:sp>
    </p:spTree>
    <p:extLst>
      <p:ext uri="{BB962C8B-B14F-4D97-AF65-F5344CB8AC3E}">
        <p14:creationId xmlns:p14="http://schemas.microsoft.com/office/powerpoint/2010/main" val="20856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Transaction output (TXO) based blockchains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03395" y="1537846"/>
            <a:ext cx="2339974" cy="1511819"/>
            <a:chOff x="4887912" y="1798636"/>
            <a:chExt cx="2339974" cy="1511819"/>
          </a:xfrm>
        </p:grpSpPr>
        <p:sp>
          <p:nvSpPr>
            <p:cNvPr id="15" name="Oval 14"/>
            <p:cNvSpPr/>
            <p:nvPr/>
          </p:nvSpPr>
          <p:spPr>
            <a:xfrm>
              <a:off x="5040312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964112" y="2175149"/>
              <a:ext cx="365760" cy="3657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747865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671665" y="2175149"/>
              <a:ext cx="365760" cy="3657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6" idx="6"/>
              <a:endCxn id="18" idx="2"/>
            </p:cNvCxnSpPr>
            <p:nvPr/>
          </p:nvCxnSpPr>
          <p:spPr>
            <a:xfrm>
              <a:off x="5329872" y="2358029"/>
              <a:ext cx="1341793" cy="0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1311" y="1882575"/>
              <a:ext cx="1152917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0.8 bitcoin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87912" y="1798636"/>
              <a:ext cx="2339974" cy="1511819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395795" y="2605598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319595" y="2829710"/>
              <a:ext cx="365760" cy="36576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16" idx="5"/>
              <a:endCxn id="23" idx="2"/>
            </p:cNvCxnSpPr>
            <p:nvPr/>
          </p:nvCxnSpPr>
          <p:spPr>
            <a:xfrm>
              <a:off x="5276308" y="2487345"/>
              <a:ext cx="1043287" cy="525245"/>
            </a:xfrm>
            <a:prstGeom prst="straightConnector1">
              <a:avLst/>
            </a:prstGeom>
            <a:ln w="31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86348" y="283230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 bitcoins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0791" y="1690247"/>
            <a:ext cx="2852630" cy="1160756"/>
            <a:chOff x="4885162" y="1678958"/>
            <a:chExt cx="2852630" cy="1160756"/>
          </a:xfrm>
        </p:grpSpPr>
        <p:sp>
          <p:nvSpPr>
            <p:cNvPr id="26" name="Oval 25"/>
            <p:cNvSpPr/>
            <p:nvPr/>
          </p:nvSpPr>
          <p:spPr>
            <a:xfrm>
              <a:off x="4885162" y="2094962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372032" y="1690247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372032" y="2473954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030912" y="2083912"/>
              <a:ext cx="609600" cy="387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26" idx="6"/>
              <a:endCxn id="2" idx="1"/>
            </p:cNvCxnSpPr>
            <p:nvPr/>
          </p:nvCxnSpPr>
          <p:spPr>
            <a:xfrm>
              <a:off x="5250922" y="2277842"/>
              <a:ext cx="779990" cy="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2" idx="3"/>
              <a:endCxn id="27" idx="2"/>
            </p:cNvCxnSpPr>
            <p:nvPr/>
          </p:nvCxnSpPr>
          <p:spPr>
            <a:xfrm flipV="1">
              <a:off x="6640512" y="1873127"/>
              <a:ext cx="731520" cy="404716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3"/>
              <a:endCxn id="28" idx="2"/>
            </p:cNvCxnSpPr>
            <p:nvPr/>
          </p:nvCxnSpPr>
          <p:spPr>
            <a:xfrm>
              <a:off x="6640512" y="2277843"/>
              <a:ext cx="731520" cy="37899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14632" y="1925685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3B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69466" y="1678958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0.8B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94792" y="2487557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73511" y="884237"/>
            <a:ext cx="1737830" cy="1210964"/>
            <a:chOff x="3973511" y="884237"/>
            <a:chExt cx="1737830" cy="1210964"/>
          </a:xfrm>
        </p:grpSpPr>
        <p:sp>
          <p:nvSpPr>
            <p:cNvPr id="10" name="TextBox 9"/>
            <p:cNvSpPr txBox="1"/>
            <p:nvPr/>
          </p:nvSpPr>
          <p:spPr>
            <a:xfrm>
              <a:off x="3973511" y="884237"/>
              <a:ext cx="16459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Transaction 1</a:t>
              </a:r>
            </a:p>
          </p:txBody>
        </p:sp>
        <p:cxnSp>
          <p:nvCxnSpPr>
            <p:cNvPr id="12" name="Curved Connector 11"/>
            <p:cNvCxnSpPr>
              <a:stCxn id="10" idx="2"/>
              <a:endCxn id="2" idx="0"/>
            </p:cNvCxnSpPr>
            <p:nvPr/>
          </p:nvCxnSpPr>
          <p:spPr>
            <a:xfrm rot="16200000" flipH="1">
              <a:off x="4831304" y="1215164"/>
              <a:ext cx="845204" cy="914870"/>
            </a:xfrm>
            <a:prstGeom prst="curvedConnector3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059858" y="1184125"/>
            <a:ext cx="2133599" cy="1483998"/>
            <a:chOff x="7059858" y="1184125"/>
            <a:chExt cx="2133599" cy="1483998"/>
          </a:xfrm>
        </p:grpSpPr>
        <p:cxnSp>
          <p:nvCxnSpPr>
            <p:cNvPr id="44" name="Curved Connector 43"/>
            <p:cNvCxnSpPr>
              <a:stCxn id="47" idx="1"/>
              <a:endCxn id="27" idx="7"/>
            </p:cNvCxnSpPr>
            <p:nvPr/>
          </p:nvCxnSpPr>
          <p:spPr>
            <a:xfrm rot="10800000" flipV="1">
              <a:off x="7059858" y="1384180"/>
              <a:ext cx="700571" cy="370920"/>
            </a:xfrm>
            <a:prstGeom prst="curvedConnector2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47" idx="2"/>
              <a:endCxn id="28" idx="6"/>
            </p:cNvCxnSpPr>
            <p:nvPr/>
          </p:nvCxnSpPr>
          <p:spPr>
            <a:xfrm rot="5400000">
              <a:off x="7253238" y="1444418"/>
              <a:ext cx="1083888" cy="1363522"/>
            </a:xfrm>
            <a:prstGeom prst="curvedConnector2">
              <a:avLst/>
            </a:prstGeom>
            <a:ln w="38100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60428" y="1184125"/>
              <a:ext cx="1433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Address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032975" y="690168"/>
            <a:ext cx="157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0.2B </a:t>
            </a:r>
            <a:r>
              <a:rPr lang="en-US" sz="2000" dirty="0" err="1">
                <a:latin typeface="+mn-lt"/>
              </a:rPr>
              <a:t>tx</a:t>
            </a:r>
            <a:r>
              <a:rPr lang="en-US" sz="2000" dirty="0">
                <a:latin typeface="+mn-lt"/>
              </a:rPr>
              <a:t> fee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4512" y="3551237"/>
            <a:ext cx="9220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Next, if  address b wants to spend its received 2B, it needs to show proof of funds: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“Use the 2B I received from Block 1, transaction 1 and to pay 1.5B to c and 0.3B to d”.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34953" y="184703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45536" y="2722801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142276" y="5602148"/>
            <a:ext cx="5946036" cy="1530489"/>
            <a:chOff x="1513563" y="5602148"/>
            <a:chExt cx="5946036" cy="1530489"/>
          </a:xfrm>
        </p:grpSpPr>
        <p:grpSp>
          <p:nvGrpSpPr>
            <p:cNvPr id="56" name="Group 55"/>
            <p:cNvGrpSpPr/>
            <p:nvPr/>
          </p:nvGrpSpPr>
          <p:grpSpPr>
            <a:xfrm>
              <a:off x="1513563" y="5602148"/>
              <a:ext cx="2852630" cy="1160756"/>
              <a:chOff x="4885162" y="1678958"/>
              <a:chExt cx="2852630" cy="1160756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885162" y="2094962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372032" y="1690247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372032" y="2473954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030912" y="2083912"/>
                <a:ext cx="609600" cy="3878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57" idx="6"/>
                <a:endCxn id="60" idx="1"/>
              </p:cNvCxnSpPr>
              <p:nvPr/>
            </p:nvCxnSpPr>
            <p:spPr>
              <a:xfrm>
                <a:off x="5250922" y="2277842"/>
                <a:ext cx="779990" cy="1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0" idx="3"/>
                <a:endCxn id="58" idx="2"/>
              </p:cNvCxnSpPr>
              <p:nvPr/>
            </p:nvCxnSpPr>
            <p:spPr>
              <a:xfrm flipV="1">
                <a:off x="6640512" y="1873127"/>
                <a:ext cx="731520" cy="404716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60" idx="3"/>
                <a:endCxn id="59" idx="2"/>
              </p:cNvCxnSpPr>
              <p:nvPr/>
            </p:nvCxnSpPr>
            <p:spPr>
              <a:xfrm>
                <a:off x="6640512" y="2277843"/>
                <a:ext cx="731520" cy="378991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314632" y="1925685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3B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569466" y="1678958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0.8B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94792" y="2487557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2B</a:t>
                </a:r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7044383" y="5983170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044383" y="6766877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03263" y="6376835"/>
              <a:ext cx="609600" cy="387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stCxn id="59" idx="6"/>
              <a:endCxn id="71" idx="1"/>
            </p:cNvCxnSpPr>
            <p:nvPr/>
          </p:nvCxnSpPr>
          <p:spPr>
            <a:xfrm flipV="1">
              <a:off x="4366193" y="6570766"/>
              <a:ext cx="1337070" cy="925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1" idx="3"/>
              <a:endCxn id="69" idx="2"/>
            </p:cNvCxnSpPr>
            <p:nvPr/>
          </p:nvCxnSpPr>
          <p:spPr>
            <a:xfrm flipV="1">
              <a:off x="6312863" y="6166050"/>
              <a:ext cx="731520" cy="404716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1" idx="3"/>
              <a:endCxn id="70" idx="2"/>
            </p:cNvCxnSpPr>
            <p:nvPr/>
          </p:nvCxnSpPr>
          <p:spPr>
            <a:xfrm>
              <a:off x="6312863" y="6570766"/>
              <a:ext cx="731520" cy="37899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986983" y="6218608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1817" y="5971881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1.5B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67143" y="6780480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0.3B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85279" y="5602148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85279" y="647564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74753" y="670045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78928" y="174152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60596" y="2561980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23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43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Transaction output (TXO) based blockchains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4824" y="1004712"/>
            <a:ext cx="8919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Genesis block 0: The first block, created by </a:t>
            </a:r>
            <a:r>
              <a:rPr lang="en-US" sz="2400" dirty="0" err="1">
                <a:latin typeface="+mn-lt"/>
              </a:rPr>
              <a:t>Nakamoto</a:t>
            </a:r>
            <a:r>
              <a:rPr lang="en-US" sz="24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Every block has one coinbase transaction that creates  bitcoins (sum of block reward + transaction fees).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All other payments must show proof of funds (previous outputs).</a:t>
            </a:r>
          </a:p>
          <a:p>
            <a:endParaRPr lang="en-US" sz="2400" dirty="0">
              <a:latin typeface="+mn-lt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1890120" y="3526685"/>
            <a:ext cx="7493592" cy="2615352"/>
            <a:chOff x="1230312" y="3064685"/>
            <a:chExt cx="7493592" cy="2615352"/>
          </a:xfrm>
        </p:grpSpPr>
        <p:grpSp>
          <p:nvGrpSpPr>
            <p:cNvPr id="41" name="Group 40"/>
            <p:cNvGrpSpPr/>
            <p:nvPr/>
          </p:nvGrpSpPr>
          <p:grpSpPr>
            <a:xfrm>
              <a:off x="1230312" y="4160837"/>
              <a:ext cx="5896580" cy="1519200"/>
              <a:chOff x="1513563" y="5613437"/>
              <a:chExt cx="5896580" cy="1519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513563" y="5613437"/>
                <a:ext cx="2852630" cy="1149467"/>
                <a:chOff x="4885162" y="1690247"/>
                <a:chExt cx="2852630" cy="1149467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4885162" y="2094962"/>
                  <a:ext cx="365760" cy="365760"/>
                </a:xfrm>
                <a:prstGeom prst="ellipse">
                  <a:avLst/>
                </a:prstGeom>
                <a:solidFill>
                  <a:srgbClr val="66BCF6"/>
                </a:solidFill>
                <a:ln w="3175"/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372032" y="1690247"/>
                  <a:ext cx="365760" cy="365760"/>
                </a:xfrm>
                <a:prstGeom prst="ellipse">
                  <a:avLst/>
                </a:prstGeom>
                <a:solidFill>
                  <a:srgbClr val="66BCF6"/>
                </a:solidFill>
                <a:ln w="3175"/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372032" y="2473954"/>
                  <a:ext cx="365760" cy="365760"/>
                </a:xfrm>
                <a:prstGeom prst="ellipse">
                  <a:avLst/>
                </a:prstGeom>
                <a:solidFill>
                  <a:srgbClr val="66BCF6"/>
                </a:solidFill>
                <a:ln w="3175"/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030912" y="2083912"/>
                  <a:ext cx="609600" cy="38786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>
                  <a:stCxn id="57" idx="6"/>
                  <a:endCxn id="60" idx="1"/>
                </p:cNvCxnSpPr>
                <p:nvPr/>
              </p:nvCxnSpPr>
              <p:spPr>
                <a:xfrm>
                  <a:off x="5250922" y="2277842"/>
                  <a:ext cx="779990" cy="1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0" idx="3"/>
                  <a:endCxn id="58" idx="2"/>
                </p:cNvCxnSpPr>
                <p:nvPr/>
              </p:nvCxnSpPr>
              <p:spPr>
                <a:xfrm flipV="1">
                  <a:off x="6640512" y="1873127"/>
                  <a:ext cx="731520" cy="404716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60" idx="3"/>
                  <a:endCxn id="59" idx="2"/>
                </p:cNvCxnSpPr>
                <p:nvPr/>
              </p:nvCxnSpPr>
              <p:spPr>
                <a:xfrm>
                  <a:off x="6640512" y="2277843"/>
                  <a:ext cx="731520" cy="378991"/>
                </a:xfrm>
                <a:prstGeom prst="straightConnector1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/>
              <p:cNvSpPr/>
              <p:nvPr/>
            </p:nvSpPr>
            <p:spPr>
              <a:xfrm>
                <a:off x="7044383" y="5983170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044383" y="6766877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703263" y="6376835"/>
                <a:ext cx="609600" cy="3878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stCxn id="59" idx="6"/>
                <a:endCxn id="71" idx="1"/>
              </p:cNvCxnSpPr>
              <p:nvPr/>
            </p:nvCxnSpPr>
            <p:spPr>
              <a:xfrm flipV="1">
                <a:off x="4366193" y="6570766"/>
                <a:ext cx="1337070" cy="9258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71" idx="3"/>
                <a:endCxn id="69" idx="2"/>
              </p:cNvCxnSpPr>
              <p:nvPr/>
            </p:nvCxnSpPr>
            <p:spPr>
              <a:xfrm flipV="1">
                <a:off x="6312863" y="6166050"/>
                <a:ext cx="731520" cy="404716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1" idx="3"/>
                <a:endCxn id="70" idx="2"/>
              </p:cNvCxnSpPr>
              <p:nvPr/>
            </p:nvCxnSpPr>
            <p:spPr>
              <a:xfrm>
                <a:off x="6312863" y="6570766"/>
                <a:ext cx="731520" cy="378991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/>
            <p:cNvSpPr/>
            <p:nvPr/>
          </p:nvSpPr>
          <p:spPr>
            <a:xfrm>
              <a:off x="5359052" y="3676359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85662" y="3064685"/>
              <a:ext cx="2556270" cy="611674"/>
              <a:chOff x="3039167" y="2592094"/>
              <a:chExt cx="2556270" cy="6116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3039167" y="2592094"/>
                <a:ext cx="237744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Coinbase transaction</a:t>
                </a:r>
              </a:p>
            </p:txBody>
          </p:sp>
          <p:cxnSp>
            <p:nvCxnSpPr>
              <p:cNvPr id="93" name="Curved Connector 92"/>
              <p:cNvCxnSpPr>
                <a:stCxn id="91" idx="3"/>
                <a:endCxn id="88" idx="0"/>
              </p:cNvCxnSpPr>
              <p:nvPr/>
            </p:nvCxnSpPr>
            <p:spPr>
              <a:xfrm>
                <a:off x="5416607" y="2774974"/>
                <a:ext cx="178830" cy="428794"/>
              </a:xfrm>
              <a:prstGeom prst="curvedConnector2">
                <a:avLst/>
              </a:prstGeom>
              <a:ln w="38100">
                <a:solidFill>
                  <a:srgbClr val="00B0F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Oval 93"/>
            <p:cNvSpPr/>
            <p:nvPr/>
          </p:nvSpPr>
          <p:spPr>
            <a:xfrm>
              <a:off x="8358144" y="3676359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250112" y="3676359"/>
              <a:ext cx="609600" cy="387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88" idx="6"/>
              <a:endCxn id="95" idx="1"/>
            </p:cNvCxnSpPr>
            <p:nvPr/>
          </p:nvCxnSpPr>
          <p:spPr>
            <a:xfrm>
              <a:off x="5724812" y="3859239"/>
              <a:ext cx="1525300" cy="1105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69" idx="7"/>
              <a:endCxn id="95" idx="1"/>
            </p:cNvCxnSpPr>
            <p:nvPr/>
          </p:nvCxnSpPr>
          <p:spPr>
            <a:xfrm flipV="1">
              <a:off x="7073328" y="3870290"/>
              <a:ext cx="176784" cy="71384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3"/>
              <a:endCxn id="94" idx="2"/>
            </p:cNvCxnSpPr>
            <p:nvPr/>
          </p:nvCxnSpPr>
          <p:spPr>
            <a:xfrm flipV="1">
              <a:off x="7859712" y="3859239"/>
              <a:ext cx="498432" cy="1105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/>
          <p:nvPr/>
        </p:nvCxnSpPr>
        <p:spPr>
          <a:xfrm>
            <a:off x="1519872" y="6482279"/>
            <a:ext cx="3039998" cy="0"/>
          </a:xfrm>
          <a:prstGeom prst="bentConnector3">
            <a:avLst/>
          </a:prstGeom>
          <a:ln w="38100"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>
            <a:off x="4765992" y="6482279"/>
            <a:ext cx="3017520" cy="0"/>
          </a:xfrm>
          <a:prstGeom prst="bentConnector3">
            <a:avLst/>
          </a:prstGeom>
          <a:ln w="38100"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571432" y="65520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17552" y="6559484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n+1</a:t>
            </a:r>
          </a:p>
        </p:txBody>
      </p:sp>
      <p:cxnSp>
        <p:nvCxnSpPr>
          <p:cNvPr id="117" name="Curved Connector 116"/>
          <p:cNvCxnSpPr>
            <a:stCxn id="91" idx="1"/>
            <a:endCxn id="57" idx="0"/>
          </p:cNvCxnSpPr>
          <p:nvPr/>
        </p:nvCxnSpPr>
        <p:spPr>
          <a:xfrm rot="10800000" flipV="1">
            <a:off x="2073000" y="3709564"/>
            <a:ext cx="1572470" cy="1317987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354512" y="6607934"/>
            <a:ext cx="990600" cy="582529"/>
            <a:chOff x="4807584" y="6607934"/>
            <a:chExt cx="990600" cy="582529"/>
          </a:xfrm>
        </p:grpSpPr>
        <p:sp>
          <p:nvSpPr>
            <p:cNvPr id="2" name="Striped Right Arrow 1"/>
            <p:cNvSpPr/>
            <p:nvPr/>
          </p:nvSpPr>
          <p:spPr>
            <a:xfrm>
              <a:off x="4807584" y="6926421"/>
              <a:ext cx="990600" cy="264042"/>
            </a:xfrm>
            <a:prstGeom prst="strip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68685" y="6607934"/>
              <a:ext cx="868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Time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6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Three Graph Rules for TXO</a:t>
            </a:r>
          </a:p>
        </p:txBody>
      </p:sp>
      <p:sp>
        <p:nvSpPr>
          <p:cNvPr id="57" name="Oval 56"/>
          <p:cNvSpPr/>
          <p:nvPr/>
        </p:nvSpPr>
        <p:spPr>
          <a:xfrm>
            <a:off x="1268937" y="3790887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755807" y="3501584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755807" y="4285291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414687" y="3779837"/>
            <a:ext cx="609600" cy="387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7" idx="6"/>
            <a:endCxn id="60" idx="1"/>
          </p:cNvCxnSpPr>
          <p:nvPr/>
        </p:nvCxnSpPr>
        <p:spPr>
          <a:xfrm>
            <a:off x="1634697" y="3973767"/>
            <a:ext cx="779990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3"/>
            <a:endCxn id="58" idx="2"/>
          </p:cNvCxnSpPr>
          <p:nvPr/>
        </p:nvCxnSpPr>
        <p:spPr>
          <a:xfrm flipV="1">
            <a:off x="3024287" y="3684464"/>
            <a:ext cx="731520" cy="28930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3"/>
            <a:endCxn id="59" idx="2"/>
          </p:cNvCxnSpPr>
          <p:nvPr/>
        </p:nvCxnSpPr>
        <p:spPr>
          <a:xfrm>
            <a:off x="3024287" y="3973768"/>
            <a:ext cx="731520" cy="4944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99757" y="3871317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799757" y="4655024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58637" y="4264982"/>
            <a:ext cx="609600" cy="387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59" idx="6"/>
            <a:endCxn id="71" idx="1"/>
          </p:cNvCxnSpPr>
          <p:nvPr/>
        </p:nvCxnSpPr>
        <p:spPr>
          <a:xfrm flipV="1">
            <a:off x="4121567" y="4458913"/>
            <a:ext cx="1337070" cy="925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3"/>
            <a:endCxn id="69" idx="2"/>
          </p:cNvCxnSpPr>
          <p:nvPr/>
        </p:nvCxnSpPr>
        <p:spPr>
          <a:xfrm flipV="1">
            <a:off x="6068237" y="4054197"/>
            <a:ext cx="731520" cy="40471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3"/>
            <a:endCxn id="70" idx="2"/>
          </p:cNvCxnSpPr>
          <p:nvPr/>
        </p:nvCxnSpPr>
        <p:spPr>
          <a:xfrm>
            <a:off x="6068237" y="4458913"/>
            <a:ext cx="731520" cy="37899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397677" y="3017106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8396769" y="3017106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14729" y="3017106"/>
            <a:ext cx="609600" cy="387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88" idx="6"/>
            <a:endCxn id="95" idx="1"/>
          </p:cNvCxnSpPr>
          <p:nvPr/>
        </p:nvCxnSpPr>
        <p:spPr>
          <a:xfrm>
            <a:off x="5763437" y="3199986"/>
            <a:ext cx="1551292" cy="1105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9" idx="0"/>
            <a:endCxn id="95" idx="1"/>
          </p:cNvCxnSpPr>
          <p:nvPr/>
        </p:nvCxnSpPr>
        <p:spPr>
          <a:xfrm flipV="1">
            <a:off x="6982637" y="3211037"/>
            <a:ext cx="332092" cy="66028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5" idx="3"/>
            <a:endCxn id="94" idx="2"/>
          </p:cNvCxnSpPr>
          <p:nvPr/>
        </p:nvCxnSpPr>
        <p:spPr>
          <a:xfrm flipV="1">
            <a:off x="7924329" y="3199986"/>
            <a:ext cx="472440" cy="1105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2175" y="1154598"/>
            <a:ext cx="967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1- </a:t>
            </a:r>
            <a:r>
              <a:rPr lang="en-US" sz="2400" b="1" dirty="0">
                <a:latin typeface="Calibri" panose="020F0502020204030204" pitchFamily="34" charset="0"/>
              </a:rPr>
              <a:t>Source Rule</a:t>
            </a:r>
            <a:r>
              <a:rPr lang="en-US" sz="2400" dirty="0">
                <a:latin typeface="Calibri" panose="020F0502020204030204" pitchFamily="34" charset="0"/>
              </a:rPr>
              <a:t>: Coins can be gained from multiple  transactions. These can be spent at once or separately (dashed edges connect to unspecified addresses).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485929" y="3570459"/>
            <a:ext cx="609600" cy="387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14907" y="4597226"/>
            <a:ext cx="609600" cy="38786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7" idx="3"/>
            <a:endCxn id="69" idx="2"/>
          </p:cNvCxnSpPr>
          <p:nvPr/>
        </p:nvCxnSpPr>
        <p:spPr>
          <a:xfrm>
            <a:off x="6095529" y="3764390"/>
            <a:ext cx="704228" cy="28980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1"/>
          </p:cNvCxnSpPr>
          <p:nvPr/>
        </p:nvCxnSpPr>
        <p:spPr>
          <a:xfrm>
            <a:off x="7165517" y="4237077"/>
            <a:ext cx="849390" cy="554080"/>
          </a:xfrm>
          <a:prstGeom prst="straightConnector1">
            <a:avLst/>
          </a:prstGeom>
          <a:ln w="5715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8" idx="3"/>
          </p:cNvCxnSpPr>
          <p:nvPr/>
        </p:nvCxnSpPr>
        <p:spPr>
          <a:xfrm flipV="1">
            <a:off x="8624507" y="4791156"/>
            <a:ext cx="767376" cy="1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59870" y="3703637"/>
            <a:ext cx="9260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79484" y="372462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2860" y="5645367"/>
                <a:ext cx="87090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Address b can spend bitcoins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(once), or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0" y="5645367"/>
                <a:ext cx="870902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5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242422" y="2632863"/>
                <a:ext cx="71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422" y="2632863"/>
                <a:ext cx="71628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940642" y="4197884"/>
                <a:ext cx="71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642" y="4197884"/>
                <a:ext cx="71628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49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45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Three Graph Rules for TXO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496" y="1029065"/>
            <a:ext cx="9670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2- </a:t>
            </a:r>
            <a:r>
              <a:rPr lang="en-US" sz="2400" b="1" dirty="0">
                <a:latin typeface="Calibri" panose="020F0502020204030204" pitchFamily="34" charset="0"/>
              </a:rPr>
              <a:t>Balance Rule</a:t>
            </a:r>
            <a:r>
              <a:rPr lang="en-US" sz="2400" dirty="0">
                <a:latin typeface="Calibri" panose="020F0502020204030204" pitchFamily="34" charset="0"/>
              </a:rPr>
              <a:t>: All coins gained from a transaction must be spent in a single transaction. Addresses cannot keep change, must forward it.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82712" y="2373180"/>
            <a:ext cx="7493592" cy="2964318"/>
            <a:chOff x="1890120" y="4138359"/>
            <a:chExt cx="7493592" cy="2964318"/>
          </a:xfrm>
        </p:grpSpPr>
        <p:sp>
          <p:nvSpPr>
            <p:cNvPr id="57" name="Oval 56"/>
            <p:cNvSpPr/>
            <p:nvPr/>
          </p:nvSpPr>
          <p:spPr>
            <a:xfrm>
              <a:off x="1890120" y="4912140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76990" y="4622837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4376990" y="5406544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35870" y="4901090"/>
              <a:ext cx="609600" cy="387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57" idx="6"/>
              <a:endCxn id="60" idx="1"/>
            </p:cNvCxnSpPr>
            <p:nvPr/>
          </p:nvCxnSpPr>
          <p:spPr>
            <a:xfrm>
              <a:off x="2255880" y="5095020"/>
              <a:ext cx="779990" cy="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0" idx="3"/>
              <a:endCxn id="58" idx="2"/>
            </p:cNvCxnSpPr>
            <p:nvPr/>
          </p:nvCxnSpPr>
          <p:spPr>
            <a:xfrm flipV="1">
              <a:off x="3645470" y="4805717"/>
              <a:ext cx="731520" cy="28930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0" idx="3"/>
              <a:endCxn id="59" idx="2"/>
            </p:cNvCxnSpPr>
            <p:nvPr/>
          </p:nvCxnSpPr>
          <p:spPr>
            <a:xfrm>
              <a:off x="3645470" y="5095021"/>
              <a:ext cx="731520" cy="49440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7420940" y="4992570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420940" y="5776277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79820" y="5386235"/>
              <a:ext cx="609600" cy="387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stCxn id="59" idx="6"/>
              <a:endCxn id="71" idx="1"/>
            </p:cNvCxnSpPr>
            <p:nvPr/>
          </p:nvCxnSpPr>
          <p:spPr>
            <a:xfrm flipV="1">
              <a:off x="4742750" y="5580166"/>
              <a:ext cx="1337070" cy="925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1" idx="3"/>
              <a:endCxn id="69" idx="2"/>
            </p:cNvCxnSpPr>
            <p:nvPr/>
          </p:nvCxnSpPr>
          <p:spPr>
            <a:xfrm flipV="1">
              <a:off x="6689420" y="5175450"/>
              <a:ext cx="731520" cy="404716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1" idx="3"/>
              <a:endCxn id="70" idx="2"/>
            </p:cNvCxnSpPr>
            <p:nvPr/>
          </p:nvCxnSpPr>
          <p:spPr>
            <a:xfrm>
              <a:off x="6689420" y="5580166"/>
              <a:ext cx="731520" cy="37899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6018860" y="4138359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9017952" y="4138359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35912" y="4138359"/>
              <a:ext cx="609600" cy="387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88" idx="6"/>
              <a:endCxn id="95" idx="1"/>
            </p:cNvCxnSpPr>
            <p:nvPr/>
          </p:nvCxnSpPr>
          <p:spPr>
            <a:xfrm>
              <a:off x="6384620" y="4321239"/>
              <a:ext cx="1551292" cy="1105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69" idx="0"/>
              <a:endCxn id="95" idx="1"/>
            </p:cNvCxnSpPr>
            <p:nvPr/>
          </p:nvCxnSpPr>
          <p:spPr>
            <a:xfrm flipV="1">
              <a:off x="7603820" y="4332290"/>
              <a:ext cx="332092" cy="66028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3"/>
              <a:endCxn id="94" idx="2"/>
            </p:cNvCxnSpPr>
            <p:nvPr/>
          </p:nvCxnSpPr>
          <p:spPr>
            <a:xfrm flipV="1">
              <a:off x="8545512" y="4321239"/>
              <a:ext cx="472440" cy="11051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559871" y="5772303"/>
              <a:ext cx="2914634" cy="1330374"/>
              <a:chOff x="4559871" y="5772303"/>
              <a:chExt cx="2914634" cy="1330374"/>
            </a:xfrm>
          </p:grpSpPr>
          <p:cxnSp>
            <p:nvCxnSpPr>
              <p:cNvPr id="27" name="Curved Connector 26"/>
              <p:cNvCxnSpPr>
                <a:stCxn id="59" idx="4"/>
                <a:endCxn id="70" idx="3"/>
              </p:cNvCxnSpPr>
              <p:nvPr/>
            </p:nvCxnSpPr>
            <p:spPr>
              <a:xfrm rot="16200000" flipH="1">
                <a:off x="5859103" y="4473071"/>
                <a:ext cx="316169" cy="2914634"/>
              </a:xfrm>
              <a:prstGeom prst="curvedConnector3">
                <a:avLst>
                  <a:gd name="adj1" fmla="val 189245"/>
                </a:avLst>
              </a:prstGeom>
              <a:ln w="28575">
                <a:solidFill>
                  <a:schemeClr val="tx2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470220" y="6394791"/>
                <a:ext cx="14630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</a:rPr>
                  <a:t>Same user?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686715" y="4786572"/>
              <a:ext cx="2195360" cy="793594"/>
              <a:chOff x="4686715" y="4786572"/>
              <a:chExt cx="2195360" cy="793594"/>
            </a:xfrm>
          </p:grpSpPr>
          <p:cxnSp>
            <p:nvCxnSpPr>
              <p:cNvPr id="32" name="Curved Connector 31"/>
              <p:cNvCxnSpPr>
                <a:stCxn id="71" idx="3"/>
                <a:endCxn id="59" idx="7"/>
              </p:cNvCxnSpPr>
              <p:nvPr/>
            </p:nvCxnSpPr>
            <p:spPr>
              <a:xfrm flipH="1" flipV="1">
                <a:off x="4689186" y="5460108"/>
                <a:ext cx="2000234" cy="120058"/>
              </a:xfrm>
              <a:prstGeom prst="curvedConnector4">
                <a:avLst>
                  <a:gd name="adj1" fmla="val -11429"/>
                  <a:gd name="adj2" fmla="val 351939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686715" y="4786572"/>
                <a:ext cx="21953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anose="020F0502020204030204" pitchFamily="34" charset="0"/>
                  </a:rPr>
                  <a:t>Address reuse is rare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3771039" y="400448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4762" y="328919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79292" y="418668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6912" y="5151437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- c sold all its coins: c, d and e all belong to different people, or</a:t>
            </a:r>
          </a:p>
          <a:p>
            <a:r>
              <a:rPr lang="en-US" sz="2400" dirty="0"/>
              <a:t>ii - c paid to d, and forwarded the change to its new address e.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4512" y="6137280"/>
            <a:ext cx="944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In many scenarios, we have to learn which addresses belong to the same entity.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512" y="4770437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Two cases:</a:t>
            </a:r>
          </a:p>
        </p:txBody>
      </p:sp>
    </p:spTree>
    <p:extLst>
      <p:ext uri="{BB962C8B-B14F-4D97-AF65-F5344CB8AC3E}">
        <p14:creationId xmlns:p14="http://schemas.microsoft.com/office/powerpoint/2010/main" val="27065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46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Three Graph Rules for TXO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3831" y="1378962"/>
            <a:ext cx="9675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3 – </a:t>
            </a:r>
            <a:r>
              <a:rPr lang="en-US" sz="2400" b="1" dirty="0">
                <a:latin typeface="Calibri" panose="020F0502020204030204" pitchFamily="34" charset="0"/>
              </a:rPr>
              <a:t>Mapping Rule</a:t>
            </a:r>
            <a:r>
              <a:rPr lang="en-US" sz="2400" dirty="0">
                <a:latin typeface="Calibri" panose="020F0502020204030204" pitchFamily="34" charset="0"/>
              </a:rPr>
              <a:t>: Multiple inputs can be signed separately and merged, but the input-output address mappings are not recorded. 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3831" y="2233741"/>
            <a:ext cx="9675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A transaction can be considered a lake with incoming rivers, and outgoing emissaries. Coins mix in this lake.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73512" y="3433484"/>
            <a:ext cx="2884201" cy="1238326"/>
            <a:chOff x="3481991" y="3921738"/>
            <a:chExt cx="2884201" cy="1238326"/>
          </a:xfrm>
        </p:grpSpPr>
        <p:sp>
          <p:nvSpPr>
            <p:cNvPr id="48" name="Oval 47"/>
            <p:cNvSpPr/>
            <p:nvPr/>
          </p:nvSpPr>
          <p:spPr>
            <a:xfrm>
              <a:off x="3481991" y="4010597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0432" y="4010597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000432" y="4794304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59312" y="4288850"/>
              <a:ext cx="609600" cy="387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48" idx="6"/>
              <a:endCxn id="51" idx="1"/>
            </p:cNvCxnSpPr>
            <p:nvPr/>
          </p:nvCxnSpPr>
          <p:spPr>
            <a:xfrm>
              <a:off x="3847751" y="4193477"/>
              <a:ext cx="811561" cy="28930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3"/>
              <a:endCxn id="49" idx="2"/>
            </p:cNvCxnSpPr>
            <p:nvPr/>
          </p:nvCxnSpPr>
          <p:spPr>
            <a:xfrm flipV="1">
              <a:off x="5268912" y="4193477"/>
              <a:ext cx="731520" cy="28930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3"/>
              <a:endCxn id="50" idx="2"/>
            </p:cNvCxnSpPr>
            <p:nvPr/>
          </p:nvCxnSpPr>
          <p:spPr>
            <a:xfrm>
              <a:off x="5268912" y="4482781"/>
              <a:ext cx="731520" cy="49440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481991" y="4794304"/>
              <a:ext cx="365760" cy="36576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64" name="Straight Arrow Connector 63"/>
            <p:cNvCxnSpPr>
              <a:stCxn id="56" idx="6"/>
              <a:endCxn id="51" idx="1"/>
            </p:cNvCxnSpPr>
            <p:nvPr/>
          </p:nvCxnSpPr>
          <p:spPr>
            <a:xfrm flipV="1">
              <a:off x="3847751" y="4482781"/>
              <a:ext cx="811561" cy="49440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985426" y="4807907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1B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45405" y="3921738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1B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02459" y="3928363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1B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88871" y="4761210"/>
              <a:ext cx="640080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1B</a:t>
              </a:r>
            </a:p>
          </p:txBody>
        </p:sp>
      </p:grpSp>
      <p:sp>
        <p:nvSpPr>
          <p:cNvPr id="79" name="Rectangle 78"/>
          <p:cNvSpPr/>
          <p:nvPr/>
        </p:nvSpPr>
        <p:spPr>
          <a:xfrm>
            <a:off x="609248" y="5608637"/>
            <a:ext cx="944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Heuristics are developed to link inputs to outputs – we will cover them in the privacy section.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1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47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Existing Graph Approaches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28636" y="4533365"/>
            <a:ext cx="8883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Transaction graph:</a:t>
            </a:r>
            <a:r>
              <a:rPr lang="en-US" sz="2400" dirty="0">
                <a:latin typeface="Calibri" panose="020F0502020204030204" pitchFamily="34" charset="0"/>
              </a:rPr>
              <a:t> Edges between  transactions only.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488112" y="2049317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7593012" y="2048688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6488112" y="3081227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8240712" y="3081226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stCxn id="190" idx="3"/>
            <a:endCxn id="191" idx="1"/>
          </p:cNvCxnSpPr>
          <p:nvPr/>
        </p:nvCxnSpPr>
        <p:spPr>
          <a:xfrm flipV="1">
            <a:off x="7021512" y="2186809"/>
            <a:ext cx="571500" cy="62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2" idx="3"/>
            <a:endCxn id="193" idx="1"/>
          </p:cNvCxnSpPr>
          <p:nvPr/>
        </p:nvCxnSpPr>
        <p:spPr>
          <a:xfrm flipV="1">
            <a:off x="7021512" y="3219347"/>
            <a:ext cx="1219200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491604" y="3638338"/>
            <a:ext cx="20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Transaction graph</a:t>
            </a:r>
          </a:p>
        </p:txBody>
      </p:sp>
      <p:cxnSp>
        <p:nvCxnSpPr>
          <p:cNvPr id="3" name="Straight Arrow Connector 2"/>
          <p:cNvCxnSpPr>
            <a:endCxn id="193" idx="1"/>
          </p:cNvCxnSpPr>
          <p:nvPr/>
        </p:nvCxnSpPr>
        <p:spPr>
          <a:xfrm>
            <a:off x="8126412" y="2324929"/>
            <a:ext cx="114300" cy="89441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694952" y="15700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94952" y="21034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94952" y="26198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94952" y="305841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94952" y="3554285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326029" y="16077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326029" y="21034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326029" y="3244778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740325" y="16077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740325" y="21034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285752" y="2646186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589035" y="305841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589035" y="3554285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373209" y="2173526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73209" y="3242263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980953" y="2167215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00091" y="3203851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>
            <a:stCxn id="96" idx="5"/>
            <a:endCxn id="109" idx="1"/>
          </p:cNvCxnSpPr>
          <p:nvPr/>
        </p:nvCxnSpPr>
        <p:spPr>
          <a:xfrm>
            <a:off x="952513" y="1827598"/>
            <a:ext cx="420696" cy="42683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9" idx="6"/>
            <a:endCxn id="110" idx="1"/>
          </p:cNvCxnSpPr>
          <p:nvPr/>
        </p:nvCxnSpPr>
        <p:spPr>
          <a:xfrm>
            <a:off x="996704" y="3209287"/>
            <a:ext cx="376505" cy="1138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0" idx="7"/>
            <a:endCxn id="110" idx="1"/>
          </p:cNvCxnSpPr>
          <p:nvPr/>
        </p:nvCxnSpPr>
        <p:spPr>
          <a:xfrm flipV="1">
            <a:off x="952513" y="3323170"/>
            <a:ext cx="420696" cy="275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3" idx="6"/>
            <a:endCxn id="112" idx="1"/>
          </p:cNvCxnSpPr>
          <p:nvPr/>
        </p:nvCxnSpPr>
        <p:spPr>
          <a:xfrm flipV="1">
            <a:off x="2627781" y="3284758"/>
            <a:ext cx="1172310" cy="1108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2" idx="6"/>
            <a:endCxn id="111" idx="1"/>
          </p:cNvCxnSpPr>
          <p:nvPr/>
        </p:nvCxnSpPr>
        <p:spPr>
          <a:xfrm flipV="1">
            <a:off x="2627781" y="2248122"/>
            <a:ext cx="353172" cy="61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1" idx="5"/>
            <a:endCxn id="111" idx="1"/>
          </p:cNvCxnSpPr>
          <p:nvPr/>
        </p:nvCxnSpPr>
        <p:spPr>
          <a:xfrm>
            <a:off x="2583590" y="1865342"/>
            <a:ext cx="397363" cy="3827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1" idx="3"/>
            <a:endCxn id="106" idx="0"/>
          </p:cNvCxnSpPr>
          <p:nvPr/>
        </p:nvCxnSpPr>
        <p:spPr>
          <a:xfrm>
            <a:off x="3367208" y="2248122"/>
            <a:ext cx="69420" cy="39806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6" idx="5"/>
            <a:endCxn id="112" idx="1"/>
          </p:cNvCxnSpPr>
          <p:nvPr/>
        </p:nvCxnSpPr>
        <p:spPr>
          <a:xfrm>
            <a:off x="3543313" y="2903747"/>
            <a:ext cx="256778" cy="381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2" idx="3"/>
            <a:endCxn id="107" idx="2"/>
          </p:cNvCxnSpPr>
          <p:nvPr/>
        </p:nvCxnSpPr>
        <p:spPr>
          <a:xfrm flipV="1">
            <a:off x="4186346" y="3209287"/>
            <a:ext cx="402689" cy="754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2" idx="3"/>
            <a:endCxn id="108" idx="2"/>
          </p:cNvCxnSpPr>
          <p:nvPr/>
        </p:nvCxnSpPr>
        <p:spPr>
          <a:xfrm>
            <a:off x="4186346" y="3284758"/>
            <a:ext cx="402689" cy="4204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7" idx="6"/>
            <a:endCxn id="109" idx="1"/>
          </p:cNvCxnSpPr>
          <p:nvPr/>
        </p:nvCxnSpPr>
        <p:spPr>
          <a:xfrm>
            <a:off x="996704" y="2254313"/>
            <a:ext cx="37650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8" idx="7"/>
            <a:endCxn id="109" idx="1"/>
          </p:cNvCxnSpPr>
          <p:nvPr/>
        </p:nvCxnSpPr>
        <p:spPr>
          <a:xfrm flipV="1">
            <a:off x="952513" y="2254433"/>
            <a:ext cx="420696" cy="40963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1" idx="3"/>
            <a:endCxn id="104" idx="2"/>
          </p:cNvCxnSpPr>
          <p:nvPr/>
        </p:nvCxnSpPr>
        <p:spPr>
          <a:xfrm flipV="1">
            <a:off x="3367208" y="1758657"/>
            <a:ext cx="373117" cy="4894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1" idx="3"/>
            <a:endCxn id="105" idx="1"/>
          </p:cNvCxnSpPr>
          <p:nvPr/>
        </p:nvCxnSpPr>
        <p:spPr>
          <a:xfrm flipV="1">
            <a:off x="3367208" y="2147628"/>
            <a:ext cx="417308" cy="10049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0" idx="3"/>
            <a:endCxn id="103" idx="2"/>
          </p:cNvCxnSpPr>
          <p:nvPr/>
        </p:nvCxnSpPr>
        <p:spPr>
          <a:xfrm>
            <a:off x="1759464" y="3323170"/>
            <a:ext cx="566565" cy="7248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9" idx="3"/>
            <a:endCxn id="101" idx="2"/>
          </p:cNvCxnSpPr>
          <p:nvPr/>
        </p:nvCxnSpPr>
        <p:spPr>
          <a:xfrm flipV="1">
            <a:off x="1759464" y="1758657"/>
            <a:ext cx="566565" cy="49577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9" idx="3"/>
            <a:endCxn id="102" idx="2"/>
          </p:cNvCxnSpPr>
          <p:nvPr/>
        </p:nvCxnSpPr>
        <p:spPr>
          <a:xfrm flipV="1">
            <a:off x="1759464" y="2254313"/>
            <a:ext cx="56656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2326029" y="2792222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33" name="Straight Arrow Connector 132"/>
          <p:cNvCxnSpPr>
            <a:stCxn id="109" idx="3"/>
            <a:endCxn id="132" idx="2"/>
          </p:cNvCxnSpPr>
          <p:nvPr/>
        </p:nvCxnSpPr>
        <p:spPr>
          <a:xfrm>
            <a:off x="1759464" y="2254433"/>
            <a:ext cx="566565" cy="6886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0" idx="3"/>
            <a:endCxn id="132" idx="3"/>
          </p:cNvCxnSpPr>
          <p:nvPr/>
        </p:nvCxnSpPr>
        <p:spPr>
          <a:xfrm flipV="1">
            <a:off x="1759464" y="3049783"/>
            <a:ext cx="610756" cy="2733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64142" y="5111876"/>
            <a:ext cx="50387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Cannot capture unspent coins.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64142" y="5756572"/>
            <a:ext cx="824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Cannot distinguish transactions with differing inputs/outputs.</a:t>
            </a:r>
          </a:p>
        </p:txBody>
      </p:sp>
      <p:sp>
        <p:nvSpPr>
          <p:cNvPr id="17" name="Oval 16"/>
          <p:cNvSpPr/>
          <p:nvPr/>
        </p:nvSpPr>
        <p:spPr>
          <a:xfrm>
            <a:off x="1816038" y="2640981"/>
            <a:ext cx="990600" cy="583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432932" y="3638338"/>
            <a:ext cx="20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Blockchain graph</a:t>
            </a:r>
          </a:p>
        </p:txBody>
      </p:sp>
      <p:cxnSp>
        <p:nvCxnSpPr>
          <p:cNvPr id="19" name="Curved Connector 18"/>
          <p:cNvCxnSpPr>
            <a:stCxn id="190" idx="0"/>
            <a:endCxn id="191" idx="0"/>
          </p:cNvCxnSpPr>
          <p:nvPr/>
        </p:nvCxnSpPr>
        <p:spPr>
          <a:xfrm rot="5400000" flipH="1" flipV="1">
            <a:off x="7306948" y="1496553"/>
            <a:ext cx="629" cy="1104900"/>
          </a:xfrm>
          <a:prstGeom prst="curvedConnector3">
            <a:avLst>
              <a:gd name="adj1" fmla="val 95804293"/>
            </a:avLst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59712" y="1293648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inputs/outputs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312" y="643736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Dorit</a:t>
            </a:r>
            <a:r>
              <a:rPr lang="en-US" dirty="0"/>
              <a:t> Ron and </a:t>
            </a:r>
            <a:r>
              <a:rPr lang="en-US" dirty="0" err="1"/>
              <a:t>Adi</a:t>
            </a:r>
            <a:r>
              <a:rPr lang="en-US" dirty="0"/>
              <a:t> Shamir. 2013. </a:t>
            </a:r>
            <a:r>
              <a:rPr lang="en-US" b="1" dirty="0"/>
              <a:t>Quantitative analysis of the full bitcoin transaction graph</a:t>
            </a:r>
            <a:r>
              <a:rPr lang="en-US" dirty="0"/>
              <a:t>. In International Conference on Financial Cryptography and Data Security. Springer, 6–24.</a:t>
            </a:r>
          </a:p>
        </p:txBody>
      </p:sp>
    </p:spTree>
    <p:extLst>
      <p:ext uri="{BB962C8B-B14F-4D97-AF65-F5344CB8AC3E}">
        <p14:creationId xmlns:p14="http://schemas.microsoft.com/office/powerpoint/2010/main" val="32381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7" grpId="1" animBg="1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48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5238751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Existing Graph Approaches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2470" y="4465637"/>
            <a:ext cx="930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2- </a:t>
            </a:r>
            <a:r>
              <a:rPr lang="en-US" sz="2400" b="1" dirty="0">
                <a:latin typeface="Calibri" panose="020F0502020204030204" pitchFamily="34" charset="0"/>
              </a:rPr>
              <a:t>Address graph:</a:t>
            </a:r>
            <a:r>
              <a:rPr lang="en-US" sz="2400" dirty="0">
                <a:latin typeface="Calibri" panose="020F0502020204030204" pitchFamily="34" charset="0"/>
              </a:rPr>
              <a:t> Edges between addresses only.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679859" y="402010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Address graph</a:t>
            </a:r>
          </a:p>
        </p:txBody>
      </p:sp>
      <p:sp>
        <p:nvSpPr>
          <p:cNvPr id="201" name="Oval 200"/>
          <p:cNvSpPr/>
          <p:nvPr/>
        </p:nvSpPr>
        <p:spPr>
          <a:xfrm>
            <a:off x="5878512" y="150418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5878512" y="1991253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5878512" y="245392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5878512" y="283492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5878512" y="352072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022759" y="150418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022759" y="1991253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022759" y="352072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8012112" y="150418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8012112" y="1991253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8012112" y="245392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8926512" y="283492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8926512" y="352072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37" name="Straight Arrow Connector 236"/>
          <p:cNvCxnSpPr>
            <a:stCxn id="201" idx="6"/>
            <a:endCxn id="206" idx="2"/>
          </p:cNvCxnSpPr>
          <p:nvPr/>
        </p:nvCxnSpPr>
        <p:spPr>
          <a:xfrm>
            <a:off x="6183312" y="1656584"/>
            <a:ext cx="83944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01" idx="6"/>
            <a:endCxn id="207" idx="1"/>
          </p:cNvCxnSpPr>
          <p:nvPr/>
        </p:nvCxnSpPr>
        <p:spPr>
          <a:xfrm>
            <a:off x="6183312" y="1656584"/>
            <a:ext cx="884084" cy="379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02" idx="7"/>
            <a:endCxn id="206" idx="3"/>
          </p:cNvCxnSpPr>
          <p:nvPr/>
        </p:nvCxnSpPr>
        <p:spPr>
          <a:xfrm flipV="1">
            <a:off x="6138675" y="1764347"/>
            <a:ext cx="928721" cy="2715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02" idx="6"/>
            <a:endCxn id="207" idx="2"/>
          </p:cNvCxnSpPr>
          <p:nvPr/>
        </p:nvCxnSpPr>
        <p:spPr>
          <a:xfrm>
            <a:off x="6183312" y="2143653"/>
            <a:ext cx="83944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03" idx="6"/>
            <a:endCxn id="206" idx="3"/>
          </p:cNvCxnSpPr>
          <p:nvPr/>
        </p:nvCxnSpPr>
        <p:spPr>
          <a:xfrm flipV="1">
            <a:off x="6183312" y="1764347"/>
            <a:ext cx="884084" cy="84197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03" idx="7"/>
            <a:endCxn id="207" idx="3"/>
          </p:cNvCxnSpPr>
          <p:nvPr/>
        </p:nvCxnSpPr>
        <p:spPr>
          <a:xfrm flipV="1">
            <a:off x="6138675" y="2251416"/>
            <a:ext cx="928721" cy="24714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06" idx="6"/>
            <a:endCxn id="209" idx="2"/>
          </p:cNvCxnSpPr>
          <p:nvPr/>
        </p:nvCxnSpPr>
        <p:spPr>
          <a:xfrm>
            <a:off x="7327559" y="1656584"/>
            <a:ext cx="684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06" idx="6"/>
            <a:endCxn id="210" idx="1"/>
          </p:cNvCxnSpPr>
          <p:nvPr/>
        </p:nvCxnSpPr>
        <p:spPr>
          <a:xfrm>
            <a:off x="7327559" y="1656584"/>
            <a:ext cx="729190" cy="379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07" idx="7"/>
            <a:endCxn id="209" idx="3"/>
          </p:cNvCxnSpPr>
          <p:nvPr/>
        </p:nvCxnSpPr>
        <p:spPr>
          <a:xfrm flipV="1">
            <a:off x="7282922" y="1764347"/>
            <a:ext cx="773827" cy="2715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07" idx="6"/>
            <a:endCxn id="210" idx="2"/>
          </p:cNvCxnSpPr>
          <p:nvPr/>
        </p:nvCxnSpPr>
        <p:spPr>
          <a:xfrm>
            <a:off x="7327559" y="2143653"/>
            <a:ext cx="684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04" idx="6"/>
            <a:endCxn id="208" idx="1"/>
          </p:cNvCxnSpPr>
          <p:nvPr/>
        </p:nvCxnSpPr>
        <p:spPr>
          <a:xfrm>
            <a:off x="6183312" y="2987324"/>
            <a:ext cx="884084" cy="5780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05" idx="6"/>
            <a:endCxn id="208" idx="2"/>
          </p:cNvCxnSpPr>
          <p:nvPr/>
        </p:nvCxnSpPr>
        <p:spPr>
          <a:xfrm>
            <a:off x="6183312" y="3673124"/>
            <a:ext cx="83944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11" idx="5"/>
            <a:endCxn id="212" idx="1"/>
          </p:cNvCxnSpPr>
          <p:nvPr/>
        </p:nvCxnSpPr>
        <p:spPr>
          <a:xfrm>
            <a:off x="8272275" y="2714087"/>
            <a:ext cx="698874" cy="16547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08" idx="6"/>
            <a:endCxn id="213" idx="2"/>
          </p:cNvCxnSpPr>
          <p:nvPr/>
        </p:nvCxnSpPr>
        <p:spPr>
          <a:xfrm>
            <a:off x="7327559" y="3673124"/>
            <a:ext cx="15989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08" idx="7"/>
            <a:endCxn id="212" idx="2"/>
          </p:cNvCxnSpPr>
          <p:nvPr/>
        </p:nvCxnSpPr>
        <p:spPr>
          <a:xfrm flipV="1">
            <a:off x="7282922" y="2987324"/>
            <a:ext cx="1643590" cy="5780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11" idx="5"/>
            <a:endCxn id="213" idx="1"/>
          </p:cNvCxnSpPr>
          <p:nvPr/>
        </p:nvCxnSpPr>
        <p:spPr>
          <a:xfrm>
            <a:off x="8272275" y="2714087"/>
            <a:ext cx="698874" cy="85127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07" idx="5"/>
            <a:endCxn id="211" idx="0"/>
          </p:cNvCxnSpPr>
          <p:nvPr/>
        </p:nvCxnSpPr>
        <p:spPr>
          <a:xfrm>
            <a:off x="7282922" y="2251416"/>
            <a:ext cx="881590" cy="20250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06" idx="5"/>
            <a:endCxn id="211" idx="0"/>
          </p:cNvCxnSpPr>
          <p:nvPr/>
        </p:nvCxnSpPr>
        <p:spPr>
          <a:xfrm>
            <a:off x="7282922" y="1764347"/>
            <a:ext cx="881590" cy="68957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022759" y="245392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85" name="Straight Arrow Connector 284"/>
          <p:cNvCxnSpPr>
            <a:stCxn id="203" idx="6"/>
            <a:endCxn id="283" idx="2"/>
          </p:cNvCxnSpPr>
          <p:nvPr/>
        </p:nvCxnSpPr>
        <p:spPr>
          <a:xfrm>
            <a:off x="6183312" y="2606324"/>
            <a:ext cx="83944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2" idx="6"/>
            <a:endCxn id="283" idx="1"/>
          </p:cNvCxnSpPr>
          <p:nvPr/>
        </p:nvCxnSpPr>
        <p:spPr>
          <a:xfrm>
            <a:off x="6183312" y="2143653"/>
            <a:ext cx="884084" cy="35490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01" idx="5"/>
            <a:endCxn id="283" idx="0"/>
          </p:cNvCxnSpPr>
          <p:nvPr/>
        </p:nvCxnSpPr>
        <p:spPr>
          <a:xfrm>
            <a:off x="6138675" y="1764347"/>
            <a:ext cx="1036484" cy="68957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204" idx="7"/>
            <a:endCxn id="283" idx="3"/>
          </p:cNvCxnSpPr>
          <p:nvPr/>
        </p:nvCxnSpPr>
        <p:spPr>
          <a:xfrm flipV="1">
            <a:off x="6138675" y="2714087"/>
            <a:ext cx="928721" cy="16547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05" idx="7"/>
            <a:endCxn id="283" idx="4"/>
          </p:cNvCxnSpPr>
          <p:nvPr/>
        </p:nvCxnSpPr>
        <p:spPr>
          <a:xfrm flipV="1">
            <a:off x="6138675" y="2758724"/>
            <a:ext cx="1036484" cy="8066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2730" y="1455501"/>
            <a:ext cx="2211801" cy="1651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4430" y="1416928"/>
            <a:ext cx="1563445" cy="1417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52807" y="153990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52807" y="207330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52807" y="258975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52807" y="30282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52807" y="3524155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2283884" y="157765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3884" y="207330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283884" y="3214648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98180" y="157765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3698180" y="207330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3243607" y="2616056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4546890" y="30282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546890" y="3524155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331064" y="2143396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331064" y="3212133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938808" y="2137085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7946" y="3173721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stCxn id="95" idx="5"/>
            <a:endCxn id="148" idx="1"/>
          </p:cNvCxnSpPr>
          <p:nvPr/>
        </p:nvCxnSpPr>
        <p:spPr>
          <a:xfrm>
            <a:off x="910368" y="1797468"/>
            <a:ext cx="420696" cy="42683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8" idx="6"/>
            <a:endCxn id="149" idx="1"/>
          </p:cNvCxnSpPr>
          <p:nvPr/>
        </p:nvCxnSpPr>
        <p:spPr>
          <a:xfrm>
            <a:off x="954559" y="3179157"/>
            <a:ext cx="376505" cy="1138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9" idx="7"/>
            <a:endCxn id="149" idx="1"/>
          </p:cNvCxnSpPr>
          <p:nvPr/>
        </p:nvCxnSpPr>
        <p:spPr>
          <a:xfrm flipV="1">
            <a:off x="910368" y="3293040"/>
            <a:ext cx="420696" cy="275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2" idx="6"/>
            <a:endCxn id="151" idx="1"/>
          </p:cNvCxnSpPr>
          <p:nvPr/>
        </p:nvCxnSpPr>
        <p:spPr>
          <a:xfrm flipV="1">
            <a:off x="2585636" y="3254628"/>
            <a:ext cx="1172310" cy="1108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1" idx="6"/>
            <a:endCxn id="150" idx="1"/>
          </p:cNvCxnSpPr>
          <p:nvPr/>
        </p:nvCxnSpPr>
        <p:spPr>
          <a:xfrm flipV="1">
            <a:off x="2585636" y="2217992"/>
            <a:ext cx="353172" cy="61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0" idx="5"/>
            <a:endCxn id="150" idx="1"/>
          </p:cNvCxnSpPr>
          <p:nvPr/>
        </p:nvCxnSpPr>
        <p:spPr>
          <a:xfrm>
            <a:off x="2541445" y="1835212"/>
            <a:ext cx="397363" cy="3827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0" idx="3"/>
            <a:endCxn id="145" idx="0"/>
          </p:cNvCxnSpPr>
          <p:nvPr/>
        </p:nvCxnSpPr>
        <p:spPr>
          <a:xfrm>
            <a:off x="3325063" y="2217992"/>
            <a:ext cx="69420" cy="39806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5" idx="5"/>
            <a:endCxn id="151" idx="1"/>
          </p:cNvCxnSpPr>
          <p:nvPr/>
        </p:nvCxnSpPr>
        <p:spPr>
          <a:xfrm>
            <a:off x="3501168" y="2873617"/>
            <a:ext cx="256778" cy="381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1" idx="3"/>
            <a:endCxn id="146" idx="2"/>
          </p:cNvCxnSpPr>
          <p:nvPr/>
        </p:nvCxnSpPr>
        <p:spPr>
          <a:xfrm flipV="1">
            <a:off x="4144201" y="3179157"/>
            <a:ext cx="402689" cy="754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3"/>
            <a:endCxn id="147" idx="2"/>
          </p:cNvCxnSpPr>
          <p:nvPr/>
        </p:nvCxnSpPr>
        <p:spPr>
          <a:xfrm>
            <a:off x="4144201" y="3254628"/>
            <a:ext cx="402689" cy="4204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6" idx="6"/>
            <a:endCxn id="148" idx="1"/>
          </p:cNvCxnSpPr>
          <p:nvPr/>
        </p:nvCxnSpPr>
        <p:spPr>
          <a:xfrm>
            <a:off x="954559" y="2224183"/>
            <a:ext cx="37650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7" idx="7"/>
            <a:endCxn id="148" idx="1"/>
          </p:cNvCxnSpPr>
          <p:nvPr/>
        </p:nvCxnSpPr>
        <p:spPr>
          <a:xfrm flipV="1">
            <a:off x="910368" y="2224303"/>
            <a:ext cx="420696" cy="40963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0" idx="3"/>
            <a:endCxn id="143" idx="2"/>
          </p:cNvCxnSpPr>
          <p:nvPr/>
        </p:nvCxnSpPr>
        <p:spPr>
          <a:xfrm flipV="1">
            <a:off x="3325063" y="1728527"/>
            <a:ext cx="373117" cy="4894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0" idx="3"/>
            <a:endCxn id="144" idx="1"/>
          </p:cNvCxnSpPr>
          <p:nvPr/>
        </p:nvCxnSpPr>
        <p:spPr>
          <a:xfrm flipV="1">
            <a:off x="3325063" y="2117498"/>
            <a:ext cx="417308" cy="10049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49" idx="3"/>
            <a:endCxn id="142" idx="2"/>
          </p:cNvCxnSpPr>
          <p:nvPr/>
        </p:nvCxnSpPr>
        <p:spPr>
          <a:xfrm>
            <a:off x="1717319" y="3293040"/>
            <a:ext cx="566565" cy="7248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8" idx="3"/>
            <a:endCxn id="140" idx="2"/>
          </p:cNvCxnSpPr>
          <p:nvPr/>
        </p:nvCxnSpPr>
        <p:spPr>
          <a:xfrm flipV="1">
            <a:off x="1717319" y="1728527"/>
            <a:ext cx="566565" cy="49577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8" idx="3"/>
            <a:endCxn id="141" idx="2"/>
          </p:cNvCxnSpPr>
          <p:nvPr/>
        </p:nvCxnSpPr>
        <p:spPr>
          <a:xfrm flipV="1">
            <a:off x="1717319" y="2224183"/>
            <a:ext cx="56656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2283884" y="2762092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70" name="Straight Arrow Connector 169"/>
          <p:cNvCxnSpPr>
            <a:stCxn id="148" idx="3"/>
            <a:endCxn id="169" idx="2"/>
          </p:cNvCxnSpPr>
          <p:nvPr/>
        </p:nvCxnSpPr>
        <p:spPr>
          <a:xfrm>
            <a:off x="1717319" y="2224303"/>
            <a:ext cx="566565" cy="6886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9" idx="3"/>
            <a:endCxn id="169" idx="3"/>
          </p:cNvCxnSpPr>
          <p:nvPr/>
        </p:nvCxnSpPr>
        <p:spPr>
          <a:xfrm flipV="1">
            <a:off x="1717319" y="3019653"/>
            <a:ext cx="610756" cy="2733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390787" y="4020105"/>
            <a:ext cx="202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Blockchain graph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4353" y="5092935"/>
            <a:ext cx="896112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Edges are multiplied between inputs and outputs: creates 1 million edges for a 1000 input, 1000 output transaction.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Creates bias for average degree, even for median degree.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540" y="6511574"/>
            <a:ext cx="9256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Michele Spagnuolo, Federico Maggi, and Stefano </a:t>
            </a:r>
            <a:r>
              <a:rPr lang="en-US" dirty="0" err="1"/>
              <a:t>Zanero</a:t>
            </a:r>
            <a:r>
              <a:rPr lang="en-US" dirty="0"/>
              <a:t>. 2014. </a:t>
            </a:r>
            <a:r>
              <a:rPr lang="en-US" b="1" dirty="0" err="1"/>
              <a:t>Bitiodine</a:t>
            </a:r>
            <a:r>
              <a:rPr lang="en-US" b="1" dirty="0"/>
              <a:t>: Extracting intelligence from the bitcoin network</a:t>
            </a:r>
            <a:r>
              <a:rPr lang="en-US" dirty="0"/>
              <a:t>. In International Conference on Financial Cryptography and Data Security. Springer, 457–4</a:t>
            </a:r>
          </a:p>
        </p:txBody>
      </p:sp>
    </p:spTree>
    <p:extLst>
      <p:ext uri="{BB962C8B-B14F-4D97-AF65-F5344CB8AC3E}">
        <p14:creationId xmlns:p14="http://schemas.microsoft.com/office/powerpoint/2010/main" val="9707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4" grpId="0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49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5238751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Existing Graph Approaches</a:t>
            </a:r>
          </a:p>
        </p:txBody>
      </p:sp>
      <p:sp>
        <p:nvSpPr>
          <p:cNvPr id="201" name="Oval 200"/>
          <p:cNvSpPr/>
          <p:nvPr/>
        </p:nvSpPr>
        <p:spPr>
          <a:xfrm>
            <a:off x="5878512" y="87775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5878512" y="1364819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5878512" y="182749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5878512" y="220849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5878512" y="289429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022759" y="87775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022759" y="1364819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022759" y="289429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8012112" y="87775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8012112" y="1364819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8012112" y="182749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8926512" y="220849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8926512" y="289429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37" name="Straight Arrow Connector 236"/>
          <p:cNvCxnSpPr>
            <a:stCxn id="201" idx="6"/>
            <a:endCxn id="206" idx="2"/>
          </p:cNvCxnSpPr>
          <p:nvPr/>
        </p:nvCxnSpPr>
        <p:spPr>
          <a:xfrm>
            <a:off x="6183312" y="1030150"/>
            <a:ext cx="83944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01" idx="6"/>
            <a:endCxn id="207" idx="1"/>
          </p:cNvCxnSpPr>
          <p:nvPr/>
        </p:nvCxnSpPr>
        <p:spPr>
          <a:xfrm>
            <a:off x="6183312" y="1030150"/>
            <a:ext cx="884084" cy="379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02" idx="7"/>
            <a:endCxn id="206" idx="3"/>
          </p:cNvCxnSpPr>
          <p:nvPr/>
        </p:nvCxnSpPr>
        <p:spPr>
          <a:xfrm flipV="1">
            <a:off x="6138675" y="1137913"/>
            <a:ext cx="928721" cy="2715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02" idx="6"/>
            <a:endCxn id="207" idx="2"/>
          </p:cNvCxnSpPr>
          <p:nvPr/>
        </p:nvCxnSpPr>
        <p:spPr>
          <a:xfrm>
            <a:off x="6183312" y="1517219"/>
            <a:ext cx="83944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03" idx="6"/>
            <a:endCxn id="206" idx="3"/>
          </p:cNvCxnSpPr>
          <p:nvPr/>
        </p:nvCxnSpPr>
        <p:spPr>
          <a:xfrm flipV="1">
            <a:off x="6183312" y="1137913"/>
            <a:ext cx="884084" cy="84197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03" idx="7"/>
            <a:endCxn id="207" idx="3"/>
          </p:cNvCxnSpPr>
          <p:nvPr/>
        </p:nvCxnSpPr>
        <p:spPr>
          <a:xfrm flipV="1">
            <a:off x="6138675" y="1624982"/>
            <a:ext cx="928721" cy="24714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06" idx="6"/>
            <a:endCxn id="209" idx="2"/>
          </p:cNvCxnSpPr>
          <p:nvPr/>
        </p:nvCxnSpPr>
        <p:spPr>
          <a:xfrm>
            <a:off x="7327559" y="1030150"/>
            <a:ext cx="684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06" idx="6"/>
            <a:endCxn id="210" idx="1"/>
          </p:cNvCxnSpPr>
          <p:nvPr/>
        </p:nvCxnSpPr>
        <p:spPr>
          <a:xfrm>
            <a:off x="7327559" y="1030150"/>
            <a:ext cx="729190" cy="379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07" idx="7"/>
            <a:endCxn id="209" idx="3"/>
          </p:cNvCxnSpPr>
          <p:nvPr/>
        </p:nvCxnSpPr>
        <p:spPr>
          <a:xfrm flipV="1">
            <a:off x="7282922" y="1137913"/>
            <a:ext cx="773827" cy="27154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07" idx="6"/>
            <a:endCxn id="210" idx="2"/>
          </p:cNvCxnSpPr>
          <p:nvPr/>
        </p:nvCxnSpPr>
        <p:spPr>
          <a:xfrm>
            <a:off x="7327559" y="1517219"/>
            <a:ext cx="684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04" idx="6"/>
            <a:endCxn id="208" idx="1"/>
          </p:cNvCxnSpPr>
          <p:nvPr/>
        </p:nvCxnSpPr>
        <p:spPr>
          <a:xfrm>
            <a:off x="6183312" y="2360890"/>
            <a:ext cx="884084" cy="5780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05" idx="6"/>
            <a:endCxn id="208" idx="2"/>
          </p:cNvCxnSpPr>
          <p:nvPr/>
        </p:nvCxnSpPr>
        <p:spPr>
          <a:xfrm>
            <a:off x="6183312" y="3046690"/>
            <a:ext cx="83944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11" idx="5"/>
            <a:endCxn id="212" idx="1"/>
          </p:cNvCxnSpPr>
          <p:nvPr/>
        </p:nvCxnSpPr>
        <p:spPr>
          <a:xfrm>
            <a:off x="8272275" y="2087653"/>
            <a:ext cx="698874" cy="16547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08" idx="6"/>
            <a:endCxn id="213" idx="2"/>
          </p:cNvCxnSpPr>
          <p:nvPr/>
        </p:nvCxnSpPr>
        <p:spPr>
          <a:xfrm>
            <a:off x="7327559" y="3046690"/>
            <a:ext cx="15989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08" idx="7"/>
            <a:endCxn id="212" idx="2"/>
          </p:cNvCxnSpPr>
          <p:nvPr/>
        </p:nvCxnSpPr>
        <p:spPr>
          <a:xfrm flipV="1">
            <a:off x="7282922" y="2360890"/>
            <a:ext cx="1643590" cy="5780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11" idx="5"/>
            <a:endCxn id="213" idx="1"/>
          </p:cNvCxnSpPr>
          <p:nvPr/>
        </p:nvCxnSpPr>
        <p:spPr>
          <a:xfrm>
            <a:off x="8272275" y="2087653"/>
            <a:ext cx="698874" cy="85127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07" idx="5"/>
            <a:endCxn id="211" idx="0"/>
          </p:cNvCxnSpPr>
          <p:nvPr/>
        </p:nvCxnSpPr>
        <p:spPr>
          <a:xfrm>
            <a:off x="7282922" y="1624982"/>
            <a:ext cx="881590" cy="20250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06" idx="5"/>
            <a:endCxn id="211" idx="0"/>
          </p:cNvCxnSpPr>
          <p:nvPr/>
        </p:nvCxnSpPr>
        <p:spPr>
          <a:xfrm>
            <a:off x="7282922" y="1137913"/>
            <a:ext cx="881590" cy="68957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7022759" y="182749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85" name="Straight Arrow Connector 284"/>
          <p:cNvCxnSpPr>
            <a:stCxn id="203" idx="6"/>
            <a:endCxn id="283" idx="2"/>
          </p:cNvCxnSpPr>
          <p:nvPr/>
        </p:nvCxnSpPr>
        <p:spPr>
          <a:xfrm>
            <a:off x="6183312" y="1979890"/>
            <a:ext cx="83944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2" idx="6"/>
            <a:endCxn id="283" idx="1"/>
          </p:cNvCxnSpPr>
          <p:nvPr/>
        </p:nvCxnSpPr>
        <p:spPr>
          <a:xfrm>
            <a:off x="6183312" y="1517219"/>
            <a:ext cx="884084" cy="35490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01" idx="5"/>
            <a:endCxn id="283" idx="0"/>
          </p:cNvCxnSpPr>
          <p:nvPr/>
        </p:nvCxnSpPr>
        <p:spPr>
          <a:xfrm>
            <a:off x="6138675" y="1137913"/>
            <a:ext cx="1036484" cy="68957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395002" y="5961341"/>
            <a:ext cx="9380483" cy="8309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Graph Analysis with single node type: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Not always useful for the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forever forward branching tree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of Bitcoin.</a:t>
            </a:r>
          </a:p>
        </p:txBody>
      </p:sp>
      <p:cxnSp>
        <p:nvCxnSpPr>
          <p:cNvPr id="131" name="Straight Arrow Connector 130"/>
          <p:cNvCxnSpPr>
            <a:stCxn id="204" idx="7"/>
            <a:endCxn id="283" idx="3"/>
          </p:cNvCxnSpPr>
          <p:nvPr/>
        </p:nvCxnSpPr>
        <p:spPr>
          <a:xfrm flipV="1">
            <a:off x="6138675" y="2087653"/>
            <a:ext cx="928721" cy="16547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05" idx="7"/>
            <a:endCxn id="283" idx="4"/>
          </p:cNvCxnSpPr>
          <p:nvPr/>
        </p:nvCxnSpPr>
        <p:spPr>
          <a:xfrm flipV="1">
            <a:off x="6138675" y="2132290"/>
            <a:ext cx="1036484" cy="8066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2807" y="913473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52807" y="1446873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52807" y="196331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52807" y="240184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52807" y="289772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2283884" y="95121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3884" y="1446873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283884" y="2588214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98180" y="95121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3698180" y="1446873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3243607" y="1989622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4546890" y="240184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546890" y="289772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331064" y="1516962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331064" y="2585699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938808" y="1510651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7946" y="2547287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stCxn id="95" idx="5"/>
            <a:endCxn id="148" idx="1"/>
          </p:cNvCxnSpPr>
          <p:nvPr/>
        </p:nvCxnSpPr>
        <p:spPr>
          <a:xfrm>
            <a:off x="910368" y="1171034"/>
            <a:ext cx="420696" cy="42683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8" idx="6"/>
            <a:endCxn id="149" idx="1"/>
          </p:cNvCxnSpPr>
          <p:nvPr/>
        </p:nvCxnSpPr>
        <p:spPr>
          <a:xfrm>
            <a:off x="954559" y="2552723"/>
            <a:ext cx="376505" cy="1138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9" idx="7"/>
            <a:endCxn id="149" idx="1"/>
          </p:cNvCxnSpPr>
          <p:nvPr/>
        </p:nvCxnSpPr>
        <p:spPr>
          <a:xfrm flipV="1">
            <a:off x="910368" y="2666606"/>
            <a:ext cx="420696" cy="275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2" idx="6"/>
            <a:endCxn id="151" idx="1"/>
          </p:cNvCxnSpPr>
          <p:nvPr/>
        </p:nvCxnSpPr>
        <p:spPr>
          <a:xfrm flipV="1">
            <a:off x="2585636" y="2628194"/>
            <a:ext cx="1172310" cy="1108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1" idx="6"/>
            <a:endCxn id="150" idx="1"/>
          </p:cNvCxnSpPr>
          <p:nvPr/>
        </p:nvCxnSpPr>
        <p:spPr>
          <a:xfrm flipV="1">
            <a:off x="2585636" y="1591558"/>
            <a:ext cx="353172" cy="61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0" idx="5"/>
            <a:endCxn id="150" idx="1"/>
          </p:cNvCxnSpPr>
          <p:nvPr/>
        </p:nvCxnSpPr>
        <p:spPr>
          <a:xfrm>
            <a:off x="2541445" y="1208778"/>
            <a:ext cx="397363" cy="3827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0" idx="3"/>
            <a:endCxn id="145" idx="0"/>
          </p:cNvCxnSpPr>
          <p:nvPr/>
        </p:nvCxnSpPr>
        <p:spPr>
          <a:xfrm>
            <a:off x="3325063" y="1591558"/>
            <a:ext cx="69420" cy="39806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5" idx="5"/>
            <a:endCxn id="151" idx="1"/>
          </p:cNvCxnSpPr>
          <p:nvPr/>
        </p:nvCxnSpPr>
        <p:spPr>
          <a:xfrm>
            <a:off x="3501168" y="2247183"/>
            <a:ext cx="256778" cy="381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1" idx="3"/>
            <a:endCxn id="146" idx="2"/>
          </p:cNvCxnSpPr>
          <p:nvPr/>
        </p:nvCxnSpPr>
        <p:spPr>
          <a:xfrm flipV="1">
            <a:off x="4144201" y="2552723"/>
            <a:ext cx="402689" cy="754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3"/>
            <a:endCxn id="147" idx="2"/>
          </p:cNvCxnSpPr>
          <p:nvPr/>
        </p:nvCxnSpPr>
        <p:spPr>
          <a:xfrm>
            <a:off x="4144201" y="2628194"/>
            <a:ext cx="402689" cy="4204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6" idx="6"/>
            <a:endCxn id="148" idx="1"/>
          </p:cNvCxnSpPr>
          <p:nvPr/>
        </p:nvCxnSpPr>
        <p:spPr>
          <a:xfrm>
            <a:off x="954559" y="1597749"/>
            <a:ext cx="37650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7" idx="7"/>
            <a:endCxn id="148" idx="1"/>
          </p:cNvCxnSpPr>
          <p:nvPr/>
        </p:nvCxnSpPr>
        <p:spPr>
          <a:xfrm flipV="1">
            <a:off x="910368" y="1597869"/>
            <a:ext cx="420696" cy="40963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0" idx="3"/>
            <a:endCxn id="143" idx="2"/>
          </p:cNvCxnSpPr>
          <p:nvPr/>
        </p:nvCxnSpPr>
        <p:spPr>
          <a:xfrm flipV="1">
            <a:off x="3325063" y="1102093"/>
            <a:ext cx="373117" cy="4894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0" idx="3"/>
            <a:endCxn id="144" idx="1"/>
          </p:cNvCxnSpPr>
          <p:nvPr/>
        </p:nvCxnSpPr>
        <p:spPr>
          <a:xfrm flipV="1">
            <a:off x="3325063" y="1491064"/>
            <a:ext cx="417308" cy="10049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49" idx="3"/>
            <a:endCxn id="142" idx="2"/>
          </p:cNvCxnSpPr>
          <p:nvPr/>
        </p:nvCxnSpPr>
        <p:spPr>
          <a:xfrm>
            <a:off x="1717319" y="2666606"/>
            <a:ext cx="566565" cy="7248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48" idx="3"/>
            <a:endCxn id="140" idx="2"/>
          </p:cNvCxnSpPr>
          <p:nvPr/>
        </p:nvCxnSpPr>
        <p:spPr>
          <a:xfrm flipV="1">
            <a:off x="1717319" y="1102093"/>
            <a:ext cx="566565" cy="49577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8" idx="3"/>
            <a:endCxn id="141" idx="2"/>
          </p:cNvCxnSpPr>
          <p:nvPr/>
        </p:nvCxnSpPr>
        <p:spPr>
          <a:xfrm flipV="1">
            <a:off x="1717319" y="1597749"/>
            <a:ext cx="56656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2283884" y="2135658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70" name="Straight Arrow Connector 169"/>
          <p:cNvCxnSpPr>
            <a:stCxn id="148" idx="3"/>
            <a:endCxn id="169" idx="2"/>
          </p:cNvCxnSpPr>
          <p:nvPr/>
        </p:nvCxnSpPr>
        <p:spPr>
          <a:xfrm>
            <a:off x="1717319" y="1597869"/>
            <a:ext cx="566565" cy="6886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9" idx="3"/>
            <a:endCxn id="169" idx="3"/>
          </p:cNvCxnSpPr>
          <p:nvPr/>
        </p:nvCxnSpPr>
        <p:spPr>
          <a:xfrm flipV="1">
            <a:off x="1717319" y="2393219"/>
            <a:ext cx="610756" cy="2733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8312" y="3551237"/>
            <a:ext cx="9307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2- </a:t>
            </a:r>
            <a:r>
              <a:rPr lang="en-US" sz="2400" b="1" dirty="0">
                <a:latin typeface="Calibri" panose="020F0502020204030204" pitchFamily="34" charset="0"/>
              </a:rPr>
              <a:t>Address graph:</a:t>
            </a:r>
            <a:r>
              <a:rPr lang="en-US" sz="2400" dirty="0">
                <a:latin typeface="Calibri" panose="020F0502020204030204" pitchFamily="34" charset="0"/>
              </a:rPr>
              <a:t> is it worth the trouble searching for graph motifs?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Addresses are not supposed to re-appear in future.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Closed triangles are very rare.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Output/input address sets do not have edges to each other – our tools do not consider this, and search for edges in vain (linked transactions within a block are possible but rare).</a:t>
            </a:r>
          </a:p>
        </p:txBody>
      </p:sp>
    </p:spTree>
    <p:extLst>
      <p:ext uri="{BB962C8B-B14F-4D97-AF65-F5344CB8AC3E}">
        <p14:creationId xmlns:p14="http://schemas.microsoft.com/office/powerpoint/2010/main" val="27709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Network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0348" y="1417637"/>
            <a:ext cx="4419600" cy="1447800"/>
            <a:chOff x="2800348" y="1646237"/>
            <a:chExt cx="4419600" cy="1447800"/>
          </a:xfrm>
        </p:grpSpPr>
        <p:sp>
          <p:nvSpPr>
            <p:cNvPr id="4" name="Oval 3"/>
            <p:cNvSpPr/>
            <p:nvPr/>
          </p:nvSpPr>
          <p:spPr>
            <a:xfrm>
              <a:off x="2800348" y="18748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629148" y="26368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62748" y="1920874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629148" y="16462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4" idx="5"/>
              <a:endCxn id="26" idx="2"/>
            </p:cNvCxnSpPr>
            <p:nvPr/>
          </p:nvCxnSpPr>
          <p:spPr>
            <a:xfrm>
              <a:off x="3190593" y="2265082"/>
              <a:ext cx="1438555" cy="6003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  <a:endCxn id="29" idx="2"/>
            </p:cNvCxnSpPr>
            <p:nvPr/>
          </p:nvCxnSpPr>
          <p:spPr>
            <a:xfrm flipV="1">
              <a:off x="3257548" y="1874837"/>
              <a:ext cx="1371600" cy="228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6"/>
              <a:endCxn id="27" idx="2"/>
            </p:cNvCxnSpPr>
            <p:nvPr/>
          </p:nvCxnSpPr>
          <p:spPr>
            <a:xfrm>
              <a:off x="5086348" y="1874837"/>
              <a:ext cx="1676400" cy="2746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6"/>
              <a:endCxn id="27" idx="3"/>
            </p:cNvCxnSpPr>
            <p:nvPr/>
          </p:nvCxnSpPr>
          <p:spPr>
            <a:xfrm flipV="1">
              <a:off x="5086348" y="2311119"/>
              <a:ext cx="1743355" cy="5543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6" idx="0"/>
              <a:endCxn id="29" idx="4"/>
            </p:cNvCxnSpPr>
            <p:nvPr/>
          </p:nvCxnSpPr>
          <p:spPr>
            <a:xfrm flipV="1">
              <a:off x="4857748" y="2103437"/>
              <a:ext cx="0" cy="533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028948" y="260704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42" idx="0"/>
              <a:endCxn id="4" idx="4"/>
            </p:cNvCxnSpPr>
            <p:nvPr/>
          </p:nvCxnSpPr>
          <p:spPr>
            <a:xfrm flipH="1" flipV="1">
              <a:off x="3028948" y="2332037"/>
              <a:ext cx="228600" cy="2750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7"/>
              <a:endCxn id="29" idx="3"/>
            </p:cNvCxnSpPr>
            <p:nvPr/>
          </p:nvCxnSpPr>
          <p:spPr>
            <a:xfrm flipV="1">
              <a:off x="3419193" y="2036482"/>
              <a:ext cx="1276910" cy="6375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191248" y="2636837"/>
              <a:ext cx="457200" cy="457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73" name="Straight Arrow Connector 72"/>
            <p:cNvCxnSpPr>
              <a:stCxn id="74" idx="7"/>
              <a:endCxn id="27" idx="4"/>
            </p:cNvCxnSpPr>
            <p:nvPr/>
          </p:nvCxnSpPr>
          <p:spPr>
            <a:xfrm flipV="1">
              <a:off x="6581493" y="2378074"/>
              <a:ext cx="409855" cy="3257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9" idx="5"/>
              <a:endCxn id="74" idx="2"/>
            </p:cNvCxnSpPr>
            <p:nvPr/>
          </p:nvCxnSpPr>
          <p:spPr>
            <a:xfrm>
              <a:off x="5019393" y="2036482"/>
              <a:ext cx="1171855" cy="828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68314" y="44224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Every node runs the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same software</a:t>
            </a:r>
            <a:r>
              <a:rPr lang="en-US" sz="2400" dirty="0">
                <a:latin typeface="Calibri" panose="020F0502020204030204" pitchFamily="34" charset="0"/>
              </a:rPr>
              <a:t> to verify data blocks.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68312" y="50191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Each node is connected to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a few other nodes</a:t>
            </a:r>
            <a:r>
              <a:rPr lang="en-US" sz="2400" dirty="0">
                <a:latin typeface="Calibri" panose="020F0502020204030204" pitchFamily="34" charset="0"/>
              </a:rPr>
              <a:t> only.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4" y="382576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New nodes appear and existing ones disappear all the time.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312" y="561584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There is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no trusted node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68314" y="322906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Every node has the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full copy</a:t>
            </a:r>
            <a:r>
              <a:rPr lang="en-US" sz="2400" dirty="0">
                <a:latin typeface="Calibri" panose="020F0502020204030204" pitchFamily="34" charset="0"/>
              </a:rPr>
              <a:t> of the data.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6912" y="62125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Goal: Having a single truth about data, that can be verified by everyone.</a:t>
            </a:r>
          </a:p>
        </p:txBody>
      </p:sp>
    </p:spTree>
    <p:extLst>
      <p:ext uri="{BB962C8B-B14F-4D97-AF65-F5344CB8AC3E}">
        <p14:creationId xmlns:p14="http://schemas.microsoft.com/office/powerpoint/2010/main" val="20194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68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50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Graph – Substructure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2112" y="3857049"/>
                <a:ext cx="94488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</a:rPr>
                  <a:t>Definition [</a:t>
                </a:r>
                <a:r>
                  <a:rPr lang="en-US" sz="2400" b="1" dirty="0">
                    <a:latin typeface="Calibri" panose="020F0502020204030204" pitchFamily="34" charset="0"/>
                  </a:rPr>
                  <a:t>K-Chainlets</a:t>
                </a:r>
                <a:r>
                  <a:rPr lang="en-US" sz="2400" dirty="0">
                    <a:latin typeface="Calibri" panose="020F0502020204030204" pitchFamily="34" charset="0"/>
                  </a:rPr>
                  <a:t>]: </a:t>
                </a:r>
              </a:p>
              <a:p>
                <a:r>
                  <a:rPr lang="en-US" sz="2400" dirty="0">
                    <a:latin typeface="Calibri" panose="020F0502020204030204" pitchFamily="34" charset="0"/>
                  </a:rPr>
                  <a:t>Let </a:t>
                </a:r>
                <a:r>
                  <a:rPr lang="en-US" sz="2400" b="1" dirty="0">
                    <a:latin typeface="Calibri" panose="020F0502020204030204" pitchFamily="34" charset="0"/>
                  </a:rPr>
                  <a:t>k-chainlet</a:t>
                </a:r>
                <a:r>
                  <a:rPr lang="en-US" sz="2400" dirty="0">
                    <a:latin typeface="Calibri" panose="020F0502020204030204" pitchFamily="34" charset="0"/>
                  </a:rPr>
                  <a:t>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= (</a:t>
                </a:r>
                <a:r>
                  <a:rPr lang="en-US" sz="2400" dirty="0" err="1">
                    <a:latin typeface="Calibri" panose="020F0502020204030204" pitchFamily="34" charset="0"/>
                  </a:rPr>
                  <a:t>V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, </a:t>
                </a:r>
                <a:r>
                  <a:rPr lang="en-US" sz="2400" dirty="0" err="1">
                    <a:latin typeface="Calibri" panose="020F0502020204030204" pitchFamily="34" charset="0"/>
                  </a:rPr>
                  <a:t>E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, B) be a subgraph of G with </a:t>
                </a:r>
                <a:r>
                  <a:rPr lang="en-US" sz="2400" b="1" dirty="0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nodes of type {</a:t>
                </a:r>
                <a:r>
                  <a:rPr lang="en-US" sz="2400" b="1" dirty="0">
                    <a:latin typeface="Calibri" panose="020F0502020204030204" pitchFamily="34" charset="0"/>
                  </a:rPr>
                  <a:t>Transaction</a:t>
                </a:r>
                <a:r>
                  <a:rPr lang="en-US" sz="2400" dirty="0">
                    <a:latin typeface="Calibri" panose="020F0502020204030204" pitchFamily="34" charset="0"/>
                  </a:rPr>
                  <a:t>}.  If there exists an isomorphism between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and G’, G’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</a:rPr>
                  <a:t>G, we say that there exists an occurrence, or embedding of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in G.</a:t>
                </a:r>
              </a:p>
              <a:p>
                <a:pPr lvl="4"/>
                <a:endParaRPr lang="en-US" sz="2400" dirty="0">
                  <a:latin typeface="Calibri" panose="020F0502020204030204" pitchFamily="34" charset="0"/>
                </a:endParaRPr>
              </a:p>
              <a:p>
                <a:pPr lvl="4"/>
                <a:r>
                  <a:rPr lang="en-US" sz="2400" dirty="0">
                    <a:latin typeface="Calibri" panose="020F0502020204030204" pitchFamily="34" charset="0"/>
                  </a:rPr>
                  <a:t>If a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occurs more/less frequently than expected by chance, it is called</a:t>
                </a:r>
              </a:p>
              <a:p>
                <a:pPr lvl="4"/>
                <a:r>
                  <a:rPr lang="en-US" sz="2400" dirty="0">
                    <a:latin typeface="Calibri" panose="020F0502020204030204" pitchFamily="34" charset="0"/>
                  </a:rPr>
                  <a:t>a </a:t>
                </a:r>
                <a:r>
                  <a:rPr lang="en-US" sz="2400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Blockchain k-chainlet</a:t>
                </a:r>
                <a:r>
                  <a:rPr lang="en-US" sz="2400" dirty="0">
                    <a:latin typeface="Calibri" panose="020F0502020204030204" pitchFamily="34" charset="0"/>
                  </a:rPr>
                  <a:t>. A k-chainlet signature </a:t>
                </a:r>
                <a:r>
                  <a:rPr lang="en-US" sz="2400" dirty="0" err="1">
                    <a:latin typeface="Calibri" panose="020F0502020204030204" pitchFamily="34" charset="0"/>
                  </a:rPr>
                  <a:t>f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dirty="0">
                    <a:latin typeface="Calibri" panose="020F0502020204030204" pitchFamily="34" charset="0"/>
                  </a:rPr>
                  <a:t>(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) is the number of occurrences of </a:t>
                </a:r>
                <a:r>
                  <a:rPr lang="en-US" sz="2400" dirty="0" err="1">
                    <a:latin typeface="Calibri" panose="020F0502020204030204" pitchFamily="34" charset="0"/>
                  </a:rPr>
                  <a:t>G</a:t>
                </a:r>
                <a:r>
                  <a:rPr lang="en-US" sz="2400" baseline="-25000" dirty="0" err="1">
                    <a:latin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</a:rPr>
                  <a:t> in G.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2" y="3857049"/>
                <a:ext cx="94488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968" t="-1600" r="-65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/>
          <p:cNvSpPr/>
          <p:nvPr/>
        </p:nvSpPr>
        <p:spPr>
          <a:xfrm>
            <a:off x="5649912" y="1326197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649912" y="1684164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649912" y="2054230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649912" y="2604437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49912" y="3022427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935762" y="1326197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935762" y="1684164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935762" y="2838265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106180" y="1326197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8106180" y="1684164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912264" y="2087234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140398" y="2604437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9140398" y="3022427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76652" y="1494205"/>
            <a:ext cx="452470" cy="2030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176652" y="2835109"/>
            <a:ext cx="452470" cy="2030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395155" y="1486286"/>
            <a:ext cx="452470" cy="2030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8483994" y="2786915"/>
            <a:ext cx="452470" cy="2030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stCxn id="123" idx="5"/>
            <a:endCxn id="137" idx="1"/>
          </p:cNvCxnSpPr>
          <p:nvPr/>
        </p:nvCxnSpPr>
        <p:spPr>
          <a:xfrm>
            <a:off x="5870602" y="1517401"/>
            <a:ext cx="306050" cy="7831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6" idx="6"/>
            <a:endCxn id="138" idx="1"/>
          </p:cNvCxnSpPr>
          <p:nvPr/>
        </p:nvCxnSpPr>
        <p:spPr>
          <a:xfrm>
            <a:off x="5908466" y="2716442"/>
            <a:ext cx="268186" cy="22017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7" idx="7"/>
            <a:endCxn id="138" idx="1"/>
          </p:cNvCxnSpPr>
          <p:nvPr/>
        </p:nvCxnSpPr>
        <p:spPr>
          <a:xfrm flipV="1">
            <a:off x="5870602" y="2936620"/>
            <a:ext cx="306050" cy="1186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201239" y="2950270"/>
            <a:ext cx="124106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9" idx="6"/>
            <a:endCxn id="139" idx="1"/>
          </p:cNvCxnSpPr>
          <p:nvPr/>
        </p:nvCxnSpPr>
        <p:spPr>
          <a:xfrm flipV="1">
            <a:off x="7194316" y="1587797"/>
            <a:ext cx="200839" cy="20837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28" idx="6"/>
            <a:endCxn id="139" idx="1"/>
          </p:cNvCxnSpPr>
          <p:nvPr/>
        </p:nvCxnSpPr>
        <p:spPr>
          <a:xfrm>
            <a:off x="7194316" y="1438202"/>
            <a:ext cx="200839" cy="14959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33" idx="0"/>
          </p:cNvCxnSpPr>
          <p:nvPr/>
        </p:nvCxnSpPr>
        <p:spPr>
          <a:xfrm>
            <a:off x="7847403" y="1587797"/>
            <a:ext cx="194138" cy="4994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33" idx="5"/>
            <a:endCxn id="140" idx="1"/>
          </p:cNvCxnSpPr>
          <p:nvPr/>
        </p:nvCxnSpPr>
        <p:spPr>
          <a:xfrm>
            <a:off x="8132954" y="2278438"/>
            <a:ext cx="351040" cy="6099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0" idx="3"/>
            <a:endCxn id="134" idx="2"/>
          </p:cNvCxnSpPr>
          <p:nvPr/>
        </p:nvCxnSpPr>
        <p:spPr>
          <a:xfrm flipV="1">
            <a:off x="8936464" y="2716442"/>
            <a:ext cx="203933" cy="17198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0" idx="3"/>
            <a:endCxn id="135" idx="2"/>
          </p:cNvCxnSpPr>
          <p:nvPr/>
        </p:nvCxnSpPr>
        <p:spPr>
          <a:xfrm>
            <a:off x="8936464" y="2888426"/>
            <a:ext cx="203933" cy="2460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24" idx="7"/>
          </p:cNvCxnSpPr>
          <p:nvPr/>
        </p:nvCxnSpPr>
        <p:spPr>
          <a:xfrm flipV="1">
            <a:off x="5870602" y="1689307"/>
            <a:ext cx="306050" cy="2766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25" idx="7"/>
          </p:cNvCxnSpPr>
          <p:nvPr/>
        </p:nvCxnSpPr>
        <p:spPr>
          <a:xfrm flipV="1">
            <a:off x="5870602" y="1726297"/>
            <a:ext cx="296197" cy="36073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39" idx="3"/>
            <a:endCxn id="131" idx="2"/>
          </p:cNvCxnSpPr>
          <p:nvPr/>
        </p:nvCxnSpPr>
        <p:spPr>
          <a:xfrm flipV="1">
            <a:off x="7847625" y="1438202"/>
            <a:ext cx="258554" cy="14959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39" idx="3"/>
            <a:endCxn id="132" idx="1"/>
          </p:cNvCxnSpPr>
          <p:nvPr/>
        </p:nvCxnSpPr>
        <p:spPr>
          <a:xfrm>
            <a:off x="7847625" y="1587797"/>
            <a:ext cx="296419" cy="12917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8" idx="3"/>
            <a:endCxn id="130" idx="2"/>
          </p:cNvCxnSpPr>
          <p:nvPr/>
        </p:nvCxnSpPr>
        <p:spPr>
          <a:xfrm>
            <a:off x="6629123" y="2936620"/>
            <a:ext cx="30663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37" idx="3"/>
            <a:endCxn id="128" idx="2"/>
          </p:cNvCxnSpPr>
          <p:nvPr/>
        </p:nvCxnSpPr>
        <p:spPr>
          <a:xfrm flipV="1">
            <a:off x="6629123" y="1438202"/>
            <a:ext cx="306639" cy="1575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37" idx="3"/>
            <a:endCxn id="129" idx="2"/>
          </p:cNvCxnSpPr>
          <p:nvPr/>
        </p:nvCxnSpPr>
        <p:spPr>
          <a:xfrm>
            <a:off x="6629123" y="1595715"/>
            <a:ext cx="306639" cy="20045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/>
          <p:nvPr/>
        </p:nvSpPr>
        <p:spPr>
          <a:xfrm>
            <a:off x="7071962" y="2270459"/>
            <a:ext cx="258554" cy="22401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80" name="Straight Arrow Connector 279"/>
          <p:cNvCxnSpPr>
            <a:stCxn id="137" idx="3"/>
            <a:endCxn id="278" idx="2"/>
          </p:cNvCxnSpPr>
          <p:nvPr/>
        </p:nvCxnSpPr>
        <p:spPr>
          <a:xfrm>
            <a:off x="6629123" y="1595715"/>
            <a:ext cx="442839" cy="7867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38" idx="3"/>
            <a:endCxn id="278" idx="3"/>
          </p:cNvCxnSpPr>
          <p:nvPr/>
        </p:nvCxnSpPr>
        <p:spPr>
          <a:xfrm flipV="1">
            <a:off x="6629123" y="2461663"/>
            <a:ext cx="480704" cy="47495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2112" y="1094516"/>
            <a:ext cx="51503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Rather than individual edges or nodes, we use a subgraph as the building block in our Bitcoin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We use the term 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</a:rPr>
              <a:t>chainlet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to refer to such subgraphs.</a:t>
            </a:r>
          </a:p>
        </p:txBody>
      </p:sp>
    </p:spTree>
    <p:extLst>
      <p:ext uri="{BB962C8B-B14F-4D97-AF65-F5344CB8AC3E}">
        <p14:creationId xmlns:p14="http://schemas.microsoft.com/office/powerpoint/2010/main" val="1922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51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Chainlets</a:t>
            </a:r>
          </a:p>
        </p:txBody>
      </p:sp>
      <p:sp>
        <p:nvSpPr>
          <p:cNvPr id="123" name="Oval 122"/>
          <p:cNvSpPr/>
          <p:nvPr/>
        </p:nvSpPr>
        <p:spPr>
          <a:xfrm>
            <a:off x="315912" y="1000322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15912" y="1487391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15912" y="1990922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15912" y="2739563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315912" y="3308303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831751" y="1000322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831751" y="1487391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831751" y="3057722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3211512" y="1000322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211512" y="1487391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2982912" y="2035829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4430712" y="2739563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430712" y="3308303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36866" y="1228922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36866" y="3053428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373312" y="1218148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656903" y="2987853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stCxn id="123" idx="5"/>
            <a:endCxn id="137" idx="1"/>
          </p:cNvCxnSpPr>
          <p:nvPr/>
        </p:nvCxnSpPr>
        <p:spPr>
          <a:xfrm>
            <a:off x="576075" y="1260485"/>
            <a:ext cx="360791" cy="10655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6" idx="6"/>
            <a:endCxn id="138" idx="1"/>
          </p:cNvCxnSpPr>
          <p:nvPr/>
        </p:nvCxnSpPr>
        <p:spPr>
          <a:xfrm>
            <a:off x="620712" y="2891963"/>
            <a:ext cx="316154" cy="29958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7" idx="7"/>
            <a:endCxn id="138" idx="1"/>
          </p:cNvCxnSpPr>
          <p:nvPr/>
        </p:nvCxnSpPr>
        <p:spPr>
          <a:xfrm flipV="1">
            <a:off x="576075" y="3191549"/>
            <a:ext cx="360791" cy="1613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144712" y="3210122"/>
            <a:ext cx="1463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9" idx="6"/>
            <a:endCxn id="139" idx="1"/>
          </p:cNvCxnSpPr>
          <p:nvPr/>
        </p:nvCxnSpPr>
        <p:spPr>
          <a:xfrm flipV="1">
            <a:off x="2136551" y="1356269"/>
            <a:ext cx="236761" cy="283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28" idx="6"/>
            <a:endCxn id="139" idx="1"/>
          </p:cNvCxnSpPr>
          <p:nvPr/>
        </p:nvCxnSpPr>
        <p:spPr>
          <a:xfrm>
            <a:off x="2136551" y="1152722"/>
            <a:ext cx="236761" cy="20354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33" idx="0"/>
          </p:cNvCxnSpPr>
          <p:nvPr/>
        </p:nvCxnSpPr>
        <p:spPr>
          <a:xfrm>
            <a:off x="2906450" y="1356269"/>
            <a:ext cx="228862" cy="6795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33" idx="5"/>
            <a:endCxn id="140" idx="1"/>
          </p:cNvCxnSpPr>
          <p:nvPr/>
        </p:nvCxnSpPr>
        <p:spPr>
          <a:xfrm>
            <a:off x="3243075" y="2295992"/>
            <a:ext cx="413828" cy="82998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0" idx="3"/>
            <a:endCxn id="134" idx="2"/>
          </p:cNvCxnSpPr>
          <p:nvPr/>
        </p:nvCxnSpPr>
        <p:spPr>
          <a:xfrm flipV="1">
            <a:off x="4190303" y="2891963"/>
            <a:ext cx="240409" cy="234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0" idx="3"/>
            <a:endCxn id="135" idx="2"/>
          </p:cNvCxnSpPr>
          <p:nvPr/>
        </p:nvCxnSpPr>
        <p:spPr>
          <a:xfrm>
            <a:off x="4190303" y="3125974"/>
            <a:ext cx="240409" cy="33472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24" idx="7"/>
          </p:cNvCxnSpPr>
          <p:nvPr/>
        </p:nvCxnSpPr>
        <p:spPr>
          <a:xfrm flipV="1">
            <a:off x="576075" y="1494389"/>
            <a:ext cx="360791" cy="3763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25" idx="7"/>
          </p:cNvCxnSpPr>
          <p:nvPr/>
        </p:nvCxnSpPr>
        <p:spPr>
          <a:xfrm flipV="1">
            <a:off x="576075" y="1544720"/>
            <a:ext cx="349175" cy="49083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39" idx="3"/>
            <a:endCxn id="131" idx="2"/>
          </p:cNvCxnSpPr>
          <p:nvPr/>
        </p:nvCxnSpPr>
        <p:spPr>
          <a:xfrm flipV="1">
            <a:off x="2906712" y="1152722"/>
            <a:ext cx="304800" cy="20354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39" idx="3"/>
            <a:endCxn id="132" idx="1"/>
          </p:cNvCxnSpPr>
          <p:nvPr/>
        </p:nvCxnSpPr>
        <p:spPr>
          <a:xfrm>
            <a:off x="2906712" y="1356269"/>
            <a:ext cx="349437" cy="17575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8" idx="3"/>
            <a:endCxn id="130" idx="2"/>
          </p:cNvCxnSpPr>
          <p:nvPr/>
        </p:nvCxnSpPr>
        <p:spPr>
          <a:xfrm>
            <a:off x="1470266" y="3191549"/>
            <a:ext cx="36148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37" idx="3"/>
            <a:endCxn id="128" idx="2"/>
          </p:cNvCxnSpPr>
          <p:nvPr/>
        </p:nvCxnSpPr>
        <p:spPr>
          <a:xfrm flipV="1">
            <a:off x="1470266" y="1152722"/>
            <a:ext cx="361485" cy="21432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37" idx="3"/>
            <a:endCxn id="129" idx="2"/>
          </p:cNvCxnSpPr>
          <p:nvPr/>
        </p:nvCxnSpPr>
        <p:spPr>
          <a:xfrm>
            <a:off x="1470266" y="1367043"/>
            <a:ext cx="361485" cy="27274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/>
          <p:nvPr/>
        </p:nvSpPr>
        <p:spPr>
          <a:xfrm>
            <a:off x="1992312" y="2285135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80" name="Straight Arrow Connector 279"/>
          <p:cNvCxnSpPr>
            <a:stCxn id="137" idx="3"/>
            <a:endCxn id="278" idx="2"/>
          </p:cNvCxnSpPr>
          <p:nvPr/>
        </p:nvCxnSpPr>
        <p:spPr>
          <a:xfrm>
            <a:off x="1470266" y="1367043"/>
            <a:ext cx="522046" cy="10704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138" idx="3"/>
            <a:endCxn id="278" idx="3"/>
          </p:cNvCxnSpPr>
          <p:nvPr/>
        </p:nvCxnSpPr>
        <p:spPr>
          <a:xfrm flipV="1">
            <a:off x="1470266" y="2545298"/>
            <a:ext cx="566683" cy="646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31301" y="1189037"/>
            <a:ext cx="5216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Chainlets have distinct shapes that reflect their role 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We aggregate these roles to analyze network dynamics.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9309" y="4844257"/>
            <a:ext cx="1810955" cy="1056213"/>
            <a:chOff x="859309" y="4844257"/>
            <a:chExt cx="1810955" cy="1056213"/>
          </a:xfrm>
        </p:grpSpPr>
        <p:sp>
          <p:nvSpPr>
            <p:cNvPr id="120" name="Oval 119"/>
            <p:cNvSpPr/>
            <p:nvPr/>
          </p:nvSpPr>
          <p:spPr>
            <a:xfrm>
              <a:off x="859309" y="484425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59309" y="521467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859309" y="559567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2365464" y="484425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2365464" y="521467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480263" y="5243229"/>
              <a:ext cx="533400" cy="276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365464" y="559567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5" name="Straight Arrow Connector 4"/>
            <p:cNvCxnSpPr>
              <a:stCxn id="120" idx="5"/>
              <a:endCxn id="143" idx="1"/>
            </p:cNvCxnSpPr>
            <p:nvPr/>
          </p:nvCxnSpPr>
          <p:spPr>
            <a:xfrm>
              <a:off x="1119472" y="5104420"/>
              <a:ext cx="360791" cy="27693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21" idx="6"/>
              <a:endCxn id="143" idx="1"/>
            </p:cNvCxnSpPr>
            <p:nvPr/>
          </p:nvCxnSpPr>
          <p:spPr>
            <a:xfrm>
              <a:off x="1164109" y="5367070"/>
              <a:ext cx="316154" cy="1428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2" idx="6"/>
              <a:endCxn id="143" idx="1"/>
            </p:cNvCxnSpPr>
            <p:nvPr/>
          </p:nvCxnSpPr>
          <p:spPr>
            <a:xfrm flipV="1">
              <a:off x="1164109" y="5381350"/>
              <a:ext cx="316154" cy="3667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43" idx="3"/>
              <a:endCxn id="136" idx="3"/>
            </p:cNvCxnSpPr>
            <p:nvPr/>
          </p:nvCxnSpPr>
          <p:spPr>
            <a:xfrm flipV="1">
              <a:off x="2013663" y="5104420"/>
              <a:ext cx="396438" cy="27693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43" idx="3"/>
              <a:endCxn id="141" idx="2"/>
            </p:cNvCxnSpPr>
            <p:nvPr/>
          </p:nvCxnSpPr>
          <p:spPr>
            <a:xfrm flipV="1">
              <a:off x="2013663" y="5367070"/>
              <a:ext cx="351801" cy="1428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43" idx="3"/>
              <a:endCxn id="153" idx="2"/>
            </p:cNvCxnSpPr>
            <p:nvPr/>
          </p:nvCxnSpPr>
          <p:spPr>
            <a:xfrm>
              <a:off x="2013663" y="5381350"/>
              <a:ext cx="351801" cy="3667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12235" y="4844257"/>
            <a:ext cx="1810955" cy="1056213"/>
            <a:chOff x="3412235" y="4844257"/>
            <a:chExt cx="1810955" cy="1056213"/>
          </a:xfrm>
        </p:grpSpPr>
        <p:sp>
          <p:nvSpPr>
            <p:cNvPr id="155" name="Oval 154"/>
            <p:cNvSpPr/>
            <p:nvPr/>
          </p:nvSpPr>
          <p:spPr>
            <a:xfrm>
              <a:off x="3412235" y="484425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3412235" y="559567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4918390" y="484425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4918390" y="521467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033189" y="5243229"/>
              <a:ext cx="533400" cy="276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4918390" y="559567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5" idx="5"/>
              <a:endCxn id="163" idx="1"/>
            </p:cNvCxnSpPr>
            <p:nvPr/>
          </p:nvCxnSpPr>
          <p:spPr>
            <a:xfrm>
              <a:off x="3672398" y="5104420"/>
              <a:ext cx="360791" cy="27693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7" idx="6"/>
              <a:endCxn id="163" idx="1"/>
            </p:cNvCxnSpPr>
            <p:nvPr/>
          </p:nvCxnSpPr>
          <p:spPr>
            <a:xfrm flipV="1">
              <a:off x="3717035" y="5381350"/>
              <a:ext cx="316154" cy="3667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63" idx="3"/>
              <a:endCxn id="159" idx="2"/>
            </p:cNvCxnSpPr>
            <p:nvPr/>
          </p:nvCxnSpPr>
          <p:spPr>
            <a:xfrm flipV="1">
              <a:off x="4566589" y="4996657"/>
              <a:ext cx="351801" cy="38469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3" idx="3"/>
              <a:endCxn id="161" idx="2"/>
            </p:cNvCxnSpPr>
            <p:nvPr/>
          </p:nvCxnSpPr>
          <p:spPr>
            <a:xfrm flipV="1">
              <a:off x="4566589" y="5367070"/>
              <a:ext cx="351801" cy="1428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3" idx="3"/>
              <a:endCxn id="164" idx="2"/>
            </p:cNvCxnSpPr>
            <p:nvPr/>
          </p:nvCxnSpPr>
          <p:spPr>
            <a:xfrm>
              <a:off x="4566589" y="5381350"/>
              <a:ext cx="351801" cy="3667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60361" y="4844257"/>
            <a:ext cx="1810955" cy="1056213"/>
            <a:chOff x="5660361" y="4844257"/>
            <a:chExt cx="1810955" cy="1056213"/>
          </a:xfrm>
        </p:grpSpPr>
        <p:sp>
          <p:nvSpPr>
            <p:cNvPr id="165" name="Oval 164"/>
            <p:cNvSpPr/>
            <p:nvPr/>
          </p:nvSpPr>
          <p:spPr>
            <a:xfrm>
              <a:off x="5660361" y="484425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5660361" y="559567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7166516" y="484425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281315" y="5243229"/>
              <a:ext cx="533400" cy="276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7166516" y="559567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165" idx="6"/>
              <a:endCxn id="171" idx="1"/>
            </p:cNvCxnSpPr>
            <p:nvPr/>
          </p:nvCxnSpPr>
          <p:spPr>
            <a:xfrm>
              <a:off x="5965161" y="4996657"/>
              <a:ext cx="316154" cy="38469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6" idx="6"/>
              <a:endCxn id="171" idx="1"/>
            </p:cNvCxnSpPr>
            <p:nvPr/>
          </p:nvCxnSpPr>
          <p:spPr>
            <a:xfrm flipV="1">
              <a:off x="5965161" y="5381350"/>
              <a:ext cx="316154" cy="3667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71" idx="3"/>
            </p:cNvCxnSpPr>
            <p:nvPr/>
          </p:nvCxnSpPr>
          <p:spPr>
            <a:xfrm flipV="1">
              <a:off x="6814715" y="5072857"/>
              <a:ext cx="330041" cy="30849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1" idx="3"/>
              <a:endCxn id="173" idx="2"/>
            </p:cNvCxnSpPr>
            <p:nvPr/>
          </p:nvCxnSpPr>
          <p:spPr>
            <a:xfrm>
              <a:off x="6814715" y="5381350"/>
              <a:ext cx="351801" cy="3667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801357" y="4846637"/>
            <a:ext cx="1810955" cy="1056213"/>
            <a:chOff x="7801357" y="4846637"/>
            <a:chExt cx="1810955" cy="1056213"/>
          </a:xfrm>
        </p:grpSpPr>
        <p:sp>
          <p:nvSpPr>
            <p:cNvPr id="175" name="Oval 174"/>
            <p:cNvSpPr/>
            <p:nvPr/>
          </p:nvSpPr>
          <p:spPr>
            <a:xfrm>
              <a:off x="7801357" y="484663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7801357" y="559805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9307512" y="484663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422311" y="5245609"/>
              <a:ext cx="533400" cy="276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9307512" y="559805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35" name="Straight Arrow Connector 34"/>
            <p:cNvCxnSpPr>
              <a:stCxn id="175" idx="6"/>
              <a:endCxn id="181" idx="1"/>
            </p:cNvCxnSpPr>
            <p:nvPr/>
          </p:nvCxnSpPr>
          <p:spPr>
            <a:xfrm>
              <a:off x="8106157" y="4999037"/>
              <a:ext cx="316154" cy="38469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7" idx="6"/>
              <a:endCxn id="181" idx="1"/>
            </p:cNvCxnSpPr>
            <p:nvPr/>
          </p:nvCxnSpPr>
          <p:spPr>
            <a:xfrm flipV="1">
              <a:off x="8106157" y="5383730"/>
              <a:ext cx="316154" cy="3667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81" idx="3"/>
              <a:endCxn id="179" idx="2"/>
            </p:cNvCxnSpPr>
            <p:nvPr/>
          </p:nvCxnSpPr>
          <p:spPr>
            <a:xfrm flipV="1">
              <a:off x="8955711" y="4999037"/>
              <a:ext cx="351801" cy="38469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81" idx="3"/>
              <a:endCxn id="183" idx="2"/>
            </p:cNvCxnSpPr>
            <p:nvPr/>
          </p:nvCxnSpPr>
          <p:spPr>
            <a:xfrm>
              <a:off x="8955711" y="5383730"/>
              <a:ext cx="351801" cy="3667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885920" y="875116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441673" y="4906093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339766" y="872715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</a:rPr>
              <a:t> 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962885" y="4895871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</a:rPr>
              <a:t> 2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06282" y="2727478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</a:rPr>
              <a:t> 3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233450" y="4906093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</a:rPr>
              <a:t> 3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607752" y="2646870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</a:rPr>
              <a:t> 4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8402342" y="4934505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</a:rPr>
              <a:t>Tx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</a:rPr>
              <a:t> 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03690" y="6218237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Three distinct types of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1-chainlets!</a:t>
            </a:r>
          </a:p>
        </p:txBody>
      </p:sp>
    </p:spTree>
    <p:extLst>
      <p:ext uri="{BB962C8B-B14F-4D97-AF65-F5344CB8AC3E}">
        <p14:creationId xmlns:p14="http://schemas.microsoft.com/office/powerpoint/2010/main" val="17630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724E-6 4.21672E-6 L -0.16693 -0.015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-79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835E-6 3.54053E-6 L -0.17858 -0.0243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9" y="-1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4" grpId="0"/>
      <p:bldP spid="216" grpId="0"/>
      <p:bldP spid="218" grpId="0"/>
      <p:bldP spid="220" grpId="0"/>
      <p:bldP spid="220" grpId="1"/>
      <p:bldP spid="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Aggregate Chainlets</a:t>
            </a:r>
          </a:p>
        </p:txBody>
      </p:sp>
      <p:sp>
        <p:nvSpPr>
          <p:cNvPr id="61" name="Oval 60"/>
          <p:cNvSpPr/>
          <p:nvPr/>
        </p:nvSpPr>
        <p:spPr>
          <a:xfrm>
            <a:off x="696912" y="11128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6912" y="148325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96912" y="19510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203067" y="11128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203067" y="148325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17866" y="1511809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203067" y="19510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>
            <a:stCxn id="61" idx="5"/>
            <a:endCxn id="66" idx="1"/>
          </p:cNvCxnSpPr>
          <p:nvPr/>
        </p:nvCxnSpPr>
        <p:spPr>
          <a:xfrm>
            <a:off x="957075" y="1373000"/>
            <a:ext cx="360791" cy="2769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  <a:endCxn id="66" idx="1"/>
          </p:cNvCxnSpPr>
          <p:nvPr/>
        </p:nvCxnSpPr>
        <p:spPr>
          <a:xfrm>
            <a:off x="1001712" y="1635650"/>
            <a:ext cx="316154" cy="142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6"/>
            <a:endCxn id="66" idx="1"/>
          </p:cNvCxnSpPr>
          <p:nvPr/>
        </p:nvCxnSpPr>
        <p:spPr>
          <a:xfrm flipV="1">
            <a:off x="1001712" y="1649930"/>
            <a:ext cx="316154" cy="4535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3"/>
            <a:endCxn id="64" idx="3"/>
          </p:cNvCxnSpPr>
          <p:nvPr/>
        </p:nvCxnSpPr>
        <p:spPr>
          <a:xfrm flipV="1">
            <a:off x="1851266" y="1373000"/>
            <a:ext cx="396438" cy="2769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6" idx="3"/>
            <a:endCxn id="65" idx="2"/>
          </p:cNvCxnSpPr>
          <p:nvPr/>
        </p:nvCxnSpPr>
        <p:spPr>
          <a:xfrm flipV="1">
            <a:off x="1851266" y="1635650"/>
            <a:ext cx="351801" cy="142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3"/>
            <a:endCxn id="67" idx="2"/>
          </p:cNvCxnSpPr>
          <p:nvPr/>
        </p:nvCxnSpPr>
        <p:spPr>
          <a:xfrm>
            <a:off x="1851266" y="1649930"/>
            <a:ext cx="351801" cy="4535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3140" y="2332037"/>
            <a:ext cx="3764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Transition</a:t>
            </a:r>
            <a:r>
              <a:rPr lang="en-US" sz="2400" dirty="0">
                <a:latin typeface="Calibri" panose="020F0502020204030204" pitchFamily="34" charset="0"/>
              </a:rPr>
              <a:t>. Ex: Chainlet C</a:t>
            </a:r>
            <a:r>
              <a:rPr lang="en-US" sz="2400" baseline="-25000" dirty="0">
                <a:latin typeface="Calibri" panose="020F0502020204030204" pitchFamily="34" charset="0"/>
              </a:rPr>
              <a:t>3→3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709222" y="731837"/>
            <a:ext cx="5224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</a:rPr>
              <a:t>C</a:t>
            </a:r>
            <a:r>
              <a:rPr lang="en-US" sz="2400" baseline="-25000" dirty="0" err="1">
                <a:latin typeface="Calibri" panose="020F0502020204030204" pitchFamily="34" charset="0"/>
              </a:rPr>
              <a:t>x→y</a:t>
            </a:r>
            <a:r>
              <a:rPr lang="en-US" sz="2400" baseline="-250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: chainlet with x inputs and y outputs.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23228" y="1722437"/>
            <a:ext cx="57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Transition Chainlets </a:t>
            </a:r>
            <a:r>
              <a:rPr lang="en-US" sz="2400" dirty="0">
                <a:latin typeface="Calibri" panose="020F0502020204030204" pitchFamily="34" charset="0"/>
              </a:rPr>
              <a:t>imply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coins changing address: x = y.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9712" y="3228577"/>
            <a:ext cx="9677400" cy="1953061"/>
            <a:chOff x="239712" y="3228577"/>
            <a:chExt cx="9677400" cy="1953061"/>
          </a:xfrm>
        </p:grpSpPr>
        <p:sp>
          <p:nvSpPr>
            <p:cNvPr id="83" name="Oval 82"/>
            <p:cNvSpPr/>
            <p:nvPr/>
          </p:nvSpPr>
          <p:spPr>
            <a:xfrm>
              <a:off x="696912" y="355123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2203067" y="322857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317866" y="3551237"/>
              <a:ext cx="533400" cy="276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203067" y="377983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1032192" y="3689358"/>
              <a:ext cx="27432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0" idx="3"/>
              <a:endCxn id="86" idx="3"/>
            </p:cNvCxnSpPr>
            <p:nvPr/>
          </p:nvCxnSpPr>
          <p:spPr>
            <a:xfrm flipV="1">
              <a:off x="1851266" y="3488740"/>
              <a:ext cx="396438" cy="20061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0" idx="3"/>
              <a:endCxn id="91" idx="2"/>
            </p:cNvCxnSpPr>
            <p:nvPr/>
          </p:nvCxnSpPr>
          <p:spPr>
            <a:xfrm>
              <a:off x="1851266" y="3689358"/>
              <a:ext cx="351801" cy="24287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239712" y="4160837"/>
              <a:ext cx="2971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</a:rPr>
                <a:t>Split</a:t>
              </a:r>
              <a:r>
                <a:rPr lang="en-US" sz="2400" dirty="0">
                  <a:latin typeface="Calibri" panose="020F0502020204030204" pitchFamily="34" charset="0"/>
                </a:rPr>
                <a:t>. Ex: Chainlet C</a:t>
              </a:r>
              <a:r>
                <a:rPr lang="en-US" sz="2400" baseline="-25000" dirty="0">
                  <a:latin typeface="Calibri" panose="020F0502020204030204" pitchFamily="34" charset="0"/>
                </a:rPr>
                <a:t>1→2 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823773" y="3246437"/>
              <a:ext cx="60933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>
                  <a:latin typeface="Calibri" panose="020F0502020204030204" pitchFamily="34" charset="0"/>
                </a:rPr>
                <a:t>Split Chainlets </a:t>
              </a:r>
              <a:r>
                <a:rPr lang="en-US" sz="2400" dirty="0">
                  <a:latin typeface="Calibri" panose="020F0502020204030204" pitchFamily="34" charset="0"/>
                </a:rPr>
                <a:t>may</a:t>
              </a:r>
              <a:r>
                <a:rPr lang="en-US" sz="2400" b="1" dirty="0">
                  <a:latin typeface="Calibri" panose="020F0502020204030204" pitchFamily="34" charset="0"/>
                </a:rPr>
                <a:t> </a:t>
              </a:r>
              <a:r>
                <a:rPr lang="en-US" sz="2400" dirty="0">
                  <a:latin typeface="Calibri" panose="020F0502020204030204" pitchFamily="34" charset="0"/>
                </a:rPr>
                <a:t>imply</a:t>
              </a:r>
              <a:r>
                <a:rPr lang="en-US" sz="2400" b="1" dirty="0">
                  <a:latin typeface="Calibri" panose="020F0502020204030204" pitchFamily="34" charset="0"/>
                </a:rPr>
                <a:t> </a:t>
              </a:r>
              <a:r>
                <a:rPr lang="en-US" sz="2400" dirty="0">
                  <a:latin typeface="Calibri" panose="020F0502020204030204" pitchFamily="34" charset="0"/>
                </a:rPr>
                <a:t>spending behavior: y &gt; x.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5912" y="4350641"/>
              <a:ext cx="57912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</a:rPr>
                <a:t>But, community practice against </a:t>
              </a:r>
              <a:r>
                <a:rPr lang="en-US" sz="2400" dirty="0">
                  <a:solidFill>
                    <a:srgbClr val="00B050"/>
                  </a:solidFill>
                  <a:latin typeface="Calibri" panose="020F0502020204030204" pitchFamily="34" charset="0"/>
                </a:rPr>
                <a:t>address reuse </a:t>
              </a:r>
              <a:r>
                <a:rPr lang="en-US" sz="2400" dirty="0">
                  <a:latin typeface="Calibri" panose="020F0502020204030204" pitchFamily="34" charset="0"/>
                </a:rPr>
                <a:t>can also create split chainlets.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721" y="5151437"/>
            <a:ext cx="9126227" cy="1604665"/>
            <a:chOff x="457721" y="5151437"/>
            <a:chExt cx="9126227" cy="1604665"/>
          </a:xfrm>
        </p:grpSpPr>
        <p:sp>
          <p:nvSpPr>
            <p:cNvPr id="101" name="Oval 100"/>
            <p:cNvSpPr/>
            <p:nvPr/>
          </p:nvSpPr>
          <p:spPr>
            <a:xfrm>
              <a:off x="696912" y="515143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696912" y="552185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696912" y="5989637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203067" y="5521850"/>
              <a:ext cx="304800" cy="304800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317866" y="5550409"/>
              <a:ext cx="533400" cy="2762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stCxn id="101" idx="5"/>
              <a:endCxn id="106" idx="1"/>
            </p:cNvCxnSpPr>
            <p:nvPr/>
          </p:nvCxnSpPr>
          <p:spPr>
            <a:xfrm>
              <a:off x="957075" y="5411600"/>
              <a:ext cx="360791" cy="27693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2" idx="6"/>
              <a:endCxn id="106" idx="1"/>
            </p:cNvCxnSpPr>
            <p:nvPr/>
          </p:nvCxnSpPr>
          <p:spPr>
            <a:xfrm>
              <a:off x="1001712" y="5674250"/>
              <a:ext cx="316154" cy="1428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3" idx="6"/>
              <a:endCxn id="106" idx="1"/>
            </p:cNvCxnSpPr>
            <p:nvPr/>
          </p:nvCxnSpPr>
          <p:spPr>
            <a:xfrm flipV="1">
              <a:off x="1001712" y="5688530"/>
              <a:ext cx="316154" cy="45350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6" idx="3"/>
              <a:endCxn id="105" idx="2"/>
            </p:cNvCxnSpPr>
            <p:nvPr/>
          </p:nvCxnSpPr>
          <p:spPr>
            <a:xfrm flipV="1">
              <a:off x="1851266" y="5674250"/>
              <a:ext cx="351801" cy="1428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457721" y="6294437"/>
              <a:ext cx="3310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alibri" panose="020F0502020204030204" pitchFamily="34" charset="0"/>
                </a:rPr>
                <a:t>Merge.</a:t>
              </a:r>
              <a:r>
                <a:rPr lang="en-US" sz="2400" dirty="0">
                  <a:latin typeface="Calibri" panose="020F0502020204030204" pitchFamily="34" charset="0"/>
                </a:rPr>
                <a:t> Ex: Chainlet C</a:t>
              </a:r>
              <a:r>
                <a:rPr lang="en-US" sz="2400" baseline="-25000" dirty="0">
                  <a:latin typeface="Calibri" panose="020F0502020204030204" pitchFamily="34" charset="0"/>
                </a:rPr>
                <a:t>3→1 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709222" y="5384900"/>
              <a:ext cx="5874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1" dirty="0">
                  <a:latin typeface="Calibri" panose="020F0502020204030204" pitchFamily="34" charset="0"/>
                </a:rPr>
                <a:t>Merge Chainlets </a:t>
              </a:r>
              <a:r>
                <a:rPr lang="en-US" sz="2400" dirty="0">
                  <a:latin typeface="Calibri" panose="020F0502020204030204" pitchFamily="34" charset="0"/>
                </a:rPr>
                <a:t>imply</a:t>
              </a:r>
              <a:r>
                <a:rPr lang="en-US" sz="2400" b="1" dirty="0">
                  <a:latin typeface="Calibri" panose="020F0502020204030204" pitchFamily="34" charset="0"/>
                </a:rPr>
                <a:t> </a:t>
              </a:r>
              <a:r>
                <a:rPr lang="en-US" sz="2400" dirty="0">
                  <a:latin typeface="Calibri" panose="020F0502020204030204" pitchFamily="34" charset="0"/>
                </a:rPr>
                <a:t>gathering of funds: x &gt; y.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46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53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Aggregate Chainlets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1493837"/>
            <a:ext cx="8023412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912" y="6142037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Percentage of aggregate chainlets in the Bitcoin Graph (weekly snapshots)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712" y="960437"/>
            <a:ext cx="5257800" cy="1676400"/>
            <a:chOff x="3287712" y="960437"/>
            <a:chExt cx="5257800" cy="1676400"/>
          </a:xfrm>
        </p:grpSpPr>
        <p:sp>
          <p:nvSpPr>
            <p:cNvPr id="2" name="TextBox 1"/>
            <p:cNvSpPr txBox="1"/>
            <p:nvPr/>
          </p:nvSpPr>
          <p:spPr>
            <a:xfrm>
              <a:off x="3363912" y="960437"/>
              <a:ext cx="518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Around here 2 pizzas are worth 10 thousand bitcoins. 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+mn-lt"/>
                </a:rPr>
                <a:t>Non è </a:t>
              </a:r>
              <a:r>
                <a:rPr lang="en-US" sz="2400" dirty="0" err="1">
                  <a:solidFill>
                    <a:schemeClr val="bg1">
                      <a:lumMod val="85000"/>
                    </a:schemeClr>
                  </a:solidFill>
                  <a:latin typeface="+mn-lt"/>
                </a:rPr>
                <a:t>il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+mn-lt"/>
                </a:rPr>
                <a:t> bel paese! 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3287712" y="1798637"/>
              <a:ext cx="609600" cy="838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07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911733" y="2789237"/>
            <a:ext cx="3652579" cy="3425338"/>
            <a:chOff x="529123" y="2983709"/>
            <a:chExt cx="3652579" cy="3425338"/>
          </a:xfrm>
        </p:grpSpPr>
        <p:sp>
          <p:nvSpPr>
            <p:cNvPr id="8" name="Freeform 7"/>
            <p:cNvSpPr/>
            <p:nvPr/>
          </p:nvSpPr>
          <p:spPr>
            <a:xfrm>
              <a:off x="1306512" y="3627437"/>
              <a:ext cx="839802" cy="830331"/>
            </a:xfrm>
            <a:custGeom>
              <a:avLst/>
              <a:gdLst>
                <a:gd name="connsiteX0" fmla="*/ 0 w 1158240"/>
                <a:gd name="connsiteY0" fmla="*/ 193044 h 1158240"/>
                <a:gd name="connsiteX1" fmla="*/ 193044 w 1158240"/>
                <a:gd name="connsiteY1" fmla="*/ 0 h 1158240"/>
                <a:gd name="connsiteX2" fmla="*/ 965196 w 1158240"/>
                <a:gd name="connsiteY2" fmla="*/ 0 h 1158240"/>
                <a:gd name="connsiteX3" fmla="*/ 1158240 w 1158240"/>
                <a:gd name="connsiteY3" fmla="*/ 193044 h 1158240"/>
                <a:gd name="connsiteX4" fmla="*/ 1158240 w 1158240"/>
                <a:gd name="connsiteY4" fmla="*/ 965196 h 1158240"/>
                <a:gd name="connsiteX5" fmla="*/ 965196 w 1158240"/>
                <a:gd name="connsiteY5" fmla="*/ 1158240 h 1158240"/>
                <a:gd name="connsiteX6" fmla="*/ 193044 w 1158240"/>
                <a:gd name="connsiteY6" fmla="*/ 1158240 h 1158240"/>
                <a:gd name="connsiteX7" fmla="*/ 0 w 1158240"/>
                <a:gd name="connsiteY7" fmla="*/ 965196 h 1158240"/>
                <a:gd name="connsiteX8" fmla="*/ 0 w 1158240"/>
                <a:gd name="connsiteY8" fmla="*/ 193044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240" h="1158240">
                  <a:moveTo>
                    <a:pt x="0" y="193044"/>
                  </a:moveTo>
                  <a:cubicBezTo>
                    <a:pt x="0" y="86429"/>
                    <a:pt x="86429" y="0"/>
                    <a:pt x="193044" y="0"/>
                  </a:cubicBezTo>
                  <a:lnTo>
                    <a:pt x="965196" y="0"/>
                  </a:lnTo>
                  <a:cubicBezTo>
                    <a:pt x="1071811" y="0"/>
                    <a:pt x="1158240" y="86429"/>
                    <a:pt x="1158240" y="193044"/>
                  </a:cubicBezTo>
                  <a:lnTo>
                    <a:pt x="1158240" y="965196"/>
                  </a:lnTo>
                  <a:cubicBezTo>
                    <a:pt x="1158240" y="1071811"/>
                    <a:pt x="1071811" y="1158240"/>
                    <a:pt x="965196" y="1158240"/>
                  </a:cubicBezTo>
                  <a:lnTo>
                    <a:pt x="193044" y="1158240"/>
                  </a:lnTo>
                  <a:cubicBezTo>
                    <a:pt x="86429" y="1158240"/>
                    <a:pt x="0" y="1071811"/>
                    <a:pt x="0" y="965196"/>
                  </a:cubicBezTo>
                  <a:lnTo>
                    <a:pt x="0" y="19304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411" tIns="159411" rIns="159411" bIns="159411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93280" y="3627437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1"/>
            <p:cNvSpPr/>
            <p:nvPr/>
          </p:nvSpPr>
          <p:spPr>
            <a:xfrm>
              <a:off x="1306512" y="460307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3"/>
            <p:cNvSpPr/>
            <p:nvPr/>
          </p:nvSpPr>
          <p:spPr>
            <a:xfrm>
              <a:off x="2293280" y="460307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Rounded Rectangle 109"/>
            <p:cNvSpPr/>
            <p:nvPr/>
          </p:nvSpPr>
          <p:spPr>
            <a:xfrm>
              <a:off x="3280136" y="3627437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ounded Rectangle 110"/>
            <p:cNvSpPr/>
            <p:nvPr/>
          </p:nvSpPr>
          <p:spPr>
            <a:xfrm>
              <a:off x="3241176" y="460307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Rounded Rectangle 111"/>
            <p:cNvSpPr/>
            <p:nvPr/>
          </p:nvSpPr>
          <p:spPr>
            <a:xfrm>
              <a:off x="1324726" y="557871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ounded Rectangle 112"/>
            <p:cNvSpPr/>
            <p:nvPr/>
          </p:nvSpPr>
          <p:spPr>
            <a:xfrm>
              <a:off x="2310377" y="557871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Rounded Rectangle 113"/>
            <p:cNvSpPr/>
            <p:nvPr/>
          </p:nvSpPr>
          <p:spPr>
            <a:xfrm>
              <a:off x="3241176" y="5578716"/>
              <a:ext cx="839802" cy="83033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2068512" y="2983709"/>
              <a:ext cx="140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Outputs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384021" y="3279195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307818" y="3279195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60114" y="3279195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 rot="16200000">
              <a:off x="11013" y="4797395"/>
              <a:ext cx="1405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inputs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 rot="16200000">
              <a:off x="701198" y="5844364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 rot="16200000">
              <a:off x="701198" y="4814912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 rot="16200000">
              <a:off x="701198" y="3785460"/>
              <a:ext cx="821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Chainlet Matrix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723419" y="4533039"/>
            <a:ext cx="1689312" cy="1467398"/>
            <a:chOff x="2340809" y="4727511"/>
            <a:chExt cx="1689312" cy="1467398"/>
          </a:xfrm>
        </p:grpSpPr>
        <p:grpSp>
          <p:nvGrpSpPr>
            <p:cNvPr id="115" name="Group 114"/>
            <p:cNvGrpSpPr/>
            <p:nvPr/>
          </p:nvGrpSpPr>
          <p:grpSpPr>
            <a:xfrm>
              <a:off x="3291186" y="5801594"/>
              <a:ext cx="729302" cy="393315"/>
              <a:chOff x="859309" y="4844257"/>
              <a:chExt cx="1810955" cy="1056213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59309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59309" y="5214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859309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365464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365464" y="5214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480263" y="5243229"/>
                <a:ext cx="533400" cy="276241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365464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>
                <a:stCxn id="116" idx="5"/>
                <a:endCxn id="145" idx="1"/>
              </p:cNvCxnSpPr>
              <p:nvPr/>
            </p:nvCxnSpPr>
            <p:spPr>
              <a:xfrm>
                <a:off x="1119472" y="5104420"/>
                <a:ext cx="360791" cy="276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117" idx="6"/>
                <a:endCxn id="145" idx="1"/>
              </p:cNvCxnSpPr>
              <p:nvPr/>
            </p:nvCxnSpPr>
            <p:spPr>
              <a:xfrm>
                <a:off x="1164109" y="5367070"/>
                <a:ext cx="316154" cy="1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18" idx="6"/>
                <a:endCxn id="145" idx="1"/>
              </p:cNvCxnSpPr>
              <p:nvPr/>
            </p:nvCxnSpPr>
            <p:spPr>
              <a:xfrm flipV="1">
                <a:off x="1164109" y="5381350"/>
                <a:ext cx="316154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>
                <a:stCxn id="145" idx="3"/>
                <a:endCxn id="119" idx="3"/>
              </p:cNvCxnSpPr>
              <p:nvPr/>
            </p:nvCxnSpPr>
            <p:spPr>
              <a:xfrm flipV="1">
                <a:off x="2013663" y="5104420"/>
                <a:ext cx="396438" cy="276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45" idx="3"/>
                <a:endCxn id="144" idx="2"/>
              </p:cNvCxnSpPr>
              <p:nvPr/>
            </p:nvCxnSpPr>
            <p:spPr>
              <a:xfrm flipV="1">
                <a:off x="2013663" y="5367070"/>
                <a:ext cx="351801" cy="1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145" idx="3"/>
                <a:endCxn id="146" idx="2"/>
              </p:cNvCxnSpPr>
              <p:nvPr/>
            </p:nvCxnSpPr>
            <p:spPr>
              <a:xfrm>
                <a:off x="2013663" y="5381350"/>
                <a:ext cx="351801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3300819" y="4840424"/>
              <a:ext cx="729302" cy="393315"/>
              <a:chOff x="3412235" y="4844257"/>
              <a:chExt cx="1810955" cy="1056213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3412235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412235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4918390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918390" y="5214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033189" y="5243229"/>
                <a:ext cx="533400" cy="276241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4918390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Arrow Connector 193"/>
              <p:cNvCxnSpPr>
                <a:stCxn id="185" idx="5"/>
                <a:endCxn id="192" idx="1"/>
              </p:cNvCxnSpPr>
              <p:nvPr/>
            </p:nvCxnSpPr>
            <p:spPr>
              <a:xfrm>
                <a:off x="3672398" y="5104420"/>
                <a:ext cx="360791" cy="276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6"/>
                <a:endCxn id="192" idx="1"/>
              </p:cNvCxnSpPr>
              <p:nvPr/>
            </p:nvCxnSpPr>
            <p:spPr>
              <a:xfrm flipV="1">
                <a:off x="3717035" y="5381350"/>
                <a:ext cx="316154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2" idx="3"/>
                <a:endCxn id="190" idx="2"/>
              </p:cNvCxnSpPr>
              <p:nvPr/>
            </p:nvCxnSpPr>
            <p:spPr>
              <a:xfrm flipV="1">
                <a:off x="4566589" y="4996657"/>
                <a:ext cx="351801" cy="3846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92" idx="3"/>
                <a:endCxn id="191" idx="2"/>
              </p:cNvCxnSpPr>
              <p:nvPr/>
            </p:nvCxnSpPr>
            <p:spPr>
              <a:xfrm flipV="1">
                <a:off x="4566589" y="5367070"/>
                <a:ext cx="351801" cy="14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92" idx="3"/>
                <a:endCxn id="193" idx="2"/>
              </p:cNvCxnSpPr>
              <p:nvPr/>
            </p:nvCxnSpPr>
            <p:spPr>
              <a:xfrm>
                <a:off x="4566589" y="5381350"/>
                <a:ext cx="351801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2340809" y="4846669"/>
              <a:ext cx="729302" cy="393315"/>
              <a:chOff x="5660361" y="4844257"/>
              <a:chExt cx="1810955" cy="1056213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5660361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660361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166516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6281315" y="5243229"/>
                <a:ext cx="533400" cy="276241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7166516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Arrow Connector 204"/>
              <p:cNvCxnSpPr>
                <a:stCxn id="200" idx="6"/>
                <a:endCxn id="203" idx="1"/>
              </p:cNvCxnSpPr>
              <p:nvPr/>
            </p:nvCxnSpPr>
            <p:spPr>
              <a:xfrm>
                <a:off x="5965161" y="4996657"/>
                <a:ext cx="316154" cy="3846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>
                <a:stCxn id="201" idx="6"/>
                <a:endCxn id="203" idx="1"/>
              </p:cNvCxnSpPr>
              <p:nvPr/>
            </p:nvCxnSpPr>
            <p:spPr>
              <a:xfrm flipV="1">
                <a:off x="5965161" y="5381350"/>
                <a:ext cx="316154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>
                <a:stCxn id="203" idx="3"/>
              </p:cNvCxnSpPr>
              <p:nvPr/>
            </p:nvCxnSpPr>
            <p:spPr>
              <a:xfrm flipV="1">
                <a:off x="6814715" y="5072857"/>
                <a:ext cx="330041" cy="308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>
                <a:stCxn id="203" idx="3"/>
                <a:endCxn id="204" idx="2"/>
              </p:cNvCxnSpPr>
              <p:nvPr/>
            </p:nvCxnSpPr>
            <p:spPr>
              <a:xfrm>
                <a:off x="6814715" y="5381350"/>
                <a:ext cx="351801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/>
            <p:cNvGrpSpPr/>
            <p:nvPr/>
          </p:nvGrpSpPr>
          <p:grpSpPr>
            <a:xfrm>
              <a:off x="2403780" y="4727511"/>
              <a:ext cx="729302" cy="393315"/>
              <a:chOff x="5660361" y="4844257"/>
              <a:chExt cx="1810955" cy="1056213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5660361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660361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7166516" y="484425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6281315" y="5243229"/>
                <a:ext cx="533400" cy="276241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7166516" y="559567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Arrow Connector 221"/>
              <p:cNvCxnSpPr>
                <a:stCxn id="210" idx="6"/>
                <a:endCxn id="213" idx="1"/>
              </p:cNvCxnSpPr>
              <p:nvPr/>
            </p:nvCxnSpPr>
            <p:spPr>
              <a:xfrm>
                <a:off x="5965161" y="4996657"/>
                <a:ext cx="316154" cy="3846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211" idx="6"/>
                <a:endCxn id="213" idx="1"/>
              </p:cNvCxnSpPr>
              <p:nvPr/>
            </p:nvCxnSpPr>
            <p:spPr>
              <a:xfrm flipV="1">
                <a:off x="5965161" y="5381350"/>
                <a:ext cx="316154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>
                <a:stCxn id="213" idx="3"/>
              </p:cNvCxnSpPr>
              <p:nvPr/>
            </p:nvCxnSpPr>
            <p:spPr>
              <a:xfrm flipV="1">
                <a:off x="6814715" y="5072857"/>
                <a:ext cx="330041" cy="308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>
                <a:stCxn id="213" idx="3"/>
                <a:endCxn id="221" idx="2"/>
              </p:cNvCxnSpPr>
              <p:nvPr/>
            </p:nvCxnSpPr>
            <p:spPr>
              <a:xfrm>
                <a:off x="6814715" y="5381350"/>
                <a:ext cx="351801" cy="3667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3" name="TextBox 232"/>
          <p:cNvSpPr txBox="1"/>
          <p:nvPr/>
        </p:nvSpPr>
        <p:spPr>
          <a:xfrm>
            <a:off x="315912" y="1420614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For a given time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granularity</a:t>
            </a:r>
            <a:r>
              <a:rPr lang="en-US" sz="2400" dirty="0">
                <a:latin typeface="Calibri" panose="020F0502020204030204" pitchFamily="34" charset="0"/>
              </a:rPr>
              <a:t>, such as one day, we take snapshots of the Bitcoin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Chainlet counts obtained from the graph are stored in an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</a:rPr>
              <a:t>×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</a:rPr>
              <a:t> matrix.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24334" y="808037"/>
            <a:ext cx="545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Representing the network in 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3727" y="4618158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791495" y="4618158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791495" y="5567430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836482" y="36658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823727" y="36658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5791495" y="36658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836482" y="4600983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836482" y="5550255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4823727" y="5550255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418148" y="6380586"/>
            <a:ext cx="524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</a:rPr>
              <a:t>: How big should the matrix be? 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7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55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Extreme Chainlets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3955210" y="347392"/>
                <a:ext cx="6114302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sz="2400" dirty="0">
                    <a:latin typeface="Calibri" panose="020F0502020204030204" pitchFamily="34" charset="0"/>
                  </a:rPr>
                  <a:t> can reach thousands, the matrix can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</a:rPr>
                  <a:t>On Bitcoin, 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90.50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</a:rPr>
                  <a:t> of the chainlets have </a:t>
                </a:r>
                <a:r>
                  <a:rPr lang="en-US" sz="2400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N </a:t>
                </a:r>
                <a:r>
                  <a:rPr lang="en-US" sz="2400" dirty="0">
                    <a:latin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&lt;5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&lt;5),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% 97.57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</a:rPr>
                  <a:t>for </a:t>
                </a:r>
                <a:r>
                  <a:rPr lang="en-US" sz="2400" dirty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sz="2400" dirty="0">
                    <a:latin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210" y="347392"/>
                <a:ext cx="6114302" cy="261610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865" r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Freeform 136"/>
          <p:cNvSpPr/>
          <p:nvPr/>
        </p:nvSpPr>
        <p:spPr>
          <a:xfrm>
            <a:off x="849312" y="1451765"/>
            <a:ext cx="839802" cy="830331"/>
          </a:xfrm>
          <a:custGeom>
            <a:avLst/>
            <a:gdLst>
              <a:gd name="connsiteX0" fmla="*/ 0 w 1158240"/>
              <a:gd name="connsiteY0" fmla="*/ 193044 h 1158240"/>
              <a:gd name="connsiteX1" fmla="*/ 193044 w 1158240"/>
              <a:gd name="connsiteY1" fmla="*/ 0 h 1158240"/>
              <a:gd name="connsiteX2" fmla="*/ 965196 w 1158240"/>
              <a:gd name="connsiteY2" fmla="*/ 0 h 1158240"/>
              <a:gd name="connsiteX3" fmla="*/ 1158240 w 1158240"/>
              <a:gd name="connsiteY3" fmla="*/ 193044 h 1158240"/>
              <a:gd name="connsiteX4" fmla="*/ 1158240 w 1158240"/>
              <a:gd name="connsiteY4" fmla="*/ 965196 h 1158240"/>
              <a:gd name="connsiteX5" fmla="*/ 965196 w 1158240"/>
              <a:gd name="connsiteY5" fmla="*/ 1158240 h 1158240"/>
              <a:gd name="connsiteX6" fmla="*/ 193044 w 1158240"/>
              <a:gd name="connsiteY6" fmla="*/ 1158240 h 1158240"/>
              <a:gd name="connsiteX7" fmla="*/ 0 w 1158240"/>
              <a:gd name="connsiteY7" fmla="*/ 965196 h 1158240"/>
              <a:gd name="connsiteX8" fmla="*/ 0 w 1158240"/>
              <a:gd name="connsiteY8" fmla="*/ 193044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240" h="1158240">
                <a:moveTo>
                  <a:pt x="0" y="193044"/>
                </a:moveTo>
                <a:cubicBezTo>
                  <a:pt x="0" y="86429"/>
                  <a:pt x="86429" y="0"/>
                  <a:pt x="193044" y="0"/>
                </a:cubicBezTo>
                <a:lnTo>
                  <a:pt x="965196" y="0"/>
                </a:lnTo>
                <a:cubicBezTo>
                  <a:pt x="1071811" y="0"/>
                  <a:pt x="1158240" y="86429"/>
                  <a:pt x="1158240" y="193044"/>
                </a:cubicBezTo>
                <a:lnTo>
                  <a:pt x="1158240" y="965196"/>
                </a:lnTo>
                <a:cubicBezTo>
                  <a:pt x="1158240" y="1071811"/>
                  <a:pt x="1071811" y="1158240"/>
                  <a:pt x="965196" y="1158240"/>
                </a:cubicBezTo>
                <a:lnTo>
                  <a:pt x="193044" y="1158240"/>
                </a:lnTo>
                <a:cubicBezTo>
                  <a:pt x="86429" y="1158240"/>
                  <a:pt x="0" y="1071811"/>
                  <a:pt x="0" y="965196"/>
                </a:cubicBezTo>
                <a:lnTo>
                  <a:pt x="0" y="193044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11" tIns="159411" rIns="159411" bIns="159411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700" kern="1200" dirty="0"/>
          </a:p>
        </p:txBody>
      </p:sp>
      <p:sp>
        <p:nvSpPr>
          <p:cNvPr id="138" name="Rounded Rectangle 137"/>
          <p:cNvSpPr/>
          <p:nvPr/>
        </p:nvSpPr>
        <p:spPr>
          <a:xfrm>
            <a:off x="1836080" y="1451765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9" name="Rounded Rectangle 138"/>
          <p:cNvSpPr/>
          <p:nvPr/>
        </p:nvSpPr>
        <p:spPr>
          <a:xfrm>
            <a:off x="849312" y="242740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0" name="Rounded Rectangle 139"/>
          <p:cNvSpPr/>
          <p:nvPr/>
        </p:nvSpPr>
        <p:spPr>
          <a:xfrm>
            <a:off x="1836080" y="242740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2" name="Rounded Rectangle 141"/>
          <p:cNvSpPr/>
          <p:nvPr/>
        </p:nvSpPr>
        <p:spPr>
          <a:xfrm>
            <a:off x="2806443" y="1451765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8" name="Rounded Rectangle 147"/>
          <p:cNvSpPr/>
          <p:nvPr/>
        </p:nvSpPr>
        <p:spPr>
          <a:xfrm>
            <a:off x="2806443" y="242740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0" name="Rounded Rectangle 149"/>
          <p:cNvSpPr/>
          <p:nvPr/>
        </p:nvSpPr>
        <p:spPr>
          <a:xfrm>
            <a:off x="867526" y="340304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8" name="Rounded Rectangle 157"/>
          <p:cNvSpPr/>
          <p:nvPr/>
        </p:nvSpPr>
        <p:spPr>
          <a:xfrm>
            <a:off x="1853177" y="340304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0" name="Rounded Rectangle 159"/>
          <p:cNvSpPr/>
          <p:nvPr/>
        </p:nvSpPr>
        <p:spPr>
          <a:xfrm>
            <a:off x="2806443" y="3403044"/>
            <a:ext cx="839802" cy="830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2" name="TextBox 161"/>
          <p:cNvSpPr txBox="1"/>
          <p:nvPr/>
        </p:nvSpPr>
        <p:spPr>
          <a:xfrm>
            <a:off x="1611312" y="808037"/>
            <a:ext cx="14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Outputs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26821" y="1103523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850618" y="1103523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902914" y="1103523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-446187" y="2621723"/>
            <a:ext cx="140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inputs</a:t>
            </a:r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243998" y="3668692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243998" y="2639240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80" name="TextBox 179"/>
          <p:cNvSpPr txBox="1"/>
          <p:nvPr/>
        </p:nvSpPr>
        <p:spPr>
          <a:xfrm rot="16200000">
            <a:off x="243998" y="1609788"/>
            <a:ext cx="82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983917" y="2636958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952024" y="2636958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2952024" y="3586230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996672" y="16846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983917" y="16846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952024" y="1684628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996672" y="2619783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996672" y="3569055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983917" y="3569055"/>
            <a:ext cx="54864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1981661" y="2636837"/>
            <a:ext cx="548640" cy="3657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878" y="6029106"/>
            <a:ext cx="9734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Extreme chainlets</a:t>
            </a:r>
            <a:r>
              <a:rPr lang="en-US" sz="2400" dirty="0">
                <a:latin typeface="Calibri" panose="020F0502020204030204" pitchFamily="34" charset="0"/>
              </a:rPr>
              <a:t> are the last column/row of the chainlet matrix. 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They imply big coin movements in the graph!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3312" y="2386842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Occurrence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68255" y="2992085"/>
                <a:ext cx="5378267" cy="3030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/>
                                  <m:t>if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/>
                                  <m:t>if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/>
                                  <m:t>if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  <m:sup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/>
                                  <m:t>if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55" y="2992085"/>
                <a:ext cx="5378267" cy="30303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230312" y="1874837"/>
            <a:ext cx="1786552" cy="1726848"/>
            <a:chOff x="1230312" y="1874837"/>
            <a:chExt cx="1786552" cy="1726848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1230312" y="2992085"/>
              <a:ext cx="0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220912" y="2992085"/>
              <a:ext cx="0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V="1">
              <a:off x="2712064" y="1570037"/>
              <a:ext cx="0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-2700000" flipV="1">
              <a:off x="2622159" y="2913323"/>
              <a:ext cx="0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V="1">
              <a:off x="2712064" y="2577576"/>
              <a:ext cx="0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08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6" grpId="0"/>
      <p:bldP spid="279" grpId="0" animBg="1"/>
      <p:bldP spid="280" grpId="0" animBg="1"/>
      <p:bldP spid="281" grpId="0" animBg="1"/>
      <p:bldP spid="284" grpId="0" animBg="1"/>
      <p:bldP spid="286" grpId="0" animBg="1"/>
      <p:bldP spid="287" grpId="0" animBg="1"/>
      <p:bldP spid="288" grpId="0" animBg="1"/>
      <p:bldP spid="6" grpId="0"/>
      <p:bldP spid="4" grpId="0"/>
      <p:bldP spid="3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2" y="2103437"/>
            <a:ext cx="7620000" cy="4572000"/>
          </a:xfrm>
          <a:prstGeom prst="rect">
            <a:avLst/>
          </a:prstGeom>
        </p:spPr>
      </p:pic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56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Extreme Chainlets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0112" y="686177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Bitcoin companies stopped all business in New York State because of new regulations. 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 New York Business Journal called this the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"Great Bitcoin Exodus"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65648" y="2185709"/>
            <a:ext cx="304800" cy="597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112" y="6610905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Percentage of extreme chainlets in the Bitcoin Graph (N = 20, daily snapshots)</a:t>
            </a:r>
          </a:p>
        </p:txBody>
      </p:sp>
    </p:spTree>
    <p:extLst>
      <p:ext uri="{BB962C8B-B14F-4D97-AF65-F5344CB8AC3E}">
        <p14:creationId xmlns:p14="http://schemas.microsoft.com/office/powerpoint/2010/main" val="25019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57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Clustering the Chainlets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82561" y="960437"/>
            <a:ext cx="9734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hierarchical clustering of chainlets by using Cosine Similarity over chainlet signatures in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We used a similarity cut threshold of 0.7 to create clusters from the hierarchical dendrogram.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18665" y="2984083"/>
            <a:ext cx="3709351" cy="4026932"/>
            <a:chOff x="1218665" y="2679283"/>
            <a:chExt cx="3709351" cy="40269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665" y="2679283"/>
              <a:ext cx="3383280" cy="3501145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1306512" y="6336883"/>
              <a:ext cx="36215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alibri" panose="020F0502020204030204" pitchFamily="34" charset="0"/>
                </a:rPr>
                <a:t>Chainlet clusters for daily snapshots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67805" y="2984083"/>
            <a:ext cx="3885605" cy="4026932"/>
            <a:chOff x="5367805" y="2560637"/>
            <a:chExt cx="3885605" cy="40269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805" y="2560637"/>
              <a:ext cx="3383280" cy="3501145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5412294" y="6218237"/>
              <a:ext cx="3841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alibri" panose="020F0502020204030204" pitchFamily="34" charset="0"/>
                </a:rPr>
                <a:t>Chainlet clusters for weekly snapshots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54112" y="2633860"/>
            <a:ext cx="4648200" cy="2212777"/>
            <a:chOff x="1154112" y="2633860"/>
            <a:chExt cx="4648200" cy="2212777"/>
          </a:xfrm>
        </p:grpSpPr>
        <p:sp>
          <p:nvSpPr>
            <p:cNvPr id="11" name="Rectangle 10"/>
            <p:cNvSpPr/>
            <p:nvPr/>
          </p:nvSpPr>
          <p:spPr>
            <a:xfrm>
              <a:off x="1154112" y="3089521"/>
              <a:ext cx="1828800" cy="17571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39912" y="2633860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Most common chainlets</a:t>
              </a:r>
            </a:p>
          </p:txBody>
        </p:sp>
        <p:cxnSp>
          <p:nvCxnSpPr>
            <p:cNvPr id="14" name="Straight Arrow Connector 13"/>
            <p:cNvCxnSpPr>
              <a:endCxn id="12" idx="1"/>
            </p:cNvCxnSpPr>
            <p:nvPr/>
          </p:nvCxnSpPr>
          <p:spPr>
            <a:xfrm flipV="1">
              <a:off x="1154112" y="2818526"/>
              <a:ext cx="685800" cy="2709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82712" y="2636837"/>
            <a:ext cx="7086600" cy="4004846"/>
            <a:chOff x="1382712" y="2636837"/>
            <a:chExt cx="7086600" cy="4004846"/>
          </a:xfrm>
        </p:grpSpPr>
        <p:sp>
          <p:nvSpPr>
            <p:cNvPr id="9" name="Oval 8"/>
            <p:cNvSpPr/>
            <p:nvPr/>
          </p:nvSpPr>
          <p:spPr>
            <a:xfrm>
              <a:off x="1382712" y="2984083"/>
              <a:ext cx="1219200" cy="9481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49712" y="3932237"/>
              <a:ext cx="990600" cy="27094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Calibri" panose="020F0502020204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9" idx="6"/>
            </p:cNvCxnSpPr>
            <p:nvPr/>
          </p:nvCxnSpPr>
          <p:spPr>
            <a:xfrm flipV="1">
              <a:off x="2601912" y="2827628"/>
              <a:ext cx="1828800" cy="6305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125912" y="2903490"/>
              <a:ext cx="476033" cy="10287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06912" y="2636837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Extreme and correlated chainlets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10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58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2148119" y="3529806"/>
            <a:ext cx="6400800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2b - Account based blockchains</a:t>
            </a:r>
          </a:p>
        </p:txBody>
      </p:sp>
    </p:spTree>
    <p:extLst>
      <p:ext uri="{BB962C8B-B14F-4D97-AF65-F5344CB8AC3E}">
        <p14:creationId xmlns:p14="http://schemas.microsoft.com/office/powerpoint/2010/main" val="36521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59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Account based blockchains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3831" y="1378962"/>
            <a:ext cx="9675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8847" y="3017837"/>
            <a:ext cx="9675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On account based blockchains, transactions involve one input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address</a:t>
            </a:r>
            <a:r>
              <a:rPr lang="en-US" sz="2400" dirty="0">
                <a:latin typeface="Calibri" panose="020F0502020204030204" pitchFamily="34" charset="0"/>
              </a:rPr>
              <a:t> and one output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address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An address spends coins from a balance, keeps the change.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Each transaction of an address has an order (called nonce). The nonce is  the number of transactions sent to the network by the address.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later transaction needs to wait for earlier transactions to be mined.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24690" y="1609794"/>
            <a:ext cx="2884201" cy="635892"/>
            <a:chOff x="3973512" y="3402388"/>
            <a:chExt cx="2884201" cy="635892"/>
          </a:xfrm>
        </p:grpSpPr>
        <p:sp>
          <p:nvSpPr>
            <p:cNvPr id="48" name="Oval 47"/>
            <p:cNvSpPr/>
            <p:nvPr/>
          </p:nvSpPr>
          <p:spPr>
            <a:xfrm>
              <a:off x="3973512" y="3672520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491953" y="3672520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48" idx="6"/>
              <a:endCxn id="49" idx="2"/>
            </p:cNvCxnSpPr>
            <p:nvPr/>
          </p:nvCxnSpPr>
          <p:spPr>
            <a:xfrm>
              <a:off x="4339272" y="3855400"/>
              <a:ext cx="215268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97059" y="3402388"/>
              <a:ext cx="640080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4E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4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Bitcoin: A financial application of Blockchain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112" y="1265237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Blockchain:</a:t>
            </a:r>
            <a:r>
              <a:rPr lang="en-US" sz="2400" dirty="0">
                <a:latin typeface="Calibri" panose="020F0502020204030204" pitchFamily="34" charset="0"/>
              </a:rPr>
              <a:t> a distributed ledger (i.e., “a book laying or remaining regularly in one place”). </a:t>
            </a:r>
          </a:p>
        </p:txBody>
      </p:sp>
      <p:sp>
        <p:nvSpPr>
          <p:cNvPr id="4" name="Oval 3"/>
          <p:cNvSpPr/>
          <p:nvPr/>
        </p:nvSpPr>
        <p:spPr>
          <a:xfrm>
            <a:off x="773112" y="533558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01912" y="609758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87912" y="52276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01912" y="492283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5"/>
            <a:endCxn id="26" idx="2"/>
          </p:cNvCxnSpPr>
          <p:nvPr/>
        </p:nvCxnSpPr>
        <p:spPr>
          <a:xfrm>
            <a:off x="1163357" y="5725832"/>
            <a:ext cx="1438555" cy="600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29" idx="2"/>
          </p:cNvCxnSpPr>
          <p:nvPr/>
        </p:nvCxnSpPr>
        <p:spPr>
          <a:xfrm flipV="1">
            <a:off x="1230312" y="5151437"/>
            <a:ext cx="1371600" cy="412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6"/>
            <a:endCxn id="27" idx="2"/>
          </p:cNvCxnSpPr>
          <p:nvPr/>
        </p:nvCxnSpPr>
        <p:spPr>
          <a:xfrm>
            <a:off x="3059112" y="5151437"/>
            <a:ext cx="182880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6"/>
            <a:endCxn id="27" idx="3"/>
          </p:cNvCxnSpPr>
          <p:nvPr/>
        </p:nvCxnSpPr>
        <p:spPr>
          <a:xfrm flipV="1">
            <a:off x="3059112" y="5617882"/>
            <a:ext cx="1895755" cy="708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0"/>
            <a:endCxn id="29" idx="4"/>
          </p:cNvCxnSpPr>
          <p:nvPr/>
        </p:nvCxnSpPr>
        <p:spPr>
          <a:xfrm flipV="1">
            <a:off x="2830512" y="5380037"/>
            <a:ext cx="0" cy="717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01712" y="6067797"/>
            <a:ext cx="457200" cy="457200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2" idx="0"/>
            <a:endCxn id="4" idx="4"/>
          </p:cNvCxnSpPr>
          <p:nvPr/>
        </p:nvCxnSpPr>
        <p:spPr>
          <a:xfrm flipH="1" flipV="1">
            <a:off x="1001712" y="5792787"/>
            <a:ext cx="228600" cy="275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7"/>
            <a:endCxn id="29" idx="3"/>
          </p:cNvCxnSpPr>
          <p:nvPr/>
        </p:nvCxnSpPr>
        <p:spPr>
          <a:xfrm flipV="1">
            <a:off x="1391957" y="5313082"/>
            <a:ext cx="1276910" cy="821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6912" y="356290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Block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63515" y="3885389"/>
            <a:ext cx="539496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</a:rPr>
              <a:t>Blockchain: a chain of data blocks </a:t>
            </a:r>
          </a:p>
        </p:txBody>
      </p:sp>
      <p:sp>
        <p:nvSpPr>
          <p:cNvPr id="45" name="Right Arrow Callout 44"/>
          <p:cNvSpPr/>
          <p:nvPr/>
        </p:nvSpPr>
        <p:spPr>
          <a:xfrm>
            <a:off x="820457" y="3947723"/>
            <a:ext cx="685800" cy="381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95350" y="4328723"/>
            <a:ext cx="1616077" cy="1403917"/>
            <a:chOff x="2795350" y="4328723"/>
            <a:chExt cx="1616077" cy="1403917"/>
          </a:xfrm>
        </p:grpSpPr>
        <p:cxnSp>
          <p:nvCxnSpPr>
            <p:cNvPr id="70" name="Straight Arrow Connector 69"/>
            <p:cNvCxnSpPr>
              <a:stCxn id="29" idx="0"/>
              <a:endCxn id="50" idx="2"/>
            </p:cNvCxnSpPr>
            <p:nvPr/>
          </p:nvCxnSpPr>
          <p:spPr>
            <a:xfrm flipH="1" flipV="1">
              <a:off x="2795350" y="4328723"/>
              <a:ext cx="35162" cy="59411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287713" y="5424863"/>
              <a:ext cx="1123714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</a:rPr>
                <a:t>False data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422648" y="6602590"/>
            <a:ext cx="6189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Which peer should the 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</a:rPr>
              <a:t>node a </a:t>
            </a:r>
            <a:r>
              <a:rPr lang="en-US" sz="2800" dirty="0">
                <a:latin typeface="Calibri" panose="020F0502020204030204" pitchFamily="34" charset="0"/>
              </a:rPr>
              <a:t>believe about block 4?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4714" y="39689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04379" y="3947723"/>
            <a:ext cx="1853965" cy="381000"/>
            <a:chOff x="1404379" y="3947723"/>
            <a:chExt cx="1853965" cy="381000"/>
          </a:xfrm>
        </p:grpSpPr>
        <p:sp>
          <p:nvSpPr>
            <p:cNvPr id="50" name="Right Arrow Callout 49"/>
            <p:cNvSpPr/>
            <p:nvPr/>
          </p:nvSpPr>
          <p:spPr>
            <a:xfrm>
              <a:off x="2572544" y="3947723"/>
              <a:ext cx="685800" cy="381000"/>
            </a:xfrm>
            <a:prstGeom prst="rightArrowCallou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Callout 48"/>
            <p:cNvSpPr/>
            <p:nvPr/>
          </p:nvSpPr>
          <p:spPr>
            <a:xfrm>
              <a:off x="1992312" y="3947723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Callout 47"/>
            <p:cNvSpPr/>
            <p:nvPr/>
          </p:nvSpPr>
          <p:spPr>
            <a:xfrm>
              <a:off x="1404379" y="3947723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91690" y="396894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95220" y="396894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57989" y="396894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68512" y="2144730"/>
            <a:ext cx="7924800" cy="1406507"/>
            <a:chOff x="2068512" y="2144730"/>
            <a:chExt cx="7924800" cy="140650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512" y="2144730"/>
              <a:ext cx="1406507" cy="1406507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3592512" y="2560637"/>
              <a:ext cx="640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  <a:latin typeface="Calibri" panose="020F0502020204030204" pitchFamily="34" charset="0"/>
                </a:rPr>
                <a:t>Bitcoin: chain data contains financial transactions.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35512" y="5011034"/>
            <a:ext cx="4114287" cy="1359603"/>
            <a:chOff x="4735512" y="5011034"/>
            <a:chExt cx="4114287" cy="1359603"/>
          </a:xfrm>
        </p:grpSpPr>
        <p:grpSp>
          <p:nvGrpSpPr>
            <p:cNvPr id="2" name="Group 1"/>
            <p:cNvGrpSpPr/>
            <p:nvPr/>
          </p:nvGrpSpPr>
          <p:grpSpPr>
            <a:xfrm>
              <a:off x="6411912" y="5011034"/>
              <a:ext cx="2437887" cy="381000"/>
              <a:chOff x="972857" y="4100123"/>
              <a:chExt cx="2437887" cy="381000"/>
            </a:xfrm>
          </p:grpSpPr>
          <p:sp>
            <p:nvSpPr>
              <p:cNvPr id="40" name="Right Arrow Callout 39"/>
              <p:cNvSpPr/>
              <p:nvPr/>
            </p:nvSpPr>
            <p:spPr>
              <a:xfrm>
                <a:off x="2724944" y="4100123"/>
                <a:ext cx="685800" cy="38100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ight Arrow Callout 42"/>
              <p:cNvSpPr/>
              <p:nvPr/>
            </p:nvSpPr>
            <p:spPr>
              <a:xfrm>
                <a:off x="2144712" y="4100123"/>
                <a:ext cx="685800" cy="38100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Arrow Callout 45"/>
              <p:cNvSpPr/>
              <p:nvPr/>
            </p:nvSpPr>
            <p:spPr>
              <a:xfrm>
                <a:off x="1556779" y="4100123"/>
                <a:ext cx="685800" cy="38100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Callout 46"/>
              <p:cNvSpPr/>
              <p:nvPr/>
            </p:nvSpPr>
            <p:spPr>
              <a:xfrm>
                <a:off x="972857" y="4100123"/>
                <a:ext cx="685800" cy="38100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47114" y="412134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44090" y="412134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47620" y="412134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10389" y="412134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cxnSp>
          <p:nvCxnSpPr>
            <p:cNvPr id="58" name="Straight Arrow Connector 57"/>
            <p:cNvCxnSpPr>
              <a:stCxn id="27" idx="7"/>
              <a:endCxn id="47" idx="1"/>
            </p:cNvCxnSpPr>
            <p:nvPr/>
          </p:nvCxnSpPr>
          <p:spPr>
            <a:xfrm flipV="1">
              <a:off x="5278157" y="5201534"/>
              <a:ext cx="1133755" cy="9305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735512" y="6062860"/>
              <a:ext cx="909460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</a:rPr>
                <a:t>True 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157" y="5313082"/>
            <a:ext cx="2124355" cy="1282881"/>
            <a:chOff x="2992157" y="5313082"/>
            <a:chExt cx="2124355" cy="1282881"/>
          </a:xfrm>
        </p:grpSpPr>
        <p:sp>
          <p:nvSpPr>
            <p:cNvPr id="74" name="Oval 73"/>
            <p:cNvSpPr/>
            <p:nvPr/>
          </p:nvSpPr>
          <p:spPr>
            <a:xfrm>
              <a:off x="4164012" y="6097587"/>
              <a:ext cx="457200" cy="457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3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74" idx="7"/>
              <a:endCxn id="27" idx="4"/>
            </p:cNvCxnSpPr>
            <p:nvPr/>
          </p:nvCxnSpPr>
          <p:spPr>
            <a:xfrm flipV="1">
              <a:off x="4554257" y="5684837"/>
              <a:ext cx="562255" cy="479705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9" idx="5"/>
              <a:endCxn id="74" idx="2"/>
            </p:cNvCxnSpPr>
            <p:nvPr/>
          </p:nvCxnSpPr>
          <p:spPr>
            <a:xfrm>
              <a:off x="2992157" y="5313082"/>
              <a:ext cx="1171855" cy="1013105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908424" y="6288186"/>
              <a:ext cx="631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18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60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Internal transactions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3831" y="1378962"/>
            <a:ext cx="9675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9703" y="1189037"/>
            <a:ext cx="967588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Account based blockchains have two types of “transactions”.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first transaction type involves a transfer of the used cryptocurrency, such as Ether on Ethereum.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second type are internal transactions, which involve a transfer of smart contract based tokens.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Internal transactions are created when smart contracts change states of addresses.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Internal transactions can be discovered in two ways: by parsing ordinary transactions’ messages, or by running the transaction message through the smart contract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parsing method cannot discover failed transactions.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61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92112" y="142198"/>
            <a:ext cx="5784386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Internal transactions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82561" y="3627437"/>
            <a:ext cx="9675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 transaction can transfer both currencies and tokens.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4512" y="1387591"/>
            <a:ext cx="8526143" cy="580480"/>
            <a:chOff x="3973512" y="3457800"/>
            <a:chExt cx="8526143" cy="580480"/>
          </a:xfrm>
        </p:grpSpPr>
        <p:sp>
          <p:nvSpPr>
            <p:cNvPr id="48" name="Oval 47"/>
            <p:cNvSpPr/>
            <p:nvPr/>
          </p:nvSpPr>
          <p:spPr>
            <a:xfrm>
              <a:off x="3973512" y="3672520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48" idx="6"/>
            </p:cNvCxnSpPr>
            <p:nvPr/>
          </p:nvCxnSpPr>
          <p:spPr>
            <a:xfrm flipV="1">
              <a:off x="4339272" y="3829222"/>
              <a:ext cx="8160383" cy="2617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454488" y="3457800"/>
              <a:ext cx="640080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4E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2" y="1148564"/>
            <a:ext cx="5919266" cy="14882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112" y="1870758"/>
            <a:ext cx="2522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Ordinary address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31212" y="555508"/>
            <a:ext cx="1638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Contract address</a:t>
            </a:r>
          </a:p>
        </p:txBody>
      </p:sp>
      <p:sp>
        <p:nvSpPr>
          <p:cNvPr id="20" name="Hexagon 19"/>
          <p:cNvSpPr/>
          <p:nvPr/>
        </p:nvSpPr>
        <p:spPr>
          <a:xfrm>
            <a:off x="9107835" y="1493837"/>
            <a:ext cx="533400" cy="530352"/>
          </a:xfrm>
          <a:prstGeom prst="hexagon">
            <a:avLst/>
          </a:prstGeom>
          <a:solidFill>
            <a:srgbClr val="FF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545" y="808037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A transaction message on Ethereum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27392" y="4770323"/>
            <a:ext cx="2179320" cy="848166"/>
            <a:chOff x="727392" y="4770323"/>
            <a:chExt cx="2179320" cy="848166"/>
          </a:xfrm>
        </p:grpSpPr>
        <p:sp>
          <p:nvSpPr>
            <p:cNvPr id="17" name="Oval 16"/>
            <p:cNvSpPr/>
            <p:nvPr/>
          </p:nvSpPr>
          <p:spPr>
            <a:xfrm>
              <a:off x="727392" y="5170433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3" name="Hexagon 22"/>
            <p:cNvSpPr/>
            <p:nvPr/>
          </p:nvSpPr>
          <p:spPr>
            <a:xfrm>
              <a:off x="2373312" y="5088137"/>
              <a:ext cx="533400" cy="530352"/>
            </a:xfrm>
            <a:prstGeom prst="hexagon">
              <a:avLst/>
            </a:prstGeom>
            <a:solidFill>
              <a:srgbClr val="FF0000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7" idx="6"/>
              <a:endCxn id="23" idx="3"/>
            </p:cNvCxnSpPr>
            <p:nvPr/>
          </p:nvCxnSpPr>
          <p:spPr>
            <a:xfrm>
              <a:off x="1093152" y="5353313"/>
              <a:ext cx="128016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405348" y="4770323"/>
              <a:ext cx="640080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4E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18864" y="1386505"/>
            <a:ext cx="2488248" cy="5288932"/>
            <a:chOff x="3618864" y="1386505"/>
            <a:chExt cx="2488248" cy="5288932"/>
          </a:xfrm>
        </p:grpSpPr>
        <p:sp>
          <p:nvSpPr>
            <p:cNvPr id="25" name="Oval 24"/>
            <p:cNvSpPr/>
            <p:nvPr/>
          </p:nvSpPr>
          <p:spPr>
            <a:xfrm>
              <a:off x="3618864" y="5090177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Hexagon 25"/>
            <p:cNvSpPr/>
            <p:nvPr/>
          </p:nvSpPr>
          <p:spPr>
            <a:xfrm>
              <a:off x="5047932" y="6145085"/>
              <a:ext cx="533400" cy="530352"/>
            </a:xfrm>
            <a:prstGeom prst="hexagon">
              <a:avLst/>
            </a:prstGeom>
            <a:solidFill>
              <a:srgbClr val="FF0000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5"/>
              <a:endCxn id="26" idx="3"/>
            </p:cNvCxnSpPr>
            <p:nvPr/>
          </p:nvCxnSpPr>
          <p:spPr>
            <a:xfrm>
              <a:off x="3931060" y="5402373"/>
              <a:ext cx="1116872" cy="100788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31752" y="5090177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25" idx="6"/>
              <a:endCxn id="28" idx="2"/>
            </p:cNvCxnSpPr>
            <p:nvPr/>
          </p:nvCxnSpPr>
          <p:spPr>
            <a:xfrm>
              <a:off x="3984624" y="5273057"/>
              <a:ext cx="1147128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179046" y="5929924"/>
              <a:ext cx="640080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4E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87981" y="4817723"/>
              <a:ext cx="640080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545" y="4839831"/>
              <a:ext cx="365760" cy="36576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462098" y="1386505"/>
              <a:ext cx="645014" cy="2158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4659312" y="1602311"/>
            <a:ext cx="1143000" cy="323752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35712" y="4237037"/>
            <a:ext cx="3294135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dirty="0"/>
              <a:t>Contracts can start events as well, these are explicitly recorded.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internal transaction can create multiple edges, although this is rare on Ethereum.</a:t>
            </a:r>
          </a:p>
        </p:txBody>
      </p:sp>
    </p:spTree>
    <p:extLst>
      <p:ext uri="{BB962C8B-B14F-4D97-AF65-F5344CB8AC3E}">
        <p14:creationId xmlns:p14="http://schemas.microsoft.com/office/powerpoint/2010/main" val="247433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62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92112" y="142198"/>
            <a:ext cx="5784386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Trading tokens – a timeline</a:t>
            </a:r>
          </a:p>
        </p:txBody>
      </p:sp>
      <p:sp>
        <p:nvSpPr>
          <p:cNvPr id="48" name="Oval 47"/>
          <p:cNvSpPr/>
          <p:nvPr/>
        </p:nvSpPr>
        <p:spPr>
          <a:xfrm>
            <a:off x="478826" y="4324221"/>
            <a:ext cx="365760" cy="365760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44586" y="4507101"/>
            <a:ext cx="446059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25488" y="4135679"/>
            <a:ext cx="1424024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0Ether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2312" y="4151067"/>
            <a:ext cx="27432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Send my 2 tokens to address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4546" y="393562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94" y="3891600"/>
            <a:ext cx="1183637" cy="1183637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94066" y="2720635"/>
            <a:ext cx="365760" cy="365760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9826" y="2903515"/>
            <a:ext cx="446059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7140" y="2560637"/>
            <a:ext cx="1424024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0.2Ether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9786" y="233203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243102" y="2701369"/>
            <a:ext cx="365760" cy="365760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88822" y="2348027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478826" y="1622852"/>
            <a:ext cx="365760" cy="365760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44586" y="1805732"/>
            <a:ext cx="446059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1052" y="1426665"/>
            <a:ext cx="1424024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0.3Ether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9472" y="1462310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 want to buy 2 Storj tokens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4546" y="1234254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0312" y="808037"/>
            <a:ext cx="1371600" cy="1565831"/>
            <a:chOff x="5208963" y="2366406"/>
            <a:chExt cx="1371600" cy="1565831"/>
          </a:xfrm>
        </p:grpSpPr>
        <p:sp>
          <p:nvSpPr>
            <p:cNvPr id="37" name="TextBox 36"/>
            <p:cNvSpPr txBox="1"/>
            <p:nvPr/>
          </p:nvSpPr>
          <p:spPr>
            <a:xfrm>
              <a:off x="5208963" y="2366406"/>
              <a:ext cx="137160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Storj token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945" y="2748600"/>
              <a:ext cx="1183637" cy="118363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065710" y="1295663"/>
            <a:ext cx="228600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Balances</a:t>
            </a:r>
            <a:r>
              <a:rPr lang="en-US" sz="2000" dirty="0"/>
              <a:t>:</a:t>
            </a:r>
          </a:p>
          <a:p>
            <a:r>
              <a:rPr lang="en-US" sz="2000" dirty="0"/>
              <a:t>	b: 2 Storj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99281" y="3909850"/>
            <a:ext cx="228600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Balances</a:t>
            </a:r>
            <a:r>
              <a:rPr lang="en-US" sz="2000" dirty="0"/>
              <a:t>:</a:t>
            </a:r>
          </a:p>
          <a:p>
            <a:r>
              <a:rPr lang="en-US" sz="2000" dirty="0"/>
              <a:t>	b: 0 Storj</a:t>
            </a:r>
          </a:p>
          <a:p>
            <a:r>
              <a:rPr lang="en-US" sz="2000" dirty="0"/>
              <a:t>	a: 2 Storj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363651" y="2177461"/>
                <a:ext cx="3248661" cy="132343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+mn-lt"/>
                  </a:rPr>
                  <a:t>a pays 0.2E to b to buy its tokens.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n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n-lt"/>
                  </a:rPr>
                  <a:t>, Storj price decreased in the market from 0.15E to 0.1E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651" y="2177461"/>
                <a:ext cx="3248661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2064" t="-2304" b="-7373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8396" y="248017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" y="2480170"/>
                <a:ext cx="54864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8396" y="4120289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" y="4120289"/>
                <a:ext cx="54864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8396" y="1454105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" y="1454105"/>
                <a:ext cx="54864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523881" y="5151437"/>
            <a:ext cx="6488231" cy="1861364"/>
            <a:chOff x="1062557" y="5151437"/>
            <a:chExt cx="6488231" cy="1861364"/>
          </a:xfrm>
        </p:grpSpPr>
        <p:sp>
          <p:nvSpPr>
            <p:cNvPr id="45" name="Rectangle 44"/>
            <p:cNvSpPr/>
            <p:nvPr/>
          </p:nvSpPr>
          <p:spPr>
            <a:xfrm>
              <a:off x="1062557" y="5336279"/>
              <a:ext cx="26385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libri"/>
                  <a:cs typeface="Calibri"/>
                  <a:sym typeface="Calibri"/>
                </a:rPr>
                <a:t>All edges on the Ethereum graph.</a:t>
              </a:r>
              <a:endParaRPr lang="en-US" sz="2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778531" y="5996566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49" idx="6"/>
              <a:endCxn id="54" idx="2"/>
            </p:cNvCxnSpPr>
            <p:nvPr/>
          </p:nvCxnSpPr>
          <p:spPr>
            <a:xfrm flipV="1">
              <a:off x="4144291" y="5639117"/>
              <a:ext cx="1505506" cy="54032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24251" y="561468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5649797" y="5456237"/>
              <a:ext cx="365760" cy="365760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21312" y="5151437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929964" y="6612691"/>
              <a:ext cx="780793" cy="400110"/>
              <a:chOff x="4517896" y="5799351"/>
              <a:chExt cx="780793" cy="40011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517896" y="5799351"/>
                <a:ext cx="780793" cy="40011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</a:t>
                </a:r>
                <a:endPara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5412" y="5801137"/>
                <a:ext cx="365760" cy="365760"/>
              </a:xfrm>
              <a:prstGeom prst="rect">
                <a:avLst/>
              </a:prstGeom>
            </p:spPr>
          </p:pic>
        </p:grpSp>
        <p:sp>
          <p:nvSpPr>
            <p:cNvPr id="41" name="Hexagon 40"/>
            <p:cNvSpPr/>
            <p:nvPr/>
          </p:nvSpPr>
          <p:spPr>
            <a:xfrm>
              <a:off x="6319367" y="6362326"/>
              <a:ext cx="533400" cy="530352"/>
            </a:xfrm>
            <a:prstGeom prst="hexagon">
              <a:avLst/>
            </a:prstGeom>
            <a:solidFill>
              <a:srgbClr val="FF0000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54" idx="5"/>
            </p:cNvCxnSpPr>
            <p:nvPr/>
          </p:nvCxnSpPr>
          <p:spPr>
            <a:xfrm>
              <a:off x="5961993" y="5768433"/>
              <a:ext cx="441604" cy="59389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126764" y="5678778"/>
              <a:ext cx="1424024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0.3E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96961" y="5496394"/>
              <a:ext cx="768794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0.2E</a:t>
              </a:r>
            </a:p>
          </p:txBody>
        </p:sp>
        <p:cxnSp>
          <p:nvCxnSpPr>
            <p:cNvPr id="9" name="Curved Connector 8"/>
            <p:cNvCxnSpPr>
              <a:stCxn id="49" idx="5"/>
              <a:endCxn id="54" idx="4"/>
            </p:cNvCxnSpPr>
            <p:nvPr/>
          </p:nvCxnSpPr>
          <p:spPr>
            <a:xfrm rot="5400000" flipH="1" flipV="1">
              <a:off x="4718319" y="5194405"/>
              <a:ext cx="486765" cy="1741950"/>
            </a:xfrm>
            <a:prstGeom prst="curvedConnector3">
              <a:avLst>
                <a:gd name="adj1" fmla="val -57967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2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63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92112" y="142198"/>
            <a:ext cx="5784386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Account based blockchains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5" y="1265237"/>
            <a:ext cx="8456889" cy="300907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6977200" y="1386391"/>
            <a:ext cx="3092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The largest connected component in Storj network on 13-1-2018.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825" y="4161849"/>
            <a:ext cx="944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We model account based blockchains as directed, weighted, multi-graphs.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/>
              <a:sym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The network of a single token is usually sparse, and devoid of  community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Daily networks may contain many disconnected components.</a:t>
            </a:r>
          </a:p>
        </p:txBody>
      </p:sp>
    </p:spTree>
    <p:extLst>
      <p:ext uri="{BB962C8B-B14F-4D97-AF65-F5344CB8AC3E}">
        <p14:creationId xmlns:p14="http://schemas.microsoft.com/office/powerpoint/2010/main" val="69061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64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92112" y="142198"/>
            <a:ext cx="9067800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Inter-token networks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6059" y="4543876"/>
            <a:ext cx="944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Account based blockchains are global market places where goods are exchanged in terms of tokens.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Ethereum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is a successful example.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Blockchain platforms will allow us to view global market activity in real time. </a:t>
            </a:r>
          </a:p>
        </p:txBody>
      </p:sp>
      <p:sp>
        <p:nvSpPr>
          <p:cNvPr id="23" name="Oval 22"/>
          <p:cNvSpPr/>
          <p:nvPr/>
        </p:nvSpPr>
        <p:spPr>
          <a:xfrm>
            <a:off x="2373312" y="2389199"/>
            <a:ext cx="396440" cy="407708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47003" y="2817063"/>
            <a:ext cx="396440" cy="407708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657267" y="1419962"/>
            <a:ext cx="396440" cy="407708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349172" y="3706656"/>
            <a:ext cx="396440" cy="407708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457432" y="2156852"/>
            <a:ext cx="396440" cy="407708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2161" y="3224771"/>
            <a:ext cx="396440" cy="407708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933653" y="1901847"/>
            <a:ext cx="396440" cy="407708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stCxn id="23" idx="5"/>
            <a:endCxn id="27" idx="2"/>
          </p:cNvCxnSpPr>
          <p:nvPr/>
        </p:nvCxnSpPr>
        <p:spPr>
          <a:xfrm>
            <a:off x="2711695" y="2737200"/>
            <a:ext cx="735308" cy="283718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6"/>
            <a:endCxn id="63" idx="3"/>
          </p:cNvCxnSpPr>
          <p:nvPr/>
        </p:nvCxnSpPr>
        <p:spPr>
          <a:xfrm flipV="1">
            <a:off x="3843443" y="2249847"/>
            <a:ext cx="1148267" cy="77107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1" idx="6"/>
            <a:endCxn id="63" idx="2"/>
          </p:cNvCxnSpPr>
          <p:nvPr/>
        </p:nvCxnSpPr>
        <p:spPr>
          <a:xfrm>
            <a:off x="4053707" y="1623816"/>
            <a:ext cx="879946" cy="48188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3" idx="6"/>
            <a:endCxn id="43" idx="2"/>
          </p:cNvCxnSpPr>
          <p:nvPr/>
        </p:nvCxnSpPr>
        <p:spPr>
          <a:xfrm>
            <a:off x="5330093" y="2105701"/>
            <a:ext cx="1127339" cy="255006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7" idx="7"/>
            <a:endCxn id="43" idx="3"/>
          </p:cNvCxnSpPr>
          <p:nvPr/>
        </p:nvCxnSpPr>
        <p:spPr>
          <a:xfrm flipV="1">
            <a:off x="6180544" y="2504853"/>
            <a:ext cx="334945" cy="77962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2" idx="7"/>
            <a:endCxn id="63" idx="4"/>
          </p:cNvCxnSpPr>
          <p:nvPr/>
        </p:nvCxnSpPr>
        <p:spPr>
          <a:xfrm flipV="1">
            <a:off x="4687555" y="2309555"/>
            <a:ext cx="444318" cy="1456808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5"/>
            <a:endCxn id="42" idx="1"/>
          </p:cNvCxnSpPr>
          <p:nvPr/>
        </p:nvCxnSpPr>
        <p:spPr>
          <a:xfrm>
            <a:off x="3785386" y="3165064"/>
            <a:ext cx="621842" cy="601299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2" idx="7"/>
            <a:endCxn id="47" idx="2"/>
          </p:cNvCxnSpPr>
          <p:nvPr/>
        </p:nvCxnSpPr>
        <p:spPr>
          <a:xfrm flipV="1">
            <a:off x="4687555" y="3428625"/>
            <a:ext cx="1154606" cy="337738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7" idx="7"/>
          </p:cNvCxnSpPr>
          <p:nvPr/>
        </p:nvCxnSpPr>
        <p:spPr>
          <a:xfrm flipV="1">
            <a:off x="3785386" y="2156852"/>
            <a:ext cx="1124327" cy="719918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7" idx="1"/>
            <a:endCxn id="23" idx="6"/>
          </p:cNvCxnSpPr>
          <p:nvPr/>
        </p:nvCxnSpPr>
        <p:spPr>
          <a:xfrm flipH="1" flipV="1">
            <a:off x="2769752" y="2593053"/>
            <a:ext cx="735308" cy="283718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745558" y="3563550"/>
            <a:ext cx="1212773" cy="354571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5"/>
            <a:endCxn id="47" idx="4"/>
          </p:cNvCxnSpPr>
          <p:nvPr/>
        </p:nvCxnSpPr>
        <p:spPr>
          <a:xfrm flipV="1">
            <a:off x="4687555" y="3632479"/>
            <a:ext cx="1352826" cy="422177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42" y="1443578"/>
            <a:ext cx="396440" cy="407708"/>
          </a:xfrm>
          <a:prstGeom prst="rect">
            <a:avLst/>
          </a:prstGeom>
        </p:spPr>
      </p:pic>
      <p:pic>
        <p:nvPicPr>
          <p:cNvPr id="2052" name="Picture 4" descr="Risultati immagini per Dragonch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65" y="1571972"/>
            <a:ext cx="458341" cy="5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Emerco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77" y="2672916"/>
            <a:ext cx="396440" cy="4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isultati immagini per omise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59" y="3359201"/>
            <a:ext cx="396440" cy="4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magine correl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493" y="4128833"/>
            <a:ext cx="396440" cy="4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559E-6 -5.45989E-8 L 5.27559E-6 -5.45989E-8 C 0.00379 0.00105 0.00757 0.00168 0.01135 0.00336 C 0.0178 0.00609 0.01276 0.00651 0.01765 0.01176 C 0.01859 0.01281 0.02017 0.01239 0.02143 0.01344 C 0.02395 0.01533 0.02678 0.01722 0.02899 0.02016 C 0.03025 0.02184 0.03119 0.02373 0.03276 0.0252 C 0.03387 0.02604 0.03528 0.02583 0.03654 0.02688 C 0.03906 0.02877 0.04158 0.03129 0.0441 0.0336 C 0.04536 0.03465 0.04678 0.03548 0.04788 0.03695 C 0.04914 0.03863 0.05009 0.04073 0.05166 0.04199 C 0.05387 0.04367 0.0567 0.04409 0.05922 0.04535 C 0.06048 0.04577 0.06174 0.04598 0.063 0.04703 C 0.07198 0.05501 0.06757 0.0527 0.0756 0.05543 C 0.08032 0.05963 0.07828 0.05732 0.0819 0.06215 " pathEditMode="relative" ptsTypes="AAAAAAAAAAAAAAA">
                                      <p:cBhvr>
                                        <p:cTn id="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228E-6 1.09198E-7 L -1.73228E-6 1.09198E-7 C 0.00536 0.00063 0.01323 0.00168 0.0189 0.00335 C 0.02016 0.00356 0.02126 0.0044 0.02268 0.00503 C 0.02599 0.00608 0.02945 0.00692 0.03276 0.00839 C 0.03402 0.00881 0.03512 0.00965 0.03654 0.01007 C 0.04819 0.01259 0.04504 0.01028 0.05418 0.01343 C 0.05544 0.01385 0.0567 0.01427 0.05796 0.01511 C 0.0652 0.01994 0.0578 0.01721 0.06678 0.02183 C 0.06977 0.0233 0.07512 0.02393 0.07811 0.02519 L 0.08945 0.03023 C 0.09071 0.03065 0.09181 0.03128 0.09323 0.03191 C 0.09654 0.03296 0.1 0.0338 0.10331 0.03527 C 0.10457 0.03569 0.10567 0.03632 0.10709 0.03695 C 0.10867 0.03758 0.1104 0.03779 0.11213 0.03863 C 0.11591 0.0401 0.11969 0.04199 0.12347 0.04367 C 0.12473 0.04409 0.12599 0.0443 0.12725 0.04535 C 0.1315 0.04913 0.12993 0.04724 0.13229 0.05039 L 0.13229 0.05039 " pathEditMode="relative" ptsTypes="AAAAAAAAAAAAAAAAAAA">
                                      <p:cBhvr>
                                        <p:cTn id="8" dur="5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35433E-6 -5.0399E-8 L -5.35433E-6 -5.0399E-8 C 0.00125 -0.00462 0.00284 -0.00882 0.00377 -0.01344 C 0.0044 -0.01743 0.0044 -0.02142 0.00503 -0.0252 C 0.00519 -0.02709 0.00535 -0.02898 0.00629 -0.03024 C 0.00724 -0.03192 0.00881 -0.03255 0.01007 -0.0336 C 0.01038 -0.03591 0.01086 -0.03822 0.01133 -0.04032 C 0.01164 -0.04284 0.01259 -0.05082 0.01385 -0.05376 C 0.01527 -0.05733 0.01747 -0.06027 0.01889 -0.06384 C 0.01968 -0.06615 0.02062 -0.06825 0.02141 -0.07056 C 0.02235 -0.07392 0.02235 -0.0777 0.02393 -0.08064 C 0.02472 -0.08232 0.02566 -0.084 0.02645 -0.08568 C 0.02865 -0.09198 0.02676 -0.09156 0.02897 -0.09912 C 0.03038 -0.10437 0.03338 -0.10626 0.03653 -0.1092 C 0.03857 -0.11802 0.03779 -0.11256 0.03779 -0.126 L 0.04661 -0.16968 " pathEditMode="relative" ptsTypes="AAAAAAAAAAAAAAAA">
                                      <p:cBhvr>
                                        <p:cTn id="10" dur="5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8346E-6 -3.77992E-8 L -2.28346E-6 -3.77992E-8 C 0.00504 -0.00294 0.01008 -0.00546 0.01512 -0.0084 C 0.01842 -0.0105 0.02142 -0.01407 0.0252 -0.01512 C 0.02677 -0.01575 0.0285 -0.01617 0.03024 -0.0168 C 0.03275 -0.01785 0.03527 -0.01911 0.03779 -0.02016 L 0.04913 -0.0252 L 0.05291 -0.02688 C 0.05417 -0.02751 0.05527 -0.02835 0.05669 -0.02856 C 0.06488 -0.03087 0.06236 -0.03003 0.07181 -0.0336 C 0.07307 -0.03423 0.07417 -0.03507 0.07559 -0.03528 C 0.0789 -0.03612 0.0822 -0.03654 0.08567 -0.03696 L 0.09701 -0.04704 C 0.09827 -0.0483 0.09937 -0.04956 0.10079 -0.0504 C 0.10236 -0.05166 0.10409 -0.05271 0.10583 -0.05376 C 0.1126 -0.05901 0.1063 -0.05586 0.11338 -0.0588 C 0.11874 -0.06972 0.11197 -0.0588 0.1222 -0.06552 C 0.12378 -0.06678 0.12598 -0.07056 0.12598 -0.07056 L 0.12598 -0.07056 " pathEditMode="relative" ptsTypes="AAAAAAAAAAAAAAAAAAA">
                                      <p:cBhvr>
                                        <p:cTn id="12" dur="5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465E-6 1.67997E-8 L -2.83465E-6 1.67997E-8 C 0.00331 0.00168 0.00662 0.00357 0.01008 0.00504 C 0.01323 0.0063 0.01686 0.00693 0.02016 0.0084 L 0.02772 0.01176 C 0.04237 0.02625 0.02741 0.01344 0.06678 0.01848 C 0.06898 0.01869 0.07087 0.02058 0.07308 0.02184 C 0.07418 0.02226 0.07544 0.0231 0.07686 0.02352 C 0.08048 0.02415 0.08441 0.02457 0.08819 0.0252 C 0.09701 0.02898 0.08567 0.02436 0.10205 0.02856 C 0.10536 0.0294 0.10867 0.03066 0.11213 0.03192 C 0.11339 0.03234 0.11449 0.03297 0.11591 0.0336 C 0.11796 0.03423 0.12 0.03465 0.12221 0.03528 C 0.123 0.03696 0.12347 0.03906 0.12473 0.04032 C 0.12615 0.04158 0.12804 0.04116 0.12977 0.042 C 0.13056 0.04221 0.13134 0.04305 0.13229 0.04368 L 0.13733 0.0504 L 0.22426 0.1428 " pathEditMode="relative" ptsTypes="AAAAAAAAAAAAAAAAAA">
                                      <p:cBhvr>
                                        <p:cTn id="14" dur="5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65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3831" y="1378962"/>
            <a:ext cx="9675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9703" y="1189037"/>
            <a:ext cx="967588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Account based blockchains lend themselves to traditional network analysis tools and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Motif analysis, core decomposition, centrality and clustering algorithms can easily be adapted to work on account based blockchains.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High granularity temporal data allows time series analyses.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rich variety of </a:t>
            </a:r>
            <a:r>
              <a:rPr lang="en-US" sz="2400" dirty="0" err="1">
                <a:latin typeface="Calibri" panose="020F0502020204030204" pitchFamily="34" charset="0"/>
              </a:rPr>
              <a:t>cryptotokens</a:t>
            </a:r>
            <a:r>
              <a:rPr lang="en-US" sz="2400" dirty="0">
                <a:latin typeface="Calibri" panose="020F0502020204030204" pitchFamily="34" charset="0"/>
              </a:rPr>
              <a:t> being traded on the network brings many interesting research 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	Token price prediction, price 	manipulation detection, token network 	health and robustness analysis, inter-token impact analysis, investor 	behavior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46857" y="714787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66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22237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102000"/>
              </a:lnSpc>
              <a:buClr>
                <a:srgbClr val="FF00FF"/>
              </a:buClr>
              <a:buSzPct val="25000"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3- Blockchain Privacy and Security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1917" y="1189038"/>
            <a:ext cx="4611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Permissionless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 (public) Blockchains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29892" y="1189037"/>
            <a:ext cx="4611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Permissioned (private) Blockchains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3759" y="1572271"/>
            <a:ext cx="3297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Bitcoin, </a:t>
            </a:r>
            <a:r>
              <a:rPr lang="en-US" sz="1800" dirty="0" err="1">
                <a:latin typeface="Calibri" panose="020F0502020204030204" pitchFamily="34" charset="0"/>
              </a:rPr>
              <a:t>Litecoin</a:t>
            </a:r>
            <a:r>
              <a:rPr lang="en-US" sz="1800" dirty="0">
                <a:latin typeface="Calibri" panose="020F0502020204030204" pitchFamily="34" charset="0"/>
              </a:rPr>
              <a:t>, Ethereum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22191" y="1572271"/>
            <a:ext cx="3297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Calibri" panose="020F0502020204030204" pitchFamily="34" charset="0"/>
              </a:rPr>
              <a:t>Hyperledger</a:t>
            </a:r>
            <a:r>
              <a:rPr lang="en-US" sz="1800" dirty="0">
                <a:latin typeface="Calibri" panose="020F0502020204030204" pitchFamily="34" charset="0"/>
              </a:rPr>
              <a:t>, R3</a:t>
            </a:r>
          </a:p>
        </p:txBody>
      </p:sp>
      <p:sp>
        <p:nvSpPr>
          <p:cNvPr id="2" name="Rectangle 1"/>
          <p:cNvSpPr/>
          <p:nvPr/>
        </p:nvSpPr>
        <p:spPr>
          <a:xfrm>
            <a:off x="753758" y="2321945"/>
            <a:ext cx="89347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By definition any user can join a public blockchain (e.g., Bitcoin).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For corporate settings, the transparency means that rivals can learn company finances and buy/sale relationships.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permissioned blockchains were created for industrial settings.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Permissioned: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Less power</a:t>
            </a:r>
            <a:r>
              <a:rPr lang="en-US" sz="2400" dirty="0">
                <a:latin typeface="Calibri" panose="020F0502020204030204" pitchFamily="34" charset="0"/>
              </a:rPr>
              <a:t> consumption, more secure,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privacy aware</a:t>
            </a:r>
            <a:r>
              <a:rPr lang="en-US" sz="2400" dirty="0">
                <a:latin typeface="Calibri" panose="020F0502020204030204" pitchFamily="34" charset="0"/>
              </a:rPr>
              <a:t>, but for all purposes a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gated community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535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3- Blockchain Privacy and Security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312" y="1341437"/>
            <a:ext cx="906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 public blockchains, data is considered public.</a:t>
            </a:r>
          </a:p>
          <a:p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n-lt"/>
              </a:rPr>
              <a:t>Tapscott</a:t>
            </a:r>
            <a:r>
              <a:rPr lang="en-US" sz="2400" dirty="0">
                <a:latin typeface="+mn-lt"/>
              </a:rPr>
              <a:t>: There are no honeypots of personal data on the blockchain.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Public blockchains are pseudo-anonymous: There is no registration to join the network, but all your transactions are public.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For security, TOR can be used to send transactions to the P2P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As a threat, most online exchanges are governed by know-your-customer rules that require customer registration.</a:t>
            </a:r>
          </a:p>
        </p:txBody>
      </p:sp>
    </p:spTree>
    <p:extLst>
      <p:ext uri="{BB962C8B-B14F-4D97-AF65-F5344CB8AC3E}">
        <p14:creationId xmlns:p14="http://schemas.microsoft.com/office/powerpoint/2010/main" val="15093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r>
              <a:rPr lang="en-US" sz="485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lang="en-US" sz="485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84"/>
          <p:cNvSpPr/>
          <p:nvPr/>
        </p:nvSpPr>
        <p:spPr>
          <a:xfrm>
            <a:off x="504507" y="1313779"/>
            <a:ext cx="8819621" cy="173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pPr marL="377979" indent="-377979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At its core, Bitcoin maintains a peer-to-peer architecture. Bitcoin peers create persistent TCP channels with each other and relay transactions.</a:t>
            </a:r>
          </a:p>
          <a:p>
            <a:pPr marL="377979" indent="-377979"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latin typeface="Calibri" panose="020F0502020204030204" pitchFamily="34" charset="0"/>
            </a:endParaRPr>
          </a:p>
          <a:p>
            <a:pPr marL="377979" indent="-377979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Each peer seeks a minimum of 8, a maximum of 125 peers.</a:t>
            </a:r>
          </a:p>
          <a:p>
            <a:pPr marL="377979" indent="-377979">
              <a:buClr>
                <a:schemeClr val="dk1"/>
              </a:buClr>
              <a:buSzPts val="24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Each node forwards transactions arriving from a neighbor to other neighbors.</a:t>
            </a: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Transactions that await mining in the P2P network are contained in the </a:t>
            </a:r>
            <a:r>
              <a:rPr lang="en-US" sz="2400" b="1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mempool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The first sender of a transaction is most likely to be the transaction owner. </a:t>
            </a: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377979" indent="-377979">
              <a:buClr>
                <a:schemeClr val="dk1"/>
              </a:buClr>
              <a:buSzPts val="2400"/>
              <a:buFont typeface="Arial"/>
              <a:buChar char="•"/>
            </a:pPr>
            <a:endParaRPr sz="2400" dirty="0"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738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r>
              <a:rPr lang="en-US" sz="485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communication graph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315912" y="4237037"/>
            <a:ext cx="952500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sym typeface="Calibri"/>
              </a:rPr>
              <a:t>Nodes forward incoming transactions selectively to hinder time based address inference. This is called trickling.</a:t>
            </a: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sym typeface="Calibri"/>
              </a:rPr>
              <a:t>In this network, b is connected to all neighbors of a – by observing relayed transactions, b can deduce that transaction t3 originated from a.</a:t>
            </a: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507" y="6470191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Andrew Miller, James Litton, Andrew </a:t>
            </a:r>
            <a:r>
              <a:rPr lang="en-US" dirty="0" err="1"/>
              <a:t>Pachulski</a:t>
            </a:r>
            <a:r>
              <a:rPr lang="en-US" dirty="0"/>
              <a:t>, Neal Gupta, Dave Levin, Neil Spring, and Bobby </a:t>
            </a:r>
            <a:r>
              <a:rPr lang="en-US" dirty="0" err="1"/>
              <a:t>Bhattacharjee</a:t>
            </a:r>
            <a:r>
              <a:rPr lang="en-US" dirty="0"/>
              <a:t>. 2015. </a:t>
            </a:r>
            <a:r>
              <a:rPr lang="en-US" b="1" dirty="0"/>
              <a:t>Discovering bitcoin’s public topology and influential nodes</a:t>
            </a:r>
            <a:r>
              <a:rPr lang="en-US" dirty="0"/>
              <a:t>. (2015).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39912" y="1259945"/>
            <a:ext cx="5638800" cy="2738618"/>
            <a:chOff x="1300105" y="1065452"/>
            <a:chExt cx="4959407" cy="2374566"/>
          </a:xfrm>
        </p:grpSpPr>
        <p:sp>
          <p:nvSpPr>
            <p:cNvPr id="8" name="Oval 7"/>
            <p:cNvSpPr/>
            <p:nvPr/>
          </p:nvSpPr>
          <p:spPr>
            <a:xfrm>
              <a:off x="3974778" y="1509768"/>
              <a:ext cx="301752" cy="301752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12" idx="7"/>
              <a:endCxn id="8" idx="3"/>
            </p:cNvCxnSpPr>
            <p:nvPr/>
          </p:nvCxnSpPr>
          <p:spPr>
            <a:xfrm flipV="1">
              <a:off x="3269646" y="1767329"/>
              <a:ext cx="749323" cy="55903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687512" y="2282177"/>
              <a:ext cx="301752" cy="301752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33465" y="1811976"/>
              <a:ext cx="301752" cy="301752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12085" y="2282177"/>
              <a:ext cx="301752" cy="301752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468812" y="2282177"/>
              <a:ext cx="301752" cy="301752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214560" y="3129741"/>
              <a:ext cx="301752" cy="301752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231713" y="3138266"/>
              <a:ext cx="301752" cy="301752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6" name="Elbow Connector 15"/>
            <p:cNvCxnSpPr>
              <a:stCxn id="8" idx="2"/>
              <a:endCxn id="10" idx="0"/>
            </p:cNvCxnSpPr>
            <p:nvPr/>
          </p:nvCxnSpPr>
          <p:spPr>
            <a:xfrm rot="10800000" flipV="1">
              <a:off x="1838388" y="1660643"/>
              <a:ext cx="2136390" cy="621533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2" idx="2"/>
            </p:cNvCxnSpPr>
            <p:nvPr/>
          </p:nvCxnSpPr>
          <p:spPr>
            <a:xfrm>
              <a:off x="1989264" y="2433053"/>
              <a:ext cx="102282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12" idx="4"/>
            </p:cNvCxnSpPr>
            <p:nvPr/>
          </p:nvCxnSpPr>
          <p:spPr>
            <a:xfrm flipH="1" flipV="1">
              <a:off x="3162961" y="2583929"/>
              <a:ext cx="202475" cy="54581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7"/>
              <a:endCxn id="8" idx="4"/>
            </p:cNvCxnSpPr>
            <p:nvPr/>
          </p:nvCxnSpPr>
          <p:spPr>
            <a:xfrm flipV="1">
              <a:off x="3472121" y="1811520"/>
              <a:ext cx="653533" cy="136241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1"/>
              <a:endCxn id="8" idx="5"/>
            </p:cNvCxnSpPr>
            <p:nvPr/>
          </p:nvCxnSpPr>
          <p:spPr>
            <a:xfrm flipH="1" flipV="1">
              <a:off x="4232339" y="1767329"/>
              <a:ext cx="280664" cy="55903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  <a:endCxn id="8" idx="6"/>
            </p:cNvCxnSpPr>
            <p:nvPr/>
          </p:nvCxnSpPr>
          <p:spPr>
            <a:xfrm flipH="1" flipV="1">
              <a:off x="4276530" y="1660644"/>
              <a:ext cx="1256935" cy="30220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3"/>
              <a:endCxn id="13" idx="6"/>
            </p:cNvCxnSpPr>
            <p:nvPr/>
          </p:nvCxnSpPr>
          <p:spPr>
            <a:xfrm flipH="1">
              <a:off x="4770564" y="2069537"/>
              <a:ext cx="807092" cy="36351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12" idx="6"/>
            </p:cNvCxnSpPr>
            <p:nvPr/>
          </p:nvCxnSpPr>
          <p:spPr>
            <a:xfrm flipH="1">
              <a:off x="3313837" y="2433053"/>
              <a:ext cx="115497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14" idx="6"/>
            </p:cNvCxnSpPr>
            <p:nvPr/>
          </p:nvCxnSpPr>
          <p:spPr>
            <a:xfrm flipH="1">
              <a:off x="3516312" y="2539738"/>
              <a:ext cx="996691" cy="74087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1"/>
              <a:endCxn id="13" idx="5"/>
            </p:cNvCxnSpPr>
            <p:nvPr/>
          </p:nvCxnSpPr>
          <p:spPr>
            <a:xfrm flipH="1" flipV="1">
              <a:off x="4726373" y="2539738"/>
              <a:ext cx="549531" cy="64271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5" idx="2"/>
              <a:endCxn id="14" idx="6"/>
            </p:cNvCxnSpPr>
            <p:nvPr/>
          </p:nvCxnSpPr>
          <p:spPr>
            <a:xfrm flipH="1" flipV="1">
              <a:off x="3516312" y="3280617"/>
              <a:ext cx="1715401" cy="852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644307" y="1065452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t2, t5, t4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00105" y="2593641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t1, t2, t5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2409" y="3052156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t1, t6, t5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449512" y="1962705"/>
              <a:ext cx="1297779" cy="369332"/>
              <a:chOff x="2344766" y="1722437"/>
              <a:chExt cx="1297779" cy="36933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678112" y="1722437"/>
                <a:ext cx="274320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44766" y="1722437"/>
                <a:ext cx="1297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+mn-lt"/>
                  </a:rPr>
                  <a:t>t1, </a:t>
                </a:r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t3</a:t>
                </a:r>
                <a:r>
                  <a:rPr lang="en-US" sz="1800" dirty="0">
                    <a:latin typeface="+mn-lt"/>
                  </a:rPr>
                  <a:t>, t5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831340" y="2372923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t1, t6, t4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53672" y="2800905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t6, t7, t8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16254" y="1458630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t1, t6, t4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47905" y="2357265"/>
              <a:ext cx="100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a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68912" y="1646237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11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ight Arrow Callout 81"/>
          <p:cNvSpPr/>
          <p:nvPr/>
        </p:nvSpPr>
        <p:spPr>
          <a:xfrm>
            <a:off x="2068512" y="1937880"/>
            <a:ext cx="2408237" cy="10941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pe 87"/>
          <p:cNvSpPr txBox="1"/>
          <p:nvPr/>
        </p:nvSpPr>
        <p:spPr>
          <a:xfrm>
            <a:off x="9155112" y="7157335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7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Bitcoin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19648" y="2090280"/>
            <a:ext cx="2362200" cy="914400"/>
            <a:chOff x="1962148" y="1675568"/>
            <a:chExt cx="2362200" cy="914400"/>
          </a:xfrm>
        </p:grpSpPr>
        <p:sp>
          <p:nvSpPr>
            <p:cNvPr id="9" name="Oval 8"/>
            <p:cNvSpPr/>
            <p:nvPr/>
          </p:nvSpPr>
          <p:spPr>
            <a:xfrm>
              <a:off x="2144712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68512" y="2175149"/>
              <a:ext cx="365760" cy="365760"/>
            </a:xfrm>
            <a:prstGeom prst="ellipse">
              <a:avLst/>
            </a:prstGeom>
            <a:solidFill>
              <a:srgbClr val="19D2E5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852265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776065" y="2175149"/>
              <a:ext cx="365760" cy="365760"/>
            </a:xfrm>
            <a:prstGeom prst="ellipse">
              <a:avLst/>
            </a:prstGeom>
            <a:solidFill>
              <a:srgbClr val="19D2E5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525711" y="2332037"/>
              <a:ext cx="1141414" cy="15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26395" y="188257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 bitcoins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2148" y="1675568"/>
              <a:ext cx="2362200" cy="9144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00938" y="2166480"/>
            <a:ext cx="2339974" cy="1511819"/>
            <a:chOff x="4887912" y="1798636"/>
            <a:chExt cx="2339974" cy="1511819"/>
          </a:xfrm>
        </p:grpSpPr>
        <p:sp>
          <p:nvSpPr>
            <p:cNvPr id="60" name="Oval 59"/>
            <p:cNvSpPr/>
            <p:nvPr/>
          </p:nvSpPr>
          <p:spPr>
            <a:xfrm>
              <a:off x="5040312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4964112" y="2175149"/>
              <a:ext cx="365760" cy="365760"/>
            </a:xfrm>
            <a:prstGeom prst="ellipse">
              <a:avLst/>
            </a:prstGeom>
            <a:solidFill>
              <a:srgbClr val="19D2E5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747865" y="1951037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671665" y="2175149"/>
              <a:ext cx="365760" cy="365760"/>
            </a:xfrm>
            <a:prstGeom prst="ellipse">
              <a:avLst/>
            </a:prstGeom>
            <a:solidFill>
              <a:srgbClr val="19D2E5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5421311" y="2332037"/>
              <a:ext cx="1141414" cy="158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521995" y="188257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1 bitcoins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87912" y="1798636"/>
              <a:ext cx="2339974" cy="1511819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395795" y="2605598"/>
              <a:ext cx="228600" cy="228600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319595" y="2829710"/>
              <a:ext cx="365760" cy="365760"/>
            </a:xfrm>
            <a:prstGeom prst="ellipse">
              <a:avLst/>
            </a:prstGeom>
            <a:solidFill>
              <a:srgbClr val="19D2E5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5292565" y="2540909"/>
              <a:ext cx="925432" cy="42017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086348" y="2832305"/>
              <a:ext cx="1052233" cy="33855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2 bitcoins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924007" y="4160837"/>
            <a:ext cx="1665483" cy="1908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From: </a:t>
            </a:r>
            <a:r>
              <a:rPr lang="en-US" b="1" dirty="0">
                <a:latin typeface="Calibri" panose="020F0502020204030204" pitchFamily="34" charset="0"/>
              </a:rPr>
              <a:t>Cuneyt</a:t>
            </a:r>
          </a:p>
          <a:p>
            <a:r>
              <a:rPr lang="en-US" dirty="0">
                <a:latin typeface="Calibri" panose="020F0502020204030204" pitchFamily="34" charset="0"/>
              </a:rPr>
              <a:t>To: </a:t>
            </a:r>
            <a:r>
              <a:rPr lang="en-US" b="1" dirty="0">
                <a:latin typeface="Calibri" panose="020F0502020204030204" pitchFamily="34" charset="0"/>
              </a:rPr>
              <a:t>Joe</a:t>
            </a:r>
            <a:r>
              <a:rPr lang="en-US" dirty="0">
                <a:latin typeface="Calibri" panose="020F0502020204030204" pitchFamily="34" charset="0"/>
              </a:rPr>
              <a:t> (1BTC), </a:t>
            </a:r>
            <a:r>
              <a:rPr lang="en-US" b="1" dirty="0">
                <a:latin typeface="Calibri" panose="020F0502020204030204" pitchFamily="34" charset="0"/>
              </a:rPr>
              <a:t>Tim</a:t>
            </a:r>
            <a:r>
              <a:rPr lang="en-US" dirty="0">
                <a:latin typeface="Calibri" panose="020F0502020204030204" pitchFamily="34" charset="0"/>
              </a:rPr>
              <a:t> (2BTC).</a:t>
            </a:r>
          </a:p>
          <a:p>
            <a:r>
              <a:rPr lang="en-US" dirty="0">
                <a:latin typeface="Calibri" panose="020F0502020204030204" pitchFamily="34" charset="0"/>
              </a:rPr>
              <a:t>Use the 3 bitcoins I received in Block 1 transaction 3.</a:t>
            </a:r>
          </a:p>
          <a:p>
            <a:r>
              <a:rPr lang="en-US" dirty="0">
                <a:latin typeface="Calibri" panose="020F0502020204030204" pitchFamily="34" charset="0"/>
              </a:rPr>
              <a:t>Signed: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Cuneyt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92706" y="4152533"/>
            <a:ext cx="1780152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From: </a:t>
            </a:r>
            <a:r>
              <a:rPr lang="en-US" b="1" dirty="0">
                <a:latin typeface="Calibri" panose="020F0502020204030204" pitchFamily="34" charset="0"/>
              </a:rPr>
              <a:t>Jim</a:t>
            </a:r>
          </a:p>
          <a:p>
            <a:r>
              <a:rPr lang="en-US" dirty="0">
                <a:latin typeface="Calibri" panose="020F0502020204030204" pitchFamily="34" charset="0"/>
              </a:rPr>
              <a:t>To: </a:t>
            </a:r>
            <a:r>
              <a:rPr lang="en-US" b="1" dirty="0">
                <a:latin typeface="Calibri" panose="020F0502020204030204" pitchFamily="34" charset="0"/>
              </a:rPr>
              <a:t>Chris </a:t>
            </a:r>
            <a:r>
              <a:rPr lang="en-US" dirty="0">
                <a:latin typeface="Calibri" panose="020F0502020204030204" pitchFamily="34" charset="0"/>
              </a:rPr>
              <a:t>(2BTC).</a:t>
            </a:r>
          </a:p>
          <a:p>
            <a:r>
              <a:rPr lang="en-US" dirty="0">
                <a:latin typeface="Calibri" panose="020F0502020204030204" pitchFamily="34" charset="0"/>
              </a:rPr>
              <a:t>Use the 2 bitcoins I received in Block 2 transaction 1.</a:t>
            </a:r>
          </a:p>
          <a:p>
            <a:r>
              <a:rPr lang="en-US" dirty="0">
                <a:latin typeface="Calibri" panose="020F0502020204030204" pitchFamily="34" charset="0"/>
              </a:rPr>
              <a:t>Signed: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Jim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31" name="Straight Arrow Connector 30"/>
          <p:cNvCxnSpPr>
            <a:stCxn id="20" idx="2"/>
          </p:cNvCxnSpPr>
          <p:nvPr/>
        </p:nvCxnSpPr>
        <p:spPr>
          <a:xfrm flipH="1">
            <a:off x="5954712" y="3004680"/>
            <a:ext cx="0" cy="113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9" idx="2"/>
            <a:endCxn id="25" idx="0"/>
          </p:cNvCxnSpPr>
          <p:nvPr/>
        </p:nvCxnSpPr>
        <p:spPr>
          <a:xfrm>
            <a:off x="8670925" y="3678299"/>
            <a:ext cx="85824" cy="4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44712" y="3080880"/>
            <a:ext cx="166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</a:rPr>
              <a:t>1MB block size =</a:t>
            </a:r>
          </a:p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</a:rPr>
              <a:t>~ 2K transactions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312" y="674508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Two inherent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  Authenticity (You really have the funds)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  Double spending (You are not using the same funds twice)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9713" y="44845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Authenticity is solved with encrypted signatures, and showing the proof of funds.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Confirmation of payments requires more effort: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</a:rPr>
              <a:t>the double spending problem.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24013" y="4157622"/>
            <a:ext cx="1665483" cy="1908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From: </a:t>
            </a:r>
            <a:r>
              <a:rPr lang="en-US" b="1" dirty="0">
                <a:latin typeface="Calibri" panose="020F0502020204030204" pitchFamily="34" charset="0"/>
              </a:rPr>
              <a:t>Cuneyt</a:t>
            </a:r>
          </a:p>
          <a:p>
            <a:r>
              <a:rPr lang="en-US" dirty="0">
                <a:latin typeface="Calibri" panose="020F0502020204030204" pitchFamily="34" charset="0"/>
              </a:rPr>
              <a:t>To: </a:t>
            </a:r>
            <a:r>
              <a:rPr lang="en-US" b="1" dirty="0">
                <a:latin typeface="Calibri" panose="020F0502020204030204" pitchFamily="34" charset="0"/>
              </a:rPr>
              <a:t>Joe</a:t>
            </a:r>
            <a:r>
              <a:rPr lang="en-US" dirty="0">
                <a:latin typeface="Calibri" panose="020F0502020204030204" pitchFamily="34" charset="0"/>
              </a:rPr>
              <a:t> (1BTC), </a:t>
            </a:r>
            <a:r>
              <a:rPr lang="en-US" b="1" dirty="0">
                <a:latin typeface="Calibri" panose="020F0502020204030204" pitchFamily="34" charset="0"/>
              </a:rPr>
              <a:t>Tim</a:t>
            </a:r>
            <a:r>
              <a:rPr lang="en-US" dirty="0">
                <a:latin typeface="Calibri" panose="020F0502020204030204" pitchFamily="34" charset="0"/>
              </a:rPr>
              <a:t> (2BTC).</a:t>
            </a:r>
          </a:p>
          <a:p>
            <a:r>
              <a:rPr lang="en-US" dirty="0">
                <a:latin typeface="Calibri" panose="020F0502020204030204" pitchFamily="34" charset="0"/>
              </a:rPr>
              <a:t>Use the 3 bitcoins I received in Block 1 transaction 3.</a:t>
            </a:r>
          </a:p>
          <a:p>
            <a:r>
              <a:rPr lang="en-US" dirty="0">
                <a:latin typeface="Calibri" panose="020F0502020204030204" pitchFamily="34" charset="0"/>
              </a:rPr>
              <a:t>Signed: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Cuneyt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92712" y="4152533"/>
            <a:ext cx="1780152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From: </a:t>
            </a:r>
            <a:r>
              <a:rPr lang="en-US" b="1" dirty="0">
                <a:latin typeface="Calibri" panose="020F0502020204030204" pitchFamily="34" charset="0"/>
              </a:rPr>
              <a:t>Jim</a:t>
            </a:r>
          </a:p>
          <a:p>
            <a:r>
              <a:rPr lang="en-US" dirty="0">
                <a:latin typeface="Calibri" panose="020F0502020204030204" pitchFamily="34" charset="0"/>
              </a:rPr>
              <a:t>To: </a:t>
            </a:r>
            <a:r>
              <a:rPr lang="en-US" b="1" dirty="0">
                <a:latin typeface="Calibri" panose="020F0502020204030204" pitchFamily="34" charset="0"/>
              </a:rPr>
              <a:t>Chris </a:t>
            </a:r>
            <a:r>
              <a:rPr lang="en-US" dirty="0">
                <a:latin typeface="Calibri" panose="020F0502020204030204" pitchFamily="34" charset="0"/>
              </a:rPr>
              <a:t>(2BTC).</a:t>
            </a:r>
          </a:p>
          <a:p>
            <a:r>
              <a:rPr lang="en-US" dirty="0">
                <a:latin typeface="Calibri" panose="020F0502020204030204" pitchFamily="34" charset="0"/>
              </a:rPr>
              <a:t>Use the 2 bitcoins I received in Block 2 transaction 1.</a:t>
            </a:r>
          </a:p>
          <a:p>
            <a:r>
              <a:rPr lang="en-US" dirty="0">
                <a:latin typeface="Calibri" panose="020F0502020204030204" pitchFamily="34" charset="0"/>
              </a:rPr>
              <a:t>Signed: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Jim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339E-6 3.22554E-6 L -0.36788 -0.3698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94" y="-185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732E-6 3.53213E-6 L -0.58787 -0.3817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02" y="-190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25" grpId="0" animBg="1"/>
      <p:bldP spid="25" grpId="1" animBg="1"/>
      <p:bldP spid="25" grpId="2" animBg="1"/>
      <p:bldP spid="25" grpId="3" animBg="1"/>
      <p:bldP spid="81" grpId="0" animBg="1"/>
      <p:bldP spid="81" grpId="1" animBg="1"/>
      <p:bldP spid="81" grpId="2" animBg="1"/>
      <p:bldP spid="81" grpId="3" animBg="1"/>
      <p:bldP spid="83" grpId="0"/>
      <p:bldP spid="66" grpId="0"/>
      <p:bldP spid="67" grpId="0" animBg="1"/>
      <p:bldP spid="7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TXO</a:t>
            </a:r>
            <a:r>
              <a:rPr lang="en-US" sz="485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content graph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504507" y="5001288"/>
            <a:ext cx="914400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sym typeface="Calibri"/>
              </a:rPr>
              <a:t>Can we tell which addresses are controlled by the same user/entity/organization?</a:t>
            </a: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sym typeface="Calibri"/>
              </a:rPr>
              <a:t>In order to answer this question, we first need to map inputs to outputs.</a:t>
            </a:r>
            <a:endParaRPr sz="2400" dirty="0"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4952" y="15700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4952" y="21034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94952" y="26198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4952" y="305841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952" y="3554285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26029" y="16077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26029" y="21034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26029" y="3244778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40325" y="16077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40325" y="21034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85752" y="2646186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89035" y="305841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89035" y="3554285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3209" y="2173526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3209" y="3242263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80953" y="2167215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00091" y="3203851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6" idx="5"/>
            <a:endCxn id="19" idx="1"/>
          </p:cNvCxnSpPr>
          <p:nvPr/>
        </p:nvCxnSpPr>
        <p:spPr>
          <a:xfrm>
            <a:off x="952513" y="1827598"/>
            <a:ext cx="420696" cy="42683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0" idx="1"/>
          </p:cNvCxnSpPr>
          <p:nvPr/>
        </p:nvCxnSpPr>
        <p:spPr>
          <a:xfrm>
            <a:off x="996704" y="3209287"/>
            <a:ext cx="376505" cy="1138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7"/>
            <a:endCxn id="20" idx="1"/>
          </p:cNvCxnSpPr>
          <p:nvPr/>
        </p:nvCxnSpPr>
        <p:spPr>
          <a:xfrm flipV="1">
            <a:off x="952513" y="3323170"/>
            <a:ext cx="420696" cy="275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22" idx="1"/>
          </p:cNvCxnSpPr>
          <p:nvPr/>
        </p:nvCxnSpPr>
        <p:spPr>
          <a:xfrm flipV="1">
            <a:off x="2627781" y="3284758"/>
            <a:ext cx="1172310" cy="1108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21" idx="1"/>
          </p:cNvCxnSpPr>
          <p:nvPr/>
        </p:nvCxnSpPr>
        <p:spPr>
          <a:xfrm flipV="1">
            <a:off x="2627781" y="2248122"/>
            <a:ext cx="353172" cy="61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5"/>
            <a:endCxn id="21" idx="1"/>
          </p:cNvCxnSpPr>
          <p:nvPr/>
        </p:nvCxnSpPr>
        <p:spPr>
          <a:xfrm>
            <a:off x="2583590" y="1865342"/>
            <a:ext cx="397363" cy="3827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16" idx="0"/>
          </p:cNvCxnSpPr>
          <p:nvPr/>
        </p:nvCxnSpPr>
        <p:spPr>
          <a:xfrm>
            <a:off x="3367208" y="2248122"/>
            <a:ext cx="69420" cy="39806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5"/>
            <a:endCxn id="22" idx="1"/>
          </p:cNvCxnSpPr>
          <p:nvPr/>
        </p:nvCxnSpPr>
        <p:spPr>
          <a:xfrm>
            <a:off x="3543313" y="2903747"/>
            <a:ext cx="256778" cy="381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7" idx="2"/>
          </p:cNvCxnSpPr>
          <p:nvPr/>
        </p:nvCxnSpPr>
        <p:spPr>
          <a:xfrm flipV="1">
            <a:off x="4186346" y="3209287"/>
            <a:ext cx="402689" cy="754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18" idx="2"/>
          </p:cNvCxnSpPr>
          <p:nvPr/>
        </p:nvCxnSpPr>
        <p:spPr>
          <a:xfrm>
            <a:off x="4186346" y="3284758"/>
            <a:ext cx="402689" cy="4204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6"/>
            <a:endCxn id="19" idx="1"/>
          </p:cNvCxnSpPr>
          <p:nvPr/>
        </p:nvCxnSpPr>
        <p:spPr>
          <a:xfrm>
            <a:off x="996704" y="2254313"/>
            <a:ext cx="37650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7"/>
            <a:endCxn id="19" idx="1"/>
          </p:cNvCxnSpPr>
          <p:nvPr/>
        </p:nvCxnSpPr>
        <p:spPr>
          <a:xfrm flipV="1">
            <a:off x="952513" y="2254433"/>
            <a:ext cx="420696" cy="40963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14" idx="2"/>
          </p:cNvCxnSpPr>
          <p:nvPr/>
        </p:nvCxnSpPr>
        <p:spPr>
          <a:xfrm flipV="1">
            <a:off x="3367208" y="1758657"/>
            <a:ext cx="373117" cy="4894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3"/>
            <a:endCxn id="15" idx="1"/>
          </p:cNvCxnSpPr>
          <p:nvPr/>
        </p:nvCxnSpPr>
        <p:spPr>
          <a:xfrm flipV="1">
            <a:off x="3367208" y="2147628"/>
            <a:ext cx="417308" cy="10049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13" idx="2"/>
          </p:cNvCxnSpPr>
          <p:nvPr/>
        </p:nvCxnSpPr>
        <p:spPr>
          <a:xfrm>
            <a:off x="1759464" y="3323170"/>
            <a:ext cx="566565" cy="7248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3"/>
            <a:endCxn id="11" idx="2"/>
          </p:cNvCxnSpPr>
          <p:nvPr/>
        </p:nvCxnSpPr>
        <p:spPr>
          <a:xfrm flipV="1">
            <a:off x="1759464" y="1758657"/>
            <a:ext cx="566565" cy="49577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2" idx="2"/>
          </p:cNvCxnSpPr>
          <p:nvPr/>
        </p:nvCxnSpPr>
        <p:spPr>
          <a:xfrm flipV="1">
            <a:off x="1759464" y="2254313"/>
            <a:ext cx="56656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326029" y="2792222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>
            <a:stCxn id="19" idx="3"/>
            <a:endCxn id="40" idx="2"/>
          </p:cNvCxnSpPr>
          <p:nvPr/>
        </p:nvCxnSpPr>
        <p:spPr>
          <a:xfrm>
            <a:off x="1759464" y="2254433"/>
            <a:ext cx="566565" cy="6886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40" idx="3"/>
          </p:cNvCxnSpPr>
          <p:nvPr/>
        </p:nvCxnSpPr>
        <p:spPr>
          <a:xfrm flipV="1">
            <a:off x="1759464" y="3049783"/>
            <a:ext cx="610756" cy="2733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41918" y="1276405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Where do the bitcoins at address a come from?</a:t>
            </a:r>
          </a:p>
        </p:txBody>
      </p:sp>
      <p:sp>
        <p:nvSpPr>
          <p:cNvPr id="3" name="Rectangle 2"/>
          <p:cNvSpPr/>
          <p:nvPr/>
        </p:nvSpPr>
        <p:spPr>
          <a:xfrm>
            <a:off x="4447009" y="385603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" name="Straight Arrow Connector 4"/>
          <p:cNvCxnSpPr>
            <a:stCxn id="18" idx="6"/>
          </p:cNvCxnSpPr>
          <p:nvPr/>
        </p:nvCxnSpPr>
        <p:spPr>
          <a:xfrm flipV="1">
            <a:off x="4890787" y="2598765"/>
            <a:ext cx="810782" cy="110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94793" y="220661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From nine addresses!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4793" y="2863769"/>
            <a:ext cx="4123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n-lt"/>
              </a:rPr>
              <a:t>Fungibility</a:t>
            </a:r>
            <a:r>
              <a:rPr lang="en-US" sz="2400" dirty="0">
                <a:latin typeface="+mn-lt"/>
              </a:rPr>
              <a:t>: Is a specific bitcoin worth a bitcoin everywhere? Taint analysis studies a bitcoin’s history.</a:t>
            </a:r>
          </a:p>
        </p:txBody>
      </p:sp>
    </p:spTree>
    <p:extLst>
      <p:ext uri="{BB962C8B-B14F-4D97-AF65-F5344CB8AC3E}">
        <p14:creationId xmlns:p14="http://schemas.microsoft.com/office/powerpoint/2010/main" val="273045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52" grpId="0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Blockchain TXO</a:t>
            </a:r>
            <a:r>
              <a:rPr lang="en-US" sz="485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content graph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507" y="1241866"/>
            <a:ext cx="9071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Heuristics are used to detect which input and output addresses are controlled by the same user.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872871" y="6201959"/>
            <a:ext cx="88644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Meiklejohn</a:t>
            </a:r>
            <a:r>
              <a:rPr lang="en-US" dirty="0"/>
              <a:t>, Sarah, </a:t>
            </a:r>
            <a:r>
              <a:rPr lang="en-US" dirty="0" err="1"/>
              <a:t>Marjori</a:t>
            </a:r>
            <a:r>
              <a:rPr lang="en-US" dirty="0"/>
              <a:t> </a:t>
            </a:r>
            <a:r>
              <a:rPr lang="en-US" dirty="0" err="1"/>
              <a:t>Pomarole</a:t>
            </a:r>
            <a:r>
              <a:rPr lang="en-US" dirty="0"/>
              <a:t>, Grant Jordan, Kirill </a:t>
            </a:r>
            <a:r>
              <a:rPr lang="en-US" dirty="0" err="1"/>
              <a:t>Levchenko</a:t>
            </a:r>
            <a:r>
              <a:rPr lang="en-US" dirty="0"/>
              <a:t>, Damon McCoy, Geoffrey M. </a:t>
            </a:r>
            <a:r>
              <a:rPr lang="en-US" dirty="0" err="1"/>
              <a:t>Voelker</a:t>
            </a:r>
            <a:r>
              <a:rPr lang="en-US" dirty="0"/>
              <a:t>, and Stefan Savage. </a:t>
            </a:r>
            <a:r>
              <a:rPr lang="en-US" b="1" dirty="0"/>
              <a:t>A fistful of bitcoins: characterizing payments among men with no names</a:t>
            </a:r>
            <a:r>
              <a:rPr lang="en-US" dirty="0"/>
              <a:t>. In </a:t>
            </a:r>
            <a:r>
              <a:rPr lang="en-US" i="1" dirty="0"/>
              <a:t>Proceedings of the 2013 conference on Internet measurement conference</a:t>
            </a:r>
            <a:r>
              <a:rPr lang="en-US" dirty="0"/>
              <a:t>, pp. 127-140. ACM, 2013.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77930" y="3153788"/>
            <a:ext cx="8124764" cy="3092488"/>
            <a:chOff x="1411173" y="3153788"/>
            <a:chExt cx="8124764" cy="3092488"/>
          </a:xfrm>
        </p:grpSpPr>
        <p:grpSp>
          <p:nvGrpSpPr>
            <p:cNvPr id="46" name="Group 45"/>
            <p:cNvGrpSpPr/>
            <p:nvPr/>
          </p:nvGrpSpPr>
          <p:grpSpPr>
            <a:xfrm>
              <a:off x="1889313" y="3153788"/>
              <a:ext cx="2884201" cy="1238326"/>
              <a:chOff x="3481991" y="3921738"/>
              <a:chExt cx="2884201" cy="1238326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481991" y="4010597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0432" y="4010597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0432" y="4794304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659312" y="4288850"/>
                <a:ext cx="609600" cy="3878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47" idx="6"/>
                <a:endCxn id="50" idx="1"/>
              </p:cNvCxnSpPr>
              <p:nvPr/>
            </p:nvCxnSpPr>
            <p:spPr>
              <a:xfrm>
                <a:off x="3847751" y="4193477"/>
                <a:ext cx="811561" cy="289304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0" idx="3"/>
                <a:endCxn id="48" idx="2"/>
              </p:cNvCxnSpPr>
              <p:nvPr/>
            </p:nvCxnSpPr>
            <p:spPr>
              <a:xfrm flipV="1">
                <a:off x="5268912" y="4193477"/>
                <a:ext cx="731520" cy="289304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0" idx="3"/>
                <a:endCxn id="49" idx="2"/>
              </p:cNvCxnSpPr>
              <p:nvPr/>
            </p:nvCxnSpPr>
            <p:spPr>
              <a:xfrm>
                <a:off x="5268912" y="4482781"/>
                <a:ext cx="731520" cy="494403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3481991" y="4794304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cxnSp>
            <p:nvCxnSpPr>
              <p:cNvPr id="56" name="Straight Arrow Connector 55"/>
              <p:cNvCxnSpPr>
                <a:stCxn id="55" idx="6"/>
                <a:endCxn id="50" idx="1"/>
              </p:cNvCxnSpPr>
              <p:nvPr/>
            </p:nvCxnSpPr>
            <p:spPr>
              <a:xfrm flipV="1">
                <a:off x="3847751" y="4482781"/>
                <a:ext cx="811561" cy="494403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985426" y="4807907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1B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45405" y="3921738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4B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202459" y="3928363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3B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88871" y="4761210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2B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127877" y="3153788"/>
              <a:ext cx="2884201" cy="1238326"/>
              <a:chOff x="3481991" y="3921738"/>
              <a:chExt cx="2884201" cy="123832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481991" y="4010597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00432" y="4010597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000432" y="4794304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59312" y="4288850"/>
                <a:ext cx="609600" cy="3878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22" idx="6"/>
                <a:endCxn id="25" idx="1"/>
              </p:cNvCxnSpPr>
              <p:nvPr/>
            </p:nvCxnSpPr>
            <p:spPr>
              <a:xfrm>
                <a:off x="3847751" y="4193477"/>
                <a:ext cx="811561" cy="289304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5" idx="3"/>
                <a:endCxn id="23" idx="2"/>
              </p:cNvCxnSpPr>
              <p:nvPr/>
            </p:nvCxnSpPr>
            <p:spPr>
              <a:xfrm flipV="1">
                <a:off x="5268912" y="4193477"/>
                <a:ext cx="731520" cy="289304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5" idx="3"/>
                <a:endCxn id="24" idx="2"/>
              </p:cNvCxnSpPr>
              <p:nvPr/>
            </p:nvCxnSpPr>
            <p:spPr>
              <a:xfrm>
                <a:off x="5268912" y="4482781"/>
                <a:ext cx="731520" cy="494403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81991" y="4794304"/>
                <a:ext cx="365760" cy="365760"/>
              </a:xfrm>
              <a:prstGeom prst="ellipse">
                <a:avLst/>
              </a:prstGeom>
              <a:solidFill>
                <a:srgbClr val="66BCF6"/>
              </a:solidFill>
              <a:ln w="3175"/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6"/>
                <a:endCxn id="25" idx="1"/>
              </p:cNvCxnSpPr>
              <p:nvPr/>
            </p:nvCxnSpPr>
            <p:spPr>
              <a:xfrm flipV="1">
                <a:off x="3847751" y="4482781"/>
                <a:ext cx="811561" cy="494403"/>
              </a:xfrm>
              <a:prstGeom prst="straightConnector1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985426" y="4807907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1B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45405" y="3921738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202459" y="3928363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1B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188871" y="4761210"/>
                <a:ext cx="640080" cy="338554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1B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411173" y="4922837"/>
              <a:ext cx="3840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Considering amounts may help in basic cases.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04017" y="4922837"/>
              <a:ext cx="39319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Schemes exist to use multiple rounds of flows with equal amounts to hide tracks.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482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Heuristics to link addresses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977072" y="6050120"/>
            <a:ext cx="612648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dirty="0">
                <a:latin typeface="Calibri" panose="020F0502020204030204" pitchFamily="34" charset="0"/>
                <a:sym typeface="Calibri"/>
              </a:rPr>
              <a:t>Addresses a, b and c belong to the same user. </a:t>
            </a:r>
            <a:endParaRPr sz="24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507" y="1577240"/>
            <a:ext cx="9071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1- </a:t>
            </a:r>
            <a:r>
              <a:rPr lang="en-US" sz="2400" b="1" dirty="0">
                <a:latin typeface="+mn-lt"/>
              </a:rPr>
              <a:t>Idioms of Use</a:t>
            </a:r>
            <a:r>
              <a:rPr lang="en-US" sz="2400" dirty="0">
                <a:latin typeface="+mn-lt"/>
              </a:rPr>
              <a:t>: posits that all input addresses in a transaction should belong to the same entity because only the owner could have signed the inputs with the associated private keys.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99351" y="3094037"/>
            <a:ext cx="4195835" cy="2286000"/>
            <a:chOff x="3206677" y="2862460"/>
            <a:chExt cx="4195835" cy="2286000"/>
          </a:xfrm>
        </p:grpSpPr>
        <p:sp>
          <p:nvSpPr>
            <p:cNvPr id="20" name="Oval 19"/>
            <p:cNvSpPr/>
            <p:nvPr/>
          </p:nvSpPr>
          <p:spPr>
            <a:xfrm>
              <a:off x="3206677" y="2862460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206677" y="3395860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206677" y="3912304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06677" y="4350834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206677" y="4846708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837754" y="2900204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37754" y="3395860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837754" y="4537201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252050" y="2900204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252050" y="3395860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797477" y="3938609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100760" y="4350834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100760" y="4846708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4934" y="3465949"/>
              <a:ext cx="386255" cy="1618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84934" y="4534686"/>
              <a:ext cx="386255" cy="1618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92678" y="3459638"/>
              <a:ext cx="386255" cy="1618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11816" y="4496274"/>
              <a:ext cx="386255" cy="1618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stCxn id="20" idx="5"/>
              <a:endCxn id="33" idx="1"/>
            </p:cNvCxnSpPr>
            <p:nvPr/>
          </p:nvCxnSpPr>
          <p:spPr>
            <a:xfrm>
              <a:off x="3464238" y="3120021"/>
              <a:ext cx="420696" cy="42683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3" idx="6"/>
              <a:endCxn id="34" idx="1"/>
            </p:cNvCxnSpPr>
            <p:nvPr/>
          </p:nvCxnSpPr>
          <p:spPr>
            <a:xfrm>
              <a:off x="3508429" y="4501710"/>
              <a:ext cx="376505" cy="11388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4" idx="7"/>
              <a:endCxn id="34" idx="1"/>
            </p:cNvCxnSpPr>
            <p:nvPr/>
          </p:nvCxnSpPr>
          <p:spPr>
            <a:xfrm flipV="1">
              <a:off x="3464238" y="4615593"/>
              <a:ext cx="420696" cy="27530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7" idx="6"/>
              <a:endCxn id="36" idx="1"/>
            </p:cNvCxnSpPr>
            <p:nvPr/>
          </p:nvCxnSpPr>
          <p:spPr>
            <a:xfrm flipV="1">
              <a:off x="5139506" y="4577181"/>
              <a:ext cx="1172310" cy="11089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6" idx="6"/>
              <a:endCxn id="35" idx="1"/>
            </p:cNvCxnSpPr>
            <p:nvPr/>
          </p:nvCxnSpPr>
          <p:spPr>
            <a:xfrm flipV="1">
              <a:off x="5139506" y="3540545"/>
              <a:ext cx="353172" cy="619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5"/>
              <a:endCxn id="35" idx="1"/>
            </p:cNvCxnSpPr>
            <p:nvPr/>
          </p:nvCxnSpPr>
          <p:spPr>
            <a:xfrm>
              <a:off x="5095315" y="3157765"/>
              <a:ext cx="397363" cy="38278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5" idx="3"/>
              <a:endCxn id="30" idx="0"/>
            </p:cNvCxnSpPr>
            <p:nvPr/>
          </p:nvCxnSpPr>
          <p:spPr>
            <a:xfrm>
              <a:off x="5878933" y="3540545"/>
              <a:ext cx="69420" cy="39806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5"/>
              <a:endCxn id="36" idx="1"/>
            </p:cNvCxnSpPr>
            <p:nvPr/>
          </p:nvCxnSpPr>
          <p:spPr>
            <a:xfrm>
              <a:off x="6055038" y="4196170"/>
              <a:ext cx="256778" cy="38101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1" idx="2"/>
            </p:cNvCxnSpPr>
            <p:nvPr/>
          </p:nvCxnSpPr>
          <p:spPr>
            <a:xfrm flipV="1">
              <a:off x="6698071" y="4501710"/>
              <a:ext cx="402689" cy="7547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6" idx="3"/>
              <a:endCxn id="32" idx="2"/>
            </p:cNvCxnSpPr>
            <p:nvPr/>
          </p:nvCxnSpPr>
          <p:spPr>
            <a:xfrm>
              <a:off x="6698071" y="4577181"/>
              <a:ext cx="402689" cy="42040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1" idx="6"/>
              <a:endCxn id="33" idx="1"/>
            </p:cNvCxnSpPr>
            <p:nvPr/>
          </p:nvCxnSpPr>
          <p:spPr>
            <a:xfrm>
              <a:off x="3508429" y="3546736"/>
              <a:ext cx="376505" cy="1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2" idx="7"/>
              <a:endCxn id="33" idx="1"/>
            </p:cNvCxnSpPr>
            <p:nvPr/>
          </p:nvCxnSpPr>
          <p:spPr>
            <a:xfrm flipV="1">
              <a:off x="3464238" y="3546856"/>
              <a:ext cx="420696" cy="40963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5" idx="3"/>
              <a:endCxn id="28" idx="2"/>
            </p:cNvCxnSpPr>
            <p:nvPr/>
          </p:nvCxnSpPr>
          <p:spPr>
            <a:xfrm flipV="1">
              <a:off x="5878933" y="3051080"/>
              <a:ext cx="373117" cy="48946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5" idx="3"/>
              <a:endCxn id="29" idx="1"/>
            </p:cNvCxnSpPr>
            <p:nvPr/>
          </p:nvCxnSpPr>
          <p:spPr>
            <a:xfrm flipV="1">
              <a:off x="5878933" y="3440051"/>
              <a:ext cx="417308" cy="10049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4" idx="3"/>
              <a:endCxn id="27" idx="2"/>
            </p:cNvCxnSpPr>
            <p:nvPr/>
          </p:nvCxnSpPr>
          <p:spPr>
            <a:xfrm>
              <a:off x="4271189" y="4615593"/>
              <a:ext cx="566565" cy="7248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3" idx="3"/>
              <a:endCxn id="25" idx="2"/>
            </p:cNvCxnSpPr>
            <p:nvPr/>
          </p:nvCxnSpPr>
          <p:spPr>
            <a:xfrm flipV="1">
              <a:off x="4271189" y="3051080"/>
              <a:ext cx="566565" cy="49577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3" idx="3"/>
              <a:endCxn id="26" idx="2"/>
            </p:cNvCxnSpPr>
            <p:nvPr/>
          </p:nvCxnSpPr>
          <p:spPr>
            <a:xfrm flipV="1">
              <a:off x="4271189" y="3546736"/>
              <a:ext cx="566565" cy="12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837754" y="4084645"/>
              <a:ext cx="301752" cy="301752"/>
            </a:xfrm>
            <a:prstGeom prst="ellipse">
              <a:avLst/>
            </a:prstGeom>
            <a:solidFill>
              <a:srgbClr val="66BCF6"/>
            </a:solidFill>
            <a:ln w="3175"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cxnSp>
          <p:nvCxnSpPr>
            <p:cNvPr id="69" name="Straight Arrow Connector 68"/>
            <p:cNvCxnSpPr>
              <a:stCxn id="33" idx="3"/>
              <a:endCxn id="68" idx="2"/>
            </p:cNvCxnSpPr>
            <p:nvPr/>
          </p:nvCxnSpPr>
          <p:spPr>
            <a:xfrm>
              <a:off x="4271189" y="3546856"/>
              <a:ext cx="566565" cy="68866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4" idx="3"/>
              <a:endCxn id="68" idx="3"/>
            </p:cNvCxnSpPr>
            <p:nvPr/>
          </p:nvCxnSpPr>
          <p:spPr>
            <a:xfrm flipV="1">
              <a:off x="4271189" y="4342206"/>
              <a:ext cx="610756" cy="2733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2860837" y="31282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60837" y="36408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b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0837" y="40990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386691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Heuristics to link addresses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977072" y="6050120"/>
            <a:ext cx="612648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dirty="0">
                <a:latin typeface="Calibri" panose="020F0502020204030204" pitchFamily="34" charset="0"/>
                <a:sym typeface="Calibri"/>
              </a:rPr>
              <a:t>Addresses a, b, c, d and e belong to the same user. </a:t>
            </a:r>
            <a:endParaRPr sz="2400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507" y="1577240"/>
            <a:ext cx="9071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2- </a:t>
            </a:r>
            <a:r>
              <a:rPr lang="en-US" sz="2400" b="1" dirty="0">
                <a:latin typeface="+mn-lt"/>
              </a:rPr>
              <a:t>Transitive Closure</a:t>
            </a:r>
            <a:r>
              <a:rPr lang="en-US" sz="2400" dirty="0">
                <a:latin typeface="+mn-lt"/>
              </a:rPr>
              <a:t>: extends Idioms of Use: if a transaction has inputs from a and b, whereas another transaction has from a and c, b and c belong to the same user.</a:t>
            </a:r>
          </a:p>
        </p:txBody>
      </p:sp>
      <p:sp>
        <p:nvSpPr>
          <p:cNvPr id="20" name="Oval 19"/>
          <p:cNvSpPr/>
          <p:nvPr/>
        </p:nvSpPr>
        <p:spPr>
          <a:xfrm>
            <a:off x="3199351" y="30940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99351" y="36274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199351" y="41438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99351" y="458241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99351" y="5078285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30428" y="31317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830428" y="36274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30428" y="4768778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44724" y="313178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44724" y="3627437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0151" y="4170186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93434" y="4582411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093434" y="5078285"/>
            <a:ext cx="301752" cy="301752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77608" y="3697526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77608" y="4766263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485352" y="3691215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04490" y="4727851"/>
            <a:ext cx="386255" cy="1618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0" idx="5"/>
            <a:endCxn id="33" idx="1"/>
          </p:cNvCxnSpPr>
          <p:nvPr/>
        </p:nvCxnSpPr>
        <p:spPr>
          <a:xfrm>
            <a:off x="3456912" y="3351598"/>
            <a:ext cx="420696" cy="42683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6"/>
            <a:endCxn id="34" idx="1"/>
          </p:cNvCxnSpPr>
          <p:nvPr/>
        </p:nvCxnSpPr>
        <p:spPr>
          <a:xfrm>
            <a:off x="3501103" y="4733287"/>
            <a:ext cx="376505" cy="1138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7"/>
            <a:endCxn id="34" idx="1"/>
          </p:cNvCxnSpPr>
          <p:nvPr/>
        </p:nvCxnSpPr>
        <p:spPr>
          <a:xfrm flipV="1">
            <a:off x="3456912" y="4847170"/>
            <a:ext cx="420696" cy="27530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6"/>
            <a:endCxn id="36" idx="1"/>
          </p:cNvCxnSpPr>
          <p:nvPr/>
        </p:nvCxnSpPr>
        <p:spPr>
          <a:xfrm flipV="1">
            <a:off x="5132180" y="4808758"/>
            <a:ext cx="1172310" cy="1108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6"/>
            <a:endCxn id="35" idx="1"/>
          </p:cNvCxnSpPr>
          <p:nvPr/>
        </p:nvCxnSpPr>
        <p:spPr>
          <a:xfrm flipV="1">
            <a:off x="5132180" y="3772122"/>
            <a:ext cx="353172" cy="619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5"/>
            <a:endCxn id="35" idx="1"/>
          </p:cNvCxnSpPr>
          <p:nvPr/>
        </p:nvCxnSpPr>
        <p:spPr>
          <a:xfrm>
            <a:off x="5087989" y="3389342"/>
            <a:ext cx="397363" cy="3827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0" idx="0"/>
          </p:cNvCxnSpPr>
          <p:nvPr/>
        </p:nvCxnSpPr>
        <p:spPr>
          <a:xfrm>
            <a:off x="5871607" y="3772122"/>
            <a:ext cx="69420" cy="39806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5"/>
            <a:endCxn id="36" idx="1"/>
          </p:cNvCxnSpPr>
          <p:nvPr/>
        </p:nvCxnSpPr>
        <p:spPr>
          <a:xfrm>
            <a:off x="6047712" y="4427747"/>
            <a:ext cx="256778" cy="381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1" idx="2"/>
          </p:cNvCxnSpPr>
          <p:nvPr/>
        </p:nvCxnSpPr>
        <p:spPr>
          <a:xfrm flipV="1">
            <a:off x="6690745" y="4733287"/>
            <a:ext cx="402689" cy="7547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3"/>
            <a:endCxn id="32" idx="2"/>
          </p:cNvCxnSpPr>
          <p:nvPr/>
        </p:nvCxnSpPr>
        <p:spPr>
          <a:xfrm>
            <a:off x="6690745" y="4808758"/>
            <a:ext cx="402689" cy="4204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6"/>
            <a:endCxn id="33" idx="1"/>
          </p:cNvCxnSpPr>
          <p:nvPr/>
        </p:nvCxnSpPr>
        <p:spPr>
          <a:xfrm>
            <a:off x="3501103" y="3778313"/>
            <a:ext cx="37650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2" idx="7"/>
            <a:endCxn id="33" idx="1"/>
          </p:cNvCxnSpPr>
          <p:nvPr/>
        </p:nvCxnSpPr>
        <p:spPr>
          <a:xfrm flipV="1">
            <a:off x="3456912" y="3778433"/>
            <a:ext cx="420696" cy="40963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5" idx="3"/>
            <a:endCxn id="28" idx="2"/>
          </p:cNvCxnSpPr>
          <p:nvPr/>
        </p:nvCxnSpPr>
        <p:spPr>
          <a:xfrm flipV="1">
            <a:off x="5871607" y="3282657"/>
            <a:ext cx="373117" cy="48946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3"/>
            <a:endCxn id="29" idx="1"/>
          </p:cNvCxnSpPr>
          <p:nvPr/>
        </p:nvCxnSpPr>
        <p:spPr>
          <a:xfrm flipV="1">
            <a:off x="5871607" y="3671628"/>
            <a:ext cx="417308" cy="10049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3"/>
            <a:endCxn id="27" idx="2"/>
          </p:cNvCxnSpPr>
          <p:nvPr/>
        </p:nvCxnSpPr>
        <p:spPr>
          <a:xfrm>
            <a:off x="4263863" y="4847170"/>
            <a:ext cx="566565" cy="7248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3" idx="3"/>
            <a:endCxn id="25" idx="2"/>
          </p:cNvCxnSpPr>
          <p:nvPr/>
        </p:nvCxnSpPr>
        <p:spPr>
          <a:xfrm flipV="1">
            <a:off x="4263863" y="3282657"/>
            <a:ext cx="566565" cy="49577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3" idx="3"/>
            <a:endCxn id="26" idx="2"/>
          </p:cNvCxnSpPr>
          <p:nvPr/>
        </p:nvCxnSpPr>
        <p:spPr>
          <a:xfrm flipV="1">
            <a:off x="4263863" y="3778313"/>
            <a:ext cx="566565" cy="12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860837" y="31282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60837" y="36408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b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60837" y="40990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48" name="Straight Arrow Connector 47"/>
          <p:cNvCxnSpPr>
            <a:stCxn id="22" idx="6"/>
            <a:endCxn id="36" idx="1"/>
          </p:cNvCxnSpPr>
          <p:nvPr/>
        </p:nvCxnSpPr>
        <p:spPr>
          <a:xfrm>
            <a:off x="3501103" y="4294757"/>
            <a:ext cx="2803387" cy="51400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17249" y="400633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032206" y="50107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439934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Heuristics to link addresses</a:t>
            </a: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85139" y="4694237"/>
            <a:ext cx="914400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50376" rIns="100779" bIns="50376" anchor="t" anchorCtr="0">
            <a:noAutofit/>
          </a:bodyPr>
          <a:lstStyle/>
          <a:p>
            <a:r>
              <a:rPr lang="en-US" sz="2400" dirty="0">
                <a:latin typeface="+mn-lt"/>
              </a:rPr>
              <a:t>The heuristic then posits that the one-time change (output) address— if one exists— is controlled by the same user as the input addresses.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4507" y="1577240"/>
            <a:ext cx="9071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3- </a:t>
            </a:r>
            <a:r>
              <a:rPr lang="en-US" sz="2400" b="1" dirty="0">
                <a:latin typeface="+mn-lt"/>
              </a:rPr>
              <a:t>Change address</a:t>
            </a:r>
            <a:r>
              <a:rPr lang="en-US" sz="2400" dirty="0">
                <a:latin typeface="+mn-lt"/>
              </a:rPr>
              <a:t>: the following four conditions must be met: 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+mn-lt"/>
              </a:rPr>
              <a:t>the output address has not appeared in any previous transaction; 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+mn-lt"/>
              </a:rPr>
              <a:t>the transaction is not a coin generation; 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+mn-lt"/>
              </a:rPr>
              <a:t>there is no self-change address in the outputs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+mn-lt"/>
              </a:rPr>
              <a:t>all the other output addresses in the transaction have appeared in previous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2763149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Obfuscation efforts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507" y="1265237"/>
            <a:ext cx="9071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 measure to prevent matching addresses to users is known as Coin Mixing, or its improved version, </a:t>
            </a:r>
            <a:r>
              <a:rPr lang="en-US" sz="2400" dirty="0" err="1">
                <a:latin typeface="+mn-lt"/>
              </a:rPr>
              <a:t>CoinJoin</a:t>
            </a:r>
            <a:r>
              <a:rPr lang="en-US" sz="2400" dirty="0">
                <a:latin typeface="+mn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initial idea in mixing was to use a central server to mix inputs from multiple users.</a:t>
            </a:r>
          </a:p>
          <a:p>
            <a:endParaRPr lang="en-US" sz="2400" dirty="0">
              <a:latin typeface="+mn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458912" y="4129269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36233" y="4407522"/>
            <a:ext cx="609600" cy="387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5" idx="6"/>
            <a:endCxn id="58" idx="1"/>
          </p:cNvCxnSpPr>
          <p:nvPr/>
        </p:nvCxnSpPr>
        <p:spPr>
          <a:xfrm>
            <a:off x="1824672" y="4312149"/>
            <a:ext cx="811561" cy="2893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8" idx="3"/>
          </p:cNvCxnSpPr>
          <p:nvPr/>
        </p:nvCxnSpPr>
        <p:spPr>
          <a:xfrm flipV="1">
            <a:off x="3245833" y="4312149"/>
            <a:ext cx="731520" cy="28930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3"/>
          </p:cNvCxnSpPr>
          <p:nvPr/>
        </p:nvCxnSpPr>
        <p:spPr>
          <a:xfrm>
            <a:off x="3245833" y="4601453"/>
            <a:ext cx="731520" cy="4944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458912" y="4912976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>
            <a:stCxn id="69" idx="6"/>
            <a:endCxn id="58" idx="1"/>
          </p:cNvCxnSpPr>
          <p:nvPr/>
        </p:nvCxnSpPr>
        <p:spPr>
          <a:xfrm flipV="1">
            <a:off x="1824672" y="4601453"/>
            <a:ext cx="811561" cy="4944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62347" y="4926579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22326" y="4040410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79380" y="4047035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65792" y="4879882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2B</a:t>
            </a:r>
          </a:p>
        </p:txBody>
      </p:sp>
      <p:sp>
        <p:nvSpPr>
          <p:cNvPr id="124" name="Oval 123"/>
          <p:cNvSpPr/>
          <p:nvPr/>
        </p:nvSpPr>
        <p:spPr>
          <a:xfrm>
            <a:off x="4057394" y="4954110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575835" y="5737817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715" y="5232363"/>
            <a:ext cx="609600" cy="387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24" idx="6"/>
            <a:endCxn id="127" idx="1"/>
          </p:cNvCxnSpPr>
          <p:nvPr/>
        </p:nvCxnSpPr>
        <p:spPr>
          <a:xfrm>
            <a:off x="4423154" y="5136990"/>
            <a:ext cx="811561" cy="2893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3"/>
          </p:cNvCxnSpPr>
          <p:nvPr/>
        </p:nvCxnSpPr>
        <p:spPr>
          <a:xfrm flipV="1">
            <a:off x="5844315" y="5136990"/>
            <a:ext cx="731520" cy="28930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7" idx="3"/>
            <a:endCxn id="126" idx="2"/>
          </p:cNvCxnSpPr>
          <p:nvPr/>
        </p:nvCxnSpPr>
        <p:spPr>
          <a:xfrm>
            <a:off x="5844315" y="5426294"/>
            <a:ext cx="731520" cy="4944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057394" y="5737817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32" name="Straight Arrow Connector 131"/>
          <p:cNvCxnSpPr>
            <a:stCxn id="131" idx="6"/>
            <a:endCxn id="127" idx="1"/>
          </p:cNvCxnSpPr>
          <p:nvPr/>
        </p:nvCxnSpPr>
        <p:spPr>
          <a:xfrm flipV="1">
            <a:off x="4423154" y="5426294"/>
            <a:ext cx="811561" cy="4944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60829" y="5751420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5B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520808" y="4865251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2B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77862" y="4871876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3B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764274" y="5704723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4B</a:t>
            </a:r>
          </a:p>
        </p:txBody>
      </p:sp>
      <p:sp>
        <p:nvSpPr>
          <p:cNvPr id="138" name="Oval 137"/>
          <p:cNvSpPr/>
          <p:nvPr/>
        </p:nvSpPr>
        <p:spPr>
          <a:xfrm>
            <a:off x="4002907" y="3259096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521348" y="3259096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180228" y="3537349"/>
            <a:ext cx="609600" cy="387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stCxn id="138" idx="6"/>
            <a:endCxn id="141" idx="1"/>
          </p:cNvCxnSpPr>
          <p:nvPr/>
        </p:nvCxnSpPr>
        <p:spPr>
          <a:xfrm>
            <a:off x="4368667" y="3441976"/>
            <a:ext cx="811561" cy="2893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1" idx="3"/>
            <a:endCxn id="139" idx="2"/>
          </p:cNvCxnSpPr>
          <p:nvPr/>
        </p:nvCxnSpPr>
        <p:spPr>
          <a:xfrm flipV="1">
            <a:off x="5789828" y="3441976"/>
            <a:ext cx="731520" cy="28930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1" idx="3"/>
          </p:cNvCxnSpPr>
          <p:nvPr/>
        </p:nvCxnSpPr>
        <p:spPr>
          <a:xfrm>
            <a:off x="5789828" y="3731280"/>
            <a:ext cx="731520" cy="4944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4002907" y="4042803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46" name="Straight Arrow Connector 145"/>
          <p:cNvCxnSpPr>
            <a:stCxn id="145" idx="6"/>
            <a:endCxn id="141" idx="1"/>
          </p:cNvCxnSpPr>
          <p:nvPr/>
        </p:nvCxnSpPr>
        <p:spPr>
          <a:xfrm flipV="1">
            <a:off x="4368667" y="3731280"/>
            <a:ext cx="811561" cy="4944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506342" y="4056406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2B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466321" y="3170237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1B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723375" y="3176862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1B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709787" y="4009709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2B</a:t>
            </a:r>
          </a:p>
        </p:txBody>
      </p:sp>
      <p:sp>
        <p:nvSpPr>
          <p:cNvPr id="152" name="Oval 151"/>
          <p:cNvSpPr/>
          <p:nvPr/>
        </p:nvSpPr>
        <p:spPr>
          <a:xfrm>
            <a:off x="6564149" y="4068969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9082590" y="4068969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9082590" y="4852676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741470" y="4347222"/>
            <a:ext cx="609600" cy="3878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152" idx="6"/>
            <a:endCxn id="155" idx="1"/>
          </p:cNvCxnSpPr>
          <p:nvPr/>
        </p:nvCxnSpPr>
        <p:spPr>
          <a:xfrm>
            <a:off x="6929909" y="4251849"/>
            <a:ext cx="811561" cy="2893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5" idx="3"/>
            <a:endCxn id="153" idx="2"/>
          </p:cNvCxnSpPr>
          <p:nvPr/>
        </p:nvCxnSpPr>
        <p:spPr>
          <a:xfrm flipV="1">
            <a:off x="8351070" y="4251849"/>
            <a:ext cx="731520" cy="28930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5" idx="3"/>
            <a:endCxn id="154" idx="2"/>
          </p:cNvCxnSpPr>
          <p:nvPr/>
        </p:nvCxnSpPr>
        <p:spPr>
          <a:xfrm>
            <a:off x="8351070" y="4541153"/>
            <a:ext cx="731520" cy="49440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564149" y="4852676"/>
            <a:ext cx="365760" cy="36576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5" idx="1"/>
          </p:cNvCxnSpPr>
          <p:nvPr/>
        </p:nvCxnSpPr>
        <p:spPr>
          <a:xfrm flipV="1">
            <a:off x="6929909" y="4541153"/>
            <a:ext cx="811561" cy="4944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067584" y="4866279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3B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027563" y="3980110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2B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284617" y="3986735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2B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271029" y="4819582"/>
            <a:ext cx="640080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3B</a:t>
            </a:r>
          </a:p>
        </p:txBody>
      </p:sp>
      <p:sp>
        <p:nvSpPr>
          <p:cNvPr id="4" name="Rectangle 3"/>
          <p:cNvSpPr/>
          <p:nvPr/>
        </p:nvSpPr>
        <p:spPr>
          <a:xfrm>
            <a:off x="315913" y="6428351"/>
            <a:ext cx="9524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Ruffing, Tim, Pedro Moreno-Sanchez, and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Aniket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Kate. 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CoinShuffle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: Practical decentralized coin mixing for Bitcoin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In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European Symposium on Research in Computer Security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pp. 345-364. Springer, Cham, 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4" grpId="0" animBg="1"/>
      <p:bldP spid="153" grpId="0" animBg="1"/>
      <p:bldP spid="15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Obfuscation efforts – peeling chains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507" y="1577240"/>
            <a:ext cx="9071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 a peeling chain, a single address begins with a relatively large amount of bitcoins. </a:t>
            </a:r>
          </a:p>
          <a:p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 smaller amount is then “peeled” off this larger amount, creating a transaction in which a small amount is sent to one address and the remainder is sent to a one-time change address. </a:t>
            </a:r>
          </a:p>
          <a:p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process is repeated— potentially for hundreds or thousands of hops— until the larger amount is pared down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279" y="6065837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 Battista, Giuseppe, Valentino Di Donato, Maurizio </a:t>
            </a:r>
            <a:r>
              <a:rPr lang="en-US" dirty="0" err="1"/>
              <a:t>Patrignani</a:t>
            </a:r>
            <a:r>
              <a:rPr lang="en-US" dirty="0"/>
              <a:t>, Maurizio </a:t>
            </a:r>
            <a:r>
              <a:rPr lang="en-US" dirty="0" err="1"/>
              <a:t>Pizzonia</a:t>
            </a:r>
            <a:r>
              <a:rPr lang="en-US" dirty="0"/>
              <a:t>, Vincenzo </a:t>
            </a:r>
            <a:r>
              <a:rPr lang="en-US" dirty="0" err="1"/>
              <a:t>Roselli</a:t>
            </a:r>
            <a:r>
              <a:rPr lang="en-US" dirty="0"/>
              <a:t>, and Roberto </a:t>
            </a:r>
            <a:r>
              <a:rPr lang="en-US" dirty="0" err="1"/>
              <a:t>Tamassia</a:t>
            </a:r>
            <a:r>
              <a:rPr lang="en-US" dirty="0"/>
              <a:t>. </a:t>
            </a:r>
            <a:r>
              <a:rPr lang="en-US" b="1" dirty="0" err="1"/>
              <a:t>Bitconeview</a:t>
            </a:r>
            <a:r>
              <a:rPr lang="en-US" b="1" dirty="0"/>
              <a:t>: visualization of flows in the bitcoin transaction graph</a:t>
            </a:r>
            <a:r>
              <a:rPr lang="en-US" dirty="0"/>
              <a:t>. In Visualization for Cyber Security (</a:t>
            </a:r>
            <a:r>
              <a:rPr lang="en-US" dirty="0" err="1"/>
              <a:t>VizSec</a:t>
            </a:r>
            <a:r>
              <a:rPr lang="en-US" dirty="0"/>
              <a:t>), 2015 IEEE Symposium on, pp. 1-8. IEEE, 2015.</a:t>
            </a:r>
          </a:p>
        </p:txBody>
      </p:sp>
      <p:sp>
        <p:nvSpPr>
          <p:cNvPr id="3" name="Rectangle 2"/>
          <p:cNvSpPr/>
          <p:nvPr/>
        </p:nvSpPr>
        <p:spPr>
          <a:xfrm>
            <a:off x="582279" y="524317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Narayanan, Arvind, and </a:t>
            </a:r>
            <a:r>
              <a:rPr lang="en-US" dirty="0" err="1"/>
              <a:t>Malte</a:t>
            </a:r>
            <a:r>
              <a:rPr lang="en-US" dirty="0"/>
              <a:t> </a:t>
            </a:r>
            <a:r>
              <a:rPr lang="en-US" dirty="0" err="1"/>
              <a:t>Möser</a:t>
            </a:r>
            <a:r>
              <a:rPr lang="en-US" dirty="0"/>
              <a:t>. </a:t>
            </a:r>
            <a:r>
              <a:rPr lang="en-US" b="1"/>
              <a:t>Obfuscation </a:t>
            </a:r>
            <a:r>
              <a:rPr lang="en-US" b="1" dirty="0"/>
              <a:t>in bitcoin: Techniques and </a:t>
            </a:r>
            <a:r>
              <a:rPr lang="en-US" b="1"/>
              <a:t>politics</a:t>
            </a:r>
            <a:r>
              <a:rPr lang="en-US"/>
              <a:t>. </a:t>
            </a:r>
            <a:r>
              <a:rPr lang="en-US" dirty="0" err="1"/>
              <a:t>arXiv</a:t>
            </a:r>
            <a:r>
              <a:rPr lang="en-US" dirty="0"/>
              <a:t> preprint arXiv:1706.05432 (2017).</a:t>
            </a:r>
          </a:p>
        </p:txBody>
      </p:sp>
    </p:spTree>
    <p:extLst>
      <p:ext uri="{BB962C8B-B14F-4D97-AF65-F5344CB8AC3E}">
        <p14:creationId xmlns:p14="http://schemas.microsoft.com/office/powerpoint/2010/main" val="24839147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1" y="2916558"/>
            <a:ext cx="3938982" cy="3931920"/>
          </a:xfrm>
          <a:prstGeom prst="rect">
            <a:avLst/>
          </a:prstGeom>
        </p:spPr>
      </p:pic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Obfuscation efforts – peeling chains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6912" y="148325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03067" y="11128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7866" y="1511809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6" idx="6"/>
            <a:endCxn id="10" idx="1"/>
          </p:cNvCxnSpPr>
          <p:nvPr/>
        </p:nvCxnSpPr>
        <p:spPr>
          <a:xfrm>
            <a:off x="1001712" y="1635650"/>
            <a:ext cx="316154" cy="142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8" idx="3"/>
          </p:cNvCxnSpPr>
          <p:nvPr/>
        </p:nvCxnSpPr>
        <p:spPr>
          <a:xfrm flipV="1">
            <a:off x="1851266" y="1373000"/>
            <a:ext cx="396438" cy="2769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1851266" y="1649930"/>
            <a:ext cx="351801" cy="4535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44712" y="193611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50867" y="193611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65666" y="2335086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1" idx="5"/>
            <a:endCxn id="35" idx="1"/>
          </p:cNvCxnSpPr>
          <p:nvPr/>
        </p:nvCxnSpPr>
        <p:spPr>
          <a:xfrm>
            <a:off x="2404875" y="2196277"/>
            <a:ext cx="360791" cy="2769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4" idx="3"/>
          </p:cNvCxnSpPr>
          <p:nvPr/>
        </p:nvCxnSpPr>
        <p:spPr>
          <a:xfrm flipV="1">
            <a:off x="3299066" y="2196277"/>
            <a:ext cx="396438" cy="2769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</p:cNvCxnSpPr>
          <p:nvPr/>
        </p:nvCxnSpPr>
        <p:spPr>
          <a:xfrm>
            <a:off x="3299066" y="2473207"/>
            <a:ext cx="351801" cy="4535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668712" y="27892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174867" y="27892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89666" y="3188209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5"/>
            <a:endCxn id="44" idx="1"/>
          </p:cNvCxnSpPr>
          <p:nvPr/>
        </p:nvCxnSpPr>
        <p:spPr>
          <a:xfrm>
            <a:off x="3928875" y="3049400"/>
            <a:ext cx="360791" cy="2769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3"/>
            <a:endCxn id="43" idx="3"/>
          </p:cNvCxnSpPr>
          <p:nvPr/>
        </p:nvCxnSpPr>
        <p:spPr>
          <a:xfrm flipV="1">
            <a:off x="4823066" y="3049400"/>
            <a:ext cx="396438" cy="2769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</p:cNvCxnSpPr>
          <p:nvPr/>
        </p:nvCxnSpPr>
        <p:spPr>
          <a:xfrm>
            <a:off x="4823066" y="3326330"/>
            <a:ext cx="351801" cy="4535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68912" y="36274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75067" y="36274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89866" y="4026409"/>
            <a:ext cx="533400" cy="2762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775067" y="44656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53" name="Straight Arrow Connector 52"/>
          <p:cNvCxnSpPr>
            <a:stCxn id="49" idx="5"/>
            <a:endCxn id="51" idx="1"/>
          </p:cNvCxnSpPr>
          <p:nvPr/>
        </p:nvCxnSpPr>
        <p:spPr>
          <a:xfrm>
            <a:off x="5529075" y="3887600"/>
            <a:ext cx="360791" cy="2769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  <a:endCxn id="50" idx="3"/>
          </p:cNvCxnSpPr>
          <p:nvPr/>
        </p:nvCxnSpPr>
        <p:spPr>
          <a:xfrm flipV="1">
            <a:off x="6423266" y="3887600"/>
            <a:ext cx="396438" cy="27693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2"/>
          </p:cNvCxnSpPr>
          <p:nvPr/>
        </p:nvCxnSpPr>
        <p:spPr>
          <a:xfrm>
            <a:off x="6423266" y="4164530"/>
            <a:ext cx="351801" cy="4535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1428" y="12454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25B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7228" y="111283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0.5B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91813" y="192496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0.5B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83112" y="277442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0.5B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41667" y="356807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0.5B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3104" y="4071243"/>
            <a:ext cx="14478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n-lt"/>
              </a:rPr>
              <a:t>…</a:t>
            </a:r>
          </a:p>
        </p:txBody>
      </p:sp>
      <p:sp>
        <p:nvSpPr>
          <p:cNvPr id="62" name="Oval 61"/>
          <p:cNvSpPr/>
          <p:nvPr/>
        </p:nvSpPr>
        <p:spPr>
          <a:xfrm>
            <a:off x="8154900" y="4490520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8154900" y="2774314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154900" y="1112837"/>
            <a:ext cx="304800" cy="304800"/>
          </a:xfrm>
          <a:prstGeom prst="ellipse">
            <a:avLst/>
          </a:prstGeom>
          <a:solidFill>
            <a:srgbClr val="66BCF6"/>
          </a:solidFill>
          <a:ln w="3175"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65" name="Straight Arrow Connector 64"/>
          <p:cNvCxnSpPr>
            <a:stCxn id="8" idx="6"/>
            <a:endCxn id="64" idx="2"/>
          </p:cNvCxnSpPr>
          <p:nvPr/>
        </p:nvCxnSpPr>
        <p:spPr>
          <a:xfrm>
            <a:off x="2507867" y="1265237"/>
            <a:ext cx="564703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6"/>
            <a:endCxn id="64" idx="2"/>
          </p:cNvCxnSpPr>
          <p:nvPr/>
        </p:nvCxnSpPr>
        <p:spPr>
          <a:xfrm flipV="1">
            <a:off x="3955667" y="1265237"/>
            <a:ext cx="4199233" cy="82327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6"/>
            <a:endCxn id="63" idx="2"/>
          </p:cNvCxnSpPr>
          <p:nvPr/>
        </p:nvCxnSpPr>
        <p:spPr>
          <a:xfrm flipV="1">
            <a:off x="5479667" y="2926714"/>
            <a:ext cx="2675233" cy="1492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0" idx="7"/>
            <a:endCxn id="63" idx="3"/>
          </p:cNvCxnSpPr>
          <p:nvPr/>
        </p:nvCxnSpPr>
        <p:spPr>
          <a:xfrm flipV="1">
            <a:off x="7035230" y="3034477"/>
            <a:ext cx="1164307" cy="63759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6"/>
          </p:cNvCxnSpPr>
          <p:nvPr/>
        </p:nvCxnSpPr>
        <p:spPr>
          <a:xfrm>
            <a:off x="8459700" y="2926714"/>
            <a:ext cx="619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491298" y="1245428"/>
            <a:ext cx="619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491298" y="4642920"/>
            <a:ext cx="6192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51903" y="5106652"/>
            <a:ext cx="496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Repeated patterns are frequently found on the Bitcoin blockchain.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37455" y="1615163"/>
            <a:ext cx="105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Exit to fiat currency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408104" y="6044388"/>
            <a:ext cx="50387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McGinn, Dan, David Birch, David </a:t>
            </a:r>
            <a:r>
              <a:rPr lang="en-US" dirty="0" err="1"/>
              <a:t>Akroyd</a:t>
            </a:r>
            <a:r>
              <a:rPr lang="en-US" dirty="0"/>
              <a:t>, Miguel Molina-Solana, </a:t>
            </a:r>
            <a:r>
              <a:rPr lang="en-US" dirty="0" err="1"/>
              <a:t>Yike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, and William J. </a:t>
            </a:r>
            <a:r>
              <a:rPr lang="en-US" dirty="0" err="1"/>
              <a:t>Knottenbelt</a:t>
            </a:r>
            <a:r>
              <a:rPr lang="en-US" dirty="0"/>
              <a:t>. </a:t>
            </a:r>
            <a:r>
              <a:rPr lang="en-US" b="1" dirty="0"/>
              <a:t>Visualizing dynamic bitcoin transaction patterns</a:t>
            </a:r>
            <a:r>
              <a:rPr lang="en-US" dirty="0"/>
              <a:t>. </a:t>
            </a:r>
            <a:r>
              <a:rPr lang="en-US" i="1" dirty="0"/>
              <a:t>Big data</a:t>
            </a:r>
            <a:r>
              <a:rPr lang="en-US" dirty="0"/>
              <a:t> 4, no. 2 (2016): 109-119.</a:t>
            </a:r>
          </a:p>
        </p:txBody>
      </p:sp>
    </p:spTree>
    <p:extLst>
      <p:ext uri="{BB962C8B-B14F-4D97-AF65-F5344CB8AC3E}">
        <p14:creationId xmlns:p14="http://schemas.microsoft.com/office/powerpoint/2010/main" val="40470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Network clustering of addresses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507" y="1577240"/>
            <a:ext cx="90716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By nature all user clustering heuristics are error prone.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Some community practices further complicate the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For example, online wallets, such as coinbase.com, buy/sell coins among its customers without using transactions; ownership of an address is changed by transferring the associated private keys to another user.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Although the user associated with the address changes, nothing gets recorded in the blockchain.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Clustering can be further improved by considering IP locations and temporal patterns.</a:t>
            </a:r>
          </a:p>
        </p:txBody>
      </p:sp>
    </p:spTree>
    <p:extLst>
      <p:ext uri="{BB962C8B-B14F-4D97-AF65-F5344CB8AC3E}">
        <p14:creationId xmlns:p14="http://schemas.microsoft.com/office/powerpoint/2010/main" val="21656554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4507" y="-1"/>
            <a:ext cx="9071610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ctr" anchorCtr="0">
            <a:no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Research directions in taint analysis</a:t>
            </a:r>
            <a:endParaRPr sz="3600" b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04507" y="1343942"/>
            <a:ext cx="9071610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8" tIns="49604" rIns="99208" bIns="49604" anchor="t" anchorCtr="0">
            <a:noAutofit/>
          </a:bodyPr>
          <a:lstStyle/>
          <a:p>
            <a:pPr marL="378177" indent="-209393">
              <a:buClr>
                <a:srgbClr val="000000"/>
              </a:buClr>
              <a:buSzPts val="2400"/>
            </a:pPr>
            <a:endParaRPr sz="2646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4507" y="1577240"/>
            <a:ext cx="329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Money laundering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985429" y="1577240"/>
            <a:ext cx="5943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M. Moser, R. Bohme, and D. </a:t>
            </a:r>
            <a:r>
              <a:rPr lang="en-US" dirty="0" err="1"/>
              <a:t>Breuker</a:t>
            </a:r>
            <a:r>
              <a:rPr lang="en-US" dirty="0"/>
              <a:t>. </a:t>
            </a:r>
            <a:r>
              <a:rPr lang="en-US" b="1" dirty="0"/>
              <a:t>An inquiry into money laundering tools in the Bitcoin ecosystem</a:t>
            </a:r>
            <a:r>
              <a:rPr lang="en-US" dirty="0"/>
              <a:t>. In: </a:t>
            </a:r>
            <a:r>
              <a:rPr lang="en-US" dirty="0" err="1"/>
              <a:t>eCRS</a:t>
            </a:r>
            <a:r>
              <a:rPr lang="en-US" dirty="0"/>
              <a:t>. IEEE. 2013, pp. 1-14.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985429" y="3211533"/>
            <a:ext cx="56026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Huang, Danny </a:t>
            </a:r>
            <a:r>
              <a:rPr lang="en-US" dirty="0" err="1"/>
              <a:t>Yuxing</a:t>
            </a:r>
            <a:r>
              <a:rPr lang="en-US" dirty="0"/>
              <a:t>, Maxwell </a:t>
            </a:r>
            <a:r>
              <a:rPr lang="en-US" dirty="0" err="1"/>
              <a:t>Matthaios</a:t>
            </a:r>
            <a:r>
              <a:rPr lang="en-US" dirty="0"/>
              <a:t> </a:t>
            </a:r>
            <a:r>
              <a:rPr lang="en-US" dirty="0" err="1"/>
              <a:t>Aliapoulios</a:t>
            </a:r>
            <a:r>
              <a:rPr lang="en-US" dirty="0"/>
              <a:t>, Vector </a:t>
            </a:r>
            <a:r>
              <a:rPr lang="en-US" dirty="0" err="1"/>
              <a:t>Guo</a:t>
            </a:r>
            <a:r>
              <a:rPr lang="en-US" dirty="0"/>
              <a:t> Li, Luca </a:t>
            </a:r>
            <a:r>
              <a:rPr lang="en-US" dirty="0" err="1"/>
              <a:t>Invernizzi</a:t>
            </a:r>
            <a:r>
              <a:rPr lang="en-US" dirty="0"/>
              <a:t>, </a:t>
            </a:r>
            <a:r>
              <a:rPr lang="en-US" dirty="0" err="1"/>
              <a:t>Elie</a:t>
            </a:r>
            <a:r>
              <a:rPr lang="en-US" dirty="0"/>
              <a:t> </a:t>
            </a:r>
            <a:r>
              <a:rPr lang="en-US" dirty="0" err="1"/>
              <a:t>Bursztein</a:t>
            </a:r>
            <a:r>
              <a:rPr lang="en-US" dirty="0"/>
              <a:t>, Kylie </a:t>
            </a:r>
            <a:r>
              <a:rPr lang="en-US" dirty="0" err="1"/>
              <a:t>McRoberts</a:t>
            </a:r>
            <a:r>
              <a:rPr lang="en-US" dirty="0"/>
              <a:t>, Jonathan Levin, Kirill </a:t>
            </a:r>
            <a:r>
              <a:rPr lang="en-US" dirty="0" err="1"/>
              <a:t>Levchenko</a:t>
            </a:r>
            <a:r>
              <a:rPr lang="en-US" dirty="0"/>
              <a:t>, Alex C. </a:t>
            </a:r>
            <a:r>
              <a:rPr lang="en-US" dirty="0" err="1"/>
              <a:t>Snoeren</a:t>
            </a:r>
            <a:r>
              <a:rPr lang="en-US" dirty="0"/>
              <a:t>, and Damon McCoy. </a:t>
            </a:r>
            <a:r>
              <a:rPr lang="en-US" b="1" dirty="0"/>
              <a:t>Tracking ransomware end-to-end</a:t>
            </a:r>
            <a:r>
              <a:rPr lang="en-US" dirty="0"/>
              <a:t>. In 2018 IEEE Symposium on Security and Privacy (SP), pp. 618-631. IEEE, 2018.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04507" y="5036934"/>
            <a:ext cx="5038725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Illicit</a:t>
            </a:r>
            <a:r>
              <a:rPr lang="en-US" dirty="0"/>
              <a:t> </a:t>
            </a:r>
            <a:r>
              <a:rPr lang="en-US" sz="2400" dirty="0">
                <a:latin typeface="+mn-lt"/>
              </a:rPr>
              <a:t>trade/use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04507" y="3211533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Ransomware</a:t>
            </a:r>
            <a:r>
              <a:rPr lang="en-US" dirty="0"/>
              <a:t> </a:t>
            </a:r>
            <a:r>
              <a:rPr lang="en-US" sz="2400" dirty="0">
                <a:latin typeface="+mn-lt"/>
              </a:rPr>
              <a:t>payments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996541" y="5044668"/>
            <a:ext cx="56026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Portnoff</a:t>
            </a:r>
            <a:r>
              <a:rPr lang="en-US" dirty="0"/>
              <a:t>, Rebecca S., Danny </a:t>
            </a:r>
            <a:r>
              <a:rPr lang="en-US" dirty="0" err="1"/>
              <a:t>Yuxing</a:t>
            </a:r>
            <a:r>
              <a:rPr lang="en-US" dirty="0"/>
              <a:t> Huang, Periwinkle </a:t>
            </a:r>
            <a:r>
              <a:rPr lang="en-US" dirty="0" err="1"/>
              <a:t>Doerfler</a:t>
            </a:r>
            <a:r>
              <a:rPr lang="en-US" dirty="0"/>
              <a:t>, Sadia </a:t>
            </a:r>
            <a:r>
              <a:rPr lang="en-US" dirty="0" err="1"/>
              <a:t>Afroz</a:t>
            </a:r>
            <a:r>
              <a:rPr lang="en-US" dirty="0"/>
              <a:t>, and Damon McCoy. </a:t>
            </a:r>
            <a:r>
              <a:rPr lang="en-US" b="1" dirty="0" err="1"/>
              <a:t>Backpage</a:t>
            </a:r>
            <a:r>
              <a:rPr lang="en-US" b="1" dirty="0"/>
              <a:t> and bitcoin: Uncovering human traffickers</a:t>
            </a:r>
            <a:r>
              <a:rPr lang="en-US" dirty="0"/>
              <a:t>. In </a:t>
            </a:r>
            <a:r>
              <a:rPr lang="en-US" i="1" dirty="0"/>
              <a:t>Proceedings of the 23rd ACM SIGKDD International Conference on Knowledge Discovery and Data Mining</a:t>
            </a:r>
            <a:r>
              <a:rPr lang="en-US" dirty="0"/>
              <a:t>, pp. 1595-1604. ACM, 2017.</a:t>
            </a:r>
          </a:p>
        </p:txBody>
      </p:sp>
    </p:spTree>
    <p:extLst>
      <p:ext uri="{BB962C8B-B14F-4D97-AF65-F5344CB8AC3E}">
        <p14:creationId xmlns:p14="http://schemas.microsoft.com/office/powerpoint/2010/main" val="384776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8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</p:txBody>
      </p:sp>
      <p:sp>
        <p:nvSpPr>
          <p:cNvPr id="51" name="Right Arrow Callout 50"/>
          <p:cNvSpPr/>
          <p:nvPr/>
        </p:nvSpPr>
        <p:spPr>
          <a:xfrm>
            <a:off x="6809304" y="1604179"/>
            <a:ext cx="685800" cy="381000"/>
          </a:xfrm>
          <a:prstGeom prst="rightArrowCallout">
            <a:avLst/>
          </a:prstGeom>
          <a:solidFill>
            <a:schemeClr val="accent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885504" y="1625402"/>
            <a:ext cx="304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ight Arrow Callout 63"/>
          <p:cNvSpPr/>
          <p:nvPr/>
        </p:nvSpPr>
        <p:spPr>
          <a:xfrm>
            <a:off x="6817760" y="2184745"/>
            <a:ext cx="685800" cy="381000"/>
          </a:xfrm>
          <a:prstGeom prst="rightArrowCallou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893960" y="2205968"/>
            <a:ext cx="304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73" y="1379537"/>
            <a:ext cx="399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If everyone can create blocks, the blockchain may never stabilize.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1568" y="166033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Fork 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401568" y="219373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Fork 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10568" y="1891907"/>
            <a:ext cx="2441080" cy="394634"/>
            <a:chOff x="4621434" y="1177075"/>
            <a:chExt cx="2441080" cy="394634"/>
          </a:xfrm>
        </p:grpSpPr>
        <p:sp>
          <p:nvSpPr>
            <p:cNvPr id="65" name="Right Arrow Callout 64"/>
            <p:cNvSpPr/>
            <p:nvPr/>
          </p:nvSpPr>
          <p:spPr>
            <a:xfrm>
              <a:off x="6376714" y="1177075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462159" y="119829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2" name="Right Arrow Callout 101"/>
            <p:cNvSpPr/>
            <p:nvPr/>
          </p:nvSpPr>
          <p:spPr>
            <a:xfrm>
              <a:off x="5796996" y="1189037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78512" y="1198298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7" name="Right Arrow Callout 106"/>
            <p:cNvSpPr/>
            <p:nvPr/>
          </p:nvSpPr>
          <p:spPr>
            <a:xfrm>
              <a:off x="5214642" y="1184886"/>
              <a:ext cx="685800" cy="38100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01953" y="1206109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621434" y="1190709"/>
              <a:ext cx="685800" cy="381000"/>
              <a:chOff x="4354512" y="884237"/>
              <a:chExt cx="685800" cy="381000"/>
            </a:xfrm>
          </p:grpSpPr>
          <p:sp>
            <p:nvSpPr>
              <p:cNvPr id="45" name="Right Arrow Callout 44"/>
              <p:cNvSpPr/>
              <p:nvPr/>
            </p:nvSpPr>
            <p:spPr>
              <a:xfrm>
                <a:off x="4354512" y="884237"/>
                <a:ext cx="685800" cy="38100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428769" y="90546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1839912" y="2971551"/>
            <a:ext cx="1780152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From: </a:t>
            </a:r>
            <a:r>
              <a:rPr lang="en-US" b="1" dirty="0">
                <a:latin typeface="Calibri" panose="020F0502020204030204" pitchFamily="34" charset="0"/>
              </a:rPr>
              <a:t>Jim</a:t>
            </a:r>
          </a:p>
          <a:p>
            <a:r>
              <a:rPr lang="en-US" dirty="0">
                <a:latin typeface="Calibri" panose="020F0502020204030204" pitchFamily="34" charset="0"/>
              </a:rPr>
              <a:t>To: </a:t>
            </a:r>
            <a:r>
              <a:rPr lang="en-US" b="1" dirty="0">
                <a:latin typeface="Calibri" panose="020F0502020204030204" pitchFamily="34" charset="0"/>
              </a:rPr>
              <a:t>Chris </a:t>
            </a:r>
            <a:r>
              <a:rPr lang="en-US" dirty="0">
                <a:latin typeface="Calibri" panose="020F0502020204030204" pitchFamily="34" charset="0"/>
              </a:rPr>
              <a:t>(2BTC).</a:t>
            </a:r>
          </a:p>
          <a:p>
            <a:r>
              <a:rPr lang="en-US" dirty="0">
                <a:latin typeface="Calibri" panose="020F0502020204030204" pitchFamily="34" charset="0"/>
              </a:rPr>
              <a:t>Use the 2 bitcoins I received in Block 2 transaction 1.</a:t>
            </a:r>
          </a:p>
          <a:p>
            <a:r>
              <a:rPr lang="en-US" dirty="0">
                <a:latin typeface="Calibri" panose="020F0502020204030204" pitchFamily="34" charset="0"/>
              </a:rPr>
              <a:t>Signed: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Jim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8" name="Right Arrow Callout 37"/>
          <p:cNvSpPr/>
          <p:nvPr/>
        </p:nvSpPr>
        <p:spPr>
          <a:xfrm>
            <a:off x="620712" y="3627437"/>
            <a:ext cx="685800" cy="381000"/>
          </a:xfrm>
          <a:prstGeom prst="rightArrowCallout">
            <a:avLst/>
          </a:prstGeom>
          <a:solidFill>
            <a:schemeClr val="accent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6912" y="3648660"/>
            <a:ext cx="304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ight Arrow Callout 39"/>
          <p:cNvSpPr/>
          <p:nvPr/>
        </p:nvSpPr>
        <p:spPr>
          <a:xfrm>
            <a:off x="620712" y="5837237"/>
            <a:ext cx="685800" cy="381000"/>
          </a:xfrm>
          <a:prstGeom prst="rightArrowCallou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6912" y="5858460"/>
            <a:ext cx="30480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39912" y="5056007"/>
            <a:ext cx="1780152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From: </a:t>
            </a:r>
            <a:r>
              <a:rPr lang="en-US" b="1" dirty="0">
                <a:latin typeface="Calibri" panose="020F0502020204030204" pitchFamily="34" charset="0"/>
              </a:rPr>
              <a:t>Jim</a:t>
            </a:r>
          </a:p>
          <a:p>
            <a:r>
              <a:rPr lang="en-US" dirty="0">
                <a:latin typeface="Calibri" panose="020F0502020204030204" pitchFamily="34" charset="0"/>
              </a:rPr>
              <a:t>To: </a:t>
            </a:r>
            <a:r>
              <a:rPr lang="en-US" b="1" dirty="0">
                <a:latin typeface="Calibri" panose="020F0502020204030204" pitchFamily="34" charset="0"/>
              </a:rPr>
              <a:t>John </a:t>
            </a:r>
            <a:r>
              <a:rPr lang="en-US" dirty="0">
                <a:latin typeface="Calibri" panose="020F0502020204030204" pitchFamily="34" charset="0"/>
              </a:rPr>
              <a:t>(2BTC).</a:t>
            </a:r>
          </a:p>
          <a:p>
            <a:r>
              <a:rPr lang="en-US" dirty="0">
                <a:latin typeface="Calibri" panose="020F0502020204030204" pitchFamily="34" charset="0"/>
              </a:rPr>
              <a:t>Use the 2 bitcoins I received in Block 2 transaction 1.</a:t>
            </a:r>
          </a:p>
          <a:p>
            <a:r>
              <a:rPr lang="en-US" dirty="0">
                <a:latin typeface="Calibri" panose="020F0502020204030204" pitchFamily="34" charset="0"/>
              </a:rPr>
              <a:t>Signed: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</a:rPr>
              <a:t>Jim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3463" y="3017837"/>
            <a:ext cx="5100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Jim is malicious</a:t>
            </a:r>
            <a:r>
              <a:rPr lang="en-US" sz="1800" dirty="0"/>
              <a:t>: He is trying to use the same coins in two payments.</a:t>
            </a:r>
          </a:p>
          <a:p>
            <a:endParaRPr lang="en-US" sz="1800" dirty="0"/>
          </a:p>
          <a:p>
            <a:r>
              <a:rPr lang="en-US" sz="1800" dirty="0"/>
              <a:t>Jim is hoping that Chris and John will not notice the other payment. </a:t>
            </a:r>
          </a:p>
          <a:p>
            <a:endParaRPr lang="en-US" sz="1800" dirty="0"/>
          </a:p>
          <a:p>
            <a:r>
              <a:rPr lang="en-US" sz="1800" dirty="0"/>
              <a:t>1- If fork 1 becomes the canonical fork, John will be defrauded.</a:t>
            </a:r>
          </a:p>
          <a:p>
            <a:endParaRPr lang="en-US" sz="1800" dirty="0"/>
          </a:p>
          <a:p>
            <a:r>
              <a:rPr lang="en-US" sz="1800" dirty="0"/>
              <a:t>2- If fork 2 becomes the canonical fork. Chris will be defrauded.</a:t>
            </a:r>
          </a:p>
        </p:txBody>
      </p:sp>
    </p:spTree>
    <p:extLst>
      <p:ext uri="{BB962C8B-B14F-4D97-AF65-F5344CB8AC3E}">
        <p14:creationId xmlns:p14="http://schemas.microsoft.com/office/powerpoint/2010/main" val="6293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2761932" y="1505238"/>
            <a:ext cx="51054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0" i="0" u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Thanks for attending!</a:t>
            </a:r>
          </a:p>
        </p:txBody>
      </p:sp>
      <p:sp>
        <p:nvSpPr>
          <p:cNvPr id="16386" name="AutoShape 2" descr="Image result for evgeny morozov"/>
          <p:cNvSpPr>
            <a:spLocks noChangeAspect="1" noChangeArrowheads="1"/>
          </p:cNvSpPr>
          <p:nvPr/>
        </p:nvSpPr>
        <p:spPr bwMode="auto">
          <a:xfrm>
            <a:off x="155575" y="-715963"/>
            <a:ext cx="19050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80932" y="34874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Cuneyt.Akcora@UtDallas.edu</a:t>
            </a:r>
            <a:endParaRPr lang="tr-T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96912" y="4974212"/>
            <a:ext cx="9235440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Further reading -&gt;  Blockchain: A graph primer.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  C. G. Akcora, Y. R. Gel, M. Kantarcioglu.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</a:rPr>
              <a:t>  [Updated regularly, online] ArXiv:1708.08749, pp 1-16, 2017.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9808" y="4465636"/>
            <a:ext cx="6069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BlockchainTutorial.Github.io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9155112" y="7132637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9</a:t>
            </a:fld>
            <a:endParaRPr lang="en-US" sz="2400" b="0" i="0" u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82561" y="136525"/>
            <a:ext cx="9070974" cy="500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Core Blockchain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352" y="3322637"/>
            <a:ext cx="8503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We cannot have a stable chain if we cannot be certain about blocks. There cannot be multiple long forks with alternative truths.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Solution: Make block creation difficult. Allow the network sometime between blocks, so that the current state will be learned by all (or most)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How can we stop people from creating blocks?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	Ask a cryptographic puzzle!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3504" y="1341437"/>
            <a:ext cx="5486400" cy="961566"/>
            <a:chOff x="4210568" y="1604179"/>
            <a:chExt cx="5486400" cy="961566"/>
          </a:xfrm>
        </p:grpSpPr>
        <p:sp>
          <p:nvSpPr>
            <p:cNvPr id="52" name="Right Arrow Callout 51"/>
            <p:cNvSpPr/>
            <p:nvPr/>
          </p:nvSpPr>
          <p:spPr>
            <a:xfrm>
              <a:off x="7402512" y="1604179"/>
              <a:ext cx="685800" cy="381000"/>
            </a:xfrm>
            <a:prstGeom prst="rightArrowCallout">
              <a:avLst/>
            </a:prstGeom>
            <a:solidFill>
              <a:schemeClr val="accent5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Callout 50"/>
            <p:cNvSpPr/>
            <p:nvPr/>
          </p:nvSpPr>
          <p:spPr>
            <a:xfrm>
              <a:off x="6809304" y="1604179"/>
              <a:ext cx="685800" cy="381000"/>
            </a:xfrm>
            <a:prstGeom prst="rightArrowCallout">
              <a:avLst/>
            </a:prstGeom>
            <a:solidFill>
              <a:schemeClr val="accent5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461249" y="1625402"/>
              <a:ext cx="304800" cy="33855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885504" y="1625402"/>
              <a:ext cx="304800" cy="33855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Right Arrow Callout 62"/>
            <p:cNvSpPr/>
            <p:nvPr/>
          </p:nvSpPr>
          <p:spPr>
            <a:xfrm>
              <a:off x="7410968" y="2184745"/>
              <a:ext cx="685800" cy="381000"/>
            </a:xfrm>
            <a:prstGeom prst="rightArrowCallout">
              <a:avLst/>
            </a:prstGeom>
            <a:solidFill>
              <a:schemeClr val="accent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Arrow Callout 63"/>
            <p:cNvSpPr/>
            <p:nvPr/>
          </p:nvSpPr>
          <p:spPr>
            <a:xfrm>
              <a:off x="6817760" y="2184745"/>
              <a:ext cx="685800" cy="381000"/>
            </a:xfrm>
            <a:prstGeom prst="rightArrowCallout">
              <a:avLst/>
            </a:prstGeom>
            <a:solidFill>
              <a:schemeClr val="accent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9705" y="2205968"/>
              <a:ext cx="304800" cy="33855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893960" y="2205968"/>
              <a:ext cx="304800" cy="33855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01568" y="166033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b="1">
                  <a:solidFill>
                    <a:srgbClr val="00B050"/>
                  </a:solidFill>
                </a:defRPr>
              </a:lvl1pPr>
            </a:lstStyle>
            <a:p>
              <a:r>
                <a:rPr lang="en-US" dirty="0"/>
                <a:t>Fork 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401568" y="219373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Fork 2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10568" y="1891907"/>
              <a:ext cx="2441080" cy="394634"/>
              <a:chOff x="4621434" y="1177075"/>
              <a:chExt cx="2441080" cy="394634"/>
            </a:xfrm>
          </p:grpSpPr>
          <p:sp>
            <p:nvSpPr>
              <p:cNvPr id="65" name="Right Arrow Callout 64"/>
              <p:cNvSpPr/>
              <p:nvPr/>
            </p:nvSpPr>
            <p:spPr>
              <a:xfrm>
                <a:off x="6376714" y="1177075"/>
                <a:ext cx="685800" cy="38100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462159" y="119829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2" name="Right Arrow Callout 101"/>
              <p:cNvSpPr/>
              <p:nvPr/>
            </p:nvSpPr>
            <p:spPr>
              <a:xfrm>
                <a:off x="5796996" y="1189037"/>
                <a:ext cx="685800" cy="38100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878512" y="119829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7" name="Right Arrow Callout 106"/>
              <p:cNvSpPr/>
              <p:nvPr/>
            </p:nvSpPr>
            <p:spPr>
              <a:xfrm>
                <a:off x="5214642" y="1184886"/>
                <a:ext cx="685800" cy="381000"/>
              </a:xfrm>
              <a:prstGeom prst="right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301953" y="1206109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4621434" y="1190709"/>
                <a:ext cx="685800" cy="381000"/>
                <a:chOff x="4354512" y="884237"/>
                <a:chExt cx="685800" cy="381000"/>
              </a:xfrm>
            </p:grpSpPr>
            <p:sp>
              <p:nvSpPr>
                <p:cNvPr id="45" name="Right Arrow Callout 44"/>
                <p:cNvSpPr/>
                <p:nvPr/>
              </p:nvSpPr>
              <p:spPr>
                <a:xfrm>
                  <a:off x="4354512" y="884237"/>
                  <a:ext cx="685800" cy="381000"/>
                </a:xfrm>
                <a:prstGeom prst="right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4428769" y="905460"/>
                  <a:ext cx="304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344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14516</TotalTime>
  <Words>5480</Words>
  <Application>Microsoft Office PowerPoint</Application>
  <PresentationFormat>Custom</PresentationFormat>
  <Paragraphs>946</Paragraphs>
  <Slides>80</Slides>
  <Notes>80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Cambria Math</vt:lpstr>
      <vt:lpstr>Times New Roman</vt:lpstr>
      <vt:lpstr>Wingdings</vt:lpstr>
      <vt:lpstr>Tema di Office</vt:lpstr>
      <vt:lpstr>Blockchain 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Data Analytics</dc:title>
  <dc:creator>Akcora, Cuneyt</dc:creator>
  <cp:lastModifiedBy>cakcora</cp:lastModifiedBy>
  <cp:revision>513</cp:revision>
  <dcterms:modified xsi:type="dcterms:W3CDTF">2018-11-26T01:28:03Z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