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95" r:id="rId4"/>
    <p:sldId id="305" r:id="rId5"/>
    <p:sldId id="296" r:id="rId6"/>
    <p:sldId id="306" r:id="rId7"/>
    <p:sldId id="297" r:id="rId8"/>
    <p:sldId id="298" r:id="rId9"/>
    <p:sldId id="303" r:id="rId10"/>
    <p:sldId id="304" r:id="rId11"/>
    <p:sldId id="300" r:id="rId12"/>
    <p:sldId id="294" r:id="rId13"/>
    <p:sldId id="301" r:id="rId14"/>
    <p:sldId id="302" r:id="rId15"/>
    <p:sldId id="293" r:id="rId16"/>
    <p:sldId id="307" r:id="rId1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2AE11-723B-4944-840E-1028796A1E65}">
  <a:tblStyle styleId="{12A2AE11-723B-4944-840E-1028796A1E6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06" y="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1936" cy="40052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199" cy="4808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676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4868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5625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5564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4562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81147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73872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7998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4278312" y="10156825"/>
            <a:ext cx="3278186" cy="5318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4057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2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471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3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478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6007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4242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7869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7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0487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6857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278312" y="10156825"/>
            <a:ext cx="3278100" cy="53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B3B3B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3B3B3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>
              <a:solidFill>
                <a:srgbClr val="B3B3B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299" cy="4811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0893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e contenuti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113337" y="2165350"/>
            <a:ext cx="4457700" cy="427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Intestazione sezio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1_Titolo e testo vertica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 rot="5400000">
            <a:off x="5368131" y="2237581"/>
            <a:ext cx="6138863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 rot="5400000">
            <a:off x="758031" y="46831"/>
            <a:ext cx="6138863" cy="6648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olo e testo vertica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899568" y="-230981"/>
            <a:ext cx="4275136" cy="906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magine con didascalia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to con didascalia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nfront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Times New Roman"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3237" y="2165350"/>
            <a:ext cx="9067799" cy="4275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2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2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2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2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102000"/>
              </a:lnSpc>
              <a:spcBef>
                <a:spcPts val="0"/>
              </a:spcBef>
              <a:spcAft>
                <a:spcPts val="288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994525"/>
            <a:ext cx="2344737" cy="517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‹#›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162050" y="7086600"/>
            <a:ext cx="1987549" cy="342899"/>
          </a:xfrm>
          <a:prstGeom prst="rect">
            <a:avLst/>
          </a:prstGeom>
          <a:noFill/>
          <a:ln>
            <a:noFill/>
          </a:ln>
        </p:spPr>
        <p:txBody>
          <a:bodyPr lIns="0" tIns="1330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5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Cuneyt Gurcan Akcora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mplab.cs.berkeley.edu/benchmar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hadoop/lecture/KnDdc/yarn-tez-and-spar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faribooksonline.com/library/view/data-analytics-with/9781491913734/ch04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68312" y="493712"/>
            <a:ext cx="9070974" cy="1262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Comparison of Apache </a:t>
            </a:r>
            <a:r>
              <a:rPr lang="en-US" sz="32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  <a:r>
              <a:rPr lang="en-US" sz="3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Apache Spark</a:t>
            </a:r>
            <a:endParaRPr lang="en-US" sz="32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4294967295"/>
          </p:nvPr>
        </p:nvSpPr>
        <p:spPr>
          <a:xfrm>
            <a:off x="503237" y="5380037"/>
            <a:ext cx="9070974" cy="190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Cuneyt G. Akcora</a:t>
            </a: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Security and Privacy Lab,</a:t>
            </a: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dirty="0" smtClean="0"/>
              <a:t>University of Texas at Dallas</a:t>
            </a:r>
            <a:endParaRPr lang="en-US" sz="2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November 2016</a:t>
            </a:r>
            <a:endParaRPr lang="en-US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endParaRPr sz="20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1650998"/>
            <a:ext cx="29813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49312" y="6751637"/>
            <a:ext cx="2590800" cy="609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10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444037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Spark </a:t>
            </a:r>
            <a:r>
              <a:rPr lang="en-US" sz="3200" dirty="0">
                <a:latin typeface="Calibri" panose="020F0502020204030204" pitchFamily="34" charset="0"/>
              </a:rPr>
              <a:t>focuses purely on computation rather than data storage 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Typically </a:t>
            </a:r>
            <a:r>
              <a:rPr lang="en-US" sz="3200" dirty="0">
                <a:latin typeface="Calibri" panose="020F0502020204030204" pitchFamily="34" charset="0"/>
              </a:rPr>
              <a:t>run in a cluster that implements data warehousing and cluster management </a:t>
            </a:r>
            <a:r>
              <a:rPr lang="en-US" sz="3200" dirty="0" smtClean="0">
                <a:latin typeface="Calibri" panose="020F0502020204030204" pitchFamily="34" charset="0"/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When Spark is built with Hadoop, it utilizes YARN to allocate and manage cluster resources like processors and memory via the </a:t>
            </a:r>
            <a:r>
              <a:rPr lang="en-US" sz="3200" dirty="0" err="1" smtClean="0">
                <a:latin typeface="Calibri" panose="020F0502020204030204" pitchFamily="34" charset="0"/>
              </a:rPr>
              <a:t>ResourceManager</a:t>
            </a:r>
            <a:endParaRPr lang="en-US" sz="320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Spark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992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11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466978" y="6170051"/>
            <a:ext cx="9071099" cy="11176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hlinkClick r:id="rId4"/>
              </a:rPr>
              <a:t>https://amplab.cs.berkeley.edu/benchmark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hlinkClick r:id="rId4"/>
              </a:rPr>
              <a:t>/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2" y="3475037"/>
            <a:ext cx="5941200" cy="2852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12" y="622085"/>
            <a:ext cx="5941200" cy="28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7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12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Popularity in time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5610"/>
            <a:ext cx="10058400" cy="47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38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13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Other candidates</a:t>
            </a: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912" y="808037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Calibri" panose="020F0502020204030204" pitchFamily="34" charset="0"/>
              </a:rPr>
              <a:t>Apache </a:t>
            </a:r>
            <a:r>
              <a:rPr lang="en-US" sz="3200" b="1" dirty="0" err="1" smtClean="0">
                <a:solidFill>
                  <a:srgbClr val="333333"/>
                </a:solidFill>
                <a:latin typeface="Calibri" panose="020F0502020204030204" pitchFamily="34" charset="0"/>
              </a:rPr>
              <a:t>Flink</a:t>
            </a:r>
            <a:r>
              <a:rPr lang="en-US" sz="3200" b="1" dirty="0" smtClean="0">
                <a:solidFill>
                  <a:srgbClr val="333333"/>
                </a:solidFill>
                <a:latin typeface="Calibri" panose="020F0502020204030204" pitchFamily="34" charset="0"/>
              </a:rPr>
              <a:t> [1]:</a:t>
            </a:r>
            <a:r>
              <a:rPr lang="en-US" sz="3200" b="1" dirty="0">
                <a:solidFill>
                  <a:srgbClr val="333333"/>
                </a:solidFill>
                <a:latin typeface="Calibri" panose="020F0502020204030204" pitchFamily="34" charset="0"/>
              </a:rPr>
              <a:t> </a:t>
            </a:r>
            <a:endParaRPr lang="en-US" sz="3200" b="1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treaming 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dataflow 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engine</a:t>
            </a:r>
            <a:endParaRPr lang="en-US" sz="3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Can emulate 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batch 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processing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, however at its core it is a native streaming 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engine</a:t>
            </a:r>
            <a:endParaRPr lang="en-US" sz="3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Has advanced 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streaming capabilities (such as windowing features, </a:t>
            </a:r>
            <a:r>
              <a:rPr lang="en-US" sz="3200" dirty="0" err="1">
                <a:solidFill>
                  <a:srgbClr val="333333"/>
                </a:solidFill>
                <a:latin typeface="Calibri" panose="020F0502020204030204" pitchFamily="34" charset="0"/>
              </a:rPr>
              <a:t>etc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2408" y="3825400"/>
            <a:ext cx="85212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Calibri" panose="020F0502020204030204" pitchFamily="34" charset="0"/>
              </a:rPr>
              <a:t>Apache Storm</a:t>
            </a:r>
            <a:r>
              <a:rPr lang="en-US" sz="3200" b="1" dirty="0" smtClean="0">
                <a:solidFill>
                  <a:srgbClr val="333333"/>
                </a:solidFill>
                <a:latin typeface="Calibri" panose="020F0502020204030204" pitchFamily="34" charset="0"/>
              </a:rPr>
              <a:t>:</a:t>
            </a:r>
            <a:endParaRPr lang="en-US" sz="3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Has a 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compositional 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API</a:t>
            </a:r>
            <a:endParaRPr lang="en-US" sz="3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Y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ou </a:t>
            </a:r>
            <a:r>
              <a:rPr lang="en-US" sz="3200" dirty="0">
                <a:solidFill>
                  <a:srgbClr val="333333"/>
                </a:solidFill>
                <a:latin typeface="Calibri" panose="020F0502020204030204" pitchFamily="34" charset="0"/>
              </a:rPr>
              <a:t>build up your topology with basic building blocks like sources or </a:t>
            </a: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operators</a:t>
            </a:r>
            <a:endParaRPr lang="en-US" sz="3200" dirty="0" smtClean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Calibri" panose="020F0502020204030204" pitchFamily="34" charset="0"/>
              </a:rPr>
              <a:t>Used for streaming data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2112" y="6528055"/>
            <a:ext cx="2746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Source: Stefan Papp on </a:t>
            </a:r>
            <a:r>
              <a:rPr 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Quora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289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14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Attribute </a:t>
            </a:r>
          </a:p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24" y="46037"/>
            <a:ext cx="5369961" cy="69019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8312" y="5303837"/>
            <a:ext cx="26597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Source:</a:t>
            </a:r>
            <a:endParaRPr lang="en-US" sz="1800" dirty="0"/>
          </a:p>
          <a:p>
            <a:r>
              <a:rPr lang="en-US" sz="1800" dirty="0" smtClean="0"/>
              <a:t>twitter.com/</a:t>
            </a:r>
            <a:r>
              <a:rPr lang="en-US" sz="1800" dirty="0" err="1" smtClean="0"/>
              <a:t>IanHellstrom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89124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736011" y="7056436"/>
            <a:ext cx="504824" cy="315912"/>
          </a:xfrm>
          <a:prstGeom prst="rect">
            <a:avLst/>
          </a:prstGeom>
          <a:noFill/>
          <a:ln>
            <a:noFill/>
          </a:ln>
        </p:spPr>
        <p:txBody>
          <a:bodyPr lIns="100775" tIns="50375" rIns="100775" bIns="5037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15</a:t>
            </a:fld>
            <a:endParaRPr lang="en-US" sz="1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468312" y="1112837"/>
            <a:ext cx="9286874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sym typeface="Calibri"/>
              </a:rPr>
              <a:t>[1] </a:t>
            </a:r>
            <a:r>
              <a:rPr lang="en-US" sz="2800" dirty="0" smtClean="0">
                <a:latin typeface="Calibri" panose="020F0502020204030204" pitchFamily="34" charset="0"/>
              </a:rPr>
              <a:t>Beyond </a:t>
            </a:r>
            <a:r>
              <a:rPr lang="en-US" sz="2800" dirty="0">
                <a:latin typeface="Calibri" panose="020F0502020204030204" pitchFamily="34" charset="0"/>
              </a:rPr>
              <a:t>Hadoop MapReduce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Apache </a:t>
            </a:r>
            <a:r>
              <a:rPr lang="en-US" sz="2800" dirty="0" err="1" smtClean="0">
                <a:latin typeface="Calibri" panose="020F0502020204030204" pitchFamily="34" charset="0"/>
              </a:rPr>
              <a:t>Tez</a:t>
            </a:r>
            <a:r>
              <a:rPr lang="en-US" sz="2800" dirty="0" smtClean="0">
                <a:latin typeface="Calibri" panose="020F0502020204030204" pitchFamily="34" charset="0"/>
              </a:rPr>
              <a:t> and Apache Spark, </a:t>
            </a:r>
            <a:r>
              <a:rPr lang="en-US" sz="2800" dirty="0" err="1" smtClean="0">
                <a:latin typeface="Calibri" panose="020F0502020204030204" pitchFamily="34" charset="0"/>
              </a:rPr>
              <a:t>Prakasam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Kannan</a:t>
            </a:r>
            <a:endParaRPr lang="en-US" sz="2800" dirty="0" smtClean="0">
              <a:latin typeface="Calibri" panose="020F0502020204030204" pitchFamily="34" charset="0"/>
              <a:sym typeface="Calibri"/>
            </a:endParaRPr>
          </a:p>
          <a:p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sym typeface="Calibri"/>
              </a:rPr>
              <a:t>[2</a:t>
            </a:r>
            <a:r>
              <a:rPr lang="en-US" sz="2800" dirty="0">
                <a:latin typeface="Calibri" panose="020F0502020204030204" pitchFamily="34" charset="0"/>
                <a:sym typeface="Calibri"/>
              </a:rPr>
              <a:t>] </a:t>
            </a:r>
            <a:r>
              <a:rPr lang="en-US" sz="2800" dirty="0" smtClean="0">
                <a:latin typeface="Calibri" panose="020F0502020204030204" pitchFamily="34" charset="0"/>
                <a:sym typeface="Calibri"/>
              </a:rPr>
              <a:t>Coursera course on Big Data: </a:t>
            </a:r>
            <a:r>
              <a:rPr lang="en-US" sz="2800" dirty="0" smtClean="0">
                <a:latin typeface="Calibri" panose="020F0502020204030204" pitchFamily="34" charset="0"/>
                <a:sym typeface="Calibri"/>
                <a:hlinkClick r:id="rId3"/>
              </a:rPr>
              <a:t>https</a:t>
            </a:r>
            <a:r>
              <a:rPr lang="en-US" sz="2800" dirty="0">
                <a:latin typeface="Calibri" panose="020F0502020204030204" pitchFamily="34" charset="0"/>
                <a:sym typeface="Calibri"/>
                <a:hlinkClick r:id="rId3"/>
              </a:rPr>
              <a:t>://</a:t>
            </a:r>
            <a:r>
              <a:rPr lang="en-US" sz="2800" dirty="0" smtClean="0">
                <a:latin typeface="Calibri" panose="020F0502020204030204" pitchFamily="34" charset="0"/>
                <a:sym typeface="Calibri"/>
                <a:hlinkClick r:id="rId3"/>
              </a:rPr>
              <a:t>www.coursera.org/learn/hadoop/lecture/KnDdc/yarn-tez-and-spark</a:t>
            </a:r>
            <a:endParaRPr lang="en-US" sz="2800" dirty="0" smtClean="0">
              <a:latin typeface="Calibri" panose="020F0502020204030204" pitchFamily="34" charset="0"/>
              <a:sym typeface="Calibri"/>
            </a:endParaRPr>
          </a:p>
          <a:p>
            <a:endParaRPr lang="en-US" sz="2800" dirty="0" smtClean="0">
              <a:latin typeface="Calibri" panose="020F0502020204030204" pitchFamily="34" charset="0"/>
              <a:sym typeface="Calibri"/>
            </a:endParaRPr>
          </a:p>
          <a:p>
            <a:r>
              <a:rPr lang="en-US" sz="2800" dirty="0" smtClean="0">
                <a:latin typeface="Calibri" panose="020F0502020204030204" pitchFamily="34" charset="0"/>
                <a:sym typeface="Calibri"/>
              </a:rPr>
              <a:t>[3] Data Analytics with Hadoop, Safari Books. </a:t>
            </a:r>
            <a:r>
              <a:rPr lang="en-US" sz="2800" dirty="0">
                <a:latin typeface="Calibri" panose="020F0502020204030204" pitchFamily="34" charset="0"/>
                <a:sym typeface="Calibri"/>
              </a:rPr>
              <a:t>Online at </a:t>
            </a:r>
            <a:r>
              <a:rPr lang="en-US" sz="2800" dirty="0">
                <a:latin typeface="Calibri" panose="020F0502020204030204" pitchFamily="34" charset="0"/>
                <a:sym typeface="Calibri"/>
                <a:hlinkClick r:id="rId4"/>
              </a:rPr>
              <a:t>https://</a:t>
            </a:r>
            <a:r>
              <a:rPr lang="en-US" sz="2800" dirty="0" smtClean="0">
                <a:latin typeface="Calibri" panose="020F0502020204030204" pitchFamily="34" charset="0"/>
                <a:sym typeface="Calibri"/>
                <a:hlinkClick r:id="rId4"/>
              </a:rPr>
              <a:t>www.safaribooksonline.com/library/view/data-analytics-with/9781491913734/ch04.html</a:t>
            </a:r>
            <a:endParaRPr lang="en-US" sz="2800" dirty="0" smtClean="0">
              <a:latin typeface="Calibri" panose="020F0502020204030204" pitchFamily="34" charset="0"/>
              <a:sym typeface="Calibri"/>
            </a:endParaRPr>
          </a:p>
          <a:p>
            <a:endParaRPr lang="en-US" sz="2800" dirty="0" smtClean="0">
              <a:latin typeface="Calibri" panose="020F0502020204030204" pitchFamily="34" charset="0"/>
              <a:sym typeface="Calibri"/>
            </a:endParaRPr>
          </a:p>
          <a:p>
            <a:r>
              <a:rPr lang="en-US" sz="2800" dirty="0">
                <a:latin typeface="Calibri" panose="020F0502020204030204" pitchFamily="34" charset="0"/>
                <a:sym typeface="Calibri"/>
              </a:rPr>
              <a:t>[4] </a:t>
            </a:r>
            <a:r>
              <a:rPr lang="en-US" sz="2800" dirty="0">
                <a:latin typeface="Calibri" panose="020F0502020204030204" pitchFamily="34" charset="0"/>
              </a:rPr>
              <a:t>The Tragedy of </a:t>
            </a:r>
            <a:r>
              <a:rPr lang="en-US" sz="2800" dirty="0" err="1">
                <a:latin typeface="Calibri" panose="020F0502020204030204" pitchFamily="34" charset="0"/>
              </a:rPr>
              <a:t>Tez</a:t>
            </a:r>
            <a:r>
              <a:rPr lang="en-US" sz="2800" dirty="0">
                <a:latin typeface="Calibri" panose="020F0502020204030204" pitchFamily="34" charset="0"/>
              </a:rPr>
              <a:t>, Paige </a:t>
            </a:r>
            <a:r>
              <a:rPr lang="en-US" sz="2800" dirty="0" smtClean="0">
                <a:latin typeface="Calibri" panose="020F0502020204030204" pitchFamily="34" charset="0"/>
              </a:rPr>
              <a:t>Roberts. Online at </a:t>
            </a:r>
            <a:r>
              <a:rPr lang="en-US" sz="2800" dirty="0" smtClean="0">
                <a:latin typeface="Calibri" panose="020F0502020204030204" pitchFamily="34" charset="0"/>
                <a:sym typeface="Calibri"/>
              </a:rPr>
              <a:t>http</a:t>
            </a:r>
            <a:r>
              <a:rPr lang="en-US" sz="2800" dirty="0">
                <a:latin typeface="Calibri" panose="020F0502020204030204" pitchFamily="34" charset="0"/>
                <a:sym typeface="Calibri"/>
              </a:rPr>
              <a:t>://bigdatapage.com/tragedy-tez/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67799" cy="1258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8736011" y="7056436"/>
            <a:ext cx="504824" cy="315912"/>
          </a:xfrm>
          <a:prstGeom prst="rect">
            <a:avLst/>
          </a:prstGeom>
          <a:noFill/>
          <a:ln>
            <a:noFill/>
          </a:ln>
        </p:spPr>
        <p:txBody>
          <a:bodyPr lIns="100775" tIns="50375" rIns="100775" bIns="5037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16</a:t>
            </a:fld>
            <a:endParaRPr lang="en-US" sz="1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468312" y="1112837"/>
            <a:ext cx="9286874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sym typeface="Calibri"/>
              </a:rPr>
              <a:t>[</a:t>
            </a:r>
            <a:r>
              <a:rPr lang="en-US" sz="2800" dirty="0">
                <a:latin typeface="Calibri" panose="020F0502020204030204" pitchFamily="34" charset="0"/>
                <a:sym typeface="Calibri"/>
              </a:rPr>
              <a:t>5] </a:t>
            </a:r>
            <a:r>
              <a:rPr lang="en-US" sz="2800" dirty="0">
                <a:latin typeface="Calibri" panose="020F0502020204030204" pitchFamily="34" charset="0"/>
              </a:rPr>
              <a:t>I Like </a:t>
            </a:r>
            <a:r>
              <a:rPr lang="en-US" sz="2800" dirty="0" err="1">
                <a:latin typeface="Calibri" panose="020F0502020204030204" pitchFamily="34" charset="0"/>
              </a:rPr>
              <a:t>Tez</a:t>
            </a:r>
            <a:r>
              <a:rPr lang="en-US" sz="2800" dirty="0">
                <a:latin typeface="Calibri" panose="020F0502020204030204" pitchFamily="34" charset="0"/>
              </a:rPr>
              <a:t>, DevOps Edition (WIP</a:t>
            </a:r>
            <a:r>
              <a:rPr lang="en-US" sz="2800" dirty="0" smtClean="0">
                <a:latin typeface="Calibri" panose="020F0502020204030204" pitchFamily="34" charset="0"/>
              </a:rPr>
              <a:t>)</a:t>
            </a:r>
            <a:r>
              <a:rPr lang="en-US" sz="2800" dirty="0" smtClean="0">
                <a:latin typeface="Calibri" panose="020F0502020204030204" pitchFamily="34" charset="0"/>
                <a:sym typeface="Calibri"/>
              </a:rPr>
              <a:t>, Gopal V., </a:t>
            </a:r>
            <a:r>
              <a:rPr lang="en-US" sz="2800" dirty="0" smtClean="0">
                <a:latin typeface="Calibri" panose="020F0502020204030204" pitchFamily="34" charset="0"/>
                <a:sym typeface="Calibri"/>
              </a:rPr>
              <a:t>Online at https</a:t>
            </a:r>
            <a:r>
              <a:rPr lang="en-US" sz="2800" dirty="0">
                <a:latin typeface="Calibri" panose="020F0502020204030204" pitchFamily="34" charset="0"/>
                <a:sym typeface="Calibri"/>
              </a:rPr>
              <a:t>://github.com/t3rmin4t0r/notes/wiki/I-Like-Tez,-DevOps-Edition-%28WIP%29</a:t>
            </a:r>
          </a:p>
        </p:txBody>
      </p:sp>
    </p:spTree>
    <p:extLst>
      <p:ext uri="{BB962C8B-B14F-4D97-AF65-F5344CB8AC3E}">
        <p14:creationId xmlns:p14="http://schemas.microsoft.com/office/powerpoint/2010/main" val="35475037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2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(Hortonworks) 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Spark (Amp Lab, </a:t>
            </a:r>
            <a:r>
              <a:rPr lang="en-US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Databricks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also Cloudera)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frameworks: efficiency, popularity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alternatives</a:t>
            </a:r>
          </a:p>
          <a:p>
            <a:pPr marL="457200" lvl="4" indent="-431800">
              <a:buClr>
                <a:schemeClr val="dk1"/>
              </a:buClr>
              <a:buSzPct val="100000"/>
              <a:buFont typeface="Calibri"/>
              <a:buChar char="●"/>
            </a:pP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3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Apache </a:t>
            </a:r>
            <a:r>
              <a:rPr lang="en-US" sz="3200" dirty="0" err="1">
                <a:latin typeface="Calibri" panose="020F0502020204030204" pitchFamily="34" charset="0"/>
              </a:rPr>
              <a:t>Tez</a:t>
            </a:r>
            <a:r>
              <a:rPr lang="en-US" sz="3200" dirty="0">
                <a:latin typeface="Calibri" panose="020F0502020204030204" pitchFamily="34" charset="0"/>
              </a:rPr>
              <a:t> is </a:t>
            </a:r>
            <a:r>
              <a:rPr lang="en-US" sz="3200" dirty="0" smtClean="0">
                <a:latin typeface="Calibri" panose="020F0502020204030204" pitchFamily="34" charset="0"/>
              </a:rPr>
              <a:t>inspired by the Microsoft Dryad data flow framework. </a:t>
            </a:r>
            <a:r>
              <a:rPr lang="en-US" sz="3200" dirty="0" err="1" smtClean="0">
                <a:latin typeface="Calibri" panose="020F0502020204030204" pitchFamily="34" charset="0"/>
              </a:rPr>
              <a:t>Tez</a:t>
            </a:r>
            <a:r>
              <a:rPr lang="en-US" sz="3200" dirty="0" smtClean="0">
                <a:latin typeface="Calibri" panose="020F0502020204030204" pitchFamily="34" charset="0"/>
              </a:rPr>
              <a:t> comes from the Stinger initiative to speed up </a:t>
            </a:r>
            <a:r>
              <a:rPr lang="en-US" sz="3200" dirty="0" smtClean="0">
                <a:latin typeface="Calibri" panose="020F0502020204030204" pitchFamily="34" charset="0"/>
              </a:rPr>
              <a:t>Hive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A dataflow </a:t>
            </a:r>
            <a:r>
              <a:rPr lang="en-US" sz="3200" dirty="0">
                <a:latin typeface="Calibri" panose="020F0502020204030204" pitchFamily="34" charset="0"/>
              </a:rPr>
              <a:t>graph where </a:t>
            </a:r>
            <a:r>
              <a:rPr lang="en-US" sz="3200" dirty="0" smtClean="0">
                <a:latin typeface="Calibri" panose="020F0502020204030204" pitchFamily="34" charset="0"/>
              </a:rPr>
              <a:t>vertices represent </a:t>
            </a:r>
            <a:r>
              <a:rPr lang="en-US" sz="3200" dirty="0">
                <a:latin typeface="Calibri" panose="020F0502020204030204" pitchFamily="34" charset="0"/>
              </a:rPr>
              <a:t>the application logic and dataflow </a:t>
            </a:r>
            <a:r>
              <a:rPr lang="en-US" sz="3200" dirty="0" smtClean="0">
                <a:latin typeface="Calibri" panose="020F0502020204030204" pitchFamily="34" charset="0"/>
              </a:rPr>
              <a:t>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Java API to express a DAG of data processing. The API has three </a:t>
            </a:r>
            <a:r>
              <a:rPr lang="en-US" sz="3200" dirty="0" smtClean="0">
                <a:latin typeface="Calibri" panose="020F0502020204030204" pitchFamily="34" charset="0"/>
              </a:rPr>
              <a:t>components: DAG, Vertex and Edge</a:t>
            </a:r>
            <a:endParaRPr lang="en-US" sz="3200" dirty="0"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</a:t>
            </a:r>
            <a:r>
              <a:rPr lang="en-US" sz="3600" b="1" i="0" u="none" dirty="0" err="1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486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4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The </a:t>
            </a:r>
            <a:r>
              <a:rPr lang="en-US" sz="3200" dirty="0">
                <a:latin typeface="Calibri" panose="020F0502020204030204" pitchFamily="34" charset="0"/>
              </a:rPr>
              <a:t>user creates a DAG object for each data processing </a:t>
            </a:r>
            <a:r>
              <a:rPr lang="en-US" sz="3200" dirty="0" smtClean="0">
                <a:latin typeface="Calibri" panose="020F0502020204030204" pitchFamily="34" charset="0"/>
              </a:rPr>
              <a:t>job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The </a:t>
            </a:r>
            <a:r>
              <a:rPr lang="en-US" sz="3200" dirty="0">
                <a:latin typeface="Calibri" panose="020F0502020204030204" pitchFamily="34" charset="0"/>
              </a:rPr>
              <a:t>user creates a Vertex object for each step in the </a:t>
            </a:r>
            <a:r>
              <a:rPr lang="en-US" sz="3200" dirty="0" smtClean="0">
                <a:latin typeface="Calibri" panose="020F0502020204030204" pitchFamily="34" charset="0"/>
              </a:rPr>
              <a:t>job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The </a:t>
            </a:r>
            <a:r>
              <a:rPr lang="en-US" sz="3200" dirty="0">
                <a:latin typeface="Calibri" panose="020F0502020204030204" pitchFamily="34" charset="0"/>
              </a:rPr>
              <a:t>user creates an Edge object and connects the producer and consumer vertices using </a:t>
            </a:r>
            <a:r>
              <a:rPr lang="en-US" sz="3200" dirty="0" smtClean="0">
                <a:latin typeface="Calibri" panose="020F0502020204030204" pitchFamily="34" charset="0"/>
              </a:rPr>
              <a:t>it</a:t>
            </a:r>
            <a:endParaRPr lang="en-US" sz="3200" dirty="0">
              <a:latin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</a:t>
            </a:r>
            <a:r>
              <a:rPr lang="en-US" sz="3600" b="1" i="0" u="none" dirty="0" err="1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1465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5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Output </a:t>
            </a:r>
            <a:r>
              <a:rPr lang="en-US" sz="3200" dirty="0">
                <a:latin typeface="Calibri" panose="020F0502020204030204" pitchFamily="34" charset="0"/>
              </a:rPr>
              <a:t>of the vertices can be persisted to a local file system or </a:t>
            </a:r>
            <a:r>
              <a:rPr lang="en-US" sz="3200" dirty="0" smtClean="0">
                <a:latin typeface="Calibri" panose="020F0502020204030204" pitchFamily="34" charset="0"/>
              </a:rPr>
              <a:t>HDFS </a:t>
            </a:r>
            <a:r>
              <a:rPr lang="en-US" sz="3200" dirty="0">
                <a:latin typeface="Calibri" panose="020F0502020204030204" pitchFamily="34" charset="0"/>
              </a:rPr>
              <a:t>with or with out replication based on the </a:t>
            </a:r>
            <a:r>
              <a:rPr lang="en-US" sz="3200" dirty="0" smtClean="0">
                <a:latin typeface="Calibri" panose="020F0502020204030204" pitchFamily="34" charset="0"/>
              </a:rPr>
              <a:t>reliability </a:t>
            </a:r>
            <a:r>
              <a:rPr lang="en-US" sz="3200" dirty="0" smtClean="0">
                <a:latin typeface="Calibri" panose="020F0502020204030204" pitchFamily="34" charset="0"/>
              </a:rPr>
              <a:t>requirements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Pluggable </a:t>
            </a:r>
            <a:r>
              <a:rPr lang="en-US" sz="3200" dirty="0">
                <a:latin typeface="Calibri" panose="020F0502020204030204" pitchFamily="34" charset="0"/>
              </a:rPr>
              <a:t>vertex </a:t>
            </a:r>
            <a:r>
              <a:rPr lang="en-US" sz="3200" dirty="0" smtClean="0">
                <a:latin typeface="Calibri" panose="020F0502020204030204" pitchFamily="34" charset="0"/>
              </a:rPr>
              <a:t>management modules gather </a:t>
            </a:r>
            <a:r>
              <a:rPr lang="en-US" sz="3200" dirty="0">
                <a:latin typeface="Calibri" panose="020F0502020204030204" pitchFamily="34" charset="0"/>
              </a:rPr>
              <a:t>runtime information, the execution engine uses </a:t>
            </a:r>
            <a:r>
              <a:rPr lang="en-US" sz="3200" dirty="0" smtClean="0">
                <a:latin typeface="Calibri" panose="020F0502020204030204" pitchFamily="34" charset="0"/>
              </a:rPr>
              <a:t>this  </a:t>
            </a:r>
            <a:r>
              <a:rPr lang="en-US" sz="3200" dirty="0">
                <a:latin typeface="Calibri" panose="020F0502020204030204" pitchFamily="34" charset="0"/>
              </a:rPr>
              <a:t>data </a:t>
            </a:r>
            <a:r>
              <a:rPr lang="en-US" sz="3200" dirty="0" smtClean="0">
                <a:latin typeface="Calibri" panose="020F0502020204030204" pitchFamily="34" charset="0"/>
              </a:rPr>
              <a:t>to </a:t>
            </a:r>
            <a:r>
              <a:rPr lang="en-US" sz="3200" dirty="0">
                <a:latin typeface="Calibri" panose="020F0502020204030204" pitchFamily="34" charset="0"/>
              </a:rPr>
              <a:t>optimize and reconfigure execution plan </a:t>
            </a:r>
            <a:r>
              <a:rPr lang="en-US" sz="3200" dirty="0" smtClean="0">
                <a:latin typeface="Calibri" panose="020F0502020204030204" pitchFamily="34" charset="0"/>
              </a:rPr>
              <a:t>downstream (e.g., increase number of reducers based on data size</a:t>
            </a:r>
            <a:r>
              <a:rPr lang="en-US" sz="3200" dirty="0" smtClean="0">
                <a:latin typeface="Calibri" panose="020F0502020204030204" pitchFamily="34" charset="0"/>
              </a:rPr>
              <a:t>)</a:t>
            </a: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</a:t>
            </a:r>
            <a:r>
              <a:rPr lang="en-US" sz="3600" b="1" i="0" u="none" dirty="0" err="1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1537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6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55483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algn="ctr"/>
            <a:r>
              <a:rPr lang="en-US" sz="3200" dirty="0" smtClean="0">
                <a:latin typeface="Calibri" panose="020F0502020204030204" pitchFamily="34" charset="0"/>
              </a:rPr>
              <a:t>“</a:t>
            </a:r>
            <a:r>
              <a:rPr lang="en-US" sz="3200" i="1" dirty="0" smtClean="0">
                <a:latin typeface="Calibri" panose="020F0502020204030204" pitchFamily="34" charset="0"/>
              </a:rPr>
              <a:t>MapReduce </a:t>
            </a:r>
            <a:r>
              <a:rPr lang="en-US" sz="3200" i="1" dirty="0">
                <a:latin typeface="Calibri" panose="020F0502020204030204" pitchFamily="34" charset="0"/>
              </a:rPr>
              <a:t>and </a:t>
            </a:r>
            <a:r>
              <a:rPr lang="en-US" sz="3200" i="1" dirty="0" err="1">
                <a:latin typeface="Calibri" panose="020F0502020204030204" pitchFamily="34" charset="0"/>
              </a:rPr>
              <a:t>Tez</a:t>
            </a:r>
            <a:r>
              <a:rPr lang="en-US" sz="3200" i="1" dirty="0">
                <a:latin typeface="Calibri" panose="020F0502020204030204" pitchFamily="34" charset="0"/>
              </a:rPr>
              <a:t> use the same logical programming paradigm, but </a:t>
            </a:r>
            <a:r>
              <a:rPr lang="en-US" sz="3200" i="1" dirty="0" err="1">
                <a:latin typeface="Calibri" panose="020F0502020204030204" pitchFamily="34" charset="0"/>
              </a:rPr>
              <a:t>Tez</a:t>
            </a:r>
            <a:r>
              <a:rPr lang="en-US" sz="3200" i="1" dirty="0">
                <a:latin typeface="Calibri" panose="020F0502020204030204" pitchFamily="34" charset="0"/>
              </a:rPr>
              <a:t> uses dataflow DAGs for resource optimization and data pipeline planning. This means that </a:t>
            </a:r>
            <a:r>
              <a:rPr lang="en-US" sz="3200" i="1" dirty="0" err="1">
                <a:latin typeface="Calibri" panose="020F0502020204030204" pitchFamily="34" charset="0"/>
              </a:rPr>
              <a:t>Tez</a:t>
            </a:r>
            <a:r>
              <a:rPr lang="en-US" sz="3200" i="1" dirty="0">
                <a:latin typeface="Calibri" panose="020F0502020204030204" pitchFamily="34" charset="0"/>
              </a:rPr>
              <a:t> provides an order of magnitude speed boost over MapReduce, but has the same overly rigid design </a:t>
            </a:r>
            <a:r>
              <a:rPr lang="en-US" sz="3200" i="1" dirty="0" smtClean="0">
                <a:latin typeface="Calibri" panose="020F0502020204030204" pitchFamily="34" charset="0"/>
              </a:rPr>
              <a:t>limitations</a:t>
            </a:r>
            <a:r>
              <a:rPr lang="en-US" sz="3200" dirty="0" smtClean="0">
                <a:latin typeface="Calibri" panose="020F0502020204030204" pitchFamily="34" charset="0"/>
              </a:rPr>
              <a:t>” [4].</a:t>
            </a:r>
          </a:p>
          <a:p>
            <a:pPr algn="ctr"/>
            <a:endParaRPr lang="en-US" sz="32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3200" i="1" dirty="0">
                <a:latin typeface="Calibri" panose="020F0502020204030204" pitchFamily="34" charset="0"/>
              </a:rPr>
              <a:t>“You are more likely to be using tools (e.g., Hive) powered by Apache </a:t>
            </a:r>
            <a:r>
              <a:rPr lang="en-US" sz="3200" i="1" dirty="0" err="1">
                <a:latin typeface="Calibri" panose="020F0502020204030204" pitchFamily="34" charset="0"/>
              </a:rPr>
              <a:t>Tez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3200" i="1" dirty="0" smtClean="0">
                <a:latin typeface="Calibri" panose="020F0502020204030204" pitchFamily="34" charset="0"/>
              </a:rPr>
              <a:t> (as an execution engine) rather </a:t>
            </a:r>
            <a:r>
              <a:rPr lang="en-US" sz="3200" i="1" dirty="0">
                <a:latin typeface="Calibri" panose="020F0502020204030204" pitchFamily="34" charset="0"/>
              </a:rPr>
              <a:t>than </a:t>
            </a:r>
            <a:r>
              <a:rPr lang="en-US" sz="3200" i="1" dirty="0" err="1">
                <a:latin typeface="Calibri" panose="020F0502020204030204" pitchFamily="34" charset="0"/>
              </a:rPr>
              <a:t>Tez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3200" i="1" dirty="0" smtClean="0">
                <a:latin typeface="Calibri" panose="020F0502020204030204" pitchFamily="34" charset="0"/>
              </a:rPr>
              <a:t>directly” </a:t>
            </a:r>
            <a:r>
              <a:rPr lang="en-US" sz="3200" i="1" dirty="0" err="1" smtClean="0">
                <a:latin typeface="Calibri" panose="020F0502020204030204" pitchFamily="34" charset="0"/>
              </a:rPr>
              <a:t>Thejas</a:t>
            </a:r>
            <a:r>
              <a:rPr lang="en-US" sz="3200" i="1" dirty="0" smtClean="0">
                <a:latin typeface="Calibri" panose="020F0502020204030204" pitchFamily="34" charset="0"/>
              </a:rPr>
              <a:t> </a:t>
            </a:r>
            <a:r>
              <a:rPr lang="en-US" sz="3200" i="1" dirty="0">
                <a:latin typeface="Calibri" panose="020F0502020204030204" pitchFamily="34" charset="0"/>
              </a:rPr>
              <a:t>Nair, Hortonworks</a:t>
            </a:r>
            <a:endParaRPr sz="3200" i="1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ctr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</a:t>
            </a:r>
            <a:r>
              <a:rPr lang="en-US" sz="3600" b="1" i="0" u="none" dirty="0" err="1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3600" b="1" dirty="0" err="1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3600" b="1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: Bottom line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155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7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444037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Apache </a:t>
            </a:r>
            <a:r>
              <a:rPr lang="en-US" sz="3200" dirty="0">
                <a:latin typeface="Calibri" panose="020F0502020204030204" pitchFamily="34" charset="0"/>
              </a:rPr>
              <a:t>Spark was developed in </a:t>
            </a:r>
            <a:r>
              <a:rPr lang="en-US" sz="3200" dirty="0" smtClean="0">
                <a:latin typeface="Calibri" panose="020F0502020204030204" pitchFamily="34" charset="0"/>
              </a:rPr>
              <a:t>2009. Has </a:t>
            </a:r>
            <a:r>
              <a:rPr lang="en-US" sz="3200" dirty="0">
                <a:latin typeface="Calibri" panose="020F0502020204030204" pitchFamily="34" charset="0"/>
              </a:rPr>
              <a:t>APIs in Scala, Java, R, and </a:t>
            </a:r>
            <a:r>
              <a:rPr lang="en-US" sz="3200" dirty="0" smtClean="0">
                <a:latin typeface="Calibri" panose="020F0502020204030204" pitchFamily="34" charset="0"/>
              </a:rPr>
              <a:t>Python</a:t>
            </a:r>
            <a:endParaRPr lang="en-US" sz="320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Interactive, iterative cluster computing platform [3]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</a:rPr>
              <a:t>1</a:t>
            </a:r>
            <a:r>
              <a:rPr lang="en-US" sz="3200" dirty="0">
                <a:latin typeface="Calibri" panose="020F0502020204030204" pitchFamily="34" charset="0"/>
              </a:rPr>
              <a:t>) abstraction over distributed memory on clusters 2) abstract transformations (e.g., sample, filter, join, collect) that apply the same operation to many data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Spark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475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8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071099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Spark converts all </a:t>
            </a:r>
            <a:r>
              <a:rPr lang="en-US" sz="3200" dirty="0" smtClean="0">
                <a:latin typeface="Calibri" panose="020F0502020204030204" pitchFamily="34" charset="0"/>
              </a:rPr>
              <a:t>transformations (e.g., 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map()</a:t>
            </a:r>
            <a:r>
              <a:rPr lang="en-US" sz="3200" dirty="0" smtClean="0">
                <a:latin typeface="Calibri" panose="020F0502020204030204" pitchFamily="34" charset="0"/>
              </a:rPr>
              <a:t>) </a:t>
            </a:r>
            <a:r>
              <a:rPr lang="en-US" sz="3200" dirty="0">
                <a:latin typeface="Calibri" panose="020F0502020204030204" pitchFamily="34" charset="0"/>
              </a:rPr>
              <a:t>and terminal </a:t>
            </a:r>
            <a:r>
              <a:rPr lang="en-US" sz="3200" dirty="0" smtClean="0">
                <a:latin typeface="Calibri" panose="020F0502020204030204" pitchFamily="34" charset="0"/>
              </a:rPr>
              <a:t>actions (</a:t>
            </a:r>
            <a:r>
              <a:rPr lang="en-US" sz="3200" dirty="0" err="1" smtClean="0">
                <a:latin typeface="Calibri" panose="020F0502020204030204" pitchFamily="34" charset="0"/>
              </a:rPr>
              <a:t>e.g</a:t>
            </a:r>
            <a:r>
              <a:rPr lang="en-US" sz="3200" dirty="0" smtClean="0">
                <a:latin typeface="Calibri" panose="020F0502020204030204" pitchFamily="34" charset="0"/>
              </a:rPr>
              <a:t>, </a:t>
            </a: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collect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(), reduce()</a:t>
            </a:r>
            <a:r>
              <a:rPr lang="en-US" sz="3200" dirty="0" smtClean="0">
                <a:latin typeface="Calibri" panose="020F0502020204030204" pitchFamily="34" charset="0"/>
              </a:rPr>
              <a:t>) </a:t>
            </a:r>
            <a:r>
              <a:rPr lang="en-US" sz="3200" dirty="0">
                <a:latin typeface="Calibri" panose="020F0502020204030204" pitchFamily="34" charset="0"/>
              </a:rPr>
              <a:t>into </a:t>
            </a:r>
            <a:r>
              <a:rPr lang="en-US" sz="3200" dirty="0" smtClean="0">
                <a:latin typeface="Calibri" panose="020F0502020204030204" pitchFamily="34" charset="0"/>
              </a:rPr>
              <a:t>a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DAG </a:t>
            </a:r>
            <a:r>
              <a:rPr lang="en-US" sz="3200" dirty="0">
                <a:latin typeface="Calibri" panose="020F0502020204030204" pitchFamily="34" charset="0"/>
              </a:rPr>
              <a:t>and executes it using a DAG execution engine similar </a:t>
            </a:r>
            <a:r>
              <a:rPr lang="en-US" sz="3200" dirty="0" smtClean="0">
                <a:latin typeface="Calibri" panose="020F0502020204030204" pitchFamily="34" charset="0"/>
              </a:rPr>
              <a:t>to that </a:t>
            </a:r>
            <a:r>
              <a:rPr lang="en-US" sz="3200" dirty="0">
                <a:latin typeface="Calibri" panose="020F0502020204030204" pitchFamily="34" charset="0"/>
              </a:rPr>
              <a:t>of </a:t>
            </a:r>
            <a:r>
              <a:rPr lang="en-US" sz="3200" dirty="0" smtClean="0">
                <a:latin typeface="Calibri" panose="020F0502020204030204" pitchFamily="34" charset="0"/>
              </a:rPr>
              <a:t>Dryad</a:t>
            </a: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Spark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12" y="3562391"/>
            <a:ext cx="5978212" cy="34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28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227886" y="6994525"/>
            <a:ext cx="2344799" cy="517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Arial"/>
                <a:buNone/>
              </a:pPr>
              <a:t>9</a:t>
            </a:fld>
            <a:endParaRPr lang="en-US" sz="2400" b="0" i="0" u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6875" y="1279525"/>
            <a:ext cx="9444037" cy="485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In-memory cluster computation enables Spark to run iterative algorithms, as programs can checkpoint data and refer back to it without reloading it from disk</a:t>
            </a:r>
            <a:endParaRPr lang="en-US" sz="3200" dirty="0">
              <a:latin typeface="Calibri" panose="020F0502020204030204" pitchFamily="34" charset="0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RDD is a read-only, partitioned collection of records that can </a:t>
            </a:r>
            <a:r>
              <a:rPr lang="en-US" sz="3200" dirty="0" smtClean="0">
                <a:latin typeface="Calibri" panose="020F0502020204030204" pitchFamily="34" charset="0"/>
              </a:rPr>
              <a:t>be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>created </a:t>
            </a:r>
            <a:r>
              <a:rPr lang="en-US" sz="3200" dirty="0">
                <a:latin typeface="Calibri" panose="020F0502020204030204" pitchFamily="34" charset="0"/>
              </a:rPr>
              <a:t>though deterministic operations on data in a stable </a:t>
            </a:r>
            <a:r>
              <a:rPr lang="en-US" sz="3200" dirty="0" smtClean="0">
                <a:latin typeface="Calibri" panose="020F0502020204030204" pitchFamily="34" charset="0"/>
              </a:rPr>
              <a:t>storage or </a:t>
            </a:r>
            <a:r>
              <a:rPr lang="en-US" sz="3200" dirty="0">
                <a:latin typeface="Calibri" panose="020F0502020204030204" pitchFamily="34" charset="0"/>
              </a:rPr>
              <a:t>other </a:t>
            </a:r>
            <a:r>
              <a:rPr lang="en-US" sz="3200" dirty="0" smtClean="0">
                <a:latin typeface="Calibri" panose="020F0502020204030204" pitchFamily="34" charset="0"/>
              </a:rPr>
              <a:t>RDD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A series of data flow transformations before performing some action that requires coordination like a reduction or a write to disk</a:t>
            </a:r>
            <a:endParaRPr sz="3200" dirty="0">
              <a:latin typeface="Calibri" panose="020F0502020204030204" pitchFamily="34" charset="0"/>
              <a:sym typeface="Calibri"/>
            </a:endParaRPr>
          </a:p>
          <a:p>
            <a:pPr marL="0" marR="0" lvl="0" indent="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2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182561" y="136525"/>
            <a:ext cx="9071099" cy="50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libri"/>
              <a:buNone/>
            </a:pPr>
            <a:r>
              <a:rPr lang="en-US" sz="3600" b="1" i="0" u="none" dirty="0" smtClean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Apache Spark Basics</a:t>
            </a:r>
            <a:endParaRPr lang="en-US"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600" b="1" i="0" u="none"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655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649</Words>
  <Application>Microsoft Office PowerPoint</Application>
  <PresentationFormat>Custom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Tema di Office</vt:lpstr>
      <vt:lpstr>A Comparison of Apache Tez and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References</vt:lpstr>
      <vt:lpstr>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User Interactions on Social Networks</dc:title>
  <cp:lastModifiedBy>Akcora, Cuneyt</cp:lastModifiedBy>
  <cp:revision>38</cp:revision>
  <dcterms:modified xsi:type="dcterms:W3CDTF">2016-11-20T22:08:08Z</dcterms:modified>
</cp:coreProperties>
</file>