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326532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653064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979596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306128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1632661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1959193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2285725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2612257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>
        <p:scale>
          <a:sx n="50" d="100"/>
          <a:sy n="50" d="100"/>
        </p:scale>
        <p:origin x="-438" y="-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633155" latinLnBrk="0">
      <a:defRPr sz="3400">
        <a:latin typeface="+mn-lt"/>
        <a:ea typeface="+mn-ea"/>
        <a:cs typeface="+mn-cs"/>
        <a:sym typeface="Calibri"/>
      </a:defRPr>
    </a:lvl1pPr>
    <a:lvl2pPr indent="228600" defTabSz="2633155" latinLnBrk="0">
      <a:defRPr sz="3400">
        <a:latin typeface="+mn-lt"/>
        <a:ea typeface="+mn-ea"/>
        <a:cs typeface="+mn-cs"/>
        <a:sym typeface="Calibri"/>
      </a:defRPr>
    </a:lvl2pPr>
    <a:lvl3pPr indent="457200" defTabSz="2633155" latinLnBrk="0">
      <a:defRPr sz="3400">
        <a:latin typeface="+mn-lt"/>
        <a:ea typeface="+mn-ea"/>
        <a:cs typeface="+mn-cs"/>
        <a:sym typeface="Calibri"/>
      </a:defRPr>
    </a:lvl3pPr>
    <a:lvl4pPr indent="685800" defTabSz="2633155" latinLnBrk="0">
      <a:defRPr sz="3400">
        <a:latin typeface="+mn-lt"/>
        <a:ea typeface="+mn-ea"/>
        <a:cs typeface="+mn-cs"/>
        <a:sym typeface="Calibri"/>
      </a:defRPr>
    </a:lvl4pPr>
    <a:lvl5pPr indent="914400" defTabSz="2633155" latinLnBrk="0">
      <a:defRPr sz="3400">
        <a:latin typeface="+mn-lt"/>
        <a:ea typeface="+mn-ea"/>
        <a:cs typeface="+mn-cs"/>
        <a:sym typeface="Calibri"/>
      </a:defRPr>
    </a:lvl5pPr>
    <a:lvl6pPr indent="1143000" defTabSz="2633155" latinLnBrk="0">
      <a:defRPr sz="3400">
        <a:latin typeface="+mn-lt"/>
        <a:ea typeface="+mn-ea"/>
        <a:cs typeface="+mn-cs"/>
        <a:sym typeface="Calibri"/>
      </a:defRPr>
    </a:lvl6pPr>
    <a:lvl7pPr indent="1371600" defTabSz="2633155" latinLnBrk="0">
      <a:defRPr sz="3400">
        <a:latin typeface="+mn-lt"/>
        <a:ea typeface="+mn-ea"/>
        <a:cs typeface="+mn-cs"/>
        <a:sym typeface="Calibri"/>
      </a:defRPr>
    </a:lvl7pPr>
    <a:lvl8pPr indent="1600200" defTabSz="2633155" latinLnBrk="0">
      <a:defRPr sz="3400">
        <a:latin typeface="+mn-lt"/>
        <a:ea typeface="+mn-ea"/>
        <a:cs typeface="+mn-cs"/>
        <a:sym typeface="Calibri"/>
      </a:defRPr>
    </a:lvl8pPr>
    <a:lvl9pPr indent="1828800" defTabSz="2633155" latinLnBrk="0">
      <a:defRPr sz="34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 Research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45920" y="294640"/>
            <a:ext cx="29626561" cy="482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45920" y="5120640"/>
            <a:ext cx="29626561" cy="16824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910559" y="19756119"/>
            <a:ext cx="7680961" cy="1168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731556" marR="0" indent="-731556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2319804" marR="0" indent="-856691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3943547" marR="0" indent="-1017321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5531594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6994707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8457820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9920933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11384047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12847160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326532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653064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979596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306128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1632661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1959193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2285725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2612257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35"/>
          <p:cNvSpPr txBox="1"/>
          <p:nvPr/>
        </p:nvSpPr>
        <p:spPr>
          <a:xfrm>
            <a:off x="968275" y="784521"/>
            <a:ext cx="14466772" cy="1615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5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Pct val="25000"/>
              <a:buFontTx/>
              <a:buNone/>
              <a:tabLst/>
              <a:defRPr/>
            </a:pPr>
            <a:r>
              <a:rPr lang="en-US" b="1" dirty="0" err="1"/>
              <a:t>Chartalist</a:t>
            </a:r>
            <a:r>
              <a:rPr lang="en-US" b="1" dirty="0"/>
              <a:t>: Labeled Graph Datasets for UTXO and Account-based Blockchains</a:t>
            </a:r>
            <a:endParaRPr lang="en-US" b="1" dirty="0">
              <a:sym typeface="Calibri"/>
            </a:endParaRPr>
          </a:p>
        </p:txBody>
      </p:sp>
      <p:sp>
        <p:nvSpPr>
          <p:cNvPr id="33" name="TextBox 38"/>
          <p:cNvSpPr txBox="1"/>
          <p:nvPr/>
        </p:nvSpPr>
        <p:spPr>
          <a:xfrm>
            <a:off x="986246" y="3580560"/>
            <a:ext cx="9064534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Machine</a:t>
            </a:r>
            <a:r>
              <a:rPr lang="en-US" sz="36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dirty="0"/>
              <a:t>learning</a:t>
            </a:r>
            <a:r>
              <a:rPr lang="en-US" sz="36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dirty="0"/>
              <a:t>on</a:t>
            </a:r>
            <a:r>
              <a:rPr lang="en-US" sz="36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dirty="0"/>
              <a:t>blockchain</a:t>
            </a:r>
            <a:r>
              <a:rPr lang="en-US" sz="3600" b="0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/>
              <a:t>graphs</a:t>
            </a:r>
            <a:endParaRPr dirty="0"/>
          </a:p>
        </p:txBody>
      </p:sp>
      <p:sp>
        <p:nvSpPr>
          <p:cNvPr id="34" name="TextBox 39"/>
          <p:cNvSpPr txBox="1"/>
          <p:nvPr/>
        </p:nvSpPr>
        <p:spPr>
          <a:xfrm>
            <a:off x="956930" y="4359258"/>
            <a:ext cx="9064534" cy="3159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ML on </a:t>
            </a:r>
            <a:r>
              <a:rPr lang="en-US" dirty="0">
                <a:solidFill>
                  <a:schemeClr val="accent1"/>
                </a:solidFill>
              </a:rPr>
              <a:t>blockchain graphs </a:t>
            </a:r>
            <a:r>
              <a:rPr lang="en-US" dirty="0"/>
              <a:t>is an emerging field with many applications like r</a:t>
            </a:r>
            <a:r>
              <a:rPr lang="en-US" sz="2100" dirty="0">
                <a:solidFill>
                  <a:srgbClr val="344854"/>
                </a:solidFill>
                <a:latin typeface="Arial"/>
                <a:cs typeface="Arial"/>
                <a:sym typeface="Arial"/>
              </a:rPr>
              <a:t>ansomware payment tracking, crypto-asset price manipulation analysis, Money laundering detection, and address clustering and linkage.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However, analyzing blockchain data requires </a:t>
            </a:r>
            <a:r>
              <a:rPr lang="en-US" dirty="0">
                <a:solidFill>
                  <a:srgbClr val="FF0000"/>
                </a:solidFill>
              </a:rPr>
              <a:t>domain expertise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computational resources</a:t>
            </a:r>
            <a:r>
              <a:rPr lang="en-US" dirty="0"/>
              <a:t>, which pose a significant </a:t>
            </a:r>
            <a:r>
              <a:rPr lang="en-US" dirty="0">
                <a:solidFill>
                  <a:schemeClr val="accent1"/>
                </a:solidFill>
              </a:rPr>
              <a:t>barrier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hinder</a:t>
            </a:r>
            <a:r>
              <a:rPr lang="en-US" dirty="0"/>
              <a:t> advancement in this field.</a:t>
            </a:r>
            <a:endParaRPr lang="en-CA" dirty="0"/>
          </a:p>
          <a:p>
            <a:pPr marL="0" indent="0" algn="just"/>
            <a:endParaRPr lang="en-US" dirty="0"/>
          </a:p>
        </p:txBody>
      </p:sp>
      <p:sp>
        <p:nvSpPr>
          <p:cNvPr id="37" name="TextBox 43"/>
          <p:cNvSpPr txBox="1"/>
          <p:nvPr/>
        </p:nvSpPr>
        <p:spPr>
          <a:xfrm>
            <a:off x="22802584" y="3686046"/>
            <a:ext cx="9064533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Main components</a:t>
            </a:r>
            <a:endParaRPr dirty="0"/>
          </a:p>
        </p:txBody>
      </p:sp>
      <p:sp>
        <p:nvSpPr>
          <p:cNvPr id="38" name="TextBox 44"/>
          <p:cNvSpPr txBox="1"/>
          <p:nvPr/>
        </p:nvSpPr>
        <p:spPr>
          <a:xfrm>
            <a:off x="22802584" y="4432230"/>
            <a:ext cx="9064533" cy="2400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457200" indent="-457200" algn="just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Arial" panose="020B0604020202020204" pitchFamily="34" charset="0"/>
              </a:rPr>
              <a:t>A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holistic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view of blockchains and formulations of graph machine-learning tasks.</a:t>
            </a:r>
          </a:p>
          <a:p>
            <a:pPr marL="457200" indent="-457200" algn="just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Arial" panose="020B0604020202020204" pitchFamily="34" charset="0"/>
              </a:rPr>
              <a:t>A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comprehensive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ecosystem of tools and community resources to support blockchain data analytics.</a:t>
            </a:r>
          </a:p>
          <a:p>
            <a:pPr marL="457200" indent="-457200" algn="just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Arial" panose="020B0604020202020204" pitchFamily="34" charset="0"/>
              </a:rPr>
              <a:t>A set of boards to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support performance 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comparison and benchmark for the tasks.</a:t>
            </a:r>
          </a:p>
        </p:txBody>
      </p:sp>
      <p:sp>
        <p:nvSpPr>
          <p:cNvPr id="48" name="TextBox 60"/>
          <p:cNvSpPr txBox="1"/>
          <p:nvPr/>
        </p:nvSpPr>
        <p:spPr>
          <a:xfrm>
            <a:off x="22905719" y="17368623"/>
            <a:ext cx="6335025" cy="387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References</a:t>
            </a:r>
          </a:p>
        </p:txBody>
      </p:sp>
      <p:sp>
        <p:nvSpPr>
          <p:cNvPr id="49" name="TextBox 61"/>
          <p:cNvSpPr txBox="1"/>
          <p:nvPr/>
        </p:nvSpPr>
        <p:spPr>
          <a:xfrm>
            <a:off x="22905718" y="18035755"/>
            <a:ext cx="7352609" cy="302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b">
            <a:sp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lang="en-CA" sz="1400" dirty="0">
                <a:latin typeface="Arial"/>
                <a:cs typeface="Arial"/>
              </a:rPr>
              <a:t>Cuneyt G. Akcora, </a:t>
            </a:r>
            <a:r>
              <a:rPr lang="en-CA" sz="1400" dirty="0" err="1">
                <a:latin typeface="Arial"/>
                <a:cs typeface="Arial"/>
              </a:rPr>
              <a:t>Yitao</a:t>
            </a:r>
            <a:r>
              <a:rPr lang="en-CA" sz="1400" dirty="0">
                <a:latin typeface="Arial"/>
                <a:cs typeface="Arial"/>
              </a:rPr>
              <a:t> Li, Yulia R. Gel, and Murat Kantarcioglu. “</a:t>
            </a:r>
            <a:r>
              <a:rPr lang="en-CA" sz="1400" dirty="0" err="1">
                <a:latin typeface="Arial"/>
                <a:cs typeface="Arial"/>
              </a:rPr>
              <a:t>Bitcoinheist</a:t>
            </a:r>
            <a:r>
              <a:rPr lang="en-CA" sz="1400" dirty="0">
                <a:latin typeface="Arial"/>
                <a:cs typeface="Arial"/>
              </a:rPr>
              <a:t>: Topological </a:t>
            </a:r>
            <a:r>
              <a:rPr lang="en-US" sz="1400" dirty="0">
                <a:latin typeface="Arial"/>
                <a:cs typeface="Arial"/>
              </a:rPr>
              <a:t>data analysis for ransomware prediction on the bitcoin blockchain</a:t>
            </a:r>
            <a:r>
              <a:rPr lang="en-CA" sz="1400" dirty="0">
                <a:latin typeface="Arial"/>
                <a:cs typeface="Arial"/>
              </a:rPr>
              <a:t>”</a:t>
            </a:r>
            <a:r>
              <a:rPr lang="en-CA" sz="1400" dirty="0">
                <a:solidFill>
                  <a:srgbClr val="677B8C"/>
                </a:solidFill>
                <a:latin typeface="Arial"/>
                <a:cs typeface="Arial"/>
              </a:rPr>
              <a:t> International Joint Conferences on Artificial Intelligence Organization, pages 4439–4445, 7 2020.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endParaRPr lang="en-CA" sz="1400" dirty="0">
              <a:solidFill>
                <a:srgbClr val="677B8C"/>
              </a:solidFill>
              <a:latin typeface="Arial"/>
              <a:cs typeface="Arial"/>
            </a:endParaRPr>
          </a:p>
          <a:p>
            <a:pPr algn="just"/>
            <a:r>
              <a:rPr lang="en-CA" sz="1400" dirty="0">
                <a:latin typeface="Arial"/>
                <a:cs typeface="Arial"/>
              </a:rPr>
              <a:t>Cuneyt Gurcan Akcora, Yulia R Gel, and Murat Kantarcioglu. “Blockchain networks: Data </a:t>
            </a:r>
            <a:r>
              <a:rPr lang="en-US" sz="1400" dirty="0">
                <a:latin typeface="Arial"/>
                <a:cs typeface="Arial"/>
              </a:rPr>
              <a:t>structures of bitcoin, </a:t>
            </a:r>
            <a:r>
              <a:rPr lang="en-US" sz="1400" dirty="0" err="1">
                <a:latin typeface="Arial"/>
                <a:cs typeface="Arial"/>
              </a:rPr>
              <a:t>monero</a:t>
            </a:r>
            <a:r>
              <a:rPr lang="en-US" sz="1400" dirty="0">
                <a:latin typeface="Arial"/>
                <a:cs typeface="Arial"/>
              </a:rPr>
              <a:t>, </a:t>
            </a:r>
            <a:r>
              <a:rPr lang="en-US" sz="1400" dirty="0" err="1">
                <a:latin typeface="Arial"/>
                <a:cs typeface="Arial"/>
              </a:rPr>
              <a:t>zcash</a:t>
            </a:r>
            <a:r>
              <a:rPr lang="en-US" sz="1400" dirty="0">
                <a:latin typeface="Arial"/>
                <a:cs typeface="Arial"/>
              </a:rPr>
              <a:t>, </a:t>
            </a:r>
            <a:r>
              <a:rPr lang="en-US" sz="1400" dirty="0" err="1">
                <a:latin typeface="Arial"/>
                <a:cs typeface="Arial"/>
              </a:rPr>
              <a:t>ethereum</a:t>
            </a:r>
            <a:r>
              <a:rPr lang="en-US" sz="1400" dirty="0">
                <a:latin typeface="Arial"/>
                <a:cs typeface="Arial"/>
              </a:rPr>
              <a:t>, ripple, and iota” </a:t>
            </a:r>
            <a:r>
              <a:rPr lang="en-US" sz="1400" dirty="0">
                <a:solidFill>
                  <a:srgbClr val="677B8C"/>
                </a:solidFill>
                <a:latin typeface="Arial"/>
                <a:cs typeface="Arial"/>
              </a:rPr>
              <a:t>Data Mining and Knowledge Discovery, 12(1):e1436, 2022.</a:t>
            </a:r>
          </a:p>
          <a:p>
            <a:pPr algn="just"/>
            <a:endParaRPr lang="en-US" sz="1400" dirty="0">
              <a:solidFill>
                <a:srgbClr val="677B8C"/>
              </a:solidFill>
              <a:latin typeface="Arial"/>
              <a:cs typeface="Arial"/>
            </a:endParaRPr>
          </a:p>
          <a:p>
            <a:pPr algn="just"/>
            <a:r>
              <a:rPr lang="pt-BR" sz="1400" dirty="0">
                <a:latin typeface="Arial"/>
                <a:cs typeface="Arial"/>
              </a:rPr>
              <a:t>Rafael Belchior, André Vasconcelos, Sérgio Guerreiro, and Miguel Correia. “A survey on </a:t>
            </a:r>
            <a:r>
              <a:rPr lang="en-US" sz="1400" dirty="0">
                <a:latin typeface="Arial"/>
                <a:cs typeface="Arial"/>
              </a:rPr>
              <a:t>blockchain interoperability: Past, present, and future trends”</a:t>
            </a:r>
            <a:br>
              <a:rPr lang="en-US" sz="1400" dirty="0">
                <a:latin typeface="Arial"/>
                <a:cs typeface="Arial"/>
              </a:rPr>
            </a:br>
            <a:r>
              <a:rPr lang="en-US" sz="1400" dirty="0">
                <a:solidFill>
                  <a:srgbClr val="677B8C"/>
                </a:solidFill>
                <a:latin typeface="Arial"/>
                <a:cs typeface="Arial"/>
              </a:rPr>
              <a:t>ACM Computing Surveys (CSUR), </a:t>
            </a:r>
            <a:r>
              <a:rPr lang="en-CA" sz="1400" dirty="0">
                <a:solidFill>
                  <a:srgbClr val="677B8C"/>
                </a:solidFill>
                <a:latin typeface="Arial"/>
                <a:cs typeface="Arial"/>
              </a:rPr>
              <a:t>54(8):1–41, 2021</a:t>
            </a:r>
            <a:r>
              <a:rPr lang="en-CA" sz="1400" dirty="0">
                <a:latin typeface="Arial"/>
                <a:cs typeface="Arial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endParaRPr lang="en-CA" sz="1400" dirty="0">
              <a:solidFill>
                <a:srgbClr val="677B8C"/>
              </a:solidFill>
              <a:latin typeface="Arial"/>
              <a:cs typeface="Arial"/>
            </a:endParaRPr>
          </a:p>
        </p:txBody>
      </p:sp>
      <p:sp>
        <p:nvSpPr>
          <p:cNvPr id="50" name="TextBox 37"/>
          <p:cNvSpPr txBox="1"/>
          <p:nvPr/>
        </p:nvSpPr>
        <p:spPr>
          <a:xfrm>
            <a:off x="17483356" y="784521"/>
            <a:ext cx="6983771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defTabSz="914400" hangingPunct="1">
              <a:defRPr/>
            </a:pPr>
            <a:r>
              <a:rPr lang="en-US" sz="4000" kern="1200" dirty="0">
                <a:solidFill>
                  <a:prstClr val="black"/>
                </a:solidFill>
                <a:latin typeface="Calibri" panose="020F0502020204030204"/>
              </a:rPr>
              <a:t>Kiarash Shamsi, </a:t>
            </a:r>
            <a:r>
              <a:rPr lang="en-CA" sz="4000" kern="1200" dirty="0">
                <a:solidFill>
                  <a:prstClr val="black"/>
                </a:solidFill>
                <a:latin typeface="Calibri" panose="020F0502020204030204"/>
              </a:rPr>
              <a:t>Friedhelm Victor</a:t>
            </a:r>
            <a:r>
              <a:rPr lang="en-US" sz="4000" kern="1200" dirty="0">
                <a:solidFill>
                  <a:prstClr val="black"/>
                </a:solidFill>
                <a:latin typeface="Calibri" panose="020F0502020204030204"/>
              </a:rPr>
              <a:t>, Yulia R. Gel, Murat Kantarcioglu, Cuneyt Akcora</a:t>
            </a:r>
            <a:endParaRPr lang="en-CA" sz="4000" kern="1200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51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" b="164"/>
          <a:stretch/>
        </p:blipFill>
        <p:spPr>
          <a:xfrm>
            <a:off x="30639512" y="18485085"/>
            <a:ext cx="2166058" cy="2158938"/>
          </a:xfrm>
          <a:prstGeom prst="rect">
            <a:avLst/>
          </a:prstGeom>
          <a:ln w="12700">
            <a:miter lim="400000"/>
          </a:ln>
        </p:spPr>
      </p:pic>
      <p:pic>
        <p:nvPicPr>
          <p:cNvPr id="54" name="neurips_logo.pdf" descr="neurips_logo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7816" y="588942"/>
            <a:ext cx="4797779" cy="215900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38">
            <a:extLst>
              <a:ext uri="{FF2B5EF4-FFF2-40B4-BE49-F238E27FC236}">
                <a16:creationId xmlns:a16="http://schemas.microsoft.com/office/drawing/2014/main" id="{B8DF11B3-3BF5-6D29-661C-15C92CE7376D}"/>
              </a:ext>
            </a:extLst>
          </p:cNvPr>
          <p:cNvSpPr txBox="1"/>
          <p:nvPr/>
        </p:nvSpPr>
        <p:spPr>
          <a:xfrm>
            <a:off x="986246" y="7391476"/>
            <a:ext cx="9064534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Current state of blockchain data analysis</a:t>
            </a:r>
            <a:endParaRPr dirty="0"/>
          </a:p>
        </p:txBody>
      </p:sp>
      <p:sp>
        <p:nvSpPr>
          <p:cNvPr id="3" name="TextBox 39">
            <a:extLst>
              <a:ext uri="{FF2B5EF4-FFF2-40B4-BE49-F238E27FC236}">
                <a16:creationId xmlns:a16="http://schemas.microsoft.com/office/drawing/2014/main" id="{F51B56C9-767D-F6DA-6A3C-15AFDF5B144C}"/>
              </a:ext>
            </a:extLst>
          </p:cNvPr>
          <p:cNvSpPr txBox="1"/>
          <p:nvPr/>
        </p:nvSpPr>
        <p:spPr>
          <a:xfrm>
            <a:off x="924313" y="8132384"/>
            <a:ext cx="9064534" cy="2643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342900" indent="-3429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S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ignificant efforts 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to extract the underlying graph by running a blockchain client.</a:t>
            </a:r>
          </a:p>
          <a:p>
            <a:pPr marL="342900" indent="-3429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P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aying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for commercial APIs to download transaction data.</a:t>
            </a:r>
          </a:p>
          <a:p>
            <a:pPr marL="342900" indent="-3429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Arial" panose="020B0604020202020204" pitchFamily="34" charset="0"/>
              </a:rPr>
              <a:t>Allocating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considerable resources 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to construct blockchain graphs.</a:t>
            </a:r>
          </a:p>
          <a:p>
            <a:pPr marL="342900" indent="-3429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Blockchain research also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lacks labeled data </a:t>
            </a:r>
            <a:r>
              <a:rPr lang="en-US" sz="2000" dirty="0">
                <a:latin typeface="Arial" panose="020B0604020202020204" pitchFamily="34" charset="0"/>
              </a:rPr>
              <a:t>for many significant problems.</a:t>
            </a:r>
          </a:p>
          <a:p>
            <a:pPr marL="342900" indent="-3429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Different pipelines </a:t>
            </a:r>
            <a:r>
              <a:rPr lang="en-US" sz="2000" dirty="0">
                <a:latin typeface="Arial" panose="020B0604020202020204" pitchFamily="34" charset="0"/>
              </a:rPr>
              <a:t>for UTXO and Account-based blockchain.</a:t>
            </a:r>
            <a:endParaRPr lang="en-CA" sz="20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20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7E994B-12FF-8E62-FFD3-61FB6DF1358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" t="9367" r="9099" b="2211"/>
          <a:stretch/>
        </p:blipFill>
        <p:spPr>
          <a:xfrm>
            <a:off x="4343400" y="10809135"/>
            <a:ext cx="5707380" cy="43777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D16A8F-DF4D-11CB-36E2-9570F2CD161C}"/>
              </a:ext>
            </a:extLst>
          </p:cNvPr>
          <p:cNvSpPr txBox="1"/>
          <p:nvPr/>
        </p:nvSpPr>
        <p:spPr>
          <a:xfrm>
            <a:off x="986247" y="12212009"/>
            <a:ext cx="3357153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 i="0" dirty="0">
                <a:effectLst/>
                <a:latin typeface="Arial" panose="020B0604020202020204" pitchFamily="34" charset="0"/>
              </a:rPr>
              <a:t>Number of unique addresses and transactions for bitcoin network. 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The number of uniqu</a:t>
            </a:r>
            <a:r>
              <a:rPr lang="en-US" sz="1800" dirty="0">
                <a:latin typeface="Arial" panose="020B0604020202020204" pitchFamily="34" charset="0"/>
              </a:rPr>
              <a:t>e 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addresses (i.e., vertices in the transaction graph) has increased above </a:t>
            </a:r>
            <a:r>
              <a:rPr lang="en-US" sz="2800" b="1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600K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.</a:t>
            </a:r>
            <a:endParaRPr lang="en-CA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213C8D-9B27-969B-65D9-5AF19E00106C}"/>
              </a:ext>
            </a:extLst>
          </p:cNvPr>
          <p:cNvSpPr txBox="1"/>
          <p:nvPr/>
        </p:nvSpPr>
        <p:spPr>
          <a:xfrm>
            <a:off x="986246" y="15186845"/>
            <a:ext cx="950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900"/>
              </a:spcBef>
              <a:spcAft>
                <a:spcPts val="900"/>
              </a:spcAft>
            </a:pPr>
            <a:r>
              <a:rPr lang="en-CA" sz="18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open-source Bitcoin parser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BlockSci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requires 60GB of memory to build the Bitcoin transaction graph.</a:t>
            </a:r>
            <a:endParaRPr lang="en-CA" sz="1800" dirty="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38">
            <a:extLst>
              <a:ext uri="{FF2B5EF4-FFF2-40B4-BE49-F238E27FC236}">
                <a16:creationId xmlns:a16="http://schemas.microsoft.com/office/drawing/2014/main" id="{0FBF5972-CE08-532B-68F0-71B7256C2F02}"/>
              </a:ext>
            </a:extLst>
          </p:cNvPr>
          <p:cNvSpPr txBox="1"/>
          <p:nvPr/>
        </p:nvSpPr>
        <p:spPr>
          <a:xfrm>
            <a:off x="986247" y="15945689"/>
            <a:ext cx="9064534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err="1">
                <a:sym typeface="Calibri"/>
              </a:rPr>
              <a:t>Chartalist</a:t>
            </a:r>
            <a:r>
              <a:rPr lang="en-US" dirty="0">
                <a:sym typeface="Calibri"/>
              </a:rPr>
              <a:t> </a:t>
            </a:r>
            <a:r>
              <a:rPr lang="en-US" sz="3600" dirty="0">
                <a:latin typeface="Arial" panose="020B0604020202020204" pitchFamily="34" charset="0"/>
                <a:sym typeface="Calibri"/>
              </a:rPr>
              <a:t>ML</a:t>
            </a:r>
            <a:r>
              <a:rPr lang="en-US" sz="3600" b="0" i="0" dirty="0">
                <a:effectLst/>
                <a:latin typeface="Arial" panose="020B0604020202020204" pitchFamily="34" charset="0"/>
              </a:rPr>
              <a:t>-ready datasets </a:t>
            </a:r>
            <a:endParaRPr dirty="0"/>
          </a:p>
        </p:txBody>
      </p:sp>
      <p:sp>
        <p:nvSpPr>
          <p:cNvPr id="8" name="TextBox 41">
            <a:extLst>
              <a:ext uri="{FF2B5EF4-FFF2-40B4-BE49-F238E27FC236}">
                <a16:creationId xmlns:a16="http://schemas.microsoft.com/office/drawing/2014/main" id="{9331E2D5-6244-EF21-1C55-155D56087D1A}"/>
              </a:ext>
            </a:extLst>
          </p:cNvPr>
          <p:cNvSpPr txBox="1"/>
          <p:nvPr/>
        </p:nvSpPr>
        <p:spPr>
          <a:xfrm>
            <a:off x="968275" y="16788655"/>
            <a:ext cx="9130938" cy="1220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just"/>
            <a:r>
              <a:rPr lang="en-US" b="1" dirty="0" err="1"/>
              <a:t>Chartalist</a:t>
            </a:r>
            <a:r>
              <a:rPr lang="en-US" dirty="0"/>
              <a:t> is the first ML-ready data platform from unspent transaction output (</a:t>
            </a:r>
            <a:r>
              <a:rPr lang="en-US" dirty="0">
                <a:solidFill>
                  <a:schemeClr val="accent1"/>
                </a:solidFill>
              </a:rPr>
              <a:t>UTXO</a:t>
            </a:r>
            <a:r>
              <a:rPr lang="en-US" dirty="0"/>
              <a:t>) (e.g., Bitcoin) and </a:t>
            </a:r>
            <a:r>
              <a:rPr lang="en-US" dirty="0">
                <a:solidFill>
                  <a:schemeClr val="accent1"/>
                </a:solidFill>
              </a:rPr>
              <a:t>account-based</a:t>
            </a:r>
            <a:r>
              <a:rPr lang="en-US" dirty="0"/>
              <a:t> blockchains (e.g., Ethereum)</a:t>
            </a:r>
            <a:r>
              <a:rPr lang="en-US" dirty="0">
                <a:sym typeface="Calibri"/>
              </a:rPr>
              <a:t>.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A2FF6A-6C18-E2DF-F509-46980DDAA25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24005" y="17846918"/>
            <a:ext cx="956572" cy="956572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F53D7152-8AA8-7782-5221-81CCE13A50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478" y="18927266"/>
            <a:ext cx="2433099" cy="24330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E4C263-5FB5-7917-A0DD-1556B25BA92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0577" y="18008733"/>
            <a:ext cx="2135083" cy="21350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0F03BB-13C1-47CC-75D1-1DEEBA2AA09A}"/>
              </a:ext>
            </a:extLst>
          </p:cNvPr>
          <p:cNvSpPr txBox="1"/>
          <p:nvPr/>
        </p:nvSpPr>
        <p:spPr>
          <a:xfrm>
            <a:off x="986247" y="18872057"/>
            <a:ext cx="401131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100" dirty="0" err="1">
                <a:solidFill>
                  <a:srgbClr val="344854"/>
                </a:solidFill>
                <a:latin typeface="Arial"/>
                <a:cs typeface="Arial"/>
                <a:sym typeface="Arial"/>
              </a:rPr>
              <a:t>Chartalist</a:t>
            </a:r>
            <a:r>
              <a:rPr lang="en-US" sz="2100" dirty="0">
                <a:solidFill>
                  <a:srgbClr val="344854"/>
                </a:solidFill>
                <a:latin typeface="Arial"/>
                <a:cs typeface="Arial"/>
                <a:sym typeface="Arial"/>
              </a:rPr>
              <a:t> provides data science tools for making the execution of machine learning tasks on blockchains </a:t>
            </a:r>
            <a:r>
              <a:rPr lang="en-US" sz="2100" dirty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easier</a:t>
            </a:r>
            <a:r>
              <a:rPr lang="en-US" sz="2100" dirty="0">
                <a:solidFill>
                  <a:srgbClr val="344854"/>
                </a:solidFill>
                <a:latin typeface="Arial"/>
                <a:cs typeface="Arial"/>
                <a:sym typeface="Arial"/>
              </a:rPr>
              <a:t>.</a:t>
            </a:r>
            <a:endParaRPr lang="en-CA" sz="2100" dirty="0">
              <a:solidFill>
                <a:srgbClr val="344854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" name="TextBox 43">
            <a:extLst>
              <a:ext uri="{FF2B5EF4-FFF2-40B4-BE49-F238E27FC236}">
                <a16:creationId xmlns:a16="http://schemas.microsoft.com/office/drawing/2014/main" id="{8C052945-0BA9-C1AA-69B5-F70EE5B82D68}"/>
              </a:ext>
            </a:extLst>
          </p:cNvPr>
          <p:cNvSpPr txBox="1"/>
          <p:nvPr/>
        </p:nvSpPr>
        <p:spPr>
          <a:xfrm>
            <a:off x="10729874" y="3580560"/>
            <a:ext cx="9064533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Datasets and Learning Tasks</a:t>
            </a:r>
            <a:endParaRPr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BE843E6-AE53-234F-0617-5F1C49A27B67}"/>
              </a:ext>
            </a:extLst>
          </p:cNvPr>
          <p:cNvSpPr/>
          <p:nvPr/>
        </p:nvSpPr>
        <p:spPr>
          <a:xfrm>
            <a:off x="10669798" y="4561488"/>
            <a:ext cx="11520000" cy="2515182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9B874-300A-68B6-15C2-05F4816B2761}"/>
              </a:ext>
            </a:extLst>
          </p:cNvPr>
          <p:cNvSpPr/>
          <p:nvPr/>
        </p:nvSpPr>
        <p:spPr>
          <a:xfrm>
            <a:off x="11430640" y="5127404"/>
            <a:ext cx="1383350" cy="1383350"/>
          </a:xfrm>
          <a:prstGeom prst="rect">
            <a:avLst/>
          </a:prstGeom>
          <a:blipFill>
            <a:blip r:embed="rId8"/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5A6974E-0391-232B-957A-66C3D1C37B01}"/>
              </a:ext>
            </a:extLst>
          </p:cNvPr>
          <p:cNvGrpSpPr/>
          <p:nvPr/>
        </p:nvGrpSpPr>
        <p:grpSpPr>
          <a:xfrm>
            <a:off x="13574833" y="4561488"/>
            <a:ext cx="8466908" cy="2515182"/>
            <a:chOff x="2905035" y="1895"/>
            <a:chExt cx="8466908" cy="251518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AF937AA-20D0-5411-2C75-1CD73EBD8F59}"/>
                </a:ext>
              </a:extLst>
            </p:cNvPr>
            <p:cNvSpPr/>
            <p:nvPr/>
          </p:nvSpPr>
          <p:spPr>
            <a:xfrm>
              <a:off x="2905035" y="1895"/>
              <a:ext cx="8466908" cy="251518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7DDC6D-847C-863F-F516-6BE9BC3C52E5}"/>
                </a:ext>
              </a:extLst>
            </p:cNvPr>
            <p:cNvSpPr txBox="1"/>
            <p:nvPr/>
          </p:nvSpPr>
          <p:spPr>
            <a:xfrm>
              <a:off x="2905035" y="1895"/>
              <a:ext cx="8466908" cy="25151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190" tIns="266190" rIns="266190" bIns="26619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i="0" kern="1200" dirty="0"/>
                <a:t>Address Clustering </a:t>
              </a:r>
              <a:br>
                <a:rPr lang="en-US" sz="2000" kern="1200" dirty="0"/>
              </a:br>
              <a:r>
                <a:rPr lang="en-US" sz="2000" b="1" kern="1200" dirty="0"/>
                <a:t>Task</a:t>
              </a:r>
              <a:r>
                <a:rPr lang="en-US" sz="2000" kern="1200" dirty="0"/>
                <a:t>: I</a:t>
              </a:r>
              <a:r>
                <a:rPr lang="en-US" sz="2000" b="0" i="0" kern="1200" dirty="0"/>
                <a:t>dentifying which addresses are co-owned by an entity. </a:t>
              </a:r>
              <a:br>
                <a:rPr lang="en-US" sz="2000" b="0" i="0" kern="1200" dirty="0"/>
              </a:br>
              <a:r>
                <a:rPr lang="en-US" sz="2000" b="1" i="0" kern="1200" dirty="0"/>
                <a:t>Dataset:</a:t>
              </a:r>
              <a:r>
                <a:rPr lang="en-US" sz="2000" b="0" i="0" kern="1200" dirty="0"/>
                <a:t> </a:t>
              </a:r>
              <a:r>
                <a:rPr lang="en-US" sz="2000" b="0" i="0" kern="1200" dirty="0" err="1"/>
                <a:t>Chartalist</a:t>
              </a:r>
              <a:r>
                <a:rPr lang="en-US" sz="2000" b="0" i="0" kern="1200" dirty="0"/>
                <a:t> Bitcoin transaction network. </a:t>
              </a:r>
              <a:br>
                <a:rPr lang="en-US" sz="2000" b="0" i="0" kern="1200" dirty="0"/>
              </a:br>
              <a:r>
                <a:rPr lang="en-US" sz="2000" b="1" i="0" kern="1200" dirty="0"/>
                <a:t>Size:</a:t>
              </a:r>
              <a:r>
                <a:rPr lang="en-US" sz="2000" b="0" i="0" kern="1200" dirty="0"/>
                <a:t> 738K blocks, 11 splits with input and output addresses, approximately 100GB of data.</a:t>
              </a:r>
              <a:br>
                <a:rPr lang="en-US" sz="2000" b="0" i="0" kern="1200" dirty="0"/>
              </a:br>
              <a:r>
                <a:rPr lang="en-US" sz="2000" b="1" i="0" kern="1200" dirty="0"/>
                <a:t>Use Case: </a:t>
              </a:r>
              <a:r>
                <a:rPr lang="en-US" sz="2000" b="0" i="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libri" panose="020F0502020204030204"/>
                  <a:ea typeface="+mn-ea"/>
                  <a:cs typeface="+mn-cs"/>
                </a:rPr>
                <a:t>Finding</a:t>
              </a:r>
              <a:r>
                <a:rPr lang="en-US" sz="2000" b="0" i="0" kern="1200" dirty="0"/>
                <a:t> co-ownership of addresses.</a:t>
              </a:r>
              <a:br>
                <a:rPr lang="en-CA" sz="2000" kern="1200" dirty="0"/>
              </a:br>
              <a:endParaRPr lang="en-US" sz="2000" kern="1200" dirty="0"/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7E7A904-6A97-BC1B-F850-E86D17C0E7B4}"/>
              </a:ext>
            </a:extLst>
          </p:cNvPr>
          <p:cNvSpPr/>
          <p:nvPr/>
        </p:nvSpPr>
        <p:spPr>
          <a:xfrm>
            <a:off x="10669798" y="7442515"/>
            <a:ext cx="11520000" cy="2515182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5CCA8E-CDD0-537F-DC5E-A071303C8E19}"/>
              </a:ext>
            </a:extLst>
          </p:cNvPr>
          <p:cNvSpPr/>
          <p:nvPr/>
        </p:nvSpPr>
        <p:spPr>
          <a:xfrm>
            <a:off x="11430640" y="8008431"/>
            <a:ext cx="1383350" cy="1383350"/>
          </a:xfrm>
          <a:prstGeom prst="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4F47FDE-706B-CFFD-EEB4-384CD0806428}"/>
              </a:ext>
            </a:extLst>
          </p:cNvPr>
          <p:cNvGrpSpPr/>
          <p:nvPr/>
        </p:nvGrpSpPr>
        <p:grpSpPr>
          <a:xfrm>
            <a:off x="13574833" y="7442515"/>
            <a:ext cx="8466908" cy="2515182"/>
            <a:chOff x="2905035" y="2882922"/>
            <a:chExt cx="8466908" cy="251518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C8E04EA-D284-1F4D-119B-021B9FD2B7A9}"/>
                </a:ext>
              </a:extLst>
            </p:cNvPr>
            <p:cNvSpPr/>
            <p:nvPr/>
          </p:nvSpPr>
          <p:spPr>
            <a:xfrm>
              <a:off x="2905035" y="2882922"/>
              <a:ext cx="8466908" cy="251518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229CC1-EA06-1405-71A6-9880E7DF22A4}"/>
                </a:ext>
              </a:extLst>
            </p:cNvPr>
            <p:cNvSpPr txBox="1"/>
            <p:nvPr/>
          </p:nvSpPr>
          <p:spPr>
            <a:xfrm>
              <a:off x="2905035" y="2882922"/>
              <a:ext cx="8466908" cy="25151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190" tIns="266190" rIns="266190" bIns="26619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/>
                <a:t>Address and Transaction Type Classification </a:t>
              </a:r>
              <a:br>
                <a:rPr lang="en-US" sz="2000" kern="1200" dirty="0"/>
              </a:br>
              <a:r>
                <a:rPr lang="en-US" sz="2000" b="1" kern="1200" dirty="0"/>
                <a:t>Task:</a:t>
              </a:r>
              <a:r>
                <a:rPr lang="en-US" sz="2000" b="0" kern="1200" dirty="0"/>
                <a:t> Determining whether addresses and transactions belong to a specific class type.</a:t>
              </a:r>
              <a:br>
                <a:rPr lang="en-US" sz="2000" b="0" kern="1200" dirty="0"/>
              </a:br>
              <a:r>
                <a:rPr lang="en-US" sz="2000" b="1" i="0" kern="1200" dirty="0"/>
                <a:t>Dataset:</a:t>
              </a:r>
              <a:r>
                <a:rPr lang="en-US" sz="2000" b="0" i="0" kern="1200" dirty="0"/>
                <a:t> </a:t>
              </a:r>
              <a:r>
                <a:rPr lang="en-US" sz="2000" kern="1200" dirty="0"/>
                <a:t>Chartalist address and transaction type prediction dataset.</a:t>
              </a:r>
              <a:br>
                <a:rPr lang="en-US" sz="2000" b="0" i="0" kern="1200" dirty="0"/>
              </a:br>
              <a:r>
                <a:rPr lang="en-US" sz="2000" b="1" i="0" kern="1200" dirty="0"/>
                <a:t>Size:</a:t>
              </a:r>
              <a:r>
                <a:rPr lang="en-US" sz="2000" b="0" i="0" kern="1200" dirty="0"/>
                <a:t> </a:t>
              </a:r>
              <a:r>
                <a:rPr lang="en-CA" sz="2000" kern="1200" dirty="0"/>
                <a:t>2.9M labeled data points</a:t>
              </a:r>
              <a:r>
                <a:rPr lang="en-US" sz="2000" b="0" i="0" kern="1200" dirty="0"/>
                <a:t>, approximately 100GB of data.</a:t>
              </a:r>
              <a:br>
                <a:rPr lang="en-US" sz="2000" b="0" i="0" kern="1200" dirty="0"/>
              </a:br>
              <a:r>
                <a:rPr lang="en-US" sz="2000" b="1" i="0" kern="1200" dirty="0"/>
                <a:t>Use Case:</a:t>
              </a:r>
              <a:r>
                <a:rPr lang="en-CA" sz="2000" kern="1200" dirty="0"/>
                <a:t> Ransomware address and transaction classification.</a:t>
              </a:r>
              <a:endParaRPr lang="en-US" sz="2000" kern="1200" dirty="0"/>
            </a:p>
          </p:txBody>
        </p:sp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D094695-DA18-32A3-C6CB-8B5C6C50E6D0}"/>
              </a:ext>
            </a:extLst>
          </p:cNvPr>
          <p:cNvSpPr/>
          <p:nvPr/>
        </p:nvSpPr>
        <p:spPr>
          <a:xfrm>
            <a:off x="10669798" y="10323542"/>
            <a:ext cx="11520000" cy="2533463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C333AE-E4EC-EECC-BFE4-E9C41D99D3D3}"/>
              </a:ext>
            </a:extLst>
          </p:cNvPr>
          <p:cNvSpPr/>
          <p:nvPr/>
        </p:nvSpPr>
        <p:spPr>
          <a:xfrm>
            <a:off x="11436170" y="10893571"/>
            <a:ext cx="1394766" cy="1393404"/>
          </a:xfrm>
          <a:prstGeom prst="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7AA946B-9E40-0427-CBF7-8F4EC2B34892}"/>
              </a:ext>
            </a:extLst>
          </p:cNvPr>
          <p:cNvGrpSpPr/>
          <p:nvPr/>
        </p:nvGrpSpPr>
        <p:grpSpPr>
          <a:xfrm>
            <a:off x="13597310" y="10323542"/>
            <a:ext cx="8230100" cy="2535939"/>
            <a:chOff x="2927512" y="3048"/>
            <a:chExt cx="8230100" cy="2535939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EB08D5B-7ECF-7893-BEE2-7CFAE42C6464}"/>
                </a:ext>
              </a:extLst>
            </p:cNvPr>
            <p:cNvSpPr/>
            <p:nvPr/>
          </p:nvSpPr>
          <p:spPr>
            <a:xfrm>
              <a:off x="2927512" y="3048"/>
              <a:ext cx="8230100" cy="253593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6BD907F-F1C0-65CF-2C0A-2E71D5AE1507}"/>
                </a:ext>
              </a:extLst>
            </p:cNvPr>
            <p:cNvSpPr txBox="1"/>
            <p:nvPr/>
          </p:nvSpPr>
          <p:spPr>
            <a:xfrm>
              <a:off x="2927512" y="3048"/>
              <a:ext cx="8230100" cy="25359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8387" tIns="268387" rIns="268387" bIns="268387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i="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libri" panose="020F0502020204030204"/>
                  <a:ea typeface="+mn-ea"/>
                  <a:cs typeface="+mn-cs"/>
                </a:rPr>
                <a:t>Anomalous Transaction Pattern Detection</a:t>
              </a:r>
              <a:br>
                <a:rPr lang="en-US" sz="2000" kern="1200" dirty="0"/>
              </a:br>
              <a:r>
                <a:rPr lang="en-US" sz="2000" b="1" i="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libri" panose="020F0502020204030204"/>
                  <a:ea typeface="+mn-ea"/>
                  <a:cs typeface="+mn-cs"/>
                </a:rPr>
                <a:t>Task:</a:t>
              </a:r>
              <a:r>
                <a:rPr lang="en-US" sz="2000" b="0" i="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libri" panose="020F0502020204030204"/>
                  <a:ea typeface="+mn-ea"/>
                  <a:cs typeface="+mn-cs"/>
                </a:rPr>
                <a:t> Identifying anomalous transactions so that, i.e., their distinct temporal patterns can be summarized.  </a:t>
              </a:r>
              <a:br>
                <a:rPr lang="en-US" sz="2000" b="0" i="0" kern="1200" dirty="0"/>
              </a:br>
              <a:r>
                <a:rPr lang="en-US" sz="2000" b="1" i="0" kern="1200" dirty="0"/>
                <a:t>Dataset:</a:t>
              </a:r>
              <a:r>
                <a:rPr lang="en-US" sz="2000" b="0" i="0" kern="1200" dirty="0"/>
                <a:t> </a:t>
              </a:r>
              <a:r>
                <a:rPr lang="en-US" sz="2000" b="0" i="0" kern="1200" dirty="0" err="1"/>
                <a:t>Chartalist</a:t>
              </a:r>
              <a:r>
                <a:rPr lang="en-US" sz="2000" b="0" i="0" kern="1200" dirty="0"/>
                <a:t> Bitcoin transaction network.</a:t>
              </a:r>
              <a:br>
                <a:rPr lang="en-US" sz="2000" b="0" i="0" kern="1200" dirty="0"/>
              </a:br>
              <a:r>
                <a:rPr lang="en-US" sz="2000" b="1" i="0" kern="1200" dirty="0"/>
                <a:t>Size:</a:t>
              </a:r>
              <a:r>
                <a:rPr lang="en-US" sz="2000" b="0" i="0" kern="1200" dirty="0"/>
                <a:t> 737 900 Blocks, 11 Splits with input and output addresses, Approximately 100GB data</a:t>
              </a:r>
              <a:br>
                <a:rPr lang="en-US" sz="2000" b="0" i="0" kern="1200" dirty="0"/>
              </a:br>
              <a:r>
                <a:rPr lang="en-US" sz="2000" b="1" i="0" kern="1200" dirty="0"/>
                <a:t>Use Case:</a:t>
              </a:r>
              <a:r>
                <a:rPr lang="en-US" sz="2000" b="0" i="0" kern="1200" dirty="0"/>
                <a:t> Identify transaction patterns that are used in illicit cases. </a:t>
              </a:r>
              <a:br>
                <a:rPr lang="en-CA" sz="2000" kern="1200" dirty="0"/>
              </a:br>
              <a:endParaRPr lang="en-US" sz="2000" kern="1200" dirty="0"/>
            </a:p>
          </p:txBody>
        </p:sp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D276FC6-3E82-2B33-CB59-732F86907293}"/>
              </a:ext>
            </a:extLst>
          </p:cNvPr>
          <p:cNvSpPr/>
          <p:nvPr/>
        </p:nvSpPr>
        <p:spPr>
          <a:xfrm>
            <a:off x="10669798" y="13181506"/>
            <a:ext cx="11520000" cy="2533463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32357BE-5229-BEC7-A693-035BCB346064}"/>
              </a:ext>
            </a:extLst>
          </p:cNvPr>
          <p:cNvSpPr/>
          <p:nvPr/>
        </p:nvSpPr>
        <p:spPr>
          <a:xfrm>
            <a:off x="11436170" y="13751535"/>
            <a:ext cx="1394766" cy="1393404"/>
          </a:xfrm>
          <a:prstGeom prst="rect">
            <a:avLst/>
          </a:prstGeom>
          <a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8000" r="-8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82C01DC-14BC-3838-347D-7BED4C2C954E}"/>
              </a:ext>
            </a:extLst>
          </p:cNvPr>
          <p:cNvGrpSpPr/>
          <p:nvPr/>
        </p:nvGrpSpPr>
        <p:grpSpPr>
          <a:xfrm>
            <a:off x="13597310" y="13181506"/>
            <a:ext cx="8230100" cy="2535939"/>
            <a:chOff x="2927512" y="2861012"/>
            <a:chExt cx="8230100" cy="253593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CC807D1-DBCC-6278-8881-EC91AD3D34C5}"/>
                </a:ext>
              </a:extLst>
            </p:cNvPr>
            <p:cNvSpPr/>
            <p:nvPr/>
          </p:nvSpPr>
          <p:spPr>
            <a:xfrm>
              <a:off x="2927512" y="2861012"/>
              <a:ext cx="8230100" cy="253593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2A7444B-B8E9-3278-30E5-710EA59E2B53}"/>
                </a:ext>
              </a:extLst>
            </p:cNvPr>
            <p:cNvSpPr txBox="1"/>
            <p:nvPr/>
          </p:nvSpPr>
          <p:spPr>
            <a:xfrm>
              <a:off x="2927512" y="2861012"/>
              <a:ext cx="8230100" cy="25359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8387" tIns="268387" rIns="268387" bIns="268387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i="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libri" panose="020F0502020204030204"/>
                  <a:ea typeface="+mn-ea"/>
                  <a:cs typeface="+mn-cs"/>
                </a:rPr>
                <a:t>Multilayer Network Analysis </a:t>
              </a:r>
              <a:br>
                <a:rPr lang="en-US" sz="2000" kern="1200" dirty="0"/>
              </a:br>
              <a:r>
                <a:rPr lang="en-US" sz="2000" b="1" i="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libri" panose="020F0502020204030204"/>
                  <a:ea typeface="+mn-ea"/>
                  <a:cs typeface="+mn-cs"/>
                </a:rPr>
                <a:t>Task:</a:t>
              </a:r>
              <a:r>
                <a:rPr lang="en-US" sz="2000" b="0" i="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libri" panose="020F0502020204030204"/>
                  <a:ea typeface="+mn-ea"/>
                  <a:cs typeface="+mn-cs"/>
                </a:rPr>
                <a:t> Predicting events and phenomena that emerge through the simultaneous use of multiple assets, which can be studied as multilayer networks.</a:t>
              </a:r>
              <a:br>
                <a:rPr lang="en-US" sz="2000" b="0" i="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libri" panose="020F0502020204030204"/>
                  <a:ea typeface="+mn-ea"/>
                  <a:cs typeface="+mn-cs"/>
                </a:rPr>
              </a:br>
              <a:r>
                <a:rPr lang="en-US" sz="2000" b="1" i="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libri" panose="020F0502020204030204"/>
                  <a:ea typeface="+mn-ea"/>
                  <a:cs typeface="+mn-cs"/>
                </a:rPr>
                <a:t>Dataset: </a:t>
              </a:r>
              <a:r>
                <a:rPr lang="en-US" sz="2000" b="0" i="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libri" panose="020F0502020204030204"/>
                  <a:ea typeface="+mn-ea"/>
                  <a:cs typeface="+mn-cs"/>
                </a:rPr>
                <a:t>Chartalist Ethereum multilayer networks.</a:t>
              </a:r>
              <a:br>
                <a:rPr lang="en-US" sz="2000" b="0" i="0" kern="1200" dirty="0"/>
              </a:br>
              <a:r>
                <a:rPr lang="en-US" sz="2000" b="1" i="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libri" panose="020F0502020204030204"/>
                  <a:ea typeface="+mn-ea"/>
                  <a:cs typeface="+mn-cs"/>
                </a:rPr>
                <a:t>Size: </a:t>
              </a:r>
              <a:r>
                <a:rPr lang="en-US" sz="2000" b="0" i="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libri" panose="020F0502020204030204"/>
                  <a:ea typeface="+mn-ea"/>
                  <a:cs typeface="+mn-cs"/>
                </a:rPr>
                <a:t>6 Token networks ~ 10MB (standard version) – 1701 token networks ~ 2GB (extended version).</a:t>
              </a:r>
              <a:br>
                <a:rPr lang="en-US" sz="2000" b="0" i="0" kern="1200" dirty="0"/>
              </a:br>
              <a:r>
                <a:rPr lang="en-US" sz="2000" b="1" i="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libri" panose="020F0502020204030204"/>
                  <a:ea typeface="+mn-ea"/>
                  <a:cs typeface="+mn-cs"/>
                </a:rPr>
                <a:t>Use Case:</a:t>
              </a:r>
              <a:r>
                <a:rPr lang="en-CA" sz="2000" b="1" i="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lang="en-CA" sz="2000" b="0" i="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libri" panose="020F0502020204030204"/>
                  <a:ea typeface="+mn-ea"/>
                  <a:cs typeface="+mn-cs"/>
                </a:rPr>
                <a:t>Address classification, address clustering, anomaly detection.</a:t>
              </a:r>
              <a:endParaRPr lang="en-US" sz="2000" b="0" i="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344BFA9-D05D-6039-C267-CF301C424F74}"/>
              </a:ext>
            </a:extLst>
          </p:cNvPr>
          <p:cNvSpPr/>
          <p:nvPr/>
        </p:nvSpPr>
        <p:spPr>
          <a:xfrm>
            <a:off x="10729874" y="16078298"/>
            <a:ext cx="11520000" cy="2379375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6" name="Rectangle 55" descr="Coins outline">
            <a:extLst>
              <a:ext uri="{FF2B5EF4-FFF2-40B4-BE49-F238E27FC236}">
                <a16:creationId xmlns:a16="http://schemas.microsoft.com/office/drawing/2014/main" id="{5DBE9610-4AB9-568A-3518-7D07BEBF0315}"/>
              </a:ext>
            </a:extLst>
          </p:cNvPr>
          <p:cNvSpPr/>
          <p:nvPr/>
        </p:nvSpPr>
        <p:spPr>
          <a:xfrm>
            <a:off x="11449634" y="16613658"/>
            <a:ext cx="1308656" cy="1308656"/>
          </a:xfrm>
          <a:prstGeom prst="rect">
            <a:avLst/>
          </a:pr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7D42C0D-801E-FF49-6A39-A345813BABCD}"/>
              </a:ext>
            </a:extLst>
          </p:cNvPr>
          <p:cNvGrpSpPr/>
          <p:nvPr/>
        </p:nvGrpSpPr>
        <p:grpSpPr>
          <a:xfrm>
            <a:off x="13478052" y="16078298"/>
            <a:ext cx="8771821" cy="2379375"/>
            <a:chOff x="2748178" y="118124"/>
            <a:chExt cx="8771821" cy="237937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89E5401-5532-1B01-3572-3CF02940C2F0}"/>
                </a:ext>
              </a:extLst>
            </p:cNvPr>
            <p:cNvSpPr/>
            <p:nvPr/>
          </p:nvSpPr>
          <p:spPr>
            <a:xfrm>
              <a:off x="2748178" y="118124"/>
              <a:ext cx="8771821" cy="237937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F61CE7C-B583-8655-5D0C-BDD652571F56}"/>
                </a:ext>
              </a:extLst>
            </p:cNvPr>
            <p:cNvSpPr txBox="1"/>
            <p:nvPr/>
          </p:nvSpPr>
          <p:spPr>
            <a:xfrm>
              <a:off x="2748178" y="118124"/>
              <a:ext cx="8771821" cy="2379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1817" tIns="251817" rIns="251817" bIns="251817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2000" b="1" i="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libri" panose="020F0502020204030204"/>
                  <a:ea typeface="+mn-ea"/>
                  <a:cs typeface="+mn-cs"/>
                </a:rPr>
                <a:t>Stablecoin Analysis</a:t>
              </a:r>
              <a:br>
                <a:rPr lang="en-US" sz="2000" kern="1200" dirty="0"/>
              </a:br>
              <a:r>
                <a:rPr lang="en-US" sz="2000" b="1" kern="1200" dirty="0"/>
                <a:t>Task</a:t>
              </a:r>
              <a:r>
                <a:rPr lang="en-US" sz="2000" kern="1200" dirty="0"/>
                <a:t>: Analyzing s</a:t>
              </a:r>
              <a:r>
                <a:rPr lang="en-US" sz="2000" b="0" i="0" kern="1200" dirty="0"/>
                <a:t>table coin market behavior and activity. </a:t>
              </a:r>
              <a:br>
                <a:rPr lang="en-US" sz="2000" b="0" i="0" kern="1200" dirty="0"/>
              </a:br>
              <a:r>
                <a:rPr lang="en-US" sz="2000" b="1" i="0" kern="1200" dirty="0"/>
                <a:t>Dataset:</a:t>
              </a:r>
              <a:r>
                <a:rPr lang="en-US" sz="2000" b="0" i="0" kern="1200" dirty="0"/>
                <a:t> Chartalist s</a:t>
              </a:r>
              <a:r>
                <a:rPr lang="en-CA" sz="2000" b="0" i="0" kern="1200" dirty="0" err="1"/>
                <a:t>tablecoin</a:t>
              </a:r>
              <a:r>
                <a:rPr lang="en-CA" sz="2000" b="0" i="0" kern="1200" dirty="0"/>
                <a:t> ERC20 transactions dataset</a:t>
              </a:r>
              <a:br>
                <a:rPr lang="en-US" sz="2000" b="0" i="0" kern="1200" dirty="0"/>
              </a:br>
              <a:r>
                <a:rPr lang="en-US" sz="2000" b="1" i="0" kern="1200" dirty="0"/>
                <a:t>Size:</a:t>
              </a:r>
              <a:r>
                <a:rPr lang="en-US" sz="2000" b="0" i="0" kern="1200" dirty="0"/>
                <a:t> 6 token networks ~ 822MB.</a:t>
              </a:r>
              <a:br>
                <a:rPr lang="en-US" sz="2000" b="0" i="0" kern="1200" dirty="0"/>
              </a:br>
              <a:r>
                <a:rPr lang="en-US" sz="2000" b="1" i="0" kern="1200" dirty="0"/>
                <a:t>Use Case:</a:t>
              </a:r>
              <a:r>
                <a:rPr lang="en-US" sz="2000" b="0" i="0" kern="1200" dirty="0"/>
                <a:t> Detect the time when the </a:t>
              </a:r>
              <a:r>
                <a:rPr lang="en-US" sz="2000" b="0" i="0" kern="1200" dirty="0" err="1"/>
                <a:t>LunaTerra</a:t>
              </a:r>
              <a:r>
                <a:rPr lang="en-US" sz="2000" b="0" i="0" kern="1200" dirty="0"/>
                <a:t> stablecoin crashed.</a:t>
              </a:r>
              <a:br>
                <a:rPr lang="en-CA" sz="2000" kern="1200" dirty="0"/>
              </a:br>
              <a:endParaRPr lang="en-US" sz="2000" kern="1200" dirty="0"/>
            </a:p>
          </p:txBody>
        </p:sp>
      </p:grp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5CE4BE3A-6F21-7BED-740F-14ADDDE6573A}"/>
              </a:ext>
            </a:extLst>
          </p:cNvPr>
          <p:cNvSpPr/>
          <p:nvPr/>
        </p:nvSpPr>
        <p:spPr>
          <a:xfrm>
            <a:off x="10729874" y="18862674"/>
            <a:ext cx="11520000" cy="2379375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7AFA52F-185E-CD4A-CEA7-573A509A8BFC}"/>
              </a:ext>
            </a:extLst>
          </p:cNvPr>
          <p:cNvSpPr/>
          <p:nvPr/>
        </p:nvSpPr>
        <p:spPr>
          <a:xfrm>
            <a:off x="11449634" y="19398033"/>
            <a:ext cx="1308656" cy="1308656"/>
          </a:xfrm>
          <a:prstGeom prst="rect">
            <a:avLst/>
          </a:prstGeom>
          <a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85709E7-C0BC-B620-0FF6-F9E14D0961CC}"/>
              </a:ext>
            </a:extLst>
          </p:cNvPr>
          <p:cNvGrpSpPr/>
          <p:nvPr/>
        </p:nvGrpSpPr>
        <p:grpSpPr>
          <a:xfrm>
            <a:off x="13478052" y="18862674"/>
            <a:ext cx="8771821" cy="2379375"/>
            <a:chOff x="2748178" y="2902500"/>
            <a:chExt cx="8771821" cy="237937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0D75640-0C70-2DFD-96D9-39ACFF9A16F0}"/>
                </a:ext>
              </a:extLst>
            </p:cNvPr>
            <p:cNvSpPr/>
            <p:nvPr/>
          </p:nvSpPr>
          <p:spPr>
            <a:xfrm>
              <a:off x="2748178" y="2902500"/>
              <a:ext cx="8771821" cy="237937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AF2E620-64D2-C88A-CED2-7A5F4576F564}"/>
                </a:ext>
              </a:extLst>
            </p:cNvPr>
            <p:cNvSpPr txBox="1"/>
            <p:nvPr/>
          </p:nvSpPr>
          <p:spPr>
            <a:xfrm>
              <a:off x="2748178" y="2902500"/>
              <a:ext cx="8771821" cy="23793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1817" tIns="251817" rIns="251817" bIns="251817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libri" panose="020F0502020204030204"/>
                  <a:ea typeface="+mn-ea"/>
                  <a:cs typeface="+mn-cs"/>
                </a:rPr>
                <a:t>Price Analytics </a:t>
              </a:r>
              <a:br>
                <a:rPr lang="en-US" sz="2000" kern="1200" dirty="0"/>
              </a:br>
              <a:r>
                <a:rPr lang="en-US" sz="2000" b="1" i="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libri" panose="020F0502020204030204"/>
                  <a:ea typeface="+mn-ea"/>
                  <a:cs typeface="+mn-cs"/>
                </a:rPr>
                <a:t>Task:</a:t>
              </a:r>
              <a:r>
                <a:rPr lang="en-US" sz="2000" b="0" i="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libri" panose="020F0502020204030204"/>
                  <a:ea typeface="+mn-ea"/>
                  <a:cs typeface="+mn-cs"/>
                </a:rPr>
                <a:t> Using observable blockchain activity to predict asset or coin prices.</a:t>
              </a:r>
              <a:br>
                <a:rPr lang="en-US" sz="2000" b="0" kern="1200" dirty="0"/>
              </a:br>
              <a:r>
                <a:rPr lang="en-US" sz="2000" b="1" i="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libri" panose="020F0502020204030204"/>
                  <a:ea typeface="+mn-ea"/>
                  <a:cs typeface="+mn-cs"/>
                </a:rPr>
                <a:t>Dataset:</a:t>
              </a:r>
              <a:r>
                <a:rPr lang="en-US" sz="2000" b="0" i="0" kern="1200" dirty="0"/>
                <a:t> Chartalist </a:t>
              </a:r>
              <a:r>
                <a:rPr lang="en-US" sz="2000" b="0" i="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libri" panose="020F0502020204030204"/>
                  <a:ea typeface="+mn-ea"/>
                  <a:cs typeface="+mn-cs"/>
                </a:rPr>
                <a:t>Bitcoin price analysis – Chartalist </a:t>
              </a:r>
              <a:r>
                <a:rPr lang="en-US" sz="2000" b="0" i="0" kern="1200" dirty="0" err="1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libri" panose="020F0502020204030204"/>
                  <a:ea typeface="+mn-ea"/>
                  <a:cs typeface="+mn-cs"/>
                </a:rPr>
                <a:t>EtherumCurves</a:t>
              </a:r>
              <a:r>
                <a:rPr lang="en-US" sz="2000" b="0" i="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libri" panose="020F0502020204030204"/>
                  <a:ea typeface="+mn-ea"/>
                  <a:cs typeface="+mn-cs"/>
                </a:rPr>
                <a:t> price analysis</a:t>
              </a:r>
              <a:br>
                <a:rPr lang="en-US" sz="2000" b="0" i="0" kern="1200" dirty="0"/>
              </a:br>
              <a:r>
                <a:rPr lang="en-US" sz="2000" b="1" i="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libri" panose="020F0502020204030204"/>
                  <a:ea typeface="+mn-ea"/>
                  <a:cs typeface="+mn-cs"/>
                </a:rPr>
                <a:t>Size: </a:t>
              </a:r>
              <a:r>
                <a:rPr lang="en-US" sz="2000" b="0" i="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libri" panose="020F0502020204030204"/>
                  <a:ea typeface="+mn-ea"/>
                  <a:cs typeface="+mn-cs"/>
                </a:rPr>
                <a:t>Bitcoin (9-year price) ~ 1MB – Ethereum (31 token networks) ~ 35MB</a:t>
              </a:r>
              <a:br>
                <a:rPr lang="en-US" sz="2000" b="0" i="0" kern="1200" dirty="0"/>
              </a:br>
              <a:r>
                <a:rPr lang="en-US" sz="2000" b="1" i="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alibri" panose="020F0502020204030204"/>
                  <a:ea typeface="+mn-ea"/>
                  <a:cs typeface="+mn-cs"/>
                </a:rPr>
                <a:t>Use Case: </a:t>
              </a:r>
              <a:r>
                <a:rPr lang="en-CA" sz="2000" b="0" i="0" kern="1200" dirty="0"/>
                <a:t>Bitcoin or Ethereum price prediction</a:t>
              </a:r>
              <a:endParaRPr lang="en-US" sz="2000" kern="1200" dirty="0"/>
            </a:p>
          </p:txBody>
        </p:sp>
      </p:grpSp>
      <p:sp>
        <p:nvSpPr>
          <p:cNvPr id="65" name="TextBox 43">
            <a:extLst>
              <a:ext uri="{FF2B5EF4-FFF2-40B4-BE49-F238E27FC236}">
                <a16:creationId xmlns:a16="http://schemas.microsoft.com/office/drawing/2014/main" id="{25B3422F-30D8-2EE8-95CA-0D8018027E2A}"/>
              </a:ext>
            </a:extLst>
          </p:cNvPr>
          <p:cNvSpPr txBox="1"/>
          <p:nvPr/>
        </p:nvSpPr>
        <p:spPr>
          <a:xfrm>
            <a:off x="22802584" y="7210551"/>
            <a:ext cx="9064533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Main features</a:t>
            </a:r>
            <a:endParaRPr dirty="0"/>
          </a:p>
        </p:txBody>
      </p:sp>
      <p:sp>
        <p:nvSpPr>
          <p:cNvPr id="66" name="TextBox 44">
            <a:extLst>
              <a:ext uri="{FF2B5EF4-FFF2-40B4-BE49-F238E27FC236}">
                <a16:creationId xmlns:a16="http://schemas.microsoft.com/office/drawing/2014/main" id="{F3B0F9B7-514D-B588-F2E1-5A91B24E7FA9}"/>
              </a:ext>
            </a:extLst>
          </p:cNvPr>
          <p:cNvSpPr txBox="1"/>
          <p:nvPr/>
        </p:nvSpPr>
        <p:spPr>
          <a:xfrm>
            <a:off x="22964543" y="11590273"/>
            <a:ext cx="9064533" cy="3170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We introduce a </a:t>
            </a:r>
            <a:r>
              <a:rPr lang="en-CA" sz="2000" dirty="0">
                <a:solidFill>
                  <a:schemeClr val="accent1">
                    <a:lumMod val="75000"/>
                  </a:schemeClr>
                </a:solidFill>
              </a:rPr>
              <a:t>baseline method </a:t>
            </a:r>
            <a:r>
              <a:rPr lang="en-CA" sz="2000" dirty="0"/>
              <a:t>for each task to benchmark new approaches.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Since </a:t>
            </a:r>
            <a:r>
              <a:rPr lang="en-US" sz="2000" dirty="0"/>
              <a:t>blockchain data analytics is still a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nascent field</a:t>
            </a:r>
            <a:r>
              <a:rPr lang="en-US" sz="2000" dirty="0"/>
              <a:t>, and we do not have many results from other researchers on our tasks.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We designed a </a:t>
            </a:r>
            <a:r>
              <a:rPr lang="en-CA" sz="2000" dirty="0">
                <a:solidFill>
                  <a:schemeClr val="accent1">
                    <a:lumMod val="75000"/>
                  </a:schemeClr>
                </a:solidFill>
              </a:rPr>
              <a:t>leaderboard</a:t>
            </a:r>
            <a:r>
              <a:rPr lang="en-CA" sz="2000" dirty="0"/>
              <a:t> for tasks which has been studied previously such as price prediction. </a:t>
            </a:r>
            <a:br>
              <a:rPr lang="en-CA" sz="2000" dirty="0"/>
            </a:br>
            <a:endParaRPr lang="en-CA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New baseline approaches will be </a:t>
            </a:r>
            <a:r>
              <a:rPr lang="en-CA" sz="2000" dirty="0">
                <a:solidFill>
                  <a:schemeClr val="accent1">
                    <a:lumMod val="75000"/>
                  </a:schemeClr>
                </a:solidFill>
              </a:rPr>
              <a:t>added</a:t>
            </a:r>
            <a:r>
              <a:rPr lang="en-CA" sz="2000" dirty="0"/>
              <a:t> to our leaderboard. </a:t>
            </a:r>
          </a:p>
        </p:txBody>
      </p:sp>
      <p:sp>
        <p:nvSpPr>
          <p:cNvPr id="67" name="TextBox 43">
            <a:extLst>
              <a:ext uri="{FF2B5EF4-FFF2-40B4-BE49-F238E27FC236}">
                <a16:creationId xmlns:a16="http://schemas.microsoft.com/office/drawing/2014/main" id="{9A1035DF-D63B-75CB-B1F8-AE942597540B}"/>
              </a:ext>
            </a:extLst>
          </p:cNvPr>
          <p:cNvSpPr txBox="1"/>
          <p:nvPr/>
        </p:nvSpPr>
        <p:spPr>
          <a:xfrm>
            <a:off x="22802582" y="10768246"/>
            <a:ext cx="9064533" cy="638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311079" marR="0" lvl="0" indent="-311079" algn="l" defTabSz="914400" rtl="0" eaLnBrk="1" fontAlgn="auto" latinLnBrk="0" hangingPunct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Tx/>
              <a:buNone/>
              <a:tabLst/>
              <a:defRPr/>
            </a:pPr>
            <a:r>
              <a:rPr lang="en-US" dirty="0"/>
              <a:t>Boards to Support</a:t>
            </a:r>
            <a:r>
              <a:rPr lang="en-US" sz="3600" b="1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lang="en-US" dirty="0"/>
              <a:t>Performance</a:t>
            </a:r>
            <a:r>
              <a:rPr lang="en-US" sz="3600" b="1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lang="en-US" dirty="0"/>
              <a:t>Comparison</a:t>
            </a:r>
            <a:endParaRPr lang="en-US" dirty="0">
              <a:sym typeface="Calibri"/>
            </a:endParaRPr>
          </a:p>
        </p:txBody>
      </p:sp>
      <p:sp>
        <p:nvSpPr>
          <p:cNvPr id="68" name="TextBox 44">
            <a:extLst>
              <a:ext uri="{FF2B5EF4-FFF2-40B4-BE49-F238E27FC236}">
                <a16:creationId xmlns:a16="http://schemas.microsoft.com/office/drawing/2014/main" id="{17FFD440-DD10-E96A-50EF-9B7396BDE40B}"/>
              </a:ext>
            </a:extLst>
          </p:cNvPr>
          <p:cNvSpPr txBox="1"/>
          <p:nvPr/>
        </p:nvSpPr>
        <p:spPr>
          <a:xfrm>
            <a:off x="22954983" y="7980968"/>
            <a:ext cx="9064533" cy="2631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457200" indent="-457200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</a:rPr>
              <a:t>Chartalist</a:t>
            </a:r>
            <a:r>
              <a:rPr lang="fa-IR" sz="2000" dirty="0">
                <a:latin typeface="Arial" panose="020B0604020202020204" pitchFamily="34" charset="0"/>
              </a:rPr>
              <a:t> </a:t>
            </a:r>
            <a:r>
              <a:rPr lang="en-CA" sz="2000" dirty="0">
                <a:latin typeface="Arial" panose="020B0604020202020204" pitchFamily="34" charset="0"/>
              </a:rPr>
              <a:t>contains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</a:rPr>
              <a:t>cleaned</a:t>
            </a:r>
            <a:r>
              <a:rPr lang="en-US" sz="2000" dirty="0">
                <a:latin typeface="Arial" panose="020B0604020202020204" pitchFamily="34" charset="0"/>
              </a:rPr>
              <a:t> and </a:t>
            </a:r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</a:rPr>
              <a:t>labeled</a:t>
            </a:r>
            <a:r>
              <a:rPr lang="en-US" sz="2000" dirty="0">
                <a:latin typeface="Arial" panose="020B0604020202020204" pitchFamily="34" charset="0"/>
              </a:rPr>
              <a:t> data,</a:t>
            </a:r>
            <a:endParaRPr lang="fa-IR" sz="2000" dirty="0">
              <a:latin typeface="Arial" panose="020B0604020202020204" pitchFamily="34" charset="0"/>
            </a:endParaRPr>
          </a:p>
          <a:p>
            <a:pPr marL="457200" indent="-457200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CA" sz="2000" dirty="0">
                <a:latin typeface="Arial" panose="020B0604020202020204" pitchFamily="34" charset="0"/>
              </a:rPr>
              <a:t>As well as open-source </a:t>
            </a:r>
            <a:r>
              <a:rPr lang="en-CA" sz="2000" dirty="0">
                <a:solidFill>
                  <a:schemeClr val="accent1"/>
                </a:solidFill>
                <a:latin typeface="Arial" panose="020B0604020202020204" pitchFamily="34" charset="0"/>
              </a:rPr>
              <a:t>data loaders</a:t>
            </a:r>
            <a:r>
              <a:rPr lang="en-CA" sz="2000" dirty="0">
                <a:solidFill>
                  <a:srgbClr val="00B050"/>
                </a:solidFill>
                <a:latin typeface="Arial" panose="020B0604020202020204" pitchFamily="34" charset="0"/>
              </a:rPr>
              <a:t>, </a:t>
            </a:r>
            <a:r>
              <a:rPr lang="en-CA" sz="2000" dirty="0">
                <a:latin typeface="Arial" panose="020B0604020202020204" pitchFamily="34" charset="0"/>
              </a:rPr>
              <a:t>and g</a:t>
            </a:r>
            <a:r>
              <a:rPr lang="en-US" sz="2000" dirty="0" err="1">
                <a:latin typeface="Arial" panose="020B0604020202020204" pitchFamily="34" charset="0"/>
              </a:rPr>
              <a:t>raph</a:t>
            </a:r>
            <a:r>
              <a:rPr lang="en-US" sz="2000" dirty="0">
                <a:latin typeface="Arial" panose="020B0604020202020204" pitchFamily="34" charset="0"/>
              </a:rPr>
              <a:t> extractors for </a:t>
            </a:r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</a:rPr>
              <a:t>easy analysis. </a:t>
            </a:r>
          </a:p>
          <a:p>
            <a:pPr marL="457200" indent="-457200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Large-scale, </a:t>
            </a:r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</a:rPr>
              <a:t>dynamic multilayer networks </a:t>
            </a:r>
            <a:r>
              <a:rPr lang="en-US" sz="2000" dirty="0">
                <a:latin typeface="Arial" panose="020B0604020202020204" pitchFamily="34" charset="0"/>
              </a:rPr>
              <a:t>where nodes, edges, and edge weights evolve.</a:t>
            </a:r>
          </a:p>
          <a:p>
            <a:pPr marL="457200" indent="-457200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Multilayer graphs with </a:t>
            </a:r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</a:rPr>
              <a:t>ground truth information </a:t>
            </a:r>
            <a:r>
              <a:rPr lang="en-US" sz="2000" dirty="0">
                <a:latin typeface="Arial" panose="020B0604020202020204" pitchFamily="34" charset="0"/>
              </a:rPr>
              <a:t>on event anomalies.</a:t>
            </a:r>
          </a:p>
        </p:txBody>
      </p:sp>
      <p:pic>
        <p:nvPicPr>
          <p:cNvPr id="69" name="Picture 2">
            <a:extLst>
              <a:ext uri="{FF2B5EF4-FFF2-40B4-BE49-F238E27FC236}">
                <a16:creationId xmlns:a16="http://schemas.microsoft.com/office/drawing/2014/main" id="{848F8B23-CDB7-F498-C9FF-DA79EE8E9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770967" y="14969170"/>
            <a:ext cx="5131087" cy="232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877</Words>
  <Application>Microsoft Office PowerPoint</Application>
  <PresentationFormat>Custom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Kiarash Shamsi</dc:creator>
  <cp:lastModifiedBy>Kiarash Shamsi</cp:lastModifiedBy>
  <cp:revision>6</cp:revision>
  <dcterms:modified xsi:type="dcterms:W3CDTF">2022-11-07T22:38:02Z</dcterms:modified>
</cp:coreProperties>
</file>