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9F9F9"/>
          </a:solidFill>
        </a:fill>
      </a:tcStyle>
    </a:band2H>
    <a:firstCol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lastRow>
    <a:firstRow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51466"/>
            </a:schemeClr>
          </a:solidFill>
        </a:fill>
      </a:tcStyle>
    </a:band2H>
    <a:firstCol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51466"/>
            </a:schemeClr>
          </a:solidFill>
        </a:fill>
      </a:tcStyle>
    </a:lastRow>
    <a:firstRow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1">
            <a:lumOff val="51466"/>
          </a:schemeClr>
        </a:fontRef>
        <a:schemeClr val="accent1">
          <a:lumOff val="51466"/>
        </a:schemeClr>
      </a:tcTxStyle>
      <a:tcStyle>
        <a:tcBdr>
          <a:lef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51466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51466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6"/>
            <a:ext cx="5235576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8F8F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제목 텍스트"/>
          <p:cNvSpPr txBox="1"/>
          <p:nvPr>
            <p:ph type="title"/>
          </p:nvPr>
        </p:nvSpPr>
        <p:spPr>
          <a:xfrm>
            <a:off x="1078523" y="1098387"/>
            <a:ext cx="10318419" cy="4394989"/>
          </a:xfrm>
          <a:prstGeom prst="rect">
            <a:avLst/>
          </a:prstGeom>
        </p:spPr>
        <p:txBody>
          <a:bodyPr anchor="ctr"/>
          <a:lstStyle>
            <a:lvl1pPr algn="ctr">
              <a:defRPr spc="800" sz="10000"/>
            </a:lvl1pPr>
          </a:lstStyle>
          <a:p>
            <a:pPr/>
            <a:r>
              <a:t>제목 텍스트</a:t>
            </a:r>
          </a:p>
        </p:txBody>
      </p:sp>
      <p:sp>
        <p:nvSpPr>
          <p:cNvPr id="15" name="본문 첫 번째 줄…"/>
          <p:cNvSpPr txBox="1"/>
          <p:nvPr>
            <p:ph type="body" sz="quarter" idx="1"/>
          </p:nvPr>
        </p:nvSpPr>
        <p:spPr>
          <a:xfrm>
            <a:off x="2215045" y="5979195"/>
            <a:ext cx="8045374" cy="7422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00000"/>
                </a:solidFill>
              </a:defRPr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00000"/>
                </a:solidFill>
              </a:defRPr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00000"/>
                </a:solidFill>
              </a:defRPr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00000"/>
                </a:solidFill>
              </a:defRPr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슬라이드 번호"/>
          <p:cNvSpPr txBox="1"/>
          <p:nvPr>
            <p:ph type="sldNum" sz="quarter" idx="2"/>
          </p:nvPr>
        </p:nvSpPr>
        <p:spPr>
          <a:xfrm>
            <a:off x="11123285" y="6413957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F6F6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4" name="본문 첫 번째 줄…"/>
          <p:cNvSpPr txBox="1"/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텍스트"/>
          <p:cNvSpPr txBox="1"/>
          <p:nvPr>
            <p:ph type="title"/>
          </p:nvPr>
        </p:nvSpPr>
        <p:spPr>
          <a:xfrm>
            <a:off x="10066321" y="382386"/>
            <a:ext cx="1492133" cy="5600404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13" name="본문 첫 번째 줄…"/>
          <p:cNvSpPr txBox="1"/>
          <p:nvPr>
            <p:ph type="body" idx="1"/>
          </p:nvPr>
        </p:nvSpPr>
        <p:spPr>
          <a:xfrm>
            <a:off x="1257300" y="382384"/>
            <a:ext cx="8392585" cy="5600407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슬라이드">
    <p:bg>
      <p:bgPr>
        <a:solidFill>
          <a:schemeClr val="accent1">
            <a:lumOff val="5146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cap="none" spc="0" sz="60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0"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indent="91440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indent="137160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indent="1828800" algn="ctr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3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5" name="본문 첫 번째 줄…"/>
          <p:cNvSpPr txBox="1"/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/>
          <p:nvPr>
            <p:ph type="title"/>
          </p:nvPr>
        </p:nvSpPr>
        <p:spPr>
          <a:xfrm>
            <a:off x="3242928" y="1073888"/>
            <a:ext cx="8187072" cy="4064628"/>
          </a:xfrm>
          <a:prstGeom prst="rect">
            <a:avLst/>
          </a:prstGeom>
        </p:spPr>
        <p:txBody>
          <a:bodyPr anchor="b"/>
          <a:lstStyle>
            <a:lvl1pPr>
              <a:defRPr spc="800" sz="8400">
                <a:solidFill>
                  <a:srgbClr val="F8F8F8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34" name="본문 첫 번째 줄…"/>
          <p:cNvSpPr txBox="1"/>
          <p:nvPr>
            <p:ph type="body" sz="quarter" idx="1"/>
          </p:nvPr>
        </p:nvSpPr>
        <p:spPr>
          <a:xfrm>
            <a:off x="3242929" y="5159781"/>
            <a:ext cx="7017489" cy="951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cap="all" spc="400">
                <a:solidFill>
                  <a:srgbClr val="DDDDDD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cap="all" spc="400">
                <a:solidFill>
                  <a:srgbClr val="DDDDDD"/>
                </a:solidFill>
                <a:latin typeface="Chalkduster"/>
                <a:ea typeface="Chalkduster"/>
                <a:cs typeface="Chalkduster"/>
                <a:sym typeface="Chalkduster"/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cap="all" spc="400">
                <a:solidFill>
                  <a:srgbClr val="DDDDDD"/>
                </a:solidFill>
                <a:latin typeface="Chalkduster"/>
                <a:ea typeface="Chalkduster"/>
                <a:cs typeface="Chalkduster"/>
                <a:sym typeface="Chalkduster"/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cap="all" spc="400">
                <a:solidFill>
                  <a:srgbClr val="DDDDDD"/>
                </a:solidFill>
                <a:latin typeface="Chalkduster"/>
                <a:ea typeface="Chalkduster"/>
                <a:cs typeface="Chalkduster"/>
                <a:sym typeface="Chalkduster"/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cap="all" spc="400">
                <a:solidFill>
                  <a:srgbClr val="DDDDDD"/>
                </a:solidFill>
                <a:latin typeface="Chalkduster"/>
                <a:ea typeface="Chalkduster"/>
                <a:cs typeface="Chalkduster"/>
                <a:sym typeface="Chalkduster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1" y="0"/>
            <a:ext cx="2814640" cy="6858000"/>
            <a:chOff x="0" y="0"/>
            <a:chExt cx="2814638" cy="6858000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1" y="0"/>
              <a:ext cx="281464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1">
                      <a:lumOff val="51466"/>
                    </a:schemeClr>
                  </a:solidFill>
                </a:defRPr>
              </a:pPr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1" y="0"/>
              <a:ext cx="164624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1">
                      <a:lumOff val="51466"/>
                    </a:schemeClr>
                  </a:solidFill>
                </a:defRPr>
              </a:pPr>
            </a:p>
          </p:txBody>
        </p:sp>
      </p:grpSp>
      <p:sp>
        <p:nvSpPr>
          <p:cNvPr id="3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8F8F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6" name="본문 첫 번째 줄…"/>
          <p:cNvSpPr txBox="1"/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텍스트"/>
          <p:cNvSpPr txBox="1"/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5" name="본문 첫 번째 줄…"/>
          <p:cNvSpPr txBox="1"/>
          <p:nvPr>
            <p:ph type="body" sz="quarter" idx="1"/>
          </p:nvPr>
        </p:nvSpPr>
        <p:spPr>
          <a:xfrm>
            <a:off x="1251677" y="2199632"/>
            <a:ext cx="4800601" cy="63253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00000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00000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00000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00000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6" name="Text Placeholder 4"/>
          <p:cNvSpPr/>
          <p:nvPr>
            <p:ph type="body" sz="quarter" idx="13"/>
          </p:nvPr>
        </p:nvSpPr>
        <p:spPr>
          <a:xfrm>
            <a:off x="6633864" y="2199632"/>
            <a:ext cx="4800601" cy="632530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b="1" cap="all" spc="200" sz="1900">
                <a:solidFill>
                  <a:srgbClr val="000000"/>
                </a:solidFill>
              </a:defRPr>
            </a:pPr>
          </a:p>
        </p:txBody>
      </p:sp>
      <p:sp>
        <p:nvSpPr>
          <p:cNvPr id="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1" y="0"/>
            <a:ext cx="480218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0" name="제목 텍스트"/>
          <p:cNvSpPr txBox="1"/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pc="300" sz="1900">
                <a:solidFill>
                  <a:srgbClr val="DDDDDD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81" name="본문 첫 번째 줄…"/>
          <p:cNvSpPr txBox="1"/>
          <p:nvPr>
            <p:ph type="body" sz="half" idx="1"/>
          </p:nvPr>
        </p:nvSpPr>
        <p:spPr>
          <a:xfrm>
            <a:off x="765050" y="920376"/>
            <a:ext cx="6158419" cy="4985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2" name="Text Placeholder 3"/>
          <p:cNvSpPr/>
          <p:nvPr>
            <p:ph type="body" sz="quarter" idx="13"/>
          </p:nvPr>
        </p:nvSpPr>
        <p:spPr>
          <a:xfrm>
            <a:off x="8337884" y="1741335"/>
            <a:ext cx="3092116" cy="41641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8F8F8"/>
                </a:solidFill>
              </a:defRPr>
            </a:pPr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xfrm>
            <a:off x="6649814" y="6413957"/>
            <a:ext cx="273656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/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1" y="0"/>
            <a:ext cx="480218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제목 텍스트"/>
          <p:cNvSpPr txBox="1"/>
          <p:nvPr>
            <p:ph type="title"/>
          </p:nvPr>
        </p:nvSpPr>
        <p:spPr>
          <a:xfrm>
            <a:off x="8337883" y="457200"/>
            <a:ext cx="3092118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pc="300" sz="1900">
                <a:solidFill>
                  <a:srgbClr val="DDDDDD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5" name="본문 첫 번째 줄…"/>
          <p:cNvSpPr txBox="1"/>
          <p:nvPr>
            <p:ph type="body" sz="quarter" idx="1"/>
          </p:nvPr>
        </p:nvSpPr>
        <p:spPr>
          <a:xfrm>
            <a:off x="8337883" y="1741335"/>
            <a:ext cx="3092118" cy="4164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8F8F8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8F8F8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8F8F8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8F8F8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8F8F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xfrm>
            <a:off x="6648352" y="6413957"/>
            <a:ext cx="273656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5" cy="685800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제목 텍스트"/>
          <p:cNvSpPr txBox="1"/>
          <p:nvPr>
            <p:ph type="title"/>
          </p:nvPr>
        </p:nvSpPr>
        <p:spPr>
          <a:xfrm>
            <a:off x="1251677" y="382384"/>
            <a:ext cx="10178324" cy="149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11156344" y="6413957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5100" u="none">
          <a:ln>
            <a:noFill/>
          </a:ln>
          <a:solidFill>
            <a:srgbClr val="000000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5pPr>
      <a:lvl6pPr marL="26125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6pPr>
      <a:lvl7pPr marL="30697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7pPr>
      <a:lvl8pPr marL="35269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igitalbourgeois.tistory.com/50" TargetMode="External"/><Relationship Id="rId3" Type="http://schemas.openxmlformats.org/officeDocument/2006/relationships/hyperlink" Target="https://gusrb.tistory.com/12" TargetMode="External"/><Relationship Id="rId4" Type="http://schemas.openxmlformats.org/officeDocument/2006/relationships/hyperlink" Target="https://github.com/savannahar68/CamScanner-Python/blob/master/scannerApp.py" TargetMode="External"/><Relationship Id="rId5" Type="http://schemas.openxmlformats.org/officeDocument/2006/relationships/hyperlink" Target="http://warmspringwinds.github.io/tensorflow/tf-slim/2016/12/21/tfrecords-guide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naver.com/cenodim/220945521396" TargetMode="External"/><Relationship Id="rId3" Type="http://schemas.openxmlformats.org/officeDocument/2006/relationships/hyperlink" Target="http://euhyeji.blogspot.com/2017/05/tf-11-slim-31-caltech-tfrecord.html" TargetMode="External"/><Relationship Id="rId4" Type="http://schemas.openxmlformats.org/officeDocument/2006/relationships/hyperlink" Target="https://datascienceschool.net/view-notebook/9af8d8e93c084bc49f0ac2bb8a20e2a4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/>
          <p:nvPr>
            <p:ph type="ctrTitle"/>
          </p:nvPr>
        </p:nvSpPr>
        <p:spPr>
          <a:xfrm>
            <a:off x="1078522" y="1098387"/>
            <a:ext cx="10318420" cy="4394989"/>
          </a:xfrm>
          <a:prstGeom prst="rect">
            <a:avLst/>
          </a:prstGeom>
        </p:spPr>
        <p:txBody>
          <a:bodyPr/>
          <a:lstStyle/>
          <a:p>
            <a:pPr>
              <a:defRPr sz="7000">
                <a:solidFill>
                  <a:srgbClr val="002060"/>
                </a:solidFill>
                <a:latin typeface="Quotable"/>
                <a:ea typeface="Quotable"/>
                <a:cs typeface="Quotable"/>
                <a:sym typeface="Quotable"/>
              </a:defRPr>
            </a:pPr>
            <a:r>
              <a:t>Capstone Design</a:t>
            </a:r>
            <a:br/>
            <a:r>
              <a:t>(Vino)</a:t>
            </a:r>
          </a:p>
        </p:txBody>
      </p:sp>
      <p:sp>
        <p:nvSpPr>
          <p:cNvPr id="133" name="부제목 2"/>
          <p:cNvSpPr txBox="1"/>
          <p:nvPr>
            <p:ph type="subTitle" sz="quarter" idx="1"/>
          </p:nvPr>
        </p:nvSpPr>
        <p:spPr>
          <a:xfrm>
            <a:off x="2215044" y="5979195"/>
            <a:ext cx="8045375" cy="742280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t>명순조</a:t>
            </a:r>
            <a:r>
              <a:t>, </a:t>
            </a:r>
            <a:r>
              <a:t>명순철</a:t>
            </a:r>
            <a:r>
              <a:t>, </a:t>
            </a:r>
            <a:r>
              <a:t>배동규</a:t>
            </a:r>
            <a:r>
              <a:t>, </a:t>
            </a:r>
            <a:r>
              <a:t>윤승환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1"/>
          <p:cNvSpPr txBox="1"/>
          <p:nvPr>
            <p:ph type="title"/>
          </p:nvPr>
        </p:nvSpPr>
        <p:spPr>
          <a:xfrm>
            <a:off x="1251677" y="382384"/>
            <a:ext cx="10178323" cy="1492133"/>
          </a:xfrm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36" name="내용 개체 틀 2"/>
          <p:cNvSpPr txBox="1"/>
          <p:nvPr>
            <p:ph type="body" idx="1"/>
          </p:nvPr>
        </p:nvSpPr>
        <p:spPr>
          <a:xfrm>
            <a:off x="1251677" y="1753985"/>
            <a:ext cx="10178323" cy="420798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t> - 체크리스트</a:t>
            </a:r>
          </a:p>
          <a:p>
            <a:pPr marL="0" indent="0">
              <a:buSzTx/>
              <a:buNone/>
              <a:defRPr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t> - 로드맵</a:t>
            </a:r>
          </a:p>
          <a:p>
            <a:pPr marL="0" indent="0">
              <a:buSzTx/>
              <a:buNone/>
              <a:defRPr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t> - 진행 사항</a:t>
            </a:r>
          </a:p>
          <a:p>
            <a:pPr marL="0" indent="0">
              <a:buSzTx/>
              <a:buNone/>
              <a:defRPr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t> - 사용 중인 소프트웨어 &amp; 하드웨어</a:t>
            </a:r>
          </a:p>
          <a:p>
            <a:pPr marL="0" indent="0">
              <a:buSzTx/>
              <a:buNone/>
              <a:defRPr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t> </a:t>
            </a:r>
            <a:r>
              <a:t>- Q &amp; A</a:t>
            </a:r>
          </a:p>
          <a:p>
            <a:pPr marL="0" indent="0">
              <a:buSzTx/>
              <a:buNone/>
              <a:defRPr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t> - 참고문헌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"/>
          <p:cNvGraphicFramePr/>
          <p:nvPr/>
        </p:nvGraphicFramePr>
        <p:xfrm>
          <a:off x="0" y="-184"/>
          <a:ext cx="12204701" cy="687106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1692139"/>
                <a:gridCol w="1705646"/>
                <a:gridCol w="3404538"/>
                <a:gridCol w="952119"/>
                <a:gridCol w="952119"/>
                <a:gridCol w="952119"/>
                <a:gridCol w="952119"/>
                <a:gridCol w="1581198"/>
              </a:tblGrid>
              <a:tr h="1617302">
                <a:tc gridSpan="3"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System Design Check List</a:t>
                      </a:r>
                    </a:p>
                  </a:txBody>
                  <a:tcPr marL="0" marR="0" marT="0" marB="0" anchor="ctr" anchorCtr="0" horzOverflow="overflow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명순철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명순조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배동규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윤승환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Procedure/Message</a:t>
                      </a:r>
                    </a:p>
                  </a:txBody>
                  <a:tcPr marL="0" marR="0" marT="0" marB="0" anchor="ctr" anchorCtr="0" horzOverflow="overflow"/>
                </a:tc>
              </a:tr>
              <a:tr h="457734">
                <a:tc gridSpan="3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System Architecture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gridSpan="3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ER Model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rowSpan="10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Procedure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Android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Camera Function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Connect Database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700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User Management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700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Random Recommend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 sz="1700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Setting 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vMerge="1">
                  <a:tcPr/>
                </a:tc>
                <a:tc rowSpan="5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AI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Collect Dataset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Data Normalization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Connect Database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CNN Deep Learning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  <a:tr h="43484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Validation Test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표 5"/>
          <p:cNvGraphicFramePr/>
          <p:nvPr/>
        </p:nvGraphicFramePr>
        <p:xfrm>
          <a:off x="0" y="-3"/>
          <a:ext cx="12192000" cy="685800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723207"/>
                <a:gridCol w="972589"/>
                <a:gridCol w="1185949"/>
                <a:gridCol w="1348510"/>
                <a:gridCol w="1431636"/>
                <a:gridCol w="1560945"/>
                <a:gridCol w="1080655"/>
                <a:gridCol w="1403927"/>
                <a:gridCol w="1265382"/>
                <a:gridCol w="1219200"/>
              </a:tblGrid>
              <a:tr h="28177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구분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876389"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  <a:r>
                        <a:t>Android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812146"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  <a:r>
                        <a:t>Database</a:t>
                      </a:r>
                    </a:p>
                    <a:p>
                      <a:pPr algn="ctr" defTabSz="914400">
                        <a:defRPr sz="1000"/>
                      </a:pPr>
                      <a:r>
                        <a:t>(Firebase)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607319"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  <a:r>
                        <a:t>AI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280368"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</a:p>
                    <a:p>
                      <a:pPr algn="ctr" defTabSz="914400">
                        <a:defRPr sz="1000"/>
                      </a:pPr>
                      <a:r>
                        <a:t>공통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000"/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143" name="모서리가 둥근 직사각형 6"/>
          <p:cNvGrpSpPr/>
          <p:nvPr/>
        </p:nvGrpSpPr>
        <p:grpSpPr>
          <a:xfrm>
            <a:off x="766617" y="5791832"/>
            <a:ext cx="905166" cy="405134"/>
            <a:chOff x="0" y="0"/>
            <a:chExt cx="905164" cy="405132"/>
          </a:xfrm>
        </p:grpSpPr>
        <p:sp>
          <p:nvSpPr>
            <p:cNvPr id="141" name="모서리가 둥근 직사각형"/>
            <p:cNvSpPr/>
            <p:nvPr/>
          </p:nvSpPr>
          <p:spPr>
            <a:xfrm>
              <a:off x="0" y="8602"/>
              <a:ext cx="905165" cy="387928"/>
            </a:xfrm>
            <a:prstGeom prst="roundRect">
              <a:avLst>
                <a:gd name="adj" fmla="val 16667"/>
              </a:avLst>
            </a:prstGeom>
            <a:solidFill>
              <a:srgbClr val="BDD7EE"/>
            </a:solidFill>
            <a:ln w="12700" cap="flat">
              <a:solidFill>
                <a:srgbClr val="BDD7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42" name="아이디어…"/>
            <p:cNvSpPr txBox="1"/>
            <p:nvPr/>
          </p:nvSpPr>
          <p:spPr>
            <a:xfrm>
              <a:off x="18937" y="-1"/>
              <a:ext cx="867290" cy="40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아이디어 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회의</a:t>
              </a:r>
            </a:p>
          </p:txBody>
        </p:sp>
      </p:grpSp>
      <p:grpSp>
        <p:nvGrpSpPr>
          <p:cNvPr id="146" name="모서리가 둥근 직사각형 7"/>
          <p:cNvGrpSpPr/>
          <p:nvPr/>
        </p:nvGrpSpPr>
        <p:grpSpPr>
          <a:xfrm>
            <a:off x="1813790" y="577271"/>
            <a:ext cx="869374" cy="281710"/>
            <a:chOff x="0" y="0"/>
            <a:chExt cx="869373" cy="281708"/>
          </a:xfrm>
        </p:grpSpPr>
        <p:sp>
          <p:nvSpPr>
            <p:cNvPr id="144" name="모서리가 둥근 직사각형"/>
            <p:cNvSpPr/>
            <p:nvPr/>
          </p:nvSpPr>
          <p:spPr>
            <a:xfrm>
              <a:off x="0" y="0"/>
              <a:ext cx="869374" cy="281709"/>
            </a:xfrm>
            <a:prstGeom prst="roundRect">
              <a:avLst>
                <a:gd name="adj" fmla="val 16667"/>
              </a:avLst>
            </a:prstGeom>
            <a:solidFill>
              <a:srgbClr val="FFE699"/>
            </a:solidFill>
            <a:ln w="12700" cap="flat">
              <a:solidFill>
                <a:srgbClr val="FFE6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45" name="UI 틀 개발"/>
            <p:cNvSpPr txBox="1"/>
            <p:nvPr/>
          </p:nvSpPr>
          <p:spPr>
            <a:xfrm>
              <a:off x="13751" y="14488"/>
              <a:ext cx="841871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UI </a:t>
              </a:r>
              <a:r>
                <a:t>틀 개발</a:t>
              </a:r>
            </a:p>
          </p:txBody>
        </p:sp>
      </p:grpSp>
      <p:grpSp>
        <p:nvGrpSpPr>
          <p:cNvPr id="149" name="모서리가 둥근 직사각형 8"/>
          <p:cNvGrpSpPr/>
          <p:nvPr/>
        </p:nvGrpSpPr>
        <p:grpSpPr>
          <a:xfrm>
            <a:off x="1714498" y="4189152"/>
            <a:ext cx="1067956" cy="396241"/>
            <a:chOff x="0" y="0"/>
            <a:chExt cx="1067954" cy="396240"/>
          </a:xfrm>
        </p:grpSpPr>
        <p:sp>
          <p:nvSpPr>
            <p:cNvPr id="147" name="모서리가 둥근 직사각형"/>
            <p:cNvSpPr/>
            <p:nvPr/>
          </p:nvSpPr>
          <p:spPr>
            <a:xfrm>
              <a:off x="0" y="4156"/>
              <a:ext cx="1067955" cy="387928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C5E0B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48" name="Collect…"/>
            <p:cNvSpPr txBox="1"/>
            <p:nvPr/>
          </p:nvSpPr>
          <p:spPr>
            <a:xfrm>
              <a:off x="18936" y="0"/>
              <a:ext cx="103008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Collect</a:t>
              </a:r>
              <a:endParaRPr>
                <a:solidFill>
                  <a:schemeClr val="accent1">
                    <a:lumOff val="51466"/>
                  </a:schemeClr>
                </a:solidFill>
              </a:endParaRP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Data set</a:t>
              </a:r>
            </a:p>
          </p:txBody>
        </p:sp>
      </p:grpSp>
      <p:grpSp>
        <p:nvGrpSpPr>
          <p:cNvPr id="152" name="모서리가 둥근 직사각형 9"/>
          <p:cNvGrpSpPr/>
          <p:nvPr/>
        </p:nvGrpSpPr>
        <p:grpSpPr>
          <a:xfrm>
            <a:off x="2983921" y="4174835"/>
            <a:ext cx="1137230" cy="424875"/>
            <a:chOff x="0" y="0"/>
            <a:chExt cx="1137229" cy="424874"/>
          </a:xfrm>
        </p:grpSpPr>
        <p:sp>
          <p:nvSpPr>
            <p:cNvPr id="150" name="모서리가 둥근 직사각형"/>
            <p:cNvSpPr/>
            <p:nvPr/>
          </p:nvSpPr>
          <p:spPr>
            <a:xfrm>
              <a:off x="0" y="0"/>
              <a:ext cx="1137230" cy="424875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C5E0B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51" name="Dataset 정규화…"/>
            <p:cNvSpPr txBox="1"/>
            <p:nvPr/>
          </p:nvSpPr>
          <p:spPr>
            <a:xfrm>
              <a:off x="20741" y="5424"/>
              <a:ext cx="1095747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Dataset </a:t>
              </a:r>
              <a:r>
                <a:t>정규화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With </a:t>
              </a:r>
              <a:r>
                <a:t>캠스캐너</a:t>
              </a:r>
            </a:p>
          </p:txBody>
        </p:sp>
      </p:grpSp>
      <p:sp>
        <p:nvSpPr>
          <p:cNvPr id="228" name="직선 화살표 연결선 11"/>
          <p:cNvSpPr/>
          <p:nvPr/>
        </p:nvSpPr>
        <p:spPr>
          <a:xfrm>
            <a:off x="2788838" y="4387272"/>
            <a:ext cx="1887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14059"/>
                  <a:pt x="14400" y="21259"/>
                  <a:pt x="21600" y="21600"/>
                </a:cubicBez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56" name="모서리가 둥근 직사각형 12"/>
          <p:cNvGrpSpPr/>
          <p:nvPr/>
        </p:nvGrpSpPr>
        <p:grpSpPr>
          <a:xfrm>
            <a:off x="2990849" y="577271"/>
            <a:ext cx="1123374" cy="281710"/>
            <a:chOff x="0" y="0"/>
            <a:chExt cx="1123373" cy="281708"/>
          </a:xfrm>
        </p:grpSpPr>
        <p:sp>
          <p:nvSpPr>
            <p:cNvPr id="154" name="모서리가 둥근 직사각형"/>
            <p:cNvSpPr/>
            <p:nvPr/>
          </p:nvSpPr>
          <p:spPr>
            <a:xfrm>
              <a:off x="0" y="0"/>
              <a:ext cx="1123374" cy="281709"/>
            </a:xfrm>
            <a:prstGeom prst="roundRect">
              <a:avLst>
                <a:gd name="adj" fmla="val 16667"/>
              </a:avLst>
            </a:prstGeom>
            <a:solidFill>
              <a:srgbClr val="FFE699"/>
            </a:solidFill>
            <a:ln w="12700" cap="flat">
              <a:solidFill>
                <a:srgbClr val="FFE6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55" name="캠기능 추가"/>
            <p:cNvSpPr txBox="1"/>
            <p:nvPr/>
          </p:nvSpPr>
          <p:spPr>
            <a:xfrm>
              <a:off x="13751" y="14488"/>
              <a:ext cx="1095871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캠기능 추가</a:t>
              </a:r>
            </a:p>
          </p:txBody>
        </p:sp>
      </p:grpSp>
      <p:sp>
        <p:nvSpPr>
          <p:cNvPr id="157" name="직선 화살표 연결선 14"/>
          <p:cNvSpPr/>
          <p:nvPr/>
        </p:nvSpPr>
        <p:spPr>
          <a:xfrm flipV="1">
            <a:off x="2683162" y="718125"/>
            <a:ext cx="293830" cy="2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 defTabSz="914400"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grpSp>
        <p:nvGrpSpPr>
          <p:cNvPr id="160" name="모서리가 둥근 직사각형 16"/>
          <p:cNvGrpSpPr/>
          <p:nvPr/>
        </p:nvGrpSpPr>
        <p:grpSpPr>
          <a:xfrm>
            <a:off x="4330696" y="2384768"/>
            <a:ext cx="1207656" cy="405133"/>
            <a:chOff x="0" y="0"/>
            <a:chExt cx="1207654" cy="405132"/>
          </a:xfrm>
        </p:grpSpPr>
        <p:sp>
          <p:nvSpPr>
            <p:cNvPr id="158" name="모서리가 둥근 직사각형"/>
            <p:cNvSpPr/>
            <p:nvPr/>
          </p:nvSpPr>
          <p:spPr>
            <a:xfrm>
              <a:off x="0" y="8602"/>
              <a:ext cx="1207655" cy="387928"/>
            </a:xfrm>
            <a:prstGeom prst="roundRect">
              <a:avLst>
                <a:gd name="adj" fmla="val 16667"/>
              </a:avLst>
            </a:prstGeom>
            <a:solidFill>
              <a:srgbClr val="F8CBAD"/>
            </a:solidFill>
            <a:ln w="12700" cap="flat">
              <a:solidFill>
                <a:srgbClr val="F8CBA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59" name="데이터베이스…"/>
            <p:cNvSpPr txBox="1"/>
            <p:nvPr/>
          </p:nvSpPr>
          <p:spPr>
            <a:xfrm>
              <a:off x="18936" y="-1"/>
              <a:ext cx="1169783" cy="40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데이터베이스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구조 설계</a:t>
              </a:r>
            </a:p>
          </p:txBody>
        </p:sp>
      </p:grpSp>
      <p:grpSp>
        <p:nvGrpSpPr>
          <p:cNvPr id="163" name="모서리가 둥근 직사각형 18"/>
          <p:cNvGrpSpPr/>
          <p:nvPr/>
        </p:nvGrpSpPr>
        <p:grpSpPr>
          <a:xfrm>
            <a:off x="4330696" y="511113"/>
            <a:ext cx="1207656" cy="414027"/>
            <a:chOff x="0" y="0"/>
            <a:chExt cx="1207654" cy="414025"/>
          </a:xfrm>
        </p:grpSpPr>
        <p:sp>
          <p:nvSpPr>
            <p:cNvPr id="161" name="모서리가 둥근 직사각형"/>
            <p:cNvSpPr/>
            <p:nvPr/>
          </p:nvSpPr>
          <p:spPr>
            <a:xfrm>
              <a:off x="0" y="66158"/>
              <a:ext cx="1207655" cy="281710"/>
            </a:xfrm>
            <a:prstGeom prst="roundRect">
              <a:avLst>
                <a:gd name="adj" fmla="val 16667"/>
              </a:avLst>
            </a:prstGeom>
            <a:solidFill>
              <a:srgbClr val="FFE699"/>
            </a:solidFill>
            <a:ln w="12700" cap="flat">
              <a:solidFill>
                <a:srgbClr val="FFE6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62" name="캠 이미지 데이터…"/>
            <p:cNvSpPr txBox="1"/>
            <p:nvPr/>
          </p:nvSpPr>
          <p:spPr>
            <a:xfrm>
              <a:off x="13751" y="0"/>
              <a:ext cx="1180153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캠 이미지 데이터 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베이스 이동</a:t>
              </a:r>
            </a:p>
          </p:txBody>
        </p:sp>
      </p:grpSp>
      <p:sp>
        <p:nvSpPr>
          <p:cNvPr id="229" name="직선 화살표 연결선 20"/>
          <p:cNvSpPr/>
          <p:nvPr/>
        </p:nvSpPr>
        <p:spPr>
          <a:xfrm>
            <a:off x="4120752" y="718126"/>
            <a:ext cx="20359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67" name="모서리가 둥근 직사각형 23"/>
          <p:cNvGrpSpPr/>
          <p:nvPr/>
        </p:nvGrpSpPr>
        <p:grpSpPr>
          <a:xfrm>
            <a:off x="5834349" y="4099613"/>
            <a:ext cx="1179083" cy="575319"/>
            <a:chOff x="0" y="0"/>
            <a:chExt cx="1179082" cy="575317"/>
          </a:xfrm>
        </p:grpSpPr>
        <p:sp>
          <p:nvSpPr>
            <p:cNvPr id="165" name="모서리가 둥근 직사각형"/>
            <p:cNvSpPr/>
            <p:nvPr/>
          </p:nvSpPr>
          <p:spPr>
            <a:xfrm>
              <a:off x="0" y="41741"/>
              <a:ext cx="1179083" cy="491836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C5E0B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66" name="데이터베이스…"/>
            <p:cNvSpPr txBox="1"/>
            <p:nvPr/>
          </p:nvSpPr>
          <p:spPr>
            <a:xfrm>
              <a:off x="24008" y="0"/>
              <a:ext cx="1131066" cy="575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데이터베이스 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저장된 이미지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가져오는 기능</a:t>
              </a:r>
            </a:p>
          </p:txBody>
        </p:sp>
      </p:grpSp>
      <p:grpSp>
        <p:nvGrpSpPr>
          <p:cNvPr id="170" name="모서리가 둥근 직사각형 42"/>
          <p:cNvGrpSpPr/>
          <p:nvPr/>
        </p:nvGrpSpPr>
        <p:grpSpPr>
          <a:xfrm>
            <a:off x="4400342" y="4174835"/>
            <a:ext cx="1137230" cy="424875"/>
            <a:chOff x="0" y="0"/>
            <a:chExt cx="1137229" cy="424874"/>
          </a:xfrm>
        </p:grpSpPr>
        <p:sp>
          <p:nvSpPr>
            <p:cNvPr id="168" name="모서리가 둥근 직사각형"/>
            <p:cNvSpPr/>
            <p:nvPr/>
          </p:nvSpPr>
          <p:spPr>
            <a:xfrm>
              <a:off x="0" y="0"/>
              <a:ext cx="1137230" cy="424875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C5E0B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69" name="Deep NN…"/>
            <p:cNvSpPr txBox="1"/>
            <p:nvPr/>
          </p:nvSpPr>
          <p:spPr>
            <a:xfrm>
              <a:off x="20741" y="9870"/>
              <a:ext cx="1095747" cy="40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Deep NN </a:t>
              </a:r>
              <a:endParaRPr>
                <a:solidFill>
                  <a:schemeClr val="accent1">
                    <a:lumOff val="51466"/>
                  </a:schemeClr>
                </a:solidFill>
              </a:endParaRP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모델 개발</a:t>
              </a:r>
            </a:p>
          </p:txBody>
        </p:sp>
      </p:grpSp>
      <p:sp>
        <p:nvSpPr>
          <p:cNvPr id="230" name="직선 화살표 연결선 44"/>
          <p:cNvSpPr/>
          <p:nvPr/>
        </p:nvSpPr>
        <p:spPr>
          <a:xfrm>
            <a:off x="4968957" y="4606238"/>
            <a:ext cx="1" cy="453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74" name="모서리가 둥근 직사각형 45"/>
          <p:cNvGrpSpPr/>
          <p:nvPr/>
        </p:nvGrpSpPr>
        <p:grpSpPr>
          <a:xfrm>
            <a:off x="4400342" y="5066143"/>
            <a:ext cx="1137230" cy="424875"/>
            <a:chOff x="0" y="0"/>
            <a:chExt cx="1137229" cy="424874"/>
          </a:xfrm>
        </p:grpSpPr>
        <p:sp>
          <p:nvSpPr>
            <p:cNvPr id="172" name="모서리가 둥근 직사각형"/>
            <p:cNvSpPr/>
            <p:nvPr/>
          </p:nvSpPr>
          <p:spPr>
            <a:xfrm>
              <a:off x="0" y="0"/>
              <a:ext cx="1137230" cy="424875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C5E0B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73" name="Data set…"/>
            <p:cNvSpPr txBox="1"/>
            <p:nvPr/>
          </p:nvSpPr>
          <p:spPr>
            <a:xfrm>
              <a:off x="20741" y="14317"/>
              <a:ext cx="109574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Data set</a:t>
              </a:r>
              <a:endParaRPr>
                <a:solidFill>
                  <a:schemeClr val="accent1">
                    <a:lumOff val="51466"/>
                  </a:schemeClr>
                </a:solidFill>
              </a:endParaRP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학습</a:t>
              </a:r>
            </a:p>
          </p:txBody>
        </p:sp>
      </p:grpSp>
      <p:sp>
        <p:nvSpPr>
          <p:cNvPr id="231" name="직선 화살표 연결선 48"/>
          <p:cNvSpPr/>
          <p:nvPr/>
        </p:nvSpPr>
        <p:spPr>
          <a:xfrm>
            <a:off x="5543739" y="5278580"/>
            <a:ext cx="21601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78" name="모서리가 둥근 직사각형 49"/>
          <p:cNvGrpSpPr/>
          <p:nvPr/>
        </p:nvGrpSpPr>
        <p:grpSpPr>
          <a:xfrm>
            <a:off x="5848741" y="2288424"/>
            <a:ext cx="1083544" cy="577274"/>
            <a:chOff x="0" y="0"/>
            <a:chExt cx="1083542" cy="577273"/>
          </a:xfrm>
        </p:grpSpPr>
        <p:sp>
          <p:nvSpPr>
            <p:cNvPr id="176" name="모서리가 둥근 직사각형"/>
            <p:cNvSpPr/>
            <p:nvPr/>
          </p:nvSpPr>
          <p:spPr>
            <a:xfrm>
              <a:off x="0" y="0"/>
              <a:ext cx="1083543" cy="577274"/>
            </a:xfrm>
            <a:prstGeom prst="roundRect">
              <a:avLst>
                <a:gd name="adj" fmla="val 16667"/>
              </a:avLst>
            </a:prstGeom>
            <a:solidFill>
              <a:srgbClr val="F8CBAD"/>
            </a:solidFill>
            <a:ln w="12700" cap="flat">
              <a:solidFill>
                <a:srgbClr val="F8CBA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77" name="Realtime database 활용…"/>
            <p:cNvSpPr txBox="1"/>
            <p:nvPr/>
          </p:nvSpPr>
          <p:spPr>
            <a:xfrm>
              <a:off x="28179" y="5423"/>
              <a:ext cx="1027185" cy="566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Realtime database </a:t>
              </a:r>
              <a:r>
                <a:t>활용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통신방법 고안</a:t>
              </a:r>
            </a:p>
          </p:txBody>
        </p:sp>
      </p:grpSp>
      <p:grpSp>
        <p:nvGrpSpPr>
          <p:cNvPr id="181" name="모서리가 둥근 직사각형 54"/>
          <p:cNvGrpSpPr/>
          <p:nvPr/>
        </p:nvGrpSpPr>
        <p:grpSpPr>
          <a:xfrm>
            <a:off x="5783691" y="967507"/>
            <a:ext cx="1280399" cy="281710"/>
            <a:chOff x="0" y="0"/>
            <a:chExt cx="1280398" cy="281708"/>
          </a:xfrm>
        </p:grpSpPr>
        <p:sp>
          <p:nvSpPr>
            <p:cNvPr id="179" name="모서리가 둥근 직사각형"/>
            <p:cNvSpPr/>
            <p:nvPr/>
          </p:nvSpPr>
          <p:spPr>
            <a:xfrm>
              <a:off x="0" y="0"/>
              <a:ext cx="1280399" cy="281709"/>
            </a:xfrm>
            <a:prstGeom prst="roundRect">
              <a:avLst>
                <a:gd name="adj" fmla="val 16667"/>
              </a:avLst>
            </a:prstGeom>
            <a:solidFill>
              <a:srgbClr val="FFE699"/>
            </a:solidFill>
            <a:ln w="12700" cap="flat">
              <a:solidFill>
                <a:srgbClr val="FFE6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80" name="리뷰작성 기능추가"/>
            <p:cNvSpPr txBox="1"/>
            <p:nvPr/>
          </p:nvSpPr>
          <p:spPr>
            <a:xfrm>
              <a:off x="13752" y="14488"/>
              <a:ext cx="1252894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리뷰작성 기능추가</a:t>
              </a:r>
            </a:p>
          </p:txBody>
        </p:sp>
      </p:grpSp>
      <p:sp>
        <p:nvSpPr>
          <p:cNvPr id="182" name="직선 화살표 연결선 55"/>
          <p:cNvSpPr/>
          <p:nvPr/>
        </p:nvSpPr>
        <p:spPr>
          <a:xfrm>
            <a:off x="6423890" y="1249216"/>
            <a:ext cx="1" cy="302722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 defTabSz="914400"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grpSp>
        <p:nvGrpSpPr>
          <p:cNvPr id="185" name="모서리가 둥근 직사각형 58"/>
          <p:cNvGrpSpPr/>
          <p:nvPr/>
        </p:nvGrpSpPr>
        <p:grpSpPr>
          <a:xfrm>
            <a:off x="5783691" y="1490226"/>
            <a:ext cx="1280399" cy="405133"/>
            <a:chOff x="0" y="0"/>
            <a:chExt cx="1280398" cy="405132"/>
          </a:xfrm>
        </p:grpSpPr>
        <p:sp>
          <p:nvSpPr>
            <p:cNvPr id="183" name="모서리가 둥근 직사각형"/>
            <p:cNvSpPr/>
            <p:nvPr/>
          </p:nvSpPr>
          <p:spPr>
            <a:xfrm>
              <a:off x="0" y="61711"/>
              <a:ext cx="1280399" cy="281710"/>
            </a:xfrm>
            <a:prstGeom prst="roundRect">
              <a:avLst>
                <a:gd name="adj" fmla="val 16667"/>
              </a:avLst>
            </a:prstGeom>
            <a:solidFill>
              <a:srgbClr val="FFE699"/>
            </a:solidFill>
            <a:ln w="12700" cap="flat">
              <a:solidFill>
                <a:srgbClr val="FFE6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84" name="리뷰 데이터베이스…"/>
            <p:cNvSpPr txBox="1"/>
            <p:nvPr/>
          </p:nvSpPr>
          <p:spPr>
            <a:xfrm>
              <a:off x="13752" y="0"/>
              <a:ext cx="1252894" cy="405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리뷰 데이터베이스 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이동</a:t>
              </a:r>
            </a:p>
          </p:txBody>
        </p:sp>
      </p:grpSp>
      <p:grpSp>
        <p:nvGrpSpPr>
          <p:cNvPr id="188" name="모서리가 둥근 직사각형 60"/>
          <p:cNvGrpSpPr/>
          <p:nvPr/>
        </p:nvGrpSpPr>
        <p:grpSpPr>
          <a:xfrm>
            <a:off x="5766106" y="5066143"/>
            <a:ext cx="1315568" cy="424875"/>
            <a:chOff x="0" y="0"/>
            <a:chExt cx="1315566" cy="424874"/>
          </a:xfrm>
        </p:grpSpPr>
        <p:sp>
          <p:nvSpPr>
            <p:cNvPr id="186" name="모서리가 둥근 직사각형"/>
            <p:cNvSpPr/>
            <p:nvPr/>
          </p:nvSpPr>
          <p:spPr>
            <a:xfrm>
              <a:off x="0" y="0"/>
              <a:ext cx="1315567" cy="424875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C5E0B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8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87" name="학습된 모델을…"/>
            <p:cNvSpPr txBox="1"/>
            <p:nvPr/>
          </p:nvSpPr>
          <p:spPr>
            <a:xfrm>
              <a:off x="20740" y="32602"/>
              <a:ext cx="1274087" cy="35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8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학습된 모델을 </a:t>
              </a:r>
            </a:p>
            <a:p>
              <a:pPr algn="ctr" defTabSz="914400">
                <a:defRPr sz="8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적용한 프로그램 작성</a:t>
              </a:r>
            </a:p>
          </p:txBody>
        </p:sp>
      </p:grpSp>
      <p:sp>
        <p:nvSpPr>
          <p:cNvPr id="232" name="직선 화살표 연결선 64"/>
          <p:cNvSpPr/>
          <p:nvPr/>
        </p:nvSpPr>
        <p:spPr>
          <a:xfrm>
            <a:off x="6423890" y="4675082"/>
            <a:ext cx="1" cy="384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3" name="꺾인 연결선 67"/>
          <p:cNvSpPr/>
          <p:nvPr/>
        </p:nvSpPr>
        <p:spPr>
          <a:xfrm>
            <a:off x="1553210" y="717549"/>
            <a:ext cx="4224020" cy="389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9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4" name="직선 화살표 연결선 71"/>
          <p:cNvSpPr/>
          <p:nvPr/>
        </p:nvSpPr>
        <p:spPr>
          <a:xfrm>
            <a:off x="7088097" y="5278580"/>
            <a:ext cx="21576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94" name="모서리가 둥근 직사각형 81"/>
          <p:cNvGrpSpPr/>
          <p:nvPr/>
        </p:nvGrpSpPr>
        <p:grpSpPr>
          <a:xfrm>
            <a:off x="7310208" y="5066143"/>
            <a:ext cx="910089" cy="424875"/>
            <a:chOff x="0" y="0"/>
            <a:chExt cx="910087" cy="424874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0" y="0"/>
              <a:ext cx="910088" cy="424875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C5E0B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93" name="Output…"/>
            <p:cNvSpPr txBox="1"/>
            <p:nvPr/>
          </p:nvSpPr>
          <p:spPr>
            <a:xfrm>
              <a:off x="20740" y="9870"/>
              <a:ext cx="868607" cy="40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Output</a:t>
              </a:r>
              <a:endParaRPr>
                <a:solidFill>
                  <a:schemeClr val="accent1">
                    <a:lumOff val="51466"/>
                  </a:schemeClr>
                </a:solidFill>
              </a:endParaRP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DB </a:t>
              </a:r>
              <a:r>
                <a:t>이동</a:t>
              </a:r>
            </a:p>
          </p:txBody>
        </p:sp>
      </p:grpSp>
      <p:grpSp>
        <p:nvGrpSpPr>
          <p:cNvPr id="197" name="모서리가 둥근 직사각형 83"/>
          <p:cNvGrpSpPr/>
          <p:nvPr/>
        </p:nvGrpSpPr>
        <p:grpSpPr>
          <a:xfrm>
            <a:off x="7271204" y="515559"/>
            <a:ext cx="986629" cy="405133"/>
            <a:chOff x="0" y="0"/>
            <a:chExt cx="986627" cy="405132"/>
          </a:xfrm>
        </p:grpSpPr>
        <p:sp>
          <p:nvSpPr>
            <p:cNvPr id="195" name="모서리가 둥근 직사각형"/>
            <p:cNvSpPr/>
            <p:nvPr/>
          </p:nvSpPr>
          <p:spPr>
            <a:xfrm>
              <a:off x="0" y="61711"/>
              <a:ext cx="986628" cy="281710"/>
            </a:xfrm>
            <a:prstGeom prst="roundRect">
              <a:avLst>
                <a:gd name="adj" fmla="val 16667"/>
              </a:avLst>
            </a:prstGeom>
            <a:solidFill>
              <a:srgbClr val="FFE699"/>
            </a:solidFill>
            <a:ln w="12700" cap="flat">
              <a:solidFill>
                <a:srgbClr val="FFE6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196" name="Output 결과…"/>
            <p:cNvSpPr txBox="1"/>
            <p:nvPr/>
          </p:nvSpPr>
          <p:spPr>
            <a:xfrm>
              <a:off x="13751" y="0"/>
              <a:ext cx="959125" cy="405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Output </a:t>
              </a:r>
              <a:r>
                <a:t>결과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받아오기</a:t>
              </a:r>
            </a:p>
          </p:txBody>
        </p:sp>
      </p:grpSp>
      <p:sp>
        <p:nvSpPr>
          <p:cNvPr id="235" name="직선 화살표 연결선 84"/>
          <p:cNvSpPr/>
          <p:nvPr/>
        </p:nvSpPr>
        <p:spPr>
          <a:xfrm>
            <a:off x="5544736" y="718125"/>
            <a:ext cx="1720119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01" name="모서리가 둥근 직사각형 87"/>
          <p:cNvGrpSpPr/>
          <p:nvPr/>
        </p:nvGrpSpPr>
        <p:grpSpPr>
          <a:xfrm>
            <a:off x="7242677" y="2367621"/>
            <a:ext cx="1043683" cy="414027"/>
            <a:chOff x="0" y="0"/>
            <a:chExt cx="1043682" cy="414025"/>
          </a:xfrm>
        </p:grpSpPr>
        <p:sp>
          <p:nvSpPr>
            <p:cNvPr id="199" name="모서리가 둥근 직사각형"/>
            <p:cNvSpPr/>
            <p:nvPr/>
          </p:nvSpPr>
          <p:spPr>
            <a:xfrm>
              <a:off x="0" y="13049"/>
              <a:ext cx="1043683" cy="387928"/>
            </a:xfrm>
            <a:prstGeom prst="roundRect">
              <a:avLst>
                <a:gd name="adj" fmla="val 16667"/>
              </a:avLst>
            </a:prstGeom>
            <a:solidFill>
              <a:srgbClr val="F8CBAD"/>
            </a:solidFill>
            <a:ln w="12700" cap="flat">
              <a:solidFill>
                <a:srgbClr val="F8CBA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00" name="각 와인에…"/>
            <p:cNvSpPr txBox="1"/>
            <p:nvPr/>
          </p:nvSpPr>
          <p:spPr>
            <a:xfrm>
              <a:off x="18937" y="0"/>
              <a:ext cx="1005808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각 와인에 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고유번호 지급</a:t>
              </a:r>
            </a:p>
          </p:txBody>
        </p:sp>
      </p:grpSp>
      <p:grpSp>
        <p:nvGrpSpPr>
          <p:cNvPr id="204" name="모서리가 둥근 직사각형 88"/>
          <p:cNvGrpSpPr/>
          <p:nvPr/>
        </p:nvGrpSpPr>
        <p:grpSpPr>
          <a:xfrm>
            <a:off x="8277896" y="4156359"/>
            <a:ext cx="1449664" cy="424875"/>
            <a:chOff x="0" y="0"/>
            <a:chExt cx="1449662" cy="424874"/>
          </a:xfrm>
        </p:grpSpPr>
        <p:sp>
          <p:nvSpPr>
            <p:cNvPr id="202" name="모서리가 둥근 직사각형"/>
            <p:cNvSpPr/>
            <p:nvPr/>
          </p:nvSpPr>
          <p:spPr>
            <a:xfrm>
              <a:off x="0" y="0"/>
              <a:ext cx="1449663" cy="424875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C5E0B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8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03" name="New data를 모델에…"/>
            <p:cNvSpPr txBox="1"/>
            <p:nvPr/>
          </p:nvSpPr>
          <p:spPr>
            <a:xfrm>
              <a:off x="20740" y="32602"/>
              <a:ext cx="1408183" cy="35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8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New data</a:t>
              </a:r>
              <a:r>
                <a:t>를 모델에 </a:t>
              </a:r>
            </a:p>
            <a:p>
              <a:pPr algn="ctr" defTabSz="914400">
                <a:defRPr sz="8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update</a:t>
              </a:r>
              <a:r>
                <a:t>하는 프로그램 작성</a:t>
              </a:r>
            </a:p>
          </p:txBody>
        </p:sp>
      </p:grpSp>
      <p:sp>
        <p:nvSpPr>
          <p:cNvPr id="236" name="직선 화살표 연결선 90"/>
          <p:cNvSpPr/>
          <p:nvPr/>
        </p:nvSpPr>
        <p:spPr>
          <a:xfrm>
            <a:off x="7764517" y="920768"/>
            <a:ext cx="2" cy="308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08" name="모서리가 둥근 직사각형 91"/>
          <p:cNvGrpSpPr/>
          <p:nvPr/>
        </p:nvGrpSpPr>
        <p:grpSpPr>
          <a:xfrm>
            <a:off x="7081657" y="1229240"/>
            <a:ext cx="1365721" cy="414027"/>
            <a:chOff x="0" y="0"/>
            <a:chExt cx="1365720" cy="414025"/>
          </a:xfrm>
        </p:grpSpPr>
        <p:sp>
          <p:nvSpPr>
            <p:cNvPr id="206" name="모서리가 둥근 직사각형"/>
            <p:cNvSpPr/>
            <p:nvPr/>
          </p:nvSpPr>
          <p:spPr>
            <a:xfrm>
              <a:off x="0" y="66158"/>
              <a:ext cx="1365721" cy="281710"/>
            </a:xfrm>
            <a:prstGeom prst="roundRect">
              <a:avLst>
                <a:gd name="adj" fmla="val 16667"/>
              </a:avLst>
            </a:prstGeom>
            <a:solidFill>
              <a:srgbClr val="FFE699"/>
            </a:solidFill>
            <a:ln w="12700" cap="flat">
              <a:solidFill>
                <a:srgbClr val="FFE6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07" name="Output과…"/>
            <p:cNvSpPr txBox="1"/>
            <p:nvPr/>
          </p:nvSpPr>
          <p:spPr>
            <a:xfrm>
              <a:off x="13752" y="0"/>
              <a:ext cx="1338216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Output</a:t>
              </a:r>
              <a:r>
                <a:t>과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매칭되는 정보 출력</a:t>
              </a:r>
            </a:p>
          </p:txBody>
        </p:sp>
      </p:grpSp>
      <p:sp>
        <p:nvSpPr>
          <p:cNvPr id="209" name="직선 화살표 연결선 98"/>
          <p:cNvSpPr/>
          <p:nvPr/>
        </p:nvSpPr>
        <p:spPr>
          <a:xfrm flipV="1">
            <a:off x="5538351" y="2577060"/>
            <a:ext cx="310392" cy="10274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 defTabSz="914400">
              <a:defRPr>
                <a:latin typeface="맑은 고딕"/>
                <a:ea typeface="맑은 고딕"/>
                <a:cs typeface="맑은 고딕"/>
                <a:sym typeface="맑은 고딕"/>
              </a:defRPr>
            </a:pPr>
          </a:p>
        </p:txBody>
      </p:sp>
      <p:grpSp>
        <p:nvGrpSpPr>
          <p:cNvPr id="212" name="모서리가 둥근 직사각형 99"/>
          <p:cNvGrpSpPr/>
          <p:nvPr/>
        </p:nvGrpSpPr>
        <p:grpSpPr>
          <a:xfrm>
            <a:off x="4330806" y="3167606"/>
            <a:ext cx="1207656" cy="396241"/>
            <a:chOff x="0" y="0"/>
            <a:chExt cx="1207654" cy="396240"/>
          </a:xfrm>
        </p:grpSpPr>
        <p:sp>
          <p:nvSpPr>
            <p:cNvPr id="210" name="모서리가 둥근 직사각형"/>
            <p:cNvSpPr/>
            <p:nvPr/>
          </p:nvSpPr>
          <p:spPr>
            <a:xfrm>
              <a:off x="0" y="4156"/>
              <a:ext cx="1207655" cy="387928"/>
            </a:xfrm>
            <a:prstGeom prst="roundRect">
              <a:avLst>
                <a:gd name="adj" fmla="val 16667"/>
              </a:avLst>
            </a:prstGeom>
            <a:solidFill>
              <a:srgbClr val="F8CBAD"/>
            </a:solidFill>
            <a:ln w="12700" cap="flat">
              <a:solidFill>
                <a:srgbClr val="F8CBA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11" name="Image Storage…"/>
            <p:cNvSpPr txBox="1"/>
            <p:nvPr/>
          </p:nvSpPr>
          <p:spPr>
            <a:xfrm>
              <a:off x="18936" y="0"/>
              <a:ext cx="116978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Image Storage</a:t>
              </a:r>
              <a:endParaRPr>
                <a:solidFill>
                  <a:schemeClr val="accent1">
                    <a:lumOff val="51466"/>
                  </a:schemeClr>
                </a:solidFill>
              </a:endParaRP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생성</a:t>
              </a:r>
            </a:p>
          </p:txBody>
        </p:sp>
      </p:grpSp>
      <p:sp>
        <p:nvSpPr>
          <p:cNvPr id="237" name="직선 화살표 연결선 101"/>
          <p:cNvSpPr/>
          <p:nvPr/>
        </p:nvSpPr>
        <p:spPr>
          <a:xfrm>
            <a:off x="7070359" y="1692792"/>
            <a:ext cx="280732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16" name="모서리가 둥근 직사각형 102"/>
          <p:cNvGrpSpPr/>
          <p:nvPr/>
        </p:nvGrpSpPr>
        <p:grpSpPr>
          <a:xfrm>
            <a:off x="9884032" y="1485779"/>
            <a:ext cx="871314" cy="414027"/>
            <a:chOff x="0" y="0"/>
            <a:chExt cx="871312" cy="414025"/>
          </a:xfrm>
        </p:grpSpPr>
        <p:sp>
          <p:nvSpPr>
            <p:cNvPr id="214" name="모서리가 둥근 직사각형"/>
            <p:cNvSpPr/>
            <p:nvPr/>
          </p:nvSpPr>
          <p:spPr>
            <a:xfrm>
              <a:off x="0" y="66158"/>
              <a:ext cx="871313" cy="281710"/>
            </a:xfrm>
            <a:prstGeom prst="roundRect">
              <a:avLst>
                <a:gd name="adj" fmla="val 16667"/>
              </a:avLst>
            </a:prstGeom>
            <a:solidFill>
              <a:srgbClr val="FFE699"/>
            </a:solidFill>
            <a:ln w="12700" cap="flat">
              <a:solidFill>
                <a:srgbClr val="FFE6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15" name="랜덤 리뷰…"/>
            <p:cNvSpPr txBox="1"/>
            <p:nvPr/>
          </p:nvSpPr>
          <p:spPr>
            <a:xfrm>
              <a:off x="13751" y="0"/>
              <a:ext cx="84381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랜덤 리뷰 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기능 구현</a:t>
              </a:r>
            </a:p>
          </p:txBody>
        </p:sp>
      </p:grpSp>
      <p:sp>
        <p:nvSpPr>
          <p:cNvPr id="238" name="직선 화살표 연결선 106"/>
          <p:cNvSpPr/>
          <p:nvPr/>
        </p:nvSpPr>
        <p:spPr>
          <a:xfrm>
            <a:off x="8264185" y="720921"/>
            <a:ext cx="134611" cy="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5B9BD5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20" name="모서리가 둥근 직사각형 108"/>
          <p:cNvGrpSpPr/>
          <p:nvPr/>
        </p:nvGrpSpPr>
        <p:grpSpPr>
          <a:xfrm>
            <a:off x="8405145" y="518041"/>
            <a:ext cx="1195166" cy="414027"/>
            <a:chOff x="0" y="0"/>
            <a:chExt cx="1195165" cy="414025"/>
          </a:xfrm>
        </p:grpSpPr>
        <p:sp>
          <p:nvSpPr>
            <p:cNvPr id="218" name="모서리가 둥근 직사각형"/>
            <p:cNvSpPr/>
            <p:nvPr/>
          </p:nvSpPr>
          <p:spPr>
            <a:xfrm>
              <a:off x="0" y="66158"/>
              <a:ext cx="1195166" cy="281710"/>
            </a:xfrm>
            <a:prstGeom prst="roundRect">
              <a:avLst>
                <a:gd name="adj" fmla="val 16667"/>
              </a:avLst>
            </a:prstGeom>
            <a:solidFill>
              <a:srgbClr val="FFE699"/>
            </a:solidFill>
            <a:ln w="12700" cap="flat">
              <a:solidFill>
                <a:srgbClr val="FFE69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19" name="New data인 경우…"/>
            <p:cNvSpPr txBox="1"/>
            <p:nvPr/>
          </p:nvSpPr>
          <p:spPr>
            <a:xfrm>
              <a:off x="13752" y="0"/>
              <a:ext cx="1167661" cy="414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New data</a:t>
              </a:r>
              <a:r>
                <a:t>인 경우 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정보입력 기능</a:t>
              </a:r>
            </a:p>
          </p:txBody>
        </p:sp>
      </p:grpSp>
      <p:grpSp>
        <p:nvGrpSpPr>
          <p:cNvPr id="223" name="모서리가 둥근 직사각형 114"/>
          <p:cNvGrpSpPr/>
          <p:nvPr/>
        </p:nvGrpSpPr>
        <p:grpSpPr>
          <a:xfrm>
            <a:off x="11110421" y="5791832"/>
            <a:ext cx="905165" cy="405134"/>
            <a:chOff x="0" y="0"/>
            <a:chExt cx="905164" cy="405132"/>
          </a:xfrm>
        </p:grpSpPr>
        <p:sp>
          <p:nvSpPr>
            <p:cNvPr id="221" name="모서리가 둥근 직사각형"/>
            <p:cNvSpPr/>
            <p:nvPr/>
          </p:nvSpPr>
          <p:spPr>
            <a:xfrm>
              <a:off x="0" y="8602"/>
              <a:ext cx="905165" cy="387928"/>
            </a:xfrm>
            <a:prstGeom prst="roundRect">
              <a:avLst>
                <a:gd name="adj" fmla="val 16667"/>
              </a:avLst>
            </a:prstGeom>
            <a:solidFill>
              <a:srgbClr val="BDD7EE"/>
            </a:solidFill>
            <a:ln w="12700" cap="flat">
              <a:solidFill>
                <a:srgbClr val="BDD7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22" name="최종 보고서 작성"/>
            <p:cNvSpPr txBox="1"/>
            <p:nvPr/>
          </p:nvSpPr>
          <p:spPr>
            <a:xfrm>
              <a:off x="18937" y="-1"/>
              <a:ext cx="867290" cy="40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pPr/>
              <a:r>
                <a:t>최종 보고서 작성</a:t>
              </a:r>
            </a:p>
          </p:txBody>
        </p:sp>
      </p:grpSp>
      <p:grpSp>
        <p:nvGrpSpPr>
          <p:cNvPr id="226" name="모서리가 둥근 직사각형 9"/>
          <p:cNvGrpSpPr/>
          <p:nvPr/>
        </p:nvGrpSpPr>
        <p:grpSpPr>
          <a:xfrm>
            <a:off x="2983921" y="5004260"/>
            <a:ext cx="1137230" cy="548641"/>
            <a:chOff x="0" y="-61882"/>
            <a:chExt cx="1137229" cy="548640"/>
          </a:xfrm>
        </p:grpSpPr>
        <p:sp>
          <p:nvSpPr>
            <p:cNvPr id="224" name="모서리가 둥근 직사각형"/>
            <p:cNvSpPr/>
            <p:nvPr/>
          </p:nvSpPr>
          <p:spPr>
            <a:xfrm>
              <a:off x="0" y="0"/>
              <a:ext cx="1137230" cy="424875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C5E0B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</a:p>
          </p:txBody>
        </p:sp>
        <p:sp>
          <p:nvSpPr>
            <p:cNvPr id="225" name="Change format…"/>
            <p:cNvSpPr txBox="1"/>
            <p:nvPr/>
          </p:nvSpPr>
          <p:spPr>
            <a:xfrm>
              <a:off x="20741" y="-61883"/>
              <a:ext cx="109574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Change format</a:t>
              </a:r>
            </a:p>
            <a:p>
              <a:pPr algn="ctr" defTabSz="914400">
                <a:defRPr sz="1000"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dataset to TFRecord</a:t>
              </a:r>
            </a:p>
          </p:txBody>
        </p:sp>
      </p:grpSp>
      <p:sp>
        <p:nvSpPr>
          <p:cNvPr id="227" name="선"/>
          <p:cNvSpPr/>
          <p:nvPr/>
        </p:nvSpPr>
        <p:spPr>
          <a:xfrm>
            <a:off x="3552535" y="4644712"/>
            <a:ext cx="1" cy="405134"/>
          </a:xfrm>
          <a:prstGeom prst="line">
            <a:avLst/>
          </a:prstGeom>
          <a:ln w="6350">
            <a:solidFill>
              <a:srgbClr val="6A9AC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사각형"/>
          <p:cNvSpPr/>
          <p:nvPr/>
        </p:nvSpPr>
        <p:spPr>
          <a:xfrm>
            <a:off x="4393610" y="3089406"/>
            <a:ext cx="7381334" cy="3565626"/>
          </a:xfrm>
          <a:prstGeom prst="rect">
            <a:avLst/>
          </a:prstGeom>
          <a:gradFill>
            <a:gsLst>
              <a:gs pos="0">
                <a:schemeClr val="accent4">
                  <a:lumOff val="28381"/>
                </a:schemeClr>
              </a:gs>
              <a:gs pos="50000">
                <a:srgbClr val="B6B6B6"/>
              </a:gs>
              <a:gs pos="100000">
                <a:schemeClr val="accent4">
                  <a:lumOff val="16445"/>
                </a:schemeClr>
              </a:gs>
            </a:gsLst>
            <a:lin ang="5400000"/>
          </a:gradFill>
          <a:ln w="12700">
            <a:solidFill>
              <a:schemeClr val="accent4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41" name="진행 사항"/>
          <p:cNvSpPr txBox="1"/>
          <p:nvPr>
            <p:ph type="title"/>
          </p:nvPr>
        </p:nvSpPr>
        <p:spPr>
          <a:xfrm>
            <a:off x="1251677" y="382384"/>
            <a:ext cx="10178324" cy="811791"/>
          </a:xfrm>
          <a:prstGeom prst="rect">
            <a:avLst/>
          </a:prstGeom>
        </p:spPr>
        <p:txBody>
          <a:bodyPr/>
          <a:lstStyle>
            <a:lvl1pPr>
              <a:defRPr>
                <a:latin typeface="DX시인과나"/>
                <a:ea typeface="DX시인과나"/>
                <a:cs typeface="DX시인과나"/>
                <a:sym typeface="DX시인과나"/>
              </a:defRPr>
            </a:lvl1pPr>
          </a:lstStyle>
          <a:p>
            <a:pPr/>
            <a:r>
              <a:t>진행 사항</a:t>
            </a:r>
          </a:p>
        </p:txBody>
      </p:sp>
      <p:pic>
        <p:nvPicPr>
          <p:cNvPr id="242" name="스크린샷 2019-04-16 오후 11.00.12.png" descr="스크린샷 2019-04-16 오후 11.00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6711" y="1435822"/>
            <a:ext cx="7838182" cy="1156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스크린샷 2019-04-16 오후 10.59.50.png" descr="스크린샷 2019-04-16 오후 10.59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8357" y="4838180"/>
            <a:ext cx="1155701" cy="12573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선"/>
          <p:cNvSpPr/>
          <p:nvPr/>
        </p:nvSpPr>
        <p:spPr>
          <a:xfrm flipH="1">
            <a:off x="2066207" y="2878020"/>
            <a:ext cx="1" cy="1674918"/>
          </a:xfrm>
          <a:prstGeom prst="line">
            <a:avLst/>
          </a:prstGeom>
          <a:ln w="88900">
            <a:solidFill>
              <a:srgbClr val="DDDDD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45" name="스크린샷 2019-04-16 오후 10.58.42.png" descr="스크린샷 2019-04-16 오후 10.58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8895" y="3478077"/>
            <a:ext cx="3323888" cy="2788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스크린샷 2019-04-16 오후 10.58.48.png" descr="스크린샷 2019-04-16 오후 10.58.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20184" y="3490291"/>
            <a:ext cx="3323888" cy="2763857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선"/>
          <p:cNvSpPr/>
          <p:nvPr/>
        </p:nvSpPr>
        <p:spPr>
          <a:xfrm>
            <a:off x="2872036" y="5466830"/>
            <a:ext cx="1387983" cy="1"/>
          </a:xfrm>
          <a:prstGeom prst="line">
            <a:avLst/>
          </a:prstGeom>
          <a:ln w="88900">
            <a:solidFill>
              <a:srgbClr val="DDDDD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사용 중인 소프트웨어 &amp; 하드웨어"/>
          <p:cNvSpPr txBox="1"/>
          <p:nvPr/>
        </p:nvSpPr>
        <p:spPr>
          <a:xfrm>
            <a:off x="1251677" y="382384"/>
            <a:ext cx="10178324" cy="811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defRPr cap="all" spc="200" sz="5100">
                <a:latin typeface="DX시인과나"/>
                <a:ea typeface="DX시인과나"/>
                <a:cs typeface="DX시인과나"/>
                <a:sym typeface="DX시인과나"/>
              </a:defRPr>
            </a:lvl1pPr>
          </a:lstStyle>
          <a:p>
            <a:pPr/>
            <a:r>
              <a:t>사용 중인 소프트웨어 &amp; 하드웨어</a:t>
            </a:r>
          </a:p>
        </p:txBody>
      </p:sp>
      <p:graphicFrame>
        <p:nvGraphicFramePr>
          <p:cNvPr id="250" name="표"/>
          <p:cNvGraphicFramePr/>
          <p:nvPr/>
        </p:nvGraphicFramePr>
        <p:xfrm>
          <a:off x="1166283" y="1313646"/>
          <a:ext cx="9872134" cy="53135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{EEE7283C-3CF3-47DC-8721-378D4A62B228}</a:tableStyleId>
              </a:tblPr>
              <a:tblGrid>
                <a:gridCol w="2464858"/>
                <a:gridCol w="2464858"/>
                <a:gridCol w="2464858"/>
                <a:gridCol w="2464858"/>
              </a:tblGrid>
              <a:tr h="88347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명순철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명순조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배동규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>
                              <a:lumOff val="51466"/>
                            </a:schemeClr>
                          </a:solidFill>
                        </a:rPr>
                        <a:t>윤승환</a:t>
                      </a:r>
                    </a:p>
                  </a:txBody>
                  <a:tcPr marL="0" marR="0" marT="0" marB="0" anchor="ctr" anchorCtr="0" horzOverflow="overflow"/>
                </a:tc>
              </a:tr>
              <a:tr h="8834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Windows 10 64bit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macOs Mojave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Windows 10 64bit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Windows 10 64bit</a:t>
                      </a:r>
                    </a:p>
                  </a:txBody>
                  <a:tcPr marL="0" marR="0" marT="0" marB="0" anchor="ctr" anchorCtr="0" horzOverflow="overflow"/>
                </a:tc>
              </a:tr>
              <a:tr h="8834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Intel Core i7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Intel Core i5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AMD Ryzen 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Intel Core i5</a:t>
                      </a:r>
                    </a:p>
                  </a:txBody>
                  <a:tcPr marL="0" marR="0" marT="0" marB="0" anchor="ctr" anchorCtr="0" horzOverflow="overflow"/>
                </a:tc>
              </a:tr>
              <a:tr h="8834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Ram 16GB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Ram 8GB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Ram 16GB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Ram 8GB</a:t>
                      </a:r>
                    </a:p>
                  </a:txBody>
                  <a:tcPr marL="0" marR="0" marT="0" marB="0" anchor="ctr" anchorCtr="0" horzOverflow="overflow"/>
                </a:tc>
              </a:tr>
              <a:tr h="8834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NVIDIA GeForce GTX 1050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Intel Iris Plus Graphics 650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NVIDIA GeForce GTX 1060 3GB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NVIDIA Geforce GTX 765M</a:t>
                      </a:r>
                    </a:p>
                  </a:txBody>
                  <a:tcPr marL="0" marR="0" marT="0" marB="0" anchor="ctr" anchorCtr="0" horzOverflow="overflow"/>
                </a:tc>
              </a:tr>
              <a:tr h="88347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Android Studio
FireBase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Visual Studio Code Python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Android Studio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IDLE Python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제목 1"/>
          <p:cNvSpPr txBox="1"/>
          <p:nvPr>
            <p:ph type="title"/>
          </p:nvPr>
        </p:nvSpPr>
        <p:spPr>
          <a:xfrm>
            <a:off x="3427026" y="2097578"/>
            <a:ext cx="5337948" cy="2662844"/>
          </a:xfrm>
          <a:prstGeom prst="rect">
            <a:avLst/>
          </a:prstGeom>
        </p:spPr>
        <p:txBody>
          <a:bodyPr anchor="ctr"/>
          <a:lstStyle>
            <a:lvl1pPr algn="ctr">
              <a:defRPr spc="352" sz="9000">
                <a:latin typeface="DX시인과나"/>
                <a:ea typeface="DX시인과나"/>
                <a:cs typeface="DX시인과나"/>
                <a:sym typeface="DX시인과나"/>
              </a:defRPr>
            </a:lvl1pPr>
          </a:lstStyle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제목 1"/>
          <p:cNvSpPr txBox="1"/>
          <p:nvPr>
            <p:ph type="title"/>
          </p:nvPr>
        </p:nvSpPr>
        <p:spPr>
          <a:xfrm>
            <a:off x="1251677" y="382384"/>
            <a:ext cx="10178323" cy="812580"/>
          </a:xfrm>
          <a:prstGeom prst="rect">
            <a:avLst/>
          </a:prstGeom>
        </p:spPr>
        <p:txBody>
          <a:bodyPr/>
          <a:lstStyle>
            <a:lvl1pPr>
              <a:defRPr>
                <a:latin typeface="DX시인과나"/>
                <a:ea typeface="DX시인과나"/>
                <a:cs typeface="DX시인과나"/>
                <a:sym typeface="DX시인과나"/>
              </a:defRPr>
            </a:lvl1pPr>
          </a:lstStyle>
          <a:p>
            <a:pPr/>
            <a:r>
              <a:t>참고문헌</a:t>
            </a:r>
          </a:p>
        </p:txBody>
      </p:sp>
      <p:sp>
        <p:nvSpPr>
          <p:cNvPr id="255" name="내용 개체 틀 2"/>
          <p:cNvSpPr txBox="1"/>
          <p:nvPr>
            <p:ph type="body" idx="1"/>
          </p:nvPr>
        </p:nvSpPr>
        <p:spPr>
          <a:xfrm>
            <a:off x="1251677" y="1334806"/>
            <a:ext cx="10178323" cy="4544787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600"/>
              </a:spcBef>
              <a:defRPr sz="1960"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t>Timnit Gebru, Oren Hazi, Vickey Yeh Department of Electrical Engineering, Stanford University, Stanford, CA 94305</a:t>
            </a:r>
          </a:p>
          <a:p>
            <a:pPr marL="224027" indent="-224027" defTabSz="896111">
              <a:spcBef>
                <a:spcPts val="600"/>
              </a:spcBef>
              <a:defRPr sz="1960"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https://digitalbourgeois.tistory.com/50</a:t>
            </a:r>
            <a:r>
              <a:t> | TFRecord 파일 생성 방법(텐서플로우 데이타 포맷)</a:t>
            </a:r>
          </a:p>
          <a:p>
            <a:pPr marL="224027" indent="-224027" defTabSz="896111">
              <a:spcBef>
                <a:spcPts val="600"/>
              </a:spcBef>
              <a:defRPr sz="1960"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https://gusrb.tistory.com/12</a:t>
            </a:r>
            <a:r>
              <a:t> |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TFrecord 원하는 이미지 학습을 위한 데이터셋 만들기</a:t>
            </a:r>
          </a:p>
          <a:p>
            <a:pPr marL="224027" indent="-224027" defTabSz="896111">
              <a:spcBef>
                <a:spcPts val="600"/>
              </a:spcBef>
              <a:defRPr sz="1960"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https://github.com/savannahar68/CamScanner-Python/blob/master/scannerApp.py</a:t>
            </a:r>
            <a:r>
              <a:t> | CamScanner-Python  </a:t>
            </a:r>
          </a:p>
          <a:p>
            <a:pPr marL="224027" indent="-224027" defTabSz="896111">
              <a:spcBef>
                <a:spcPts val="600"/>
              </a:spcBef>
              <a:defRPr sz="1960"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http://warmspringwinds.github.io/tensorflow/tf-slim/2016/12/21/tfrecords-guide/</a:t>
            </a:r>
            <a:r>
              <a:t> | Tensorflow and TF-Slim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https://blog.naver.com/cenodim/220945521396 | CIFAR-10 딥러닝으로 학습…"/>
          <p:cNvSpPr txBox="1"/>
          <p:nvPr>
            <p:ph type="body" idx="1"/>
          </p:nvPr>
        </p:nvSpPr>
        <p:spPr>
          <a:xfrm>
            <a:off x="1251677" y="1266428"/>
            <a:ext cx="10178324" cy="461316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https://blog.naver.com/cenodim/220945521396</a:t>
            </a:r>
            <a:r>
              <a:t> | CIFAR-10 딥러닝으로 학습  </a:t>
            </a:r>
          </a:p>
          <a:p>
            <a:pPr>
              <a:defRPr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http://euhyeji.blogspot.com/2017/05/tf-11-slim-31-caltech-tfrecord.html</a:t>
            </a:r>
            <a:r>
              <a:t> | (TF 1.1 &amp; SLIM) 3 내 이미지로 학습하기( CALTECH )  </a:t>
            </a:r>
          </a:p>
          <a:p>
            <a:pPr>
              <a:defRPr>
                <a:latin typeface="DX시인과나"/>
                <a:ea typeface="DX시인과나"/>
                <a:cs typeface="DX시인과나"/>
                <a:sym typeface="DX시인과나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https://datascienceschool.net/view-notebook/9af8d8e93c084bc49f0ac2bb8a20e2a4/</a:t>
            </a:r>
            <a:r>
              <a:t> | 이미지 처리 기초</a:t>
            </a:r>
          </a:p>
        </p:txBody>
      </p:sp>
      <p:sp>
        <p:nvSpPr>
          <p:cNvPr id="258" name="참고문헌"/>
          <p:cNvSpPr txBox="1"/>
          <p:nvPr>
            <p:ph type="title"/>
          </p:nvPr>
        </p:nvSpPr>
        <p:spPr>
          <a:xfrm>
            <a:off x="1251677" y="382384"/>
            <a:ext cx="10178323" cy="812580"/>
          </a:xfrm>
          <a:prstGeom prst="rect">
            <a:avLst/>
          </a:prstGeom>
        </p:spPr>
        <p:txBody>
          <a:bodyPr/>
          <a:lstStyle>
            <a:lvl1pPr>
              <a:defRPr>
                <a:latin typeface="DX시인과나"/>
                <a:ea typeface="DX시인과나"/>
                <a:cs typeface="DX시인과나"/>
                <a:sym typeface="DX시인과나"/>
              </a:defRPr>
            </a:lvl1pPr>
          </a:lstStyle>
          <a:p>
            <a:pPr/>
            <a:r>
              <a:t>참고문헌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8F8F8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51466"/>
          </a:schemeClr>
        </a:solidFill>
        <a:ln w="12700" cap="flat">
          <a:solidFill>
            <a:srgbClr val="DDDDDD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51466"/>
          </a:schemeClr>
        </a:solidFill>
        <a:ln w="12700" cap="flat">
          <a:solidFill>
            <a:srgbClr val="DDDDDD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DDDDDD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