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pectra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regular.fntdata"/><Relationship Id="rId11" Type="http://schemas.openxmlformats.org/officeDocument/2006/relationships/slide" Target="slides/slide6.xml"/><Relationship Id="rId22" Type="http://schemas.openxmlformats.org/officeDocument/2006/relationships/font" Target="fonts/Spectral-italic.fntdata"/><Relationship Id="rId10" Type="http://schemas.openxmlformats.org/officeDocument/2006/relationships/slide" Target="slides/slide5.xml"/><Relationship Id="rId21" Type="http://schemas.openxmlformats.org/officeDocument/2006/relationships/font" Target="fonts/Spectral-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pectra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3cfe51e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3cfe51e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93cfe51e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93cfe51e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93cfe51e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93cfe51e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3cfe51e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93cfe51e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2174174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2174174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3cfe51e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3cfe51e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3cfe51e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3cfe51e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3cfe51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3cfe51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3cfe51e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93cfe51e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3cfe51e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3cfe51e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3cfe51e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3cfe51e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93cfe51e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93cfe51e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93cfe51e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93cfe51e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18.gif"/><Relationship Id="rId9" Type="http://schemas.openxmlformats.org/officeDocument/2006/relationships/image" Target="../media/image24.png"/><Relationship Id="rId5" Type="http://schemas.openxmlformats.org/officeDocument/2006/relationships/image" Target="../media/image20.gif"/><Relationship Id="rId6" Type="http://schemas.openxmlformats.org/officeDocument/2006/relationships/image" Target="../media/image21.gif"/><Relationship Id="rId7" Type="http://schemas.openxmlformats.org/officeDocument/2006/relationships/image" Target="../media/image22.gif"/><Relationship Id="rId8" Type="http://schemas.openxmlformats.org/officeDocument/2006/relationships/image" Target="../media/image2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5A6BD"/>
                </a:solidFill>
                <a:latin typeface="Spectral"/>
                <a:ea typeface="Spectral"/>
                <a:cs typeface="Spectral"/>
                <a:sym typeface="Spectral"/>
              </a:rPr>
              <a:t>A language by Michał Cieślik and Isabella Haid</a:t>
            </a:r>
            <a:endParaRPr>
              <a:solidFill>
                <a:srgbClr val="D5A6BD"/>
              </a:solidFill>
              <a:latin typeface="Spectral"/>
              <a:ea typeface="Spectral"/>
              <a:cs typeface="Spectral"/>
              <a:sym typeface="Spectral"/>
            </a:endParaRPr>
          </a:p>
        </p:txBody>
      </p:sp>
      <p:pic>
        <p:nvPicPr>
          <p:cNvPr id="55" name="Google Shape;55;p13"/>
          <p:cNvPicPr preferRelativeResize="0"/>
          <p:nvPr/>
        </p:nvPicPr>
        <p:blipFill>
          <a:blip r:embed="rId3">
            <a:alphaModFix/>
          </a:blip>
          <a:stretch>
            <a:fillRect/>
          </a:stretch>
        </p:blipFill>
        <p:spPr>
          <a:xfrm>
            <a:off x="1691558" y="1053075"/>
            <a:ext cx="5760887" cy="146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Cond, car, cdr, and lists</a:t>
            </a:r>
            <a:endParaRPr>
              <a:latin typeface="Spectral"/>
              <a:ea typeface="Spectral"/>
              <a:cs typeface="Spectral"/>
              <a:sym typeface="Spectral"/>
            </a:endParaRPr>
          </a:p>
        </p:txBody>
      </p:sp>
      <p:sp>
        <p:nvSpPr>
          <p:cNvPr id="125" name="Google Shape;125;p22"/>
          <p:cNvSpPr txBox="1"/>
          <p:nvPr>
            <p:ph idx="1" type="body"/>
          </p:nvPr>
        </p:nvSpPr>
        <p:spPr>
          <a:xfrm>
            <a:off x="240025" y="1152475"/>
            <a:ext cx="868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5A6BD"/>
                </a:solidFill>
                <a:latin typeface="Spectral"/>
                <a:ea typeface="Spectral"/>
                <a:cs typeface="Spectral"/>
                <a:sym typeface="Spectral"/>
              </a:rPr>
              <a:t>Spicy Scheme supports the use of pairs. To create a new pair, use		 :</a:t>
            </a:r>
            <a:endParaRPr>
              <a:solidFill>
                <a:srgbClr val="D5A6BD"/>
              </a:solidFill>
              <a:latin typeface="Spectral"/>
              <a:ea typeface="Spectral"/>
              <a:cs typeface="Spectral"/>
              <a:sym typeface="Spectral"/>
            </a:endParaRPr>
          </a:p>
          <a:p>
            <a:pPr indent="0" lvl="0" marL="0" rtl="0" algn="ctr">
              <a:spcBef>
                <a:spcPts val="1600"/>
              </a:spcBef>
              <a:spcAft>
                <a:spcPts val="0"/>
              </a:spcAft>
              <a:buNone/>
            </a:pPr>
            <a:r>
              <a:rPr b="1" lang="en" sz="1900">
                <a:solidFill>
                  <a:srgbClr val="D5A6BD"/>
                </a:solidFill>
                <a:latin typeface="Spectral"/>
                <a:ea typeface="Spectral"/>
                <a:cs typeface="Spectral"/>
                <a:sym typeface="Spectral"/>
              </a:rPr>
              <a:t>(cond &lt;expression1&gt; &lt;expression2&gt;)</a:t>
            </a:r>
            <a:endParaRPr b="1" sz="1900">
              <a:solidFill>
                <a:srgbClr val="D5A6BD"/>
              </a:solidFill>
              <a:latin typeface="Spectral"/>
              <a:ea typeface="Spectral"/>
              <a:cs typeface="Spectral"/>
              <a:sym typeface="Spectral"/>
            </a:endParaRPr>
          </a:p>
          <a:p>
            <a:pPr indent="0" lvl="0" marL="0" rtl="0" algn="l">
              <a:spcBef>
                <a:spcPts val="1600"/>
              </a:spcBef>
              <a:spcAft>
                <a:spcPts val="0"/>
              </a:spcAft>
              <a:buNone/>
            </a:pPr>
            <a:r>
              <a:rPr lang="en">
                <a:solidFill>
                  <a:srgbClr val="D5A6BD"/>
                </a:solidFill>
                <a:latin typeface="Spectral"/>
                <a:ea typeface="Spectral"/>
                <a:cs typeface="Spectral"/>
                <a:sym typeface="Spectral"/>
              </a:rPr>
              <a:t>To later access the first value, use		, and to access the second value use		   :</a:t>
            </a:r>
            <a:endParaRPr>
              <a:solidFill>
                <a:srgbClr val="D5A6BD"/>
              </a:solidFill>
              <a:latin typeface="Spectral"/>
              <a:ea typeface="Spectral"/>
              <a:cs typeface="Spectral"/>
              <a:sym typeface="Spectral"/>
            </a:endParaRPr>
          </a:p>
          <a:p>
            <a:pPr indent="0" lvl="0" marL="0" rtl="0" algn="ctr">
              <a:spcBef>
                <a:spcPts val="1600"/>
              </a:spcBef>
              <a:spcAft>
                <a:spcPts val="0"/>
              </a:spcAft>
              <a:buNone/>
            </a:pPr>
            <a:r>
              <a:rPr b="1" lang="en" sz="2000">
                <a:solidFill>
                  <a:srgbClr val="D5A6BD"/>
                </a:solidFill>
                <a:latin typeface="Spectral"/>
                <a:ea typeface="Spectral"/>
                <a:cs typeface="Spectral"/>
                <a:sym typeface="Spectral"/>
              </a:rPr>
              <a:t>(car/cdr &lt;condStatement&gt; )</a:t>
            </a:r>
            <a:endParaRPr b="1" sz="2000">
              <a:solidFill>
                <a:srgbClr val="D5A6BD"/>
              </a:solidFill>
              <a:latin typeface="Spectral"/>
              <a:ea typeface="Spectral"/>
              <a:cs typeface="Spectral"/>
              <a:sym typeface="Spectral"/>
            </a:endParaRPr>
          </a:p>
          <a:p>
            <a:pPr indent="0" lvl="0" marL="0" rtl="0" algn="l">
              <a:spcBef>
                <a:spcPts val="1600"/>
              </a:spcBef>
              <a:spcAft>
                <a:spcPts val="0"/>
              </a:spcAft>
              <a:buNone/>
            </a:pPr>
            <a:r>
              <a:rPr lang="en">
                <a:solidFill>
                  <a:srgbClr val="D5A6BD"/>
                </a:solidFill>
                <a:latin typeface="Spectral"/>
                <a:ea typeface="Spectral"/>
                <a:cs typeface="Spectral"/>
                <a:sym typeface="Spectral"/>
              </a:rPr>
              <a:t>Lists are syntactic sugar for stacked cond declarations. The syntax for 		is:</a:t>
            </a:r>
            <a:endParaRPr>
              <a:solidFill>
                <a:srgbClr val="D5A6BD"/>
              </a:solidFill>
              <a:latin typeface="Spectral"/>
              <a:ea typeface="Spectral"/>
              <a:cs typeface="Spectral"/>
              <a:sym typeface="Spectral"/>
            </a:endParaRPr>
          </a:p>
          <a:p>
            <a:pPr indent="0" lvl="0" marL="0" rtl="0" algn="ctr">
              <a:spcBef>
                <a:spcPts val="1600"/>
              </a:spcBef>
              <a:spcAft>
                <a:spcPts val="0"/>
              </a:spcAft>
              <a:buNone/>
            </a:pPr>
            <a:r>
              <a:rPr b="1" lang="en" sz="2000">
                <a:solidFill>
                  <a:srgbClr val="D5A6BD"/>
                </a:solidFill>
                <a:latin typeface="Spectral"/>
                <a:ea typeface="Spectral"/>
                <a:cs typeface="Spectral"/>
                <a:sym typeface="Spectral"/>
              </a:rPr>
              <a:t>‘(&lt;expression&gt; &lt;expression&gt;...)  </a:t>
            </a:r>
            <a:endParaRPr b="1" sz="2000">
              <a:solidFill>
                <a:srgbClr val="D5A6BD"/>
              </a:solidFill>
              <a:latin typeface="Spectral"/>
              <a:ea typeface="Spectral"/>
              <a:cs typeface="Spectral"/>
              <a:sym typeface="Spectral"/>
            </a:endParaRPr>
          </a:p>
          <a:p>
            <a:pPr indent="457200" lvl="0" marL="457200" rtl="0" algn="l">
              <a:spcBef>
                <a:spcPts val="1600"/>
              </a:spcBef>
              <a:spcAft>
                <a:spcPts val="1600"/>
              </a:spcAft>
              <a:buNone/>
            </a:pPr>
            <a:r>
              <a:rPr b="1" lang="en" sz="2000">
                <a:solidFill>
                  <a:srgbClr val="D5A6BD"/>
                </a:solidFill>
                <a:latin typeface="Spectral"/>
                <a:ea typeface="Spectral"/>
                <a:cs typeface="Spectral"/>
                <a:sym typeface="Spectral"/>
              </a:rPr>
              <a:t>(cond &lt;expression (cond &lt;expression&gt; …))</a:t>
            </a:r>
            <a:endParaRPr b="1" sz="2000">
              <a:solidFill>
                <a:srgbClr val="D5A6BD"/>
              </a:solidFill>
              <a:latin typeface="Spectral"/>
              <a:ea typeface="Spectral"/>
              <a:cs typeface="Spectral"/>
              <a:sym typeface="Spectral"/>
            </a:endParaRPr>
          </a:p>
        </p:txBody>
      </p:sp>
      <p:pic>
        <p:nvPicPr>
          <p:cNvPr id="126" name="Google Shape;126;p22"/>
          <p:cNvPicPr preferRelativeResize="0"/>
          <p:nvPr/>
        </p:nvPicPr>
        <p:blipFill>
          <a:blip r:embed="rId3">
            <a:alphaModFix/>
          </a:blip>
          <a:stretch>
            <a:fillRect/>
          </a:stretch>
        </p:blipFill>
        <p:spPr>
          <a:xfrm>
            <a:off x="6840150" y="1118175"/>
            <a:ext cx="909375" cy="459150"/>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7307" y="2228825"/>
            <a:ext cx="827538" cy="459150"/>
          </a:xfrm>
          <a:prstGeom prst="rect">
            <a:avLst/>
          </a:prstGeom>
          <a:noFill/>
          <a:ln>
            <a:noFill/>
          </a:ln>
        </p:spPr>
      </p:pic>
      <p:pic>
        <p:nvPicPr>
          <p:cNvPr id="128" name="Google Shape;128;p22"/>
          <p:cNvPicPr preferRelativeResize="0"/>
          <p:nvPr/>
        </p:nvPicPr>
        <p:blipFill>
          <a:blip r:embed="rId5">
            <a:alphaModFix/>
          </a:blip>
          <a:stretch>
            <a:fillRect/>
          </a:stretch>
        </p:blipFill>
        <p:spPr>
          <a:xfrm>
            <a:off x="7953370" y="2228825"/>
            <a:ext cx="827538" cy="459150"/>
          </a:xfrm>
          <a:prstGeom prst="rect">
            <a:avLst/>
          </a:prstGeom>
          <a:noFill/>
          <a:ln>
            <a:noFill/>
          </a:ln>
        </p:spPr>
      </p:pic>
      <p:pic>
        <p:nvPicPr>
          <p:cNvPr id="129" name="Google Shape;129;p22"/>
          <p:cNvPicPr preferRelativeResize="0"/>
          <p:nvPr/>
        </p:nvPicPr>
        <p:blipFill>
          <a:blip r:embed="rId6">
            <a:alphaModFix/>
          </a:blip>
          <a:stretch>
            <a:fillRect/>
          </a:stretch>
        </p:blipFill>
        <p:spPr>
          <a:xfrm>
            <a:off x="7344700" y="3194475"/>
            <a:ext cx="789538" cy="572700"/>
          </a:xfrm>
          <a:prstGeom prst="rect">
            <a:avLst/>
          </a:prstGeom>
          <a:noFill/>
          <a:ln>
            <a:noFill/>
          </a:ln>
        </p:spPr>
      </p:pic>
      <p:sp>
        <p:nvSpPr>
          <p:cNvPr id="130" name="Google Shape;130;p22"/>
          <p:cNvSpPr/>
          <p:nvPr/>
        </p:nvSpPr>
        <p:spPr>
          <a:xfrm rot="8308572">
            <a:off x="6243753" y="4242315"/>
            <a:ext cx="507293" cy="461627"/>
          </a:xfrm>
          <a:prstGeom prst="bentArrow">
            <a:avLst>
              <a:gd fmla="val 16190" name="adj1"/>
              <a:gd fmla="val 32285" name="adj2"/>
              <a:gd fmla="val 22720" name="adj3"/>
              <a:gd fmla="val 43750" name="adj4"/>
            </a:avLst>
          </a:prstGeom>
          <a:solidFill>
            <a:srgbClr val="E63591"/>
          </a:solidFill>
          <a:ln cap="flat" cmpd="sng" w="19050">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Cond, car, cdr, and lists: Example</a:t>
            </a:r>
            <a:endParaRPr>
              <a:latin typeface="Spectral"/>
              <a:ea typeface="Spectral"/>
              <a:cs typeface="Spectral"/>
              <a:sym typeface="Spectral"/>
            </a:endParaRPr>
          </a:p>
        </p:txBody>
      </p:sp>
      <p:pic>
        <p:nvPicPr>
          <p:cNvPr id="136" name="Google Shape;136;p23"/>
          <p:cNvPicPr preferRelativeResize="0"/>
          <p:nvPr/>
        </p:nvPicPr>
        <p:blipFill>
          <a:blip r:embed="rId3">
            <a:alphaModFix/>
          </a:blip>
          <a:stretch>
            <a:fillRect/>
          </a:stretch>
        </p:blipFill>
        <p:spPr>
          <a:xfrm>
            <a:off x="311700" y="2666899"/>
            <a:ext cx="8520600" cy="1850510"/>
          </a:xfrm>
          <a:prstGeom prst="rect">
            <a:avLst/>
          </a:prstGeom>
          <a:noFill/>
          <a:ln>
            <a:noFill/>
          </a:ln>
        </p:spPr>
      </p:pic>
      <p:sp>
        <p:nvSpPr>
          <p:cNvPr id="137" name="Google Shape;137;p23"/>
          <p:cNvSpPr txBox="1"/>
          <p:nvPr/>
        </p:nvSpPr>
        <p:spPr>
          <a:xfrm>
            <a:off x="2675100" y="1283675"/>
            <a:ext cx="3793800" cy="44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980000"/>
                </a:solidFill>
                <a:highlight>
                  <a:srgbClr val="1F1F24"/>
                </a:highlight>
              </a:rPr>
              <a:t>(define a '(1 2 (cons 3 4))) </a:t>
            </a:r>
            <a:endParaRPr sz="1800">
              <a:solidFill>
                <a:srgbClr val="980000"/>
              </a:solidFill>
              <a:highlight>
                <a:srgbClr val="1F1F24"/>
              </a:highlight>
            </a:endParaRPr>
          </a:p>
          <a:p>
            <a:pPr indent="0" lvl="0" marL="0" rtl="0" algn="l">
              <a:lnSpc>
                <a:spcPct val="115000"/>
              </a:lnSpc>
              <a:spcBef>
                <a:spcPts val="0"/>
              </a:spcBef>
              <a:spcAft>
                <a:spcPts val="0"/>
              </a:spcAft>
              <a:buNone/>
            </a:pPr>
            <a:r>
              <a:rPr lang="en" sz="1800">
                <a:solidFill>
                  <a:srgbClr val="980000"/>
                </a:solidFill>
                <a:highlight>
                  <a:srgbClr val="1F1F24"/>
                </a:highlight>
              </a:rPr>
              <a:t>(print (car a)) </a:t>
            </a:r>
            <a:endParaRPr sz="1800">
              <a:solidFill>
                <a:srgbClr val="980000"/>
              </a:solidFill>
              <a:highlight>
                <a:srgbClr val="1F1F24"/>
              </a:highlight>
            </a:endParaRPr>
          </a:p>
          <a:p>
            <a:pPr indent="0" lvl="0" marL="0" rtl="0" algn="l">
              <a:lnSpc>
                <a:spcPct val="115000"/>
              </a:lnSpc>
              <a:spcBef>
                <a:spcPts val="0"/>
              </a:spcBef>
              <a:spcAft>
                <a:spcPts val="0"/>
              </a:spcAft>
              <a:buNone/>
            </a:pPr>
            <a:r>
              <a:rPr lang="en" sz="1800">
                <a:solidFill>
                  <a:srgbClr val="980000"/>
                </a:solidFill>
                <a:highlight>
                  <a:srgbClr val="1F1F24"/>
                </a:highlight>
              </a:rPr>
              <a:t>(print (car (cdr a))) </a:t>
            </a:r>
            <a:endParaRPr sz="1800">
              <a:solidFill>
                <a:srgbClr val="980000"/>
              </a:solidFill>
              <a:highlight>
                <a:srgbClr val="1F1F24"/>
              </a:highlight>
            </a:endParaRPr>
          </a:p>
          <a:p>
            <a:pPr indent="0" lvl="0" marL="0" rtl="0" algn="l">
              <a:lnSpc>
                <a:spcPct val="115000"/>
              </a:lnSpc>
              <a:spcBef>
                <a:spcPts val="0"/>
              </a:spcBef>
              <a:spcAft>
                <a:spcPts val="0"/>
              </a:spcAft>
              <a:buNone/>
            </a:pPr>
            <a:r>
              <a:rPr lang="en" sz="1800">
                <a:solidFill>
                  <a:srgbClr val="980000"/>
                </a:solidFill>
                <a:highlight>
                  <a:srgbClr val="1F1F24"/>
                </a:highlight>
              </a:rPr>
              <a:t>(print (car (car (cdr (cdr a)))))</a:t>
            </a:r>
            <a:endParaRPr sz="1800">
              <a:solidFill>
                <a:srgbClr val="980000"/>
              </a:solidFill>
              <a:highlight>
                <a:srgbClr val="1F1F24"/>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Ref and Deref</a:t>
            </a:r>
            <a:endParaRPr>
              <a:latin typeface="Spectral"/>
              <a:ea typeface="Spectral"/>
              <a:cs typeface="Spectral"/>
              <a:sym typeface="Spectral"/>
            </a:endParaRPr>
          </a:p>
        </p:txBody>
      </p:sp>
      <p:sp>
        <p:nvSpPr>
          <p:cNvPr id="143" name="Google Shape;143;p24"/>
          <p:cNvSpPr txBox="1"/>
          <p:nvPr>
            <p:ph idx="1" type="body"/>
          </p:nvPr>
        </p:nvSpPr>
        <p:spPr>
          <a:xfrm>
            <a:off x="445050" y="1182350"/>
            <a:ext cx="8253900" cy="3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5A6BD"/>
                </a:solidFill>
                <a:latin typeface="Spectral"/>
                <a:ea typeface="Spectral"/>
                <a:cs typeface="Spectral"/>
                <a:sym typeface="Spectral"/>
              </a:rPr>
              <a:t>Variables in Spicy Scheme are saved in a general space in memory, where the values of the variables can be accessed through their addresses. The link between the variable name and the address of the value is stored in the corresponding environments. To access the address of a variable, use	      :</a:t>
            </a:r>
            <a:endParaRPr>
              <a:solidFill>
                <a:srgbClr val="D5A6BD"/>
              </a:solidFill>
              <a:latin typeface="Spectral"/>
              <a:ea typeface="Spectral"/>
              <a:cs typeface="Spectral"/>
              <a:sym typeface="Spectral"/>
            </a:endParaRPr>
          </a:p>
          <a:p>
            <a:pPr indent="0" lvl="0" marL="0" rtl="0" algn="ctr">
              <a:spcBef>
                <a:spcPts val="1600"/>
              </a:spcBef>
              <a:spcAft>
                <a:spcPts val="0"/>
              </a:spcAft>
              <a:buNone/>
            </a:pPr>
            <a:r>
              <a:rPr b="1" lang="en">
                <a:solidFill>
                  <a:srgbClr val="D5A6BD"/>
                </a:solidFill>
                <a:latin typeface="Spectral"/>
                <a:ea typeface="Spectral"/>
                <a:cs typeface="Spectral"/>
                <a:sym typeface="Spectral"/>
              </a:rPr>
              <a:t>(ref &lt;variableName&gt; )     ⇒     Int address</a:t>
            </a:r>
            <a:endParaRPr b="1">
              <a:solidFill>
                <a:srgbClr val="D5A6BD"/>
              </a:solidFill>
              <a:latin typeface="Spectral"/>
              <a:ea typeface="Spectral"/>
              <a:cs typeface="Spectral"/>
              <a:sym typeface="Spectral"/>
            </a:endParaRPr>
          </a:p>
          <a:p>
            <a:pPr indent="0" lvl="0" marL="0" rtl="0" algn="l">
              <a:spcBef>
                <a:spcPts val="1600"/>
              </a:spcBef>
              <a:spcAft>
                <a:spcPts val="0"/>
              </a:spcAft>
              <a:buNone/>
            </a:pPr>
            <a:r>
              <a:rPr lang="en">
                <a:solidFill>
                  <a:srgbClr val="D5A6BD"/>
                </a:solidFill>
                <a:latin typeface="Spectral"/>
                <a:ea typeface="Spectral"/>
                <a:cs typeface="Spectral"/>
                <a:sym typeface="Spectral"/>
              </a:rPr>
              <a:t>To access the value associated with the address, use 		     :</a:t>
            </a:r>
            <a:endParaRPr>
              <a:solidFill>
                <a:srgbClr val="D5A6BD"/>
              </a:solidFill>
              <a:latin typeface="Spectral"/>
              <a:ea typeface="Spectral"/>
              <a:cs typeface="Spectral"/>
              <a:sym typeface="Spectral"/>
            </a:endParaRPr>
          </a:p>
          <a:p>
            <a:pPr indent="0" lvl="0" marL="0" rtl="0" algn="ctr">
              <a:spcBef>
                <a:spcPts val="1600"/>
              </a:spcBef>
              <a:spcAft>
                <a:spcPts val="1600"/>
              </a:spcAft>
              <a:buNone/>
            </a:pPr>
            <a:r>
              <a:rPr b="1" lang="en">
                <a:solidFill>
                  <a:srgbClr val="D5A6BD"/>
                </a:solidFill>
                <a:latin typeface="Spectral"/>
                <a:ea typeface="Spectral"/>
                <a:cs typeface="Spectral"/>
                <a:sym typeface="Spectral"/>
              </a:rPr>
              <a:t>(deref &lt;intAddress&gt; )      ⇒    Expression</a:t>
            </a:r>
            <a:endParaRPr b="1">
              <a:solidFill>
                <a:srgbClr val="D5A6BD"/>
              </a:solidFill>
              <a:latin typeface="Spectral"/>
              <a:ea typeface="Spectral"/>
              <a:cs typeface="Spectral"/>
              <a:sym typeface="Spectral"/>
            </a:endParaRPr>
          </a:p>
        </p:txBody>
      </p:sp>
      <p:pic>
        <p:nvPicPr>
          <p:cNvPr id="144" name="Google Shape;144;p24"/>
          <p:cNvPicPr preferRelativeResize="0"/>
          <p:nvPr/>
        </p:nvPicPr>
        <p:blipFill>
          <a:blip r:embed="rId3">
            <a:alphaModFix/>
          </a:blip>
          <a:stretch>
            <a:fillRect/>
          </a:stretch>
        </p:blipFill>
        <p:spPr>
          <a:xfrm>
            <a:off x="7491680" y="2068463"/>
            <a:ext cx="668933" cy="503294"/>
          </a:xfrm>
          <a:prstGeom prst="rect">
            <a:avLst/>
          </a:prstGeom>
          <a:noFill/>
          <a:ln>
            <a:noFill/>
          </a:ln>
        </p:spPr>
      </p:pic>
      <p:pic>
        <p:nvPicPr>
          <p:cNvPr id="145" name="Google Shape;145;p24"/>
          <p:cNvPicPr preferRelativeResize="0"/>
          <p:nvPr/>
        </p:nvPicPr>
        <p:blipFill>
          <a:blip r:embed="rId4">
            <a:alphaModFix/>
          </a:blip>
          <a:stretch>
            <a:fillRect/>
          </a:stretch>
        </p:blipFill>
        <p:spPr>
          <a:xfrm>
            <a:off x="5724310" y="3100141"/>
            <a:ext cx="1042632" cy="5033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Ref and Deref: Example</a:t>
            </a:r>
            <a:endParaRPr>
              <a:latin typeface="Spectral"/>
              <a:ea typeface="Spectral"/>
              <a:cs typeface="Spectral"/>
              <a:sym typeface="Spectral"/>
            </a:endParaRPr>
          </a:p>
          <a:p>
            <a:pPr indent="0" lvl="0" marL="0" rtl="0" algn="l">
              <a:spcBef>
                <a:spcPts val="0"/>
              </a:spcBef>
              <a:spcAft>
                <a:spcPts val="0"/>
              </a:spcAft>
              <a:buNone/>
            </a:pPr>
            <a:r>
              <a:t/>
            </a:r>
            <a:endParaRPr/>
          </a:p>
        </p:txBody>
      </p:sp>
      <p:sp>
        <p:nvSpPr>
          <p:cNvPr id="151" name="Google Shape;151;p25"/>
          <p:cNvSpPr txBox="1"/>
          <p:nvPr>
            <p:ph idx="1" type="body"/>
          </p:nvPr>
        </p:nvSpPr>
        <p:spPr>
          <a:xfrm>
            <a:off x="575400" y="1143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highlight>
                  <a:srgbClr val="1F1F24"/>
                </a:highlight>
              </a:rPr>
              <a:t>(define a 100) </a:t>
            </a:r>
            <a:endParaRPr>
              <a:solidFill>
                <a:srgbClr val="FF0000"/>
              </a:solidFill>
              <a:highlight>
                <a:srgbClr val="1F1F24"/>
              </a:highlight>
            </a:endParaRPr>
          </a:p>
          <a:p>
            <a:pPr indent="0" lvl="0" marL="0" rtl="0" algn="l">
              <a:spcBef>
                <a:spcPts val="0"/>
              </a:spcBef>
              <a:spcAft>
                <a:spcPts val="0"/>
              </a:spcAft>
              <a:buNone/>
            </a:pPr>
            <a:r>
              <a:rPr lang="en">
                <a:solidFill>
                  <a:srgbClr val="FF0000"/>
                </a:solidFill>
                <a:highlight>
                  <a:srgbClr val="1F1F24"/>
                </a:highlight>
              </a:rPr>
              <a:t>(define referenceOfa (ref a)) </a:t>
            </a:r>
            <a:endParaRPr>
              <a:solidFill>
                <a:srgbClr val="FF0000"/>
              </a:solidFill>
              <a:highlight>
                <a:srgbClr val="1F1F24"/>
              </a:highlight>
            </a:endParaRPr>
          </a:p>
          <a:p>
            <a:pPr indent="0" lvl="0" marL="0" rtl="0" algn="l">
              <a:spcBef>
                <a:spcPts val="0"/>
              </a:spcBef>
              <a:spcAft>
                <a:spcPts val="0"/>
              </a:spcAft>
              <a:buNone/>
            </a:pPr>
            <a:r>
              <a:rPr lang="en">
                <a:solidFill>
                  <a:srgbClr val="FF0000"/>
                </a:solidFill>
                <a:highlight>
                  <a:srgbClr val="1F1F24"/>
                </a:highlight>
              </a:rPr>
              <a:t>(print \"Reference: \"referenceOfa \"\nValue at that reference: \" </a:t>
            </a:r>
            <a:endParaRPr>
              <a:solidFill>
                <a:srgbClr val="FF0000"/>
              </a:solidFill>
              <a:highlight>
                <a:srgbClr val="1F1F24"/>
              </a:highlight>
            </a:endParaRPr>
          </a:p>
          <a:p>
            <a:pPr indent="457200" lvl="0" marL="0" rtl="0" algn="l">
              <a:spcBef>
                <a:spcPts val="0"/>
              </a:spcBef>
              <a:spcAft>
                <a:spcPts val="0"/>
              </a:spcAft>
              <a:buNone/>
            </a:pPr>
            <a:r>
              <a:rPr lang="en">
                <a:solidFill>
                  <a:srgbClr val="FF0000"/>
                </a:solidFill>
                <a:highlight>
                  <a:srgbClr val="1F1F24"/>
                </a:highlight>
              </a:rPr>
              <a:t>(deref referenceOfa))</a:t>
            </a:r>
            <a:endParaRPr>
              <a:solidFill>
                <a:srgbClr val="FF0000"/>
              </a:solidFill>
              <a:highlight>
                <a:srgbClr val="1F1F24"/>
              </a:highlight>
            </a:endParaRPr>
          </a:p>
          <a:p>
            <a:pPr indent="0" lvl="0" marL="0" rtl="0" algn="l">
              <a:spcBef>
                <a:spcPts val="0"/>
              </a:spcBef>
              <a:spcAft>
                <a:spcPts val="1600"/>
              </a:spcAft>
              <a:buNone/>
            </a:pPr>
            <a:r>
              <a:t/>
            </a:r>
            <a:endParaRPr>
              <a:solidFill>
                <a:srgbClr val="FF0000"/>
              </a:solidFill>
            </a:endParaRPr>
          </a:p>
        </p:txBody>
      </p:sp>
      <p:pic>
        <p:nvPicPr>
          <p:cNvPr id="152" name="Google Shape;152;p25"/>
          <p:cNvPicPr preferRelativeResize="0"/>
          <p:nvPr/>
        </p:nvPicPr>
        <p:blipFill>
          <a:blip r:embed="rId3">
            <a:alphaModFix/>
          </a:blip>
          <a:stretch>
            <a:fillRect/>
          </a:stretch>
        </p:blipFill>
        <p:spPr>
          <a:xfrm>
            <a:off x="269000" y="2571750"/>
            <a:ext cx="8606000" cy="1869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6"/>
          <p:cNvPicPr preferRelativeResize="0"/>
          <p:nvPr/>
        </p:nvPicPr>
        <p:blipFill>
          <a:blip r:embed="rId3">
            <a:alphaModFix/>
          </a:blip>
          <a:stretch>
            <a:fillRect/>
          </a:stretch>
        </p:blipFill>
        <p:spPr>
          <a:xfrm>
            <a:off x="2648825" y="1245425"/>
            <a:ext cx="3553725" cy="3553725"/>
          </a:xfrm>
          <a:prstGeom prst="rect">
            <a:avLst/>
          </a:prstGeom>
          <a:noFill/>
          <a:ln>
            <a:noFill/>
          </a:ln>
        </p:spPr>
      </p:pic>
      <p:pic>
        <p:nvPicPr>
          <p:cNvPr id="158" name="Google Shape;158;p26"/>
          <p:cNvPicPr preferRelativeResize="0"/>
          <p:nvPr/>
        </p:nvPicPr>
        <p:blipFill>
          <a:blip r:embed="rId4">
            <a:alphaModFix/>
          </a:blip>
          <a:stretch>
            <a:fillRect/>
          </a:stretch>
        </p:blipFill>
        <p:spPr>
          <a:xfrm>
            <a:off x="4681350" y="185250"/>
            <a:ext cx="4677875" cy="4677875"/>
          </a:xfrm>
          <a:prstGeom prst="rect">
            <a:avLst/>
          </a:prstGeom>
          <a:noFill/>
          <a:ln>
            <a:noFill/>
          </a:ln>
        </p:spPr>
      </p:pic>
      <p:pic>
        <p:nvPicPr>
          <p:cNvPr id="159" name="Google Shape;159;p26"/>
          <p:cNvPicPr preferRelativeResize="0"/>
          <p:nvPr/>
        </p:nvPicPr>
        <p:blipFill>
          <a:blip r:embed="rId5">
            <a:alphaModFix/>
          </a:blip>
          <a:stretch>
            <a:fillRect/>
          </a:stretch>
        </p:blipFill>
        <p:spPr>
          <a:xfrm>
            <a:off x="-845400" y="185250"/>
            <a:ext cx="4677875" cy="4677875"/>
          </a:xfrm>
          <a:prstGeom prst="rect">
            <a:avLst/>
          </a:prstGeom>
          <a:noFill/>
          <a:ln>
            <a:noFill/>
          </a:ln>
        </p:spPr>
      </p:pic>
      <p:pic>
        <p:nvPicPr>
          <p:cNvPr id="160" name="Google Shape;160;p26"/>
          <p:cNvPicPr preferRelativeResize="0"/>
          <p:nvPr/>
        </p:nvPicPr>
        <p:blipFill>
          <a:blip r:embed="rId6">
            <a:alphaModFix/>
          </a:blip>
          <a:stretch>
            <a:fillRect/>
          </a:stretch>
        </p:blipFill>
        <p:spPr>
          <a:xfrm>
            <a:off x="3638750" y="556750"/>
            <a:ext cx="1758800" cy="2479908"/>
          </a:xfrm>
          <a:prstGeom prst="rect">
            <a:avLst/>
          </a:prstGeom>
          <a:noFill/>
          <a:ln>
            <a:noFill/>
          </a:ln>
        </p:spPr>
      </p:pic>
      <p:pic>
        <p:nvPicPr>
          <p:cNvPr id="161" name="Google Shape;161;p26"/>
          <p:cNvPicPr preferRelativeResize="0"/>
          <p:nvPr/>
        </p:nvPicPr>
        <p:blipFill>
          <a:blip r:embed="rId7">
            <a:alphaModFix/>
          </a:blip>
          <a:stretch>
            <a:fillRect/>
          </a:stretch>
        </p:blipFill>
        <p:spPr>
          <a:xfrm>
            <a:off x="7074825" y="123950"/>
            <a:ext cx="1855000" cy="2587700"/>
          </a:xfrm>
          <a:prstGeom prst="rect">
            <a:avLst/>
          </a:prstGeom>
          <a:noFill/>
          <a:ln>
            <a:noFill/>
          </a:ln>
        </p:spPr>
      </p:pic>
      <p:pic>
        <p:nvPicPr>
          <p:cNvPr id="162" name="Google Shape;162;p26"/>
          <p:cNvPicPr preferRelativeResize="0"/>
          <p:nvPr/>
        </p:nvPicPr>
        <p:blipFill>
          <a:blip r:embed="rId8">
            <a:alphaModFix/>
          </a:blip>
          <a:stretch>
            <a:fillRect/>
          </a:stretch>
        </p:blipFill>
        <p:spPr>
          <a:xfrm>
            <a:off x="188100" y="89050"/>
            <a:ext cx="1905000" cy="2657475"/>
          </a:xfrm>
          <a:prstGeom prst="rect">
            <a:avLst/>
          </a:prstGeom>
          <a:noFill/>
          <a:ln>
            <a:noFill/>
          </a:ln>
        </p:spPr>
      </p:pic>
      <p:pic>
        <p:nvPicPr>
          <p:cNvPr id="163" name="Google Shape;163;p26"/>
          <p:cNvPicPr preferRelativeResize="0"/>
          <p:nvPr/>
        </p:nvPicPr>
        <p:blipFill>
          <a:blip r:embed="rId9">
            <a:alphaModFix/>
          </a:blip>
          <a:stretch>
            <a:fillRect/>
          </a:stretch>
        </p:blipFill>
        <p:spPr>
          <a:xfrm>
            <a:off x="2570288" y="185238"/>
            <a:ext cx="3895725" cy="98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Introduction</a:t>
            </a:r>
            <a:endParaRPr>
              <a:latin typeface="Spectral"/>
              <a:ea typeface="Spectral"/>
              <a:cs typeface="Spectral"/>
              <a:sym typeface="Spectral"/>
            </a:endParaRPr>
          </a:p>
        </p:txBody>
      </p:sp>
      <p:sp>
        <p:nvSpPr>
          <p:cNvPr id="61" name="Google Shape;61;p14"/>
          <p:cNvSpPr txBox="1"/>
          <p:nvPr>
            <p:ph idx="1" type="body"/>
          </p:nvPr>
        </p:nvSpPr>
        <p:spPr>
          <a:xfrm>
            <a:off x="311700" y="1152475"/>
            <a:ext cx="886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D5A6BD"/>
                </a:solidFill>
                <a:latin typeface="Spectral"/>
                <a:ea typeface="Spectral"/>
                <a:cs typeface="Spectral"/>
                <a:sym typeface="Spectral"/>
              </a:rPr>
              <a:t>Spicy Scheme was created in Swift. We have implemented it with  </a:t>
            </a:r>
            <a:endParaRPr sz="1700">
              <a:solidFill>
                <a:srgbClr val="D5A6BD"/>
              </a:solidFill>
              <a:latin typeface="Spectral"/>
              <a:ea typeface="Spectral"/>
              <a:cs typeface="Spectral"/>
              <a:sym typeface="Spectral"/>
            </a:endParaRPr>
          </a:p>
          <a:p>
            <a:pPr indent="-336550" lvl="0" marL="457200" rtl="0" algn="l">
              <a:lnSpc>
                <a:spcPct val="100000"/>
              </a:lnSpc>
              <a:spcBef>
                <a:spcPts val="1600"/>
              </a:spcBef>
              <a:spcAft>
                <a:spcPts val="0"/>
              </a:spcAft>
              <a:buClr>
                <a:srgbClr val="D5A6BD"/>
              </a:buClr>
              <a:buSzPts val="1700"/>
              <a:buFont typeface="Spectral"/>
              <a:buChar char="➔"/>
            </a:pPr>
            <a:r>
              <a:rPr lang="en" sz="1700">
                <a:solidFill>
                  <a:srgbClr val="D5A6BD"/>
                </a:solidFill>
                <a:latin typeface="Spectral"/>
                <a:ea typeface="Spectral"/>
                <a:cs typeface="Spectral"/>
                <a:sym typeface="Spectral"/>
              </a:rPr>
              <a:t> </a:t>
            </a:r>
            <a:endParaRPr sz="1700">
              <a:solidFill>
                <a:srgbClr val="D5A6BD"/>
              </a:solidFill>
              <a:latin typeface="Spectral"/>
              <a:ea typeface="Spectral"/>
              <a:cs typeface="Spectral"/>
              <a:sym typeface="Spectral"/>
            </a:endParaRPr>
          </a:p>
          <a:p>
            <a:pPr indent="0" lvl="0" marL="457200" rtl="0" algn="l">
              <a:lnSpc>
                <a:spcPct val="100000"/>
              </a:lnSpc>
              <a:spcBef>
                <a:spcPts val="1600"/>
              </a:spcBef>
              <a:spcAft>
                <a:spcPts val="0"/>
              </a:spcAft>
              <a:buNone/>
            </a:pPr>
            <a:r>
              <a:t/>
            </a:r>
            <a:endParaRPr sz="1700">
              <a:solidFill>
                <a:srgbClr val="D5A6BD"/>
              </a:solidFill>
              <a:latin typeface="Spectral"/>
              <a:ea typeface="Spectral"/>
              <a:cs typeface="Spectral"/>
              <a:sym typeface="Spectral"/>
            </a:endParaRPr>
          </a:p>
          <a:p>
            <a:pPr indent="-336550" lvl="0" marL="457200" rtl="0" algn="l">
              <a:lnSpc>
                <a:spcPct val="100000"/>
              </a:lnSpc>
              <a:spcBef>
                <a:spcPts val="0"/>
              </a:spcBef>
              <a:spcAft>
                <a:spcPts val="0"/>
              </a:spcAft>
              <a:buClr>
                <a:srgbClr val="D5A6BD"/>
              </a:buClr>
              <a:buSzPts val="1700"/>
              <a:buFont typeface="Spectral"/>
              <a:buChar char="➔"/>
            </a:pPr>
            <a:r>
              <a:rPr lang="en" sz="1700">
                <a:solidFill>
                  <a:srgbClr val="D5A6BD"/>
                </a:solidFill>
                <a:latin typeface="Spectral"/>
                <a:ea typeface="Spectral"/>
                <a:cs typeface="Spectral"/>
                <a:sym typeface="Spectral"/>
              </a:rPr>
              <a:t> </a:t>
            </a:r>
            <a:endParaRPr sz="1700">
              <a:solidFill>
                <a:srgbClr val="D5A6BD"/>
              </a:solidFill>
              <a:latin typeface="Spectral"/>
              <a:ea typeface="Spectral"/>
              <a:cs typeface="Spectral"/>
              <a:sym typeface="Spectral"/>
            </a:endParaRPr>
          </a:p>
          <a:p>
            <a:pPr indent="0" lvl="0" marL="457200" rtl="0" algn="l">
              <a:lnSpc>
                <a:spcPct val="100000"/>
              </a:lnSpc>
              <a:spcBef>
                <a:spcPts val="1600"/>
              </a:spcBef>
              <a:spcAft>
                <a:spcPts val="0"/>
              </a:spcAft>
              <a:buNone/>
            </a:pPr>
            <a:r>
              <a:t/>
            </a:r>
            <a:endParaRPr sz="1700">
              <a:solidFill>
                <a:srgbClr val="D5A6BD"/>
              </a:solidFill>
              <a:latin typeface="Spectral"/>
              <a:ea typeface="Spectral"/>
              <a:cs typeface="Spectral"/>
              <a:sym typeface="Spectral"/>
            </a:endParaRPr>
          </a:p>
          <a:p>
            <a:pPr indent="-336550" lvl="0" marL="457200" rtl="0" algn="l">
              <a:lnSpc>
                <a:spcPct val="100000"/>
              </a:lnSpc>
              <a:spcBef>
                <a:spcPts val="0"/>
              </a:spcBef>
              <a:spcAft>
                <a:spcPts val="0"/>
              </a:spcAft>
              <a:buClr>
                <a:srgbClr val="D5A6BD"/>
              </a:buClr>
              <a:buSzPts val="1700"/>
              <a:buFont typeface="Spectral"/>
              <a:buChar char="➔"/>
            </a:pPr>
            <a:r>
              <a:t/>
            </a:r>
            <a:endParaRPr sz="1700">
              <a:solidFill>
                <a:srgbClr val="D5A6BD"/>
              </a:solidFill>
              <a:latin typeface="Spectral"/>
              <a:ea typeface="Spectral"/>
              <a:cs typeface="Spectral"/>
              <a:sym typeface="Spectral"/>
            </a:endParaRPr>
          </a:p>
          <a:p>
            <a:pPr indent="0" lvl="0" marL="0" rtl="0" algn="l">
              <a:spcBef>
                <a:spcPts val="1600"/>
              </a:spcBef>
              <a:spcAft>
                <a:spcPts val="0"/>
              </a:spcAft>
              <a:buNone/>
            </a:pPr>
            <a:r>
              <a:t/>
            </a:r>
            <a:endParaRPr sz="1700">
              <a:solidFill>
                <a:srgbClr val="D5A6BD"/>
              </a:solidFill>
              <a:latin typeface="Spectral"/>
              <a:ea typeface="Spectral"/>
              <a:cs typeface="Spectral"/>
              <a:sym typeface="Spectral"/>
            </a:endParaRPr>
          </a:p>
          <a:p>
            <a:pPr indent="0" lvl="0" marL="0" rtl="0" algn="l">
              <a:spcBef>
                <a:spcPts val="1600"/>
              </a:spcBef>
              <a:spcAft>
                <a:spcPts val="1600"/>
              </a:spcAft>
              <a:buNone/>
            </a:pPr>
            <a:r>
              <a:rPr lang="en" sz="1700">
                <a:solidFill>
                  <a:srgbClr val="D5A6BD"/>
                </a:solidFill>
                <a:latin typeface="Spectral"/>
                <a:ea typeface="Spectral"/>
                <a:cs typeface="Spectral"/>
                <a:sym typeface="Spectral"/>
              </a:rPr>
              <a:t>It also supports pointers and closures, as well as a multitude of control flow expressions. </a:t>
            </a:r>
            <a:endParaRPr sz="1700">
              <a:solidFill>
                <a:srgbClr val="D5A6BD"/>
              </a:solidFill>
              <a:latin typeface="Spectral"/>
              <a:ea typeface="Spectral"/>
              <a:cs typeface="Spectral"/>
              <a:sym typeface="Spectral"/>
            </a:endParaRPr>
          </a:p>
        </p:txBody>
      </p:sp>
      <p:pic>
        <p:nvPicPr>
          <p:cNvPr id="62" name="Google Shape;62;p14"/>
          <p:cNvPicPr preferRelativeResize="0"/>
          <p:nvPr/>
        </p:nvPicPr>
        <p:blipFill>
          <a:blip r:embed="rId3">
            <a:alphaModFix/>
          </a:blip>
          <a:stretch>
            <a:fillRect/>
          </a:stretch>
        </p:blipFill>
        <p:spPr>
          <a:xfrm>
            <a:off x="780125" y="1513238"/>
            <a:ext cx="5606375" cy="269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Computations</a:t>
            </a:r>
            <a:endParaRPr>
              <a:latin typeface="Spectral"/>
              <a:ea typeface="Spectral"/>
              <a:cs typeface="Spectral"/>
              <a:sym typeface="Spectra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D5A6BD"/>
                </a:solidFill>
                <a:latin typeface="Spectral"/>
                <a:ea typeface="Spectral"/>
                <a:cs typeface="Spectral"/>
                <a:sym typeface="Spectral"/>
              </a:rPr>
              <a:t>Spicy Scheme Supports all the following computations:</a:t>
            </a:r>
            <a:endParaRPr sz="2200">
              <a:solidFill>
                <a:srgbClr val="D5A6BD"/>
              </a:solidFill>
              <a:latin typeface="Spectral"/>
              <a:ea typeface="Spectral"/>
              <a:cs typeface="Spectral"/>
              <a:sym typeface="Spectral"/>
            </a:endParaRPr>
          </a:p>
          <a:p>
            <a:pPr indent="0" lvl="0" marL="0" rtl="0" algn="l">
              <a:spcBef>
                <a:spcPts val="1600"/>
              </a:spcBef>
              <a:spcAft>
                <a:spcPts val="0"/>
              </a:spcAft>
              <a:buNone/>
            </a:pPr>
            <a:r>
              <a:t/>
            </a:r>
            <a:endParaRPr b="1" sz="2200">
              <a:solidFill>
                <a:srgbClr val="D5A6BD"/>
              </a:solidFill>
              <a:latin typeface="Spectral"/>
              <a:ea typeface="Spectral"/>
              <a:cs typeface="Spectral"/>
              <a:sym typeface="Spectral"/>
            </a:endParaRPr>
          </a:p>
          <a:p>
            <a:pPr indent="0" lvl="0" marL="0" rtl="0" algn="l">
              <a:spcBef>
                <a:spcPts val="1600"/>
              </a:spcBef>
              <a:spcAft>
                <a:spcPts val="0"/>
              </a:spcAft>
              <a:buNone/>
            </a:pPr>
            <a:r>
              <a:t/>
            </a:r>
            <a:endParaRPr b="1" sz="2200">
              <a:solidFill>
                <a:srgbClr val="D5A6BD"/>
              </a:solidFill>
              <a:latin typeface="Spectral"/>
              <a:ea typeface="Spectral"/>
              <a:cs typeface="Spectral"/>
              <a:sym typeface="Spectral"/>
            </a:endParaRPr>
          </a:p>
          <a:p>
            <a:pPr indent="0" lvl="0" marL="0" rtl="0" algn="l">
              <a:spcBef>
                <a:spcPts val="1600"/>
              </a:spcBef>
              <a:spcAft>
                <a:spcPts val="0"/>
              </a:spcAft>
              <a:buNone/>
            </a:pPr>
            <a:r>
              <a:rPr lang="en" sz="2200">
                <a:solidFill>
                  <a:srgbClr val="D5A6BD"/>
                </a:solidFill>
                <a:latin typeface="Spectral"/>
                <a:ea typeface="Spectral"/>
                <a:cs typeface="Spectral"/>
                <a:sym typeface="Spectral"/>
              </a:rPr>
              <a:t>Using</a:t>
            </a:r>
            <a:r>
              <a:rPr lang="en" sz="2200">
                <a:solidFill>
                  <a:srgbClr val="D5A6BD"/>
                </a:solidFill>
                <a:latin typeface="Spectral"/>
                <a:ea typeface="Spectral"/>
                <a:cs typeface="Spectral"/>
                <a:sym typeface="Spectral"/>
              </a:rPr>
              <a:t> the following syntax:</a:t>
            </a:r>
            <a:endParaRPr sz="2200">
              <a:solidFill>
                <a:srgbClr val="D5A6BD"/>
              </a:solidFill>
              <a:latin typeface="Spectral"/>
              <a:ea typeface="Spectral"/>
              <a:cs typeface="Spectral"/>
              <a:sym typeface="Spectral"/>
            </a:endParaRPr>
          </a:p>
          <a:p>
            <a:pPr indent="0" lvl="0" marL="0" rtl="0" algn="ctr">
              <a:spcBef>
                <a:spcPts val="1600"/>
              </a:spcBef>
              <a:spcAft>
                <a:spcPts val="0"/>
              </a:spcAft>
              <a:buNone/>
            </a:pPr>
            <a:r>
              <a:rPr b="1" lang="en" sz="2300">
                <a:solidFill>
                  <a:srgbClr val="D5A6BD"/>
                </a:solidFill>
                <a:latin typeface="Spectral"/>
                <a:ea typeface="Spectral"/>
                <a:cs typeface="Spectral"/>
                <a:sym typeface="Spectral"/>
              </a:rPr>
              <a:t>(&lt;operator&gt; &lt;operands&gt;... )</a:t>
            </a:r>
            <a:endParaRPr b="1" sz="2300">
              <a:solidFill>
                <a:srgbClr val="D5A6BD"/>
              </a:solidFill>
              <a:latin typeface="Spectral"/>
              <a:ea typeface="Spectral"/>
              <a:cs typeface="Spectral"/>
              <a:sym typeface="Spectral"/>
            </a:endParaRPr>
          </a:p>
          <a:p>
            <a:pPr indent="0" lvl="0" marL="0" rtl="0" algn="l">
              <a:spcBef>
                <a:spcPts val="1600"/>
              </a:spcBef>
              <a:spcAft>
                <a:spcPts val="0"/>
              </a:spcAft>
              <a:buNone/>
            </a:pPr>
            <a:r>
              <a:t/>
            </a:r>
            <a:endParaRPr sz="2200">
              <a:solidFill>
                <a:srgbClr val="D5A6BD"/>
              </a:solidFill>
              <a:latin typeface="Spectral"/>
              <a:ea typeface="Spectral"/>
              <a:cs typeface="Spectral"/>
              <a:sym typeface="Spectral"/>
            </a:endParaRPr>
          </a:p>
          <a:p>
            <a:pPr indent="0" lvl="0" marL="0" rtl="0" algn="l">
              <a:spcBef>
                <a:spcPts val="1600"/>
              </a:spcBef>
              <a:spcAft>
                <a:spcPts val="1600"/>
              </a:spcAft>
              <a:buNone/>
            </a:pPr>
            <a:r>
              <a:t/>
            </a:r>
            <a:endParaRPr sz="2200">
              <a:solidFill>
                <a:srgbClr val="D5A6BD"/>
              </a:solidFill>
              <a:latin typeface="Spectral"/>
              <a:ea typeface="Spectral"/>
              <a:cs typeface="Spectral"/>
              <a:sym typeface="Spectral"/>
            </a:endParaRPr>
          </a:p>
        </p:txBody>
      </p:sp>
      <p:pic>
        <p:nvPicPr>
          <p:cNvPr id="69" name="Google Shape;69;p15"/>
          <p:cNvPicPr preferRelativeResize="0"/>
          <p:nvPr/>
        </p:nvPicPr>
        <p:blipFill>
          <a:blip r:embed="rId3">
            <a:alphaModFix/>
          </a:blip>
          <a:stretch>
            <a:fillRect/>
          </a:stretch>
        </p:blipFill>
        <p:spPr>
          <a:xfrm>
            <a:off x="1549075" y="1705927"/>
            <a:ext cx="6045850" cy="104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Control Flow</a:t>
            </a:r>
            <a:endParaRPr>
              <a:latin typeface="Spectral"/>
              <a:ea typeface="Spectral"/>
              <a:cs typeface="Spectral"/>
              <a:sym typeface="Spectral"/>
            </a:endParaRPr>
          </a:p>
        </p:txBody>
      </p:sp>
      <p:sp>
        <p:nvSpPr>
          <p:cNvPr id="75" name="Google Shape;75;p16"/>
          <p:cNvSpPr txBox="1"/>
          <p:nvPr>
            <p:ph idx="1" type="body"/>
          </p:nvPr>
        </p:nvSpPr>
        <p:spPr>
          <a:xfrm>
            <a:off x="311700" y="1085100"/>
            <a:ext cx="8520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5A6BD"/>
                </a:solidFill>
                <a:latin typeface="Spectral"/>
                <a:ea typeface="Spectral"/>
                <a:cs typeface="Spectral"/>
                <a:sym typeface="Spectral"/>
              </a:rPr>
              <a:t>Spicy Scheme supports the following control flow statements with the syntax:</a:t>
            </a:r>
            <a:endParaRPr>
              <a:solidFill>
                <a:srgbClr val="D5A6BD"/>
              </a:solidFill>
              <a:latin typeface="Spectral"/>
              <a:ea typeface="Spectral"/>
              <a:cs typeface="Spectral"/>
              <a:sym typeface="Spectral"/>
            </a:endParaRPr>
          </a:p>
          <a:p>
            <a:pPr indent="0" lvl="0" marL="0" rtl="0" algn="l">
              <a:spcBef>
                <a:spcPts val="1600"/>
              </a:spcBef>
              <a:spcAft>
                <a:spcPts val="1600"/>
              </a:spcAft>
              <a:buNone/>
            </a:pPr>
            <a:r>
              <a:t/>
            </a:r>
            <a:endParaRPr>
              <a:solidFill>
                <a:srgbClr val="D5A6BD"/>
              </a:solidFill>
              <a:latin typeface="Spectral"/>
              <a:ea typeface="Spectral"/>
              <a:cs typeface="Spectral"/>
              <a:sym typeface="Spectral"/>
            </a:endParaRPr>
          </a:p>
        </p:txBody>
      </p:sp>
      <p:sp>
        <p:nvSpPr>
          <p:cNvPr id="76" name="Google Shape;76;p16"/>
          <p:cNvSpPr txBox="1"/>
          <p:nvPr>
            <p:ph idx="1" type="body"/>
          </p:nvPr>
        </p:nvSpPr>
        <p:spPr>
          <a:xfrm>
            <a:off x="5118288" y="2574200"/>
            <a:ext cx="3714000" cy="2314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D5A6BD"/>
                </a:solidFill>
                <a:latin typeface="Spectral"/>
                <a:ea typeface="Spectral"/>
                <a:cs typeface="Spectral"/>
                <a:sym typeface="Spectral"/>
              </a:rPr>
              <a:t> </a:t>
            </a:r>
            <a:r>
              <a:rPr lang="en">
                <a:solidFill>
                  <a:srgbClr val="D5A6BD"/>
                </a:solidFill>
                <a:latin typeface="Spectral"/>
                <a:ea typeface="Spectral"/>
                <a:cs typeface="Spectral"/>
                <a:sym typeface="Spectral"/>
              </a:rPr>
              <a:t>(for ( (= &lt;symbol&gt; &lt;number&gt;) &lt;condition&gt; &lt;operation&gt;) &lt;body&gt;)</a:t>
            </a:r>
            <a:endParaRPr>
              <a:solidFill>
                <a:srgbClr val="D5A6BD"/>
              </a:solidFill>
              <a:latin typeface="Spectral"/>
              <a:ea typeface="Spectral"/>
              <a:cs typeface="Spectral"/>
              <a:sym typeface="Spectral"/>
            </a:endParaRPr>
          </a:p>
          <a:p>
            <a:pPr indent="0" lvl="0" marL="0" rtl="0" algn="l">
              <a:spcBef>
                <a:spcPts val="1600"/>
              </a:spcBef>
              <a:spcAft>
                <a:spcPts val="1600"/>
              </a:spcAft>
              <a:buNone/>
            </a:pPr>
            <a:r>
              <a:rPr lang="en">
                <a:solidFill>
                  <a:srgbClr val="D5A6BD"/>
                </a:solidFill>
                <a:latin typeface="Spectral"/>
                <a:ea typeface="Spectral"/>
                <a:cs typeface="Spectral"/>
                <a:sym typeface="Spectral"/>
              </a:rPr>
              <a:t>*where &lt;operation&gt; uses &lt;symbol&gt;</a:t>
            </a:r>
            <a:endParaRPr>
              <a:solidFill>
                <a:srgbClr val="D5A6BD"/>
              </a:solidFill>
              <a:latin typeface="Spectral"/>
              <a:ea typeface="Spectral"/>
              <a:cs typeface="Spectral"/>
              <a:sym typeface="Spectral"/>
            </a:endParaRPr>
          </a:p>
        </p:txBody>
      </p:sp>
      <p:sp>
        <p:nvSpPr>
          <p:cNvPr id="77" name="Google Shape;77;p16"/>
          <p:cNvSpPr txBox="1"/>
          <p:nvPr/>
        </p:nvSpPr>
        <p:spPr>
          <a:xfrm>
            <a:off x="565075" y="3584325"/>
            <a:ext cx="3353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D5A6BD"/>
              </a:solidFill>
              <a:latin typeface="Spectral"/>
              <a:ea typeface="Spectral"/>
              <a:cs typeface="Spectral"/>
              <a:sym typeface="Spectral"/>
            </a:endParaRPr>
          </a:p>
          <a:p>
            <a:pPr indent="0" lvl="0" marL="0" rtl="0" algn="l">
              <a:lnSpc>
                <a:spcPct val="115000"/>
              </a:lnSpc>
              <a:spcBef>
                <a:spcPts val="1600"/>
              </a:spcBef>
              <a:spcAft>
                <a:spcPts val="1600"/>
              </a:spcAft>
              <a:buNone/>
            </a:pPr>
            <a:r>
              <a:rPr lang="en" sz="2000">
                <a:solidFill>
                  <a:srgbClr val="D5A6BD"/>
                </a:solidFill>
                <a:latin typeface="Spectral"/>
                <a:ea typeface="Spectral"/>
                <a:cs typeface="Spectral"/>
                <a:sym typeface="Spectral"/>
              </a:rPr>
              <a:t> </a:t>
            </a:r>
            <a:r>
              <a:rPr lang="en" sz="2000">
                <a:solidFill>
                  <a:srgbClr val="D5A6BD"/>
                </a:solidFill>
                <a:latin typeface="Spectral"/>
                <a:ea typeface="Spectral"/>
                <a:cs typeface="Spectral"/>
                <a:sym typeface="Spectral"/>
              </a:rPr>
              <a:t>(while (&lt;condition&gt;) body)</a:t>
            </a:r>
            <a:endParaRPr sz="2000">
              <a:solidFill>
                <a:srgbClr val="D5A6BD"/>
              </a:solidFill>
              <a:latin typeface="Spectral"/>
              <a:ea typeface="Spectral"/>
              <a:cs typeface="Spectral"/>
              <a:sym typeface="Spectral"/>
            </a:endParaRPr>
          </a:p>
        </p:txBody>
      </p:sp>
      <p:sp>
        <p:nvSpPr>
          <p:cNvPr id="78" name="Google Shape;78;p16"/>
          <p:cNvSpPr txBox="1"/>
          <p:nvPr/>
        </p:nvSpPr>
        <p:spPr>
          <a:xfrm>
            <a:off x="311700" y="2301675"/>
            <a:ext cx="4354500" cy="23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D5A6BD"/>
                </a:solidFill>
                <a:latin typeface="Spectral"/>
                <a:ea typeface="Spectral"/>
                <a:cs typeface="Spectral"/>
                <a:sym typeface="Spectral"/>
              </a:rPr>
              <a:t>(if (&lt;condition&gt;) (&lt;body&gt;) )   </a:t>
            </a:r>
            <a:r>
              <a:rPr b="1" lang="en" sz="1900">
                <a:solidFill>
                  <a:srgbClr val="D5A6BD"/>
                </a:solidFill>
                <a:latin typeface="Spectral"/>
                <a:ea typeface="Spectral"/>
                <a:cs typeface="Spectral"/>
                <a:sym typeface="Spectral"/>
              </a:rPr>
              <a:t>OR</a:t>
            </a:r>
            <a:endParaRPr b="1" sz="1900">
              <a:solidFill>
                <a:srgbClr val="D5A6BD"/>
              </a:solidFill>
              <a:latin typeface="Spectral"/>
              <a:ea typeface="Spectral"/>
              <a:cs typeface="Spectral"/>
              <a:sym typeface="Spectral"/>
            </a:endParaRPr>
          </a:p>
          <a:p>
            <a:pPr indent="0" lvl="0" marL="0" rtl="0" algn="l">
              <a:lnSpc>
                <a:spcPct val="115000"/>
              </a:lnSpc>
              <a:spcBef>
                <a:spcPts val="1600"/>
              </a:spcBef>
              <a:spcAft>
                <a:spcPts val="1600"/>
              </a:spcAft>
              <a:buNone/>
            </a:pPr>
            <a:r>
              <a:rPr lang="en" sz="1900">
                <a:solidFill>
                  <a:srgbClr val="D5A6BD"/>
                </a:solidFill>
                <a:latin typeface="Spectral"/>
                <a:ea typeface="Spectral"/>
                <a:cs typeface="Spectral"/>
                <a:sym typeface="Spectral"/>
              </a:rPr>
              <a:t>(if (&lt;condition&gt;) (&lt;body&gt;) else (&lt;body&gt;))</a:t>
            </a:r>
            <a:endParaRPr sz="1900">
              <a:solidFill>
                <a:srgbClr val="D5A6BD"/>
              </a:solidFill>
              <a:latin typeface="Spectral"/>
              <a:ea typeface="Spectral"/>
              <a:cs typeface="Spectral"/>
              <a:sym typeface="Spectral"/>
            </a:endParaRPr>
          </a:p>
        </p:txBody>
      </p:sp>
      <p:pic>
        <p:nvPicPr>
          <p:cNvPr id="79" name="Google Shape;79;p16"/>
          <p:cNvPicPr preferRelativeResize="0"/>
          <p:nvPr/>
        </p:nvPicPr>
        <p:blipFill>
          <a:blip r:embed="rId3">
            <a:alphaModFix/>
          </a:blip>
          <a:stretch>
            <a:fillRect/>
          </a:stretch>
        </p:blipFill>
        <p:spPr>
          <a:xfrm>
            <a:off x="1515175" y="3434772"/>
            <a:ext cx="1453500" cy="712900"/>
          </a:xfrm>
          <a:prstGeom prst="rect">
            <a:avLst/>
          </a:prstGeom>
          <a:noFill/>
          <a:ln>
            <a:noFill/>
          </a:ln>
        </p:spPr>
      </p:pic>
      <p:pic>
        <p:nvPicPr>
          <p:cNvPr id="80" name="Google Shape;80;p16"/>
          <p:cNvPicPr preferRelativeResize="0"/>
          <p:nvPr/>
        </p:nvPicPr>
        <p:blipFill>
          <a:blip r:embed="rId4">
            <a:alphaModFix/>
          </a:blip>
          <a:stretch>
            <a:fillRect/>
          </a:stretch>
        </p:blipFill>
        <p:spPr>
          <a:xfrm>
            <a:off x="6536587" y="1937275"/>
            <a:ext cx="877383" cy="560950"/>
          </a:xfrm>
          <a:prstGeom prst="rect">
            <a:avLst/>
          </a:prstGeom>
          <a:noFill/>
          <a:ln>
            <a:noFill/>
          </a:ln>
        </p:spPr>
      </p:pic>
      <p:pic>
        <p:nvPicPr>
          <p:cNvPr id="81" name="Google Shape;81;p16"/>
          <p:cNvPicPr preferRelativeResize="0"/>
          <p:nvPr/>
        </p:nvPicPr>
        <p:blipFill>
          <a:blip r:embed="rId5">
            <a:alphaModFix/>
          </a:blip>
          <a:stretch>
            <a:fillRect/>
          </a:stretch>
        </p:blipFill>
        <p:spPr>
          <a:xfrm>
            <a:off x="1282516" y="1588772"/>
            <a:ext cx="1918834" cy="71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Control Flow Example </a:t>
            </a:r>
            <a:endParaRPr>
              <a:latin typeface="Spectral"/>
              <a:ea typeface="Spectral"/>
              <a:cs typeface="Spectral"/>
              <a:sym typeface="Spectral"/>
            </a:endParaRPr>
          </a:p>
        </p:txBody>
      </p:sp>
      <p:pic>
        <p:nvPicPr>
          <p:cNvPr id="87" name="Google Shape;87;p17"/>
          <p:cNvPicPr preferRelativeResize="0"/>
          <p:nvPr/>
        </p:nvPicPr>
        <p:blipFill>
          <a:blip r:embed="rId3">
            <a:alphaModFix/>
          </a:blip>
          <a:stretch>
            <a:fillRect/>
          </a:stretch>
        </p:blipFill>
        <p:spPr>
          <a:xfrm>
            <a:off x="344663" y="2789125"/>
            <a:ext cx="8454675" cy="1836200"/>
          </a:xfrm>
          <a:prstGeom prst="rect">
            <a:avLst/>
          </a:prstGeom>
          <a:noFill/>
          <a:ln>
            <a:noFill/>
          </a:ln>
        </p:spPr>
      </p:pic>
      <p:sp>
        <p:nvSpPr>
          <p:cNvPr id="88" name="Google Shape;88;p17"/>
          <p:cNvSpPr txBox="1"/>
          <p:nvPr>
            <p:ph idx="1" type="body"/>
          </p:nvPr>
        </p:nvSpPr>
        <p:spPr>
          <a:xfrm>
            <a:off x="2802750" y="1102625"/>
            <a:ext cx="4757700" cy="29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highlight>
                  <a:srgbClr val="1F1F24"/>
                </a:highlight>
              </a:rPr>
              <a:t>(for ( (= a 0) (&lt;= a 10) (+ a 1) ) </a:t>
            </a:r>
            <a:endParaRPr sz="2000">
              <a:solidFill>
                <a:srgbClr val="FF0000"/>
              </a:solidFill>
              <a:highlight>
                <a:srgbClr val="1F1F24"/>
              </a:highlight>
            </a:endParaRPr>
          </a:p>
          <a:p>
            <a:pPr indent="457200" lvl="0" marL="0" rtl="0" algn="l">
              <a:spcBef>
                <a:spcPts val="0"/>
              </a:spcBef>
              <a:spcAft>
                <a:spcPts val="0"/>
              </a:spcAft>
              <a:buNone/>
            </a:pPr>
            <a:r>
              <a:rPr lang="en" sz="2000">
                <a:solidFill>
                  <a:srgbClr val="FF0000"/>
                </a:solidFill>
                <a:highlight>
                  <a:srgbClr val="1F1F24"/>
                </a:highlight>
              </a:rPr>
              <a:t>(if (&gt; a 5) </a:t>
            </a:r>
            <a:endParaRPr sz="2000">
              <a:solidFill>
                <a:srgbClr val="FF0000"/>
              </a:solidFill>
              <a:highlight>
                <a:srgbClr val="1F1F24"/>
              </a:highlight>
            </a:endParaRPr>
          </a:p>
          <a:p>
            <a:pPr indent="457200" lvl="0" marL="457200" rtl="0" algn="l">
              <a:spcBef>
                <a:spcPts val="0"/>
              </a:spcBef>
              <a:spcAft>
                <a:spcPts val="0"/>
              </a:spcAft>
              <a:buNone/>
            </a:pPr>
            <a:r>
              <a:rPr lang="en" sz="2000">
                <a:solidFill>
                  <a:srgbClr val="FF0000"/>
                </a:solidFill>
                <a:highlight>
                  <a:srgbClr val="1F1F24"/>
                </a:highlight>
              </a:rPr>
              <a:t>(print a) </a:t>
            </a:r>
            <a:endParaRPr sz="2000">
              <a:solidFill>
                <a:srgbClr val="FF0000"/>
              </a:solidFill>
              <a:highlight>
                <a:srgbClr val="1F1F24"/>
              </a:highlight>
            </a:endParaRPr>
          </a:p>
          <a:p>
            <a:pPr indent="0" lvl="0" marL="457200" rtl="0" algn="l">
              <a:spcBef>
                <a:spcPts val="0"/>
              </a:spcBef>
              <a:spcAft>
                <a:spcPts val="0"/>
              </a:spcAft>
              <a:buNone/>
            </a:pPr>
            <a:r>
              <a:rPr lang="en" sz="2000">
                <a:solidFill>
                  <a:srgbClr val="FF0000"/>
                </a:solidFill>
                <a:highlight>
                  <a:srgbClr val="1F1F24"/>
                </a:highlight>
              </a:rPr>
              <a:t>else </a:t>
            </a:r>
            <a:endParaRPr sz="2000">
              <a:solidFill>
                <a:srgbClr val="FF0000"/>
              </a:solidFill>
              <a:highlight>
                <a:srgbClr val="1F1F24"/>
              </a:highlight>
            </a:endParaRPr>
          </a:p>
          <a:p>
            <a:pPr indent="457200" lvl="0" marL="457200" rtl="0" algn="l">
              <a:spcBef>
                <a:spcPts val="0"/>
              </a:spcBef>
              <a:spcAft>
                <a:spcPts val="0"/>
              </a:spcAft>
              <a:buNone/>
            </a:pPr>
            <a:r>
              <a:rPr lang="en" sz="2000">
                <a:solidFill>
                  <a:srgbClr val="FF0000"/>
                </a:solidFill>
                <a:highlight>
                  <a:srgbClr val="1F1F24"/>
                </a:highlight>
              </a:rPr>
              <a:t>(print \"Not over 5\")))</a:t>
            </a:r>
            <a:endParaRPr sz="2000">
              <a:solidFill>
                <a:srgbClr val="FF0000"/>
              </a:solidFill>
              <a:highlight>
                <a:srgbClr val="1F1F2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Variable Binding</a:t>
            </a:r>
            <a:endParaRPr>
              <a:latin typeface="Spectral"/>
              <a:ea typeface="Spectral"/>
              <a:cs typeface="Spectral"/>
              <a:sym typeface="Spectral"/>
            </a:endParaRPr>
          </a:p>
        </p:txBody>
      </p:sp>
      <p:sp>
        <p:nvSpPr>
          <p:cNvPr id="94" name="Google Shape;94;p18"/>
          <p:cNvSpPr txBox="1"/>
          <p:nvPr>
            <p:ph idx="1" type="body"/>
          </p:nvPr>
        </p:nvSpPr>
        <p:spPr>
          <a:xfrm>
            <a:off x="2645100" y="1583050"/>
            <a:ext cx="6492000" cy="17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5A6BD"/>
                </a:solidFill>
                <a:latin typeface="Spectral"/>
                <a:ea typeface="Spectral"/>
                <a:cs typeface="Spectral"/>
                <a:sym typeface="Spectral"/>
              </a:rPr>
              <a:t>creates a new binding, accepts all kinds of expressions. Expects the following format:</a:t>
            </a:r>
            <a:endParaRPr>
              <a:solidFill>
                <a:srgbClr val="D5A6BD"/>
              </a:solidFill>
              <a:latin typeface="Spectral"/>
              <a:ea typeface="Spectral"/>
              <a:cs typeface="Spectral"/>
              <a:sym typeface="Spectral"/>
            </a:endParaRPr>
          </a:p>
          <a:p>
            <a:pPr indent="0" lvl="0" marL="0" rtl="0" algn="l">
              <a:spcBef>
                <a:spcPts val="1600"/>
              </a:spcBef>
              <a:spcAft>
                <a:spcPts val="0"/>
              </a:spcAft>
              <a:buNone/>
            </a:pPr>
            <a:r>
              <a:rPr b="1" lang="en" sz="1900">
                <a:solidFill>
                  <a:srgbClr val="D5A6BD"/>
                </a:solidFill>
                <a:latin typeface="Spectral"/>
                <a:ea typeface="Spectral"/>
                <a:cs typeface="Spectral"/>
                <a:sym typeface="Spectral"/>
              </a:rPr>
              <a:t>(define &lt;symbol&gt; &lt;body&gt;)       OR        					(define (&lt;symbol&gt; &lt;argument&gt;*) &lt;body&gt;)</a:t>
            </a:r>
            <a:endParaRPr b="1" sz="1900">
              <a:solidFill>
                <a:srgbClr val="D5A6BD"/>
              </a:solidFill>
              <a:latin typeface="Spectral"/>
              <a:ea typeface="Spectral"/>
              <a:cs typeface="Spectral"/>
              <a:sym typeface="Spectral"/>
            </a:endParaRPr>
          </a:p>
          <a:p>
            <a:pPr indent="0" lvl="0" marL="0" rtl="0" algn="l">
              <a:spcBef>
                <a:spcPts val="1600"/>
              </a:spcBef>
              <a:spcAft>
                <a:spcPts val="1600"/>
              </a:spcAft>
              <a:buNone/>
            </a:pPr>
            <a:r>
              <a:t/>
            </a:r>
            <a:endParaRPr>
              <a:solidFill>
                <a:srgbClr val="D5A6BD"/>
              </a:solidFill>
              <a:latin typeface="Spectral"/>
              <a:ea typeface="Spectral"/>
              <a:cs typeface="Spectral"/>
              <a:sym typeface="Spectral"/>
            </a:endParaRPr>
          </a:p>
        </p:txBody>
      </p:sp>
      <p:pic>
        <p:nvPicPr>
          <p:cNvPr id="95" name="Google Shape;95;p18"/>
          <p:cNvPicPr preferRelativeResize="0"/>
          <p:nvPr/>
        </p:nvPicPr>
        <p:blipFill>
          <a:blip r:embed="rId3">
            <a:alphaModFix/>
          </a:blip>
          <a:stretch>
            <a:fillRect/>
          </a:stretch>
        </p:blipFill>
        <p:spPr>
          <a:xfrm>
            <a:off x="1207500" y="3210400"/>
            <a:ext cx="1381125" cy="971550"/>
          </a:xfrm>
          <a:prstGeom prst="rect">
            <a:avLst/>
          </a:prstGeom>
          <a:noFill/>
          <a:ln>
            <a:noFill/>
          </a:ln>
        </p:spPr>
      </p:pic>
      <p:pic>
        <p:nvPicPr>
          <p:cNvPr id="96" name="Google Shape;96;p18"/>
          <p:cNvPicPr preferRelativeResize="0"/>
          <p:nvPr/>
        </p:nvPicPr>
        <p:blipFill>
          <a:blip r:embed="rId4">
            <a:alphaModFix/>
          </a:blip>
          <a:stretch>
            <a:fillRect/>
          </a:stretch>
        </p:blipFill>
        <p:spPr>
          <a:xfrm>
            <a:off x="610300" y="1605375"/>
            <a:ext cx="1978325" cy="685825"/>
          </a:xfrm>
          <a:prstGeom prst="rect">
            <a:avLst/>
          </a:prstGeom>
          <a:noFill/>
          <a:ln>
            <a:noFill/>
          </a:ln>
        </p:spPr>
      </p:pic>
      <p:sp>
        <p:nvSpPr>
          <p:cNvPr id="97" name="Google Shape;97;p18"/>
          <p:cNvSpPr txBox="1"/>
          <p:nvPr/>
        </p:nvSpPr>
        <p:spPr>
          <a:xfrm>
            <a:off x="358125" y="1052525"/>
            <a:ext cx="8565900" cy="11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D5A6BD"/>
                </a:solidFill>
                <a:latin typeface="Spectral"/>
                <a:ea typeface="Spectral"/>
                <a:cs typeface="Spectral"/>
                <a:sym typeface="Spectral"/>
              </a:rPr>
              <a:t>Spicy Scheme supports all of the following operations:</a:t>
            </a:r>
            <a:endParaRPr sz="1800">
              <a:solidFill>
                <a:srgbClr val="D5A6BD"/>
              </a:solidFill>
              <a:latin typeface="Spectral"/>
              <a:ea typeface="Spectral"/>
              <a:cs typeface="Spectral"/>
              <a:sym typeface="Spectral"/>
            </a:endParaRPr>
          </a:p>
        </p:txBody>
      </p:sp>
      <p:sp>
        <p:nvSpPr>
          <p:cNvPr id="98" name="Google Shape;98;p18"/>
          <p:cNvSpPr txBox="1"/>
          <p:nvPr/>
        </p:nvSpPr>
        <p:spPr>
          <a:xfrm>
            <a:off x="2645100" y="3403275"/>
            <a:ext cx="6279000" cy="26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D5A6BD"/>
                </a:solidFill>
                <a:latin typeface="Spectral"/>
                <a:ea typeface="Spectral"/>
                <a:cs typeface="Spectral"/>
                <a:sym typeface="Spectral"/>
              </a:rPr>
              <a:t>changes a pre-existing binding, accepts all kinds of expressions. Expects the following format:</a:t>
            </a:r>
            <a:endParaRPr sz="1800">
              <a:solidFill>
                <a:srgbClr val="D5A6BD"/>
              </a:solidFill>
              <a:latin typeface="Spectral"/>
              <a:ea typeface="Spectral"/>
              <a:cs typeface="Spectral"/>
              <a:sym typeface="Spectral"/>
            </a:endParaRPr>
          </a:p>
          <a:p>
            <a:pPr indent="0" lvl="0" marL="0" rtl="0" algn="l">
              <a:lnSpc>
                <a:spcPct val="115000"/>
              </a:lnSpc>
              <a:spcBef>
                <a:spcPts val="1600"/>
              </a:spcBef>
              <a:spcAft>
                <a:spcPts val="1600"/>
              </a:spcAft>
              <a:buNone/>
            </a:pPr>
            <a:r>
              <a:rPr b="1" lang="en" sz="1900">
                <a:solidFill>
                  <a:srgbClr val="D5A6BD"/>
                </a:solidFill>
                <a:latin typeface="Spectral"/>
                <a:ea typeface="Spectral"/>
                <a:cs typeface="Spectral"/>
                <a:sym typeface="Spectral"/>
              </a:rPr>
              <a:t>(set &lt;name&gt; &lt;body&gt;)</a:t>
            </a:r>
            <a:endParaRPr b="1" sz="1900">
              <a:solidFill>
                <a:srgbClr val="D5A6BD"/>
              </a:solidFill>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Variable Binding: continued</a:t>
            </a:r>
            <a:endParaRPr>
              <a:latin typeface="Spectral"/>
              <a:ea typeface="Spectral"/>
              <a:cs typeface="Spectral"/>
              <a:sym typeface="Spectral"/>
            </a:endParaRPr>
          </a:p>
        </p:txBody>
      </p:sp>
      <p:sp>
        <p:nvSpPr>
          <p:cNvPr id="104" name="Google Shape;104;p19"/>
          <p:cNvSpPr txBox="1"/>
          <p:nvPr>
            <p:ph idx="1" type="body"/>
          </p:nvPr>
        </p:nvSpPr>
        <p:spPr>
          <a:xfrm>
            <a:off x="2597700" y="1842625"/>
            <a:ext cx="6492000" cy="26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5A6BD"/>
                </a:solidFill>
                <a:latin typeface="Spectral"/>
                <a:ea typeface="Spectral"/>
                <a:cs typeface="Spectral"/>
                <a:sym typeface="Spectral"/>
              </a:rPr>
              <a:t>mutates</a:t>
            </a:r>
            <a:r>
              <a:rPr lang="en">
                <a:solidFill>
                  <a:srgbClr val="D5A6BD"/>
                </a:solidFill>
                <a:latin typeface="Spectral"/>
                <a:ea typeface="Spectral"/>
                <a:cs typeface="Spectral"/>
                <a:sym typeface="Spectral"/>
              </a:rPr>
              <a:t> any number of old variable bindings, cannot create a new binding. Accepts all kinds of expressions. Must receive equal number of variable names and values. </a:t>
            </a:r>
            <a:endParaRPr>
              <a:solidFill>
                <a:srgbClr val="D5A6BD"/>
              </a:solidFill>
              <a:latin typeface="Spectral"/>
              <a:ea typeface="Spectral"/>
              <a:cs typeface="Spectral"/>
              <a:sym typeface="Spectral"/>
            </a:endParaRPr>
          </a:p>
          <a:p>
            <a:pPr indent="0" lvl="0" marL="0" rtl="0" algn="l">
              <a:spcBef>
                <a:spcPts val="1600"/>
              </a:spcBef>
              <a:spcAft>
                <a:spcPts val="0"/>
              </a:spcAft>
              <a:buNone/>
            </a:pPr>
            <a:r>
              <a:rPr lang="en">
                <a:solidFill>
                  <a:srgbClr val="D5A6BD"/>
                </a:solidFill>
                <a:latin typeface="Spectral"/>
                <a:ea typeface="Spectral"/>
                <a:cs typeface="Spectral"/>
                <a:sym typeface="Spectral"/>
              </a:rPr>
              <a:t>Expects the following format:</a:t>
            </a:r>
            <a:endParaRPr>
              <a:solidFill>
                <a:srgbClr val="D5A6BD"/>
              </a:solidFill>
              <a:latin typeface="Spectral"/>
              <a:ea typeface="Spectral"/>
              <a:cs typeface="Spectral"/>
              <a:sym typeface="Spectral"/>
            </a:endParaRPr>
          </a:p>
          <a:p>
            <a:pPr indent="0" lvl="0" marL="0" rtl="0" algn="l">
              <a:spcBef>
                <a:spcPts val="1600"/>
              </a:spcBef>
              <a:spcAft>
                <a:spcPts val="0"/>
              </a:spcAft>
              <a:buNone/>
            </a:pPr>
            <a:r>
              <a:rPr b="1" lang="en" sz="1900">
                <a:solidFill>
                  <a:srgbClr val="D5A6BD"/>
                </a:solidFill>
                <a:latin typeface="Spectral"/>
                <a:ea typeface="Spectral"/>
                <a:cs typeface="Spectral"/>
                <a:sym typeface="Spectral"/>
              </a:rPr>
              <a:t>(setval (&lt;name&gt;*) (&lt;expr&gt;*))</a:t>
            </a:r>
            <a:endParaRPr b="1" sz="1900">
              <a:solidFill>
                <a:srgbClr val="D5A6BD"/>
              </a:solidFill>
              <a:latin typeface="Spectral"/>
              <a:ea typeface="Spectral"/>
              <a:cs typeface="Spectral"/>
              <a:sym typeface="Spectral"/>
            </a:endParaRPr>
          </a:p>
          <a:p>
            <a:pPr indent="0" lvl="0" marL="0" rtl="0" algn="l">
              <a:spcBef>
                <a:spcPts val="1600"/>
              </a:spcBef>
              <a:spcAft>
                <a:spcPts val="0"/>
              </a:spcAft>
              <a:buNone/>
            </a:pPr>
            <a:r>
              <a:t/>
            </a:r>
            <a:endParaRPr b="1" sz="1900">
              <a:solidFill>
                <a:srgbClr val="D5A6BD"/>
              </a:solidFill>
              <a:latin typeface="Spectral"/>
              <a:ea typeface="Spectral"/>
              <a:cs typeface="Spectral"/>
              <a:sym typeface="Spectral"/>
            </a:endParaRPr>
          </a:p>
          <a:p>
            <a:pPr indent="0" lvl="0" marL="0" rtl="0" algn="l">
              <a:spcBef>
                <a:spcPts val="1600"/>
              </a:spcBef>
              <a:spcAft>
                <a:spcPts val="1600"/>
              </a:spcAft>
              <a:buNone/>
            </a:pPr>
            <a:r>
              <a:t/>
            </a:r>
            <a:endParaRPr>
              <a:solidFill>
                <a:srgbClr val="D5A6BD"/>
              </a:solidFill>
              <a:latin typeface="Spectral"/>
              <a:ea typeface="Spectral"/>
              <a:cs typeface="Spectral"/>
              <a:sym typeface="Spectral"/>
            </a:endParaRPr>
          </a:p>
        </p:txBody>
      </p:sp>
      <p:pic>
        <p:nvPicPr>
          <p:cNvPr id="105" name="Google Shape;105;p19"/>
          <p:cNvPicPr preferRelativeResize="0"/>
          <p:nvPr/>
        </p:nvPicPr>
        <p:blipFill>
          <a:blip r:embed="rId3">
            <a:alphaModFix/>
          </a:blip>
          <a:stretch>
            <a:fillRect/>
          </a:stretch>
        </p:blipFill>
        <p:spPr>
          <a:xfrm>
            <a:off x="311700" y="1765463"/>
            <a:ext cx="2286000" cy="9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Lambda (closures)</a:t>
            </a:r>
            <a:endParaRPr>
              <a:latin typeface="Spectral"/>
              <a:ea typeface="Spectral"/>
              <a:cs typeface="Spectral"/>
              <a:sym typeface="Spectral"/>
            </a:endParaRPr>
          </a:p>
        </p:txBody>
      </p:sp>
      <p:sp>
        <p:nvSpPr>
          <p:cNvPr id="111" name="Google Shape;111;p20"/>
          <p:cNvSpPr txBox="1"/>
          <p:nvPr>
            <p:ph idx="1" type="body"/>
          </p:nvPr>
        </p:nvSpPr>
        <p:spPr>
          <a:xfrm>
            <a:off x="311700" y="1229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5A6BD"/>
                </a:solidFill>
                <a:latin typeface="Spectral"/>
                <a:ea typeface="Spectral"/>
                <a:cs typeface="Spectral"/>
                <a:sym typeface="Spectral"/>
              </a:rPr>
              <a:t>Spicy Scheme supports the use of 			       in the following format:</a:t>
            </a:r>
            <a:endParaRPr b="1" sz="2000">
              <a:solidFill>
                <a:srgbClr val="D5A6BD"/>
              </a:solidFill>
              <a:latin typeface="Spectral"/>
              <a:ea typeface="Spectral"/>
              <a:cs typeface="Spectral"/>
              <a:sym typeface="Spectral"/>
            </a:endParaRPr>
          </a:p>
          <a:p>
            <a:pPr indent="0" lvl="0" marL="0" rtl="0" algn="ctr">
              <a:spcBef>
                <a:spcPts val="1600"/>
              </a:spcBef>
              <a:spcAft>
                <a:spcPts val="0"/>
              </a:spcAft>
              <a:buNone/>
            </a:pPr>
            <a:r>
              <a:rPr b="1" lang="en" sz="2000">
                <a:solidFill>
                  <a:srgbClr val="D5A6BD"/>
                </a:solidFill>
                <a:latin typeface="Spectral"/>
                <a:ea typeface="Spectral"/>
                <a:cs typeface="Spectral"/>
                <a:sym typeface="Spectral"/>
              </a:rPr>
              <a:t>(lambda (&lt;arguments&gt;*...) &lt;body&gt;)</a:t>
            </a:r>
            <a:endParaRPr b="1" sz="2000">
              <a:solidFill>
                <a:srgbClr val="D5A6BD"/>
              </a:solidFill>
              <a:latin typeface="Spectral"/>
              <a:ea typeface="Spectral"/>
              <a:cs typeface="Spectral"/>
              <a:sym typeface="Spectral"/>
            </a:endParaRPr>
          </a:p>
          <a:p>
            <a:pPr indent="0" lvl="0" marL="0" rtl="0" algn="l">
              <a:spcBef>
                <a:spcPts val="1600"/>
              </a:spcBef>
              <a:spcAft>
                <a:spcPts val="0"/>
              </a:spcAft>
              <a:buNone/>
            </a:pPr>
            <a:r>
              <a:rPr lang="en">
                <a:solidFill>
                  <a:srgbClr val="D5A6BD"/>
                </a:solidFill>
                <a:latin typeface="Spectral"/>
                <a:ea typeface="Spectral"/>
                <a:cs typeface="Spectral"/>
                <a:sym typeface="Spectral"/>
              </a:rPr>
              <a:t>Where the amount of arguments can vary from none to multiple. The call to evaluate a lambda creates a new environment where the body of the lambda is executed with the arguments defined as new variables. Lambdas can also be created with </a:t>
            </a:r>
            <a:r>
              <a:rPr b="1" lang="en" sz="1900">
                <a:solidFill>
                  <a:srgbClr val="D5A6BD"/>
                </a:solidFill>
                <a:latin typeface="Spectral"/>
                <a:ea typeface="Spectral"/>
                <a:cs typeface="Spectral"/>
                <a:sym typeface="Spectral"/>
              </a:rPr>
              <a:t>define</a:t>
            </a:r>
            <a:r>
              <a:rPr lang="en">
                <a:solidFill>
                  <a:srgbClr val="D5A6BD"/>
                </a:solidFill>
                <a:latin typeface="Spectral"/>
                <a:ea typeface="Spectral"/>
                <a:cs typeface="Spectral"/>
                <a:sym typeface="Spectral"/>
              </a:rPr>
              <a:t> as syntactic sugar:</a:t>
            </a:r>
            <a:endParaRPr>
              <a:solidFill>
                <a:srgbClr val="D5A6BD"/>
              </a:solidFill>
              <a:latin typeface="Spectral"/>
              <a:ea typeface="Spectral"/>
              <a:cs typeface="Spectral"/>
              <a:sym typeface="Spectral"/>
            </a:endParaRPr>
          </a:p>
          <a:p>
            <a:pPr indent="0" lvl="0" marL="0" rtl="0" algn="ctr">
              <a:spcBef>
                <a:spcPts val="1600"/>
              </a:spcBef>
              <a:spcAft>
                <a:spcPts val="0"/>
              </a:spcAft>
              <a:buNone/>
            </a:pPr>
            <a:r>
              <a:rPr b="1" lang="en" sz="2000">
                <a:solidFill>
                  <a:srgbClr val="D5A6BD"/>
                </a:solidFill>
                <a:latin typeface="Spectral"/>
                <a:ea typeface="Spectral"/>
                <a:cs typeface="Spectral"/>
                <a:sym typeface="Spectral"/>
              </a:rPr>
              <a:t>(define (&lt;name&gt; &lt;arguments&gt;*) &lt;body&gt;)</a:t>
            </a:r>
            <a:endParaRPr b="1" sz="2000">
              <a:solidFill>
                <a:srgbClr val="D5A6BD"/>
              </a:solidFill>
              <a:latin typeface="Spectral"/>
              <a:ea typeface="Spectral"/>
              <a:cs typeface="Spectral"/>
              <a:sym typeface="Spectral"/>
            </a:endParaRPr>
          </a:p>
          <a:p>
            <a:pPr indent="0" lvl="0" marL="0" rtl="0" algn="l">
              <a:spcBef>
                <a:spcPts val="1600"/>
              </a:spcBef>
              <a:spcAft>
                <a:spcPts val="0"/>
              </a:spcAft>
              <a:buNone/>
            </a:pPr>
            <a:r>
              <a:t/>
            </a:r>
            <a:endParaRPr>
              <a:solidFill>
                <a:srgbClr val="D5A6BD"/>
              </a:solidFill>
              <a:latin typeface="Spectral"/>
              <a:ea typeface="Spectral"/>
              <a:cs typeface="Spectral"/>
              <a:sym typeface="Spectral"/>
            </a:endParaRPr>
          </a:p>
          <a:p>
            <a:pPr indent="0" lvl="0" marL="0" rtl="0" algn="l">
              <a:spcBef>
                <a:spcPts val="1600"/>
              </a:spcBef>
              <a:spcAft>
                <a:spcPts val="1600"/>
              </a:spcAft>
              <a:buNone/>
            </a:pPr>
            <a:r>
              <a:t/>
            </a:r>
            <a:endParaRPr>
              <a:solidFill>
                <a:srgbClr val="D5A6BD"/>
              </a:solidFill>
              <a:latin typeface="Spectral"/>
              <a:ea typeface="Spectral"/>
              <a:cs typeface="Spectral"/>
              <a:sym typeface="Spectral"/>
            </a:endParaRPr>
          </a:p>
        </p:txBody>
      </p:sp>
      <p:pic>
        <p:nvPicPr>
          <p:cNvPr id="112" name="Google Shape;112;p20"/>
          <p:cNvPicPr preferRelativeResize="0"/>
          <p:nvPr/>
        </p:nvPicPr>
        <p:blipFill>
          <a:blip r:embed="rId3">
            <a:alphaModFix/>
          </a:blip>
          <a:stretch>
            <a:fillRect/>
          </a:stretch>
        </p:blipFill>
        <p:spPr>
          <a:xfrm>
            <a:off x="3926049" y="1228675"/>
            <a:ext cx="1291900" cy="39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Lambda (closures) Example</a:t>
            </a:r>
            <a:endParaRPr>
              <a:latin typeface="Spectral"/>
              <a:ea typeface="Spectral"/>
              <a:cs typeface="Spectral"/>
              <a:sym typeface="Spectral"/>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68625" y="1221050"/>
            <a:ext cx="4337700" cy="34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highlight>
                  <a:srgbClr val="1F1F24"/>
                </a:highlight>
              </a:rPr>
              <a:t>(define mycounter </a:t>
            </a:r>
            <a:endParaRPr>
              <a:solidFill>
                <a:srgbClr val="FF0000"/>
              </a:solidFill>
              <a:highlight>
                <a:srgbClr val="1F1F24"/>
              </a:highlight>
            </a:endParaRPr>
          </a:p>
          <a:p>
            <a:pPr indent="457200" lvl="0" marL="0" rtl="0" algn="l">
              <a:spcBef>
                <a:spcPts val="0"/>
              </a:spcBef>
              <a:spcAft>
                <a:spcPts val="0"/>
              </a:spcAft>
              <a:buNone/>
            </a:pPr>
            <a:r>
              <a:rPr lang="en">
                <a:solidFill>
                  <a:srgbClr val="FF0000"/>
                </a:solidFill>
                <a:highlight>
                  <a:srgbClr val="1F1F24"/>
                </a:highlight>
              </a:rPr>
              <a:t>(let ( (count 0) )</a:t>
            </a:r>
            <a:endParaRPr>
              <a:solidFill>
                <a:srgbClr val="FF0000"/>
              </a:solidFill>
              <a:highlight>
                <a:srgbClr val="1F1F24"/>
              </a:highlight>
            </a:endParaRPr>
          </a:p>
          <a:p>
            <a:pPr indent="457200" lvl="0" marL="457200" rtl="0" algn="l">
              <a:spcBef>
                <a:spcPts val="0"/>
              </a:spcBef>
              <a:spcAft>
                <a:spcPts val="0"/>
              </a:spcAft>
              <a:buNone/>
            </a:pPr>
            <a:r>
              <a:rPr lang="en">
                <a:solidFill>
                  <a:srgbClr val="FF0000"/>
                </a:solidFill>
                <a:highlight>
                  <a:srgbClr val="1F1F24"/>
                </a:highlight>
              </a:rPr>
              <a:t> (lambda ()</a:t>
            </a:r>
            <a:endParaRPr>
              <a:solidFill>
                <a:srgbClr val="FF0000"/>
              </a:solidFill>
              <a:highlight>
                <a:srgbClr val="1F1F24"/>
              </a:highlight>
            </a:endParaRPr>
          </a:p>
          <a:p>
            <a:pPr indent="457200" lvl="0" marL="914400" rtl="0" algn="l">
              <a:spcBef>
                <a:spcPts val="0"/>
              </a:spcBef>
              <a:spcAft>
                <a:spcPts val="0"/>
              </a:spcAft>
              <a:buNone/>
            </a:pPr>
            <a:r>
              <a:rPr lang="en">
                <a:solidFill>
                  <a:srgbClr val="FF0000"/>
                </a:solidFill>
                <a:highlight>
                  <a:srgbClr val="1F1F24"/>
                </a:highlight>
              </a:rPr>
              <a:t> (set count (+ count 1)) </a:t>
            </a:r>
            <a:endParaRPr>
              <a:solidFill>
                <a:srgbClr val="FF0000"/>
              </a:solidFill>
              <a:highlight>
                <a:srgbClr val="1F1F24"/>
              </a:highlight>
            </a:endParaRPr>
          </a:p>
          <a:p>
            <a:pPr indent="0" lvl="0" marL="914400" rtl="0" algn="l">
              <a:spcBef>
                <a:spcPts val="0"/>
              </a:spcBef>
              <a:spcAft>
                <a:spcPts val="0"/>
              </a:spcAft>
              <a:buNone/>
            </a:pPr>
            <a:r>
              <a:rPr lang="en">
                <a:solidFill>
                  <a:srgbClr val="FF0000"/>
                </a:solidFill>
                <a:highlight>
                  <a:srgbClr val="1F1F24"/>
                </a:highlight>
              </a:rPr>
              <a:t>  count))) </a:t>
            </a:r>
            <a:endParaRPr>
              <a:solidFill>
                <a:srgbClr val="FF0000"/>
              </a:solidFill>
              <a:highlight>
                <a:srgbClr val="1F1F24"/>
              </a:highlight>
            </a:endParaRPr>
          </a:p>
          <a:p>
            <a:pPr indent="0" lvl="0" marL="0" rtl="0" algn="l">
              <a:spcBef>
                <a:spcPts val="0"/>
              </a:spcBef>
              <a:spcAft>
                <a:spcPts val="0"/>
              </a:spcAft>
              <a:buNone/>
            </a:pPr>
            <a:r>
              <a:t/>
            </a:r>
            <a:endParaRPr>
              <a:solidFill>
                <a:srgbClr val="FF0000"/>
              </a:solidFill>
              <a:highlight>
                <a:srgbClr val="1F1F24"/>
              </a:highlight>
            </a:endParaRPr>
          </a:p>
          <a:p>
            <a:pPr indent="0" lvl="0" marL="0" rtl="0" algn="l">
              <a:spcBef>
                <a:spcPts val="0"/>
              </a:spcBef>
              <a:spcAft>
                <a:spcPts val="0"/>
              </a:spcAft>
              <a:buNone/>
            </a:pPr>
            <a:r>
              <a:rPr lang="en">
                <a:solidFill>
                  <a:srgbClr val="FF0000"/>
                </a:solidFill>
                <a:highlight>
                  <a:srgbClr val="1F1F24"/>
                </a:highlight>
              </a:rPr>
              <a:t>(print (mycounter)) </a:t>
            </a:r>
            <a:endParaRPr>
              <a:solidFill>
                <a:srgbClr val="FF0000"/>
              </a:solidFill>
              <a:highlight>
                <a:srgbClr val="1F1F24"/>
              </a:highlight>
            </a:endParaRPr>
          </a:p>
          <a:p>
            <a:pPr indent="0" lvl="0" marL="0" rtl="0" algn="l">
              <a:spcBef>
                <a:spcPts val="0"/>
              </a:spcBef>
              <a:spcAft>
                <a:spcPts val="0"/>
              </a:spcAft>
              <a:buNone/>
            </a:pPr>
            <a:r>
              <a:rPr lang="en">
                <a:solidFill>
                  <a:srgbClr val="FF0000"/>
                </a:solidFill>
                <a:highlight>
                  <a:srgbClr val="1F1F24"/>
                </a:highlight>
              </a:rPr>
              <a:t>(print (mycounter)) </a:t>
            </a:r>
            <a:endParaRPr>
              <a:solidFill>
                <a:srgbClr val="FF0000"/>
              </a:solidFill>
              <a:highlight>
                <a:srgbClr val="1F1F24"/>
              </a:highlight>
            </a:endParaRPr>
          </a:p>
          <a:p>
            <a:pPr indent="0" lvl="0" marL="0" rtl="0" algn="l">
              <a:spcBef>
                <a:spcPts val="0"/>
              </a:spcBef>
              <a:spcAft>
                <a:spcPts val="0"/>
              </a:spcAft>
              <a:buNone/>
            </a:pPr>
            <a:r>
              <a:rPr lang="en">
                <a:solidFill>
                  <a:srgbClr val="FF0000"/>
                </a:solidFill>
                <a:highlight>
                  <a:srgbClr val="1F1F24"/>
                </a:highlight>
              </a:rPr>
              <a:t>(print (mycounter))</a:t>
            </a:r>
            <a:endParaRPr>
              <a:solidFill>
                <a:srgbClr val="FF0000"/>
              </a:solidFill>
              <a:highlight>
                <a:srgbClr val="1F1F24"/>
              </a:highlight>
            </a:endParaRPr>
          </a:p>
          <a:p>
            <a:pPr indent="0" lvl="0" marL="0" rtl="0" algn="l">
              <a:spcBef>
                <a:spcPts val="0"/>
              </a:spcBef>
              <a:spcAft>
                <a:spcPts val="1600"/>
              </a:spcAft>
              <a:buNone/>
            </a:pPr>
            <a:r>
              <a:t/>
            </a:r>
            <a:endParaRPr>
              <a:solidFill>
                <a:srgbClr val="FF0000"/>
              </a:solidFill>
            </a:endParaRPr>
          </a:p>
        </p:txBody>
      </p:sp>
      <p:pic>
        <p:nvPicPr>
          <p:cNvPr id="119" name="Google Shape;119;p21"/>
          <p:cNvPicPr preferRelativeResize="0"/>
          <p:nvPr/>
        </p:nvPicPr>
        <p:blipFill>
          <a:blip r:embed="rId3">
            <a:alphaModFix/>
          </a:blip>
          <a:stretch>
            <a:fillRect/>
          </a:stretch>
        </p:blipFill>
        <p:spPr>
          <a:xfrm>
            <a:off x="2749575" y="2837500"/>
            <a:ext cx="6394425" cy="138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