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90" r:id="rId6"/>
    <p:sldId id="297" r:id="rId7"/>
    <p:sldId id="294" r:id="rId8"/>
    <p:sldId id="291" r:id="rId9"/>
    <p:sldId id="299" r:id="rId10"/>
    <p:sldId id="292" r:id="rId11"/>
    <p:sldId id="293" r:id="rId12"/>
    <p:sldId id="287" r:id="rId13"/>
    <p:sldId id="300" r:id="rId14"/>
    <p:sldId id="301" r:id="rId15"/>
    <p:sldId id="315" r:id="rId16"/>
    <p:sldId id="302" r:id="rId17"/>
    <p:sldId id="303" r:id="rId18"/>
    <p:sldId id="307" r:id="rId19"/>
    <p:sldId id="288" r:id="rId20"/>
    <p:sldId id="304" r:id="rId21"/>
    <p:sldId id="308" r:id="rId22"/>
    <p:sldId id="309" r:id="rId23"/>
    <p:sldId id="310" r:id="rId24"/>
    <p:sldId id="306" r:id="rId25"/>
    <p:sldId id="311" r:id="rId26"/>
    <p:sldId id="312" r:id="rId27"/>
    <p:sldId id="282" r:id="rId28"/>
    <p:sldId id="31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8644C-4607-46DB-9F62-9AFC9A8CE691}" v="130" dt="2020-01-02T04:32:16.213"/>
    <p1510:client id="{AEFA697E-9351-4008-BCC1-78B13801493F}" v="19" dt="2020-01-02T07:38:22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706" autoAdjust="0"/>
  </p:normalViewPr>
  <p:slideViewPr>
    <p:cSldViewPr snapToGrid="0">
      <p:cViewPr varScale="1">
        <p:scale>
          <a:sx n="54" d="100"/>
          <a:sy n="54" d="100"/>
        </p:scale>
        <p:origin x="34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AA2E-47A9-4297-AE6F-CBD1AFD71C0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D72A5-4458-466B-81F3-C2BB3E49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1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50E4-18E7-4F86-9321-F26774835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0BAE8B-7C1F-46F4-BA38-0CC3779E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88665-4168-4264-86A3-EDE50CAC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BFA9-929E-4403-951D-2F6F071B7C57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45028-4A9F-4649-87DB-404681A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F8255-99EC-4FDC-84DB-000EE38A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A77F-A096-4F3A-9565-539A4433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A6DB8-3423-4D5F-9C04-9015B0B2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5459F-907A-44CE-89F6-5A14AE89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BF7-9A10-44F7-95F0-14ABD74C787B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B57CB-7689-431B-9219-E394023A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C1AED-B3FC-4390-91F4-0B5B99F8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65F37-8A38-4FEC-AD10-01EE9BF08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ACAF5B-1489-4BA6-98E5-84B7C0520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0CDD5-C0B8-495C-999A-E0D9840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A2A1-5B0C-498C-A4FE-96C1BE51EEE5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B7160-66FD-4E8B-8C03-49B017B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1655E-561E-4C45-B8CB-FB8AB07E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3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42E01-11CF-4F30-9FE0-36DE2AE4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FE35-61FA-461B-9866-09891361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E0D82-44FA-4C36-80E5-27E1CC66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025F-7B35-412D-BBBB-5701EF67BF61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A4C1B-C5D8-4A43-A23C-C858B582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562C6-27F6-42AF-BF87-5BCB0A0A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E177D-E119-4C2C-AF56-B6F18B67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9E8F1-8147-4827-A373-A0C9C5B0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C6D63-811B-42DB-963D-614980CD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5D23-BCC5-4583-B510-98CB29AA89A7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C1357-7105-4DE1-A4C2-4C432C0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E70EB-039E-4FF0-AEF2-BE5CE64B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0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3A46-AF55-429D-9CD7-E6D19182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65F0F-7F8D-40CD-9377-8297A45B2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802FC-F019-4586-B25B-048D3A93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41364-261A-4F17-B17D-FDB15728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1F74-3E71-49C1-BEA6-E5654A88F05B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DF67A-4352-45E0-B243-6491F1BE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71B3B-2413-4342-B315-3E070AEC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4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E71E-395B-47E2-820A-7DA24F6C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444CB-7077-4DC6-BF36-FF3117B6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AEAD12-3360-4755-AE01-0D99672D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48BFD-EE4E-4DC2-9309-A4F275A8F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9B55C-7946-487B-9E37-EBE3B5B37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654D7B-4366-4AE7-A278-E2B1D8A4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2CF-6BD3-4A7E-A003-052BE7C36A25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A05EA2-D124-4C54-BB2F-F7ABC577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B31C0-EE13-4FD5-98A0-4B04E485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4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94E3-7FA6-4818-AF58-4C734626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698AD9-0DDE-4F75-A75A-0575720D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ED32-0EA5-408A-A449-A55F7D39DD51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9B7AE-56BF-4E99-8324-03A8A6DA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50F04-BA1A-48D6-A767-5B2EDD4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8692F9-546E-473E-A26C-6D06F87C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188-2EC1-4E45-A3EE-C68B30C3E240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F303E-FE40-4512-979E-B5E96E87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2E42E-6DC7-4BE4-B6D1-D606A93A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6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8A69-BB01-4DC8-A591-CDD2D79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5698F-86B5-46CA-8717-1A2B5581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55F28-5EE1-4CCC-9199-04952235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8FE3-2992-40F4-A734-03CCECC0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3F9-30D8-4B37-80F5-9B931205C85A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699E6-3BAC-4946-B36D-53A7AA4F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D79DB-4BEA-4F68-854B-6C54201E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8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EF141-060B-462C-BE19-F2ECF9B4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CDA132-2CC2-4E60-8D9F-BF2C129AC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0D23B-1E1E-4C79-9632-71F65C0F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030AF-3018-49A7-B105-F7208A04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DD15-E3CC-439E-AAAD-271382DE6EC8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7513C-9EA7-43A6-84FC-4EB7E8B1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DC812-FE36-4BC4-B5DF-EEA26AE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4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A227C-9A80-4D74-9120-A8F1B348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300DC-54F7-4603-A388-E010591C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6DB24-0A92-44FC-947D-A063BBD3E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D399-C765-44C2-86EA-85C55F2A69B8}" type="datetime1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0C57C-E18A-41D4-9CCA-8839C625B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4080E-CB18-4D1F-B6D0-4BAA4820C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2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AD28D6-DAC3-405B-87F3-64237126BBB2}"/>
              </a:ext>
            </a:extLst>
          </p:cNvPr>
          <p:cNvSpPr txBox="1"/>
          <p:nvPr/>
        </p:nvSpPr>
        <p:spPr>
          <a:xfrm>
            <a:off x="2748822" y="1841924"/>
            <a:ext cx="66943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Graphics</a:t>
            </a:r>
            <a:r>
              <a:rPr lang="ko-KR" altLang="en-US" sz="4500" b="1" spc="-300" dirty="0">
                <a:solidFill>
                  <a:srgbClr val="026DEE"/>
                </a:solidFill>
                <a:latin typeface="+mj-lt"/>
              </a:rPr>
              <a:t> </a:t>
            </a:r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Programming</a:t>
            </a:r>
          </a:p>
          <a:p>
            <a:pPr algn="ctr"/>
            <a:r>
              <a:rPr lang="en-US" altLang="ko-KR" sz="4500" b="1" spc="-300" dirty="0">
                <a:latin typeface="+mj-lt"/>
              </a:rPr>
              <a:t>Texture, Transformations and Camera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AB2E0-203B-4666-B0EF-EEE96F4D9D88}"/>
              </a:ext>
            </a:extLst>
          </p:cNvPr>
          <p:cNvSpPr/>
          <p:nvPr/>
        </p:nvSpPr>
        <p:spPr>
          <a:xfrm>
            <a:off x="5068326" y="4122568"/>
            <a:ext cx="2055370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b="1" spc="-150" dirty="0"/>
              <a:t>3D Vision Lab</a:t>
            </a:r>
          </a:p>
          <a:p>
            <a:pPr algn="ctr"/>
            <a:r>
              <a:rPr lang="en-US" altLang="ko-KR" sz="2500" b="1" spc="-150" dirty="0"/>
              <a:t>3.21., 2022</a:t>
            </a:r>
          </a:p>
          <a:p>
            <a:pPr algn="ctr"/>
            <a:endParaRPr lang="en-US" altLang="ko-KR" sz="2500" b="1" spc="-1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0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85191" y="2276061"/>
            <a:ext cx="5029200" cy="397565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Applying Texture – Change Shader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1" y="2725599"/>
            <a:ext cx="42672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0178" y="2091395"/>
            <a:ext cx="1759226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Vertex Shader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39718" y="2276061"/>
            <a:ext cx="5029200" cy="397565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9262" y="2091395"/>
            <a:ext cx="229011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Fragment Shader</a:t>
            </a:r>
            <a:endParaRPr lang="ko-KR" alt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30" y="2982774"/>
            <a:ext cx="46767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69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</a:rPr>
              <a:t> Applying Texture – Change rendering call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1031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Every frame, call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64" y="2331890"/>
            <a:ext cx="52673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https://learnopengl.com/img/getting-started/textur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63" y="3623056"/>
            <a:ext cx="3608594" cy="28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80447" y="233189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Binding Texture is added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498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</a:rPr>
              <a:t> Mixing Two Textures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97" y="1657910"/>
            <a:ext cx="7353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04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</a:rPr>
              <a:t> Mixing Two Textures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10313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Need to manually register different uniform variable to each texture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Every frame, call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21" y="4089979"/>
            <a:ext cx="5276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71" y="2182309"/>
            <a:ext cx="8315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https://learnopengl.com/img/getting-started/textures_combine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05" y="3642248"/>
            <a:ext cx="2962442" cy="232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9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3D to 2D screen space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5" y="5879975"/>
            <a:ext cx="6551713" cy="61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51" y="1355668"/>
            <a:ext cx="76200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99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Model Matrix 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103139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Scale, Rotate, Translate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Model matrix is different for each entity even though they have same model.</a:t>
            </a: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0540" y="3152793"/>
            <a:ext cx="335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Translate(0,4,2)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0540" y="4265976"/>
            <a:ext cx="335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Rotate(30 degree in x-axis)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0540" y="5428854"/>
            <a:ext cx="335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Scale(2)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14871" y="3076952"/>
            <a:ext cx="732581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14871" y="4190136"/>
            <a:ext cx="732581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14871" y="5283440"/>
            <a:ext cx="732581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69027" y="4195897"/>
            <a:ext cx="732581" cy="8746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69027" y="5283439"/>
            <a:ext cx="732581" cy="8746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62940" y="5283439"/>
            <a:ext cx="732581" cy="8746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97387" y="3081131"/>
            <a:ext cx="337930" cy="870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17426" y="3516363"/>
            <a:ext cx="184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v=(x,y,z,1)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91300" y="4200076"/>
            <a:ext cx="337930" cy="870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145457" y="5283439"/>
            <a:ext cx="337930" cy="870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48134" y="3152793"/>
            <a:ext cx="274110" cy="303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48407" y="6084835"/>
            <a:ext cx="22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this order !!!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28183" y="6297998"/>
            <a:ext cx="17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Model Matrix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536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Model Matrix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1031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Order is important!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01" y="2286000"/>
            <a:ext cx="5162240" cy="41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19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View Matrix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730" y="1745974"/>
            <a:ext cx="7316650" cy="178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09" y="4040289"/>
            <a:ext cx="7013092" cy="23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015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View Matrix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76" y="2019093"/>
            <a:ext cx="71628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26" y="5569020"/>
            <a:ext cx="6591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43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Projection Matrix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83" y="2418536"/>
            <a:ext cx="3962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99" y="2424294"/>
            <a:ext cx="413838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9576" y="1904126"/>
            <a:ext cx="184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Ortho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66991" y="1820462"/>
            <a:ext cx="184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Perspective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548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Texture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11574901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A texture is a 2D image used to add detail to an object graphics standard API (Silicon Graphics, 1992)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15" y="3325905"/>
            <a:ext cx="5702512" cy="30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42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657225"/>
            <a:ext cx="72199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34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21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Applying Model View Projection Matrices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29" y="1898166"/>
            <a:ext cx="99917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01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345635" y="2049692"/>
            <a:ext cx="7454348" cy="397565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22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</a:rPr>
              <a:t>  Applying Model View Projection Matrices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465" y="1819508"/>
            <a:ext cx="1759226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Vertex Shader</a:t>
            </a:r>
            <a:endParaRPr lang="ko-KR" altLang="en-US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45" y="2369691"/>
            <a:ext cx="6376703" cy="333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17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23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Don’t forget enabling Depth Test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988" y="1914075"/>
            <a:ext cx="2428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8808" y="1914075"/>
            <a:ext cx="509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Initialize (enable depth test)</a:t>
            </a:r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988" y="2814638"/>
            <a:ext cx="53149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8808" y="2821984"/>
            <a:ext cx="509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Every frame, clear depth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44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C1C0BA-5C5C-4F43-A62E-328E20128A7B}"/>
              </a:ext>
            </a:extLst>
          </p:cNvPr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Today’s goal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18C5348-6C21-4F23-B323-3787201F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24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000C2-4047-41EA-8B8D-011537D7D960}"/>
              </a:ext>
            </a:extLst>
          </p:cNvPr>
          <p:cNvSpPr txBox="1"/>
          <p:nvPr/>
        </p:nvSpPr>
        <p:spPr>
          <a:xfrm>
            <a:off x="481263" y="1592543"/>
            <a:ext cx="11414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/>
              <a:t>Draw Multiple Textured Cubes with Fixed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/>
              <a:t>Example:</a:t>
            </a:r>
          </a:p>
        </p:txBody>
      </p:sp>
      <p:pic>
        <p:nvPicPr>
          <p:cNvPr id="23554" name="Picture 2" descr="https://learnopengl.com/img/getting-started/coordinate_systems_multiple_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73" y="2763077"/>
            <a:ext cx="4404494" cy="34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96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C1C0BA-5C5C-4F43-A62E-328E20128A7B}"/>
              </a:ext>
            </a:extLst>
          </p:cNvPr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Assignment 2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18C5348-6C21-4F23-B323-3787201F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25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000C2-4047-41EA-8B8D-011537D7D960}"/>
              </a:ext>
            </a:extLst>
          </p:cNvPr>
          <p:cNvSpPr txBox="1"/>
          <p:nvPr/>
        </p:nvSpPr>
        <p:spPr>
          <a:xfrm>
            <a:off x="481263" y="1592543"/>
            <a:ext cx="114146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3D scene with controllable camera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Draw 10 cubes in 3D scene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WASD(translate), Mouse move(orientation), Mouse scroll(FOV)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Texture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Apply texture to cube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Cubemap</a:t>
            </a:r>
            <a:r>
              <a:rPr lang="en-US" altLang="ko-KR" sz="2400" dirty="0"/>
              <a:t>(3D Texture) with multiple textures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Billboard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Use knowledge of transformation, camera and texture!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Quaternion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Interpolate camera smoothly using quaternion.</a:t>
            </a:r>
          </a:p>
        </p:txBody>
      </p:sp>
    </p:spTree>
    <p:extLst>
      <p:ext uri="{BB962C8B-B14F-4D97-AF65-F5344CB8AC3E}">
        <p14:creationId xmlns:p14="http://schemas.microsoft.com/office/powerpoint/2010/main" val="48073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UV Coordinate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2" name="AutoShape 2" descr="http://help.autodesk.com/cloudhelp/2017/ENU/MayaLT/images/GUID-30DA8E8A-FDFB-49F2-B181-C82F15158F46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67" y="1504161"/>
            <a:ext cx="3927844" cy="307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45" y="1422893"/>
            <a:ext cx="3795908" cy="301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98" y="5090887"/>
            <a:ext cx="3633455" cy="112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1689" y="5466300"/>
            <a:ext cx="360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Each vertex has </a:t>
            </a:r>
            <a:r>
              <a:rPr lang="en-US" altLang="ko-KR" dirty="0" err="1"/>
              <a:t>uv</a:t>
            </a:r>
            <a:r>
              <a:rPr lang="en-US" altLang="ko-KR" dirty="0"/>
              <a:t> coordinate!!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70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Texture as 2D VBO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11710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Texture is basically a 2D array. </a:t>
            </a:r>
            <a:r>
              <a:rPr lang="en-US" altLang="ko-KR" sz="2800" dirty="0">
                <a:sym typeface="Wingdings" panose="05000000000000000000" pitchFamily="2" charset="2"/>
              </a:rPr>
              <a:t> similar to VBO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ym typeface="Wingdings" panose="05000000000000000000" pitchFamily="2" charset="2"/>
              </a:rPr>
              <a:t>Recall: VBO is an 1D array that contains position, normal, </a:t>
            </a:r>
            <a:r>
              <a:rPr lang="en-US" altLang="ko-KR" sz="2800" dirty="0" err="1">
                <a:sym typeface="Wingdings" panose="05000000000000000000" pitchFamily="2" charset="2"/>
              </a:rPr>
              <a:t>uv</a:t>
            </a:r>
            <a:r>
              <a:rPr lang="en-US" altLang="ko-KR" sz="2800" dirty="0">
                <a:sym typeface="Wingdings" panose="05000000000000000000" pitchFamily="2" charset="2"/>
              </a:rPr>
              <a:t> </a:t>
            </a:r>
            <a:r>
              <a:rPr lang="en-US" altLang="ko-KR" sz="2800" dirty="0" err="1">
                <a:sym typeface="Wingdings" panose="05000000000000000000" pitchFamily="2" charset="2"/>
              </a:rPr>
              <a:t>etc</a:t>
            </a:r>
            <a:r>
              <a:rPr lang="en-US" altLang="ko-KR" sz="2800" dirty="0">
                <a:sym typeface="Wingdings" panose="05000000000000000000" pitchFamily="2" charset="2"/>
              </a:rPr>
              <a:t>…</a:t>
            </a:r>
            <a:endParaRPr lang="en-US" altLang="ko-KR" sz="2800" dirty="0"/>
          </a:p>
        </p:txBody>
      </p:sp>
      <p:pic>
        <p:nvPicPr>
          <p:cNvPr id="2050" name="Picture 2" descr="Vertex attribte pointer setup of OpenGL V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80" y="3754299"/>
            <a:ext cx="634365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6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Texture as 2D VBO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27147"/>
              </p:ext>
            </p:extLst>
          </p:nvPr>
        </p:nvGraphicFramePr>
        <p:xfrm>
          <a:off x="2375052" y="2161320"/>
          <a:ext cx="7123046" cy="319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VBO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Texture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/>
                        <a:t>glGenBuffer</a:t>
                      </a:r>
                      <a:endParaRPr lang="en-US" altLang="ko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glGenTexture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/>
                        <a:t>glBindBuffer</a:t>
                      </a:r>
                      <a:endParaRPr lang="en-US" altLang="ko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glBindTexture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glBufferData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glTexImage2D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r>
                        <a:rPr lang="en-US" altLang="ko-KR" sz="2400" baseline="0" dirty="0"/>
                        <a:t> VBO id= 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 texture id = 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glDeleteBuffer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glDeleteTexture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0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Texture as 2D VBO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43041"/>
              </p:ext>
            </p:extLst>
          </p:nvPr>
        </p:nvGraphicFramePr>
        <p:xfrm>
          <a:off x="2375052" y="2161320"/>
          <a:ext cx="7123046" cy="319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VBO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Texture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/>
                        <a:t>glGenBuffer</a:t>
                      </a:r>
                      <a:endParaRPr lang="en-US" altLang="ko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glGenTexture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/>
                        <a:t>glBindBuffer</a:t>
                      </a:r>
                      <a:endParaRPr lang="en-US" altLang="ko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glBindTexture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glBufferData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glTexImage2D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  <a:r>
                        <a:rPr lang="en-US" altLang="ko-KR" sz="2400" baseline="0" dirty="0"/>
                        <a:t> VBO id= 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 texture id = 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glDeleteBuffer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glDeleteTexture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7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Loading and creating textures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10313983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Use </a:t>
            </a:r>
            <a:r>
              <a:rPr lang="en-US" altLang="ko-KR" sz="2800" dirty="0" err="1"/>
              <a:t>stb_image</a:t>
            </a:r>
            <a:r>
              <a:rPr lang="en-US" altLang="ko-KR" sz="2800" dirty="0"/>
              <a:t> library!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stb_image.h</a:t>
            </a:r>
            <a:r>
              <a:rPr lang="en-US" altLang="ko-KR" sz="2800" dirty="0"/>
              <a:t> is a very popular single header image loading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Stb_image.h</a:t>
            </a:r>
            <a:r>
              <a:rPr lang="en-US" altLang="ko-KR" sz="2800" dirty="0"/>
              <a:t> file is already in assignment folder</a:t>
            </a:r>
            <a:endParaRPr lang="en-US" altLang="ko-KR" sz="2500" dirty="0"/>
          </a:p>
          <a:p>
            <a:endParaRPr lang="en-US" altLang="ko-KR" sz="2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59" y="3392999"/>
            <a:ext cx="3698391" cy="59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364935"/>
            <a:ext cx="8248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0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Generating Texture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59" y="1573903"/>
            <a:ext cx="98298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1217" y="3710481"/>
            <a:ext cx="133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Load image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399" y="4316487"/>
            <a:ext cx="133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Load data to </a:t>
            </a:r>
            <a:r>
              <a:rPr lang="en-US" altLang="ko-KR" sz="1200" b="1" dirty="0" err="1"/>
              <a:t>glTexture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1217" y="2590801"/>
            <a:ext cx="133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Texture </a:t>
            </a:r>
            <a:r>
              <a:rPr lang="en-US" altLang="ko-KR" sz="1200" b="1" dirty="0" err="1"/>
              <a:t>Params</a:t>
            </a:r>
            <a:endParaRPr lang="en-US" altLang="ko-KR" sz="1200" b="1" dirty="0"/>
          </a:p>
          <a:p>
            <a:r>
              <a:rPr lang="en-US" altLang="ko-KR" sz="1200" b="1" dirty="0"/>
              <a:t>(detail is on </a:t>
            </a:r>
            <a:r>
              <a:rPr lang="en-US" altLang="ko-KR" sz="1200" b="1" dirty="0" err="1"/>
              <a:t>LearnOpenGL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5419" y="1887053"/>
            <a:ext cx="103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Generate </a:t>
            </a:r>
            <a:r>
              <a:rPr lang="en-US" altLang="ko-KR" sz="1200" b="1" dirty="0" err="1"/>
              <a:t>glTexture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60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Applying Texture – Add UV to VBO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40" y="1495149"/>
            <a:ext cx="6302650" cy="126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55" y="3074544"/>
            <a:ext cx="8466846" cy="33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85173" y="3409119"/>
            <a:ext cx="98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VBO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2705" y="1775012"/>
            <a:ext cx="2734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We need UV data!! (similar to color)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1318" y="3935507"/>
            <a:ext cx="9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Add UV to VBO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48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0E13A2B6AEC7A479430FF474190713E" ma:contentTypeVersion="11" ma:contentTypeDescription="새 문서를 만듭니다." ma:contentTypeScope="" ma:versionID="d407b080476a27c828aed7bc1663ea5c">
  <xsd:schema xmlns:xsd="http://www.w3.org/2001/XMLSchema" xmlns:xs="http://www.w3.org/2001/XMLSchema" xmlns:p="http://schemas.microsoft.com/office/2006/metadata/properties" xmlns:ns3="49be9fef-9f45-436f-a52a-3b788c166d06" xmlns:ns4="57d05cd8-63e1-41fb-9c31-65d991f8c02d" targetNamespace="http://schemas.microsoft.com/office/2006/metadata/properties" ma:root="true" ma:fieldsID="5c74a8a2b12e431e40f50264f7bbea0d" ns3:_="" ns4:_="">
    <xsd:import namespace="49be9fef-9f45-436f-a52a-3b788c166d06"/>
    <xsd:import namespace="57d05cd8-63e1-41fb-9c31-65d991f8c02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9fef-9f45-436f-a52a-3b788c166d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05cd8-63e1-41fb-9c31-65d991f8c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514D40-69DC-4131-90C9-E3542AE535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677021-4E5C-4BE2-9C8E-A76C912A9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9fef-9f45-436f-a52a-3b788c166d06"/>
    <ds:schemaRef ds:uri="57d05cd8-63e1-41fb-9c31-65d991f8c0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E0FC39-4A6A-4FBF-AFAD-E444EBE1112E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57d05cd8-63e1-41fb-9c31-65d991f8c02d"/>
    <ds:schemaRef ds:uri="http://purl.org/dc/elements/1.1/"/>
    <ds:schemaRef ds:uri="http://purl.org/dc/terms/"/>
    <ds:schemaRef ds:uri="http://schemas.openxmlformats.org/package/2006/metadata/core-properties"/>
    <ds:schemaRef ds:uri="49be9fef-9f45-436f-a52a-3b788c166d0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466</Words>
  <Application>Microsoft Office PowerPoint</Application>
  <PresentationFormat>와이드스크린</PresentationFormat>
  <Paragraphs>146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손현태</dc:creator>
  <cp:lastModifiedBy>김주현</cp:lastModifiedBy>
  <cp:revision>35</cp:revision>
  <dcterms:created xsi:type="dcterms:W3CDTF">2020-01-01T12:37:02Z</dcterms:created>
  <dcterms:modified xsi:type="dcterms:W3CDTF">2022-03-20T01:20:57Z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0x01010070E13A2B6AEC7A479430FF474190713E</vt:lpwstr>
  </property>
</Properties>
</file>