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6" r:id="rId5"/>
    <p:sldId id="290" r:id="rId6"/>
    <p:sldId id="317" r:id="rId7"/>
    <p:sldId id="316" r:id="rId8"/>
    <p:sldId id="318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282" r:id="rId17"/>
    <p:sldId id="31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78644C-4607-46DB-9F62-9AFC9A8CE691}" v="130" dt="2020-01-02T04:32:16.213"/>
    <p1510:client id="{AEFA697E-9351-4008-BCC1-78B13801493F}" v="19" dt="2020-01-02T07:38:22.4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35" autoAdjust="0"/>
    <p:restoredTop sz="95706" autoAdjust="0"/>
  </p:normalViewPr>
  <p:slideViewPr>
    <p:cSldViewPr snapToGrid="0">
      <p:cViewPr>
        <p:scale>
          <a:sx n="66" d="100"/>
          <a:sy n="66" d="100"/>
        </p:scale>
        <p:origin x="1205" y="48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E2AA2E-47A9-4297-AE6F-CBD1AFD71C0F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FD72A5-4458-466B-81F3-C2BB3E496D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113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750E4-18E7-4F86-9321-F26774835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0BAE8B-7C1F-46F4-BA38-0CC3779E3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888665-4168-4264-86A3-EDE50CAC3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BFA9-929E-4403-951D-2F6F071B7C57}" type="datetime1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445028-4A9F-4649-87DB-404681AB2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2F8255-99EC-4FDC-84DB-000EE38A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8978-1C44-4638-B02E-816B2E0D1A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751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40A77F-A096-4F3A-9565-539A4433F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DA6DB8-3423-4D5F-9C04-9015B0B21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55459F-907A-44CE-89F6-5A14AE89D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20BF7-9A10-44F7-95F0-14ABD74C787B}" type="datetime1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BB57CB-7689-431B-9219-E394023AA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BC1AED-B3FC-4390-91F4-0B5B99F8A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8978-1C44-4638-B02E-816B2E0D1A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17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D65F37-8A38-4FEC-AD10-01EE9BF08F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ACAF5B-1489-4BA6-98E5-84B7C0520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0CDD5-C0B8-495C-999A-E0D9840DE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A2A1-5B0C-498C-A4FE-96C1BE51EEE5}" type="datetime1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1B7160-66FD-4E8B-8C03-49B017B97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71655E-561E-4C45-B8CB-FB8AB07E1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8978-1C44-4638-B02E-816B2E0D1A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43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842E01-11CF-4F30-9FE0-36DE2AE4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1BFE35-61FA-461B-9866-09891361B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1E0D82-44FA-4C36-80E5-27E1CC660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025F-7B35-412D-BBBB-5701EF67BF61}" type="datetime1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BA4C1B-C5D8-4A43-A23C-C858B582A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2562C6-27F6-42AF-BF87-5BCB0A0AB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8978-1C44-4638-B02E-816B2E0D1A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86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E177D-E119-4C2C-AF56-B6F18B679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99E8F1-8147-4827-A373-A0C9C5B09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BC6D63-811B-42DB-963D-614980CDF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A5D23-BCC5-4583-B510-98CB29AA89A7}" type="datetime1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FC1357-7105-4DE1-A4C2-4C432C0F1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2E70EB-039E-4FF0-AEF2-BE5CE64B6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8978-1C44-4638-B02E-816B2E0D1A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702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73A46-AF55-429D-9CD7-E6D191828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E65F0F-7F8D-40CD-9377-8297A45B2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6802FC-F019-4586-B25B-048D3A932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F41364-261A-4F17-B17D-FDB15728C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61F74-3E71-49C1-BEA6-E5654A88F05B}" type="datetime1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5DF67A-4352-45E0-B243-6491F1BE6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871B3B-2413-4342-B315-3E070AECA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8978-1C44-4638-B02E-816B2E0D1A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640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7E71E-395B-47E2-820A-7DA24F6CE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B444CB-7077-4DC6-BF36-FF3117B6D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AEAD12-3360-4755-AE01-0D99672D2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948BFD-EE4E-4DC2-9309-A4F275A8F7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39B55C-7946-487B-9E37-EBE3B5B37F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654D7B-4366-4AE7-A278-E2B1D8A43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C2CF-6BD3-4A7E-A003-052BE7C36A25}" type="datetime1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A05EA2-D124-4C54-BB2F-F7ABC577D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0B31C0-EE13-4FD5-98A0-4B04E4854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8978-1C44-4638-B02E-816B2E0D1A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843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394E3-7FA6-4818-AF58-4C7346269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698AD9-0DDE-4F75-A75A-0575720D3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ED32-0EA5-408A-A449-A55F7D39DD51}" type="datetime1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59B7AE-56BF-4E99-8324-03A8A6DAA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150F04-BA1A-48D6-A767-5B2EDD4DD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8978-1C44-4638-B02E-816B2E0D1A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204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A8692F9-546E-473E-A26C-6D06F87C8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98188-2EC1-4E45-A3EE-C68B30C3E240}" type="datetime1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AF303E-FE40-4512-979E-B5E96E87D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42E42E-6DC7-4BE4-B6D1-D606A93A1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8978-1C44-4638-B02E-816B2E0D1A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660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08A69-BB01-4DC8-A591-CDD2D7903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25698F-86B5-46CA-8717-1A2B55815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255F28-5EE1-4CCC-9199-049522359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328FE3-2992-40F4-A734-03CCECC0B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D3F9-30D8-4B37-80F5-9B931205C85A}" type="datetime1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C699E6-3BAC-4946-B36D-53A7AA4FA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4D79DB-4BEA-4F68-854B-6C54201E1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8978-1C44-4638-B02E-816B2E0D1A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984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FEF141-060B-462C-BE19-F2ECF9B47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CDA132-2CC2-4E60-8D9F-BF2C129AC4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20D23B-1E1E-4C79-9632-71F65C0F1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1030AF-3018-49A7-B105-F7208A045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EDD15-E3CC-439E-AAAD-271382DE6EC8}" type="datetime1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D7513C-9EA7-43A6-84FC-4EB7E8B18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EDC812-FE36-4BC4-B5DF-EEA26AED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8978-1C44-4638-B02E-816B2E0D1A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041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BA227C-9A80-4D74-9120-A8F1B3483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4300DC-54F7-4603-A388-E010591C8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B6DB24-0A92-44FC-947D-A063BBD3E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AD399-C765-44C2-86EA-85C55F2A69B8}" type="datetime1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30C57C-E18A-41D4-9CCA-8839C625B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94080E-CB18-4D1F-B6D0-4BAA4820CE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48978-1C44-4638-B02E-816B2E0D1A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626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opengl.com/Advanced-OpenGL/Geometry-Shader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AD28D6-DAC3-405B-87F3-64237126BBB2}"/>
              </a:ext>
            </a:extLst>
          </p:cNvPr>
          <p:cNvSpPr txBox="1"/>
          <p:nvPr/>
        </p:nvSpPr>
        <p:spPr>
          <a:xfrm>
            <a:off x="1676400" y="1841924"/>
            <a:ext cx="8839200" cy="2035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500" b="1" spc="-300" dirty="0">
                <a:solidFill>
                  <a:srgbClr val="026DEE"/>
                </a:solidFill>
                <a:latin typeface="+mj-lt"/>
              </a:rPr>
              <a:t>Graphics</a:t>
            </a:r>
            <a:r>
              <a:rPr lang="ko-KR" altLang="en-US" sz="4500" b="1" spc="-300" dirty="0">
                <a:solidFill>
                  <a:srgbClr val="026DEE"/>
                </a:solidFill>
                <a:latin typeface="+mj-lt"/>
              </a:rPr>
              <a:t> </a:t>
            </a:r>
            <a:r>
              <a:rPr lang="en-US" altLang="ko-KR" sz="4500" b="1" spc="-300" dirty="0">
                <a:solidFill>
                  <a:srgbClr val="026DEE"/>
                </a:solidFill>
                <a:latin typeface="+mj-lt"/>
              </a:rPr>
              <a:t>Programming</a:t>
            </a:r>
          </a:p>
          <a:p>
            <a:pPr algn="ctr">
              <a:lnSpc>
                <a:spcPct val="150000"/>
              </a:lnSpc>
            </a:pPr>
            <a:r>
              <a:rPr lang="en-US" altLang="ko-KR" sz="4500" b="1" spc="-300" dirty="0">
                <a:latin typeface="+mj-lt"/>
              </a:rPr>
              <a:t>Geometry and Tessellation Shader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AFAB2E0-203B-4666-B0EF-EEE96F4D9D88}"/>
              </a:ext>
            </a:extLst>
          </p:cNvPr>
          <p:cNvSpPr/>
          <p:nvPr/>
        </p:nvSpPr>
        <p:spPr>
          <a:xfrm>
            <a:off x="5068326" y="4523837"/>
            <a:ext cx="205537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500" b="1" spc="-150" dirty="0"/>
              <a:t>3D Vision Lab</a:t>
            </a:r>
          </a:p>
          <a:p>
            <a:pPr algn="ctr"/>
            <a:r>
              <a:rPr lang="en-US" altLang="ko-KR" sz="2500" b="1" spc="-150" dirty="0"/>
              <a:t>4.6., 2022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92D63F-789E-4CEB-B849-B28A39D76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8978-1C44-4638-B02E-816B2E0D1A53}" type="slidenum">
              <a:rPr lang="ko-KR" altLang="en-US" smtClean="0">
                <a:solidFill>
                  <a:schemeClr val="tx1"/>
                </a:solidFill>
              </a:rPr>
              <a:t>1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309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8978-1C44-4638-B02E-816B2E0D1A53}" type="slidenum">
              <a:rPr lang="ko-KR" altLang="en-US" smtClean="0"/>
              <a:t>10</a:t>
            </a:fld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712" y="137160"/>
            <a:ext cx="8358626" cy="6122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447800" y="635150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(Source: https://web.engr.oregonstate.edu/~mjb/cs519/Handouts/tessellation.1pp.pdf)</a:t>
            </a:r>
          </a:p>
        </p:txBody>
      </p:sp>
    </p:spTree>
    <p:extLst>
      <p:ext uri="{BB962C8B-B14F-4D97-AF65-F5344CB8AC3E}">
        <p14:creationId xmlns:p14="http://schemas.microsoft.com/office/powerpoint/2010/main" val="2087790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8978-1C44-4638-B02E-816B2E0D1A53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355" y="184666"/>
            <a:ext cx="8349290" cy="6214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447800" y="635150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(Source: https://web.engr.oregonstate.edu/~mjb/cs519/Handouts/tessellation.1pp.pdf)</a:t>
            </a:r>
          </a:p>
        </p:txBody>
      </p:sp>
    </p:spTree>
    <p:extLst>
      <p:ext uri="{BB962C8B-B14F-4D97-AF65-F5344CB8AC3E}">
        <p14:creationId xmlns:p14="http://schemas.microsoft.com/office/powerpoint/2010/main" val="1606042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92D63F-789E-4CEB-B849-B28A39D76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8978-1C44-4638-B02E-816B2E0D1A53}" type="slidenum">
              <a:rPr lang="ko-KR" altLang="en-US" smtClean="0">
                <a:solidFill>
                  <a:schemeClr val="tx1"/>
                </a:solidFill>
              </a:rPr>
              <a:t>12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89E28C-B654-4266-8621-74CD9835CB38}"/>
              </a:ext>
            </a:extLst>
          </p:cNvPr>
          <p:cNvSpPr txBox="1"/>
          <p:nvPr/>
        </p:nvSpPr>
        <p:spPr>
          <a:xfrm>
            <a:off x="152399" y="431800"/>
            <a:ext cx="1212494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spc="-300" dirty="0">
                <a:solidFill>
                  <a:srgbClr val="026DEE"/>
                </a:solidFill>
                <a:latin typeface="+mj-lt"/>
              </a:rPr>
              <a:t>  Bezier Surface</a:t>
            </a:r>
            <a:endParaRPr lang="ko-KR" altLang="en-US" sz="4000" b="1" spc="-300" dirty="0">
              <a:solidFill>
                <a:srgbClr val="026DEE"/>
              </a:solidFill>
              <a:latin typeface="+mj-lt"/>
            </a:endParaRPr>
          </a:p>
        </p:txBody>
      </p:sp>
      <p:pic>
        <p:nvPicPr>
          <p:cNvPr id="12290" name="Picture 2" descr="C:\Users\김주현\Desktop\fig2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820" y="2042160"/>
            <a:ext cx="3401327" cy="352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C:\Users\김주현\Desktop\fig2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476" y="1721816"/>
            <a:ext cx="4056828" cy="3840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13560" y="583692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/>
              <a:t>Bicubic</a:t>
            </a:r>
            <a:r>
              <a:rPr lang="en-US" altLang="ko-KR" sz="2400" dirty="0"/>
              <a:t> Bezier Surface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852490" y="5836920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Gumbo model with</a:t>
            </a:r>
          </a:p>
          <a:p>
            <a:pPr algn="ctr"/>
            <a:r>
              <a:rPr lang="en-US" altLang="ko-KR" sz="2400" dirty="0"/>
              <a:t>Bezier surface patches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10208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id="{718C5348-6C21-4F23-B323-3787201F5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CC48978-1C44-4638-B02E-816B2E0D1A53}" type="slidenum">
              <a:rPr lang="ko-KR" altLang="en-US" smtClean="0">
                <a:solidFill>
                  <a:schemeClr val="tx1"/>
                </a:solidFill>
              </a:rPr>
              <a:t>13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8000C2-4047-41EA-8B8D-011537D7D960}"/>
              </a:ext>
            </a:extLst>
          </p:cNvPr>
          <p:cNvSpPr txBox="1"/>
          <p:nvPr/>
        </p:nvSpPr>
        <p:spPr>
          <a:xfrm>
            <a:off x="481263" y="1592543"/>
            <a:ext cx="114146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500" dirty="0"/>
              <a:t>Simple geometry shader example from </a:t>
            </a:r>
            <a:r>
              <a:rPr lang="en-US" altLang="ko-KR" sz="2500" dirty="0" err="1"/>
              <a:t>LearnOpenGL</a:t>
            </a:r>
            <a:endParaRPr lang="en-US" altLang="ko-KR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89E28C-B654-4266-8621-74CD9835CB38}"/>
              </a:ext>
            </a:extLst>
          </p:cNvPr>
          <p:cNvSpPr txBox="1"/>
          <p:nvPr/>
        </p:nvSpPr>
        <p:spPr>
          <a:xfrm>
            <a:off x="152399" y="431800"/>
            <a:ext cx="1212494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spc="-300" dirty="0">
                <a:solidFill>
                  <a:srgbClr val="026DEE"/>
                </a:solidFill>
                <a:latin typeface="+mj-lt"/>
              </a:rPr>
              <a:t>  Today’s Goal</a:t>
            </a:r>
            <a:endParaRPr lang="ko-KR" altLang="en-US" sz="4000" b="1" spc="-300" dirty="0">
              <a:solidFill>
                <a:srgbClr val="026DEE"/>
              </a:solidFill>
              <a:latin typeface="+mj-lt"/>
            </a:endParaRPr>
          </a:p>
        </p:txBody>
      </p:sp>
      <p:pic>
        <p:nvPicPr>
          <p:cNvPr id="13314" name="Picture 2" descr="Snow-colored houses, generating using points with geometry shaders in OpenG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870" y="2878003"/>
            <a:ext cx="3961130" cy="3102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839211" y="6123355"/>
            <a:ext cx="6751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https://learnopengl.com/Advanced-OpenGL/Geometry-Shader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31933C-DA3A-43C2-9A3D-B15D1488846A}"/>
              </a:ext>
            </a:extLst>
          </p:cNvPr>
          <p:cNvSpPr txBox="1"/>
          <p:nvPr/>
        </p:nvSpPr>
        <p:spPr>
          <a:xfrm>
            <a:off x="8171423" y="3206187"/>
            <a:ext cx="2928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Should be white!</a:t>
            </a:r>
            <a:endParaRPr lang="ko-KR" altLang="en-US" dirty="0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708266FC-A8A6-4C28-B056-4B5D64A69BB3}"/>
              </a:ext>
            </a:extLst>
          </p:cNvPr>
          <p:cNvCxnSpPr>
            <a:endCxn id="2" idx="1"/>
          </p:cNvCxnSpPr>
          <p:nvPr/>
        </p:nvCxnSpPr>
        <p:spPr>
          <a:xfrm>
            <a:off x="7037104" y="3206187"/>
            <a:ext cx="1134319" cy="184666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096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1C1C0BA-5C5C-4F43-A62E-328E20128A7B}"/>
              </a:ext>
            </a:extLst>
          </p:cNvPr>
          <p:cNvSpPr txBox="1"/>
          <p:nvPr/>
        </p:nvSpPr>
        <p:spPr>
          <a:xfrm>
            <a:off x="152399" y="492584"/>
            <a:ext cx="1118586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spc="-300" dirty="0">
                <a:solidFill>
                  <a:srgbClr val="026DEE"/>
                </a:solidFill>
                <a:latin typeface="+mj-lt"/>
              </a:rPr>
              <a:t>  Assignment 3</a:t>
            </a:r>
            <a:endParaRPr lang="ko-KR" altLang="en-US" sz="4000" b="1" spc="-300" dirty="0">
              <a:solidFill>
                <a:srgbClr val="026DEE"/>
              </a:solidFill>
              <a:latin typeface="+mj-lt"/>
            </a:endParaRPr>
          </a:p>
        </p:txBody>
      </p:sp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id="{718C5348-6C21-4F23-B323-3787201F5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CC48978-1C44-4638-B02E-816B2E0D1A53}" type="slidenum">
              <a:rPr lang="ko-KR" altLang="en-US" smtClean="0">
                <a:solidFill>
                  <a:schemeClr val="tx1"/>
                </a:solidFill>
              </a:rPr>
              <a:t>14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8000C2-4047-41EA-8B8D-011537D7D960}"/>
              </a:ext>
            </a:extLst>
          </p:cNvPr>
          <p:cNvSpPr txBox="1"/>
          <p:nvPr/>
        </p:nvSpPr>
        <p:spPr>
          <a:xfrm>
            <a:off x="481263" y="1592543"/>
            <a:ext cx="1141468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dirty="0"/>
              <a:t>Spline with geometry shader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dirty="0"/>
              <a:t>Bezier, B-Spline, </a:t>
            </a:r>
            <a:r>
              <a:rPr lang="en-US" altLang="ko-KR" sz="2500" dirty="0" err="1"/>
              <a:t>Catmull</a:t>
            </a:r>
            <a:r>
              <a:rPr lang="en-US" altLang="ko-KR" sz="2500" dirty="0"/>
              <a:t>-Rom.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5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dirty="0"/>
              <a:t>Bezier surface with tessellation shader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dirty="0"/>
              <a:t>Render models with Bezier surface patches.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dirty="0"/>
              <a:t>Adaptive mesh subdivision (Level of Details dependent on camera distance)</a:t>
            </a:r>
          </a:p>
          <a:p>
            <a:pPr>
              <a:lnSpc>
                <a:spcPct val="150000"/>
              </a:lnSpc>
            </a:pPr>
            <a:endParaRPr lang="en-US" altLang="ko-KR" sz="2500" dirty="0"/>
          </a:p>
        </p:txBody>
      </p:sp>
      <p:sp>
        <p:nvSpPr>
          <p:cNvPr id="2" name="직사각형 1"/>
          <p:cNvSpPr/>
          <p:nvPr/>
        </p:nvSpPr>
        <p:spPr>
          <a:xfrm>
            <a:off x="798678" y="5974527"/>
            <a:ext cx="102046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You must geometry and tessellation shader to get full credit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80732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92D63F-789E-4CEB-B849-B28A39D76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8978-1C44-4638-B02E-816B2E0D1A53}" type="slidenum">
              <a:rPr lang="ko-KR" altLang="en-US" smtClean="0">
                <a:solidFill>
                  <a:schemeClr val="tx1"/>
                </a:solidFill>
              </a:rPr>
              <a:t>2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89E28C-B654-4266-8621-74CD9835CB38}"/>
              </a:ext>
            </a:extLst>
          </p:cNvPr>
          <p:cNvSpPr txBox="1"/>
          <p:nvPr/>
        </p:nvSpPr>
        <p:spPr>
          <a:xfrm>
            <a:off x="152399" y="431800"/>
            <a:ext cx="1212494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spc="-300" dirty="0">
                <a:solidFill>
                  <a:srgbClr val="026DEE"/>
                </a:solidFill>
                <a:latin typeface="+mj-lt"/>
              </a:rPr>
              <a:t>  Geometry Shader</a:t>
            </a:r>
            <a:endParaRPr lang="ko-KR" altLang="en-US" sz="4000" b="1" spc="-300" dirty="0">
              <a:solidFill>
                <a:srgbClr val="026DEE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921AA7-05ED-4352-B8EB-B5B81EB5B7CF}"/>
              </a:ext>
            </a:extLst>
          </p:cNvPr>
          <p:cNvSpPr txBox="1"/>
          <p:nvPr/>
        </p:nvSpPr>
        <p:spPr>
          <a:xfrm>
            <a:off x="481264" y="1592543"/>
            <a:ext cx="11574901" cy="1172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dirty="0"/>
              <a:t>A </a:t>
            </a:r>
            <a:r>
              <a:rPr lang="en-US" altLang="ko-KR" sz="2500" b="1" dirty="0"/>
              <a:t>Geometry Shader</a:t>
            </a:r>
            <a:r>
              <a:rPr lang="en-US" altLang="ko-KR" sz="2500" dirty="0"/>
              <a:t> (GS) is a Shader program written in GLSL that governs the processing of Primitives. Core since version 3.2.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05" y="3116580"/>
            <a:ext cx="607695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How a house figure should be drawn from a single point using geometry shad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955" y="3039729"/>
            <a:ext cx="2619375" cy="33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428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8978-1C44-4638-B02E-816B2E0D1A53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8" y="441960"/>
            <a:ext cx="11479204" cy="597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749040" y="6219825"/>
            <a:ext cx="379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ThinMatrix</a:t>
            </a:r>
            <a:r>
              <a:rPr lang="en-US" altLang="ko-KR" dirty="0"/>
              <a:t> OpenGL Tutorial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5846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92D63F-789E-4CEB-B849-B28A39D76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8978-1C44-4638-B02E-816B2E0D1A53}" type="slidenum">
              <a:rPr lang="ko-KR" altLang="en-US" smtClean="0">
                <a:solidFill>
                  <a:schemeClr val="tx1"/>
                </a:solidFill>
              </a:rPr>
              <a:t>4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89E28C-B654-4266-8621-74CD9835CB38}"/>
              </a:ext>
            </a:extLst>
          </p:cNvPr>
          <p:cNvSpPr txBox="1"/>
          <p:nvPr/>
        </p:nvSpPr>
        <p:spPr>
          <a:xfrm>
            <a:off x="152399" y="431800"/>
            <a:ext cx="1212494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spc="-300" dirty="0">
                <a:solidFill>
                  <a:srgbClr val="026DEE"/>
                </a:solidFill>
                <a:latin typeface="+mj-lt"/>
              </a:rPr>
              <a:t>  OpenGL Primitive</a:t>
            </a:r>
            <a:endParaRPr lang="ko-KR" altLang="en-US" sz="4000" b="1" spc="-300" dirty="0">
              <a:solidFill>
                <a:srgbClr val="026DEE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921AA7-05ED-4352-B8EB-B5B81EB5B7CF}"/>
              </a:ext>
            </a:extLst>
          </p:cNvPr>
          <p:cNvSpPr txBox="1"/>
          <p:nvPr/>
        </p:nvSpPr>
        <p:spPr>
          <a:xfrm>
            <a:off x="481264" y="1592543"/>
            <a:ext cx="5733607" cy="232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dirty="0"/>
              <a:t>"Primitive“, also referred to as a "base primitive", refers to the result of the interpretation of a vertex stream</a:t>
            </a:r>
          </a:p>
        </p:txBody>
      </p:sp>
      <p:pic>
        <p:nvPicPr>
          <p:cNvPr id="2052" name="Picture 4" descr="opengl line adjancy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435" y="136525"/>
            <a:ext cx="3990975" cy="658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087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92D63F-789E-4CEB-B849-B28A39D76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8978-1C44-4638-B02E-816B2E0D1A53}" type="slidenum">
              <a:rPr lang="ko-KR" altLang="en-US" smtClean="0">
                <a:solidFill>
                  <a:schemeClr val="tx1"/>
                </a:solidFill>
              </a:rPr>
              <a:t>5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89E28C-B654-4266-8621-74CD9835CB38}"/>
              </a:ext>
            </a:extLst>
          </p:cNvPr>
          <p:cNvSpPr txBox="1"/>
          <p:nvPr/>
        </p:nvSpPr>
        <p:spPr>
          <a:xfrm>
            <a:off x="152399" y="431800"/>
            <a:ext cx="1212494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spc="-300" dirty="0">
                <a:solidFill>
                  <a:srgbClr val="026DEE"/>
                </a:solidFill>
                <a:latin typeface="+mj-lt"/>
              </a:rPr>
              <a:t>  Geometry Shader Primitives</a:t>
            </a:r>
            <a:endParaRPr lang="ko-KR" altLang="en-US" sz="4000" b="1" spc="-300" dirty="0">
              <a:solidFill>
                <a:srgbClr val="026DEE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921AA7-05ED-4352-B8EB-B5B81EB5B7CF}"/>
              </a:ext>
            </a:extLst>
          </p:cNvPr>
          <p:cNvSpPr txBox="1"/>
          <p:nvPr/>
        </p:nvSpPr>
        <p:spPr>
          <a:xfrm>
            <a:off x="481264" y="1592543"/>
            <a:ext cx="9592376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dirty="0"/>
              <a:t>Input primitives: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2309813"/>
            <a:ext cx="950595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347141" y="1719054"/>
            <a:ext cx="2831737" cy="4523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layout(</a:t>
            </a:r>
            <a:r>
              <a:rPr lang="en-US" altLang="ko-KR" dirty="0" err="1"/>
              <a:t>input_primitive</a:t>
            </a:r>
            <a:r>
              <a:rPr lang="en-US" altLang="ko-KR" dirty="0"/>
              <a:t>​) in;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921AA7-05ED-4352-B8EB-B5B81EB5B7CF}"/>
              </a:ext>
            </a:extLst>
          </p:cNvPr>
          <p:cNvSpPr txBox="1"/>
          <p:nvPr/>
        </p:nvSpPr>
        <p:spPr>
          <a:xfrm>
            <a:off x="481264" y="4585945"/>
            <a:ext cx="9592376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dirty="0"/>
              <a:t>Output primitives: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499541" y="4712456"/>
            <a:ext cx="6028445" cy="4523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layout(</a:t>
            </a:r>
            <a:r>
              <a:rPr lang="en-US" altLang="ko-KR" dirty="0" err="1"/>
              <a:t>output_primitive</a:t>
            </a:r>
            <a:r>
              <a:rPr lang="en-US" altLang="ko-KR" dirty="0"/>
              <a:t>​, </a:t>
            </a:r>
            <a:r>
              <a:rPr lang="en-US" altLang="ko-KR" dirty="0" err="1"/>
              <a:t>max_vertices</a:t>
            </a:r>
            <a:r>
              <a:rPr lang="en-US" altLang="ko-KR" dirty="0"/>
              <a:t> = </a:t>
            </a:r>
            <a:r>
              <a:rPr lang="en-US" altLang="ko-KR" dirty="0" err="1"/>
              <a:t>vert_count</a:t>
            </a:r>
            <a:r>
              <a:rPr lang="en-US" altLang="ko-KR" dirty="0"/>
              <a:t>​) out;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4" y="5426393"/>
            <a:ext cx="1957685" cy="1126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064" y="292019"/>
            <a:ext cx="3429662" cy="1849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6998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92D63F-789E-4CEB-B849-B28A39D76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8978-1C44-4638-B02E-816B2E0D1A53}" type="slidenum">
              <a:rPr lang="ko-KR" altLang="en-US" smtClean="0">
                <a:solidFill>
                  <a:schemeClr val="tx1"/>
                </a:solidFill>
              </a:rPr>
              <a:t>6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89E28C-B654-4266-8621-74CD9835CB38}"/>
              </a:ext>
            </a:extLst>
          </p:cNvPr>
          <p:cNvSpPr txBox="1"/>
          <p:nvPr/>
        </p:nvSpPr>
        <p:spPr>
          <a:xfrm>
            <a:off x="152399" y="431800"/>
            <a:ext cx="1212494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spc="-300" dirty="0">
                <a:solidFill>
                  <a:srgbClr val="026DEE"/>
                </a:solidFill>
                <a:latin typeface="+mj-lt"/>
              </a:rPr>
              <a:t>  Geometry Shader Primitives</a:t>
            </a:r>
            <a:endParaRPr lang="ko-KR" altLang="en-US" sz="4000" b="1" spc="-300" dirty="0">
              <a:solidFill>
                <a:srgbClr val="026DEE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921AA7-05ED-4352-B8EB-B5B81EB5B7CF}"/>
              </a:ext>
            </a:extLst>
          </p:cNvPr>
          <p:cNvSpPr txBox="1"/>
          <p:nvPr/>
        </p:nvSpPr>
        <p:spPr>
          <a:xfrm>
            <a:off x="481263" y="1592543"/>
            <a:ext cx="5733607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dirty="0"/>
              <a:t>Input (from Vertex Shader) :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452" y="1471298"/>
            <a:ext cx="3908107" cy="1700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196" y="4023361"/>
            <a:ext cx="7336408" cy="219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6921AA7-05ED-4352-B8EB-B5B81EB5B7CF}"/>
              </a:ext>
            </a:extLst>
          </p:cNvPr>
          <p:cNvSpPr txBox="1"/>
          <p:nvPr/>
        </p:nvSpPr>
        <p:spPr>
          <a:xfrm>
            <a:off x="481263" y="4023361"/>
            <a:ext cx="573360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dirty="0" err="1"/>
              <a:t>EmitVertex</a:t>
            </a:r>
            <a:r>
              <a:rPr lang="en-US" altLang="ko-KR" sz="25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dirty="0" err="1"/>
              <a:t>EndPrimitive</a:t>
            </a:r>
            <a:endParaRPr lang="en-US" altLang="ko-KR" sz="2500" dirty="0"/>
          </a:p>
        </p:txBody>
      </p:sp>
      <p:sp>
        <p:nvSpPr>
          <p:cNvPr id="3" name="TextBox 2"/>
          <p:cNvSpPr txBox="1"/>
          <p:nvPr/>
        </p:nvSpPr>
        <p:spPr>
          <a:xfrm>
            <a:off x="5289026" y="6377651"/>
            <a:ext cx="541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This takes one vertex as input and emit line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7225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92D63F-789E-4CEB-B849-B28A39D76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8978-1C44-4638-B02E-816B2E0D1A53}" type="slidenum">
              <a:rPr lang="ko-KR" altLang="en-US" smtClean="0">
                <a:solidFill>
                  <a:schemeClr val="tx1"/>
                </a:solidFill>
              </a:rPr>
              <a:t>7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89E28C-B654-4266-8621-74CD9835CB38}"/>
              </a:ext>
            </a:extLst>
          </p:cNvPr>
          <p:cNvSpPr txBox="1"/>
          <p:nvPr/>
        </p:nvSpPr>
        <p:spPr>
          <a:xfrm>
            <a:off x="152399" y="431800"/>
            <a:ext cx="1212494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spc="-300" dirty="0">
                <a:solidFill>
                  <a:srgbClr val="026DEE"/>
                </a:solidFill>
                <a:latin typeface="+mj-lt"/>
              </a:rPr>
              <a:t>  Example</a:t>
            </a:r>
            <a:endParaRPr lang="ko-KR" altLang="en-US" sz="4000" b="1" spc="-300" dirty="0">
              <a:solidFill>
                <a:srgbClr val="026DEE"/>
              </a:solidFill>
              <a:latin typeface="+mj-lt"/>
            </a:endParaRPr>
          </a:p>
        </p:txBody>
      </p:sp>
      <p:pic>
        <p:nvPicPr>
          <p:cNvPr id="7170" name="Picture 2" descr="How a house figure should be drawn from a single point using geometry shad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155" y="1723236"/>
            <a:ext cx="3093085" cy="392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95" y="1615151"/>
            <a:ext cx="763905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758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92D63F-789E-4CEB-B849-B28A39D76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8978-1C44-4638-B02E-816B2E0D1A53}" type="slidenum">
              <a:rPr lang="ko-KR" altLang="en-US" smtClean="0">
                <a:solidFill>
                  <a:schemeClr val="tx1"/>
                </a:solidFill>
              </a:rPr>
              <a:t>8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89E28C-B654-4266-8621-74CD9835CB38}"/>
              </a:ext>
            </a:extLst>
          </p:cNvPr>
          <p:cNvSpPr txBox="1"/>
          <p:nvPr/>
        </p:nvSpPr>
        <p:spPr>
          <a:xfrm>
            <a:off x="152399" y="431800"/>
            <a:ext cx="1212494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spc="-300" dirty="0">
                <a:solidFill>
                  <a:srgbClr val="026DEE"/>
                </a:solidFill>
                <a:latin typeface="+mj-lt"/>
              </a:rPr>
              <a:t>  Bezier curve with four control points</a:t>
            </a:r>
            <a:endParaRPr lang="ko-KR" altLang="en-US" sz="4000" b="1" spc="-300" dirty="0">
              <a:solidFill>
                <a:srgbClr val="026DEE"/>
              </a:solidFill>
              <a:latin typeface="+mj-lt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60" y="1551513"/>
            <a:ext cx="6431280" cy="4669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787019" y="6353294"/>
            <a:ext cx="2617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(Source: </a:t>
            </a:r>
            <a:r>
              <a:rPr lang="en-US" altLang="ko-KR" dirty="0" err="1"/>
              <a:t>Dongsoo</a:t>
            </a:r>
            <a:r>
              <a:rPr lang="en-US" altLang="ko-KR" dirty="0"/>
              <a:t> Han)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6919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92D63F-789E-4CEB-B849-B28A39D76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8978-1C44-4638-B02E-816B2E0D1A53}" type="slidenum">
              <a:rPr lang="ko-KR" altLang="en-US" smtClean="0">
                <a:solidFill>
                  <a:schemeClr val="tx1"/>
                </a:solidFill>
              </a:rPr>
              <a:t>9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89E28C-B654-4266-8621-74CD9835CB38}"/>
              </a:ext>
            </a:extLst>
          </p:cNvPr>
          <p:cNvSpPr txBox="1"/>
          <p:nvPr/>
        </p:nvSpPr>
        <p:spPr>
          <a:xfrm>
            <a:off x="152399" y="431800"/>
            <a:ext cx="1212494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spc="-300" dirty="0">
                <a:solidFill>
                  <a:srgbClr val="026DEE"/>
                </a:solidFill>
                <a:latin typeface="+mj-lt"/>
              </a:rPr>
              <a:t>  Tessellation Shader</a:t>
            </a:r>
            <a:endParaRPr lang="ko-KR" altLang="en-US" sz="4000" b="1" spc="-300" dirty="0">
              <a:solidFill>
                <a:srgbClr val="026DEE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921AA7-05ED-4352-B8EB-B5B81EB5B7CF}"/>
              </a:ext>
            </a:extLst>
          </p:cNvPr>
          <p:cNvSpPr txBox="1"/>
          <p:nvPr/>
        </p:nvSpPr>
        <p:spPr>
          <a:xfrm>
            <a:off x="481264" y="1592543"/>
            <a:ext cx="1145165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b="1" dirty="0"/>
              <a:t>Tessellation</a:t>
            </a:r>
            <a:r>
              <a:rPr lang="en-US" altLang="ko-KR" sz="2800" dirty="0"/>
              <a:t> is the Vertex Processing stage in the OpenGL rendering pipeline where patches of vertex data are subdivided into smaller Primitives. (Core since version 4.0)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Why Tessellation Shader?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Adaptive subdivision (Level of Detail)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Apply displacement maps without additional detailed geometry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498" y="3232785"/>
            <a:ext cx="2676525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6958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0E13A2B6AEC7A479430FF474190713E" ma:contentTypeVersion="11" ma:contentTypeDescription="새 문서를 만듭니다." ma:contentTypeScope="" ma:versionID="d407b080476a27c828aed7bc1663ea5c">
  <xsd:schema xmlns:xsd="http://www.w3.org/2001/XMLSchema" xmlns:xs="http://www.w3.org/2001/XMLSchema" xmlns:p="http://schemas.microsoft.com/office/2006/metadata/properties" xmlns:ns3="49be9fef-9f45-436f-a52a-3b788c166d06" xmlns:ns4="57d05cd8-63e1-41fb-9c31-65d991f8c02d" targetNamespace="http://schemas.microsoft.com/office/2006/metadata/properties" ma:root="true" ma:fieldsID="5c74a8a2b12e431e40f50264f7bbea0d" ns3:_="" ns4:_="">
    <xsd:import namespace="49be9fef-9f45-436f-a52a-3b788c166d06"/>
    <xsd:import namespace="57d05cd8-63e1-41fb-9c31-65d991f8c02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be9fef-9f45-436f-a52a-3b788c166d0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공유 대상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세부 정보 공유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힌트 해시 공유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d05cd8-63e1-41fb-9c31-65d991f8c0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E0FC39-4A6A-4FBF-AFAD-E444EBE1112E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57d05cd8-63e1-41fb-9c31-65d991f8c02d"/>
    <ds:schemaRef ds:uri="http://purl.org/dc/elements/1.1/"/>
    <ds:schemaRef ds:uri="http://purl.org/dc/terms/"/>
    <ds:schemaRef ds:uri="http://schemas.openxmlformats.org/package/2006/metadata/core-properties"/>
    <ds:schemaRef ds:uri="49be9fef-9f45-436f-a52a-3b788c166d06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4677021-4E5C-4BE2-9C8E-A76C912A99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be9fef-9f45-436f-a52a-3b788c166d06"/>
    <ds:schemaRef ds:uri="57d05cd8-63e1-41fb-9c31-65d991f8c0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2514D40-69DC-4131-90C9-E3542AE535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337</Words>
  <Application>Microsoft Office PowerPoint</Application>
  <PresentationFormat>와이드스크린</PresentationFormat>
  <Paragraphs>60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손현태</dc:creator>
  <cp:lastModifiedBy>김주현</cp:lastModifiedBy>
  <cp:revision>58</cp:revision>
  <dcterms:created xsi:type="dcterms:W3CDTF">2020-01-01T12:37:02Z</dcterms:created>
  <dcterms:modified xsi:type="dcterms:W3CDTF">2022-04-03T02:27:19Z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0x01010070E13A2B6AEC7A479430FF474190713E</vt:lpwstr>
  </property>
</Properties>
</file>