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90" r:id="rId7"/>
    <p:sldId id="293" r:id="rId8"/>
    <p:sldId id="292" r:id="rId9"/>
    <p:sldId id="294" r:id="rId10"/>
    <p:sldId id="297" r:id="rId11"/>
    <p:sldId id="296" r:id="rId12"/>
    <p:sldId id="299" r:id="rId13"/>
    <p:sldId id="300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LSTzl6vhPnfSShJu6VddyBXcs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6545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ad268ac3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71ad268ac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3524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819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129dd9cdf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7129dd9cd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129dd9cdf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g7129dd9cd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129dd9cdf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2" name="Google Shape;432;g7129dd9cd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129dd9cdf_0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g7129dd9cd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129dd9cdf_0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9" name="Google Shape;459;g7129dd9cdf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7190611f21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9" name="Google Shape;489;g7190611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790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129dd9cdf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7129dd9cd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8019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6671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opengl.com/Getting-started/Hello-Triangl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earnopengl.com/Getting-started/Hello-Triangle" TargetMode="Externa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opengl.com/Getting-started/Hello-Triangl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earnopengl.com/Getting-started/Hello-Triangle" TargetMode="Externa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earnopengl.com/Getting-started/Shaders" TargetMode="Externa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opengl.com/Getting-started/Shaders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opengl.com/Getting-started/Shaders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code_viewer_gh.php?code=src/1.getting_started/3.3.shaders_class/shaders_class.cp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Creating-a-windo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yDeVries/LearnOpenG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109220" y="1851351"/>
            <a:ext cx="9973559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Graphics Programming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(Lab1) Introduction to OpenGL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523876" y="4122575"/>
            <a:ext cx="31443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3D Vision Lab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3.14.2022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1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Visual Studio with CMake</a:t>
            </a:r>
            <a:endParaRPr sz="4000" b="1" i="0" u="none" strike="noStrike" cap="non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10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12"/>
          <p:cNvSpPr txBox="1"/>
          <p:nvPr/>
        </p:nvSpPr>
        <p:spPr>
          <a:xfrm>
            <a:off x="481263" y="1592543"/>
            <a:ext cx="978276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 click folder and click open at Visual Studio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0B66F4-DAB2-4EFF-A48C-11CD14656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34" y="3748333"/>
            <a:ext cx="4997166" cy="15486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7AE76BB-BA65-4996-979A-9633A3DF3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182" y="2295194"/>
            <a:ext cx="3568984" cy="361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9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E538FB-1A87-4E43-B0BC-1B299A586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25" y="1283546"/>
            <a:ext cx="10033000" cy="5436254"/>
          </a:xfrm>
          <a:prstGeom prst="rect">
            <a:avLst/>
          </a:prstGeom>
        </p:spPr>
      </p:pic>
      <p:sp>
        <p:nvSpPr>
          <p:cNvPr id="113" name="Google Shape;113;g71ad268ac3_0_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11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g71ad268ac3_0_15"/>
          <p:cNvSpPr txBox="1"/>
          <p:nvPr/>
        </p:nvSpPr>
        <p:spPr>
          <a:xfrm>
            <a:off x="162200" y="138200"/>
            <a:ext cx="12800400" cy="6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Malgun Gothic"/>
                <a:ea typeface="Malgun Gothic"/>
                <a:cs typeface="Malgun Gothic"/>
                <a:sym typeface="Malgun Gothic"/>
              </a:rPr>
              <a:t>Visual studio will automatically perform </a:t>
            </a:r>
            <a:r>
              <a:rPr lang="en-US" sz="2400" dirty="0" err="1">
                <a:latin typeface="Malgun Gothic"/>
                <a:ea typeface="Malgun Gothic"/>
                <a:cs typeface="Malgun Gothic"/>
                <a:sym typeface="Malgun Gothic"/>
              </a:rPr>
              <a:t>CMake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g71ad268ac3_0_15"/>
          <p:cNvSpPr/>
          <p:nvPr/>
        </p:nvSpPr>
        <p:spPr>
          <a:xfrm>
            <a:off x="328225" y="4854150"/>
            <a:ext cx="7462500" cy="1867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 dirty="0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Setting up Visual Studio</a:t>
            </a:r>
            <a:endParaRPr sz="4000" b="1" i="0" u="none" strike="noStrike" cap="none" dirty="0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12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481263" y="1592543"/>
            <a:ext cx="11414687" cy="355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All settings finished.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Press ctrl+F5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sure that your project setting is applied to the build config.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a triangle below is drawn when you run the </a:t>
            </a:r>
            <a:r>
              <a:rPr lang="en-US" sz="2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lab1 code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then your setting is correct.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484;p28">
            <a:extLst>
              <a:ext uri="{FF2B5EF4-FFF2-40B4-BE49-F238E27FC236}">
                <a16:creationId xmlns:a16="http://schemas.microsoft.com/office/drawing/2014/main" id="{8035AC80-4063-45A2-BEE9-630E1AB1CC7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388" y="5150691"/>
            <a:ext cx="1883461" cy="147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8C52E87-ED35-47D1-B981-4E8D89D3E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618" y="3369932"/>
            <a:ext cx="4191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9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 dirty="0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Setting up for Linux</a:t>
            </a:r>
            <a:endParaRPr sz="4000" b="1" i="0" u="none" strike="noStrike" cap="none" dirty="0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13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481263" y="1592543"/>
            <a:ext cx="11414687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kdir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build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cd build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cmake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../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./main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endParaRPr lang="en-US" sz="2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85750"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altLang="ko-KR" sz="2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a triangle below is drawn when you run the lab1 code, then your setting is correct.</a:t>
            </a:r>
            <a:endParaRPr lang="en-US" altLang="ko-KR" sz="2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endParaRPr lang="en-US" sz="2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Google Shape;484;p28">
            <a:extLst>
              <a:ext uri="{FF2B5EF4-FFF2-40B4-BE49-F238E27FC236}">
                <a16:creationId xmlns:a16="http://schemas.microsoft.com/office/drawing/2014/main" id="{8035AC80-4063-45A2-BEE9-630E1AB1CC7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410" y="4745887"/>
            <a:ext cx="2475790" cy="19572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3060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/>
          <p:nvPr/>
        </p:nvSpPr>
        <p:spPr>
          <a:xfrm>
            <a:off x="2017800" y="2747163"/>
            <a:ext cx="8107097" cy="331634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20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Graphics Pipeline</a:t>
            </a:r>
            <a:endParaRPr sz="4000" b="1" i="0" u="none" strike="noStrike" cap="non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14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2801676" y="3560935"/>
            <a:ext cx="1356287" cy="16887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Vertex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Shader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4849232" y="3742502"/>
            <a:ext cx="2240062" cy="1325661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Rasterizer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7780563" y="3560935"/>
            <a:ext cx="1356287" cy="16887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Fragment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Shader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4" name="Google Shape;264;p20"/>
          <p:cNvCxnSpPr>
            <a:stCxn id="261" idx="3"/>
            <a:endCxn id="262" idx="2"/>
          </p:cNvCxnSpPr>
          <p:nvPr/>
        </p:nvCxnSpPr>
        <p:spPr>
          <a:xfrm>
            <a:off x="4157963" y="4405333"/>
            <a:ext cx="691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5" name="Google Shape;265;p20"/>
          <p:cNvCxnSpPr>
            <a:stCxn id="262" idx="6"/>
            <a:endCxn id="263" idx="1"/>
          </p:cNvCxnSpPr>
          <p:nvPr/>
        </p:nvCxnSpPr>
        <p:spPr>
          <a:xfrm>
            <a:off x="7089294" y="4405332"/>
            <a:ext cx="691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6" name="Google Shape;266;p20"/>
          <p:cNvCxnSpPr>
            <a:stCxn id="263" idx="3"/>
            <a:endCxn id="267" idx="1"/>
          </p:cNvCxnSpPr>
          <p:nvPr/>
        </p:nvCxnSpPr>
        <p:spPr>
          <a:xfrm rot="10800000" flipH="1">
            <a:off x="9136850" y="4395733"/>
            <a:ext cx="1461300" cy="9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8" name="Google Shape;268;p20"/>
          <p:cNvCxnSpPr>
            <a:stCxn id="269" idx="3"/>
            <a:endCxn id="261" idx="1"/>
          </p:cNvCxnSpPr>
          <p:nvPr/>
        </p:nvCxnSpPr>
        <p:spPr>
          <a:xfrm>
            <a:off x="1499490" y="4405333"/>
            <a:ext cx="1302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7" name="Google Shape;267;p20"/>
          <p:cNvSpPr txBox="1"/>
          <p:nvPr/>
        </p:nvSpPr>
        <p:spPr>
          <a:xfrm>
            <a:off x="10598140" y="4211006"/>
            <a:ext cx="8514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2208477" y="5319830"/>
            <a:ext cx="25426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Calculate coordinates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7531320" y="5319830"/>
            <a:ext cx="18867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Calculate pixels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5375190" y="5319830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3D → 2D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2331134" y="2784717"/>
            <a:ext cx="6623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GPU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20"/>
          <p:cNvSpPr txBox="1"/>
          <p:nvPr/>
        </p:nvSpPr>
        <p:spPr>
          <a:xfrm>
            <a:off x="481263" y="4220667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3D data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4" name="Google Shape;274;p20"/>
          <p:cNvCxnSpPr>
            <a:stCxn id="261" idx="0"/>
            <a:endCxn id="263" idx="0"/>
          </p:cNvCxnSpPr>
          <p:nvPr/>
        </p:nvCxnSpPr>
        <p:spPr>
          <a:xfrm rot="-5400000" flipH="1">
            <a:off x="5968919" y="1071835"/>
            <a:ext cx="600" cy="4978800"/>
          </a:xfrm>
          <a:prstGeom prst="bentConnector3">
            <a:avLst>
              <a:gd name="adj1" fmla="val -37041583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75" name="Google Shape;275;p20"/>
          <p:cNvSpPr txBox="1"/>
          <p:nvPr/>
        </p:nvSpPr>
        <p:spPr>
          <a:xfrm>
            <a:off x="4253624" y="2898106"/>
            <a:ext cx="3820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 can control the shaders only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481263" y="1592543"/>
            <a:ext cx="1141468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Shaders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enable programmers to design the rendering pipeline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/>
          <p:nvPr/>
        </p:nvSpPr>
        <p:spPr>
          <a:xfrm>
            <a:off x="1" y="431800"/>
            <a:ext cx="1202435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Drawing a triangle - simple shader program</a:t>
            </a:r>
            <a:endParaRPr sz="3200" b="1" i="0" u="none" strike="noStrike" cap="none" dirty="0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15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83" name="Google Shape;283;p21"/>
          <p:cNvPicPr preferRelativeResize="0"/>
          <p:nvPr/>
        </p:nvPicPr>
        <p:blipFill rotWithShape="1">
          <a:blip r:embed="rId3">
            <a:alphaModFix/>
          </a:blip>
          <a:srcRect l="12595"/>
          <a:stretch/>
        </p:blipFill>
        <p:spPr>
          <a:xfrm>
            <a:off x="686893" y="1955921"/>
            <a:ext cx="8189523" cy="412816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1"/>
          <p:cNvSpPr txBox="1"/>
          <p:nvPr/>
        </p:nvSpPr>
        <p:spPr>
          <a:xfrm>
            <a:off x="3761147" y="5096651"/>
            <a:ext cx="5999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4541699" y="5096651"/>
            <a:ext cx="8359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5451165" y="5092276"/>
            <a:ext cx="6639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Blue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21"/>
          <p:cNvSpPr txBox="1"/>
          <p:nvPr/>
        </p:nvSpPr>
        <p:spPr>
          <a:xfrm>
            <a:off x="6227986" y="5092276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Alpha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21"/>
          <p:cNvSpPr/>
          <p:nvPr/>
        </p:nvSpPr>
        <p:spPr>
          <a:xfrm>
            <a:off x="3318772" y="3239776"/>
            <a:ext cx="4696691" cy="56341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4959666" y="2870444"/>
            <a:ext cx="31560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Homogeneous coordinates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2600000" y="6217425"/>
            <a:ext cx="663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 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https://learnopengl.com/Getting-started/Hello-Triangle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 dirty="0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Drawing a triangle – initializing</a:t>
            </a:r>
            <a:endParaRPr sz="4000" b="1" i="0" u="none" strike="noStrike" cap="none" dirty="0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16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97" name="Google Shape;297;p22"/>
          <p:cNvSpPr txBox="1"/>
          <p:nvPr/>
        </p:nvSpPr>
        <p:spPr>
          <a:xfrm>
            <a:off x="4773256" y="2969613"/>
            <a:ext cx="32618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*Homogeneous coordinates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5205664" y="4968313"/>
            <a:ext cx="5999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22"/>
          <p:cNvSpPr txBox="1"/>
          <p:nvPr/>
        </p:nvSpPr>
        <p:spPr>
          <a:xfrm>
            <a:off x="5986216" y="4968313"/>
            <a:ext cx="8359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6895682" y="4963938"/>
            <a:ext cx="6639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Blue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7672503" y="4963938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Alpha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2" name="Google Shape;302;p22"/>
          <p:cNvPicPr preferRelativeResize="0"/>
          <p:nvPr/>
        </p:nvPicPr>
        <p:blipFill rotWithShape="1">
          <a:blip r:embed="rId3">
            <a:alphaModFix/>
          </a:blip>
          <a:srcRect l="7175"/>
          <a:stretch/>
        </p:blipFill>
        <p:spPr>
          <a:xfrm>
            <a:off x="721894" y="1506456"/>
            <a:ext cx="7620092" cy="500011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2"/>
          <p:cNvSpPr txBox="1"/>
          <p:nvPr/>
        </p:nvSpPr>
        <p:spPr>
          <a:xfrm>
            <a:off x="5269737" y="2104614"/>
            <a:ext cx="30640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Specify the ver. (3.3, core)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4" name="Google Shape;304;p22"/>
          <p:cNvPicPr preferRelativeResize="0"/>
          <p:nvPr/>
        </p:nvPicPr>
        <p:blipFill rotWithShape="1">
          <a:blip r:embed="rId4">
            <a:alphaModFix/>
          </a:blip>
          <a:srcRect t="442"/>
          <a:stretch/>
        </p:blipFill>
        <p:spPr>
          <a:xfrm>
            <a:off x="8454843" y="3605109"/>
            <a:ext cx="3033613" cy="250365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2"/>
          <p:cNvSpPr/>
          <p:nvPr/>
        </p:nvSpPr>
        <p:spPr>
          <a:xfrm>
            <a:off x="5132132" y="3631349"/>
            <a:ext cx="905532" cy="236256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22"/>
          <p:cNvSpPr/>
          <p:nvPr/>
        </p:nvSpPr>
        <p:spPr>
          <a:xfrm>
            <a:off x="8454843" y="3616189"/>
            <a:ext cx="905532" cy="236256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7" name="Google Shape;307;p22"/>
          <p:cNvCxnSpPr>
            <a:stCxn id="305" idx="0"/>
            <a:endCxn id="306" idx="0"/>
          </p:cNvCxnSpPr>
          <p:nvPr/>
        </p:nvCxnSpPr>
        <p:spPr>
          <a:xfrm rot="-5400000">
            <a:off x="7238648" y="1962299"/>
            <a:ext cx="15300" cy="3322800"/>
          </a:xfrm>
          <a:prstGeom prst="bentConnector3">
            <a:avLst>
              <a:gd name="adj1" fmla="val 15932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8" name="Google Shape;308;p22"/>
          <p:cNvSpPr txBox="1"/>
          <p:nvPr/>
        </p:nvSpPr>
        <p:spPr>
          <a:xfrm>
            <a:off x="4613816" y="5305187"/>
            <a:ext cx="373916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called each time the window is resized</a:t>
            </a:r>
            <a:endParaRPr sz="1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3652612" y="4958469"/>
            <a:ext cx="1662506" cy="236256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0" name="Google Shape;310;p22"/>
          <p:cNvCxnSpPr>
            <a:stCxn id="309" idx="2"/>
            <a:endCxn id="308" idx="1"/>
          </p:cNvCxnSpPr>
          <p:nvPr/>
        </p:nvCxnSpPr>
        <p:spPr>
          <a:xfrm rot="-5400000" flipH="1">
            <a:off x="4412765" y="5265825"/>
            <a:ext cx="272100" cy="129900"/>
          </a:xfrm>
          <a:prstGeom prst="bentConnector2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1" name="Google Shape;311;p22"/>
          <p:cNvSpPr/>
          <p:nvPr/>
        </p:nvSpPr>
        <p:spPr>
          <a:xfrm>
            <a:off x="982459" y="2009101"/>
            <a:ext cx="4285186" cy="531383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>
            <a:off x="2600000" y="6430375"/>
            <a:ext cx="663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 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https://learnopengl.com/Getting-started/Hello-Triangle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/>
          <p:nvPr/>
        </p:nvSpPr>
        <p:spPr>
          <a:xfrm>
            <a:off x="152400" y="492575"/>
            <a:ext cx="12677999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 dirty="0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Drawing a triangle – build shader program</a:t>
            </a:r>
            <a:endParaRPr sz="4000" b="1" i="0" u="none" strike="noStrike" cap="none" dirty="0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9" name="Google Shape;31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8498" y="1277414"/>
            <a:ext cx="5357578" cy="550025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3"/>
          <p:cNvSpPr txBox="1"/>
          <p:nvPr/>
        </p:nvSpPr>
        <p:spPr>
          <a:xfrm>
            <a:off x="166317" y="2224431"/>
            <a:ext cx="16854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Compiling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vertex shader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23"/>
          <p:cNvPicPr preferRelativeResize="0"/>
          <p:nvPr/>
        </p:nvPicPr>
        <p:blipFill rotWithShape="1">
          <a:blip r:embed="rId4">
            <a:alphaModFix/>
          </a:blip>
          <a:srcRect l="12595"/>
          <a:stretch/>
        </p:blipFill>
        <p:spPr>
          <a:xfrm>
            <a:off x="7577238" y="2806881"/>
            <a:ext cx="4457852" cy="224711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3"/>
          <p:cNvSpPr txBox="1"/>
          <p:nvPr/>
        </p:nvSpPr>
        <p:spPr>
          <a:xfrm>
            <a:off x="37924" y="3901619"/>
            <a:ext cx="20168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Compiling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fragment shader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4059223" y="1862222"/>
            <a:ext cx="1159290" cy="183756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7647709" y="2806881"/>
            <a:ext cx="2365482" cy="21000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5" name="Google Shape;325;p23"/>
          <p:cNvCxnSpPr>
            <a:stCxn id="323" idx="2"/>
            <a:endCxn id="324" idx="1"/>
          </p:cNvCxnSpPr>
          <p:nvPr/>
        </p:nvCxnSpPr>
        <p:spPr>
          <a:xfrm rot="-5400000" flipH="1">
            <a:off x="5710318" y="974528"/>
            <a:ext cx="865800" cy="300870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6" name="Google Shape;326;p23"/>
          <p:cNvSpPr/>
          <p:nvPr/>
        </p:nvSpPr>
        <p:spPr>
          <a:xfrm>
            <a:off x="4183855" y="3675099"/>
            <a:ext cx="1262164" cy="175007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7647709" y="3930436"/>
            <a:ext cx="2489444" cy="233587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8" name="Google Shape;328;p23"/>
          <p:cNvCxnSpPr>
            <a:stCxn id="326" idx="2"/>
            <a:endCxn id="327" idx="1"/>
          </p:cNvCxnSpPr>
          <p:nvPr/>
        </p:nvCxnSpPr>
        <p:spPr>
          <a:xfrm rot="-5400000" flipH="1">
            <a:off x="6132837" y="2532206"/>
            <a:ext cx="197100" cy="283290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9" name="Google Shape;329;p23"/>
          <p:cNvSpPr txBox="1"/>
          <p:nvPr/>
        </p:nvSpPr>
        <p:spPr>
          <a:xfrm>
            <a:off x="39442" y="5701267"/>
            <a:ext cx="1910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Linking shaders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17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1992097" y="1756247"/>
            <a:ext cx="125453" cy="15827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23"/>
          <p:cNvSpPr/>
          <p:nvPr/>
        </p:nvSpPr>
        <p:spPr>
          <a:xfrm>
            <a:off x="1957112" y="3537892"/>
            <a:ext cx="173045" cy="1373787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23"/>
          <p:cNvSpPr/>
          <p:nvPr/>
        </p:nvSpPr>
        <p:spPr>
          <a:xfrm>
            <a:off x="1950760" y="5057933"/>
            <a:ext cx="172138" cy="16560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 txBox="1"/>
          <p:nvPr/>
        </p:nvSpPr>
        <p:spPr>
          <a:xfrm>
            <a:off x="152399" y="492584"/>
            <a:ext cx="11185869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 dirty="0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Drawing a triangle – VAO &amp; VBO</a:t>
            </a:r>
            <a:endParaRPr sz="4000" b="1" i="0" u="none" strike="noStrike" cap="none" dirty="0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18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40" name="Google Shape;340;p24"/>
          <p:cNvSpPr txBox="1"/>
          <p:nvPr/>
        </p:nvSpPr>
        <p:spPr>
          <a:xfrm>
            <a:off x="481263" y="1592543"/>
            <a:ext cx="11414687" cy="35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3D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vertex coordinates, colors, normal vectors, texture coordinates…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difficult to handle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VAO(Vertex Array Object) &amp; VBO(Vertex Buffer Object)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handling 3d data easy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VAO includes vertex attribute pointers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VBO includes real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/>
        </p:nvSpPr>
        <p:spPr>
          <a:xfrm>
            <a:off x="152399" y="492584"/>
            <a:ext cx="11185869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 dirty="0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Drawing a triangle – VAO &amp; VBO</a:t>
            </a:r>
            <a:endParaRPr sz="4000" b="1" i="0" u="none" strike="noStrike" cap="none" dirty="0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19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1225033" y="1886427"/>
            <a:ext cx="2493818" cy="4296368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5284414" y="1886427"/>
            <a:ext cx="5154621" cy="694894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25"/>
          <p:cNvSpPr txBox="1"/>
          <p:nvPr/>
        </p:nvSpPr>
        <p:spPr>
          <a:xfrm>
            <a:off x="1225033" y="1886427"/>
            <a:ext cx="15415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VAO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25"/>
          <p:cNvSpPr txBox="1"/>
          <p:nvPr/>
        </p:nvSpPr>
        <p:spPr>
          <a:xfrm>
            <a:off x="5328165" y="1855791"/>
            <a:ext cx="24491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VBO 1 (Coordinates)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25"/>
          <p:cNvSpPr/>
          <p:nvPr/>
        </p:nvSpPr>
        <p:spPr>
          <a:xfrm>
            <a:off x="1347537" y="2415066"/>
            <a:ext cx="2165684" cy="24938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Attribute Pointer 0</a:t>
            </a:r>
            <a:endParaRPr sz="1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25"/>
          <p:cNvSpPr/>
          <p:nvPr/>
        </p:nvSpPr>
        <p:spPr>
          <a:xfrm>
            <a:off x="1347537" y="2717294"/>
            <a:ext cx="2165684" cy="24938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Attribute Pointer 1</a:t>
            </a:r>
            <a:endParaRPr sz="1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25"/>
          <p:cNvSpPr/>
          <p:nvPr/>
        </p:nvSpPr>
        <p:spPr>
          <a:xfrm>
            <a:off x="1347537" y="3019522"/>
            <a:ext cx="2165684" cy="24938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Attribute Pointer 2</a:t>
            </a:r>
            <a:endParaRPr sz="1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25"/>
          <p:cNvSpPr/>
          <p:nvPr/>
        </p:nvSpPr>
        <p:spPr>
          <a:xfrm>
            <a:off x="1389100" y="5802624"/>
            <a:ext cx="2165684" cy="24938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Attribute Pointer 15</a:t>
            </a:r>
            <a:endParaRPr sz="1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25"/>
          <p:cNvSpPr/>
          <p:nvPr/>
        </p:nvSpPr>
        <p:spPr>
          <a:xfrm>
            <a:off x="5338759" y="2262104"/>
            <a:ext cx="985132" cy="249382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x1 y1 z1</a:t>
            </a:r>
            <a:endParaRPr sz="1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25"/>
          <p:cNvSpPr/>
          <p:nvPr/>
        </p:nvSpPr>
        <p:spPr>
          <a:xfrm>
            <a:off x="6323891" y="2262104"/>
            <a:ext cx="985132" cy="249382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x2 y2 z2</a:t>
            </a:r>
            <a:endParaRPr sz="1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25"/>
          <p:cNvSpPr/>
          <p:nvPr/>
        </p:nvSpPr>
        <p:spPr>
          <a:xfrm>
            <a:off x="7309023" y="2262104"/>
            <a:ext cx="985132" cy="249382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x3 y3 z3</a:t>
            </a:r>
            <a:endParaRPr sz="1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25"/>
          <p:cNvSpPr/>
          <p:nvPr/>
        </p:nvSpPr>
        <p:spPr>
          <a:xfrm>
            <a:off x="5284414" y="2802163"/>
            <a:ext cx="5154621" cy="694894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25"/>
          <p:cNvSpPr txBox="1"/>
          <p:nvPr/>
        </p:nvSpPr>
        <p:spPr>
          <a:xfrm>
            <a:off x="5328165" y="2771527"/>
            <a:ext cx="18274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VBO 2 (Colors)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5338759" y="3177840"/>
            <a:ext cx="985132" cy="249382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r1 g1 b1</a:t>
            </a:r>
            <a:endParaRPr sz="1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6323891" y="3177840"/>
            <a:ext cx="985132" cy="249382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r2 g2 b2</a:t>
            </a:r>
            <a:endParaRPr sz="1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7309023" y="3177840"/>
            <a:ext cx="985132" cy="249382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r3 g3 b3</a:t>
            </a:r>
            <a:endParaRPr sz="1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5284414" y="3717899"/>
            <a:ext cx="5154621" cy="694894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25"/>
          <p:cNvSpPr txBox="1"/>
          <p:nvPr/>
        </p:nvSpPr>
        <p:spPr>
          <a:xfrm>
            <a:off x="5328165" y="3687263"/>
            <a:ext cx="4660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VBO 3 (Normal Vectors of each vertices)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5338759" y="4093576"/>
            <a:ext cx="985132" cy="249382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nx1 ny2 nz3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25"/>
          <p:cNvSpPr/>
          <p:nvPr/>
        </p:nvSpPr>
        <p:spPr>
          <a:xfrm>
            <a:off x="6323891" y="4093576"/>
            <a:ext cx="985132" cy="249382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nx2 ny2 nz2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25"/>
          <p:cNvSpPr/>
          <p:nvPr/>
        </p:nvSpPr>
        <p:spPr>
          <a:xfrm>
            <a:off x="7309023" y="4093576"/>
            <a:ext cx="985132" cy="249382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nx3 ny3 nz3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8" name="Google Shape;368;p25"/>
          <p:cNvCxnSpPr>
            <a:stCxn id="351" idx="3"/>
            <a:endCxn id="355" idx="1"/>
          </p:cNvCxnSpPr>
          <p:nvPr/>
        </p:nvCxnSpPr>
        <p:spPr>
          <a:xfrm rot="10800000" flipH="1">
            <a:off x="3513221" y="2386757"/>
            <a:ext cx="1825500" cy="1530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9" name="Google Shape;369;p25"/>
          <p:cNvCxnSpPr>
            <a:stCxn id="352" idx="3"/>
            <a:endCxn id="360" idx="1"/>
          </p:cNvCxnSpPr>
          <p:nvPr/>
        </p:nvCxnSpPr>
        <p:spPr>
          <a:xfrm>
            <a:off x="3513221" y="2841985"/>
            <a:ext cx="1825500" cy="460500"/>
          </a:xfrm>
          <a:prstGeom prst="bentConnector3">
            <a:avLst>
              <a:gd name="adj1" fmla="val 68215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0" name="Google Shape;370;p25"/>
          <p:cNvCxnSpPr>
            <a:stCxn id="353" idx="3"/>
            <a:endCxn id="365" idx="1"/>
          </p:cNvCxnSpPr>
          <p:nvPr/>
        </p:nvCxnSpPr>
        <p:spPr>
          <a:xfrm>
            <a:off x="3513221" y="3144213"/>
            <a:ext cx="1825500" cy="1074000"/>
          </a:xfrm>
          <a:prstGeom prst="bentConnector3">
            <a:avLst>
              <a:gd name="adj1" fmla="val 5072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1" name="Google Shape;371;p25"/>
          <p:cNvSpPr txBox="1"/>
          <p:nvPr/>
        </p:nvSpPr>
        <p:spPr>
          <a:xfrm rot="5400000">
            <a:off x="2317134" y="4157834"/>
            <a:ext cx="42191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2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25"/>
          <p:cNvSpPr txBox="1"/>
          <p:nvPr/>
        </p:nvSpPr>
        <p:spPr>
          <a:xfrm rot="5400000">
            <a:off x="7720771" y="4748099"/>
            <a:ext cx="42191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2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29dd9cdf_0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g7129dd9cdf_0_18"/>
          <p:cNvSpPr txBox="1"/>
          <p:nvPr/>
        </p:nvSpPr>
        <p:spPr>
          <a:xfrm>
            <a:off x="152399" y="431800"/>
            <a:ext cx="1212480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Lab 1: Today’s Goal</a:t>
            </a:r>
            <a:endParaRPr sz="4000" b="1" i="0" u="none" strike="noStrike" cap="non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7129dd9cdf_0_18"/>
          <p:cNvSpPr txBox="1"/>
          <p:nvPr/>
        </p:nvSpPr>
        <p:spPr>
          <a:xfrm>
            <a:off x="481264" y="1592543"/>
            <a:ext cx="10314000" cy="3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•"/>
            </a:pPr>
            <a:r>
              <a:rPr lang="en-US" sz="280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Install OpenGL development environment.</a:t>
            </a:r>
            <a:endParaRPr sz="280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•"/>
            </a:pPr>
            <a:r>
              <a:rPr lang="en-US" sz="280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Understand modern OpenGL rendering pipeline.</a:t>
            </a:r>
            <a:endParaRPr sz="280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•"/>
            </a:pPr>
            <a:r>
              <a:rPr lang="en-US" sz="280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Understand shader.</a:t>
            </a:r>
            <a:endParaRPr sz="280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•"/>
            </a:pPr>
            <a:r>
              <a:rPr lang="en-US" sz="280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Understand Vertex Array Object and Vertex Buffer Object.</a:t>
            </a:r>
            <a:endParaRPr sz="280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•"/>
            </a:pPr>
            <a:r>
              <a:rPr lang="en-US" sz="280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Recommended to read LearnOpenGL ‘Getting started’ part, from ‘OpenGL’ to ‘Shaders’.</a:t>
            </a:r>
            <a:endParaRPr sz="280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/>
        </p:nvSpPr>
        <p:spPr>
          <a:xfrm>
            <a:off x="152399" y="492584"/>
            <a:ext cx="11185869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 dirty="0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Drawing a triangle – VAO &amp; VBO</a:t>
            </a:r>
            <a:endParaRPr sz="4000" b="1" i="0" u="none" strike="noStrike" cap="none" dirty="0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8" name="Google Shape;37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399" y="1713299"/>
            <a:ext cx="11954235" cy="4652117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20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80" name="Google Shape;380;p26"/>
          <p:cNvSpPr txBox="1"/>
          <p:nvPr/>
        </p:nvSpPr>
        <p:spPr>
          <a:xfrm>
            <a:off x="2458843" y="3267417"/>
            <a:ext cx="269779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Generate a VAO and a VBO</a:t>
            </a:r>
            <a:endParaRPr sz="1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26"/>
          <p:cNvSpPr/>
          <p:nvPr/>
        </p:nvSpPr>
        <p:spPr>
          <a:xfrm rot="10800000">
            <a:off x="2245869" y="3158532"/>
            <a:ext cx="173571" cy="540935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26"/>
          <p:cNvSpPr txBox="1"/>
          <p:nvPr/>
        </p:nvSpPr>
        <p:spPr>
          <a:xfrm>
            <a:off x="1895858" y="3766442"/>
            <a:ext cx="148034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Bind the VAO</a:t>
            </a:r>
            <a:endParaRPr sz="1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26"/>
          <p:cNvSpPr txBox="1"/>
          <p:nvPr/>
        </p:nvSpPr>
        <p:spPr>
          <a:xfrm>
            <a:off x="5745333" y="4176552"/>
            <a:ext cx="304602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Bind and copy data in the VBO</a:t>
            </a:r>
            <a:endParaRPr sz="1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26"/>
          <p:cNvSpPr/>
          <p:nvPr/>
        </p:nvSpPr>
        <p:spPr>
          <a:xfrm rot="10800000">
            <a:off x="5558636" y="4127507"/>
            <a:ext cx="135169" cy="421256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26"/>
          <p:cNvSpPr/>
          <p:nvPr/>
        </p:nvSpPr>
        <p:spPr>
          <a:xfrm rot="10800000">
            <a:off x="5693805" y="4691169"/>
            <a:ext cx="135169" cy="421256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26"/>
          <p:cNvSpPr txBox="1"/>
          <p:nvPr/>
        </p:nvSpPr>
        <p:spPr>
          <a:xfrm>
            <a:off x="5884607" y="4740214"/>
            <a:ext cx="443416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 the vertex attribute pointers and enable it</a:t>
            </a:r>
            <a:endParaRPr sz="1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26"/>
          <p:cNvSpPr txBox="1"/>
          <p:nvPr/>
        </p:nvSpPr>
        <p:spPr>
          <a:xfrm>
            <a:off x="2609579" y="5374245"/>
            <a:ext cx="168507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Unbind the VBO</a:t>
            </a:r>
            <a:endParaRPr sz="1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26"/>
          <p:cNvSpPr txBox="1"/>
          <p:nvPr/>
        </p:nvSpPr>
        <p:spPr>
          <a:xfrm>
            <a:off x="1772799" y="6065868"/>
            <a:ext cx="168392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Unbind the VAO</a:t>
            </a:r>
            <a:endParaRPr sz="1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p26"/>
          <p:cNvSpPr txBox="1"/>
          <p:nvPr/>
        </p:nvSpPr>
        <p:spPr>
          <a:xfrm>
            <a:off x="2600000" y="6354263"/>
            <a:ext cx="663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 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https://learnopengl.com/Getting-started/Hello-Triangle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7"/>
          <p:cNvSpPr txBox="1"/>
          <p:nvPr/>
        </p:nvSpPr>
        <p:spPr>
          <a:xfrm>
            <a:off x="152399" y="492584"/>
            <a:ext cx="11185869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Drawing a triangle – rendering loop</a:t>
            </a:r>
            <a:endParaRPr sz="4000" b="1" i="0" u="none" strike="noStrike" cap="non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21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396" name="Google Shape;39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013" y="1881654"/>
            <a:ext cx="10770787" cy="407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7"/>
          <p:cNvPicPr preferRelativeResize="0"/>
          <p:nvPr/>
        </p:nvPicPr>
        <p:blipFill rotWithShape="1">
          <a:blip r:embed="rId4">
            <a:alphaModFix/>
          </a:blip>
          <a:srcRect t="27552" r="43910"/>
          <a:stretch/>
        </p:blipFill>
        <p:spPr>
          <a:xfrm>
            <a:off x="6571380" y="2257561"/>
            <a:ext cx="4523923" cy="95392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7"/>
          <p:cNvSpPr/>
          <p:nvPr/>
        </p:nvSpPr>
        <p:spPr>
          <a:xfrm>
            <a:off x="838200" y="2926955"/>
            <a:ext cx="1662546" cy="212437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9" name="Google Shape;399;p27"/>
          <p:cNvCxnSpPr>
            <a:stCxn id="398" idx="3"/>
            <a:endCxn id="397" idx="1"/>
          </p:cNvCxnSpPr>
          <p:nvPr/>
        </p:nvCxnSpPr>
        <p:spPr>
          <a:xfrm rot="10800000" flipH="1">
            <a:off x="2500746" y="2734674"/>
            <a:ext cx="4070700" cy="2985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0" name="Google Shape;400;p27"/>
          <p:cNvSpPr txBox="1"/>
          <p:nvPr/>
        </p:nvSpPr>
        <p:spPr>
          <a:xfrm>
            <a:off x="3513221" y="3572923"/>
            <a:ext cx="21629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background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916832" y="3587598"/>
            <a:ext cx="2565763" cy="369333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916831" y="4258213"/>
            <a:ext cx="2482637" cy="510667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27"/>
          <p:cNvSpPr txBox="1"/>
          <p:nvPr/>
        </p:nvSpPr>
        <p:spPr>
          <a:xfrm>
            <a:off x="3446642" y="4155136"/>
            <a:ext cx="34953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Draw a triangle using shaders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649220" y="2262187"/>
            <a:ext cx="2671496" cy="212437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27"/>
          <p:cNvSpPr txBox="1"/>
          <p:nvPr/>
        </p:nvSpPr>
        <p:spPr>
          <a:xfrm>
            <a:off x="3399468" y="2186230"/>
            <a:ext cx="15429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Infinite loop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27"/>
          <p:cNvSpPr txBox="1"/>
          <p:nvPr/>
        </p:nvSpPr>
        <p:spPr>
          <a:xfrm>
            <a:off x="2600000" y="6217425"/>
            <a:ext cx="663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 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https://learnopengl.com/Getting-started/Hello-Triangle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129dd9cdf_0_61"/>
          <p:cNvSpPr txBox="1"/>
          <p:nvPr/>
        </p:nvSpPr>
        <p:spPr>
          <a:xfrm>
            <a:off x="152399" y="492584"/>
            <a:ext cx="11185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More on Shaders</a:t>
            </a:r>
            <a:endParaRPr sz="4000" b="1" i="0" u="none" strike="noStrike" cap="non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g7129dd9cdf_0_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22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13" name="Google Shape;413;g7129dd9cdf_0_61"/>
          <p:cNvSpPr txBox="1"/>
          <p:nvPr/>
        </p:nvSpPr>
        <p:spPr>
          <a:xfrm>
            <a:off x="481263" y="1592543"/>
            <a:ext cx="11414700" cy="3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Little programs that rest on the GPU</a:t>
            </a:r>
            <a:endParaRPr sz="2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Written in the C-like language GLSL</a:t>
            </a:r>
            <a:endParaRPr sz="2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g7129dd9cdf_0_61"/>
          <p:cNvSpPr/>
          <p:nvPr/>
        </p:nvSpPr>
        <p:spPr>
          <a:xfrm>
            <a:off x="2017800" y="3123988"/>
            <a:ext cx="8107200" cy="33162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g7129dd9cdf_0_61"/>
          <p:cNvSpPr/>
          <p:nvPr/>
        </p:nvSpPr>
        <p:spPr>
          <a:xfrm>
            <a:off x="2801676" y="3937760"/>
            <a:ext cx="1356300" cy="168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Vertex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Shader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g7129dd9cdf_0_61"/>
          <p:cNvSpPr/>
          <p:nvPr/>
        </p:nvSpPr>
        <p:spPr>
          <a:xfrm>
            <a:off x="4849232" y="4119327"/>
            <a:ext cx="2240100" cy="13257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Rasterizer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g7129dd9cdf_0_61"/>
          <p:cNvSpPr/>
          <p:nvPr/>
        </p:nvSpPr>
        <p:spPr>
          <a:xfrm>
            <a:off x="7780563" y="3937760"/>
            <a:ext cx="1356300" cy="168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Fragment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Shader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8" name="Google Shape;418;g7129dd9cdf_0_61"/>
          <p:cNvCxnSpPr>
            <a:stCxn id="415" idx="3"/>
            <a:endCxn id="416" idx="2"/>
          </p:cNvCxnSpPr>
          <p:nvPr/>
        </p:nvCxnSpPr>
        <p:spPr>
          <a:xfrm>
            <a:off x="4157976" y="4782110"/>
            <a:ext cx="691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9" name="Google Shape;419;g7129dd9cdf_0_61"/>
          <p:cNvCxnSpPr>
            <a:stCxn id="416" idx="6"/>
            <a:endCxn id="417" idx="1"/>
          </p:cNvCxnSpPr>
          <p:nvPr/>
        </p:nvCxnSpPr>
        <p:spPr>
          <a:xfrm>
            <a:off x="7089332" y="4782177"/>
            <a:ext cx="691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0" name="Google Shape;420;g7129dd9cdf_0_61"/>
          <p:cNvCxnSpPr>
            <a:stCxn id="417" idx="3"/>
            <a:endCxn id="421" idx="1"/>
          </p:cNvCxnSpPr>
          <p:nvPr/>
        </p:nvCxnSpPr>
        <p:spPr>
          <a:xfrm rot="10800000" flipH="1">
            <a:off x="9136863" y="4772510"/>
            <a:ext cx="1461300" cy="9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2" name="Google Shape;422;g7129dd9cdf_0_61"/>
          <p:cNvCxnSpPr>
            <a:stCxn id="423" idx="3"/>
            <a:endCxn id="415" idx="1"/>
          </p:cNvCxnSpPr>
          <p:nvPr/>
        </p:nvCxnSpPr>
        <p:spPr>
          <a:xfrm>
            <a:off x="1499463" y="4782142"/>
            <a:ext cx="1302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1" name="Google Shape;421;g7129dd9cdf_0_61"/>
          <p:cNvSpPr txBox="1"/>
          <p:nvPr/>
        </p:nvSpPr>
        <p:spPr>
          <a:xfrm>
            <a:off x="10598140" y="4587831"/>
            <a:ext cx="8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g7129dd9cdf_0_61"/>
          <p:cNvSpPr txBox="1"/>
          <p:nvPr/>
        </p:nvSpPr>
        <p:spPr>
          <a:xfrm>
            <a:off x="2208477" y="5696655"/>
            <a:ext cx="254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Calculate coordinates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g7129dd9cdf_0_61"/>
          <p:cNvSpPr txBox="1"/>
          <p:nvPr/>
        </p:nvSpPr>
        <p:spPr>
          <a:xfrm>
            <a:off x="7531320" y="5696655"/>
            <a:ext cx="188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Calculate pixels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g7129dd9cdf_0_61"/>
          <p:cNvSpPr txBox="1"/>
          <p:nvPr/>
        </p:nvSpPr>
        <p:spPr>
          <a:xfrm>
            <a:off x="5375190" y="5696655"/>
            <a:ext cx="118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3D → 2D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g7129dd9cdf_0_61"/>
          <p:cNvSpPr txBox="1"/>
          <p:nvPr/>
        </p:nvSpPr>
        <p:spPr>
          <a:xfrm>
            <a:off x="2331134" y="3161542"/>
            <a:ext cx="66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GPU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g7129dd9cdf_0_61"/>
          <p:cNvSpPr txBox="1"/>
          <p:nvPr/>
        </p:nvSpPr>
        <p:spPr>
          <a:xfrm>
            <a:off x="481263" y="4597492"/>
            <a:ext cx="101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3D data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8" name="Google Shape;428;g7129dd9cdf_0_61"/>
          <p:cNvCxnSpPr>
            <a:stCxn id="415" idx="0"/>
            <a:endCxn id="417" idx="0"/>
          </p:cNvCxnSpPr>
          <p:nvPr/>
        </p:nvCxnSpPr>
        <p:spPr>
          <a:xfrm rot="-5400000" flipH="1">
            <a:off x="5968926" y="1448660"/>
            <a:ext cx="600" cy="4978800"/>
          </a:xfrm>
          <a:prstGeom prst="bentConnector3">
            <a:avLst>
              <a:gd name="adj1" fmla="val -396875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29" name="Google Shape;429;g7129dd9cdf_0_61"/>
          <p:cNvSpPr txBox="1"/>
          <p:nvPr/>
        </p:nvSpPr>
        <p:spPr>
          <a:xfrm>
            <a:off x="4253624" y="3274931"/>
            <a:ext cx="382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 can control the shaders only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129dd9cdf_0_126"/>
          <p:cNvSpPr txBox="1"/>
          <p:nvPr/>
        </p:nvSpPr>
        <p:spPr>
          <a:xfrm>
            <a:off x="152399" y="492584"/>
            <a:ext cx="11185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Vertex Shader &amp; Fragment Shader</a:t>
            </a:r>
            <a:endParaRPr sz="4000" b="1" i="0" u="none" strike="noStrike" cap="non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g7129dd9cdf_0_1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23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436" name="Google Shape;436;g7129dd9cdf_0_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300" y="1344025"/>
            <a:ext cx="8570376" cy="494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7129dd9cdf_0_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77076" y="2579059"/>
            <a:ext cx="2862525" cy="224231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7129dd9cdf_0_126"/>
          <p:cNvSpPr txBox="1"/>
          <p:nvPr/>
        </p:nvSpPr>
        <p:spPr>
          <a:xfrm>
            <a:off x="10173950" y="4936250"/>
            <a:ext cx="1055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g7129dd9cdf_0_126"/>
          <p:cNvSpPr txBox="1"/>
          <p:nvPr/>
        </p:nvSpPr>
        <p:spPr>
          <a:xfrm>
            <a:off x="2600000" y="6356350"/>
            <a:ext cx="663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 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https://learnopengl.com/Getting-started/Shaders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129dd9cdf_0_158"/>
          <p:cNvSpPr txBox="1"/>
          <p:nvPr/>
        </p:nvSpPr>
        <p:spPr>
          <a:xfrm>
            <a:off x="152399" y="492584"/>
            <a:ext cx="11185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Uniform Variable</a:t>
            </a:r>
            <a:endParaRPr sz="4000" b="1" i="0" u="none" strike="noStrike" cap="non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g7129dd9cdf_0_1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24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46" name="Google Shape;446;g7129dd9cdf_0_158"/>
          <p:cNvSpPr txBox="1"/>
          <p:nvPr/>
        </p:nvSpPr>
        <p:spPr>
          <a:xfrm>
            <a:off x="481263" y="1592543"/>
            <a:ext cx="11414700" cy="2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 data from our application on the CPU to the shaders on the GPU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g7129dd9cdf_0_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750" y="2332918"/>
            <a:ext cx="8684894" cy="2058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7129dd9cdf_0_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750" y="4719562"/>
            <a:ext cx="102965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7129dd9cdf_0_158"/>
          <p:cNvSpPr txBox="1"/>
          <p:nvPr/>
        </p:nvSpPr>
        <p:spPr>
          <a:xfrm>
            <a:off x="3948025" y="4308325"/>
            <a:ext cx="175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Fragment Shader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g7129dd9cdf_0_158"/>
          <p:cNvSpPr txBox="1"/>
          <p:nvPr/>
        </p:nvSpPr>
        <p:spPr>
          <a:xfrm>
            <a:off x="10745200" y="5332338"/>
            <a:ext cx="1096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main.cpp 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g7129dd9cdf_0_158"/>
          <p:cNvSpPr txBox="1"/>
          <p:nvPr/>
        </p:nvSpPr>
        <p:spPr>
          <a:xfrm>
            <a:off x="10061025" y="3738475"/>
            <a:ext cx="164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 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(Triangle color changes as time passes)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2" name="Google Shape;452;g7129dd9cdf_0_1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29450" y="2313632"/>
            <a:ext cx="1911951" cy="1424842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7129dd9cdf_0_158"/>
          <p:cNvSpPr/>
          <p:nvPr/>
        </p:nvSpPr>
        <p:spPr>
          <a:xfrm>
            <a:off x="512750" y="3141575"/>
            <a:ext cx="1911900" cy="267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7129dd9cdf_0_158"/>
          <p:cNvSpPr txBox="1"/>
          <p:nvPr/>
        </p:nvSpPr>
        <p:spPr>
          <a:xfrm>
            <a:off x="8033474" y="5353338"/>
            <a:ext cx="2286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Upload ‘ourColor’ uniform variable</a:t>
            </a:r>
            <a:endParaRPr sz="1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g7129dd9cdf_0_158"/>
          <p:cNvSpPr txBox="1"/>
          <p:nvPr/>
        </p:nvSpPr>
        <p:spPr>
          <a:xfrm>
            <a:off x="6442624" y="3113663"/>
            <a:ext cx="2286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Declare ‘ourColor’ uniform variable</a:t>
            </a:r>
            <a:endParaRPr sz="1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g7129dd9cdf_0_158"/>
          <p:cNvSpPr txBox="1"/>
          <p:nvPr/>
        </p:nvSpPr>
        <p:spPr>
          <a:xfrm>
            <a:off x="2600000" y="6356350"/>
            <a:ext cx="663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 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https://learnopengl.com/Getting-started/Shaders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7129dd9cdf_0_183"/>
          <p:cNvSpPr txBox="1"/>
          <p:nvPr/>
        </p:nvSpPr>
        <p:spPr>
          <a:xfrm>
            <a:off x="152399" y="492584"/>
            <a:ext cx="11185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More Attributes</a:t>
            </a:r>
            <a:endParaRPr sz="4000" b="1" i="0" u="none" strike="noStrike" cap="non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g7129dd9cdf_0_1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25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63" name="Google Shape;463;g7129dd9cdf_0_183"/>
          <p:cNvSpPr txBox="1"/>
          <p:nvPr/>
        </p:nvSpPr>
        <p:spPr>
          <a:xfrm>
            <a:off x="10852650" y="1986200"/>
            <a:ext cx="120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with position and colors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g7129dd9cdf_0_183"/>
          <p:cNvSpPr txBox="1"/>
          <p:nvPr/>
        </p:nvSpPr>
        <p:spPr>
          <a:xfrm>
            <a:off x="8033474" y="5353338"/>
            <a:ext cx="2286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Upload ‘ourColor’ uniform variable</a:t>
            </a:r>
            <a:endParaRPr sz="1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g7129dd9cdf_0_183"/>
          <p:cNvSpPr txBox="1"/>
          <p:nvPr/>
        </p:nvSpPr>
        <p:spPr>
          <a:xfrm>
            <a:off x="6442624" y="3113663"/>
            <a:ext cx="2286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Declare ‘ourColor’ uniform variable</a:t>
            </a:r>
            <a:endParaRPr sz="1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6" name="Google Shape;466;g7129dd9cdf_0_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138" y="1434163"/>
            <a:ext cx="1033462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g7129dd9cdf_0_1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013" y="3320113"/>
            <a:ext cx="1024890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7129dd9cdf_0_183"/>
          <p:cNvSpPr txBox="1"/>
          <p:nvPr/>
        </p:nvSpPr>
        <p:spPr>
          <a:xfrm>
            <a:off x="10852650" y="3738375"/>
            <a:ext cx="120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 attrib pointer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9" name="Google Shape;469;g7129dd9cdf_0_1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8025" y="5429425"/>
            <a:ext cx="91440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g7129dd9cdf_0_183"/>
          <p:cNvSpPr txBox="1"/>
          <p:nvPr/>
        </p:nvSpPr>
        <p:spPr>
          <a:xfrm>
            <a:off x="10042950" y="5536750"/>
            <a:ext cx="2015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Vertex shader with more input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g7129dd9cdf_0_183"/>
          <p:cNvSpPr txBox="1"/>
          <p:nvPr/>
        </p:nvSpPr>
        <p:spPr>
          <a:xfrm>
            <a:off x="2600000" y="6356350"/>
            <a:ext cx="663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 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https://learnopengl.com/Getting-started/Shaders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"/>
          <p:cNvSpPr txBox="1"/>
          <p:nvPr/>
        </p:nvSpPr>
        <p:spPr>
          <a:xfrm>
            <a:off x="152399" y="492584"/>
            <a:ext cx="11185869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Today’s Goal</a:t>
            </a:r>
            <a:endParaRPr sz="4000" b="1" i="0" u="none" strike="noStrike" cap="non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26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78" name="Google Shape;478;p28"/>
          <p:cNvSpPr txBox="1"/>
          <p:nvPr/>
        </p:nvSpPr>
        <p:spPr>
          <a:xfrm>
            <a:off x="481263" y="1592543"/>
            <a:ext cx="11414687" cy="318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 give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LearnOpenGL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500" b="0" i="0" u="sng" strike="noStrike" cap="none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code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as a skeleton code. 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Your goal: Draw two triangles with different colors.</a:t>
            </a:r>
            <a:endParaRPr sz="2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 can use multiple VAO/VBOs, or use uniform variable.</a:t>
            </a:r>
            <a:endParaRPr sz="2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Positions of vertices and colors are not specified. Draw what you want!</a:t>
            </a:r>
            <a:endParaRPr sz="2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Example: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28"/>
          <p:cNvPicPr preferRelativeResize="0"/>
          <p:nvPr/>
        </p:nvPicPr>
        <p:blipFill rotWithShape="1">
          <a:blip r:embed="rId4">
            <a:alphaModFix/>
          </a:blip>
          <a:srcRect l="1268" r="1"/>
          <a:stretch/>
        </p:blipFill>
        <p:spPr>
          <a:xfrm>
            <a:off x="2989500" y="3535976"/>
            <a:ext cx="3521099" cy="29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8"/>
          <p:cNvSpPr txBox="1"/>
          <p:nvPr/>
        </p:nvSpPr>
        <p:spPr>
          <a:xfrm>
            <a:off x="7046400" y="3655075"/>
            <a:ext cx="4690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Instead of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LearnOpenGL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write your Student ID and Name here!!!!</a:t>
            </a:r>
            <a:endParaRPr sz="1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e.g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 2022-12345 Hong Gil Dong</a:t>
            </a:r>
            <a:endParaRPr sz="1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28"/>
          <p:cNvSpPr/>
          <p:nvPr/>
        </p:nvSpPr>
        <p:spPr>
          <a:xfrm>
            <a:off x="2989500" y="3535974"/>
            <a:ext cx="1511100" cy="26302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p28"/>
          <p:cNvCxnSpPr>
            <a:stCxn id="481" idx="3"/>
            <a:endCxn id="480" idx="1"/>
          </p:cNvCxnSpPr>
          <p:nvPr/>
        </p:nvCxnSpPr>
        <p:spPr>
          <a:xfrm>
            <a:off x="4500600" y="3667487"/>
            <a:ext cx="2545800" cy="4794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3" name="Google Shape;483;p28"/>
          <p:cNvSpPr txBox="1"/>
          <p:nvPr/>
        </p:nvSpPr>
        <p:spPr>
          <a:xfrm>
            <a:off x="6964950" y="5005731"/>
            <a:ext cx="4772400" cy="14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Submit only screenshot like left on ETL until 3/14 11:59PM. It will be graded by on/off policy.</a:t>
            </a:r>
            <a:endParaRPr sz="2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84" name="Google Shape;48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5900" y="59000"/>
            <a:ext cx="1883461" cy="1475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5" name="Google Shape;485;p28"/>
          <p:cNvCxnSpPr/>
          <p:nvPr/>
        </p:nvCxnSpPr>
        <p:spPr>
          <a:xfrm rot="10800000" flipH="1">
            <a:off x="6143575" y="1017889"/>
            <a:ext cx="1071600" cy="57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6" name="Google Shape;486;p28"/>
          <p:cNvSpPr txBox="1"/>
          <p:nvPr/>
        </p:nvSpPr>
        <p:spPr>
          <a:xfrm>
            <a:off x="7215175" y="702450"/>
            <a:ext cx="121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output: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3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What is OpenGL?</a:t>
            </a:r>
            <a:endParaRPr sz="4000" b="1" i="0" u="none" strike="noStrike" cap="non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481264" y="1592543"/>
            <a:ext cx="7743961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•"/>
            </a:pPr>
            <a:r>
              <a:rPr lang="en-US" sz="250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Graphics standard API (Silicon Graphics, 1992)</a:t>
            </a:r>
            <a:endParaRPr sz="14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•"/>
            </a:pPr>
            <a:r>
              <a:rPr lang="en-US" sz="250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Other graphics APIs</a:t>
            </a:r>
            <a:endParaRPr sz="14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•"/>
            </a:pPr>
            <a:r>
              <a:rPr lang="en-US" sz="250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DirectX (Microsoft)</a:t>
            </a:r>
            <a:endParaRPr sz="14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•"/>
            </a:pPr>
            <a:r>
              <a:rPr lang="en-US" sz="250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Vulkan (Kronos Group)</a:t>
            </a:r>
            <a:endParaRPr sz="14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" name="Google Shape;105;p2" descr="opengl에 대한 이미지 검색결과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9552" y="900090"/>
            <a:ext cx="4191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2508" y="2728890"/>
            <a:ext cx="3265087" cy="2106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48601" y="5188219"/>
            <a:ext cx="41529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4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GLFW?</a:t>
            </a:r>
            <a:endParaRPr sz="4000" b="1" i="0" u="none" strike="noStrike" cap="non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481264" y="1592543"/>
            <a:ext cx="10313983" cy="392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Creating a window is OS-specific task.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 we should implement it to use OpenGL APIs.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GLUT, SDL, SFML, GLFW are helping libraries for this task.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GLUT was widely used, but there are no updates no more.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 will use GLFW!</a:t>
            </a:r>
            <a:endParaRPr sz="2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5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GLAD?</a:t>
            </a:r>
            <a:endParaRPr sz="4000" b="1" i="0" u="none" strike="noStrike" cap="non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481264" y="1592543"/>
            <a:ext cx="10313983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 location of most of OpenGL functions is not known at compile-time and needs to be queried at run-time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Retrieving those locations is OS-specific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GLAD is used for this task in C++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190611f21_0_21"/>
          <p:cNvSpPr txBox="1"/>
          <p:nvPr/>
        </p:nvSpPr>
        <p:spPr>
          <a:xfrm>
            <a:off x="152399" y="492584"/>
            <a:ext cx="11185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 dirty="0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4500" b="1" dirty="0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GLM(required for homework)</a:t>
            </a:r>
            <a:endParaRPr sz="4000" b="1" i="0" u="none" strike="noStrike" cap="none" dirty="0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g7190611f21_0_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6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93" name="Google Shape;493;g7190611f21_0_21"/>
          <p:cNvSpPr txBox="1"/>
          <p:nvPr/>
        </p:nvSpPr>
        <p:spPr>
          <a:xfrm>
            <a:off x="481263" y="1592543"/>
            <a:ext cx="11414700" cy="2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OpenGL Mathematics, header only</a:t>
            </a:r>
            <a:endParaRPr sz="2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94" name="Google Shape;494;g7190611f21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1200" y="527793"/>
            <a:ext cx="11906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g7190611f21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413" y="3216855"/>
            <a:ext cx="10258425" cy="155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968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29dd9cdf_0_24"/>
          <p:cNvSpPr txBox="1"/>
          <p:nvPr/>
        </p:nvSpPr>
        <p:spPr>
          <a:xfrm>
            <a:off x="152399" y="431800"/>
            <a:ext cx="1212480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 dirty="0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Environment Build Guide</a:t>
            </a:r>
            <a:endParaRPr sz="4000" b="1" i="0" u="none" strike="noStrike" cap="none" dirty="0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g7129dd9cdf_0_24"/>
          <p:cNvSpPr txBox="1"/>
          <p:nvPr/>
        </p:nvSpPr>
        <p:spPr>
          <a:xfrm>
            <a:off x="481275" y="1592550"/>
            <a:ext cx="11124600" cy="29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Following installation guide is written assuming that you are using </a:t>
            </a:r>
            <a:r>
              <a:rPr lang="en-US" sz="25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Visual Studio on Windows 10 64bit </a:t>
            </a:r>
            <a:r>
              <a:rPr lang="en-US" sz="2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</a:t>
            </a:r>
            <a:r>
              <a:rPr lang="ko-KR" altLang="en-US" sz="2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5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CMake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Linux user, please check the original site. (</a:t>
            </a:r>
            <a:r>
              <a:rPr lang="en-US" sz="25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https://learnopengl.com/Getting-started/Creating-a-window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you prefer to use other settings, it’s ok, but please install it by yourself.</a:t>
            </a:r>
            <a:endParaRPr sz="2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g7129dd9cdf_0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7</a:t>
            </a:fld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/>
        </p:nvSpPr>
        <p:spPr>
          <a:xfrm>
            <a:off x="333374" y="431800"/>
            <a:ext cx="11020426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4500"/>
            </a:pPr>
            <a:r>
              <a:rPr lang="en-US" altLang="ko-KR" sz="4500" b="1" dirty="0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Environment Setting</a:t>
            </a:r>
            <a:endParaRPr sz="4000" b="1" i="0" u="none" strike="noStrike" cap="none" dirty="0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8</a:t>
            </a:fld>
            <a:endParaRPr dirty="0">
              <a:solidFill>
                <a:schemeClr val="dk1"/>
              </a:solidFill>
            </a:endParaRPr>
          </a:p>
        </p:txBody>
      </p:sp>
      <p:sp>
        <p:nvSpPr>
          <p:cNvPr id="7" name="Google Shape;97;p11">
            <a:extLst>
              <a:ext uri="{FF2B5EF4-FFF2-40B4-BE49-F238E27FC236}">
                <a16:creationId xmlns:a16="http://schemas.microsoft.com/office/drawing/2014/main" id="{CC51BC66-4B68-4C46-937B-E8A37D4CC77E}"/>
              </a:ext>
            </a:extLst>
          </p:cNvPr>
          <p:cNvSpPr txBox="1"/>
          <p:nvPr/>
        </p:nvSpPr>
        <p:spPr>
          <a:xfrm>
            <a:off x="481262" y="1592543"/>
            <a:ext cx="11710737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clone or download from </a:t>
            </a: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https://github.com/JoeyDeVries/LearnOpenGL</a:t>
            </a:r>
            <a:endParaRPr lang="en-US"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assignment folder (e.g.,</a:t>
            </a: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graphicsprogramming2022)</a:t>
            </a:r>
            <a:endParaRPr lang="en-US"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 </a:t>
            </a:r>
            <a:r>
              <a:rPr lang="en-US" sz="2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dlls</a:t>
            </a: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includes, lib folder from </a:t>
            </a:r>
            <a:r>
              <a:rPr lang="en-US" sz="2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LearnOpenGL</a:t>
            </a: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assignments folder and unzip </a:t>
            </a: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lab1.zip (uploaded).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 </a:t>
            </a:r>
            <a:r>
              <a:rPr lang="en-US" altLang="ko-KR" sz="2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glad.c</a:t>
            </a: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at </a:t>
            </a:r>
            <a:r>
              <a:rPr lang="en-US" altLang="ko-KR" sz="2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src</a:t>
            </a: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folder to assignments folder.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E4D99-16E6-48BC-B8C0-38DE6AC8A142}"/>
              </a:ext>
            </a:extLst>
          </p:cNvPr>
          <p:cNvSpPr txBox="1"/>
          <p:nvPr/>
        </p:nvSpPr>
        <p:spPr>
          <a:xfrm>
            <a:off x="8974592" y="3629055"/>
            <a:ext cx="3114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└ </a:t>
            </a:r>
            <a:r>
              <a:rPr lang="en-US" altLang="ko-KR" sz="2000" dirty="0"/>
              <a:t>assignments</a:t>
            </a:r>
          </a:p>
          <a:p>
            <a:pPr lvl="8"/>
            <a:r>
              <a:rPr lang="en-US" altLang="ko-KR" sz="2000" dirty="0"/>
              <a:t>    </a:t>
            </a:r>
            <a:r>
              <a:rPr lang="ko-KR" altLang="en-US" sz="2000" dirty="0"/>
              <a:t>└ </a:t>
            </a:r>
            <a:r>
              <a:rPr lang="en-US" altLang="ko-KR" sz="2000" dirty="0"/>
              <a:t>lab1</a:t>
            </a:r>
          </a:p>
          <a:p>
            <a:pPr lvl="8"/>
            <a:r>
              <a:rPr lang="en-US" altLang="ko-KR" sz="2000" dirty="0"/>
              <a:t>    </a:t>
            </a:r>
            <a:r>
              <a:rPr lang="ko-KR" altLang="en-US" sz="2000" dirty="0"/>
              <a:t>└ </a:t>
            </a:r>
            <a:r>
              <a:rPr lang="en-US" altLang="ko-KR" sz="2000" dirty="0"/>
              <a:t>lab2 (to be created)</a:t>
            </a:r>
          </a:p>
          <a:p>
            <a:pPr lvl="8"/>
            <a:r>
              <a:rPr lang="ko-KR" altLang="en-US" sz="2000" dirty="0"/>
              <a:t>    └ </a:t>
            </a:r>
            <a:r>
              <a:rPr lang="en-US" altLang="ko-KR" sz="2000" dirty="0"/>
              <a:t>hw1 (to be created)</a:t>
            </a:r>
          </a:p>
          <a:p>
            <a:pPr lvl="8"/>
            <a:r>
              <a:rPr lang="en-US" altLang="ko-KR" sz="2000" dirty="0"/>
              <a:t>    </a:t>
            </a:r>
            <a:r>
              <a:rPr lang="ko-KR" altLang="en-US" sz="2000" dirty="0"/>
              <a:t>└ </a:t>
            </a:r>
            <a:r>
              <a:rPr lang="en-US" altLang="ko-KR" sz="2000" dirty="0"/>
              <a:t>hw2 (to be created)</a:t>
            </a:r>
          </a:p>
          <a:p>
            <a:pPr lvl="8"/>
            <a:r>
              <a:rPr lang="en-US" altLang="ko-KR" sz="2000" dirty="0"/>
              <a:t>    </a:t>
            </a:r>
            <a:r>
              <a:rPr lang="ko-KR" altLang="en-US" sz="2000" dirty="0"/>
              <a:t>└ </a:t>
            </a:r>
            <a:r>
              <a:rPr lang="en-US" altLang="ko-KR" sz="2000" dirty="0" err="1"/>
              <a:t>glad.c</a:t>
            </a:r>
            <a:endParaRPr lang="en-US" altLang="ko-KR" sz="2000" dirty="0"/>
          </a:p>
          <a:p>
            <a:pPr lvl="8"/>
            <a:r>
              <a:rPr lang="ko-KR" altLang="en-US" sz="2000" dirty="0"/>
              <a:t> └ </a:t>
            </a:r>
            <a:r>
              <a:rPr lang="en-US" altLang="ko-KR" sz="2000" dirty="0" err="1"/>
              <a:t>dlls</a:t>
            </a:r>
            <a:endParaRPr lang="en-US" altLang="ko-KR" sz="2000" dirty="0"/>
          </a:p>
          <a:p>
            <a:r>
              <a:rPr lang="ko-KR" altLang="en-US" sz="2000" dirty="0"/>
              <a:t> └ </a:t>
            </a:r>
            <a:r>
              <a:rPr lang="en-US" altLang="ko-KR" sz="2000" dirty="0"/>
              <a:t>includes</a:t>
            </a:r>
          </a:p>
          <a:p>
            <a:r>
              <a:rPr lang="ko-KR" altLang="en-US" sz="2000" dirty="0"/>
              <a:t> └ </a:t>
            </a:r>
            <a:r>
              <a:rPr lang="en-US" altLang="ko-KR" sz="2000" dirty="0"/>
              <a:t>lib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CB6C9F-BE98-4157-B715-CFF44F5AD6E8}"/>
              </a:ext>
            </a:extLst>
          </p:cNvPr>
          <p:cNvSpPr/>
          <p:nvPr/>
        </p:nvSpPr>
        <p:spPr>
          <a:xfrm>
            <a:off x="8871860" y="3228945"/>
            <a:ext cx="3320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graphicsprogramming2022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096751-F55A-43B0-9495-2814BB7C9F58}"/>
              </a:ext>
            </a:extLst>
          </p:cNvPr>
          <p:cNvSpPr/>
          <p:nvPr/>
        </p:nvSpPr>
        <p:spPr>
          <a:xfrm>
            <a:off x="9576378" y="2871712"/>
            <a:ext cx="1911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&lt;folder structure&gt;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FA4788-360B-4960-BDF3-DCCEEA56DE0D}"/>
              </a:ext>
            </a:extLst>
          </p:cNvPr>
          <p:cNvSpPr/>
          <p:nvPr/>
        </p:nvSpPr>
        <p:spPr>
          <a:xfrm>
            <a:off x="1417455" y="5281332"/>
            <a:ext cx="52578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/>
              <a:t>All relevant libraries are found in /libs and all DLLs found in /</a:t>
            </a:r>
            <a:r>
              <a:rPr lang="en-US" altLang="ko-KR" sz="1800" dirty="0" err="1"/>
              <a:t>dlls</a:t>
            </a:r>
            <a:r>
              <a:rPr lang="en-US" altLang="ko-KR" sz="1800" dirty="0"/>
              <a:t> (pre-)compiled for Windows!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E74148-3D88-4659-B43D-5FFB19EBA6EC}"/>
              </a:ext>
            </a:extLst>
          </p:cNvPr>
          <p:cNvSpPr/>
          <p:nvPr/>
        </p:nvSpPr>
        <p:spPr>
          <a:xfrm>
            <a:off x="1112655" y="4534145"/>
            <a:ext cx="5892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glad.c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will be commonly used for all future assignments/labs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111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4500" b="1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Visual Studio with CMake</a:t>
            </a:r>
            <a:endParaRPr sz="4000" b="1" i="0" u="none" strike="noStrike" cap="non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9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481263" y="1592543"/>
            <a:ext cx="978276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Install C++ </a:t>
            </a:r>
            <a:r>
              <a:rPr lang="en-US" sz="2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CMake</a:t>
            </a:r>
            <a:r>
              <a:rPr lang="en-US" sz="2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tools for Windows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 search “</a:t>
            </a:r>
            <a:r>
              <a:rPr lang="en-US" sz="2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cmake</a:t>
            </a:r>
            <a:r>
              <a:rPr lang="en-US" sz="2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 and install</a:t>
            </a:r>
            <a:endParaRPr sz="2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575" y="4091799"/>
            <a:ext cx="7372000" cy="6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5" y="2599038"/>
            <a:ext cx="4045500" cy="36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1091</Words>
  <Application>Microsoft Office PowerPoint</Application>
  <PresentationFormat>와이드스크린</PresentationFormat>
  <Paragraphs>236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손현태</dc:creator>
  <cp:lastModifiedBy>김주현</cp:lastModifiedBy>
  <cp:revision>32</cp:revision>
  <dcterms:created xsi:type="dcterms:W3CDTF">2020-01-01T12:37:02Z</dcterms:created>
  <dcterms:modified xsi:type="dcterms:W3CDTF">2022-03-07T06:37:23Z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0x01010070E13A2B6AEC7A479430FF474190713E</vt:lpwstr>
  </property>
</Properties>
</file>