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15"/>
  </p:notesMasterIdLst>
  <p:sldIdLst>
    <p:sldId id="258" r:id="rId2"/>
    <p:sldId id="257" r:id="rId3"/>
    <p:sldId id="259" r:id="rId4"/>
    <p:sldId id="260" r:id="rId5"/>
    <p:sldId id="261" r:id="rId6"/>
    <p:sldId id="262" r:id="rId7"/>
    <p:sldId id="263" r:id="rId8"/>
    <p:sldId id="264" r:id="rId9"/>
    <p:sldId id="265" r:id="rId10"/>
    <p:sldId id="266" r:id="rId11"/>
    <p:sldId id="268" r:id="rId12"/>
    <p:sldId id="267"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3213E1-BB46-4EE3-A96B-1E935A33FE17}" type="datetimeFigureOut">
              <a:rPr lang="en-US" smtClean="0"/>
              <a:t>3/3/2020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02F9AB-71E9-4919-B236-677F32D39431}" type="slidenum">
              <a:rPr lang="en-US" smtClean="0"/>
              <a:t>‹#›</a:t>
            </a:fld>
            <a:endParaRPr lang="en-US"/>
          </a:p>
        </p:txBody>
      </p:sp>
    </p:spTree>
    <p:extLst>
      <p:ext uri="{BB962C8B-B14F-4D97-AF65-F5344CB8AC3E}">
        <p14:creationId xmlns:p14="http://schemas.microsoft.com/office/powerpoint/2010/main" val="3872426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02F9AB-71E9-4919-B236-677F32D39431}" type="slidenum">
              <a:rPr lang="en-US" smtClean="0"/>
              <a:t>3</a:t>
            </a:fld>
            <a:endParaRPr lang="en-US"/>
          </a:p>
        </p:txBody>
      </p:sp>
    </p:spTree>
    <p:extLst>
      <p:ext uri="{BB962C8B-B14F-4D97-AF65-F5344CB8AC3E}">
        <p14:creationId xmlns:p14="http://schemas.microsoft.com/office/powerpoint/2010/main" val="4216131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02F9AB-71E9-4919-B236-677F32D39431}" type="slidenum">
              <a:rPr lang="en-US" smtClean="0"/>
              <a:t>4</a:t>
            </a:fld>
            <a:endParaRPr lang="en-US"/>
          </a:p>
        </p:txBody>
      </p:sp>
    </p:spTree>
    <p:extLst>
      <p:ext uri="{BB962C8B-B14F-4D97-AF65-F5344CB8AC3E}">
        <p14:creationId xmlns:p14="http://schemas.microsoft.com/office/powerpoint/2010/main" val="1899296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02F9AB-71E9-4919-B236-677F32D39431}" type="slidenum">
              <a:rPr lang="en-US" smtClean="0"/>
              <a:t>6</a:t>
            </a:fld>
            <a:endParaRPr lang="en-US"/>
          </a:p>
        </p:txBody>
      </p:sp>
    </p:spTree>
    <p:extLst>
      <p:ext uri="{BB962C8B-B14F-4D97-AF65-F5344CB8AC3E}">
        <p14:creationId xmlns:p14="http://schemas.microsoft.com/office/powerpoint/2010/main" val="3910471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0A7139-F9EF-444F-BB15-002141128E2B}" type="datetimeFigureOut">
              <a:rPr lang="en-US" smtClean="0"/>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213E7-9012-4AEB-BEFF-126ED7221DD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225609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0A7139-F9EF-444F-BB15-002141128E2B}" type="datetimeFigureOut">
              <a:rPr lang="en-US" smtClean="0"/>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213E7-9012-4AEB-BEFF-126ED7221DD8}" type="slidenum">
              <a:rPr lang="en-US" smtClean="0"/>
              <a:t>‹#›</a:t>
            </a:fld>
            <a:endParaRPr lang="en-US"/>
          </a:p>
        </p:txBody>
      </p:sp>
    </p:spTree>
    <p:extLst>
      <p:ext uri="{BB962C8B-B14F-4D97-AF65-F5344CB8AC3E}">
        <p14:creationId xmlns:p14="http://schemas.microsoft.com/office/powerpoint/2010/main" val="2060210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0A7139-F9EF-444F-BB15-002141128E2B}" type="datetimeFigureOut">
              <a:rPr lang="en-US" smtClean="0"/>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213E7-9012-4AEB-BEFF-126ED7221DD8}" type="slidenum">
              <a:rPr lang="en-US" smtClean="0"/>
              <a:t>‹#›</a:t>
            </a:fld>
            <a:endParaRPr lang="en-US"/>
          </a:p>
        </p:txBody>
      </p:sp>
    </p:spTree>
    <p:extLst>
      <p:ext uri="{BB962C8B-B14F-4D97-AF65-F5344CB8AC3E}">
        <p14:creationId xmlns:p14="http://schemas.microsoft.com/office/powerpoint/2010/main" val="267059975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0A7139-F9EF-444F-BB15-002141128E2B}" type="datetimeFigureOut">
              <a:rPr lang="en-US" smtClean="0"/>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213E7-9012-4AEB-BEFF-126ED7221DD8}" type="slidenum">
              <a:rPr lang="en-US" smtClean="0"/>
              <a:t>‹#›</a:t>
            </a:fld>
            <a:endParaRPr lang="en-US"/>
          </a:p>
        </p:txBody>
      </p:sp>
    </p:spTree>
    <p:extLst>
      <p:ext uri="{BB962C8B-B14F-4D97-AF65-F5344CB8AC3E}">
        <p14:creationId xmlns:p14="http://schemas.microsoft.com/office/powerpoint/2010/main" val="403133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0A7139-F9EF-444F-BB15-002141128E2B}" type="datetimeFigureOut">
              <a:rPr lang="en-US" smtClean="0"/>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213E7-9012-4AEB-BEFF-126ED7221DD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732754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0A7139-F9EF-444F-BB15-002141128E2B}" type="datetimeFigureOut">
              <a:rPr lang="en-US" smtClean="0"/>
              <a:t>3/3/2020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E213E7-9012-4AEB-BEFF-126ED7221DD8}" type="slidenum">
              <a:rPr lang="en-US" smtClean="0"/>
              <a:t>‹#›</a:t>
            </a:fld>
            <a:endParaRPr lang="en-US"/>
          </a:p>
        </p:txBody>
      </p:sp>
    </p:spTree>
    <p:extLst>
      <p:ext uri="{BB962C8B-B14F-4D97-AF65-F5344CB8AC3E}">
        <p14:creationId xmlns:p14="http://schemas.microsoft.com/office/powerpoint/2010/main" val="936877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0A7139-F9EF-444F-BB15-002141128E2B}" type="datetimeFigureOut">
              <a:rPr lang="en-US" smtClean="0"/>
              <a:t>3/3/2020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E213E7-9012-4AEB-BEFF-126ED7221DD8}" type="slidenum">
              <a:rPr lang="en-US" smtClean="0"/>
              <a:t>‹#›</a:t>
            </a:fld>
            <a:endParaRPr lang="en-US"/>
          </a:p>
        </p:txBody>
      </p:sp>
    </p:spTree>
    <p:extLst>
      <p:ext uri="{BB962C8B-B14F-4D97-AF65-F5344CB8AC3E}">
        <p14:creationId xmlns:p14="http://schemas.microsoft.com/office/powerpoint/2010/main" val="659936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0A7139-F9EF-444F-BB15-002141128E2B}" type="datetimeFigureOut">
              <a:rPr lang="en-US" smtClean="0"/>
              <a:t>3/3/2020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E213E7-9012-4AEB-BEFF-126ED7221DD8}" type="slidenum">
              <a:rPr lang="en-US" smtClean="0"/>
              <a:t>‹#›</a:t>
            </a:fld>
            <a:endParaRPr lang="en-US"/>
          </a:p>
        </p:txBody>
      </p:sp>
    </p:spTree>
    <p:extLst>
      <p:ext uri="{BB962C8B-B14F-4D97-AF65-F5344CB8AC3E}">
        <p14:creationId xmlns:p14="http://schemas.microsoft.com/office/powerpoint/2010/main" val="1883863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90A7139-F9EF-444F-BB15-002141128E2B}" type="datetimeFigureOut">
              <a:rPr lang="en-US" smtClean="0"/>
              <a:t>3/3/2020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8E213E7-9012-4AEB-BEFF-126ED7221DD8}" type="slidenum">
              <a:rPr lang="en-US" smtClean="0"/>
              <a:t>‹#›</a:t>
            </a:fld>
            <a:endParaRPr lang="en-US"/>
          </a:p>
        </p:txBody>
      </p:sp>
    </p:spTree>
    <p:extLst>
      <p:ext uri="{BB962C8B-B14F-4D97-AF65-F5344CB8AC3E}">
        <p14:creationId xmlns:p14="http://schemas.microsoft.com/office/powerpoint/2010/main" val="3011879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90A7139-F9EF-444F-BB15-002141128E2B}" type="datetimeFigureOut">
              <a:rPr lang="en-US" smtClean="0"/>
              <a:t>3/3/2020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8E213E7-9012-4AEB-BEFF-126ED7221DD8}" type="slidenum">
              <a:rPr lang="en-US" smtClean="0"/>
              <a:t>‹#›</a:t>
            </a:fld>
            <a:endParaRPr lang="en-US"/>
          </a:p>
        </p:txBody>
      </p:sp>
    </p:spTree>
    <p:extLst>
      <p:ext uri="{BB962C8B-B14F-4D97-AF65-F5344CB8AC3E}">
        <p14:creationId xmlns:p14="http://schemas.microsoft.com/office/powerpoint/2010/main" val="280353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0A7139-F9EF-444F-BB15-002141128E2B}" type="datetimeFigureOut">
              <a:rPr lang="en-US" smtClean="0"/>
              <a:t>3/3/2020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E213E7-9012-4AEB-BEFF-126ED7221DD8}" type="slidenum">
              <a:rPr lang="en-US" smtClean="0"/>
              <a:t>‹#›</a:t>
            </a:fld>
            <a:endParaRPr lang="en-US"/>
          </a:p>
        </p:txBody>
      </p:sp>
    </p:spTree>
    <p:extLst>
      <p:ext uri="{BB962C8B-B14F-4D97-AF65-F5344CB8AC3E}">
        <p14:creationId xmlns:p14="http://schemas.microsoft.com/office/powerpoint/2010/main" val="2988000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48000"/>
          </a:schemeClr>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90A7139-F9EF-444F-BB15-002141128E2B}" type="datetimeFigureOut">
              <a:rPr lang="en-US" smtClean="0"/>
              <a:t>3/3/2020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8E213E7-9012-4AEB-BEFF-126ED7221DD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1533604"/>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melihkorkmaz/il-ilce-mahalle-geolocation-rest-api"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geo.nyu.edu/catalog/stanford-nj696zj1674" TargetMode="External"/><Relationship Id="rId4" Type="http://schemas.openxmlformats.org/officeDocument/2006/relationships/hyperlink" Target="https://developer.foursquare.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large clock tower next to a palm tree&#10;&#10;Description automatically generated">
            <a:extLst>
              <a:ext uri="{FF2B5EF4-FFF2-40B4-BE49-F238E27FC236}">
                <a16:creationId xmlns:a16="http://schemas.microsoft.com/office/drawing/2014/main" id="{6C58CABA-120B-4AC0-B435-E39BFD7A1DE8}"/>
              </a:ext>
            </a:extLst>
          </p:cNvPr>
          <p:cNvPicPr>
            <a:picLocks noChangeAspect="1"/>
          </p:cNvPicPr>
          <p:nvPr/>
        </p:nvPicPr>
        <p:blipFill rotWithShape="1">
          <a:blip r:embed="rId2">
            <a:extLst>
              <a:ext uri="{28A0092B-C50C-407E-A947-70E740481C1C}">
                <a14:useLocalDpi xmlns:a14="http://schemas.microsoft.com/office/drawing/2010/main" val="0"/>
              </a:ext>
            </a:extLst>
          </a:blip>
          <a:srcRect t="1526" b="8474"/>
          <a:stretch/>
        </p:blipFill>
        <p:spPr>
          <a:xfrm>
            <a:off x="20" y="975"/>
            <a:ext cx="12191980" cy="6858000"/>
          </a:xfrm>
          <a:prstGeom prst="rect">
            <a:avLst/>
          </a:prstGeom>
        </p:spPr>
      </p:pic>
      <p:sp>
        <p:nvSpPr>
          <p:cNvPr id="19" name="Rectangle 18">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238442"/>
            <a:ext cx="3635926" cy="4355751"/>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7EBA5838-7ECB-4B46-BBC0-9EE0322F4C2D}"/>
              </a:ext>
            </a:extLst>
          </p:cNvPr>
          <p:cNvSpPr>
            <a:spLocks noGrp="1"/>
          </p:cNvSpPr>
          <p:nvPr>
            <p:ph type="ctrTitle"/>
          </p:nvPr>
        </p:nvSpPr>
        <p:spPr>
          <a:xfrm>
            <a:off x="853439" y="1475234"/>
            <a:ext cx="3214307" cy="2901694"/>
          </a:xfrm>
        </p:spPr>
        <p:txBody>
          <a:bodyPr anchor="b">
            <a:normAutofit/>
          </a:bodyPr>
          <a:lstStyle/>
          <a:p>
            <a:r>
              <a:rPr lang="en-US" sz="2800" b="1">
                <a:solidFill>
                  <a:srgbClr val="FFFFFF"/>
                </a:solidFill>
                <a:latin typeface="Halvetica"/>
              </a:rPr>
              <a:t>Prediction Potential Areas For Investment By Analyzing Venues Data And Sales Price Of Houses Sold Data</a:t>
            </a:r>
          </a:p>
        </p:txBody>
      </p:sp>
      <p:sp>
        <p:nvSpPr>
          <p:cNvPr id="8" name="Subtitle 7">
            <a:extLst>
              <a:ext uri="{FF2B5EF4-FFF2-40B4-BE49-F238E27FC236}">
                <a16:creationId xmlns:a16="http://schemas.microsoft.com/office/drawing/2014/main" id="{BDF3C532-CB76-439D-BD5E-B2C57874F748}"/>
              </a:ext>
            </a:extLst>
          </p:cNvPr>
          <p:cNvSpPr>
            <a:spLocks noGrp="1"/>
          </p:cNvSpPr>
          <p:nvPr>
            <p:ph type="subTitle" idx="1"/>
          </p:nvPr>
        </p:nvSpPr>
        <p:spPr>
          <a:xfrm>
            <a:off x="853440" y="4608576"/>
            <a:ext cx="3205640" cy="774186"/>
          </a:xfrm>
        </p:spPr>
        <p:txBody>
          <a:bodyPr anchor="t">
            <a:normAutofit/>
          </a:bodyPr>
          <a:lstStyle/>
          <a:p>
            <a:r>
              <a:rPr lang="tr-TR" sz="2000" b="1">
                <a:solidFill>
                  <a:srgbClr val="FFFFFF"/>
                </a:solidFill>
                <a:latin typeface="Halvetica"/>
              </a:rPr>
              <a:t>Onur Çakı</a:t>
            </a:r>
            <a:endParaRPr lang="en-US" sz="2000" b="1">
              <a:solidFill>
                <a:srgbClr val="FFFFFF"/>
              </a:solidFill>
              <a:latin typeface="Halvetica"/>
            </a:endParaRPr>
          </a:p>
        </p:txBody>
      </p:sp>
      <p:cxnSp>
        <p:nvCxnSpPr>
          <p:cNvPr id="21" name="Straight Connector 20">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17722" y="4508519"/>
            <a:ext cx="2926080" cy="0"/>
          </a:xfrm>
          <a:prstGeom prst="line">
            <a:avLst/>
          </a:prstGeom>
          <a:ln w="19050">
            <a:solidFill>
              <a:srgbClr val="7098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623796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F3D8-A975-43CD-B458-579110A73A22}"/>
              </a:ext>
            </a:extLst>
          </p:cNvPr>
          <p:cNvSpPr>
            <a:spLocks noGrp="1"/>
          </p:cNvSpPr>
          <p:nvPr>
            <p:ph type="title"/>
          </p:nvPr>
        </p:nvSpPr>
        <p:spPr/>
        <p:txBody>
          <a:bodyPr/>
          <a:lstStyle/>
          <a:p>
            <a:r>
              <a:rPr lang="tr-TR" dirty="0">
                <a:latin typeface="Helvatica"/>
              </a:rPr>
              <a:t>Cluster 3</a:t>
            </a:r>
            <a:endParaRPr lang="en-US" dirty="0">
              <a:latin typeface="Helvatica"/>
            </a:endParaRPr>
          </a:p>
        </p:txBody>
      </p:sp>
      <p:pic>
        <p:nvPicPr>
          <p:cNvPr id="4" name="Content Placeholder 3">
            <a:extLst>
              <a:ext uri="{FF2B5EF4-FFF2-40B4-BE49-F238E27FC236}">
                <a16:creationId xmlns:a16="http://schemas.microsoft.com/office/drawing/2014/main" id="{AC379439-9666-46C7-BFF4-79D0534029C2}"/>
              </a:ext>
            </a:extLst>
          </p:cNvPr>
          <p:cNvPicPr>
            <a:picLocks noGrp="1"/>
          </p:cNvPicPr>
          <p:nvPr>
            <p:ph idx="1"/>
          </p:nvPr>
        </p:nvPicPr>
        <p:blipFill>
          <a:blip r:embed="rId2"/>
          <a:stretch>
            <a:fillRect/>
          </a:stretch>
        </p:blipFill>
        <p:spPr>
          <a:xfrm>
            <a:off x="1175621" y="1807414"/>
            <a:ext cx="10058400" cy="2310952"/>
          </a:xfrm>
          <a:prstGeom prst="rect">
            <a:avLst/>
          </a:prstGeom>
        </p:spPr>
      </p:pic>
      <p:sp>
        <p:nvSpPr>
          <p:cNvPr id="5" name="Rectangle 4">
            <a:extLst>
              <a:ext uri="{FF2B5EF4-FFF2-40B4-BE49-F238E27FC236}">
                <a16:creationId xmlns:a16="http://schemas.microsoft.com/office/drawing/2014/main" id="{276F7D10-E4FF-46CD-9A6C-EE9C46E996A7}"/>
              </a:ext>
            </a:extLst>
          </p:cNvPr>
          <p:cNvSpPr/>
          <p:nvPr/>
        </p:nvSpPr>
        <p:spPr>
          <a:xfrm>
            <a:off x="1097279" y="4188420"/>
            <a:ext cx="10302903" cy="1261564"/>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en-US" sz="2000" dirty="0">
                <a:latin typeface="Helvatica"/>
                <a:ea typeface="Calibri" panose="020F0502020204030204" pitchFamily="34" charset="0"/>
                <a:cs typeface="Arial" panose="020B0604020202020204" pitchFamily="34" charset="0"/>
              </a:rPr>
              <a:t>Popular coastal holiday towns of Izmir in this cluster. </a:t>
            </a:r>
          </a:p>
          <a:p>
            <a:pPr marL="285750" indent="-285750" algn="just">
              <a:lnSpc>
                <a:spcPct val="107000"/>
              </a:lnSpc>
              <a:spcAft>
                <a:spcPts val="800"/>
              </a:spcAft>
              <a:buFont typeface="Arial" panose="020B0604020202020204" pitchFamily="34" charset="0"/>
              <a:buChar char="•"/>
            </a:pPr>
            <a:r>
              <a:rPr lang="en-US" sz="2000" dirty="0">
                <a:latin typeface="Helvatica"/>
                <a:ea typeface="Calibri" panose="020F0502020204030204" pitchFamily="34" charset="0"/>
                <a:cs typeface="Arial" panose="020B0604020202020204" pitchFamily="34" charset="0"/>
              </a:rPr>
              <a:t>Intertwined with nature and sea </a:t>
            </a:r>
          </a:p>
          <a:p>
            <a:pPr marL="285750" indent="-285750" algn="just">
              <a:lnSpc>
                <a:spcPct val="107000"/>
              </a:lnSpc>
              <a:spcAft>
                <a:spcPts val="800"/>
              </a:spcAft>
              <a:buFont typeface="Arial" panose="020B0604020202020204" pitchFamily="34" charset="0"/>
              <a:buChar char="•"/>
            </a:pPr>
            <a:r>
              <a:rPr lang="en-US" sz="2000" dirty="0">
                <a:latin typeface="Helvatica"/>
                <a:ea typeface="Calibri" panose="020F0502020204030204" pitchFamily="34" charset="0"/>
                <a:cs typeface="Arial" panose="020B0604020202020204" pitchFamily="34" charset="0"/>
              </a:rPr>
              <a:t>Many number of bars, beaches, hotels as well as farms, mountains.</a:t>
            </a:r>
            <a:endParaRPr lang="en-US" sz="2800" dirty="0">
              <a:effectLst/>
              <a:latin typeface="Helvatica"/>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28322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EE0FB-5412-490E-B103-A359074A2F23}"/>
              </a:ext>
            </a:extLst>
          </p:cNvPr>
          <p:cNvSpPr>
            <a:spLocks noGrp="1"/>
          </p:cNvSpPr>
          <p:nvPr>
            <p:ph type="title"/>
          </p:nvPr>
        </p:nvSpPr>
        <p:spPr/>
        <p:txBody>
          <a:bodyPr>
            <a:normAutofit fontScale="90000"/>
          </a:bodyPr>
          <a:lstStyle/>
          <a:p>
            <a:br>
              <a:rPr lang="tr-TR" dirty="0">
                <a:latin typeface="Helvatica"/>
              </a:rPr>
            </a:br>
            <a:br>
              <a:rPr lang="tr-TR" dirty="0">
                <a:latin typeface="Helvatica"/>
              </a:rPr>
            </a:br>
            <a:br>
              <a:rPr lang="tr-TR" dirty="0">
                <a:latin typeface="Helvatica"/>
              </a:rPr>
            </a:br>
            <a:r>
              <a:rPr lang="tr-TR" sz="4000" dirty="0" err="1">
                <a:latin typeface="Helvatica"/>
              </a:rPr>
              <a:t>Divide</a:t>
            </a:r>
            <a:r>
              <a:rPr lang="tr-TR" sz="4000" dirty="0">
                <a:latin typeface="Helvatica"/>
              </a:rPr>
              <a:t> </a:t>
            </a:r>
            <a:r>
              <a:rPr lang="tr-TR" sz="4000" dirty="0" err="1">
                <a:latin typeface="Helvatica"/>
              </a:rPr>
              <a:t>Price</a:t>
            </a:r>
            <a:r>
              <a:rPr lang="tr-TR" sz="4000" dirty="0">
                <a:latin typeface="Helvatica"/>
              </a:rPr>
              <a:t> </a:t>
            </a:r>
            <a:r>
              <a:rPr lang="tr-TR" sz="4000" dirty="0" err="1">
                <a:latin typeface="Helvatica"/>
              </a:rPr>
              <a:t>into</a:t>
            </a:r>
            <a:r>
              <a:rPr lang="tr-TR" sz="4000" dirty="0">
                <a:latin typeface="Helvatica"/>
              </a:rPr>
              <a:t> </a:t>
            </a:r>
            <a:r>
              <a:rPr lang="tr-TR" sz="4000" dirty="0" err="1">
                <a:latin typeface="Helvatica"/>
              </a:rPr>
              <a:t>price-levels</a:t>
            </a:r>
            <a:r>
              <a:rPr lang="tr-TR" sz="4000" dirty="0">
                <a:latin typeface="Helvatica"/>
              </a:rPr>
              <a:t>,</a:t>
            </a:r>
            <a:br>
              <a:rPr lang="tr-TR" sz="4000" dirty="0">
                <a:latin typeface="Helvatica"/>
              </a:rPr>
            </a:br>
            <a:r>
              <a:rPr lang="en-US" sz="4000" dirty="0">
                <a:latin typeface="Helvatica"/>
              </a:rPr>
              <a:t>Merge Cluster Labels, Price And Price Level </a:t>
            </a:r>
            <a:endParaRPr lang="en-US" dirty="0">
              <a:latin typeface="Helvatica"/>
            </a:endParaRPr>
          </a:p>
        </p:txBody>
      </p:sp>
      <p:sp>
        <p:nvSpPr>
          <p:cNvPr id="3" name="Content Placeholder 2">
            <a:extLst>
              <a:ext uri="{FF2B5EF4-FFF2-40B4-BE49-F238E27FC236}">
                <a16:creationId xmlns:a16="http://schemas.microsoft.com/office/drawing/2014/main" id="{AD3BA1F1-3D14-4D5A-8EA7-048E2F392D4D}"/>
              </a:ext>
            </a:extLst>
          </p:cNvPr>
          <p:cNvSpPr>
            <a:spLocks noGrp="1"/>
          </p:cNvSpPr>
          <p:nvPr>
            <p:ph idx="1"/>
          </p:nvPr>
        </p:nvSpPr>
        <p:spPr/>
        <p:txBody>
          <a:bodyPr/>
          <a:lstStyle/>
          <a:p>
            <a:endParaRPr lang="en-US" dirty="0"/>
          </a:p>
        </p:txBody>
      </p:sp>
      <p:pic>
        <p:nvPicPr>
          <p:cNvPr id="2052" name="Picture 9">
            <a:extLst>
              <a:ext uri="{FF2B5EF4-FFF2-40B4-BE49-F238E27FC236}">
                <a16:creationId xmlns:a16="http://schemas.microsoft.com/office/drawing/2014/main" id="{A15FA463-C6AA-40D8-AC4C-BD40C10155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1890145"/>
            <a:ext cx="3521765" cy="230720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10">
            <a:extLst>
              <a:ext uri="{FF2B5EF4-FFF2-40B4-BE49-F238E27FC236}">
                <a16:creationId xmlns:a16="http://schemas.microsoft.com/office/drawing/2014/main" id="{ED9F6401-9EDB-4BBF-BD58-63CD05880B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0810" y="1870943"/>
            <a:ext cx="3344573" cy="117936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12">
            <a:extLst>
              <a:ext uri="{FF2B5EF4-FFF2-40B4-BE49-F238E27FC236}">
                <a16:creationId xmlns:a16="http://schemas.microsoft.com/office/drawing/2014/main" id="{4377540B-1093-44F0-9853-72FE1FFE4A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280" y="4197350"/>
            <a:ext cx="3521765" cy="1428024"/>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3">
            <a:extLst>
              <a:ext uri="{FF2B5EF4-FFF2-40B4-BE49-F238E27FC236}">
                <a16:creationId xmlns:a16="http://schemas.microsoft.com/office/drawing/2014/main" id="{BB74EFC6-1CAA-4FC4-9B44-4DF0D34954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40809" y="2992049"/>
            <a:ext cx="3207201" cy="536964"/>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11">
            <a:extLst>
              <a:ext uri="{FF2B5EF4-FFF2-40B4-BE49-F238E27FC236}">
                <a16:creationId xmlns:a16="http://schemas.microsoft.com/office/drawing/2014/main" id="{93A1F7B4-E039-4A8D-8653-FEA3DB4AE8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19045" y="1892244"/>
            <a:ext cx="3550293" cy="373313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7">
            <a:extLst>
              <a:ext uri="{FF2B5EF4-FFF2-40B4-BE49-F238E27FC236}">
                <a16:creationId xmlns:a16="http://schemas.microsoft.com/office/drawing/2014/main" id="{F0FDAF37-7AFD-4EC0-9EFD-604C18F86F4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9">
            <a:extLst>
              <a:ext uri="{FF2B5EF4-FFF2-40B4-BE49-F238E27FC236}">
                <a16:creationId xmlns:a16="http://schemas.microsoft.com/office/drawing/2014/main" id="{D1184B86-20B1-40EE-A30F-630EB74C0138}"/>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0">
            <a:extLst>
              <a:ext uri="{FF2B5EF4-FFF2-40B4-BE49-F238E27FC236}">
                <a16:creationId xmlns:a16="http://schemas.microsoft.com/office/drawing/2014/main" id="{625E33BE-3573-4EDE-8478-DAEA7FA4A9BC}"/>
              </a:ext>
            </a:extLst>
          </p:cNvPr>
          <p:cNvSpPr>
            <a:spLocks noChangeArrowheads="1"/>
          </p:cNvSpPr>
          <p:nvPr/>
        </p:nvSpPr>
        <p:spPr bwMode="auto">
          <a:xfrm>
            <a:off x="0" y="20494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11">
            <a:extLst>
              <a:ext uri="{FF2B5EF4-FFF2-40B4-BE49-F238E27FC236}">
                <a16:creationId xmlns:a16="http://schemas.microsoft.com/office/drawing/2014/main" id="{DA96CCF5-720C-4474-BEF6-0187B6F4F32F}"/>
              </a:ext>
            </a:extLst>
          </p:cNvPr>
          <p:cNvSpPr>
            <a:spLocks noChangeArrowheads="1"/>
          </p:cNvSpPr>
          <p:nvPr/>
        </p:nvSpPr>
        <p:spPr bwMode="auto">
          <a:xfrm>
            <a:off x="108155" y="31338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12">
            <a:extLst>
              <a:ext uri="{FF2B5EF4-FFF2-40B4-BE49-F238E27FC236}">
                <a16:creationId xmlns:a16="http://schemas.microsoft.com/office/drawing/2014/main" id="{E3229DFD-645B-48BA-B76A-DC075A55251E}"/>
              </a:ext>
            </a:extLst>
          </p:cNvPr>
          <p:cNvSpPr>
            <a:spLocks noChangeArrowheads="1"/>
          </p:cNvSpPr>
          <p:nvPr/>
        </p:nvSpPr>
        <p:spPr bwMode="auto">
          <a:xfrm>
            <a:off x="0" y="41973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3">
            <a:extLst>
              <a:ext uri="{FF2B5EF4-FFF2-40B4-BE49-F238E27FC236}">
                <a16:creationId xmlns:a16="http://schemas.microsoft.com/office/drawing/2014/main" id="{7BE1AD0A-2E40-4CCB-8A0E-037A464691AA}"/>
              </a:ext>
            </a:extLst>
          </p:cNvPr>
          <p:cNvSpPr>
            <a:spLocks noChangeArrowheads="1"/>
          </p:cNvSpPr>
          <p:nvPr/>
        </p:nvSpPr>
        <p:spPr bwMode="auto">
          <a:xfrm>
            <a:off x="0" y="50053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22591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C859C-2E12-45BA-B350-D2800C02A7A2}"/>
              </a:ext>
            </a:extLst>
          </p:cNvPr>
          <p:cNvSpPr>
            <a:spLocks noGrp="1"/>
          </p:cNvSpPr>
          <p:nvPr>
            <p:ph type="title"/>
          </p:nvPr>
        </p:nvSpPr>
        <p:spPr/>
        <p:txBody>
          <a:bodyPr/>
          <a:lstStyle/>
          <a:p>
            <a:r>
              <a:rPr lang="en-US" dirty="0">
                <a:latin typeface="Helvatica"/>
              </a:rPr>
              <a:t>Results and Discussion</a:t>
            </a:r>
          </a:p>
        </p:txBody>
      </p:sp>
      <p:pic>
        <p:nvPicPr>
          <p:cNvPr id="4" name="Content Placeholder 3" descr="C:\Users\Legion\AppData\Local\Microsoft\Windows\INetCache\Content.MSO\B51E2B18.tmp">
            <a:extLst>
              <a:ext uri="{FF2B5EF4-FFF2-40B4-BE49-F238E27FC236}">
                <a16:creationId xmlns:a16="http://schemas.microsoft.com/office/drawing/2014/main" id="{EC8ADF33-D49B-4153-B756-D442A836634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1714" y="1787056"/>
            <a:ext cx="4765557" cy="4022725"/>
          </a:xfrm>
          <a:prstGeom prst="rect">
            <a:avLst/>
          </a:prstGeom>
          <a:noFill/>
          <a:ln>
            <a:noFill/>
          </a:ln>
        </p:spPr>
      </p:pic>
      <p:sp>
        <p:nvSpPr>
          <p:cNvPr id="5" name="TextBox 4">
            <a:extLst>
              <a:ext uri="{FF2B5EF4-FFF2-40B4-BE49-F238E27FC236}">
                <a16:creationId xmlns:a16="http://schemas.microsoft.com/office/drawing/2014/main" id="{0DEFAE9C-C49E-40A5-8255-E11BEF719216}"/>
              </a:ext>
            </a:extLst>
          </p:cNvPr>
          <p:cNvSpPr txBox="1"/>
          <p:nvPr/>
        </p:nvSpPr>
        <p:spPr>
          <a:xfrm>
            <a:off x="6520070" y="1737360"/>
            <a:ext cx="4635610" cy="5078313"/>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Helvatica"/>
              </a:rPr>
              <a:t>Cesme</a:t>
            </a:r>
            <a:r>
              <a:rPr lang="en-US" dirty="0">
                <a:latin typeface="Helvatica"/>
              </a:rPr>
              <a:t> (Cluster 4) is outlier</a:t>
            </a:r>
            <a:endParaRPr lang="tr-TR" dirty="0">
              <a:latin typeface="Helvatica"/>
            </a:endParaRPr>
          </a:p>
          <a:p>
            <a:pPr marL="285750" indent="-285750">
              <a:buFont typeface="Arial" panose="020B0604020202020204" pitchFamily="34" charset="0"/>
              <a:buChar char="•"/>
            </a:pPr>
            <a:r>
              <a:rPr lang="en-US" dirty="0">
                <a:latin typeface="Helvatica"/>
              </a:rPr>
              <a:t>Cluster 1</a:t>
            </a:r>
            <a:r>
              <a:rPr lang="tr-TR" dirty="0">
                <a:latin typeface="Helvatica"/>
              </a:rPr>
              <a:t>: </a:t>
            </a:r>
            <a:r>
              <a:rPr lang="en-US" dirty="0" err="1">
                <a:latin typeface="Helvatica"/>
              </a:rPr>
              <a:t>Selcuk</a:t>
            </a:r>
            <a:r>
              <a:rPr lang="en-US" dirty="0">
                <a:latin typeface="Helvatica"/>
              </a:rPr>
              <a:t> and Bergama can be a great opportunity for investment. </a:t>
            </a:r>
            <a:endParaRPr lang="tr-TR" dirty="0">
              <a:latin typeface="Helvatica"/>
            </a:endParaRPr>
          </a:p>
          <a:p>
            <a:pPr marL="742950" lvl="1" indent="-285750">
              <a:buFont typeface="Arial" panose="020B0604020202020204" pitchFamily="34" charset="0"/>
              <a:buChar char="•"/>
            </a:pPr>
            <a:r>
              <a:rPr lang="tr-TR" dirty="0">
                <a:latin typeface="Helvatica"/>
              </a:rPr>
              <a:t>s</a:t>
            </a:r>
            <a:r>
              <a:rPr lang="en-US" dirty="0" err="1">
                <a:latin typeface="Helvatica"/>
              </a:rPr>
              <a:t>imilar</a:t>
            </a:r>
            <a:r>
              <a:rPr lang="en-US" dirty="0">
                <a:latin typeface="Helvatica"/>
              </a:rPr>
              <a:t> to </a:t>
            </a:r>
            <a:r>
              <a:rPr lang="en-US" dirty="0" err="1">
                <a:latin typeface="Helvatica"/>
              </a:rPr>
              <a:t>Foca</a:t>
            </a:r>
            <a:r>
              <a:rPr lang="en-US" dirty="0">
                <a:latin typeface="Helvatica"/>
              </a:rPr>
              <a:t> </a:t>
            </a:r>
            <a:endParaRPr lang="tr-TR" dirty="0">
              <a:latin typeface="Helvatica"/>
            </a:endParaRPr>
          </a:p>
          <a:p>
            <a:pPr marL="742950" lvl="1" indent="-285750">
              <a:buFont typeface="Arial" panose="020B0604020202020204" pitchFamily="34" charset="0"/>
              <a:buChar char="•"/>
            </a:pPr>
            <a:r>
              <a:rPr lang="en-US" dirty="0">
                <a:latin typeface="Helvatica"/>
              </a:rPr>
              <a:t>far cheaper than </a:t>
            </a:r>
            <a:r>
              <a:rPr lang="en-US" dirty="0" err="1">
                <a:latin typeface="Helvatica"/>
              </a:rPr>
              <a:t>Foca</a:t>
            </a:r>
            <a:r>
              <a:rPr lang="en-US" dirty="0">
                <a:latin typeface="Helvatica"/>
              </a:rPr>
              <a:t>. </a:t>
            </a:r>
            <a:endParaRPr lang="tr-TR" dirty="0">
              <a:latin typeface="Helvatica"/>
            </a:endParaRPr>
          </a:p>
          <a:p>
            <a:pPr marL="742950" lvl="1" indent="-285750">
              <a:buFont typeface="Arial" panose="020B0604020202020204" pitchFamily="34" charset="0"/>
              <a:buChar char="•"/>
            </a:pPr>
            <a:r>
              <a:rPr lang="en-US" dirty="0">
                <a:latin typeface="Helvatica"/>
              </a:rPr>
              <a:t>two boroughs have beach although not as popular as </a:t>
            </a:r>
            <a:r>
              <a:rPr lang="en-US" dirty="0" err="1">
                <a:latin typeface="Helvatica"/>
              </a:rPr>
              <a:t>Foca</a:t>
            </a:r>
            <a:r>
              <a:rPr lang="en-US" dirty="0">
                <a:latin typeface="Helvatica"/>
              </a:rPr>
              <a:t>. </a:t>
            </a:r>
            <a:endParaRPr lang="tr-TR" dirty="0">
              <a:latin typeface="Helvatica"/>
            </a:endParaRPr>
          </a:p>
          <a:p>
            <a:pPr marL="285750" indent="-285750">
              <a:buFont typeface="Arial" panose="020B0604020202020204" pitchFamily="34" charset="0"/>
              <a:buChar char="•"/>
            </a:pPr>
            <a:r>
              <a:rPr lang="en-US" dirty="0">
                <a:latin typeface="Helvatica"/>
              </a:rPr>
              <a:t>Cluster-2</a:t>
            </a:r>
            <a:r>
              <a:rPr lang="tr-TR" dirty="0">
                <a:latin typeface="Helvatica"/>
              </a:rPr>
              <a:t>:</a:t>
            </a:r>
            <a:r>
              <a:rPr lang="en-US" dirty="0">
                <a:latin typeface="Helvatica"/>
              </a:rPr>
              <a:t> </a:t>
            </a:r>
            <a:r>
              <a:rPr lang="en-US" dirty="0" err="1">
                <a:latin typeface="Helvatica"/>
              </a:rPr>
              <a:t>Aliaga</a:t>
            </a:r>
            <a:r>
              <a:rPr lang="en-US" dirty="0">
                <a:latin typeface="Helvatica"/>
              </a:rPr>
              <a:t>, </a:t>
            </a:r>
            <a:r>
              <a:rPr lang="en-US" dirty="0" err="1">
                <a:latin typeface="Helvatica"/>
              </a:rPr>
              <a:t>Cigli</a:t>
            </a:r>
            <a:r>
              <a:rPr lang="en-US" dirty="0">
                <a:latin typeface="Helvatica"/>
              </a:rPr>
              <a:t>, </a:t>
            </a:r>
            <a:r>
              <a:rPr lang="en-US" dirty="0" err="1">
                <a:latin typeface="Helvatica"/>
              </a:rPr>
              <a:t>Buca</a:t>
            </a:r>
            <a:r>
              <a:rPr lang="en-US" dirty="0">
                <a:latin typeface="Helvatica"/>
              </a:rPr>
              <a:t> may be a profitable investment </a:t>
            </a:r>
            <a:endParaRPr lang="tr-TR" dirty="0">
              <a:latin typeface="Helvatica"/>
            </a:endParaRPr>
          </a:p>
          <a:p>
            <a:pPr marL="285750" indent="-285750">
              <a:buFont typeface="Arial" panose="020B0604020202020204" pitchFamily="34" charset="0"/>
              <a:buChar char="•"/>
            </a:pPr>
            <a:r>
              <a:rPr lang="en-US" dirty="0">
                <a:latin typeface="Helvatica"/>
              </a:rPr>
              <a:t>Cluster 3</a:t>
            </a:r>
            <a:r>
              <a:rPr lang="tr-TR" dirty="0">
                <a:latin typeface="Helvatica"/>
              </a:rPr>
              <a:t>: </a:t>
            </a:r>
            <a:r>
              <a:rPr lang="en-US" dirty="0" err="1">
                <a:latin typeface="Helvatica"/>
              </a:rPr>
              <a:t>Urla</a:t>
            </a:r>
            <a:r>
              <a:rPr lang="en-US" dirty="0">
                <a:latin typeface="Helvatica"/>
              </a:rPr>
              <a:t> is one of the most valuable boroughs not only of Izmir but in Turkey.</a:t>
            </a:r>
            <a:endParaRPr lang="tr-TR" dirty="0">
              <a:latin typeface="Helvatica"/>
            </a:endParaRPr>
          </a:p>
          <a:p>
            <a:pPr marL="742950" lvl="1" indent="-285750">
              <a:buFont typeface="Arial" panose="020B0604020202020204" pitchFamily="34" charset="0"/>
              <a:buChar char="•"/>
            </a:pPr>
            <a:r>
              <a:rPr lang="en-US" dirty="0" err="1">
                <a:latin typeface="Helvatica"/>
              </a:rPr>
              <a:t>Karaburun</a:t>
            </a:r>
            <a:r>
              <a:rPr lang="en-US" dirty="0">
                <a:latin typeface="Helvatica"/>
              </a:rPr>
              <a:t>, </a:t>
            </a:r>
            <a:r>
              <a:rPr lang="en-US" dirty="0" err="1">
                <a:latin typeface="Helvatica"/>
              </a:rPr>
              <a:t>Dikili</a:t>
            </a:r>
            <a:r>
              <a:rPr lang="en-US" dirty="0">
                <a:latin typeface="Helvatica"/>
              </a:rPr>
              <a:t>, and </a:t>
            </a:r>
            <a:r>
              <a:rPr lang="en-US" dirty="0" err="1">
                <a:latin typeface="Helvatica"/>
              </a:rPr>
              <a:t>Seferhisar</a:t>
            </a:r>
            <a:r>
              <a:rPr lang="en-US" dirty="0">
                <a:latin typeface="Helvatica"/>
              </a:rPr>
              <a:t> are affordable despite their similarity to </a:t>
            </a:r>
            <a:r>
              <a:rPr lang="en-US" dirty="0" err="1">
                <a:latin typeface="Helvatica"/>
              </a:rPr>
              <a:t>Urla</a:t>
            </a:r>
            <a:r>
              <a:rPr lang="en-US" dirty="0">
                <a:latin typeface="Helvatica"/>
              </a:rPr>
              <a:t>. </a:t>
            </a:r>
          </a:p>
          <a:p>
            <a:endParaRPr lang="tr-TR" dirty="0">
              <a:latin typeface="Helvatica"/>
            </a:endParaRPr>
          </a:p>
          <a:p>
            <a:endParaRPr lang="tr-TR" dirty="0">
              <a:latin typeface="Helvatica"/>
            </a:endParaRPr>
          </a:p>
          <a:p>
            <a:endParaRPr lang="en-US" dirty="0">
              <a:latin typeface="Helvatica"/>
            </a:endParaRPr>
          </a:p>
        </p:txBody>
      </p:sp>
    </p:spTree>
    <p:extLst>
      <p:ext uri="{BB962C8B-B14F-4D97-AF65-F5344CB8AC3E}">
        <p14:creationId xmlns:p14="http://schemas.microsoft.com/office/powerpoint/2010/main" val="1508318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F7B45-C2D4-4727-B9CA-FA7267F08014}"/>
              </a:ext>
            </a:extLst>
          </p:cNvPr>
          <p:cNvSpPr>
            <a:spLocks noGrp="1"/>
          </p:cNvSpPr>
          <p:nvPr>
            <p:ph type="title"/>
          </p:nvPr>
        </p:nvSpPr>
        <p:spPr/>
        <p:txBody>
          <a:bodyPr/>
          <a:lstStyle/>
          <a:p>
            <a:r>
              <a:rPr lang="en-US" dirty="0">
                <a:latin typeface="Helvatica"/>
              </a:rPr>
              <a:t>Conclusion</a:t>
            </a:r>
          </a:p>
        </p:txBody>
      </p:sp>
      <p:sp>
        <p:nvSpPr>
          <p:cNvPr id="3" name="Content Placeholder 2">
            <a:extLst>
              <a:ext uri="{FF2B5EF4-FFF2-40B4-BE49-F238E27FC236}">
                <a16:creationId xmlns:a16="http://schemas.microsoft.com/office/drawing/2014/main" id="{5539570D-0A89-4550-A869-2EFD332FE8AB}"/>
              </a:ext>
            </a:extLst>
          </p:cNvPr>
          <p:cNvSpPr>
            <a:spLocks noGrp="1"/>
          </p:cNvSpPr>
          <p:nvPr>
            <p:ph idx="1"/>
          </p:nvPr>
        </p:nvSpPr>
        <p:spPr/>
        <p:txBody>
          <a:bodyPr/>
          <a:lstStyle/>
          <a:p>
            <a:pPr algn="just"/>
            <a:r>
              <a:rPr lang="en-US" dirty="0">
                <a:latin typeface="Helvatica"/>
              </a:rPr>
              <a:t>In this project, I demonstrated a method to predict the best areas for investors or for those who think to buy a new home. In this method, boroughs were clustered by k-means algorithm based on venues that they have. Then, cluster labels were compared to house-prices. By analyzing both data, one can recommend the areas may have the potential to invest. This method can be developed by contributing other data sets into venues. Because many factors can affect boroughs similarity. Especially, urban boroughs need more features to be distinguished. Thereby, more accurate results can be obtained.</a:t>
            </a:r>
          </a:p>
        </p:txBody>
      </p:sp>
    </p:spTree>
    <p:extLst>
      <p:ext uri="{BB962C8B-B14F-4D97-AF65-F5344CB8AC3E}">
        <p14:creationId xmlns:p14="http://schemas.microsoft.com/office/powerpoint/2010/main" val="2104373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CFCCB-68EA-4E72-8EED-BEC5E3B59C51}"/>
              </a:ext>
            </a:extLst>
          </p:cNvPr>
          <p:cNvSpPr>
            <a:spLocks noGrp="1"/>
          </p:cNvSpPr>
          <p:nvPr>
            <p:ph type="title"/>
          </p:nvPr>
        </p:nvSpPr>
        <p:spPr>
          <a:xfrm>
            <a:off x="960120" y="434101"/>
            <a:ext cx="7169753" cy="1232750"/>
          </a:xfrm>
        </p:spPr>
        <p:txBody>
          <a:bodyPr anchor="b">
            <a:normAutofit/>
          </a:bodyPr>
          <a:lstStyle/>
          <a:p>
            <a:r>
              <a:rPr lang="tr-TR">
                <a:solidFill>
                  <a:schemeClr val="tx1"/>
                </a:solidFill>
                <a:latin typeface="Helvatica"/>
              </a:rPr>
              <a:t>İzmir</a:t>
            </a:r>
            <a:endParaRPr lang="en-US" dirty="0">
              <a:solidFill>
                <a:schemeClr val="tx1"/>
              </a:solidFill>
              <a:latin typeface="Helvatica"/>
            </a:endParaRPr>
          </a:p>
        </p:txBody>
      </p:sp>
      <p:sp>
        <p:nvSpPr>
          <p:cNvPr id="3" name="Content Placeholder 2">
            <a:extLst>
              <a:ext uri="{FF2B5EF4-FFF2-40B4-BE49-F238E27FC236}">
                <a16:creationId xmlns:a16="http://schemas.microsoft.com/office/drawing/2014/main" id="{946BB9E2-7212-4B4A-90A1-DB130E4B54B5}"/>
              </a:ext>
            </a:extLst>
          </p:cNvPr>
          <p:cNvSpPr>
            <a:spLocks noGrp="1"/>
          </p:cNvSpPr>
          <p:nvPr>
            <p:ph idx="1"/>
          </p:nvPr>
        </p:nvSpPr>
        <p:spPr>
          <a:xfrm>
            <a:off x="962659" y="1842795"/>
            <a:ext cx="10266681" cy="4389040"/>
          </a:xfrm>
        </p:spPr>
        <p:txBody>
          <a:bodyPr>
            <a:normAutofit/>
          </a:bodyPr>
          <a:lstStyle/>
          <a:p>
            <a:pPr>
              <a:buClr>
                <a:schemeClr val="tx2"/>
              </a:buClr>
              <a:buFont typeface="Wingdings" panose="05000000000000000000" pitchFamily="2" charset="2"/>
              <a:buChar char="§"/>
            </a:pPr>
            <a:r>
              <a:rPr lang="tr-TR">
                <a:solidFill>
                  <a:schemeClr val="tx1"/>
                </a:solidFill>
                <a:latin typeface="Helvatica"/>
              </a:rPr>
              <a:t> 3th </a:t>
            </a:r>
            <a:r>
              <a:rPr lang="en-US">
                <a:solidFill>
                  <a:schemeClr val="tx1"/>
                </a:solidFill>
                <a:latin typeface="Helvatica"/>
              </a:rPr>
              <a:t>most populous city in Turkey</a:t>
            </a:r>
            <a:r>
              <a:rPr lang="tr-TR">
                <a:solidFill>
                  <a:schemeClr val="tx1"/>
                </a:solidFill>
                <a:latin typeface="Helvatica"/>
              </a:rPr>
              <a:t>.</a:t>
            </a:r>
          </a:p>
          <a:p>
            <a:pPr>
              <a:buClr>
                <a:schemeClr val="tx2"/>
              </a:buClr>
              <a:buFont typeface="Wingdings" panose="05000000000000000000" pitchFamily="2" charset="2"/>
              <a:buChar char="§"/>
            </a:pPr>
            <a:r>
              <a:rPr lang="tr-TR">
                <a:solidFill>
                  <a:schemeClr val="tx1"/>
                </a:solidFill>
                <a:latin typeface="Helvatica"/>
              </a:rPr>
              <a:t> 4th </a:t>
            </a:r>
            <a:r>
              <a:rPr lang="en-US">
                <a:solidFill>
                  <a:schemeClr val="tx1"/>
                </a:solidFill>
                <a:latin typeface="Helvatica"/>
              </a:rPr>
              <a:t>most populous city in Mediterranean Sea. </a:t>
            </a:r>
            <a:endParaRPr lang="tr-TR">
              <a:solidFill>
                <a:schemeClr val="tx1"/>
              </a:solidFill>
              <a:latin typeface="Helvatica"/>
            </a:endParaRPr>
          </a:p>
          <a:p>
            <a:pPr>
              <a:buClr>
                <a:schemeClr val="tx2"/>
              </a:buClr>
              <a:buFont typeface="Wingdings" panose="05000000000000000000" pitchFamily="2" charset="2"/>
              <a:buChar char="§"/>
            </a:pPr>
            <a:r>
              <a:rPr lang="tr-TR">
                <a:solidFill>
                  <a:schemeClr val="tx1"/>
                </a:solidFill>
                <a:latin typeface="Helvatica"/>
              </a:rPr>
              <a:t>Izmir Alsancak Port </a:t>
            </a:r>
          </a:p>
          <a:p>
            <a:pPr lvl="1">
              <a:buClr>
                <a:schemeClr val="tx2"/>
              </a:buClr>
              <a:buFont typeface="Wingdings" panose="05000000000000000000" pitchFamily="2" charset="2"/>
              <a:buChar char="§"/>
            </a:pPr>
            <a:r>
              <a:rPr lang="tr-TR" sz="2000">
                <a:solidFill>
                  <a:schemeClr val="tx1"/>
                </a:solidFill>
                <a:latin typeface="Helvatica"/>
              </a:rPr>
              <a:t>P</a:t>
            </a:r>
            <a:r>
              <a:rPr lang="en-US" sz="2000">
                <a:solidFill>
                  <a:schemeClr val="tx1"/>
                </a:solidFill>
                <a:latin typeface="Helvatica"/>
              </a:rPr>
              <a:t>rimary port of Turkey for exports.</a:t>
            </a:r>
            <a:endParaRPr lang="tr-TR" sz="2000">
              <a:solidFill>
                <a:schemeClr val="tx1"/>
              </a:solidFill>
              <a:latin typeface="Helvatica"/>
            </a:endParaRPr>
          </a:p>
          <a:p>
            <a:pPr lvl="1">
              <a:buClr>
                <a:schemeClr val="tx2"/>
              </a:buClr>
              <a:buFont typeface="Wingdings" panose="05000000000000000000" pitchFamily="2" charset="2"/>
              <a:buChar char="§"/>
            </a:pPr>
            <a:r>
              <a:rPr lang="tr-TR" sz="2000">
                <a:solidFill>
                  <a:schemeClr val="tx1"/>
                </a:solidFill>
                <a:latin typeface="Helvatica"/>
              </a:rPr>
              <a:t>T</a:t>
            </a:r>
            <a:r>
              <a:rPr lang="en-US" sz="2000">
                <a:solidFill>
                  <a:schemeClr val="tx1"/>
                </a:solidFill>
                <a:latin typeface="Helvatica"/>
              </a:rPr>
              <a:t>he biggest container port of Turkey</a:t>
            </a:r>
            <a:endParaRPr lang="tr-TR" sz="2000">
              <a:solidFill>
                <a:schemeClr val="tx1"/>
              </a:solidFill>
              <a:latin typeface="Helvatica"/>
            </a:endParaRPr>
          </a:p>
          <a:p>
            <a:pPr>
              <a:buClr>
                <a:schemeClr val="tx2"/>
              </a:buClr>
              <a:buFont typeface="Wingdings" panose="05000000000000000000" pitchFamily="2" charset="2"/>
              <a:buChar char="§"/>
            </a:pPr>
            <a:r>
              <a:rPr lang="tr-TR">
                <a:solidFill>
                  <a:schemeClr val="tx1"/>
                </a:solidFill>
                <a:latin typeface="Helvatica"/>
              </a:rPr>
              <a:t> </a:t>
            </a:r>
            <a:r>
              <a:rPr lang="en-US">
                <a:solidFill>
                  <a:schemeClr val="tx1"/>
                </a:solidFill>
                <a:latin typeface="Helvatica"/>
              </a:rPr>
              <a:t>The intersection of industry, agriculture, and tourism</a:t>
            </a:r>
          </a:p>
          <a:p>
            <a:pPr>
              <a:buClr>
                <a:schemeClr val="tx2"/>
              </a:buClr>
              <a:buFont typeface="Wingdings" panose="05000000000000000000" pitchFamily="2" charset="2"/>
              <a:buChar char="§"/>
            </a:pPr>
            <a:r>
              <a:rPr lang="tr-TR">
                <a:solidFill>
                  <a:schemeClr val="tx1"/>
                </a:solidFill>
                <a:latin typeface="Helvatica"/>
              </a:rPr>
              <a:t> W</a:t>
            </a:r>
            <a:r>
              <a:rPr lang="en-US">
                <a:solidFill>
                  <a:schemeClr val="tx1"/>
                </a:solidFill>
                <a:latin typeface="Helvatica"/>
              </a:rPr>
              <a:t>orld’s second fastest growing metropolitan economy</a:t>
            </a:r>
            <a:endParaRPr lang="tr-TR">
              <a:solidFill>
                <a:schemeClr val="tx1"/>
              </a:solidFill>
              <a:latin typeface="Helvatica"/>
            </a:endParaRPr>
          </a:p>
          <a:p>
            <a:pPr>
              <a:buClr>
                <a:schemeClr val="tx2"/>
              </a:buClr>
              <a:buFont typeface="Wingdings" panose="05000000000000000000" pitchFamily="2" charset="2"/>
              <a:buChar char="§"/>
            </a:pPr>
            <a:r>
              <a:rPr lang="tr-TR">
                <a:solidFill>
                  <a:schemeClr val="tx1"/>
                </a:solidFill>
                <a:latin typeface="Helvatica"/>
              </a:rPr>
              <a:t> H</a:t>
            </a:r>
            <a:r>
              <a:rPr lang="en-US">
                <a:solidFill>
                  <a:schemeClr val="tx1"/>
                </a:solidFill>
                <a:latin typeface="Helvatica"/>
              </a:rPr>
              <a:t>ouse rents increase most recently</a:t>
            </a:r>
            <a:r>
              <a:rPr lang="tr-TR">
                <a:solidFill>
                  <a:schemeClr val="tx1"/>
                </a:solidFill>
                <a:latin typeface="Helvatica"/>
              </a:rPr>
              <a:t>:</a:t>
            </a:r>
            <a:r>
              <a:rPr lang="en-US">
                <a:solidFill>
                  <a:schemeClr val="tx1"/>
                </a:solidFill>
                <a:latin typeface="Helvatica"/>
              </a:rPr>
              <a:t> </a:t>
            </a:r>
            <a:endParaRPr lang="tr-TR">
              <a:solidFill>
                <a:schemeClr val="tx1"/>
              </a:solidFill>
              <a:latin typeface="Helvatica"/>
            </a:endParaRPr>
          </a:p>
          <a:p>
            <a:pPr>
              <a:buClr>
                <a:schemeClr val="tx2"/>
              </a:buClr>
              <a:buFont typeface="Wingdings" panose="05000000000000000000" pitchFamily="2" charset="2"/>
              <a:buChar char="§"/>
            </a:pPr>
            <a:endParaRPr lang="tr-TR">
              <a:solidFill>
                <a:schemeClr val="tx1"/>
              </a:solidFill>
              <a:latin typeface="Helvatica"/>
            </a:endParaRPr>
          </a:p>
          <a:p>
            <a:pPr>
              <a:buClr>
                <a:schemeClr val="tx2"/>
              </a:buClr>
              <a:buFont typeface="Wingdings" panose="05000000000000000000" pitchFamily="2" charset="2"/>
              <a:buChar char="Ø"/>
            </a:pPr>
            <a:endParaRPr lang="tr-TR">
              <a:solidFill>
                <a:schemeClr val="tx1"/>
              </a:solidFill>
              <a:latin typeface="Helvatica"/>
            </a:endParaRPr>
          </a:p>
          <a:p>
            <a:pPr>
              <a:buClr>
                <a:schemeClr val="tx2"/>
              </a:buClr>
              <a:buFont typeface="Wingdings" panose="05000000000000000000" pitchFamily="2" charset="2"/>
              <a:buChar char="Ø"/>
            </a:pPr>
            <a:endParaRPr lang="tr-TR">
              <a:solidFill>
                <a:schemeClr val="tx1"/>
              </a:solidFill>
              <a:latin typeface="Helvatica"/>
            </a:endParaRPr>
          </a:p>
          <a:p>
            <a:pPr marL="0" indent="0">
              <a:buNone/>
            </a:pPr>
            <a:endParaRPr lang="en-US" dirty="0">
              <a:solidFill>
                <a:schemeClr val="tx1"/>
              </a:solidFill>
              <a:latin typeface="Helvatica"/>
            </a:endParaRPr>
          </a:p>
        </p:txBody>
      </p:sp>
    </p:spTree>
    <p:extLst>
      <p:ext uri="{BB962C8B-B14F-4D97-AF65-F5344CB8AC3E}">
        <p14:creationId xmlns:p14="http://schemas.microsoft.com/office/powerpoint/2010/main" val="547949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pic>
        <p:nvPicPr>
          <p:cNvPr id="5" name="Picture 4" descr="An aerial view of a city&#10;&#10;Description automatically generated">
            <a:extLst>
              <a:ext uri="{FF2B5EF4-FFF2-40B4-BE49-F238E27FC236}">
                <a16:creationId xmlns:a16="http://schemas.microsoft.com/office/drawing/2014/main" id="{04B914E6-7DCA-43B9-924A-0F0E373B5FCF}"/>
              </a:ext>
            </a:extLst>
          </p:cNvPr>
          <p:cNvPicPr>
            <a:picLocks noChangeAspect="1"/>
          </p:cNvPicPr>
          <p:nvPr/>
        </p:nvPicPr>
        <p:blipFill rotWithShape="1">
          <a:blip r:embed="rId3">
            <a:extLst>
              <a:ext uri="{28A0092B-C50C-407E-A947-70E740481C1C}">
                <a14:useLocalDpi xmlns:a14="http://schemas.microsoft.com/office/drawing/2010/main" val="0"/>
              </a:ext>
            </a:extLst>
          </a:blip>
          <a:srcRect l="3156" r="1" b="1"/>
          <a:stretch/>
        </p:blipFill>
        <p:spPr>
          <a:xfrm>
            <a:off x="20" y="10"/>
            <a:ext cx="12186295" cy="6857990"/>
          </a:xfrm>
          <a:prstGeom prst="rect">
            <a:avLst/>
          </a:prstGeom>
        </p:spPr>
      </p:pic>
      <p:sp>
        <p:nvSpPr>
          <p:cNvPr id="12" name="Rectangle 11">
            <a:extLst>
              <a:ext uri="{FF2B5EF4-FFF2-40B4-BE49-F238E27FC236}">
                <a16:creationId xmlns:a16="http://schemas.microsoft.com/office/drawing/2014/main" id="{95B38FD6-641F-41BF-B466-C1C636642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475" y="1238442"/>
            <a:ext cx="3635926" cy="4355751"/>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F244A0E-11AE-474B-BE67-51BB6D99316F}"/>
              </a:ext>
            </a:extLst>
          </p:cNvPr>
          <p:cNvSpPr>
            <a:spLocks noGrp="1"/>
          </p:cNvSpPr>
          <p:nvPr>
            <p:ph idx="1"/>
          </p:nvPr>
        </p:nvSpPr>
        <p:spPr>
          <a:xfrm>
            <a:off x="951012" y="1574826"/>
            <a:ext cx="3233362" cy="3752548"/>
          </a:xfrm>
        </p:spPr>
        <p:txBody>
          <a:bodyPr>
            <a:normAutofit/>
          </a:bodyPr>
          <a:lstStyle/>
          <a:p>
            <a:pPr>
              <a:buClr>
                <a:schemeClr val="tx2"/>
              </a:buClr>
              <a:buFont typeface="Wingdings" panose="05000000000000000000" pitchFamily="2" charset="2"/>
              <a:buChar char="q"/>
            </a:pPr>
            <a:r>
              <a:rPr lang="en-US" sz="1800" dirty="0">
                <a:solidFill>
                  <a:srgbClr val="FFFFFF"/>
                </a:solidFill>
                <a:latin typeface="Helvatica"/>
              </a:rPr>
              <a:t>Izmir consist of 11 urban districts </a:t>
            </a:r>
            <a:endParaRPr lang="tr-TR" sz="1800" dirty="0">
              <a:solidFill>
                <a:srgbClr val="FFFFFF"/>
              </a:solidFill>
              <a:latin typeface="Helvatica"/>
            </a:endParaRPr>
          </a:p>
          <a:p>
            <a:pPr lvl="1">
              <a:buClr>
                <a:schemeClr val="tx2"/>
              </a:buClr>
              <a:buFont typeface="Wingdings" panose="05000000000000000000" pitchFamily="2" charset="2"/>
              <a:buChar char="q"/>
            </a:pPr>
            <a:r>
              <a:rPr lang="en-US" sz="1200" dirty="0" err="1">
                <a:solidFill>
                  <a:srgbClr val="FFFFFF"/>
                </a:solidFill>
                <a:latin typeface="Helvatica"/>
              </a:rPr>
              <a:t>Balcova</a:t>
            </a:r>
            <a:r>
              <a:rPr lang="en-US" sz="1200" dirty="0">
                <a:solidFill>
                  <a:srgbClr val="FFFFFF"/>
                </a:solidFill>
                <a:latin typeface="Helvatica"/>
              </a:rPr>
              <a:t>, </a:t>
            </a:r>
            <a:r>
              <a:rPr lang="en-US" sz="1200" dirty="0" err="1">
                <a:solidFill>
                  <a:srgbClr val="FFFFFF"/>
                </a:solidFill>
                <a:latin typeface="Helvatica"/>
              </a:rPr>
              <a:t>Bayrakli</a:t>
            </a:r>
            <a:r>
              <a:rPr lang="en-US" sz="1200" dirty="0">
                <a:solidFill>
                  <a:srgbClr val="FFFFFF"/>
                </a:solidFill>
                <a:latin typeface="Helvatica"/>
              </a:rPr>
              <a:t>, </a:t>
            </a:r>
            <a:r>
              <a:rPr lang="en-US" sz="1200" dirty="0" err="1">
                <a:solidFill>
                  <a:srgbClr val="FFFFFF"/>
                </a:solidFill>
                <a:latin typeface="Helvatica"/>
              </a:rPr>
              <a:t>Bornova</a:t>
            </a:r>
            <a:r>
              <a:rPr lang="en-US" sz="1200" dirty="0">
                <a:solidFill>
                  <a:srgbClr val="FFFFFF"/>
                </a:solidFill>
                <a:latin typeface="Helvatica"/>
              </a:rPr>
              <a:t>, </a:t>
            </a:r>
            <a:r>
              <a:rPr lang="en-US" sz="1200" dirty="0" err="1">
                <a:solidFill>
                  <a:srgbClr val="FFFFFF"/>
                </a:solidFill>
                <a:latin typeface="Helvatica"/>
              </a:rPr>
              <a:t>Buca</a:t>
            </a:r>
            <a:r>
              <a:rPr lang="en-US" sz="1200" dirty="0">
                <a:solidFill>
                  <a:srgbClr val="FFFFFF"/>
                </a:solidFill>
                <a:latin typeface="Helvatica"/>
              </a:rPr>
              <a:t>, </a:t>
            </a:r>
            <a:r>
              <a:rPr lang="en-US" sz="1200" dirty="0" err="1">
                <a:solidFill>
                  <a:srgbClr val="FFFFFF"/>
                </a:solidFill>
                <a:latin typeface="Helvatica"/>
              </a:rPr>
              <a:t>Cigli</a:t>
            </a:r>
            <a:r>
              <a:rPr lang="en-US" sz="1200" dirty="0">
                <a:solidFill>
                  <a:srgbClr val="FFFFFF"/>
                </a:solidFill>
                <a:latin typeface="Helvatica"/>
              </a:rPr>
              <a:t>, </a:t>
            </a:r>
            <a:r>
              <a:rPr lang="en-US" sz="1200" dirty="0" err="1">
                <a:solidFill>
                  <a:srgbClr val="FFFFFF"/>
                </a:solidFill>
                <a:latin typeface="Helvatica"/>
              </a:rPr>
              <a:t>Gaziemir</a:t>
            </a:r>
            <a:r>
              <a:rPr lang="en-US" sz="1200" dirty="0">
                <a:solidFill>
                  <a:srgbClr val="FFFFFF"/>
                </a:solidFill>
                <a:latin typeface="Helvatica"/>
              </a:rPr>
              <a:t>, </a:t>
            </a:r>
            <a:r>
              <a:rPr lang="en-US" sz="1200" dirty="0" err="1">
                <a:solidFill>
                  <a:srgbClr val="FFFFFF"/>
                </a:solidFill>
                <a:latin typeface="Helvatica"/>
              </a:rPr>
              <a:t>Guzelbahce</a:t>
            </a:r>
            <a:r>
              <a:rPr lang="en-US" sz="1200" dirty="0">
                <a:solidFill>
                  <a:srgbClr val="FFFFFF"/>
                </a:solidFill>
                <a:latin typeface="Helvatica"/>
              </a:rPr>
              <a:t>, </a:t>
            </a:r>
            <a:r>
              <a:rPr lang="en-US" sz="1200" dirty="0" err="1">
                <a:solidFill>
                  <a:srgbClr val="FFFFFF"/>
                </a:solidFill>
                <a:latin typeface="Helvatica"/>
              </a:rPr>
              <a:t>Karabaglar</a:t>
            </a:r>
            <a:r>
              <a:rPr lang="en-US" sz="1200" dirty="0">
                <a:solidFill>
                  <a:srgbClr val="FFFFFF"/>
                </a:solidFill>
                <a:latin typeface="Helvatica"/>
              </a:rPr>
              <a:t>, </a:t>
            </a:r>
            <a:r>
              <a:rPr lang="en-US" sz="1200" dirty="0" err="1">
                <a:solidFill>
                  <a:srgbClr val="FFFFFF"/>
                </a:solidFill>
                <a:latin typeface="Helvatica"/>
              </a:rPr>
              <a:t>Karsiyaka</a:t>
            </a:r>
            <a:r>
              <a:rPr lang="en-US" sz="1200" dirty="0">
                <a:solidFill>
                  <a:srgbClr val="FFFFFF"/>
                </a:solidFill>
                <a:latin typeface="Helvatica"/>
              </a:rPr>
              <a:t>, Konak, and </a:t>
            </a:r>
            <a:r>
              <a:rPr lang="en-US" sz="1200" dirty="0" err="1">
                <a:solidFill>
                  <a:srgbClr val="FFFFFF"/>
                </a:solidFill>
                <a:latin typeface="Helvatica"/>
              </a:rPr>
              <a:t>Narlidere</a:t>
            </a:r>
            <a:r>
              <a:rPr lang="en-US" sz="1200" dirty="0">
                <a:solidFill>
                  <a:srgbClr val="FFFFFF"/>
                </a:solidFill>
                <a:latin typeface="Helvatica"/>
              </a:rPr>
              <a:t> </a:t>
            </a:r>
            <a:endParaRPr lang="tr-TR" sz="1200" dirty="0">
              <a:solidFill>
                <a:srgbClr val="FFFFFF"/>
              </a:solidFill>
              <a:latin typeface="Helvatica"/>
            </a:endParaRPr>
          </a:p>
          <a:p>
            <a:pPr>
              <a:buClr>
                <a:schemeClr val="tx2"/>
              </a:buClr>
              <a:buFont typeface="Wingdings" panose="05000000000000000000" pitchFamily="2" charset="2"/>
              <a:buChar char="q"/>
            </a:pPr>
            <a:r>
              <a:rPr lang="tr-TR" sz="1800" dirty="0">
                <a:solidFill>
                  <a:srgbClr val="FFFFFF"/>
                </a:solidFill>
                <a:latin typeface="Helvatica"/>
              </a:rPr>
              <a:t>A</a:t>
            </a:r>
            <a:r>
              <a:rPr lang="en-US" sz="1800" dirty="0" err="1">
                <a:solidFill>
                  <a:srgbClr val="FFFFFF"/>
                </a:solidFill>
                <a:latin typeface="Helvatica"/>
              </a:rPr>
              <a:t>nd</a:t>
            </a:r>
            <a:r>
              <a:rPr lang="en-US" sz="1800" dirty="0">
                <a:solidFill>
                  <a:srgbClr val="FFFFFF"/>
                </a:solidFill>
                <a:latin typeface="Helvatica"/>
              </a:rPr>
              <a:t> additionally 19 rural districts </a:t>
            </a:r>
            <a:endParaRPr lang="tr-TR" sz="1800" dirty="0">
              <a:solidFill>
                <a:srgbClr val="FFFFFF"/>
              </a:solidFill>
              <a:latin typeface="Helvatica"/>
            </a:endParaRPr>
          </a:p>
          <a:p>
            <a:pPr lvl="1">
              <a:buClr>
                <a:schemeClr val="tx2"/>
              </a:buClr>
              <a:buFont typeface="Wingdings" panose="05000000000000000000" pitchFamily="2" charset="2"/>
              <a:buChar char="q"/>
            </a:pPr>
            <a:r>
              <a:rPr lang="en-US" sz="1200" dirty="0" err="1">
                <a:solidFill>
                  <a:srgbClr val="FFFFFF"/>
                </a:solidFill>
                <a:latin typeface="Helvatica"/>
              </a:rPr>
              <a:t>Aliaga</a:t>
            </a:r>
            <a:r>
              <a:rPr lang="en-US" sz="1200" dirty="0">
                <a:solidFill>
                  <a:srgbClr val="FFFFFF"/>
                </a:solidFill>
                <a:latin typeface="Helvatica"/>
              </a:rPr>
              <a:t>, </a:t>
            </a:r>
            <a:r>
              <a:rPr lang="en-US" sz="1200" dirty="0" err="1">
                <a:solidFill>
                  <a:srgbClr val="FFFFFF"/>
                </a:solidFill>
                <a:latin typeface="Helvatica"/>
              </a:rPr>
              <a:t>Bayindir</a:t>
            </a:r>
            <a:r>
              <a:rPr lang="en-US" sz="1200" dirty="0">
                <a:solidFill>
                  <a:srgbClr val="FFFFFF"/>
                </a:solidFill>
                <a:latin typeface="Helvatica"/>
              </a:rPr>
              <a:t>, Bergama, </a:t>
            </a:r>
            <a:r>
              <a:rPr lang="en-US" sz="1200" dirty="0" err="1">
                <a:solidFill>
                  <a:srgbClr val="FFFFFF"/>
                </a:solidFill>
                <a:latin typeface="Helvatica"/>
              </a:rPr>
              <a:t>Beydag</a:t>
            </a:r>
            <a:r>
              <a:rPr lang="en-US" sz="1200" dirty="0">
                <a:solidFill>
                  <a:srgbClr val="FFFFFF"/>
                </a:solidFill>
                <a:latin typeface="Helvatica"/>
              </a:rPr>
              <a:t>, </a:t>
            </a:r>
            <a:r>
              <a:rPr lang="en-US" sz="1200" dirty="0" err="1">
                <a:solidFill>
                  <a:srgbClr val="FFFFFF"/>
                </a:solidFill>
                <a:latin typeface="Helvatica"/>
              </a:rPr>
              <a:t>Cesme</a:t>
            </a:r>
            <a:r>
              <a:rPr lang="en-US" sz="1200" dirty="0">
                <a:solidFill>
                  <a:srgbClr val="FFFFFF"/>
                </a:solidFill>
                <a:latin typeface="Helvatica"/>
              </a:rPr>
              <a:t>, </a:t>
            </a:r>
            <a:r>
              <a:rPr lang="en-US" sz="1200" dirty="0" err="1">
                <a:solidFill>
                  <a:srgbClr val="FFFFFF"/>
                </a:solidFill>
                <a:latin typeface="Helvatica"/>
              </a:rPr>
              <a:t>Dikili</a:t>
            </a:r>
            <a:r>
              <a:rPr lang="en-US" sz="1200" dirty="0">
                <a:solidFill>
                  <a:srgbClr val="FFFFFF"/>
                </a:solidFill>
                <a:latin typeface="Helvatica"/>
              </a:rPr>
              <a:t>, </a:t>
            </a:r>
            <a:r>
              <a:rPr lang="en-US" sz="1200" dirty="0" err="1">
                <a:solidFill>
                  <a:srgbClr val="FFFFFF"/>
                </a:solidFill>
                <a:latin typeface="Helvatica"/>
              </a:rPr>
              <a:t>Foca</a:t>
            </a:r>
            <a:r>
              <a:rPr lang="en-US" sz="1200" dirty="0">
                <a:solidFill>
                  <a:srgbClr val="FFFFFF"/>
                </a:solidFill>
                <a:latin typeface="Helvatica"/>
              </a:rPr>
              <a:t>, </a:t>
            </a:r>
            <a:r>
              <a:rPr lang="en-US" sz="1200" dirty="0" err="1">
                <a:solidFill>
                  <a:srgbClr val="FFFFFF"/>
                </a:solidFill>
                <a:latin typeface="Helvatica"/>
              </a:rPr>
              <a:t>Karaburun</a:t>
            </a:r>
            <a:r>
              <a:rPr lang="en-US" sz="1200" dirty="0">
                <a:solidFill>
                  <a:srgbClr val="FFFFFF"/>
                </a:solidFill>
                <a:latin typeface="Helvatica"/>
              </a:rPr>
              <a:t>, </a:t>
            </a:r>
            <a:r>
              <a:rPr lang="en-US" sz="1200" dirty="0" err="1">
                <a:solidFill>
                  <a:srgbClr val="FFFFFF"/>
                </a:solidFill>
                <a:latin typeface="Helvatica"/>
              </a:rPr>
              <a:t>Kemalpasa</a:t>
            </a:r>
            <a:r>
              <a:rPr lang="en-US" sz="1200" dirty="0">
                <a:solidFill>
                  <a:srgbClr val="FFFFFF"/>
                </a:solidFill>
                <a:latin typeface="Helvatica"/>
              </a:rPr>
              <a:t>, </a:t>
            </a:r>
            <a:r>
              <a:rPr lang="en-US" sz="1200" dirty="0" err="1">
                <a:solidFill>
                  <a:srgbClr val="FFFFFF"/>
                </a:solidFill>
                <a:latin typeface="Helvatica"/>
              </a:rPr>
              <a:t>Kinik</a:t>
            </a:r>
            <a:r>
              <a:rPr lang="en-US" sz="1200" dirty="0">
                <a:solidFill>
                  <a:srgbClr val="FFFFFF"/>
                </a:solidFill>
                <a:latin typeface="Helvatica"/>
              </a:rPr>
              <a:t>, </a:t>
            </a:r>
            <a:r>
              <a:rPr lang="en-US" sz="1200" dirty="0" err="1">
                <a:solidFill>
                  <a:srgbClr val="FFFFFF"/>
                </a:solidFill>
                <a:latin typeface="Helvatica"/>
              </a:rPr>
              <a:t>Kiraz</a:t>
            </a:r>
            <a:r>
              <a:rPr lang="en-US" sz="1200" dirty="0">
                <a:solidFill>
                  <a:srgbClr val="FFFFFF"/>
                </a:solidFill>
                <a:latin typeface="Helvatica"/>
              </a:rPr>
              <a:t>, Menderes, </a:t>
            </a:r>
            <a:r>
              <a:rPr lang="en-US" sz="1200" dirty="0" err="1">
                <a:solidFill>
                  <a:srgbClr val="FFFFFF"/>
                </a:solidFill>
                <a:latin typeface="Helvatica"/>
              </a:rPr>
              <a:t>Menemen</a:t>
            </a:r>
            <a:r>
              <a:rPr lang="en-US" sz="1200" dirty="0">
                <a:solidFill>
                  <a:srgbClr val="FFFFFF"/>
                </a:solidFill>
                <a:latin typeface="Helvatica"/>
              </a:rPr>
              <a:t>, </a:t>
            </a:r>
            <a:r>
              <a:rPr lang="en-US" sz="1200" dirty="0" err="1">
                <a:solidFill>
                  <a:srgbClr val="FFFFFF"/>
                </a:solidFill>
                <a:latin typeface="Helvatica"/>
              </a:rPr>
              <a:t>Odemis</a:t>
            </a:r>
            <a:r>
              <a:rPr lang="en-US" sz="1200" dirty="0">
                <a:solidFill>
                  <a:srgbClr val="FFFFFF"/>
                </a:solidFill>
                <a:latin typeface="Helvatica"/>
              </a:rPr>
              <a:t>, </a:t>
            </a:r>
            <a:r>
              <a:rPr lang="en-US" sz="1200" dirty="0" err="1">
                <a:solidFill>
                  <a:srgbClr val="FFFFFF"/>
                </a:solidFill>
                <a:latin typeface="Helvatica"/>
              </a:rPr>
              <a:t>Seferihisar</a:t>
            </a:r>
            <a:r>
              <a:rPr lang="en-US" sz="1200" dirty="0">
                <a:solidFill>
                  <a:srgbClr val="FFFFFF"/>
                </a:solidFill>
                <a:latin typeface="Helvatica"/>
              </a:rPr>
              <a:t>, </a:t>
            </a:r>
            <a:r>
              <a:rPr lang="en-US" sz="1200" dirty="0" err="1">
                <a:solidFill>
                  <a:srgbClr val="FFFFFF"/>
                </a:solidFill>
                <a:latin typeface="Helvatica"/>
              </a:rPr>
              <a:t>Selcuk</a:t>
            </a:r>
            <a:r>
              <a:rPr lang="en-US" sz="1200" dirty="0">
                <a:solidFill>
                  <a:srgbClr val="FFFFFF"/>
                </a:solidFill>
                <a:latin typeface="Helvatica"/>
              </a:rPr>
              <a:t>, Tire, </a:t>
            </a:r>
            <a:r>
              <a:rPr lang="en-US" sz="1200" dirty="0" err="1">
                <a:solidFill>
                  <a:srgbClr val="FFFFFF"/>
                </a:solidFill>
                <a:latin typeface="Helvatica"/>
              </a:rPr>
              <a:t>Torbalı</a:t>
            </a:r>
            <a:r>
              <a:rPr lang="en-US" sz="1200" dirty="0">
                <a:solidFill>
                  <a:srgbClr val="FFFFFF"/>
                </a:solidFill>
                <a:latin typeface="Helvatica"/>
              </a:rPr>
              <a:t>, </a:t>
            </a:r>
            <a:r>
              <a:rPr lang="en-US" sz="1200" dirty="0" err="1">
                <a:solidFill>
                  <a:srgbClr val="FFFFFF"/>
                </a:solidFill>
                <a:latin typeface="Helvatica"/>
              </a:rPr>
              <a:t>Urla</a:t>
            </a:r>
            <a:r>
              <a:rPr lang="en-US" sz="1200" dirty="0">
                <a:solidFill>
                  <a:srgbClr val="FFFFFF"/>
                </a:solidFill>
                <a:latin typeface="Helvatica"/>
              </a:rPr>
              <a:t> </a:t>
            </a:r>
          </a:p>
        </p:txBody>
      </p:sp>
      <p:sp>
        <p:nvSpPr>
          <p:cNvPr id="14" name="Rectangle 13">
            <a:extLst>
              <a:ext uri="{FF2B5EF4-FFF2-40B4-BE49-F238E27FC236}">
                <a16:creationId xmlns:a16="http://schemas.microsoft.com/office/drawing/2014/main" id="{FFDAE799-CF89-4844-9410-D1C0F8CBC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393" y="1240045"/>
            <a:ext cx="64008" cy="4352544"/>
          </a:xfrm>
          <a:prstGeom prst="rect">
            <a:avLst/>
          </a:prstGeom>
          <a:solidFill>
            <a:srgbClr val="C25D4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30331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7601D-C0DA-47CB-BFBC-2CA42BB241D9}"/>
              </a:ext>
            </a:extLst>
          </p:cNvPr>
          <p:cNvSpPr>
            <a:spLocks noGrp="1"/>
          </p:cNvSpPr>
          <p:nvPr>
            <p:ph type="title"/>
          </p:nvPr>
        </p:nvSpPr>
        <p:spPr/>
        <p:txBody>
          <a:bodyPr/>
          <a:lstStyle/>
          <a:p>
            <a:r>
              <a:rPr lang="tr-TR" dirty="0">
                <a:latin typeface="Helvatica"/>
              </a:rPr>
              <a:t>Data</a:t>
            </a:r>
            <a:r>
              <a:rPr lang="tr-TR" dirty="0"/>
              <a:t> </a:t>
            </a:r>
            <a:endParaRPr lang="en-US" dirty="0"/>
          </a:p>
        </p:txBody>
      </p:sp>
      <p:sp>
        <p:nvSpPr>
          <p:cNvPr id="3" name="Content Placeholder 2">
            <a:extLst>
              <a:ext uri="{FF2B5EF4-FFF2-40B4-BE49-F238E27FC236}">
                <a16:creationId xmlns:a16="http://schemas.microsoft.com/office/drawing/2014/main" id="{98B08329-E91E-47C9-97B1-9F34E0517B73}"/>
              </a:ext>
            </a:extLst>
          </p:cNvPr>
          <p:cNvSpPr>
            <a:spLocks noGrp="1"/>
          </p:cNvSpPr>
          <p:nvPr>
            <p:ph idx="1"/>
          </p:nvPr>
        </p:nvSpPr>
        <p:spPr>
          <a:xfrm>
            <a:off x="1097280" y="1845734"/>
            <a:ext cx="10058400" cy="4417414"/>
          </a:xfrm>
        </p:spPr>
        <p:txBody>
          <a:bodyPr>
            <a:normAutofit fontScale="92500" lnSpcReduction="10000"/>
          </a:bodyPr>
          <a:lstStyle/>
          <a:p>
            <a:pPr>
              <a:buClr>
                <a:schemeClr val="tx2"/>
              </a:buClr>
              <a:buFont typeface="Wingdings" panose="05000000000000000000" pitchFamily="2" charset="2"/>
              <a:buChar char="q"/>
            </a:pPr>
            <a:r>
              <a:rPr lang="tr-TR" dirty="0">
                <a:latin typeface="Helvatica"/>
              </a:rPr>
              <a:t>L</a:t>
            </a:r>
            <a:r>
              <a:rPr lang="en-US" dirty="0" err="1">
                <a:latin typeface="Helvatica"/>
              </a:rPr>
              <a:t>ongitude</a:t>
            </a:r>
            <a:r>
              <a:rPr lang="en-US" dirty="0">
                <a:latin typeface="Helvatica"/>
              </a:rPr>
              <a:t> and latitude coordinates of the center of boroughs.</a:t>
            </a:r>
            <a:endParaRPr lang="tr-TR" dirty="0">
              <a:latin typeface="Helvatica"/>
            </a:endParaRPr>
          </a:p>
          <a:p>
            <a:pPr lvl="1">
              <a:buClr>
                <a:schemeClr val="tx2"/>
              </a:buClr>
              <a:buFont typeface="Wingdings" panose="05000000000000000000" pitchFamily="2" charset="2"/>
              <a:buChar char="q"/>
            </a:pPr>
            <a:r>
              <a:rPr lang="en-US" dirty="0">
                <a:latin typeface="Helvatica"/>
              </a:rPr>
              <a:t>An open-source API</a:t>
            </a:r>
            <a:r>
              <a:rPr lang="tr-TR" dirty="0">
                <a:latin typeface="Helvatica"/>
              </a:rPr>
              <a:t>: </a:t>
            </a:r>
            <a:r>
              <a:rPr lang="tr-TR" dirty="0">
                <a:latin typeface="Helvatica"/>
                <a:hlinkClick r:id="rId3"/>
              </a:rPr>
              <a:t>https://github.com/melihkorkmaz/il-ilce-mahalle-geolocation-rest-api</a:t>
            </a:r>
            <a:endParaRPr lang="tr-TR" dirty="0">
              <a:latin typeface="Helvatica"/>
            </a:endParaRPr>
          </a:p>
          <a:p>
            <a:pPr lvl="1">
              <a:buClr>
                <a:schemeClr val="tx2"/>
              </a:buClr>
              <a:buFont typeface="Wingdings" panose="05000000000000000000" pitchFamily="2" charset="2"/>
              <a:buChar char="q"/>
            </a:pPr>
            <a:r>
              <a:rPr lang="tr-TR" dirty="0" err="1">
                <a:latin typeface="Helvatica"/>
              </a:rPr>
              <a:t>Retrieved</a:t>
            </a:r>
            <a:r>
              <a:rPr lang="tr-TR" dirty="0">
                <a:latin typeface="Helvatica"/>
              </a:rPr>
              <a:t> </a:t>
            </a:r>
            <a:r>
              <a:rPr lang="tr-TR" dirty="0" err="1">
                <a:latin typeface="Helvatica"/>
              </a:rPr>
              <a:t>by</a:t>
            </a:r>
            <a:r>
              <a:rPr lang="tr-TR" dirty="0">
                <a:latin typeface="Helvatica"/>
              </a:rPr>
              <a:t> URL </a:t>
            </a:r>
            <a:r>
              <a:rPr lang="tr-TR" dirty="0" err="1">
                <a:latin typeface="Helvatica"/>
              </a:rPr>
              <a:t>queries</a:t>
            </a:r>
            <a:endParaRPr lang="tr-TR" dirty="0">
              <a:latin typeface="Helvatica"/>
            </a:endParaRPr>
          </a:p>
          <a:p>
            <a:pPr algn="just">
              <a:buClr>
                <a:schemeClr val="tx2"/>
              </a:buClr>
              <a:buFont typeface="Wingdings" panose="05000000000000000000" pitchFamily="2" charset="2"/>
              <a:buChar char="q"/>
            </a:pPr>
            <a:r>
              <a:rPr lang="tr-TR" dirty="0">
                <a:latin typeface="Helvatica"/>
              </a:rPr>
              <a:t>T</a:t>
            </a:r>
            <a:r>
              <a:rPr lang="en-US" dirty="0">
                <a:latin typeface="Helvatica"/>
              </a:rPr>
              <a:t>he most common venues with their features in </a:t>
            </a:r>
            <a:r>
              <a:rPr lang="tr-TR" dirty="0" err="1">
                <a:latin typeface="Helvatica"/>
              </a:rPr>
              <a:t>boroughs</a:t>
            </a:r>
            <a:r>
              <a:rPr lang="en-US" dirty="0">
                <a:latin typeface="Helvatica"/>
              </a:rPr>
              <a:t> are retrieved from Foursquare API through URL query</a:t>
            </a:r>
            <a:endParaRPr lang="tr-TR" dirty="0">
              <a:latin typeface="Helvatica"/>
            </a:endParaRPr>
          </a:p>
          <a:p>
            <a:pPr lvl="1" algn="just">
              <a:buClr>
                <a:schemeClr val="tx2"/>
              </a:buClr>
              <a:buFont typeface="Wingdings" panose="05000000000000000000" pitchFamily="2" charset="2"/>
              <a:buChar char="q"/>
            </a:pPr>
            <a:r>
              <a:rPr lang="tr-TR" dirty="0">
                <a:latin typeface="Helvatica"/>
                <a:hlinkClick r:id="rId4"/>
              </a:rPr>
              <a:t>https://developer.foursquare.com/</a:t>
            </a:r>
            <a:endParaRPr lang="tr-TR" dirty="0">
              <a:latin typeface="Helvatica"/>
            </a:endParaRPr>
          </a:p>
          <a:p>
            <a:pPr lvl="1" algn="just">
              <a:buClr>
                <a:schemeClr val="tx2"/>
              </a:buClr>
              <a:buFont typeface="Wingdings" panose="05000000000000000000" pitchFamily="2" charset="2"/>
              <a:buChar char="q"/>
            </a:pPr>
            <a:r>
              <a:rPr lang="tr-TR" dirty="0" err="1">
                <a:latin typeface="Helvatica"/>
              </a:rPr>
              <a:t>Retrieved</a:t>
            </a:r>
            <a:r>
              <a:rPr lang="tr-TR" dirty="0">
                <a:latin typeface="Helvatica"/>
              </a:rPr>
              <a:t> </a:t>
            </a:r>
            <a:r>
              <a:rPr lang="tr-TR" dirty="0" err="1">
                <a:latin typeface="Helvatica"/>
              </a:rPr>
              <a:t>by</a:t>
            </a:r>
            <a:r>
              <a:rPr lang="tr-TR" dirty="0">
                <a:latin typeface="Helvatica"/>
              </a:rPr>
              <a:t> URL </a:t>
            </a:r>
            <a:r>
              <a:rPr lang="tr-TR" dirty="0" err="1">
                <a:latin typeface="Helvatica"/>
              </a:rPr>
              <a:t>queries</a:t>
            </a:r>
            <a:endParaRPr lang="tr-TR" dirty="0">
              <a:latin typeface="Helvatica"/>
            </a:endParaRPr>
          </a:p>
          <a:p>
            <a:pPr>
              <a:buClr>
                <a:schemeClr val="tx2"/>
              </a:buClr>
              <a:buFont typeface="Wingdings" panose="05000000000000000000" pitchFamily="2" charset="2"/>
              <a:buChar char="q"/>
            </a:pPr>
            <a:r>
              <a:rPr lang="en-US" dirty="0">
                <a:latin typeface="Helvatica"/>
              </a:rPr>
              <a:t>The average sales price of houses sold in Izmir are taken from </a:t>
            </a:r>
            <a:r>
              <a:rPr lang="en-US" dirty="0" err="1">
                <a:latin typeface="Helvatica"/>
              </a:rPr>
              <a:t>Endeksa</a:t>
            </a:r>
            <a:r>
              <a:rPr lang="en-US" dirty="0">
                <a:latin typeface="Helvatica"/>
              </a:rPr>
              <a:t> that is one of the most popular property price index companies in Turkey. </a:t>
            </a:r>
            <a:endParaRPr lang="tr-TR" dirty="0">
              <a:latin typeface="Helvatica"/>
            </a:endParaRPr>
          </a:p>
          <a:p>
            <a:pPr lvl="1">
              <a:buClr>
                <a:schemeClr val="tx2"/>
              </a:buClr>
              <a:buFont typeface="Wingdings" panose="05000000000000000000" pitchFamily="2" charset="2"/>
              <a:buChar char="q"/>
            </a:pPr>
            <a:r>
              <a:rPr lang="tr-TR" dirty="0">
                <a:latin typeface="Helvatica"/>
              </a:rPr>
              <a:t>https://www.endeksa.com/en/analiz/izmir/endeks/for-sale/house</a:t>
            </a:r>
          </a:p>
          <a:p>
            <a:pPr>
              <a:buClr>
                <a:schemeClr val="tx2"/>
              </a:buClr>
              <a:buFont typeface="Wingdings" panose="05000000000000000000" pitchFamily="2" charset="2"/>
              <a:buChar char="q"/>
            </a:pPr>
            <a:r>
              <a:rPr lang="tr-TR" dirty="0">
                <a:latin typeface="Helvatica"/>
              </a:rPr>
              <a:t>T</a:t>
            </a:r>
            <a:r>
              <a:rPr lang="en-US" dirty="0">
                <a:latin typeface="Helvatica"/>
              </a:rPr>
              <a:t>he boundary of boroughs of Izmir are retrieved from Second-level Administrative Divisions of the Turkey from Spatial Data Repository of NYU. </a:t>
            </a:r>
            <a:endParaRPr lang="tr-TR" dirty="0">
              <a:latin typeface="Helvatica"/>
            </a:endParaRPr>
          </a:p>
          <a:p>
            <a:pPr lvl="1">
              <a:buClr>
                <a:schemeClr val="tx2"/>
              </a:buClr>
              <a:buFont typeface="Wingdings" panose="05000000000000000000" pitchFamily="2" charset="2"/>
              <a:buChar char="q"/>
            </a:pPr>
            <a:r>
              <a:rPr lang="en-US" dirty="0">
                <a:latin typeface="Helvatica"/>
              </a:rPr>
              <a:t>The data of Izmir was parsed from all </a:t>
            </a:r>
            <a:r>
              <a:rPr lang="en-US" dirty="0" err="1">
                <a:latin typeface="Helvatica"/>
              </a:rPr>
              <a:t>geojson</a:t>
            </a:r>
            <a:r>
              <a:rPr lang="en-US" dirty="0">
                <a:latin typeface="Helvatica"/>
              </a:rPr>
              <a:t> files.</a:t>
            </a:r>
            <a:endParaRPr lang="tr-TR" dirty="0">
              <a:latin typeface="Helvatica"/>
            </a:endParaRPr>
          </a:p>
          <a:p>
            <a:pPr lvl="1">
              <a:buClr>
                <a:schemeClr val="tx2"/>
              </a:buClr>
              <a:buFont typeface="Wingdings" panose="05000000000000000000" pitchFamily="2" charset="2"/>
              <a:buChar char="q"/>
            </a:pPr>
            <a:r>
              <a:rPr lang="en-US" u="sng" dirty="0">
                <a:hlinkClick r:id="rId5"/>
              </a:rPr>
              <a:t>https://geo.nyu.edu/catalog/stanford-nj696zj1674</a:t>
            </a:r>
            <a:endParaRPr lang="tr-TR" dirty="0">
              <a:latin typeface="Helvatica"/>
            </a:endParaRPr>
          </a:p>
          <a:p>
            <a:pPr lvl="1">
              <a:buClr>
                <a:schemeClr val="tx2"/>
              </a:buClr>
              <a:buFont typeface="Wingdings" panose="05000000000000000000" pitchFamily="2" charset="2"/>
              <a:buChar char="q"/>
            </a:pPr>
            <a:endParaRPr lang="en-US" dirty="0">
              <a:latin typeface="Helvatica"/>
            </a:endParaRPr>
          </a:p>
        </p:txBody>
      </p:sp>
    </p:spTree>
    <p:extLst>
      <p:ext uri="{BB962C8B-B14F-4D97-AF65-F5344CB8AC3E}">
        <p14:creationId xmlns:p14="http://schemas.microsoft.com/office/powerpoint/2010/main" val="1129256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8F009-D7BC-4E01-90C2-E23BD0E0237B}"/>
              </a:ext>
            </a:extLst>
          </p:cNvPr>
          <p:cNvSpPr>
            <a:spLocks noGrp="1"/>
          </p:cNvSpPr>
          <p:nvPr>
            <p:ph type="title"/>
          </p:nvPr>
        </p:nvSpPr>
        <p:spPr/>
        <p:txBody>
          <a:bodyPr/>
          <a:lstStyle/>
          <a:p>
            <a:r>
              <a:rPr lang="en-US" dirty="0">
                <a:latin typeface="Helvatica"/>
              </a:rPr>
              <a:t>Methodology</a:t>
            </a:r>
          </a:p>
        </p:txBody>
      </p:sp>
      <p:sp>
        <p:nvSpPr>
          <p:cNvPr id="4" name="Rectangle 3">
            <a:extLst>
              <a:ext uri="{FF2B5EF4-FFF2-40B4-BE49-F238E27FC236}">
                <a16:creationId xmlns:a16="http://schemas.microsoft.com/office/drawing/2014/main" id="{BB5AA4BE-A3C0-4293-93AC-F2700F31FB5F}"/>
              </a:ext>
            </a:extLst>
          </p:cNvPr>
          <p:cNvSpPr/>
          <p:nvPr/>
        </p:nvSpPr>
        <p:spPr>
          <a:xfrm>
            <a:off x="1337187" y="2222090"/>
            <a:ext cx="1622323" cy="10815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Retrieve</a:t>
            </a:r>
          </a:p>
          <a:p>
            <a:pPr algn="ctr"/>
            <a:r>
              <a:rPr lang="en-US" dirty="0"/>
              <a:t>Geolocation of Boroughs</a:t>
            </a:r>
          </a:p>
        </p:txBody>
      </p:sp>
      <p:cxnSp>
        <p:nvCxnSpPr>
          <p:cNvPr id="6" name="Straight Arrow Connector 5">
            <a:extLst>
              <a:ext uri="{FF2B5EF4-FFF2-40B4-BE49-F238E27FC236}">
                <a16:creationId xmlns:a16="http://schemas.microsoft.com/office/drawing/2014/main" id="{B339DC27-6D37-4D1C-B60E-86261F467BDA}"/>
              </a:ext>
            </a:extLst>
          </p:cNvPr>
          <p:cNvCxnSpPr>
            <a:cxnSpLocks/>
            <a:stCxn id="4" idx="3"/>
            <a:endCxn id="7" idx="1"/>
          </p:cNvCxnSpPr>
          <p:nvPr/>
        </p:nvCxnSpPr>
        <p:spPr>
          <a:xfrm>
            <a:off x="2959510" y="2762865"/>
            <a:ext cx="811161" cy="29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Content Placeholder 6">
            <a:extLst>
              <a:ext uri="{FF2B5EF4-FFF2-40B4-BE49-F238E27FC236}">
                <a16:creationId xmlns:a16="http://schemas.microsoft.com/office/drawing/2014/main" id="{19E77171-13DE-41AD-B11C-E3F46A736B50}"/>
              </a:ext>
            </a:extLst>
          </p:cNvPr>
          <p:cNvSpPr>
            <a:spLocks noGrp="1"/>
          </p:cNvSpPr>
          <p:nvPr>
            <p:ph idx="1"/>
          </p:nvPr>
        </p:nvSpPr>
        <p:spPr>
          <a:xfrm>
            <a:off x="3770671" y="2227948"/>
            <a:ext cx="1622323" cy="10756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Retrieve Venues in R=Radius With limit</a:t>
            </a:r>
          </a:p>
        </p:txBody>
      </p:sp>
      <p:cxnSp>
        <p:nvCxnSpPr>
          <p:cNvPr id="9" name="Straight Arrow Connector 8">
            <a:extLst>
              <a:ext uri="{FF2B5EF4-FFF2-40B4-BE49-F238E27FC236}">
                <a16:creationId xmlns:a16="http://schemas.microsoft.com/office/drawing/2014/main" id="{45A7896A-DCDE-41CC-9C4B-1EF70DFA0294}"/>
              </a:ext>
            </a:extLst>
          </p:cNvPr>
          <p:cNvCxnSpPr>
            <a:cxnSpLocks/>
            <a:stCxn id="7" idx="3"/>
          </p:cNvCxnSpPr>
          <p:nvPr/>
        </p:nvCxnSpPr>
        <p:spPr>
          <a:xfrm>
            <a:off x="5392994" y="2765794"/>
            <a:ext cx="8111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E0B70EC0-D896-412A-B264-86C4E44EFE82}"/>
              </a:ext>
            </a:extLst>
          </p:cNvPr>
          <p:cNvSpPr/>
          <p:nvPr/>
        </p:nvSpPr>
        <p:spPr>
          <a:xfrm>
            <a:off x="6204155" y="2222090"/>
            <a:ext cx="2644878" cy="1160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Calculate Feature Vectors </a:t>
            </a:r>
          </a:p>
          <a:p>
            <a:pPr algn="ctr"/>
            <a:r>
              <a:rPr lang="en-US" dirty="0"/>
              <a:t> mean of the frequency of occurrence of each category</a:t>
            </a:r>
          </a:p>
        </p:txBody>
      </p:sp>
      <p:sp>
        <p:nvSpPr>
          <p:cNvPr id="13" name="Rectangle 12">
            <a:extLst>
              <a:ext uri="{FF2B5EF4-FFF2-40B4-BE49-F238E27FC236}">
                <a16:creationId xmlns:a16="http://schemas.microsoft.com/office/drawing/2014/main" id="{09B58F7F-2518-4A59-9B4A-FC36813A26BB}"/>
              </a:ext>
            </a:extLst>
          </p:cNvPr>
          <p:cNvSpPr/>
          <p:nvPr/>
        </p:nvSpPr>
        <p:spPr>
          <a:xfrm>
            <a:off x="9291484" y="2222090"/>
            <a:ext cx="1927122" cy="1160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Drop </a:t>
            </a:r>
          </a:p>
          <a:p>
            <a:pPr algn="ctr"/>
            <a:r>
              <a:rPr lang="en-US" dirty="0"/>
              <a:t>non-discriminative features. </a:t>
            </a:r>
          </a:p>
        </p:txBody>
      </p:sp>
      <p:cxnSp>
        <p:nvCxnSpPr>
          <p:cNvPr id="15" name="Straight Arrow Connector 14">
            <a:extLst>
              <a:ext uri="{FF2B5EF4-FFF2-40B4-BE49-F238E27FC236}">
                <a16:creationId xmlns:a16="http://schemas.microsoft.com/office/drawing/2014/main" id="{D8B2AE84-164D-4599-BEAD-98A2704FEA30}"/>
              </a:ext>
            </a:extLst>
          </p:cNvPr>
          <p:cNvCxnSpPr>
            <a:cxnSpLocks/>
            <a:stCxn id="10" idx="3"/>
            <a:endCxn id="13" idx="1"/>
          </p:cNvCxnSpPr>
          <p:nvPr/>
        </p:nvCxnSpPr>
        <p:spPr>
          <a:xfrm>
            <a:off x="8849033" y="2802114"/>
            <a:ext cx="4424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C8E7BA1E-0699-444C-BAF1-03A8E1FDEBF4}"/>
              </a:ext>
            </a:extLst>
          </p:cNvPr>
          <p:cNvSpPr/>
          <p:nvPr/>
        </p:nvSpPr>
        <p:spPr>
          <a:xfrm>
            <a:off x="9620864" y="4211134"/>
            <a:ext cx="1268361" cy="1012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t>K-</a:t>
            </a:r>
            <a:r>
              <a:rPr lang="tr-TR" b="1" dirty="0" err="1"/>
              <a:t>mean</a:t>
            </a:r>
            <a:endParaRPr lang="tr-TR" b="1" dirty="0"/>
          </a:p>
          <a:p>
            <a:pPr algn="ctr"/>
            <a:r>
              <a:rPr lang="tr-TR" b="1" dirty="0"/>
              <a:t>Clustering</a:t>
            </a:r>
            <a:endParaRPr lang="en-US" b="1" dirty="0"/>
          </a:p>
        </p:txBody>
      </p:sp>
      <p:cxnSp>
        <p:nvCxnSpPr>
          <p:cNvPr id="20" name="Straight Arrow Connector 19">
            <a:extLst>
              <a:ext uri="{FF2B5EF4-FFF2-40B4-BE49-F238E27FC236}">
                <a16:creationId xmlns:a16="http://schemas.microsoft.com/office/drawing/2014/main" id="{C53BF33D-4D49-4038-A7A4-E1F24D259803}"/>
              </a:ext>
            </a:extLst>
          </p:cNvPr>
          <p:cNvCxnSpPr>
            <a:cxnSpLocks/>
            <a:stCxn id="13" idx="2"/>
            <a:endCxn id="18" idx="0"/>
          </p:cNvCxnSpPr>
          <p:nvPr/>
        </p:nvCxnSpPr>
        <p:spPr>
          <a:xfrm>
            <a:off x="10255045" y="3382137"/>
            <a:ext cx="0" cy="8289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D486B353-0F5E-4F57-890E-2B869467FB38}"/>
              </a:ext>
            </a:extLst>
          </p:cNvPr>
          <p:cNvSpPr/>
          <p:nvPr/>
        </p:nvSpPr>
        <p:spPr>
          <a:xfrm>
            <a:off x="6312310" y="4149212"/>
            <a:ext cx="2526889" cy="1112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Analysis and</a:t>
            </a:r>
          </a:p>
          <a:p>
            <a:pPr algn="ctr"/>
            <a:r>
              <a:rPr lang="en-US" b="1" dirty="0"/>
              <a:t>Evaluation of Clusters</a:t>
            </a:r>
          </a:p>
          <a:p>
            <a:pPr algn="ctr"/>
            <a:r>
              <a:rPr lang="en-US" dirty="0"/>
              <a:t>Based on prior knowledge</a:t>
            </a:r>
          </a:p>
        </p:txBody>
      </p:sp>
      <p:cxnSp>
        <p:nvCxnSpPr>
          <p:cNvPr id="30" name="Straight Arrow Connector 29">
            <a:extLst>
              <a:ext uri="{FF2B5EF4-FFF2-40B4-BE49-F238E27FC236}">
                <a16:creationId xmlns:a16="http://schemas.microsoft.com/office/drawing/2014/main" id="{D6FDF456-D46D-439B-9B5D-1BC580517185}"/>
              </a:ext>
            </a:extLst>
          </p:cNvPr>
          <p:cNvCxnSpPr>
            <a:cxnSpLocks/>
            <a:stCxn id="18" idx="1"/>
            <a:endCxn id="28" idx="3"/>
          </p:cNvCxnSpPr>
          <p:nvPr/>
        </p:nvCxnSpPr>
        <p:spPr>
          <a:xfrm flipH="1" flipV="1">
            <a:off x="8839199" y="4705417"/>
            <a:ext cx="781665" cy="120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Connector: Elbow 31">
            <a:extLst>
              <a:ext uri="{FF2B5EF4-FFF2-40B4-BE49-F238E27FC236}">
                <a16:creationId xmlns:a16="http://schemas.microsoft.com/office/drawing/2014/main" id="{64174B8F-E00F-436C-917B-090BECE628D5}"/>
              </a:ext>
            </a:extLst>
          </p:cNvPr>
          <p:cNvCxnSpPr>
            <a:cxnSpLocks/>
            <a:stCxn id="28" idx="0"/>
          </p:cNvCxnSpPr>
          <p:nvPr/>
        </p:nvCxnSpPr>
        <p:spPr>
          <a:xfrm rot="5400000" flipH="1" flipV="1">
            <a:off x="8699091" y="2593258"/>
            <a:ext cx="432618" cy="267929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nector: Elbow 33">
            <a:extLst>
              <a:ext uri="{FF2B5EF4-FFF2-40B4-BE49-F238E27FC236}">
                <a16:creationId xmlns:a16="http://schemas.microsoft.com/office/drawing/2014/main" id="{DE10D4EE-BF93-45CF-942C-675E5F47028A}"/>
              </a:ext>
            </a:extLst>
          </p:cNvPr>
          <p:cNvCxnSpPr>
            <a:cxnSpLocks/>
          </p:cNvCxnSpPr>
          <p:nvPr/>
        </p:nvCxnSpPr>
        <p:spPr>
          <a:xfrm rot="16200000" flipV="1">
            <a:off x="5481484" y="2229464"/>
            <a:ext cx="845573" cy="299392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56" name="Connector: Elbow 55">
            <a:extLst>
              <a:ext uri="{FF2B5EF4-FFF2-40B4-BE49-F238E27FC236}">
                <a16:creationId xmlns:a16="http://schemas.microsoft.com/office/drawing/2014/main" id="{F37F1461-CFAF-4B63-835D-658FEA3609E7}"/>
              </a:ext>
            </a:extLst>
          </p:cNvPr>
          <p:cNvCxnSpPr>
            <a:cxnSpLocks/>
          </p:cNvCxnSpPr>
          <p:nvPr/>
        </p:nvCxnSpPr>
        <p:spPr>
          <a:xfrm rot="5400000" flipH="1" flipV="1">
            <a:off x="7949341" y="3028294"/>
            <a:ext cx="1347098" cy="894736"/>
          </a:xfrm>
          <a:prstGeom prst="bentConnector3">
            <a:avLst>
              <a:gd name="adj1" fmla="val 39052"/>
            </a:avLst>
          </a:prstGeom>
          <a:ln>
            <a:tailEnd type="triangle"/>
          </a:ln>
        </p:spPr>
        <p:style>
          <a:lnRef idx="1">
            <a:schemeClr val="dk1"/>
          </a:lnRef>
          <a:fillRef idx="0">
            <a:schemeClr val="dk1"/>
          </a:fillRef>
          <a:effectRef idx="0">
            <a:schemeClr val="dk1"/>
          </a:effectRef>
          <a:fontRef idx="minor">
            <a:schemeClr val="tx1"/>
          </a:fontRef>
        </p:style>
      </p:cxnSp>
      <p:sp>
        <p:nvSpPr>
          <p:cNvPr id="59" name="TextBox 58">
            <a:extLst>
              <a:ext uri="{FF2B5EF4-FFF2-40B4-BE49-F238E27FC236}">
                <a16:creationId xmlns:a16="http://schemas.microsoft.com/office/drawing/2014/main" id="{DFF0CCF8-8893-4C06-8FED-5518112A3A88}"/>
              </a:ext>
            </a:extLst>
          </p:cNvPr>
          <p:cNvSpPr txBox="1"/>
          <p:nvPr/>
        </p:nvSpPr>
        <p:spPr>
          <a:xfrm>
            <a:off x="4546500" y="3406015"/>
            <a:ext cx="1252074" cy="369332"/>
          </a:xfrm>
          <a:prstGeom prst="rect">
            <a:avLst/>
          </a:prstGeom>
          <a:noFill/>
        </p:spPr>
        <p:txBody>
          <a:bodyPr wrap="none" rtlCol="0">
            <a:spAutoFit/>
          </a:bodyPr>
          <a:lstStyle/>
          <a:p>
            <a:r>
              <a:rPr lang="tr-TR" dirty="0"/>
              <a:t>Feedback R</a:t>
            </a:r>
            <a:endParaRPr lang="en-US" dirty="0"/>
          </a:p>
        </p:txBody>
      </p:sp>
      <p:sp>
        <p:nvSpPr>
          <p:cNvPr id="60" name="TextBox 59">
            <a:extLst>
              <a:ext uri="{FF2B5EF4-FFF2-40B4-BE49-F238E27FC236}">
                <a16:creationId xmlns:a16="http://schemas.microsoft.com/office/drawing/2014/main" id="{F7381423-5D3E-4BFE-A718-FE4C74360A1F}"/>
              </a:ext>
            </a:extLst>
          </p:cNvPr>
          <p:cNvSpPr txBox="1"/>
          <p:nvPr/>
        </p:nvSpPr>
        <p:spPr>
          <a:xfrm>
            <a:off x="8817078" y="3671446"/>
            <a:ext cx="1252074" cy="369332"/>
          </a:xfrm>
          <a:prstGeom prst="rect">
            <a:avLst/>
          </a:prstGeom>
          <a:noFill/>
        </p:spPr>
        <p:txBody>
          <a:bodyPr wrap="none" rtlCol="0">
            <a:spAutoFit/>
          </a:bodyPr>
          <a:lstStyle/>
          <a:p>
            <a:r>
              <a:rPr lang="tr-TR" dirty="0"/>
              <a:t>Feedback K</a:t>
            </a:r>
            <a:endParaRPr lang="en-US" dirty="0"/>
          </a:p>
        </p:txBody>
      </p:sp>
      <p:sp>
        <p:nvSpPr>
          <p:cNvPr id="61" name="TextBox 60">
            <a:extLst>
              <a:ext uri="{FF2B5EF4-FFF2-40B4-BE49-F238E27FC236}">
                <a16:creationId xmlns:a16="http://schemas.microsoft.com/office/drawing/2014/main" id="{9AB5F25A-C858-466C-BEDE-38AFCD37BF2A}"/>
              </a:ext>
            </a:extLst>
          </p:cNvPr>
          <p:cNvSpPr txBox="1"/>
          <p:nvPr/>
        </p:nvSpPr>
        <p:spPr>
          <a:xfrm>
            <a:off x="7336199" y="3347261"/>
            <a:ext cx="1844672" cy="369332"/>
          </a:xfrm>
          <a:prstGeom prst="rect">
            <a:avLst/>
          </a:prstGeom>
          <a:noFill/>
        </p:spPr>
        <p:txBody>
          <a:bodyPr wrap="none" rtlCol="0">
            <a:spAutoFit/>
          </a:bodyPr>
          <a:lstStyle/>
          <a:p>
            <a:r>
              <a:rPr lang="en-US" dirty="0"/>
              <a:t>Feedback Feature</a:t>
            </a:r>
          </a:p>
        </p:txBody>
      </p:sp>
      <p:sp>
        <p:nvSpPr>
          <p:cNvPr id="66" name="Rectangle 65">
            <a:extLst>
              <a:ext uri="{FF2B5EF4-FFF2-40B4-BE49-F238E27FC236}">
                <a16:creationId xmlns:a16="http://schemas.microsoft.com/office/drawing/2014/main" id="{FEC98F70-EB80-40EF-A137-696F0BC324C2}"/>
              </a:ext>
            </a:extLst>
          </p:cNvPr>
          <p:cNvSpPr/>
          <p:nvPr/>
        </p:nvSpPr>
        <p:spPr>
          <a:xfrm>
            <a:off x="3443750" y="4164642"/>
            <a:ext cx="1981200" cy="1081549"/>
          </a:xfrm>
          <a:prstGeom prst="rect">
            <a:avLst/>
          </a:prstGeom>
          <a:solidFill>
            <a:schemeClr val="bg2">
              <a:lumMod val="50000"/>
            </a:schemeClr>
          </a:solidFill>
          <a:ln>
            <a:solidFill>
              <a:schemeClr val="tx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Analysis labeled Boroughs and house price</a:t>
            </a:r>
          </a:p>
        </p:txBody>
      </p:sp>
      <p:cxnSp>
        <p:nvCxnSpPr>
          <p:cNvPr id="68" name="Straight Arrow Connector 67">
            <a:extLst>
              <a:ext uri="{FF2B5EF4-FFF2-40B4-BE49-F238E27FC236}">
                <a16:creationId xmlns:a16="http://schemas.microsoft.com/office/drawing/2014/main" id="{9DB16240-B904-4927-BC53-4E93B060ECF8}"/>
              </a:ext>
            </a:extLst>
          </p:cNvPr>
          <p:cNvCxnSpPr>
            <a:stCxn id="28" idx="1"/>
            <a:endCxn id="66" idx="3"/>
          </p:cNvCxnSpPr>
          <p:nvPr/>
        </p:nvCxnSpPr>
        <p:spPr>
          <a:xfrm flipH="1">
            <a:off x="5424950" y="4705417"/>
            <a:ext cx="8873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109C847A-465B-453C-93B3-DEEF9ACCE1D3}"/>
              </a:ext>
            </a:extLst>
          </p:cNvPr>
          <p:cNvCxnSpPr>
            <a:cxnSpLocks/>
            <a:stCxn id="66" idx="1"/>
            <a:endCxn id="73" idx="3"/>
          </p:cNvCxnSpPr>
          <p:nvPr/>
        </p:nvCxnSpPr>
        <p:spPr>
          <a:xfrm flipH="1">
            <a:off x="2740657" y="4705417"/>
            <a:ext cx="703093" cy="120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3" name="TextBox 72">
            <a:extLst>
              <a:ext uri="{FF2B5EF4-FFF2-40B4-BE49-F238E27FC236}">
                <a16:creationId xmlns:a16="http://schemas.microsoft.com/office/drawing/2014/main" id="{776158AB-6E19-4713-9AE7-E45A3C5088EC}"/>
              </a:ext>
            </a:extLst>
          </p:cNvPr>
          <p:cNvSpPr txBox="1"/>
          <p:nvPr/>
        </p:nvSpPr>
        <p:spPr>
          <a:xfrm>
            <a:off x="668680" y="4517440"/>
            <a:ext cx="2071977" cy="400110"/>
          </a:xfrm>
          <a:prstGeom prst="rect">
            <a:avLst/>
          </a:prstGeom>
          <a:noFill/>
        </p:spPr>
        <p:txBody>
          <a:bodyPr wrap="none" rtlCol="0">
            <a:spAutoFit/>
          </a:bodyPr>
          <a:lstStyle/>
          <a:p>
            <a:r>
              <a:rPr lang="en-US" sz="2000" b="1" dirty="0"/>
              <a:t>Recommendation</a:t>
            </a:r>
          </a:p>
        </p:txBody>
      </p:sp>
      <p:sp>
        <p:nvSpPr>
          <p:cNvPr id="75" name="TextBox 74">
            <a:extLst>
              <a:ext uri="{FF2B5EF4-FFF2-40B4-BE49-F238E27FC236}">
                <a16:creationId xmlns:a16="http://schemas.microsoft.com/office/drawing/2014/main" id="{DF1E1A3F-B749-4FC3-B052-E2030237C78B}"/>
              </a:ext>
            </a:extLst>
          </p:cNvPr>
          <p:cNvSpPr txBox="1"/>
          <p:nvPr/>
        </p:nvSpPr>
        <p:spPr>
          <a:xfrm>
            <a:off x="607143" y="5398229"/>
            <a:ext cx="6491747" cy="923330"/>
          </a:xfrm>
          <a:prstGeom prst="rect">
            <a:avLst/>
          </a:prstGeom>
          <a:noFill/>
        </p:spPr>
        <p:txBody>
          <a:bodyPr wrap="square" rtlCol="0">
            <a:spAutoFit/>
          </a:bodyPr>
          <a:lstStyle/>
          <a:p>
            <a:r>
              <a:rPr lang="en-US" b="1" dirty="0"/>
              <a:t>Idea</a:t>
            </a:r>
          </a:p>
          <a:p>
            <a:pPr marL="285750" indent="-285750">
              <a:buFont typeface="Arial" panose="020B0604020202020204" pitchFamily="34" charset="0"/>
              <a:buChar char="•"/>
            </a:pPr>
            <a:r>
              <a:rPr lang="en-US" dirty="0"/>
              <a:t>Cluster boroughs based on venues that they have. </a:t>
            </a:r>
          </a:p>
          <a:p>
            <a:pPr marL="285750" indent="-285750">
              <a:buFont typeface="Arial" panose="020B0604020202020204" pitchFamily="34" charset="0"/>
              <a:buChar char="•"/>
            </a:pPr>
            <a:r>
              <a:rPr lang="en-US" dirty="0"/>
              <a:t>Compare clusters with the average sales price of houses sold.</a:t>
            </a:r>
          </a:p>
        </p:txBody>
      </p:sp>
    </p:spTree>
    <p:extLst>
      <p:ext uri="{BB962C8B-B14F-4D97-AF65-F5344CB8AC3E}">
        <p14:creationId xmlns:p14="http://schemas.microsoft.com/office/powerpoint/2010/main" val="168025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D130B-0557-4259-8D5B-B0C8A0206752}"/>
              </a:ext>
            </a:extLst>
          </p:cNvPr>
          <p:cNvSpPr>
            <a:spLocks noGrp="1"/>
          </p:cNvSpPr>
          <p:nvPr>
            <p:ph type="title"/>
          </p:nvPr>
        </p:nvSpPr>
        <p:spPr>
          <a:xfrm>
            <a:off x="1097280" y="286603"/>
            <a:ext cx="10058400" cy="1450757"/>
          </a:xfrm>
        </p:spPr>
        <p:txBody>
          <a:bodyPr/>
          <a:lstStyle/>
          <a:p>
            <a:r>
              <a:rPr lang="en-US">
                <a:latin typeface="Helvatica"/>
              </a:rPr>
              <a:t>Analyzing Data</a:t>
            </a:r>
            <a:endParaRPr lang="en-US" dirty="0">
              <a:latin typeface="Helvatica"/>
            </a:endParaRPr>
          </a:p>
        </p:txBody>
      </p:sp>
      <p:pic>
        <p:nvPicPr>
          <p:cNvPr id="4" name="Content Placeholder 3">
            <a:extLst>
              <a:ext uri="{FF2B5EF4-FFF2-40B4-BE49-F238E27FC236}">
                <a16:creationId xmlns:a16="http://schemas.microsoft.com/office/drawing/2014/main" id="{EF6BF5C3-EE58-4963-AEAE-28D3D6B19BE7}"/>
              </a:ext>
            </a:extLst>
          </p:cNvPr>
          <p:cNvPicPr>
            <a:picLocks noGrp="1"/>
          </p:cNvPicPr>
          <p:nvPr>
            <p:ph idx="1"/>
          </p:nvPr>
        </p:nvPicPr>
        <p:blipFill>
          <a:blip r:embed="rId3"/>
          <a:stretch>
            <a:fillRect/>
          </a:stretch>
        </p:blipFill>
        <p:spPr>
          <a:xfrm>
            <a:off x="854426" y="1826812"/>
            <a:ext cx="6820040" cy="4022725"/>
          </a:xfrm>
          <a:prstGeom prst="rect">
            <a:avLst/>
          </a:prstGeom>
        </p:spPr>
      </p:pic>
      <p:sp>
        <p:nvSpPr>
          <p:cNvPr id="5" name="TextBox 4">
            <a:extLst>
              <a:ext uri="{FF2B5EF4-FFF2-40B4-BE49-F238E27FC236}">
                <a16:creationId xmlns:a16="http://schemas.microsoft.com/office/drawing/2014/main" id="{3CA7413C-401F-4C11-9A6E-703177160C64}"/>
              </a:ext>
            </a:extLst>
          </p:cNvPr>
          <p:cNvSpPr txBox="1"/>
          <p:nvPr/>
        </p:nvSpPr>
        <p:spPr>
          <a:xfrm>
            <a:off x="7674466" y="1908313"/>
            <a:ext cx="3894682" cy="3693319"/>
          </a:xfrm>
          <a:prstGeom prst="rect">
            <a:avLst/>
          </a:prstGeom>
          <a:noFill/>
        </p:spPr>
        <p:txBody>
          <a:bodyPr wrap="square" rtlCol="0">
            <a:spAutoFit/>
          </a:bodyPr>
          <a:lstStyle/>
          <a:p>
            <a:pPr marL="285750" indent="-285750">
              <a:buFont typeface="Arial" panose="020B0604020202020204" pitchFamily="34" charset="0"/>
              <a:buChar char="•"/>
            </a:pPr>
            <a:r>
              <a:rPr lang="en-US" dirty="0"/>
              <a:t>Cluster</a:t>
            </a:r>
            <a:r>
              <a:rPr lang="tr-TR" dirty="0"/>
              <a:t> 0</a:t>
            </a:r>
            <a:r>
              <a:rPr lang="en-US" dirty="0"/>
              <a:t> </a:t>
            </a:r>
            <a:r>
              <a:rPr lang="tr-TR" dirty="0">
                <a:sym typeface="Wingdings" panose="05000000000000000000" pitchFamily="2" charset="2"/>
              </a:rPr>
              <a:t> </a:t>
            </a:r>
            <a:r>
              <a:rPr lang="en-US" dirty="0"/>
              <a:t>red label</a:t>
            </a:r>
            <a:endParaRPr lang="tr-TR" dirty="0"/>
          </a:p>
          <a:p>
            <a:pPr marL="285750" indent="-285750">
              <a:buFont typeface="Arial" panose="020B0604020202020204" pitchFamily="34" charset="0"/>
              <a:buChar char="•"/>
            </a:pPr>
            <a:r>
              <a:rPr lang="en-US" dirty="0"/>
              <a:t>Cluster</a:t>
            </a:r>
            <a:r>
              <a:rPr lang="tr-TR" dirty="0"/>
              <a:t> 1</a:t>
            </a:r>
            <a:r>
              <a:rPr lang="en-US" dirty="0"/>
              <a:t> </a:t>
            </a:r>
            <a:r>
              <a:rPr lang="tr-TR" dirty="0">
                <a:sym typeface="Wingdings" panose="05000000000000000000" pitchFamily="2" charset="2"/>
              </a:rPr>
              <a:t> </a:t>
            </a:r>
            <a:r>
              <a:rPr lang="tr-TR" dirty="0" err="1"/>
              <a:t>purple</a:t>
            </a:r>
            <a:r>
              <a:rPr lang="en-US" dirty="0"/>
              <a:t> label</a:t>
            </a:r>
            <a:endParaRPr lang="tr-TR" dirty="0"/>
          </a:p>
          <a:p>
            <a:pPr marL="285750" indent="-285750">
              <a:buFont typeface="Arial" panose="020B0604020202020204" pitchFamily="34" charset="0"/>
              <a:buChar char="•"/>
            </a:pPr>
            <a:r>
              <a:rPr lang="en-US" dirty="0"/>
              <a:t>Cluster</a:t>
            </a:r>
            <a:r>
              <a:rPr lang="tr-TR" dirty="0"/>
              <a:t> 2</a:t>
            </a:r>
            <a:r>
              <a:rPr lang="en-US" dirty="0"/>
              <a:t> </a:t>
            </a:r>
            <a:r>
              <a:rPr lang="tr-TR" dirty="0">
                <a:sym typeface="Wingdings" panose="05000000000000000000" pitchFamily="2" charset="2"/>
              </a:rPr>
              <a:t> </a:t>
            </a:r>
            <a:r>
              <a:rPr lang="tr-TR" dirty="0" err="1"/>
              <a:t>blue</a:t>
            </a:r>
            <a:r>
              <a:rPr lang="en-US" dirty="0"/>
              <a:t> label</a:t>
            </a:r>
            <a:endParaRPr lang="tr-TR" dirty="0"/>
          </a:p>
          <a:p>
            <a:pPr marL="285750" indent="-285750">
              <a:buFont typeface="Arial" panose="020B0604020202020204" pitchFamily="34" charset="0"/>
              <a:buChar char="•"/>
            </a:pPr>
            <a:r>
              <a:rPr lang="en-US" dirty="0"/>
              <a:t>Cluster</a:t>
            </a:r>
            <a:r>
              <a:rPr lang="tr-TR" dirty="0"/>
              <a:t> 3</a:t>
            </a:r>
            <a:r>
              <a:rPr lang="en-US" dirty="0"/>
              <a:t> </a:t>
            </a:r>
            <a:r>
              <a:rPr lang="tr-TR" dirty="0">
                <a:sym typeface="Wingdings" panose="05000000000000000000" pitchFamily="2" charset="2"/>
              </a:rPr>
              <a:t> </a:t>
            </a:r>
            <a:r>
              <a:rPr lang="tr-TR" dirty="0" err="1"/>
              <a:t>green</a:t>
            </a:r>
            <a:r>
              <a:rPr lang="en-US" dirty="0"/>
              <a:t> label</a:t>
            </a:r>
            <a:endParaRPr lang="tr-TR" dirty="0"/>
          </a:p>
          <a:p>
            <a:pPr marL="285750" indent="-285750">
              <a:buFont typeface="Arial" panose="020B0604020202020204" pitchFamily="34" charset="0"/>
              <a:buChar char="•"/>
            </a:pPr>
            <a:r>
              <a:rPr lang="en-US" dirty="0"/>
              <a:t>Cluster</a:t>
            </a:r>
            <a:r>
              <a:rPr lang="tr-TR" dirty="0"/>
              <a:t> 4</a:t>
            </a:r>
            <a:r>
              <a:rPr lang="en-US" dirty="0"/>
              <a:t> </a:t>
            </a:r>
            <a:r>
              <a:rPr lang="tr-TR" dirty="0">
                <a:sym typeface="Wingdings" panose="05000000000000000000" pitchFamily="2" charset="2"/>
              </a:rPr>
              <a:t> </a:t>
            </a:r>
            <a:r>
              <a:rPr lang="tr-TR" dirty="0" err="1"/>
              <a:t>orange</a:t>
            </a:r>
            <a:r>
              <a:rPr lang="en-US" dirty="0"/>
              <a:t> label</a:t>
            </a:r>
            <a:endParaRPr lang="tr-TR" dirty="0"/>
          </a:p>
          <a:p>
            <a:pPr marL="285750" indent="-285750">
              <a:buFont typeface="Arial" panose="020B0604020202020204" pitchFamily="34" charset="0"/>
              <a:buChar char="•"/>
            </a:pPr>
            <a:endParaRPr lang="tr-TR" dirty="0"/>
          </a:p>
          <a:p>
            <a:r>
              <a:rPr lang="tr-TR" b="1" dirty="0" err="1"/>
              <a:t>NOTE</a:t>
            </a:r>
            <a:r>
              <a:rPr lang="tr-TR" b="1" dirty="0"/>
              <a:t>:</a:t>
            </a:r>
          </a:p>
          <a:p>
            <a:r>
              <a:rPr lang="tr-TR" dirty="0"/>
              <a:t>Cluster 4 </a:t>
            </a:r>
            <a:r>
              <a:rPr lang="tr-TR" dirty="0">
                <a:sym typeface="Wingdings" panose="05000000000000000000" pitchFamily="2" charset="2"/>
              </a:rPr>
              <a:t> </a:t>
            </a:r>
            <a:r>
              <a:rPr lang="tr-TR" dirty="0" err="1">
                <a:sym typeface="Wingdings" panose="05000000000000000000" pitchFamily="2" charset="2"/>
              </a:rPr>
              <a:t>Cesme</a:t>
            </a:r>
            <a:r>
              <a:rPr lang="tr-TR" dirty="0">
                <a:sym typeface="Wingdings" panose="05000000000000000000" pitchFamily="2" charset="2"/>
              </a:rPr>
              <a:t>  </a:t>
            </a:r>
            <a:r>
              <a:rPr lang="tr-TR" dirty="0" err="1">
                <a:sym typeface="Wingdings" panose="05000000000000000000" pitchFamily="2" charset="2"/>
              </a:rPr>
              <a:t>Outlier</a:t>
            </a:r>
            <a:r>
              <a:rPr lang="tr-TR" dirty="0">
                <a:sym typeface="Wingdings" panose="05000000000000000000" pitchFamily="2" charset="2"/>
              </a:rPr>
              <a:t>:</a:t>
            </a:r>
          </a:p>
          <a:p>
            <a:pPr marL="285750" indent="-285750">
              <a:buFont typeface="Arial" panose="020B0604020202020204" pitchFamily="34" charset="0"/>
              <a:buChar char="•"/>
            </a:pPr>
            <a:r>
              <a:rPr lang="en-US" dirty="0"/>
              <a:t>fifth most expensive district of Turkey. </a:t>
            </a:r>
            <a:endParaRPr lang="tr-TR" dirty="0"/>
          </a:p>
          <a:p>
            <a:pPr marL="285750" indent="-285750">
              <a:buFont typeface="Arial" panose="020B0604020202020204" pitchFamily="34" charset="0"/>
              <a:buChar char="•"/>
            </a:pPr>
            <a:r>
              <a:rPr lang="en-US" dirty="0"/>
              <a:t>There are villas of the richest men of Turkey and ultra-luxury hotels. </a:t>
            </a:r>
            <a:endParaRPr lang="tr-TR" dirty="0"/>
          </a:p>
          <a:p>
            <a:endParaRPr lang="en-US" dirty="0"/>
          </a:p>
        </p:txBody>
      </p:sp>
    </p:spTree>
    <p:extLst>
      <p:ext uri="{BB962C8B-B14F-4D97-AF65-F5344CB8AC3E}">
        <p14:creationId xmlns:p14="http://schemas.microsoft.com/office/powerpoint/2010/main" val="4061650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16D3C-5F04-49F0-AA7A-C22D1977D16B}"/>
              </a:ext>
            </a:extLst>
          </p:cNvPr>
          <p:cNvSpPr>
            <a:spLocks noGrp="1"/>
          </p:cNvSpPr>
          <p:nvPr>
            <p:ph type="title"/>
          </p:nvPr>
        </p:nvSpPr>
        <p:spPr/>
        <p:txBody>
          <a:bodyPr/>
          <a:lstStyle/>
          <a:p>
            <a:r>
              <a:rPr lang="en-US" dirty="0">
                <a:latin typeface="Helvatica"/>
              </a:rPr>
              <a:t>Cluster 0- Rural Boroughs</a:t>
            </a:r>
          </a:p>
        </p:txBody>
      </p:sp>
      <p:pic>
        <p:nvPicPr>
          <p:cNvPr id="4" name="Content Placeholder 3">
            <a:extLst>
              <a:ext uri="{FF2B5EF4-FFF2-40B4-BE49-F238E27FC236}">
                <a16:creationId xmlns:a16="http://schemas.microsoft.com/office/drawing/2014/main" id="{322A8D94-AA0A-43ED-BC41-EDC3B4626426}"/>
              </a:ext>
            </a:extLst>
          </p:cNvPr>
          <p:cNvPicPr>
            <a:picLocks noGrp="1"/>
          </p:cNvPicPr>
          <p:nvPr>
            <p:ph idx="1"/>
          </p:nvPr>
        </p:nvPicPr>
        <p:blipFill>
          <a:blip r:embed="rId2"/>
          <a:stretch>
            <a:fillRect/>
          </a:stretch>
        </p:blipFill>
        <p:spPr>
          <a:xfrm>
            <a:off x="1097280" y="1867037"/>
            <a:ext cx="10058400" cy="3804195"/>
          </a:xfrm>
          <a:prstGeom prst="rect">
            <a:avLst/>
          </a:prstGeom>
        </p:spPr>
      </p:pic>
    </p:spTree>
    <p:extLst>
      <p:ext uri="{BB962C8B-B14F-4D97-AF65-F5344CB8AC3E}">
        <p14:creationId xmlns:p14="http://schemas.microsoft.com/office/powerpoint/2010/main" val="4171982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C0DF7-10C6-4BE3-A595-5ADDFE32125F}"/>
              </a:ext>
            </a:extLst>
          </p:cNvPr>
          <p:cNvSpPr>
            <a:spLocks noGrp="1"/>
          </p:cNvSpPr>
          <p:nvPr>
            <p:ph type="title"/>
          </p:nvPr>
        </p:nvSpPr>
        <p:spPr/>
        <p:txBody>
          <a:bodyPr/>
          <a:lstStyle/>
          <a:p>
            <a:r>
              <a:rPr lang="tr-TR" dirty="0">
                <a:latin typeface="Helvatica"/>
              </a:rPr>
              <a:t>Cluster 1 </a:t>
            </a:r>
            <a:endParaRPr lang="en-US" dirty="0">
              <a:latin typeface="Helvatica"/>
            </a:endParaRPr>
          </a:p>
        </p:txBody>
      </p:sp>
      <p:pic>
        <p:nvPicPr>
          <p:cNvPr id="4" name="Content Placeholder 3">
            <a:extLst>
              <a:ext uri="{FF2B5EF4-FFF2-40B4-BE49-F238E27FC236}">
                <a16:creationId xmlns:a16="http://schemas.microsoft.com/office/drawing/2014/main" id="{C0432BBD-7BA0-435D-B63C-24265CF51726}"/>
              </a:ext>
            </a:extLst>
          </p:cNvPr>
          <p:cNvPicPr>
            <a:picLocks noGrp="1"/>
          </p:cNvPicPr>
          <p:nvPr>
            <p:ph idx="1"/>
          </p:nvPr>
        </p:nvPicPr>
        <p:blipFill>
          <a:blip r:embed="rId2"/>
          <a:stretch>
            <a:fillRect/>
          </a:stretch>
        </p:blipFill>
        <p:spPr>
          <a:xfrm>
            <a:off x="1097280" y="1777117"/>
            <a:ext cx="10058400" cy="2041731"/>
          </a:xfrm>
          <a:prstGeom prst="rect">
            <a:avLst/>
          </a:prstGeom>
        </p:spPr>
      </p:pic>
      <p:sp>
        <p:nvSpPr>
          <p:cNvPr id="5" name="TextBox 4">
            <a:extLst>
              <a:ext uri="{FF2B5EF4-FFF2-40B4-BE49-F238E27FC236}">
                <a16:creationId xmlns:a16="http://schemas.microsoft.com/office/drawing/2014/main" id="{F7CDE3D8-15C3-4F4F-AC2A-07A7BBE874F8}"/>
              </a:ext>
            </a:extLst>
          </p:cNvPr>
          <p:cNvSpPr txBox="1"/>
          <p:nvPr/>
        </p:nvSpPr>
        <p:spPr>
          <a:xfrm>
            <a:off x="1097280" y="3975652"/>
            <a:ext cx="10058400" cy="923330"/>
          </a:xfrm>
          <a:prstGeom prst="rect">
            <a:avLst/>
          </a:prstGeom>
          <a:noFill/>
        </p:spPr>
        <p:txBody>
          <a:bodyPr wrap="square" rtlCol="0">
            <a:spAutoFit/>
          </a:bodyPr>
          <a:lstStyle/>
          <a:p>
            <a:pPr marL="285750" indent="-285750">
              <a:buFont typeface="Arial" panose="020B0604020202020204" pitchFamily="34" charset="0"/>
              <a:buChar char="•"/>
            </a:pPr>
            <a:r>
              <a:rPr lang="tr-TR" dirty="0">
                <a:latin typeface="Helvatica"/>
              </a:rPr>
              <a:t>D</a:t>
            </a:r>
            <a:r>
              <a:rPr lang="en-US" dirty="0" err="1">
                <a:latin typeface="Helvatica"/>
              </a:rPr>
              <a:t>ominated</a:t>
            </a:r>
            <a:r>
              <a:rPr lang="en-US" dirty="0">
                <a:latin typeface="Helvatica"/>
              </a:rPr>
              <a:t> by Hotels and Historic sites. </a:t>
            </a:r>
            <a:endParaRPr lang="tr-TR" dirty="0">
              <a:latin typeface="Helvatica"/>
            </a:endParaRPr>
          </a:p>
          <a:p>
            <a:pPr marL="285750" indent="-285750">
              <a:buFont typeface="Arial" panose="020B0604020202020204" pitchFamily="34" charset="0"/>
              <a:buChar char="•"/>
            </a:pPr>
            <a:r>
              <a:rPr lang="tr-TR" dirty="0">
                <a:latin typeface="Helvatica"/>
              </a:rPr>
              <a:t>M</a:t>
            </a:r>
            <a:r>
              <a:rPr lang="en-US" dirty="0">
                <a:latin typeface="Helvatica"/>
              </a:rPr>
              <a:t>any tourists come to Izmir to visit </a:t>
            </a:r>
            <a:r>
              <a:rPr lang="en-US" dirty="0" err="1">
                <a:latin typeface="Helvatica"/>
              </a:rPr>
              <a:t>Selcuk</a:t>
            </a:r>
            <a:r>
              <a:rPr lang="en-US" dirty="0">
                <a:latin typeface="Helvatica"/>
              </a:rPr>
              <a:t> and Bergama every year. </a:t>
            </a:r>
            <a:endParaRPr lang="tr-TR" dirty="0">
              <a:latin typeface="Helvatica"/>
            </a:endParaRPr>
          </a:p>
          <a:p>
            <a:pPr marL="285750" indent="-285750">
              <a:buFont typeface="Arial" panose="020B0604020202020204" pitchFamily="34" charset="0"/>
              <a:buChar char="•"/>
            </a:pPr>
            <a:r>
              <a:rPr lang="en-US" dirty="0">
                <a:latin typeface="Helvatica"/>
              </a:rPr>
              <a:t>Ephesus Ancient City</a:t>
            </a:r>
            <a:r>
              <a:rPr lang="tr-TR" dirty="0">
                <a:latin typeface="Helvatica"/>
              </a:rPr>
              <a:t>, </a:t>
            </a:r>
            <a:r>
              <a:rPr lang="en-US" dirty="0">
                <a:latin typeface="Helvatica"/>
              </a:rPr>
              <a:t>House of Virgin Mary</a:t>
            </a:r>
            <a:r>
              <a:rPr lang="tr-TR" dirty="0">
                <a:latin typeface="Helvatica"/>
              </a:rPr>
              <a:t>,</a:t>
            </a:r>
            <a:r>
              <a:rPr lang="en-US" dirty="0">
                <a:latin typeface="Helvatica"/>
              </a:rPr>
              <a:t> Pergamon Ancient City in Bergama</a:t>
            </a:r>
            <a:r>
              <a:rPr lang="tr-TR" dirty="0">
                <a:latin typeface="Helvatica"/>
              </a:rPr>
              <a:t>, …</a:t>
            </a:r>
            <a:endParaRPr lang="en-US" dirty="0">
              <a:latin typeface="Helvatica"/>
            </a:endParaRPr>
          </a:p>
        </p:txBody>
      </p:sp>
    </p:spTree>
    <p:extLst>
      <p:ext uri="{BB962C8B-B14F-4D97-AF65-F5344CB8AC3E}">
        <p14:creationId xmlns:p14="http://schemas.microsoft.com/office/powerpoint/2010/main" val="1331877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04447-7126-4F65-B353-FA1BA6602A7B}"/>
              </a:ext>
            </a:extLst>
          </p:cNvPr>
          <p:cNvSpPr>
            <a:spLocks noGrp="1"/>
          </p:cNvSpPr>
          <p:nvPr>
            <p:ph type="title"/>
          </p:nvPr>
        </p:nvSpPr>
        <p:spPr/>
        <p:txBody>
          <a:bodyPr/>
          <a:lstStyle/>
          <a:p>
            <a:r>
              <a:rPr lang="tr-TR" dirty="0">
                <a:latin typeface="Helvatica"/>
              </a:rPr>
              <a:t>Cluster 2 – Urban </a:t>
            </a:r>
            <a:r>
              <a:rPr lang="en-US" dirty="0">
                <a:latin typeface="Helvatica"/>
              </a:rPr>
              <a:t>Boroughs</a:t>
            </a:r>
          </a:p>
        </p:txBody>
      </p:sp>
      <p:pic>
        <p:nvPicPr>
          <p:cNvPr id="4" name="Content Placeholder 3">
            <a:extLst>
              <a:ext uri="{FF2B5EF4-FFF2-40B4-BE49-F238E27FC236}">
                <a16:creationId xmlns:a16="http://schemas.microsoft.com/office/drawing/2014/main" id="{D9B49A8B-BDED-4F8E-956E-7F76803C8F63}"/>
              </a:ext>
            </a:extLst>
          </p:cNvPr>
          <p:cNvPicPr>
            <a:picLocks noGrp="1"/>
          </p:cNvPicPr>
          <p:nvPr>
            <p:ph idx="1"/>
          </p:nvPr>
        </p:nvPicPr>
        <p:blipFill>
          <a:blip r:embed="rId2"/>
          <a:stretch>
            <a:fillRect/>
          </a:stretch>
        </p:blipFill>
        <p:spPr>
          <a:xfrm>
            <a:off x="1097279" y="1811422"/>
            <a:ext cx="7758485" cy="4387258"/>
          </a:xfrm>
          <a:prstGeom prst="rect">
            <a:avLst/>
          </a:prstGeom>
        </p:spPr>
      </p:pic>
    </p:spTree>
    <p:extLst>
      <p:ext uri="{BB962C8B-B14F-4D97-AF65-F5344CB8AC3E}">
        <p14:creationId xmlns:p14="http://schemas.microsoft.com/office/powerpoint/2010/main" val="385240918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718</Words>
  <Application>Microsoft Office PowerPoint</Application>
  <PresentationFormat>Widescreen</PresentationFormat>
  <Paragraphs>90</Paragraphs>
  <Slides>13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Halvetica</vt:lpstr>
      <vt:lpstr>Helvatica</vt:lpstr>
      <vt:lpstr>Wingdings</vt:lpstr>
      <vt:lpstr>Retrospect</vt:lpstr>
      <vt:lpstr>Prediction Potential Areas For Investment By Analyzing Venues Data And Sales Price Of Houses Sold Data</vt:lpstr>
      <vt:lpstr>İzmir</vt:lpstr>
      <vt:lpstr>PowerPoint Presentation</vt:lpstr>
      <vt:lpstr>Data </vt:lpstr>
      <vt:lpstr>Methodology</vt:lpstr>
      <vt:lpstr>Analyzing Data</vt:lpstr>
      <vt:lpstr>Cluster 0- Rural Boroughs</vt:lpstr>
      <vt:lpstr>Cluster 1 </vt:lpstr>
      <vt:lpstr>Cluster 2 – Urban Boroughs</vt:lpstr>
      <vt:lpstr>Cluster 3</vt:lpstr>
      <vt:lpstr>   Divide Price into price-levels, Merge Cluster Labels, Price And Price Level </vt:lpstr>
      <vt:lpstr>Results and 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Potential Areas For Investment By Analyzing Venues Data And Sales Price Of Houses Sold Data</dc:title>
  <dc:creator>Onur Çakı</dc:creator>
  <cp:lastModifiedBy>Onur Çakı</cp:lastModifiedBy>
  <cp:revision>8</cp:revision>
  <dcterms:created xsi:type="dcterms:W3CDTF">2020-03-02T23:08:13Z</dcterms:created>
  <dcterms:modified xsi:type="dcterms:W3CDTF">2020-03-03T00:16:53Z</dcterms:modified>
</cp:coreProperties>
</file>