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95" r:id="rId4"/>
    <p:sldId id="296" r:id="rId5"/>
    <p:sldId id="297" r:id="rId6"/>
    <p:sldId id="298" r:id="rId7"/>
    <p:sldId id="300" r:id="rId8"/>
    <p:sldId id="306" r:id="rId9"/>
    <p:sldId id="299" r:id="rId10"/>
    <p:sldId id="301" r:id="rId11"/>
    <p:sldId id="302" r:id="rId12"/>
    <p:sldId id="303" r:id="rId13"/>
    <p:sldId id="304" r:id="rId14"/>
    <p:sldId id="305" r:id="rId15"/>
    <p:sldId id="307" r:id="rId16"/>
    <p:sldId id="311" r:id="rId17"/>
    <p:sldId id="315" r:id="rId18"/>
    <p:sldId id="310" r:id="rId19"/>
    <p:sldId id="316" r:id="rId20"/>
    <p:sldId id="308" r:id="rId21"/>
    <p:sldId id="309" r:id="rId22"/>
    <p:sldId id="312" r:id="rId23"/>
    <p:sldId id="313" r:id="rId24"/>
    <p:sldId id="314" r:id="rId25"/>
  </p:sldIdLst>
  <p:sldSz cx="9144000" cy="5143500" type="screen16x9"/>
  <p:notesSz cx="6858000" cy="9144000"/>
  <p:embeddedFontLst>
    <p:embeddedFont>
      <p:font typeface="Roboto Slab" panose="020B0604020202020204" charset="0"/>
      <p:regular r:id="rId27"/>
      <p:bold r:id="rId28"/>
    </p:embeddedFont>
    <p:embeddedFont>
      <p:font typeface="Source Sans Pr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334408" y="1365721"/>
            <a:ext cx="8229601" cy="27151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0D21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DAPR – Distribued Application Runtime</a:t>
            </a:r>
            <a:endParaRPr sz="5400" dirty="0">
              <a:solidFill>
                <a:srgbClr val="0D219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31" y="229907"/>
            <a:ext cx="2041932" cy="1502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D2192"/>
                </a:solidFill>
              </a:rPr>
              <a:t>Kontejnerizovano</a:t>
            </a:r>
            <a:r>
              <a:rPr lang="en-US" b="1" dirty="0" smtClean="0">
                <a:solidFill>
                  <a:srgbClr val="0D2192"/>
                </a:solidFill>
              </a:rPr>
              <a:t> </a:t>
            </a:r>
            <a:r>
              <a:rPr lang="en-US" b="1" dirty="0" err="1" smtClean="0">
                <a:solidFill>
                  <a:srgbClr val="0D2192"/>
                </a:solidFill>
              </a:rPr>
              <a:t>okru</a:t>
            </a:r>
            <a:r>
              <a:rPr lang="sr-Latn-RS" b="1" dirty="0" smtClean="0">
                <a:solidFill>
                  <a:srgbClr val="0D2192"/>
                </a:solidFill>
              </a:rPr>
              <a:t>ženje</a:t>
            </a:r>
            <a:endParaRPr lang="sr-Latn-RS" b="1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786150" y="1156855"/>
            <a:ext cx="393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Kubernetes hosted DAPR sidecar</a:t>
            </a: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26" y="1719555"/>
            <a:ext cx="6170902" cy="303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1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Performanse DAPR-a</a:t>
            </a:r>
            <a:endParaRPr lang="sr-Latn-RS" b="1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4" y="2374898"/>
            <a:ext cx="4872471" cy="18693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6150" y="1205345"/>
            <a:ext cx="6335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Obrazac saobraćaja DAPR-a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Poziv DAPR operacije - najmanje jedan mrežni poziv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Povećanje performansi – forsiranje gRPC-a</a:t>
            </a:r>
          </a:p>
        </p:txBody>
      </p:sp>
    </p:spTree>
    <p:extLst>
      <p:ext uri="{BB962C8B-B14F-4D97-AF65-F5344CB8AC3E}">
        <p14:creationId xmlns:p14="http://schemas.microsoft.com/office/powerpoint/2010/main" val="26689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200" b="1" dirty="0" smtClean="0">
                <a:solidFill>
                  <a:srgbClr val="0D2192"/>
                </a:solidFill>
              </a:rPr>
              <a:t>DAPR i servisne mreže</a:t>
            </a:r>
            <a:endParaRPr lang="sr-Latn-RS" sz="3200" b="1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883132" y="1671814"/>
            <a:ext cx="3273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Da li je DAPR servisna mreža?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 smtClean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Sličnost:</a:t>
            </a:r>
            <a:r>
              <a:rPr lang="sr-Latn-RS" dirty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oboje podrazumevaju sidecar arhitekturu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Razlika: </a:t>
            </a:r>
            <a:r>
              <a:rPr lang="sr-Latn-R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svrha</a:t>
            </a:r>
            <a:r>
              <a:rPr lang="sr-Latn-RS" dirty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- DAPR pruža distribuirane funkcionalnosti, servisna mreža pruža      namenski mrežni infrastrukturni sloj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32" y="1671814"/>
            <a:ext cx="3434368" cy="27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rgbClr val="0D2192"/>
                </a:solidFill>
              </a:rPr>
              <a:t>DAPR i servisna mreža zajedno</a:t>
            </a:r>
            <a:endParaRPr lang="sr-Latn-RS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72" y="1309255"/>
            <a:ext cx="5643638" cy="281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2344" y="689121"/>
            <a:ext cx="9344890" cy="702600"/>
          </a:xfrm>
        </p:spPr>
        <p:txBody>
          <a:bodyPr/>
          <a:lstStyle/>
          <a:p>
            <a:pPr algn="ctr"/>
            <a:r>
              <a:rPr lang="sr-Latn-RS" sz="3200" b="1" dirty="0" smtClean="0">
                <a:solidFill>
                  <a:srgbClr val="0D2192"/>
                </a:solidFill>
              </a:rPr>
              <a:t>Primer korišćenja DAPR-a</a:t>
            </a:r>
            <a:br>
              <a:rPr lang="sr-Latn-RS" sz="3200" b="1" dirty="0" smtClean="0">
                <a:solidFill>
                  <a:srgbClr val="0D2192"/>
                </a:solidFill>
              </a:rPr>
            </a:br>
            <a:r>
              <a:rPr lang="sr-Latn-RS" sz="3200" b="1" dirty="0" smtClean="0">
                <a:solidFill>
                  <a:srgbClr val="0D2192"/>
                </a:solidFill>
              </a:rPr>
              <a:t>Sistem evidentiranja radnog vremena radnika</a:t>
            </a:r>
            <a:endParaRPr lang="sr-Latn-RS" sz="3200" b="1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96" y="1692692"/>
            <a:ext cx="4090828" cy="2617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7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359" y="83602"/>
            <a:ext cx="2866225" cy="430730"/>
          </a:xfrm>
        </p:spPr>
        <p:txBody>
          <a:bodyPr/>
          <a:lstStyle/>
          <a:p>
            <a:r>
              <a:rPr lang="en-US" dirty="0" err="1" smtClean="0">
                <a:solidFill>
                  <a:srgbClr val="0D2192"/>
                </a:solidFill>
              </a:rPr>
              <a:t>Arhitektura</a:t>
            </a:r>
            <a:r>
              <a:rPr lang="en-US" dirty="0" smtClean="0">
                <a:solidFill>
                  <a:srgbClr val="0D2192"/>
                </a:solidFill>
              </a:rPr>
              <a:t> </a:t>
            </a:r>
            <a:r>
              <a:rPr lang="en-US" dirty="0" err="1" smtClean="0">
                <a:solidFill>
                  <a:srgbClr val="0D2192"/>
                </a:solidFill>
              </a:rPr>
              <a:t>sistema</a:t>
            </a:r>
            <a:endParaRPr lang="sr-Latn-RS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93" y="712666"/>
            <a:ext cx="5050888" cy="365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D2192"/>
                </a:solidFill>
              </a:rPr>
              <a:t>Konfiguracija</a:t>
            </a:r>
            <a:r>
              <a:rPr lang="en-US" dirty="0" smtClean="0">
                <a:solidFill>
                  <a:srgbClr val="0D2192"/>
                </a:solidFill>
              </a:rPr>
              <a:t> u .NET-u</a:t>
            </a:r>
            <a:endParaRPr lang="sr-Latn-RS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786150" y="1149531"/>
            <a:ext cx="7482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Instalalacija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Nuget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paketa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Dapr.Client</a:t>
            </a:r>
            <a:endParaRPr lang="en-US" dirty="0" smtClean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Konfigurisanje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Dapr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clienta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kao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interfejsa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ka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DAPR sidecar-u,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kroz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Dependency injection u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Program.cs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(.NET6, .NET7),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ili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u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Startup.cs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(NET Core 3.1, .NET Core 5.0)</a:t>
            </a:r>
            <a:endParaRPr lang="en-U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59" y="2363865"/>
            <a:ext cx="5685927" cy="103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837" y="231920"/>
            <a:ext cx="7571700" cy="702600"/>
          </a:xfrm>
        </p:spPr>
        <p:txBody>
          <a:bodyPr/>
          <a:lstStyle/>
          <a:p>
            <a:r>
              <a:rPr lang="en-US" b="1" dirty="0" smtClean="0">
                <a:solidFill>
                  <a:srgbClr val="0D2192"/>
                </a:solidFill>
              </a:rPr>
              <a:t>Bindings</a:t>
            </a:r>
            <a:endParaRPr lang="sr-Latn-RS" b="1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491837" y="1010720"/>
            <a:ext cx="4468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Omogućava mikroservisima: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Hendlovanje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doga</a:t>
            </a: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đaja iz eksternih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Objavljivanje događaja eksternim sistemima</a:t>
            </a: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2" y="1918248"/>
            <a:ext cx="7349836" cy="1784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6864" y="4294909"/>
            <a:ext cx="4523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Nije isto što i pubslish/subscribe mehanizam! </a:t>
            </a:r>
            <a:endParaRPr lang="sr-Latn-RS" b="1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8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259" y="114789"/>
            <a:ext cx="7571700" cy="702600"/>
          </a:xfrm>
        </p:spPr>
        <p:txBody>
          <a:bodyPr/>
          <a:lstStyle/>
          <a:p>
            <a:r>
              <a:rPr lang="sr-Latn-RS" dirty="0" smtClean="0">
                <a:solidFill>
                  <a:srgbClr val="0D2192"/>
                </a:solidFill>
              </a:rPr>
              <a:t>Input binding</a:t>
            </a:r>
            <a:endParaRPr lang="sr-Latn-RS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893617" y="1073727"/>
            <a:ext cx="66224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Trigeruje kod mikroservisa, događajem iz eksternog resursa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Konfiguracija resursa vrši se u YAML fajlu komponente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Takođe, konfiguriše se public endpoint mikroservisa kao event handler</a:t>
            </a: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57" y="1812391"/>
            <a:ext cx="4289344" cy="28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6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678872" y="886691"/>
            <a:ext cx="6269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Primena kod CameraDataCalculation servisa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Hendluje se događaj sa eksternog servisa CameraSimulation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Iskorišćen Mqtt input binding, česta primena kod IoT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Eclipse Mosquitto, kao Mqtt message brocker</a:t>
            </a: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710" y="159328"/>
            <a:ext cx="2271715" cy="2779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85" y="3036413"/>
            <a:ext cx="6858679" cy="161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7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477375" y="829514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rgbClr val="0D2192"/>
                </a:solidFill>
              </a:rPr>
              <a:t>Distribuirane mikroservisne aplikacije</a:t>
            </a:r>
            <a:r>
              <a:rPr lang="en" dirty="0">
                <a:solidFill>
                  <a:srgbClr val="0D2192"/>
                </a:solidFill>
              </a:rPr>
              <a:t> </a:t>
            </a:r>
            <a:r>
              <a:rPr lang="sr-Latn-RS" dirty="0" smtClean="0">
                <a:solidFill>
                  <a:srgbClr val="0D2192"/>
                </a:solidFill>
              </a:rPr>
              <a:t>– različiti izazovi za developer-e</a:t>
            </a:r>
            <a:endParaRPr dirty="0">
              <a:solidFill>
                <a:srgbClr val="0D2192"/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449" y="1898160"/>
            <a:ext cx="4887745" cy="27150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11" y="297669"/>
            <a:ext cx="7571700" cy="702600"/>
          </a:xfrm>
        </p:spPr>
        <p:txBody>
          <a:bodyPr/>
          <a:lstStyle/>
          <a:p>
            <a:r>
              <a:rPr lang="en-US" dirty="0" smtClean="0">
                <a:solidFill>
                  <a:srgbClr val="0D2192"/>
                </a:solidFill>
              </a:rPr>
              <a:t>State management</a:t>
            </a:r>
            <a:endParaRPr lang="sr-Latn-RS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485939" y="1271976"/>
            <a:ext cx="3688950" cy="229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Čuvanje, čitanje i pretraživanje key/value parova iz podržanih state store-ova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State store, tipična primena: korpa u online shop-u, stanje sesije tokom igranja igre...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HTTP POST za čuvanje i izvršenje upita nad key/value parovima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HTTP GET za čitanje vrednosti iza specificiranog ključa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350" y="1085414"/>
            <a:ext cx="4680954" cy="24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4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650" y="733961"/>
            <a:ext cx="2137357" cy="22923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4120" y="926041"/>
            <a:ext cx="5721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Dodatni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metapodaci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koji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opisuju</a:t>
            </a:r>
            <a:r>
              <a:rPr lang="en-US" dirty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zahteve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konkurentnosti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I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konzistentnosti</a:t>
            </a:r>
            <a:endParaRPr lang="en-US" dirty="0" smtClean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Po default-u: </a:t>
            </a:r>
            <a:r>
              <a:rPr lang="en-U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eventually consistent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last-write-wins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Podr</a:t>
            </a: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žane </a:t>
            </a:r>
            <a:r>
              <a:rPr lang="sr-Latn-R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bulk </a:t>
            </a: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 </a:t>
            </a:r>
            <a:r>
              <a:rPr lang="sr-Latn-R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transakcione </a:t>
            </a: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operacije</a:t>
            </a:r>
            <a:endParaRPr lang="en-U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07" y="3263141"/>
            <a:ext cx="7581900" cy="4095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64120" y="246515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Primena kod Camera Data Calculation service, izrađenog u .Net-u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574" y="3904642"/>
            <a:ext cx="57816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Publish</a:t>
            </a:r>
            <a:r>
              <a:rPr lang="sr-Latn-RS" dirty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&amp; 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Subscribe</a:t>
            </a: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98992" y="1240589"/>
            <a:ext cx="36949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Objaviljivač (publisher) šalje poruke preko ulaznog kanala, na određenu temu </a:t>
            </a:r>
            <a:r>
              <a:rPr lang="sr-Latn-R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(topic)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Pretplatnik (subscriber) se pretplaćuje na temu i prima poruke sa izlaznog kanala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Queueing mehanizam message brocker-a, garantuje trajnost, čuvanjem poruka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Pretplatnici ne moraju biti odmah dostupni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DAPR garantuje At-Least-Once semantiku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3080" name="Picture 8" descr="https://docs.dapr.io/images/pubsub-overview-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64" y="1527373"/>
            <a:ext cx="4256004" cy="166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4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6" name="AutoShape 2" descr="The Dapr pub/sub stack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r-Latn-R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232" y="845619"/>
            <a:ext cx="3755041" cy="28548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4676" y="93420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Request:</a:t>
            </a:r>
            <a:b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</a:b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http</a:t>
            </a:r>
            <a:r>
              <a:rPr lang="sr-Latn-RS" dirty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://localhost:&lt;dapr-port&gt;/v1.0/publish/&lt;pub-sub-name&gt;/&lt;topic</a:t>
            </a: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&gt;</a:t>
            </a:r>
            <a:b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</a:b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/>
            </a:r>
            <a:b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</a:b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Json response:</a:t>
            </a:r>
            <a:b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</a:br>
            <a:r>
              <a:rPr lang="sr-Latn-RS" dirty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{ "status": "&lt;status&gt;" </a:t>
            </a: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}</a:t>
            </a:r>
            <a:b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</a:br>
            <a:endParaRPr lang="sr-Latn-RS" dirty="0" smtClean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Gde je status: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SUCCES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RETRY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DROP</a:t>
            </a:r>
            <a:b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</a:b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3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678" y="214230"/>
            <a:ext cx="7571700" cy="477755"/>
          </a:xfrm>
        </p:spPr>
        <p:txBody>
          <a:bodyPr/>
          <a:lstStyle/>
          <a:p>
            <a:r>
              <a:rPr lang="sr-Latn-RS" sz="1400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Implementacija u .NET-u</a:t>
            </a:r>
            <a:endParaRPr lang="sr-Latn-RS" sz="1400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28" y="1860151"/>
            <a:ext cx="2360963" cy="29474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67" y="691985"/>
            <a:ext cx="6555200" cy="8233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19" y="1860151"/>
            <a:ext cx="5659534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7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66" y="292444"/>
            <a:ext cx="7571700" cy="702600"/>
          </a:xfrm>
        </p:spPr>
        <p:txBody>
          <a:bodyPr/>
          <a:lstStyle/>
          <a:p>
            <a:r>
              <a:rPr lang="sr-Latn-RS" sz="3200" b="1" dirty="0" smtClean="0">
                <a:solidFill>
                  <a:srgbClr val="0D2192"/>
                </a:solidFill>
              </a:rPr>
              <a:t>Zašto DAPR ?</a:t>
            </a:r>
            <a:endParaRPr lang="sr-Latn-RS" sz="3200" b="1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AutoShape 4" descr="Dapr at 20,000 feet"/>
          <p:cNvSpPr>
            <a:spLocks noChangeAspect="1" noChangeArrowheads="1"/>
          </p:cNvSpPr>
          <p:nvPr/>
        </p:nvSpPr>
        <p:spPr bwMode="auto">
          <a:xfrm>
            <a:off x="2297884" y="339818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95" y="1896073"/>
            <a:ext cx="5826876" cy="27513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6066" y="1039892"/>
            <a:ext cx="7150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API </a:t>
            </a:r>
            <a:r>
              <a:rPr lang="en-US" sz="2000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koji</a:t>
            </a:r>
            <a:r>
              <a:rPr lang="en-US" sz="2000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pojednostavljuje</a:t>
            </a:r>
            <a:r>
              <a:rPr lang="en-US" sz="2000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mikroservnisnu</a:t>
            </a:r>
            <a:r>
              <a:rPr lang="en-US" sz="2000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2000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povezanost</a:t>
            </a:r>
            <a:r>
              <a:rPr lang="en-US" sz="2000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/>
            </a:r>
            <a:br>
              <a:rPr lang="en-US" sz="2000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</a:br>
            <a:r>
              <a:rPr lang="sr-Latn-RS" sz="2000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Nezavisnost </a:t>
            </a:r>
            <a:r>
              <a:rPr lang="sr-Latn-RS" sz="2000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od programskog jezika i razvojnog okruženja</a:t>
            </a:r>
            <a:endParaRPr lang="sr-Latn-RS" sz="2000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71" y="289601"/>
            <a:ext cx="7571700" cy="702600"/>
          </a:xfrm>
        </p:spPr>
        <p:txBody>
          <a:bodyPr/>
          <a:lstStyle/>
          <a:p>
            <a:r>
              <a:rPr lang="sr-Latn-RS" sz="3200" b="1" dirty="0" smtClean="0">
                <a:solidFill>
                  <a:srgbClr val="0D2192"/>
                </a:solidFill>
              </a:rPr>
              <a:t>Arhitektura</a:t>
            </a:r>
            <a:endParaRPr lang="sr-Latn-RS" sz="3200" b="1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472642" y="1141349"/>
            <a:ext cx="6497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Gradivni blokovi – </a:t>
            </a:r>
            <a:r>
              <a:rPr lang="sr-Latn-RS" sz="2000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enkapsuliraju „mogućnosti“ distribuirane infratsrukture</a:t>
            </a:r>
            <a:endParaRPr lang="sr-Latn-RS" sz="2000" b="1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59" y="1675046"/>
            <a:ext cx="3366263" cy="34684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371" y="1895905"/>
            <a:ext cx="41717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State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Service invocation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Publish and subscribe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Bindings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Observability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Secrets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Actors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/>
            </a:r>
            <a:b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</a:b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0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2463439"/>
            <a:ext cx="3784969" cy="19769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2515" y="569541"/>
            <a:ext cx="5064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Integracija servisa sa gradivnim blokom</a:t>
            </a:r>
            <a:endParaRPr lang="sr-Latn-RS" sz="2000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515" y="1203496"/>
            <a:ext cx="4925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Pristup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infratsrukturi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preko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HTTP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ili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gRPC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API-a</a:t>
            </a: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1026" name="Picture 2" descr="https://docs.dapr.io/images/overview-sidecar-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45" y="2076399"/>
            <a:ext cx="4139270" cy="236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9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59090" y="532963"/>
            <a:ext cx="57006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Sidecar arhitektura</a:t>
            </a:r>
            <a:br>
              <a:rPr lang="sr-Latn-RS" sz="2000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</a:br>
            <a:endParaRPr lang="sr-Latn-RS" sz="2000" b="1" dirty="0" smtClean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Izdvojeni memorijski prostor ili zaseban kontejner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Izolacija i enkapsulacija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Povezivanje (integracija) sa servisom, </a:t>
            </a:r>
            <a:r>
              <a:rPr lang="sr-Latn-R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ne deo njega!</a:t>
            </a:r>
            <a:endParaRPr lang="sr-Latn-RS" dirty="0" smtClean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AutoShape 2" descr="Sidecar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31" y="2074604"/>
            <a:ext cx="4223848" cy="27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D2192"/>
                </a:solidFill>
              </a:rPr>
              <a:t>DAPR </a:t>
            </a:r>
            <a:r>
              <a:rPr lang="en-US" b="1" dirty="0" err="1" smtClean="0">
                <a:solidFill>
                  <a:srgbClr val="0D2192"/>
                </a:solidFill>
              </a:rPr>
              <a:t>komponente</a:t>
            </a:r>
            <a:endParaRPr lang="sr-Latn-RS" b="1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668387" y="1129145"/>
            <a:ext cx="4599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Konkretna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implementacija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gradivnih</a:t>
            </a:r>
            <a:r>
              <a:rPr lang="en-US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blokova</a:t>
            </a:r>
            <a:endParaRPr lang="sr-Latn-RS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76" y="1634125"/>
            <a:ext cx="5286342" cy="300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935182" y="581891"/>
            <a:ext cx="3772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Definicija</a:t>
            </a:r>
            <a:r>
              <a:rPr lang="en-U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b="1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komponente</a:t>
            </a:r>
            <a:r>
              <a:rPr lang="en-US" b="1" dirty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b="1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kroz</a:t>
            </a:r>
            <a:r>
              <a:rPr lang="en-US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 YAML </a:t>
            </a:r>
            <a:r>
              <a:rPr lang="en-US" b="1" dirty="0" err="1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fajl</a:t>
            </a:r>
            <a:endParaRPr lang="en-US" b="1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27" y="1514984"/>
            <a:ext cx="2518063" cy="24876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33" y="1205344"/>
            <a:ext cx="3883603" cy="31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200" b="1" dirty="0" smtClean="0">
                <a:solidFill>
                  <a:srgbClr val="0D2192"/>
                </a:solidFill>
              </a:rPr>
              <a:t>Hosting environment</a:t>
            </a:r>
            <a:endParaRPr lang="sr-Latn-RS" sz="3200" b="1" dirty="0">
              <a:solidFill>
                <a:srgbClr val="0D219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786150" y="1087582"/>
            <a:ext cx="4384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D2192"/>
                </a:solidFill>
                <a:latin typeface="Roboto Slab" panose="020B0604020202020204" charset="0"/>
                <a:ea typeface="Roboto Slab" panose="020B0604020202020204" charset="0"/>
              </a:rPr>
              <a:t>Self-hosted mode</a:t>
            </a:r>
            <a:endParaRPr lang="sr-Latn-RS" sz="2000" b="1" dirty="0">
              <a:solidFill>
                <a:srgbClr val="0D2192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34" y="1821873"/>
            <a:ext cx="5908359" cy="20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420</Words>
  <Application>Microsoft Office PowerPoint</Application>
  <PresentationFormat>On-screen Show (16:9)</PresentationFormat>
  <Paragraphs>98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Roboto Slab</vt:lpstr>
      <vt:lpstr>Arial</vt:lpstr>
      <vt:lpstr>Source Sans Pro</vt:lpstr>
      <vt:lpstr>Cordelia template</vt:lpstr>
      <vt:lpstr>DAPR – Distribued Application Runtime</vt:lpstr>
      <vt:lpstr>Distribuirane mikroservisne aplikacije – različiti izazovi za developer-e</vt:lpstr>
      <vt:lpstr>Zašto DAPR ?</vt:lpstr>
      <vt:lpstr>Arhitektura</vt:lpstr>
      <vt:lpstr>PowerPoint Presentation</vt:lpstr>
      <vt:lpstr>PowerPoint Presentation</vt:lpstr>
      <vt:lpstr>DAPR komponente</vt:lpstr>
      <vt:lpstr>PowerPoint Presentation</vt:lpstr>
      <vt:lpstr>Hosting environment</vt:lpstr>
      <vt:lpstr>Kontejnerizovano okruženje</vt:lpstr>
      <vt:lpstr>Performanse DAPR-a</vt:lpstr>
      <vt:lpstr>DAPR i servisne mreže</vt:lpstr>
      <vt:lpstr>DAPR i servisna mreža zajedno</vt:lpstr>
      <vt:lpstr>Primer korišćenja DAPR-a Sistem evidentiranja radnog vremena radnika</vt:lpstr>
      <vt:lpstr>Arhitektura sistema</vt:lpstr>
      <vt:lpstr>Konfiguracija u .NET-u</vt:lpstr>
      <vt:lpstr>Bindings</vt:lpstr>
      <vt:lpstr>Input binding</vt:lpstr>
      <vt:lpstr>PowerPoint Presentation</vt:lpstr>
      <vt:lpstr>State management</vt:lpstr>
      <vt:lpstr>PowerPoint Presentation</vt:lpstr>
      <vt:lpstr>Publish &amp; Subscribe</vt:lpstr>
      <vt:lpstr>PowerPoint Presentation</vt:lpstr>
      <vt:lpstr>Implementacija u .NET-u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DAPR – Distribued Application Runtime</dc:title>
  <cp:lastModifiedBy>Predrag</cp:lastModifiedBy>
  <cp:revision>36</cp:revision>
  <dcterms:modified xsi:type="dcterms:W3CDTF">2023-01-31T22:16:48Z</dcterms:modified>
</cp:coreProperties>
</file>