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7" r:id="rId3"/>
    <p:sldId id="295" r:id="rId4"/>
    <p:sldId id="296" r:id="rId5"/>
    <p:sldId id="297" r:id="rId6"/>
    <p:sldId id="298" r:id="rId7"/>
    <p:sldId id="300" r:id="rId8"/>
    <p:sldId id="306" r:id="rId9"/>
    <p:sldId id="299" r:id="rId10"/>
    <p:sldId id="301" r:id="rId11"/>
    <p:sldId id="302" r:id="rId12"/>
    <p:sldId id="303" r:id="rId13"/>
    <p:sldId id="304" r:id="rId14"/>
    <p:sldId id="305" r:id="rId15"/>
    <p:sldId id="307" r:id="rId16"/>
    <p:sldId id="310" r:id="rId17"/>
    <p:sldId id="308" r:id="rId18"/>
    <p:sldId id="309" r:id="rId19"/>
    <p:sldId id="262" r:id="rId20"/>
    <p:sldId id="292" r:id="rId21"/>
    <p:sldId id="293" r:id="rId22"/>
    <p:sldId id="294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oboto Slab" panose="020B0604020202020204" charset="0"/>
      <p:regular r:id="rId29"/>
      <p:bold r:id="rId30"/>
    </p:embeddedFont>
    <p:embeddedFont>
      <p:font typeface="Source Sans Pr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58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34408" y="1365721"/>
            <a:ext cx="8229601" cy="27151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0D21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DAPR – Distribued Application Runtime</a:t>
            </a:r>
            <a:endParaRPr sz="5400" dirty="0">
              <a:solidFill>
                <a:srgbClr val="0D219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31" y="229907"/>
            <a:ext cx="2041932" cy="1502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D2192"/>
                </a:solidFill>
              </a:rPr>
              <a:t>Kontejnerizovano</a:t>
            </a:r>
            <a:r>
              <a:rPr lang="en-US" b="1" dirty="0" smtClean="0">
                <a:solidFill>
                  <a:srgbClr val="0D2192"/>
                </a:solidFill>
              </a:rPr>
              <a:t> </a:t>
            </a:r>
            <a:r>
              <a:rPr lang="en-US" b="1" dirty="0" err="1" smtClean="0">
                <a:solidFill>
                  <a:srgbClr val="0D2192"/>
                </a:solidFill>
              </a:rPr>
              <a:t>okru</a:t>
            </a:r>
            <a:r>
              <a:rPr lang="sr-Latn-RS" b="1" dirty="0" smtClean="0">
                <a:solidFill>
                  <a:srgbClr val="0D2192"/>
                </a:solidFill>
              </a:rPr>
              <a:t>ženje</a:t>
            </a:r>
            <a:endParaRPr lang="sr-Latn-RS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786150" y="1156855"/>
            <a:ext cx="393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Kubernetes hosted DAPR sidecar</a:t>
            </a: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26" y="1719555"/>
            <a:ext cx="6170902" cy="30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1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Performanse DAPR-a</a:t>
            </a:r>
            <a:endParaRPr lang="sr-Latn-RS" b="1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2374898"/>
            <a:ext cx="4872471" cy="18693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6150" y="1205345"/>
            <a:ext cx="6335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Obrazac saobraćaja DAPR-a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Poziv DAPR operacije - najmanje jedan mrežni poziv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Povećanje performansi – forsiranje gRPC-a</a:t>
            </a:r>
          </a:p>
        </p:txBody>
      </p:sp>
    </p:spTree>
    <p:extLst>
      <p:ext uri="{BB962C8B-B14F-4D97-AF65-F5344CB8AC3E}">
        <p14:creationId xmlns:p14="http://schemas.microsoft.com/office/powerpoint/2010/main" val="26689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b="1" dirty="0" smtClean="0">
                <a:solidFill>
                  <a:srgbClr val="0D2192"/>
                </a:solidFill>
              </a:rPr>
              <a:t>DAPR i servisne mreže</a:t>
            </a:r>
            <a:endParaRPr lang="sr-Latn-RS" sz="3200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883132" y="1671814"/>
            <a:ext cx="3273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Da li je DAPR servisna mreža?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 smtClean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Sličnost:</a:t>
            </a:r>
            <a:r>
              <a:rPr lang="sr-Latn-RS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oboje podrazumevaju sidecar arhitekturu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Razlika: </a:t>
            </a:r>
            <a:r>
              <a:rPr lang="sr-Latn-R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svrha</a:t>
            </a:r>
            <a:r>
              <a:rPr lang="sr-Latn-RS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- DAPR pruža distribuirane funkcionalnosti, servisna mreža pruža      namenski mrežni infrastrukturni sloj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32" y="1671814"/>
            <a:ext cx="3434368" cy="27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rgbClr val="0D2192"/>
                </a:solidFill>
              </a:rPr>
              <a:t>DAPR i servisna mreža zajedno</a:t>
            </a:r>
            <a:endParaRPr lang="sr-Latn-RS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72" y="1309255"/>
            <a:ext cx="5643638" cy="281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2344" y="689121"/>
            <a:ext cx="9344890" cy="702600"/>
          </a:xfrm>
        </p:spPr>
        <p:txBody>
          <a:bodyPr/>
          <a:lstStyle/>
          <a:p>
            <a:pPr algn="ctr"/>
            <a:r>
              <a:rPr lang="sr-Latn-RS" sz="3200" b="1" dirty="0" smtClean="0">
                <a:solidFill>
                  <a:srgbClr val="0D2192"/>
                </a:solidFill>
              </a:rPr>
              <a:t>Primer korišćenja DAPR-a</a:t>
            </a:r>
            <a:br>
              <a:rPr lang="sr-Latn-RS" sz="3200" b="1" dirty="0" smtClean="0">
                <a:solidFill>
                  <a:srgbClr val="0D2192"/>
                </a:solidFill>
              </a:rPr>
            </a:br>
            <a:r>
              <a:rPr lang="sr-Latn-RS" sz="3200" b="1" dirty="0" smtClean="0">
                <a:solidFill>
                  <a:srgbClr val="0D2192"/>
                </a:solidFill>
              </a:rPr>
              <a:t>Sistem evidentiranja radnog vremena radnika</a:t>
            </a:r>
            <a:endParaRPr lang="sr-Latn-RS" sz="3200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96" y="1692692"/>
            <a:ext cx="4090828" cy="2617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7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359" y="83602"/>
            <a:ext cx="2866225" cy="430730"/>
          </a:xfrm>
        </p:spPr>
        <p:txBody>
          <a:bodyPr/>
          <a:lstStyle/>
          <a:p>
            <a:r>
              <a:rPr lang="en-US" dirty="0" err="1" smtClean="0">
                <a:solidFill>
                  <a:srgbClr val="0D2192"/>
                </a:solidFill>
              </a:rPr>
              <a:t>Arhitektura</a:t>
            </a:r>
            <a:r>
              <a:rPr lang="en-US" dirty="0" smtClean="0">
                <a:solidFill>
                  <a:srgbClr val="0D2192"/>
                </a:solidFill>
              </a:rPr>
              <a:t> </a:t>
            </a:r>
            <a:r>
              <a:rPr lang="en-US" dirty="0" err="1" smtClean="0">
                <a:solidFill>
                  <a:srgbClr val="0D2192"/>
                </a:solidFill>
              </a:rPr>
              <a:t>sistema</a:t>
            </a:r>
            <a:endParaRPr lang="sr-Latn-RS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93" y="712666"/>
            <a:ext cx="5050888" cy="36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8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259" y="114789"/>
            <a:ext cx="7571700" cy="702600"/>
          </a:xfrm>
        </p:spPr>
        <p:txBody>
          <a:bodyPr/>
          <a:lstStyle/>
          <a:p>
            <a:r>
              <a:rPr lang="sr-Latn-RS" dirty="0" smtClean="0">
                <a:solidFill>
                  <a:srgbClr val="0D2192"/>
                </a:solidFill>
              </a:rPr>
              <a:t>Input binding</a:t>
            </a:r>
            <a:endParaRPr lang="sr-Latn-RS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936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11" y="297669"/>
            <a:ext cx="7571700" cy="702600"/>
          </a:xfrm>
        </p:spPr>
        <p:txBody>
          <a:bodyPr/>
          <a:lstStyle/>
          <a:p>
            <a:r>
              <a:rPr lang="en-US" dirty="0" smtClean="0">
                <a:solidFill>
                  <a:srgbClr val="0D2192"/>
                </a:solidFill>
              </a:rPr>
              <a:t>State management</a:t>
            </a:r>
            <a:endParaRPr lang="sr-Latn-RS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485939" y="1271976"/>
            <a:ext cx="3688950" cy="229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Čuvanje, čitanje i pretraživanje key/value parova iz podržanih state store-ova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State store, tipična primena: korpa u online shop-u, stanje sesije tokom igranja igre...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HTTP POST za čuvanje i izvršenje upita nad key/value parovima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HTTP GET za čitanje vrednosti iza specificiranog ključa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50" y="1085414"/>
            <a:ext cx="4680954" cy="24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48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33" y="971140"/>
            <a:ext cx="2137357" cy="2292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597" y="199747"/>
            <a:ext cx="5711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Primena kod Camera Data Calculation service, izrađenog u .Net-u</a:t>
            </a: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151" y="1642796"/>
            <a:ext cx="5200233" cy="9490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3" y="3641369"/>
            <a:ext cx="75819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50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477375" y="829514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rgbClr val="0D2192"/>
                </a:solidFill>
              </a:rPr>
              <a:t>Distribuirane mikroservisne aplikacije</a:t>
            </a:r>
            <a:r>
              <a:rPr lang="en" dirty="0">
                <a:solidFill>
                  <a:srgbClr val="0D2192"/>
                </a:solidFill>
              </a:rPr>
              <a:t> </a:t>
            </a:r>
            <a:r>
              <a:rPr lang="sr-Latn-RS" dirty="0" smtClean="0">
                <a:solidFill>
                  <a:srgbClr val="0D2192"/>
                </a:solidFill>
              </a:rPr>
              <a:t>– različiti izazovi za developer-e</a:t>
            </a:r>
            <a:endParaRPr dirty="0">
              <a:solidFill>
                <a:srgbClr val="0D2192"/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449" y="1898160"/>
            <a:ext cx="4887745" cy="2715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11" name="Google Shape;711;p4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12" name="Google Shape;712;p4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713" name="Google Shape;713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728" name="Google Shape;728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734" name="Google Shape;734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41" name="Google Shape;741;p4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742" name="Google Shape;742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47" name="Google Shape;747;p4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74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756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1" name="Google Shape;761;p4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64" name="Google Shape;764;p4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765" name="Google Shape;765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768" name="Google Shape;76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771" name="Google Shape;771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775" name="Google Shape;775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783" name="Google Shape;783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790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95" name="Google Shape;795;p4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796" name="Google Shape;796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799" name="Google Shape;799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805" name="Google Shape;805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808" name="Google Shape;808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5" name="Google Shape;815;p4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816" name="Google Shape;816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1" name="Google Shape;821;p4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822" name="Google Shape;822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831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836" name="Google Shape;836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841" name="Google Shape;841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846" name="Google Shape;846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849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852" name="Google Shape;852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4" name="Google Shape;854;p4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55" name="Google Shape;855;p4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856" name="Google Shape;856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859" name="Google Shape;859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68" name="Google Shape;868;p4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69" name="Google Shape;869;p4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73" name="Google Shape;873;p4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874" name="Google Shape;874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877" name="Google Shape;877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882" name="Google Shape;882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86" name="Google Shape;886;p4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887" name="Google Shape;887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89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904" name="Google Shape;904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908" name="Google Shape;908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912" name="Google Shape;912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918" name="Google Shape;918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921" name="Google Shape;921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929" name="Google Shape;929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936" name="Google Shape;936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939" name="Google Shape;939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43" name="Google Shape;943;p4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4" name="Google Shape;944;p4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5" name="Google Shape;945;p4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6" name="Google Shape;946;p4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947" name="Google Shape;947;p4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948" name="Google Shape;948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957" name="Google Shape;957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960" name="Google Shape;960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967" name="Google Shape;967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975" name="Google Shape;975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979" name="Google Shape;979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986" name="Google Shape;986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990" name="Google Shape;990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994" name="Google Shape;994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1000" name="Google Shape;1000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1028" name="Google Shape;1028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105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1067" name="Google Shape;1067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1071" name="Google Shape;1071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1078" name="Google Shape;1078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1087" name="Google Shape;1087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1091" name="Google Shape;1091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1097" name="Google Shape;1097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1105" name="Google Shape;1105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1112" name="Google Shape;1112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1122" name="Google Shape;1122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1134" name="Google Shape;1134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1140" name="Google Shape;1140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1148" name="Google Shape;114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1151" name="Google Shape;11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1154" name="Google Shape;115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6" name="Google Shape;1156;p4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64" name="Google Shape;116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71" name="Google Shape;117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76" name="Google Shape;117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80" name="Google Shape;118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86" name="Google Shape;118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90" name="Google Shape;119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95" name="Google Shape;119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01" name="Google Shape;120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08" name="Google Shape;120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11" name="Google Shape;121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15" name="Google Shape;121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22" name="Google Shape;122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28" name="Google Shape;122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32" name="Google Shape;123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33" name="Google Shape;123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3" name="Google Shape;124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50" name="Google Shape;125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55" name="Google Shape;125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61" name="Google Shape;126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68" name="Google Shape;126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73" name="Google Shape;127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78" name="Google Shape;127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3" name="Google Shape;128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84" name="Google Shape;128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4" name="Google Shape;1294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95" name="Google Shape;129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8" name="Google Shape;129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99" name="Google Shape;129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9" name="Google Shape;1309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10" name="Google Shape;131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26" name="Google Shape;132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34" name="Google Shape;133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39" name="Google Shape;133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44" name="Google Shape;134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50" name="Google Shape;135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57" name="Google Shape;135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61" name="Google Shape;136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67" name="Google Shape;136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74" name="Google Shape;137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78" name="Google Shape;137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83" name="Google Shape;138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90" name="Google Shape;139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98" name="Google Shape;139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03" name="Google Shape;140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07" name="Google Shape;140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11" name="Google Shape;141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5" name="Google Shape;1415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16" name="Google Shape;141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21" name="Google Shape;142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27" name="Google Shape;142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34" name="Google Shape;143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42" name="Google Shape;144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4" name="Google Shape;1454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55" name="Google Shape;145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60" name="Google Shape;146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3" name="Google Shape;1463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64" name="Google Shape;146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71" name="Google Shape;147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80" name="Google Shape;148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93" name="Google Shape;149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06" name="Google Shape;150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8" name="Google Shape;1518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19" name="Google Shape;151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26" name="Google Shape;152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542" name="Google Shape;1542;p49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6" name="Google Shape;1546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47" name="Google Shape;154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48" name="Google Shape;154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1" name="Google Shape;155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2" name="Google Shape;155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5" name="Google Shape;155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56" name="Google Shape;155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9" name="Google Shape;155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0" name="Google Shape;156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3" name="Google Shape;1563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64" name="Google Shape;156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2" name="Google Shape;1572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73" name="Google Shape;157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98" name="Google Shape;159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99" name="Google Shape;159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1" name="Google Shape;160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07" name="Google Shape;1607;p4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08" name="Google Shape;1608;p4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0"/>
          <p:cNvSpPr txBox="1"/>
          <p:nvPr/>
        </p:nvSpPr>
        <p:spPr>
          <a:xfrm>
            <a:off x="808100" y="838100"/>
            <a:ext cx="8032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also use any emoji as an icon!</a:t>
            </a: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4" name="Google Shape;1614;p5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5" name="Google Shape;1615;p5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66" y="292444"/>
            <a:ext cx="7571700" cy="702600"/>
          </a:xfrm>
        </p:spPr>
        <p:txBody>
          <a:bodyPr/>
          <a:lstStyle/>
          <a:p>
            <a:r>
              <a:rPr lang="sr-Latn-RS" sz="3200" b="1" dirty="0" smtClean="0">
                <a:solidFill>
                  <a:srgbClr val="0D2192"/>
                </a:solidFill>
              </a:rPr>
              <a:t>Zašto DAPR ?</a:t>
            </a:r>
            <a:endParaRPr lang="sr-Latn-RS" sz="3200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AutoShape 4" descr="Dapr at 20,000 feet"/>
          <p:cNvSpPr>
            <a:spLocks noChangeAspect="1" noChangeArrowheads="1"/>
          </p:cNvSpPr>
          <p:nvPr/>
        </p:nvSpPr>
        <p:spPr bwMode="auto">
          <a:xfrm>
            <a:off x="2297884" y="339818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95" y="1896073"/>
            <a:ext cx="5826876" cy="27513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6066" y="1039892"/>
            <a:ext cx="7150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API </a:t>
            </a:r>
            <a:r>
              <a:rPr lang="en-US" sz="2000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koji</a:t>
            </a:r>
            <a:r>
              <a:rPr lang="en-U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pojednostavljuje</a:t>
            </a:r>
            <a:r>
              <a:rPr lang="en-U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mikroservnisnu</a:t>
            </a:r>
            <a:r>
              <a:rPr lang="en-U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povezanost</a:t>
            </a:r>
            <a:r>
              <a:rPr lang="en-U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/>
            </a:r>
            <a:br>
              <a:rPr lang="en-U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sr-Latn-R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Nezavisnost </a:t>
            </a:r>
            <a:r>
              <a:rPr lang="sr-Latn-R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od programskog jezika i razvojnog okruženja</a:t>
            </a:r>
            <a:endParaRPr lang="sr-Latn-RS" sz="2000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71" y="289601"/>
            <a:ext cx="7571700" cy="702600"/>
          </a:xfrm>
        </p:spPr>
        <p:txBody>
          <a:bodyPr/>
          <a:lstStyle/>
          <a:p>
            <a:r>
              <a:rPr lang="sr-Latn-RS" sz="3200" b="1" dirty="0" smtClean="0">
                <a:solidFill>
                  <a:srgbClr val="0D2192"/>
                </a:solidFill>
              </a:rPr>
              <a:t>Arhitektura</a:t>
            </a:r>
            <a:endParaRPr lang="sr-Latn-RS" sz="3200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472642" y="1141349"/>
            <a:ext cx="6497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Gradivni blokovi – </a:t>
            </a:r>
            <a:r>
              <a:rPr lang="sr-Latn-R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enkapsuliraju „mogućnosti“ distribuirane infratsrukture</a:t>
            </a:r>
            <a:endParaRPr lang="sr-Latn-RS" sz="2000" b="1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59" y="1675046"/>
            <a:ext cx="3366263" cy="34684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371" y="1895905"/>
            <a:ext cx="4171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State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Service invocation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Publish and subscribe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Bindings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Observability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Secrets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Actors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/>
            </a:r>
            <a:b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0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2463439"/>
            <a:ext cx="3784969" cy="19769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2515" y="569541"/>
            <a:ext cx="5064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Integracija servisa sa gradivnim blokom</a:t>
            </a:r>
            <a:endParaRPr lang="sr-Latn-RS" sz="2000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5" y="1203496"/>
            <a:ext cx="4925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Pristup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infratsrukturi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preko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HTTP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ili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gRPC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API-a</a:t>
            </a: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1026" name="Picture 2" descr="https://docs.dapr.io/images/overview-sidecar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45" y="2076399"/>
            <a:ext cx="4139270" cy="236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9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59090" y="532963"/>
            <a:ext cx="57006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Sidecar arhitektura</a:t>
            </a:r>
            <a:br>
              <a:rPr lang="sr-Latn-R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endParaRPr lang="sr-Latn-RS" sz="2000" b="1" dirty="0" smtClean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Izdvojeni memorijski prostor ili zaseban kontejner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Izolacija i enkapsulacija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Povezivanje (integracija) sa servisom, </a:t>
            </a:r>
            <a:r>
              <a:rPr lang="sr-Latn-R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ne deo njega!</a:t>
            </a:r>
            <a:endParaRPr lang="sr-Latn-RS" dirty="0" smtClean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AutoShape 2" descr="Sidecar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31" y="2074604"/>
            <a:ext cx="4223848" cy="27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D2192"/>
                </a:solidFill>
              </a:rPr>
              <a:t>DAPR </a:t>
            </a:r>
            <a:r>
              <a:rPr lang="en-US" b="1" dirty="0" err="1" smtClean="0">
                <a:solidFill>
                  <a:srgbClr val="0D2192"/>
                </a:solidFill>
              </a:rPr>
              <a:t>komponente</a:t>
            </a:r>
            <a:endParaRPr lang="sr-Latn-RS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668387" y="1129145"/>
            <a:ext cx="4599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Konkretna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implementacija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gradivnih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blokova</a:t>
            </a: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76" y="1634125"/>
            <a:ext cx="5286342" cy="300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935182" y="581891"/>
            <a:ext cx="3772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Definicija</a:t>
            </a:r>
            <a:r>
              <a:rPr lang="en-U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b="1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komponente</a:t>
            </a:r>
            <a:r>
              <a:rPr lang="en-US" b="1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b="1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kroz</a:t>
            </a:r>
            <a:r>
              <a:rPr lang="en-U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YAML </a:t>
            </a:r>
            <a:r>
              <a:rPr lang="en-US" b="1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fajl</a:t>
            </a:r>
            <a:endParaRPr lang="en-US" b="1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27" y="1514984"/>
            <a:ext cx="2518063" cy="2487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33" y="1205344"/>
            <a:ext cx="3883603" cy="31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5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b="1" dirty="0" smtClean="0">
                <a:solidFill>
                  <a:srgbClr val="0D2192"/>
                </a:solidFill>
              </a:rPr>
              <a:t>Hosting environment</a:t>
            </a:r>
            <a:endParaRPr lang="sr-Latn-RS" sz="3200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786150" y="1087582"/>
            <a:ext cx="4384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Self-hosted mode</a:t>
            </a:r>
            <a:endParaRPr lang="sr-Latn-RS" sz="2000" b="1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34" y="1821873"/>
            <a:ext cx="5908359" cy="20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308</Words>
  <Application>Microsoft Office PowerPoint</Application>
  <PresentationFormat>On-screen Show (16:9)</PresentationFormat>
  <Paragraphs>82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Arial</vt:lpstr>
      <vt:lpstr>Roboto Slab</vt:lpstr>
      <vt:lpstr>Source Sans Pro</vt:lpstr>
      <vt:lpstr>Cordelia template</vt:lpstr>
      <vt:lpstr>DAPR – Distribued Application Runtime</vt:lpstr>
      <vt:lpstr>Distribuirane mikroservisne aplikacije – različiti izazovi za developer-e</vt:lpstr>
      <vt:lpstr>Zašto DAPR ?</vt:lpstr>
      <vt:lpstr>Arhitektura</vt:lpstr>
      <vt:lpstr>PowerPoint Presentation</vt:lpstr>
      <vt:lpstr>PowerPoint Presentation</vt:lpstr>
      <vt:lpstr>DAPR komponente</vt:lpstr>
      <vt:lpstr>PowerPoint Presentation</vt:lpstr>
      <vt:lpstr>Hosting environment</vt:lpstr>
      <vt:lpstr>Kontejnerizovano okruženje</vt:lpstr>
      <vt:lpstr>Performanse DAPR-a</vt:lpstr>
      <vt:lpstr>DAPR i servisne mreže</vt:lpstr>
      <vt:lpstr>DAPR i servisna mreža zajedno</vt:lpstr>
      <vt:lpstr>Primer korišćenja DAPR-a Sistem evidentiranja radnog vremena radnika</vt:lpstr>
      <vt:lpstr>Arhitektura sistema</vt:lpstr>
      <vt:lpstr>Input binding</vt:lpstr>
      <vt:lpstr>State management</vt:lpstr>
      <vt:lpstr>PowerPoint Presentation</vt:lpstr>
      <vt:lpstr>Big concept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DAPR – Distribued Application Runtime</dc:title>
  <cp:lastModifiedBy>Predrag</cp:lastModifiedBy>
  <cp:revision>24</cp:revision>
  <dcterms:modified xsi:type="dcterms:W3CDTF">2023-01-30T13:32:42Z</dcterms:modified>
</cp:coreProperties>
</file>