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7" r:id="rId12"/>
    <p:sldId id="268" r:id="rId13"/>
    <p:sldId id="279" r:id="rId14"/>
    <p:sldId id="280" r:id="rId15"/>
    <p:sldId id="271" r:id="rId16"/>
    <p:sldId id="272" r:id="rId17"/>
    <p:sldId id="281" r:id="rId18"/>
    <p:sldId id="282" r:id="rId19"/>
    <p:sldId id="275" r:id="rId20"/>
    <p:sldId id="276" r:id="rId21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Avenir Roman"/>
      </a:defRPr>
    </a:lvl1pPr>
    <a:lvl2pPr algn="ctr" defTabSz="825500">
      <a:defRPr sz="5000">
        <a:latin typeface="+mn-lt"/>
        <a:ea typeface="+mn-ea"/>
        <a:cs typeface="+mn-cs"/>
        <a:sym typeface="Avenir Roman"/>
      </a:defRPr>
    </a:lvl2pPr>
    <a:lvl3pPr algn="ctr" defTabSz="825500">
      <a:defRPr sz="5000">
        <a:latin typeface="+mn-lt"/>
        <a:ea typeface="+mn-ea"/>
        <a:cs typeface="+mn-cs"/>
        <a:sym typeface="Avenir Roman"/>
      </a:defRPr>
    </a:lvl3pPr>
    <a:lvl4pPr algn="ctr" defTabSz="825500">
      <a:defRPr sz="5000">
        <a:latin typeface="+mn-lt"/>
        <a:ea typeface="+mn-ea"/>
        <a:cs typeface="+mn-cs"/>
        <a:sym typeface="Avenir Roman"/>
      </a:defRPr>
    </a:lvl4pPr>
    <a:lvl5pPr algn="ctr" defTabSz="825500">
      <a:defRPr sz="5000">
        <a:latin typeface="+mn-lt"/>
        <a:ea typeface="+mn-ea"/>
        <a:cs typeface="+mn-cs"/>
        <a:sym typeface="Avenir Roman"/>
      </a:defRPr>
    </a:lvl5pPr>
    <a:lvl6pPr algn="ctr" defTabSz="825500">
      <a:defRPr sz="5000">
        <a:latin typeface="+mn-lt"/>
        <a:ea typeface="+mn-ea"/>
        <a:cs typeface="+mn-cs"/>
        <a:sym typeface="Avenir Roman"/>
      </a:defRPr>
    </a:lvl6pPr>
    <a:lvl7pPr algn="ctr" defTabSz="825500">
      <a:defRPr sz="5000">
        <a:latin typeface="+mn-lt"/>
        <a:ea typeface="+mn-ea"/>
        <a:cs typeface="+mn-cs"/>
        <a:sym typeface="Avenir Roman"/>
      </a:defRPr>
    </a:lvl7pPr>
    <a:lvl8pPr algn="ctr" defTabSz="825500">
      <a:defRPr sz="5000">
        <a:latin typeface="+mn-lt"/>
        <a:ea typeface="+mn-ea"/>
        <a:cs typeface="+mn-cs"/>
        <a:sym typeface="Avenir Roman"/>
      </a:defRPr>
    </a:lvl8pPr>
    <a:lvl9pPr algn="ctr" defTabSz="825500">
      <a:defRPr sz="5000">
        <a:latin typeface="+mn-lt"/>
        <a:ea typeface="+mn-ea"/>
        <a:cs typeface="+mn-cs"/>
        <a:sym typeface="Avenir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381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381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381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381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381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381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35B55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B558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38100" cap="flat">
              <a:solidFill>
                <a:srgbClr val="35B558"/>
              </a:solidFill>
              <a:prstDash val="solid"/>
              <a:bevel/>
            </a:ln>
          </a:top>
          <a:bottom>
            <a:ln w="127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35B558"/>
      </a:tcTxStyle>
      <a:tcStyle>
        <a:tcBdr>
          <a:left>
            <a:ln w="12700" cap="flat">
              <a:solidFill>
                <a:srgbClr val="35B558"/>
              </a:solidFill>
              <a:prstDash val="solid"/>
              <a:bevel/>
            </a:ln>
          </a:left>
          <a:right>
            <a:ln w="12700" cap="flat">
              <a:solidFill>
                <a:srgbClr val="35B558"/>
              </a:solidFill>
              <a:prstDash val="solid"/>
              <a:bevel/>
            </a:ln>
          </a:right>
          <a:top>
            <a:ln w="12700" cap="flat">
              <a:solidFill>
                <a:srgbClr val="35B558"/>
              </a:solidFill>
              <a:prstDash val="solid"/>
              <a:bevel/>
            </a:ln>
          </a:top>
          <a:bottom>
            <a:ln w="38100" cap="flat">
              <a:solidFill>
                <a:srgbClr val="35B558"/>
              </a:solidFill>
              <a:prstDash val="solid"/>
              <a:bevel/>
            </a:ln>
          </a:bottom>
          <a:insideH>
            <a:ln w="12700" cap="flat">
              <a:solidFill>
                <a:srgbClr val="35B558"/>
              </a:solidFill>
              <a:prstDash val="solid"/>
              <a:bevel/>
            </a:ln>
          </a:insideH>
          <a:insideV>
            <a:ln w="12700" cap="flat">
              <a:solidFill>
                <a:srgbClr val="35B558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544" y="-1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430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2" cy="119380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-7203" y="5641199"/>
            <a:ext cx="24393604" cy="1728001"/>
          </a:xfrm>
          <a:prstGeom prst="rect">
            <a:avLst/>
          </a:prstGeom>
        </p:spPr>
        <p:txBody>
          <a:bodyPr/>
          <a:lstStyle>
            <a:lvl1pPr algn="ctr">
              <a:defRPr sz="12800">
                <a:solidFill>
                  <a:srgbClr val="FFFFFF"/>
                </a:solidFill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689100" y="244475"/>
            <a:ext cx="21005800" cy="2508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689100" y="2752725"/>
            <a:ext cx="21005800" cy="100901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34967" indent="-634967">
              <a:lnSpc>
                <a:spcPct val="100000"/>
              </a:lnSpc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69934" indent="-634967">
              <a:lnSpc>
                <a:spcPct val="100000"/>
              </a:lnSpc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4904" indent="-634968">
              <a:lnSpc>
                <a:spcPct val="100000"/>
              </a:lnSpc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39874" indent="-634968">
              <a:lnSpc>
                <a:spcPct val="100000"/>
              </a:lnSpc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4842" indent="-634968">
              <a:lnSpc>
                <a:spcPct val="100000"/>
              </a:lnSpc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889760" y="5842799"/>
            <a:ext cx="20871040" cy="295576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9600">
                <a:solidFill>
                  <a:srgbClr val="FFFFFF"/>
                </a:solidFill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FFFFFF"/>
                </a:solidFill>
              </a:rPr>
              <a:t>标题文本</a:t>
            </a:r>
          </a:p>
        </p:txBody>
      </p:sp>
      <p:pic>
        <p:nvPicPr>
          <p:cNvPr id="1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2" cy="1193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3517200" y="3531599"/>
            <a:ext cx="18273600" cy="10184401"/>
          </a:xfrm>
          <a:prstGeom prst="rect">
            <a:avLst/>
          </a:prstGeom>
        </p:spPr>
        <p:txBody>
          <a:bodyPr>
            <a:normAutofit/>
          </a:bodyPr>
          <a:lstStyle>
            <a:lvl1pPr marL="698400" indent="-507599">
              <a:buClr>
                <a:srgbClr val="35B558"/>
              </a:buClr>
              <a:buSzPct val="104999"/>
              <a:buFont typeface="Arial"/>
              <a:buChar char="•"/>
              <a:defRPr sz="5400"/>
            </a:lvl1pPr>
            <a:lvl2pPr marL="0" indent="0">
              <a:buClr>
                <a:srgbClr val="35B558"/>
              </a:buClr>
              <a:buFont typeface="Arial"/>
              <a:defRPr sz="5400"/>
            </a:lvl2pPr>
            <a:lvl3pPr marL="0" indent="0">
              <a:buClr>
                <a:srgbClr val="35B558"/>
              </a:buClr>
              <a:buFont typeface="Arial"/>
              <a:defRPr sz="5400"/>
            </a:lvl3pPr>
            <a:lvl4pPr marL="0" indent="0">
              <a:buClr>
                <a:srgbClr val="35B558"/>
              </a:buClr>
              <a:buFont typeface="Arial"/>
              <a:defRPr sz="5400"/>
            </a:lvl4pPr>
            <a:lvl5pPr marL="0" indent="0">
              <a:buClr>
                <a:srgbClr val="35B558"/>
              </a:buClr>
              <a:buFont typeface="Arial"/>
              <a:defRPr sz="5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时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212399" y="1789201"/>
            <a:ext cx="23958003" cy="7801200"/>
          </a:xfrm>
          <a:prstGeom prst="rect">
            <a:avLst/>
          </a:prstGeom>
        </p:spPr>
        <p:txBody>
          <a:bodyPr anchor="ctr"/>
          <a:lstStyle>
            <a:lvl1pPr marL="0" indent="190800" algn="ctr">
              <a:defRPr sz="9600" b="1">
                <a:solidFill>
                  <a:srgbClr val="35B558"/>
                </a:solidFill>
              </a:defRPr>
            </a:lvl1pPr>
            <a:lvl2pPr marL="0" indent="190800" algn="ctr">
              <a:defRPr sz="9600" b="1">
                <a:solidFill>
                  <a:srgbClr val="35B558"/>
                </a:solidFill>
              </a:defRPr>
            </a:lvl2pPr>
            <a:lvl3pPr marL="0" indent="190800" algn="ctr">
              <a:defRPr sz="9600" b="1">
                <a:solidFill>
                  <a:srgbClr val="35B558"/>
                </a:solidFill>
              </a:defRPr>
            </a:lvl3pPr>
            <a:lvl4pPr marL="0" indent="190800" algn="ctr">
              <a:defRPr sz="9600" b="1">
                <a:solidFill>
                  <a:srgbClr val="35B558"/>
                </a:solidFill>
              </a:defRPr>
            </a:lvl4pPr>
            <a:lvl5pPr marL="0" indent="190800" algn="ctr">
              <a:defRPr sz="9600" b="1">
                <a:solidFill>
                  <a:srgbClr val="35B558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35B558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35B558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35B558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35B558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35B558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模板（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1090799" y="3193200"/>
            <a:ext cx="22201202" cy="10522802"/>
          </a:xfrm>
          <a:prstGeom prst="rect">
            <a:avLst/>
          </a:prstGeom>
        </p:spPr>
        <p:txBody>
          <a:bodyPr/>
          <a:lstStyle>
            <a:lvl1pPr marL="0" indent="0"/>
            <a:lvl2pPr marL="0" indent="0"/>
            <a:lvl3pPr marL="0" indent="0"/>
            <a:lvl4pPr marL="0" indent="0"/>
            <a:lvl5pPr marL="0" indent="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模板（二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90799" y="3193200"/>
            <a:ext cx="22201202" cy="10522802"/>
          </a:xfrm>
          <a:prstGeom prst="rect">
            <a:avLst/>
          </a:prstGeom>
        </p:spPr>
        <p:txBody>
          <a:bodyPr/>
          <a:lstStyle>
            <a:lvl1pPr marL="698400" indent="-507599">
              <a:buClr>
                <a:srgbClr val="35B558"/>
              </a:buClr>
              <a:buSzPct val="104999"/>
              <a:buFont typeface="Arial"/>
              <a:buChar char="•"/>
            </a:lvl1pPr>
            <a:lvl2pPr marL="0" indent="0">
              <a:buClr>
                <a:srgbClr val="35B558"/>
              </a:buClr>
              <a:buFont typeface="Arial"/>
            </a:lvl2pPr>
            <a:lvl3pPr marL="0" indent="0">
              <a:buClr>
                <a:srgbClr val="35B558"/>
              </a:buClr>
              <a:buFont typeface="Arial"/>
            </a:lvl3pPr>
            <a:lvl4pPr marL="0" indent="0">
              <a:buClr>
                <a:srgbClr val="35B558"/>
              </a:buClr>
              <a:buFont typeface="Arial"/>
            </a:lvl4pPr>
            <a:lvl5pPr marL="0" indent="0">
              <a:buClr>
                <a:srgbClr val="35B558"/>
              </a:buClr>
              <a:buFont typeface="Arial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由发挥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总结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090799" y="3193200"/>
            <a:ext cx="22201202" cy="10522802"/>
          </a:xfrm>
          <a:prstGeom prst="rect">
            <a:avLst/>
          </a:prstGeom>
        </p:spPr>
        <p:txBody>
          <a:bodyPr/>
          <a:lstStyle>
            <a:lvl1pPr marL="0" indent="0"/>
            <a:lvl2pPr marL="0" indent="0"/>
            <a:lvl3pPr marL="0" indent="0"/>
            <a:lvl4pPr marL="0" indent="0"/>
            <a:lvl5pPr marL="0" indent="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05494" y="501067"/>
            <a:ext cx="1270004" cy="787404"/>
          </a:xfrm>
          <a:prstGeom prst="rect">
            <a:avLst/>
          </a:prstGeom>
          <a:blipFill>
            <a:blip r:embed="rId1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33200" y="0"/>
            <a:ext cx="23004001" cy="178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90799" y="2541600"/>
            <a:ext cx="22201202" cy="1117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spd="med"/>
  <p:txStyles>
    <p:titleStyle>
      <a:lvl1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1pPr>
      <a:lvl2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2pPr>
      <a:lvl3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3pPr>
      <a:lvl4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4pPr>
      <a:lvl5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5pPr>
      <a:lvl6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6pPr>
      <a:lvl7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7pPr>
      <a:lvl8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8pPr>
      <a:lvl9pPr defTabSz="825458">
        <a:defRPr sz="5400">
          <a:solidFill>
            <a:srgbClr val="666666"/>
          </a:solidFill>
          <a:latin typeface="Noto Sans CJK SC Light"/>
          <a:ea typeface="Noto Sans CJK SC Light"/>
          <a:cs typeface="Noto Sans CJK SC Light"/>
          <a:sym typeface="Noto Sans CJK SC Light"/>
        </a:defRPr>
      </a:lvl9pPr>
    </p:titleStyle>
    <p:bodyStyle>
      <a:lvl1pPr marL="147598" indent="32401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1pPr>
      <a:lvl2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2pPr>
      <a:lvl3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3pPr>
      <a:lvl4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4pPr>
      <a:lvl5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5pPr>
      <a:lvl6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6pPr>
      <a:lvl7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7pPr>
      <a:lvl8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8pPr>
      <a:lvl9pPr marL="147598" indent="179999" defTabSz="825458">
        <a:lnSpc>
          <a:spcPct val="140000"/>
        </a:lnSpc>
        <a:defRPr sz="4800">
          <a:solidFill>
            <a:srgbClr val="666666"/>
          </a:solidFill>
          <a:latin typeface="Noto Sans CJK SC Regular"/>
          <a:ea typeface="Noto Sans CJK SC Regular"/>
          <a:cs typeface="Noto Sans CJK SC Regular"/>
          <a:sym typeface="Noto Sans CJK SC Regular"/>
        </a:defRPr>
      </a:lvl9pPr>
    </p:bodyStyle>
    <p:otherStyle>
      <a:lvl1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1pPr>
      <a:lvl2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2pPr>
      <a:lvl3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3pPr>
      <a:lvl4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4pPr>
      <a:lvl5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5pPr>
      <a:lvl6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6pPr>
      <a:lvl7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7pPr>
      <a:lvl8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8pPr>
      <a:lvl9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889761" y="5842799"/>
            <a:ext cx="20871038" cy="29557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 dirty="0">
                <a:solidFill>
                  <a:srgbClr val="FFFFFF"/>
                </a:solidFill>
              </a:rPr>
              <a:t>Kafka 用户日志上报实时统计之</a:t>
            </a:r>
            <a:br>
              <a:rPr sz="9600" dirty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编码实践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数据消费实现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实现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Kafka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Storm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模块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lang="en-US" altLang="zh-CN" sz="4800" dirty="0" smtClean="0">
                <a:solidFill>
                  <a:srgbClr val="666666"/>
                </a:solidFill>
              </a:rPr>
              <a:t> Kafka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实现思路</a:t>
            </a:r>
            <a:endParaRPr sz="4800" dirty="0" smtClean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Spout </a:t>
            </a: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endParaRPr sz="4800" dirty="0" smtClean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Bolt </a:t>
            </a: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endParaRPr lang="en-US" altLang="zh-CN" sz="4800" dirty="0" smtClean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Topology </a:t>
            </a: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endParaRPr lang="en-US" altLang="zh-CN" sz="4800" dirty="0" smtClean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操作演示</a:t>
            </a:r>
            <a:endParaRPr sz="4800" dirty="0">
              <a:solidFill>
                <a:srgbClr val="666666"/>
              </a:solidFill>
            </a:endParaRPr>
          </a:p>
        </p:txBody>
      </p:sp>
      <p:pic>
        <p:nvPicPr>
          <p:cNvPr id="2" name="图片 1" descr="storm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0" y="3793563"/>
            <a:ext cx="17749383" cy="6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666666"/>
                </a:solidFill>
              </a:rPr>
              <a:t>Kafka 用户日</a:t>
            </a:r>
            <a:r>
              <a:rPr sz="5400" dirty="0" smtClean="0">
                <a:solidFill>
                  <a:srgbClr val="666666"/>
                </a:solidFill>
              </a:rPr>
              <a:t>志上报实时统计之</a:t>
            </a:r>
            <a:r>
              <a:rPr lang="zh-CN" altLang="en-US" sz="5400" dirty="0" smtClean="0">
                <a:solidFill>
                  <a:srgbClr val="666666"/>
                </a:solidFill>
              </a:rPr>
              <a:t>编码实践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212398" y="1789201"/>
            <a:ext cx="23958004" cy="780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1" dirty="0" smtClean="0">
                <a:solidFill>
                  <a:srgbClr val="35B558"/>
                </a:solidFill>
                <a:latin typeface="Noto Sans CJK SC Bold"/>
                <a:ea typeface="Noto Sans CJK SC Bold"/>
              </a:rPr>
              <a:t>数据持久化</a:t>
            </a:r>
            <a:endParaRPr sz="9600" b="1" dirty="0">
              <a:solidFill>
                <a:srgbClr val="35B558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数据持久化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666666"/>
                </a:solidFill>
              </a:rPr>
              <a:t>本课时包含以下知识点：</a:t>
            </a: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数据层基础代码实现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sz="4800" dirty="0" smtClean="0">
                <a:solidFill>
                  <a:srgbClr val="666666"/>
                </a:solidFill>
              </a:rPr>
              <a:t> 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DB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数据持久化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数据层基础代码实现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实现基础层代码模块所包含的内容，如下所示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实现思路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DAO</a:t>
            </a:r>
            <a:r>
              <a:rPr lang="zh-CN" altLang="en-US" sz="4800" dirty="0" smtClean="0">
                <a:solidFill>
                  <a:srgbClr val="666666"/>
                </a:solidFill>
              </a:rPr>
              <a:t>工具类编写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代码实现演示</a:t>
            </a:r>
            <a:endParaRPr sz="4800" dirty="0">
              <a:solidFill>
                <a:srgbClr val="666666"/>
              </a:solidFill>
            </a:endParaRPr>
          </a:p>
        </p:txBody>
      </p:sp>
      <p:pic>
        <p:nvPicPr>
          <p:cNvPr id="2" name="图片 1" descr="持久化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08" y="3790898"/>
            <a:ext cx="14477156" cy="90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数据持久化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实现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Storm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DB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模块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lang="en-US" altLang="zh-CN" sz="4800" dirty="0" smtClean="0">
                <a:solidFill>
                  <a:srgbClr val="666666"/>
                </a:solidFill>
              </a:rPr>
              <a:t> 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DB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实现思路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入库流程实现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操作演示</a:t>
            </a:r>
            <a:endParaRPr sz="4800" dirty="0">
              <a:solidFill>
                <a:srgbClr val="666666"/>
              </a:solidFill>
            </a:endParaRPr>
          </a:p>
        </p:txBody>
      </p:sp>
      <p:pic>
        <p:nvPicPr>
          <p:cNvPr id="4" name="图片 3" descr="持久化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02" y="3932117"/>
            <a:ext cx="16385200" cy="61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666666"/>
                </a:solidFill>
              </a:rPr>
              <a:t>Kafka 用户日</a:t>
            </a:r>
            <a:r>
              <a:rPr sz="5400" dirty="0" smtClean="0">
                <a:solidFill>
                  <a:srgbClr val="666666"/>
                </a:solidFill>
              </a:rPr>
              <a:t>志上报实时统计之</a:t>
            </a:r>
            <a:r>
              <a:rPr lang="zh-CN" altLang="en-US" sz="5400" dirty="0" smtClean="0">
                <a:solidFill>
                  <a:srgbClr val="666666"/>
                </a:solidFill>
              </a:rPr>
              <a:t>编码实践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212398" y="1789201"/>
            <a:ext cx="23958004" cy="780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1" dirty="0" smtClean="0">
                <a:solidFill>
                  <a:srgbClr val="35B558"/>
                </a:solidFill>
                <a:latin typeface="Noto Sans CJK SC Bold"/>
                <a:ea typeface="Noto Sans CJK SC Bold"/>
              </a:rPr>
              <a:t>应用调度</a:t>
            </a:r>
            <a:endParaRPr sz="9600" b="1" dirty="0">
              <a:solidFill>
                <a:srgbClr val="35B558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应用调度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666666"/>
                </a:solidFill>
              </a:rPr>
              <a:t>本课时包含以下知识点：</a:t>
            </a: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应用打包部署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提交</a:t>
            </a:r>
            <a:r>
              <a:rPr lang="en-US" altLang="zh-CN" sz="4800" dirty="0" smtClean="0">
                <a:solidFill>
                  <a:srgbClr val="666666"/>
                </a:solidFill>
              </a:rPr>
              <a:t> Topology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集群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应用调度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应用打包部署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打包所包含的内容，如下所示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打包方式流程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使用</a:t>
            </a:r>
            <a:r>
              <a:rPr lang="en-US" altLang="zh-CN" sz="4800" dirty="0" smtClean="0">
                <a:solidFill>
                  <a:srgbClr val="666666"/>
                </a:solidFill>
              </a:rPr>
              <a:t> Maven </a:t>
            </a:r>
            <a:r>
              <a:rPr lang="zh-CN" altLang="en-US" sz="4800" dirty="0" smtClean="0">
                <a:solidFill>
                  <a:srgbClr val="666666"/>
                </a:solidFill>
              </a:rPr>
              <a:t>打包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打包实现演示</a:t>
            </a:r>
            <a:endParaRPr sz="4800" dirty="0">
              <a:solidFill>
                <a:srgbClr val="66666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67" y="7765383"/>
            <a:ext cx="21684609" cy="47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smtClean="0">
                <a:solidFill>
                  <a:srgbClr val="666666"/>
                </a:solidFill>
              </a:rPr>
              <a:t>应用调度</a:t>
            </a:r>
            <a:r>
              <a:rPr sz="5400" dirty="0" smtClean="0">
                <a:solidFill>
                  <a:srgbClr val="666666"/>
                </a:solidFill>
              </a:rPr>
              <a:t> </a:t>
            </a:r>
            <a:r>
              <a:rPr sz="5400" dirty="0" smtClean="0">
                <a:solidFill>
                  <a:srgbClr val="666666"/>
                </a:solidFill>
              </a:rPr>
              <a:t>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提交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Topology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Storm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集群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实现该模块所包含的内容，如下所示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实现思路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提交流程实现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实现演示</a:t>
            </a:r>
            <a:endParaRPr sz="4800" dirty="0">
              <a:solidFill>
                <a:srgbClr val="66666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04" y="7394298"/>
            <a:ext cx="21787859" cy="40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666666"/>
                </a:solidFill>
              </a:rPr>
              <a:t>本课程</a:t>
            </a:r>
            <a:r>
              <a:rPr sz="4800" dirty="0" smtClean="0">
                <a:solidFill>
                  <a:srgbClr val="666666"/>
                </a:solidFill>
              </a:rPr>
              <a:t>我们</a:t>
            </a:r>
            <a:r>
              <a:rPr lang="zh-CN" altLang="en-US" sz="4800" dirty="0" smtClean="0">
                <a:solidFill>
                  <a:srgbClr val="666666"/>
                </a:solidFill>
              </a:rPr>
              <a:t>对</a:t>
            </a:r>
            <a:r>
              <a:rPr sz="4800" dirty="0" smtClean="0">
                <a:solidFill>
                  <a:srgbClr val="666666"/>
                </a:solidFill>
              </a:rPr>
              <a:t>项目</a:t>
            </a:r>
            <a:r>
              <a:rPr lang="zh-CN" altLang="en-US" sz="4800" dirty="0" smtClean="0">
                <a:solidFill>
                  <a:srgbClr val="666666"/>
                </a:solidFill>
              </a:rPr>
              <a:t>的指标</a:t>
            </a:r>
            <a:r>
              <a:rPr sz="4800" dirty="0" smtClean="0">
                <a:solidFill>
                  <a:srgbClr val="666666"/>
                </a:solidFill>
              </a:rPr>
              <a:t>进行了</a:t>
            </a:r>
            <a:r>
              <a:rPr lang="zh-CN" altLang="en-US" sz="4800" dirty="0" smtClean="0">
                <a:solidFill>
                  <a:srgbClr val="666666"/>
                </a:solidFill>
              </a:rPr>
              <a:t>编码实践</a:t>
            </a:r>
            <a:r>
              <a:rPr sz="4800" dirty="0" smtClean="0">
                <a:solidFill>
                  <a:srgbClr val="666666"/>
                </a:solidFill>
              </a:rPr>
              <a:t>，</a:t>
            </a:r>
            <a:r>
              <a:rPr sz="4800" dirty="0">
                <a:solidFill>
                  <a:srgbClr val="666666"/>
                </a:solidFill>
              </a:rPr>
              <a:t>并指导</a:t>
            </a:r>
            <a:r>
              <a:rPr sz="4800" dirty="0" smtClean="0">
                <a:solidFill>
                  <a:srgbClr val="666666"/>
                </a:solidFill>
              </a:rPr>
              <a:t>大家去</a:t>
            </a:r>
            <a:r>
              <a:rPr lang="zh-CN" altLang="en-US" sz="4800" dirty="0" smtClean="0">
                <a:solidFill>
                  <a:srgbClr val="666666"/>
                </a:solidFill>
              </a:rPr>
              <a:t>编码实现了相应的模块功能，以及帮助大家去提交我们开发的应用等知识，应该</a:t>
            </a:r>
            <a:r>
              <a:rPr sz="4800" dirty="0" smtClean="0">
                <a:solidFill>
                  <a:srgbClr val="666666"/>
                </a:solidFill>
              </a:rPr>
              <a:t>掌握</a:t>
            </a:r>
            <a:r>
              <a:rPr sz="4800" dirty="0">
                <a:solidFill>
                  <a:srgbClr val="666666"/>
                </a:solidFill>
              </a:rPr>
              <a:t>以下知识：</a:t>
            </a: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数据生产和消费的实现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实时统计的模块的关键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数据的持久化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应用的调度</a:t>
            </a:r>
            <a:endParaRPr sz="4800" dirty="0">
              <a:solidFill>
                <a:srgbClr val="66666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</a:rPr>
              <a:t>有了这些知识作为基础会</a:t>
            </a:r>
            <a:r>
              <a:rPr lang="zh-CN" altLang="en-US" sz="4800" dirty="0" smtClean="0">
                <a:solidFill>
                  <a:srgbClr val="666666"/>
                </a:solidFill>
              </a:rPr>
              <a:t>使得我们在今后的工作当中，开发类似实时统计项目变得游刃有余，更加的得心应手</a:t>
            </a:r>
            <a:r>
              <a:rPr sz="4800" dirty="0" smtClean="0">
                <a:solidFill>
                  <a:srgbClr val="666666"/>
                </a:solidFill>
              </a:rPr>
              <a:t>。</a:t>
            </a:r>
            <a:endParaRPr sz="4800" dirty="0">
              <a:solidFill>
                <a:srgbClr val="666666"/>
              </a:solidFill>
            </a:endParaRPr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Kafka 用户日志上报实时统计之分析与设计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666666"/>
                </a:solidFill>
              </a:rPr>
              <a:t>Kafka 用户日</a:t>
            </a:r>
            <a:r>
              <a:rPr sz="5400" dirty="0" smtClean="0">
                <a:solidFill>
                  <a:srgbClr val="666666"/>
                </a:solidFill>
              </a:rPr>
              <a:t>志上报实时统计之</a:t>
            </a:r>
            <a:r>
              <a:rPr lang="zh-CN" altLang="en-US" sz="5400" dirty="0" smtClean="0">
                <a:solidFill>
                  <a:srgbClr val="666666"/>
                </a:solidFill>
              </a:rPr>
              <a:t>编码实践</a:t>
            </a:r>
            <a:r>
              <a:rPr sz="5400" dirty="0" smtClean="0">
                <a:solidFill>
                  <a:srgbClr val="666666"/>
                </a:solidFill>
              </a:rPr>
              <a:t> </a:t>
            </a:r>
            <a:r>
              <a:rPr sz="5400" dirty="0">
                <a:solidFill>
                  <a:srgbClr val="666666"/>
                </a:solidFill>
              </a:rPr>
              <a:t>— </a:t>
            </a:r>
            <a:r>
              <a:rPr sz="5400" b="1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课程概要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3517200" y="3531599"/>
            <a:ext cx="18273600" cy="9201603"/>
          </a:xfrm>
          <a:prstGeom prst="rect">
            <a:avLst/>
          </a:prstGeom>
        </p:spPr>
        <p:txBody>
          <a:bodyPr/>
          <a:lstStyle/>
          <a:p>
            <a:pPr lvl="0" indent="-50760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数据生产实现</a:t>
            </a:r>
            <a:endParaRPr lang="en-US" sz="5400" dirty="0" smtClean="0">
              <a:solidFill>
                <a:srgbClr val="666666"/>
              </a:solidFill>
            </a:endParaRPr>
          </a:p>
          <a:p>
            <a:pPr lvl="0" indent="-50760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数据消费实现</a:t>
            </a:r>
            <a:endParaRPr sz="5400" dirty="0">
              <a:solidFill>
                <a:srgbClr val="666666"/>
              </a:solidFill>
            </a:endParaRPr>
          </a:p>
          <a:p>
            <a:pPr lvl="0" indent="-50760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数据持久化</a:t>
            </a:r>
            <a:endParaRPr sz="5400" dirty="0">
              <a:solidFill>
                <a:srgbClr val="666666"/>
              </a:solidFill>
            </a:endParaRPr>
          </a:p>
          <a:p>
            <a:pPr lvl="0" indent="-50760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应用调度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666666"/>
                </a:solidFill>
              </a:rPr>
              <a:t>Kafka 用户日</a:t>
            </a:r>
            <a:r>
              <a:rPr sz="5400" dirty="0" smtClean="0">
                <a:solidFill>
                  <a:srgbClr val="666666"/>
                </a:solidFill>
              </a:rPr>
              <a:t>志上报实时统计之</a:t>
            </a:r>
            <a:r>
              <a:rPr lang="zh-CN" altLang="en-US" sz="5400" dirty="0" smtClean="0">
                <a:solidFill>
                  <a:srgbClr val="666666"/>
                </a:solidFill>
              </a:rPr>
              <a:t>编码实践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12398" y="1789201"/>
            <a:ext cx="23958004" cy="780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1" dirty="0" smtClean="0">
                <a:solidFill>
                  <a:srgbClr val="35B558"/>
                </a:solidFill>
                <a:latin typeface="Noto Sans CJK SC Bold"/>
                <a:ea typeface="Noto Sans CJK SC Bold"/>
              </a:rPr>
              <a:t>数据生产实现</a:t>
            </a:r>
            <a:endParaRPr sz="9600" b="1" dirty="0">
              <a:solidFill>
                <a:srgbClr val="35B558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数据生产实现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666666"/>
                </a:solidFill>
              </a:rPr>
              <a:t>本课时包含以下知识点：</a:t>
            </a: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配置数据生产模块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lang="en-US" altLang="zh-CN" sz="4800" dirty="0" smtClean="0">
                <a:solidFill>
                  <a:srgbClr val="666666"/>
                </a:solidFill>
              </a:rPr>
              <a:t> Flume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Kafka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数据生产实现</a:t>
            </a:r>
            <a:r>
              <a:rPr sz="5400" dirty="0" smtClean="0">
                <a:solidFill>
                  <a:srgbClr val="666666"/>
                </a:solidFill>
              </a:rPr>
              <a:t> </a:t>
            </a:r>
            <a:r>
              <a:rPr sz="5400" dirty="0">
                <a:solidFill>
                  <a:srgbClr val="666666"/>
                </a:solidFill>
              </a:rPr>
              <a:t>—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配置数据生产模块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项目基础配置所包含的内容，如下所示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项目工程的文件配置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集群连接信息配置</a:t>
            </a:r>
            <a:endParaRPr lang="en-US" altLang="zh-CN" sz="4800" dirty="0" smtClean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开发演示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数据生产实现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实现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Flume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到</a:t>
            </a:r>
            <a:r>
              <a:rPr lang="en-US" altLang="zh-CN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 Kafka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模块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lang="en-US" altLang="zh-CN" sz="4800" dirty="0" smtClean="0">
                <a:solidFill>
                  <a:srgbClr val="666666"/>
                </a:solidFill>
              </a:rPr>
              <a:t> Flume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Kafka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Flume </a:t>
            </a:r>
            <a:r>
              <a:rPr lang="zh-CN" altLang="en-US" sz="4800" dirty="0" smtClean="0">
                <a:solidFill>
                  <a:srgbClr val="666666"/>
                </a:solidFill>
              </a:rPr>
              <a:t>集群信息配置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数据收集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数据收集演示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666666"/>
                </a:solidFill>
              </a:rPr>
              <a:t>Kafka 用户日</a:t>
            </a:r>
            <a:r>
              <a:rPr sz="5400" dirty="0" smtClean="0">
                <a:solidFill>
                  <a:srgbClr val="666666"/>
                </a:solidFill>
              </a:rPr>
              <a:t>志上报实时统计之</a:t>
            </a:r>
            <a:r>
              <a:rPr lang="zh-CN" altLang="en-US" sz="5400" dirty="0" smtClean="0">
                <a:solidFill>
                  <a:srgbClr val="666666"/>
                </a:solidFill>
              </a:rPr>
              <a:t>编码实践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212398" y="1789201"/>
            <a:ext cx="23958004" cy="780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1" dirty="0" smtClean="0">
                <a:solidFill>
                  <a:srgbClr val="35B558"/>
                </a:solidFill>
                <a:latin typeface="Noto Sans CJK SC Bold"/>
                <a:ea typeface="Noto Sans CJK SC Bold"/>
              </a:rPr>
              <a:t>数据消费实现</a:t>
            </a:r>
            <a:endParaRPr sz="9600" b="1" dirty="0">
              <a:solidFill>
                <a:srgbClr val="35B558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数据消费实现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666666"/>
                </a:solidFill>
              </a:rPr>
              <a:t>本课时包含以下知识点：</a:t>
            </a: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配置数据消费模块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600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实现</a:t>
            </a:r>
            <a:r>
              <a:rPr lang="en-US" altLang="zh-CN" sz="4800" dirty="0" smtClean="0">
                <a:solidFill>
                  <a:srgbClr val="666666"/>
                </a:solidFill>
              </a:rPr>
              <a:t> Kafka </a:t>
            </a:r>
            <a:r>
              <a:rPr lang="zh-CN" altLang="en-US" sz="4800" dirty="0" smtClean="0">
                <a:solidFill>
                  <a:srgbClr val="666666"/>
                </a:solidFill>
              </a:rPr>
              <a:t>到</a:t>
            </a:r>
            <a:r>
              <a:rPr lang="en-US" altLang="zh-CN" sz="4800" dirty="0" smtClean="0">
                <a:solidFill>
                  <a:srgbClr val="666666"/>
                </a:solidFill>
              </a:rPr>
              <a:t> 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模块</a:t>
            </a:r>
            <a:endParaRPr sz="4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033199" y="428400"/>
            <a:ext cx="23004004" cy="93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数据消费实现</a:t>
            </a:r>
            <a:r>
              <a:rPr sz="5400" dirty="0" smtClean="0">
                <a:solidFill>
                  <a:srgbClr val="666666"/>
                </a:solidFill>
              </a:rPr>
              <a:t> —</a:t>
            </a:r>
            <a:r>
              <a:rPr 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b="1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Regular"/>
                <a:sym typeface="Noto Sans CJK SC Regular"/>
              </a:rPr>
              <a:t>配置数据消费模块</a:t>
            </a:r>
            <a:endParaRPr sz="5400" b="1" dirty="0">
              <a:solidFill>
                <a:srgbClr val="35B558"/>
              </a:solidFill>
              <a:latin typeface="Noto Sans CJK SC Bold"/>
              <a:ea typeface="Noto Sans CJK SC Bold"/>
              <a:cs typeface="Noto Sans CJK SC Regular"/>
              <a:sym typeface="Noto Sans CJK SC Regula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090800" y="3193199"/>
            <a:ext cx="22201200" cy="1028160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配置数据消费模块信息所包含的内容，如下所示</a:t>
            </a:r>
            <a:r>
              <a:rPr sz="4800" dirty="0" smtClean="0">
                <a:solidFill>
                  <a:srgbClr val="666666"/>
                </a:solidFill>
              </a:rPr>
              <a:t>：</a:t>
            </a:r>
            <a:endParaRPr sz="4800" dirty="0">
              <a:solidFill>
                <a:srgbClr val="666666"/>
              </a:solidFill>
            </a:endParaRPr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</a:rPr>
              <a:t>Storm </a:t>
            </a:r>
            <a:r>
              <a:rPr lang="zh-CN" altLang="en-US" sz="4800" dirty="0" smtClean="0">
                <a:solidFill>
                  <a:srgbClr val="666666"/>
                </a:solidFill>
              </a:rPr>
              <a:t>集群信息配置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依赖文件配置</a:t>
            </a:r>
            <a:endParaRPr sz="4800" dirty="0"/>
          </a:p>
          <a:p>
            <a:pPr marL="698400" lvl="0" indent="-507599">
              <a:buClr>
                <a:srgbClr val="35B558"/>
              </a:buClr>
              <a:buSzPct val="104999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</a:rPr>
              <a:t>操作演示</a:t>
            </a:r>
            <a:endParaRPr sz="4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bldLvl="5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B558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B558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358</Words>
  <Application>Microsoft Macintosh PowerPoint</Application>
  <PresentationFormat>自定义</PresentationFormat>
  <Paragraphs>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Default</vt:lpstr>
      <vt:lpstr>Kafka 用户日志上报实时统计之 编码实践</vt:lpstr>
      <vt:lpstr>Kafka 用户日志上报实时统计之编码实践 — 课程概要</vt:lpstr>
      <vt:lpstr>Kafka 用户日志上报实时统计之编码实践</vt:lpstr>
      <vt:lpstr>数据生产实现</vt:lpstr>
      <vt:lpstr>数据生产实现 — 配置数据生产模块</vt:lpstr>
      <vt:lpstr>数据生产实现 — 实现 Flume 到 Kafka 模块</vt:lpstr>
      <vt:lpstr>Kafka 用户日志上报实时统计之编码实践</vt:lpstr>
      <vt:lpstr>数据消费实现</vt:lpstr>
      <vt:lpstr>数据消费实现 — 配置数据消费模块</vt:lpstr>
      <vt:lpstr>数据消费实现 — 实现 Kafka 到 Storm 模块</vt:lpstr>
      <vt:lpstr>Kafka 用户日志上报实时统计之编码实践</vt:lpstr>
      <vt:lpstr>数据持久化</vt:lpstr>
      <vt:lpstr>数据持久化 — 数据层基础代码实现</vt:lpstr>
      <vt:lpstr>数据持久化 — 实现 Storm 到 DB 模块</vt:lpstr>
      <vt:lpstr>Kafka 用户日志上报实时统计之编码实践</vt:lpstr>
      <vt:lpstr>应用调度</vt:lpstr>
      <vt:lpstr>应用调度 — 应用打包部署</vt:lpstr>
      <vt:lpstr>应用调度 — 提交 Topology 到 Storm 集群</vt:lpstr>
      <vt:lpstr>Kafka 用户日志上报实时统计之分析与设计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用户日志上报实时统计之 分析与设计</dc:title>
  <cp:lastModifiedBy>jie deng</cp:lastModifiedBy>
  <cp:revision>153</cp:revision>
  <dcterms:modified xsi:type="dcterms:W3CDTF">2015-08-29T10:09:46Z</dcterms:modified>
</cp:coreProperties>
</file>