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308" r:id="rId3"/>
    <p:sldId id="309" r:id="rId4"/>
    <p:sldId id="257" r:id="rId5"/>
    <p:sldId id="314" r:id="rId6"/>
    <p:sldId id="279" r:id="rId7"/>
    <p:sldId id="315" r:id="rId8"/>
    <p:sldId id="258" r:id="rId9"/>
    <p:sldId id="316" r:id="rId10"/>
    <p:sldId id="280" r:id="rId11"/>
    <p:sldId id="317" r:id="rId12"/>
    <p:sldId id="259" r:id="rId13"/>
    <p:sldId id="318" r:id="rId14"/>
    <p:sldId id="326" r:id="rId15"/>
    <p:sldId id="327" r:id="rId16"/>
    <p:sldId id="328" r:id="rId17"/>
    <p:sldId id="281" r:id="rId18"/>
    <p:sldId id="319" r:id="rId19"/>
    <p:sldId id="329" r:id="rId20"/>
    <p:sldId id="330" r:id="rId21"/>
    <p:sldId id="331" r:id="rId22"/>
    <p:sldId id="260" r:id="rId23"/>
    <p:sldId id="320" r:id="rId24"/>
    <p:sldId id="282" r:id="rId25"/>
    <p:sldId id="332" r:id="rId26"/>
    <p:sldId id="321" r:id="rId27"/>
    <p:sldId id="261" r:id="rId28"/>
    <p:sldId id="322" r:id="rId29"/>
    <p:sldId id="333" r:id="rId30"/>
    <p:sldId id="334" r:id="rId31"/>
    <p:sldId id="335" r:id="rId32"/>
    <p:sldId id="283" r:id="rId33"/>
    <p:sldId id="336" r:id="rId34"/>
    <p:sldId id="337" r:id="rId35"/>
    <p:sldId id="338" r:id="rId36"/>
    <p:sldId id="323" r:id="rId37"/>
    <p:sldId id="262" r:id="rId38"/>
    <p:sldId id="324" r:id="rId39"/>
    <p:sldId id="339" r:id="rId40"/>
    <p:sldId id="340" r:id="rId41"/>
    <p:sldId id="341" r:id="rId42"/>
    <p:sldId id="284" r:id="rId43"/>
    <p:sldId id="325" r:id="rId44"/>
    <p:sldId id="310" r:id="rId45"/>
    <p:sldId id="293" r:id="rId46"/>
    <p:sldId id="272" r:id="rId47"/>
    <p:sldId id="274" r:id="rId48"/>
    <p:sldId id="273" r:id="rId49"/>
    <p:sldId id="294" r:id="rId50"/>
    <p:sldId id="295" r:id="rId51"/>
    <p:sldId id="31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p:restoredTop sz="95781"/>
  </p:normalViewPr>
  <p:slideViewPr>
    <p:cSldViewPr snapToGrid="0" snapToObjects="1">
      <p:cViewPr varScale="1">
        <p:scale>
          <a:sx n="107" d="100"/>
          <a:sy n="107"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ABB05-8435-2448-9C46-894184F1AB4F}"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93D49-6F08-C74A-BB65-D77F19648A31}" type="slidenum">
              <a:rPr lang="en-US" smtClean="0"/>
              <a:t>‹#›</a:t>
            </a:fld>
            <a:endParaRPr lang="en-US"/>
          </a:p>
        </p:txBody>
      </p:sp>
    </p:spTree>
    <p:extLst>
      <p:ext uri="{BB962C8B-B14F-4D97-AF65-F5344CB8AC3E}">
        <p14:creationId xmlns:p14="http://schemas.microsoft.com/office/powerpoint/2010/main" val="246003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93D49-6F08-C74A-BB65-D77F19648A31}" type="slidenum">
              <a:rPr lang="en-US" smtClean="0"/>
              <a:t>45</a:t>
            </a:fld>
            <a:endParaRPr lang="en-US"/>
          </a:p>
        </p:txBody>
      </p:sp>
    </p:spTree>
    <p:extLst>
      <p:ext uri="{BB962C8B-B14F-4D97-AF65-F5344CB8AC3E}">
        <p14:creationId xmlns:p14="http://schemas.microsoft.com/office/powerpoint/2010/main" val="283426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93D49-6F08-C74A-BB65-D77F19648A31}" type="slidenum">
              <a:rPr lang="en-US" smtClean="0"/>
              <a:t>48</a:t>
            </a:fld>
            <a:endParaRPr lang="en-US"/>
          </a:p>
        </p:txBody>
      </p:sp>
    </p:spTree>
    <p:extLst>
      <p:ext uri="{BB962C8B-B14F-4D97-AF65-F5344CB8AC3E}">
        <p14:creationId xmlns:p14="http://schemas.microsoft.com/office/powerpoint/2010/main" val="330945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93D49-6F08-C74A-BB65-D77F19648A31}" type="slidenum">
              <a:rPr lang="en-US" smtClean="0"/>
              <a:t>50</a:t>
            </a:fld>
            <a:endParaRPr lang="en-US"/>
          </a:p>
        </p:txBody>
      </p:sp>
    </p:spTree>
    <p:extLst>
      <p:ext uri="{BB962C8B-B14F-4D97-AF65-F5344CB8AC3E}">
        <p14:creationId xmlns:p14="http://schemas.microsoft.com/office/powerpoint/2010/main" val="16495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terms.com/definition/ram" TargetMode="External"/><Relationship Id="rId2" Type="http://schemas.openxmlformats.org/officeDocument/2006/relationships/hyperlink" Target="https://techterms.com/definition/harddriv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infotech.co.uk/resources/server-upgrade-case-stud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vmware.com/topics/glossary/content/network-securit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7NaeDBTRY1k?feature=oembed" TargetMode="External"/><Relationship Id="rId4" Type="http://schemas.openxmlformats.org/officeDocument/2006/relationships/image" Target="../media/image9.jpeg"/></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27axs9dO7AE?feature=oembe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BB61-4CEC-FE4E-8B97-A90BBF52886D}"/>
              </a:ext>
            </a:extLst>
          </p:cNvPr>
          <p:cNvSpPr>
            <a:spLocks noGrp="1"/>
          </p:cNvSpPr>
          <p:nvPr>
            <p:ph type="ctrTitle"/>
          </p:nvPr>
        </p:nvSpPr>
        <p:spPr/>
        <p:txBody>
          <a:bodyPr/>
          <a:lstStyle/>
          <a:p>
            <a:r>
              <a:rPr lang="en-US" dirty="0" err="1"/>
              <a:t>Code_Legends</a:t>
            </a:r>
            <a:r>
              <a:rPr lang="en-US" dirty="0"/>
              <a:t> Teamwork</a:t>
            </a:r>
          </a:p>
        </p:txBody>
      </p:sp>
      <p:sp>
        <p:nvSpPr>
          <p:cNvPr id="3" name="Subtitle 2">
            <a:extLst>
              <a:ext uri="{FF2B5EF4-FFF2-40B4-BE49-F238E27FC236}">
                <a16:creationId xmlns:a16="http://schemas.microsoft.com/office/drawing/2014/main" id="{D32971DC-0D0C-4347-92A5-917E186FEC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3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5F3C-AA1F-0C41-9351-7CFC1ED7246D}"/>
              </a:ext>
            </a:extLst>
          </p:cNvPr>
          <p:cNvSpPr>
            <a:spLocks noGrp="1"/>
          </p:cNvSpPr>
          <p:nvPr>
            <p:ph type="title"/>
          </p:nvPr>
        </p:nvSpPr>
        <p:spPr/>
        <p:txBody>
          <a:bodyPr>
            <a:normAutofit/>
          </a:bodyPr>
          <a:lstStyle/>
          <a:p>
            <a:r>
              <a:rPr lang="en-US" dirty="0"/>
              <a:t>4. What is the purpose of the “def” keyword in Python?</a:t>
            </a:r>
          </a:p>
        </p:txBody>
      </p:sp>
      <p:sp>
        <p:nvSpPr>
          <p:cNvPr id="3" name="Content Placeholder 2">
            <a:extLst>
              <a:ext uri="{FF2B5EF4-FFF2-40B4-BE49-F238E27FC236}">
                <a16:creationId xmlns:a16="http://schemas.microsoft.com/office/drawing/2014/main" id="{0E42C0F2-A96C-6F42-B36D-F5EE1527F149}"/>
              </a:ext>
            </a:extLst>
          </p:cNvPr>
          <p:cNvSpPr>
            <a:spLocks noGrp="1"/>
          </p:cNvSpPr>
          <p:nvPr>
            <p:ph idx="1"/>
          </p:nvPr>
        </p:nvSpPr>
        <p:spPr/>
        <p:txBody>
          <a:bodyPr>
            <a:normAutofit/>
          </a:bodyPr>
          <a:lstStyle/>
          <a:p>
            <a:r>
              <a:rPr lang="en-US" sz="2800" dirty="0">
                <a:latin typeface="Courier" pitchFamily="2" charset="0"/>
              </a:rPr>
              <a:t>A. It is slang that means "the following code is really cool"</a:t>
            </a:r>
          </a:p>
          <a:p>
            <a:r>
              <a:rPr lang="en-US" sz="2800" dirty="0">
                <a:latin typeface="Courier" pitchFamily="2" charset="0"/>
              </a:rPr>
              <a:t>B. It indicates the start of a function</a:t>
            </a:r>
          </a:p>
          <a:p>
            <a:r>
              <a:rPr lang="en-US" sz="2800" dirty="0">
                <a:latin typeface="Courier" pitchFamily="2" charset="0"/>
              </a:rPr>
              <a:t>C. It indicates that the following indented section of code is to be stored for later</a:t>
            </a:r>
          </a:p>
          <a:p>
            <a:r>
              <a:rPr lang="en-US" sz="2800" dirty="0">
                <a:latin typeface="Courier" pitchFamily="2" charset="0"/>
              </a:rPr>
              <a:t>D. b and c are both true</a:t>
            </a:r>
          </a:p>
        </p:txBody>
      </p:sp>
    </p:spTree>
    <p:extLst>
      <p:ext uri="{BB962C8B-B14F-4D97-AF65-F5344CB8AC3E}">
        <p14:creationId xmlns:p14="http://schemas.microsoft.com/office/powerpoint/2010/main" val="273410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5F3C-AA1F-0C41-9351-7CFC1ED7246D}"/>
              </a:ext>
            </a:extLst>
          </p:cNvPr>
          <p:cNvSpPr>
            <a:spLocks noGrp="1"/>
          </p:cNvSpPr>
          <p:nvPr>
            <p:ph type="title"/>
          </p:nvPr>
        </p:nvSpPr>
        <p:spPr/>
        <p:txBody>
          <a:bodyPr>
            <a:normAutofit/>
          </a:bodyPr>
          <a:lstStyle/>
          <a:p>
            <a:r>
              <a:rPr lang="en-US" dirty="0"/>
              <a:t>4. What is the purpose of the “def” keyword in Python?</a:t>
            </a:r>
          </a:p>
        </p:txBody>
      </p:sp>
      <p:sp>
        <p:nvSpPr>
          <p:cNvPr id="3" name="Content Placeholder 2">
            <a:extLst>
              <a:ext uri="{FF2B5EF4-FFF2-40B4-BE49-F238E27FC236}">
                <a16:creationId xmlns:a16="http://schemas.microsoft.com/office/drawing/2014/main" id="{0E42C0F2-A96C-6F42-B36D-F5EE1527F149}"/>
              </a:ext>
            </a:extLst>
          </p:cNvPr>
          <p:cNvSpPr>
            <a:spLocks noGrp="1"/>
          </p:cNvSpPr>
          <p:nvPr>
            <p:ph idx="1"/>
          </p:nvPr>
        </p:nvSpPr>
        <p:spPr/>
        <p:txBody>
          <a:bodyPr>
            <a:normAutofit/>
          </a:bodyPr>
          <a:lstStyle/>
          <a:p>
            <a:r>
              <a:rPr lang="en-US" sz="2800" dirty="0">
                <a:latin typeface="Courier" pitchFamily="2" charset="0"/>
              </a:rPr>
              <a:t>A. It is slang that means "the following code is really cool"</a:t>
            </a:r>
          </a:p>
          <a:p>
            <a:r>
              <a:rPr lang="en-US" sz="2800" dirty="0">
                <a:latin typeface="Courier" pitchFamily="2" charset="0"/>
              </a:rPr>
              <a:t>B. It indicates the start of a function</a:t>
            </a:r>
          </a:p>
          <a:p>
            <a:r>
              <a:rPr lang="en-US" sz="2800" dirty="0">
                <a:latin typeface="Courier" pitchFamily="2" charset="0"/>
              </a:rPr>
              <a:t>C. It indicates that the following indented section of code is to be stored for later</a:t>
            </a:r>
          </a:p>
          <a:p>
            <a:r>
              <a:rPr lang="en-US" sz="2800" dirty="0">
                <a:highlight>
                  <a:srgbClr val="FFFF00"/>
                </a:highlight>
                <a:latin typeface="Courier" pitchFamily="2" charset="0"/>
              </a:rPr>
              <a:t>D. b and c are both true</a:t>
            </a:r>
          </a:p>
        </p:txBody>
      </p:sp>
    </p:spTree>
    <p:extLst>
      <p:ext uri="{BB962C8B-B14F-4D97-AF65-F5344CB8AC3E}">
        <p14:creationId xmlns:p14="http://schemas.microsoft.com/office/powerpoint/2010/main" val="136997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fontScale="90000"/>
          </a:bodyPr>
          <a:lstStyle/>
          <a:p>
            <a:r>
              <a:rPr lang="en-US" dirty="0"/>
              <a:t>5. A computer that enables resource sharing by other computers on the same network.</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109174" y="2689762"/>
            <a:ext cx="10178322" cy="3593591"/>
          </a:xfrm>
        </p:spPr>
        <p:txBody>
          <a:bodyPr>
            <a:normAutofit/>
          </a:bodyPr>
          <a:lstStyle/>
          <a:p>
            <a:r>
              <a:rPr lang="en-US" sz="3200" dirty="0">
                <a:latin typeface="Courier" pitchFamily="2" charset="0"/>
              </a:rPr>
              <a:t>A. Host</a:t>
            </a:r>
          </a:p>
          <a:p>
            <a:r>
              <a:rPr lang="en-US" sz="3200" dirty="0">
                <a:latin typeface="Courier" pitchFamily="2" charset="0"/>
              </a:rPr>
              <a:t>B. Throughput</a:t>
            </a:r>
          </a:p>
          <a:p>
            <a:r>
              <a:rPr lang="en-US" sz="3200" dirty="0">
                <a:latin typeface="Courier" pitchFamily="2" charset="0"/>
              </a:rPr>
              <a:t>C. RG-58</a:t>
            </a:r>
          </a:p>
          <a:p>
            <a:r>
              <a:rPr lang="en-US" sz="3200" dirty="0">
                <a:latin typeface="Courier" pitchFamily="2" charset="0"/>
              </a:rPr>
              <a:t>D. Core</a:t>
            </a:r>
          </a:p>
        </p:txBody>
      </p:sp>
    </p:spTree>
    <p:extLst>
      <p:ext uri="{BB962C8B-B14F-4D97-AF65-F5344CB8AC3E}">
        <p14:creationId xmlns:p14="http://schemas.microsoft.com/office/powerpoint/2010/main" val="2656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fontScale="90000"/>
          </a:bodyPr>
          <a:lstStyle/>
          <a:p>
            <a:r>
              <a:rPr lang="en-US" dirty="0"/>
              <a:t>5. A computer that enables resource sharing by other computers on the same network.</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109174" y="2689762"/>
            <a:ext cx="10178322" cy="3593591"/>
          </a:xfrm>
        </p:spPr>
        <p:txBody>
          <a:bodyPr>
            <a:normAutofit/>
          </a:bodyPr>
          <a:lstStyle/>
          <a:p>
            <a:r>
              <a:rPr lang="en-US" sz="3200" dirty="0">
                <a:highlight>
                  <a:srgbClr val="FFFF00"/>
                </a:highlight>
                <a:latin typeface="Courier" pitchFamily="2" charset="0"/>
              </a:rPr>
              <a:t>A. Host</a:t>
            </a:r>
          </a:p>
          <a:p>
            <a:r>
              <a:rPr lang="en-US" sz="3200" dirty="0">
                <a:latin typeface="Courier" pitchFamily="2" charset="0"/>
              </a:rPr>
              <a:t>B. Throughput</a:t>
            </a:r>
          </a:p>
          <a:p>
            <a:r>
              <a:rPr lang="en-US" sz="3200" dirty="0">
                <a:latin typeface="Courier" pitchFamily="2" charset="0"/>
              </a:rPr>
              <a:t>C. RG-58</a:t>
            </a:r>
          </a:p>
          <a:p>
            <a:r>
              <a:rPr lang="en-US" sz="3200" dirty="0">
                <a:latin typeface="Courier" pitchFamily="2" charset="0"/>
              </a:rPr>
              <a:t>D. Core</a:t>
            </a:r>
          </a:p>
        </p:txBody>
      </p:sp>
    </p:spTree>
    <p:extLst>
      <p:ext uri="{BB962C8B-B14F-4D97-AF65-F5344CB8AC3E}">
        <p14:creationId xmlns:p14="http://schemas.microsoft.com/office/powerpoint/2010/main" val="337793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a:bodyPr>
          <a:lstStyle/>
          <a:p>
            <a:pPr algn="ctr"/>
            <a:r>
              <a:rPr lang="en-US" dirty="0"/>
              <a:t>Throughput</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1632204"/>
            <a:ext cx="10178322" cy="3593591"/>
          </a:xfrm>
        </p:spPr>
        <p:txBody>
          <a:bodyPr>
            <a:normAutofit/>
          </a:bodyPr>
          <a:lstStyle/>
          <a:p>
            <a:r>
              <a:rPr lang="en-US" sz="3200" dirty="0">
                <a:latin typeface="Courier" pitchFamily="2" charset="0"/>
              </a:rPr>
              <a:t>Throughput refers to how much data can be transferred from one location to another in a given amount of time. It is used to measure the performance of </a:t>
            </a:r>
            <a:r>
              <a:rPr lang="en-US" sz="3200" dirty="0">
                <a:latin typeface="Courier" pitchFamily="2" charset="0"/>
                <a:hlinkClick r:id="rId2"/>
              </a:rPr>
              <a:t>hard drives</a:t>
            </a:r>
            <a:r>
              <a:rPr lang="en-US" sz="3200" dirty="0">
                <a:latin typeface="Courier" pitchFamily="2" charset="0"/>
              </a:rPr>
              <a:t> and </a:t>
            </a:r>
            <a:r>
              <a:rPr lang="en-US" sz="3200" dirty="0">
                <a:latin typeface="Courier" pitchFamily="2" charset="0"/>
                <a:hlinkClick r:id="rId3"/>
              </a:rPr>
              <a:t>RAM</a:t>
            </a:r>
            <a:r>
              <a:rPr lang="en-US" sz="3200" dirty="0">
                <a:latin typeface="Courier" pitchFamily="2" charset="0"/>
              </a:rPr>
              <a:t>, as well as Internet and network connections.</a:t>
            </a:r>
            <a:endParaRPr lang="en-US" sz="4400" dirty="0">
              <a:latin typeface="Courier" pitchFamily="2" charset="0"/>
            </a:endParaRPr>
          </a:p>
        </p:txBody>
      </p:sp>
    </p:spTree>
    <p:extLst>
      <p:ext uri="{BB962C8B-B14F-4D97-AF65-F5344CB8AC3E}">
        <p14:creationId xmlns:p14="http://schemas.microsoft.com/office/powerpoint/2010/main" val="185359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a:bodyPr>
          <a:lstStyle/>
          <a:p>
            <a:pPr algn="ctr"/>
            <a:r>
              <a:rPr lang="en-US" dirty="0"/>
              <a:t>RG-58</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1632204"/>
            <a:ext cx="10178322" cy="3593591"/>
          </a:xfrm>
        </p:spPr>
        <p:txBody>
          <a:bodyPr>
            <a:normAutofit/>
          </a:bodyPr>
          <a:lstStyle/>
          <a:p>
            <a:r>
              <a:rPr lang="en-US" sz="3200" b="1" dirty="0">
                <a:latin typeface="Courier" pitchFamily="2" charset="0"/>
              </a:rPr>
              <a:t>RG</a:t>
            </a:r>
            <a:r>
              <a:rPr lang="en-US" sz="3200" dirty="0">
                <a:latin typeface="Courier" pitchFamily="2" charset="0"/>
              </a:rPr>
              <a:t>-</a:t>
            </a:r>
            <a:r>
              <a:rPr lang="en-US" sz="3200" b="1" dirty="0">
                <a:latin typeface="Courier" pitchFamily="2" charset="0"/>
              </a:rPr>
              <a:t>58</a:t>
            </a:r>
            <a:r>
              <a:rPr lang="en-US" sz="3200" dirty="0">
                <a:latin typeface="Courier" pitchFamily="2" charset="0"/>
              </a:rPr>
              <a:t> is a coaxial cable that is used for wiring purposes.</a:t>
            </a:r>
            <a:endParaRPr lang="en-US" sz="6000" dirty="0">
              <a:latin typeface="Courier" pitchFamily="2" charset="0"/>
            </a:endParaRPr>
          </a:p>
        </p:txBody>
      </p:sp>
    </p:spTree>
    <p:extLst>
      <p:ext uri="{BB962C8B-B14F-4D97-AF65-F5344CB8AC3E}">
        <p14:creationId xmlns:p14="http://schemas.microsoft.com/office/powerpoint/2010/main" val="231334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a:bodyPr>
          <a:lstStyle/>
          <a:p>
            <a:pPr algn="ctr"/>
            <a:r>
              <a:rPr lang="en-US" dirty="0"/>
              <a:t>Core</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1632204"/>
            <a:ext cx="10178322" cy="3593591"/>
          </a:xfrm>
        </p:spPr>
        <p:txBody>
          <a:bodyPr>
            <a:normAutofit/>
          </a:bodyPr>
          <a:lstStyle/>
          <a:p>
            <a:r>
              <a:rPr lang="en-US" sz="3200" b="1" dirty="0">
                <a:latin typeface="Courier" pitchFamily="2" charset="0"/>
              </a:rPr>
              <a:t>Core network</a:t>
            </a:r>
            <a:r>
              <a:rPr lang="en-US" sz="3200" dirty="0">
                <a:latin typeface="Courier" pitchFamily="2" charset="0"/>
              </a:rPr>
              <a:t> is the central element of a network that provides services to customers who are connected by the access network.</a:t>
            </a:r>
            <a:endParaRPr lang="en-US" sz="8000" dirty="0">
              <a:latin typeface="Courier" pitchFamily="2" charset="0"/>
            </a:endParaRPr>
          </a:p>
        </p:txBody>
      </p:sp>
    </p:spTree>
    <p:extLst>
      <p:ext uri="{BB962C8B-B14F-4D97-AF65-F5344CB8AC3E}">
        <p14:creationId xmlns:p14="http://schemas.microsoft.com/office/powerpoint/2010/main" val="1282063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fontScale="90000"/>
          </a:bodyPr>
          <a:lstStyle/>
          <a:p>
            <a:r>
              <a:rPr lang="en-US" dirty="0"/>
              <a:t>6. Which piece of hardware would reduce the size of a broadcast domain?</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2986645"/>
            <a:ext cx="10178322" cy="3593591"/>
          </a:xfrm>
        </p:spPr>
        <p:txBody>
          <a:bodyPr>
            <a:normAutofit/>
          </a:bodyPr>
          <a:lstStyle/>
          <a:p>
            <a:r>
              <a:rPr lang="en-US" sz="3200" dirty="0">
                <a:latin typeface="Courier" pitchFamily="2" charset="0"/>
              </a:rPr>
              <a:t>A. Hub</a:t>
            </a:r>
          </a:p>
          <a:p>
            <a:r>
              <a:rPr lang="en-US" sz="3200" dirty="0">
                <a:latin typeface="Courier" pitchFamily="2" charset="0"/>
              </a:rPr>
              <a:t>B. Router</a:t>
            </a:r>
          </a:p>
          <a:p>
            <a:r>
              <a:rPr lang="en-US" sz="3200" dirty="0">
                <a:latin typeface="Courier" pitchFamily="2" charset="0"/>
              </a:rPr>
              <a:t>C. Packet injector</a:t>
            </a:r>
          </a:p>
          <a:p>
            <a:r>
              <a:rPr lang="en-US" sz="3200" dirty="0">
                <a:latin typeface="Courier" pitchFamily="2" charset="0"/>
              </a:rPr>
              <a:t>D. Switch</a:t>
            </a:r>
          </a:p>
        </p:txBody>
      </p:sp>
    </p:spTree>
    <p:extLst>
      <p:ext uri="{BB962C8B-B14F-4D97-AF65-F5344CB8AC3E}">
        <p14:creationId xmlns:p14="http://schemas.microsoft.com/office/powerpoint/2010/main" val="341450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fontScale="90000"/>
          </a:bodyPr>
          <a:lstStyle/>
          <a:p>
            <a:r>
              <a:rPr lang="en-US" dirty="0"/>
              <a:t>6. Which piece of hardware would reduce the size of a broadcast domain?</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2986645"/>
            <a:ext cx="10178322" cy="3593591"/>
          </a:xfrm>
        </p:spPr>
        <p:txBody>
          <a:bodyPr>
            <a:normAutofit/>
          </a:bodyPr>
          <a:lstStyle/>
          <a:p>
            <a:r>
              <a:rPr lang="en-US" sz="3200" dirty="0">
                <a:latin typeface="Courier" pitchFamily="2" charset="0"/>
              </a:rPr>
              <a:t>A. Hub</a:t>
            </a:r>
          </a:p>
          <a:p>
            <a:r>
              <a:rPr lang="en-US" sz="3200" dirty="0">
                <a:highlight>
                  <a:srgbClr val="FFFF00"/>
                </a:highlight>
                <a:latin typeface="Courier" pitchFamily="2" charset="0"/>
              </a:rPr>
              <a:t>B. Router</a:t>
            </a:r>
          </a:p>
          <a:p>
            <a:r>
              <a:rPr lang="en-US" sz="3200" dirty="0">
                <a:latin typeface="Courier" pitchFamily="2" charset="0"/>
              </a:rPr>
              <a:t>C. Packet injector</a:t>
            </a:r>
          </a:p>
          <a:p>
            <a:r>
              <a:rPr lang="en-US" sz="3200" dirty="0">
                <a:latin typeface="Courier" pitchFamily="2" charset="0"/>
              </a:rPr>
              <a:t>D. Switch</a:t>
            </a:r>
          </a:p>
        </p:txBody>
      </p:sp>
    </p:spTree>
    <p:extLst>
      <p:ext uri="{BB962C8B-B14F-4D97-AF65-F5344CB8AC3E}">
        <p14:creationId xmlns:p14="http://schemas.microsoft.com/office/powerpoint/2010/main" val="258200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a:bodyPr>
          <a:lstStyle/>
          <a:p>
            <a:pPr algn="ctr"/>
            <a:r>
              <a:rPr lang="en-US" dirty="0"/>
              <a:t>Hub</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1632204"/>
            <a:ext cx="10178322" cy="3593591"/>
          </a:xfrm>
        </p:spPr>
        <p:txBody>
          <a:bodyPr>
            <a:normAutofit/>
          </a:bodyPr>
          <a:lstStyle/>
          <a:p>
            <a:r>
              <a:rPr lang="en-US" sz="3200" dirty="0">
                <a:latin typeface="Courier" pitchFamily="2" charset="0"/>
              </a:rPr>
              <a:t>A hub is a physical layer networking device which is used to connect multiple devices in a network. They are generally used to connect computers in a LAN.</a:t>
            </a:r>
            <a:endParaRPr lang="en-US" sz="4400" dirty="0">
              <a:latin typeface="Courier" pitchFamily="2" charset="0"/>
            </a:endParaRPr>
          </a:p>
        </p:txBody>
      </p:sp>
    </p:spTree>
    <p:extLst>
      <p:ext uri="{BB962C8B-B14F-4D97-AF65-F5344CB8AC3E}">
        <p14:creationId xmlns:p14="http://schemas.microsoft.com/office/powerpoint/2010/main" val="188167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B482-8799-D443-878F-96FF12CF5948}"/>
              </a:ext>
            </a:extLst>
          </p:cNvPr>
          <p:cNvSpPr>
            <a:spLocks noGrp="1"/>
          </p:cNvSpPr>
          <p:nvPr>
            <p:ph type="title"/>
          </p:nvPr>
        </p:nvSpPr>
        <p:spPr/>
        <p:txBody>
          <a:bodyPr/>
          <a:lstStyle/>
          <a:p>
            <a:pPr algn="ctr"/>
            <a:r>
              <a:rPr lang="en-US" dirty="0"/>
              <a:t>Catch-up </a:t>
            </a:r>
          </a:p>
        </p:txBody>
      </p:sp>
      <p:pic>
        <p:nvPicPr>
          <p:cNvPr id="1026" name="Picture 2" descr="31 Jokes About Work That&amp;#39;ll Make Even Your Boss Laugh">
            <a:extLst>
              <a:ext uri="{FF2B5EF4-FFF2-40B4-BE49-F238E27FC236}">
                <a16:creationId xmlns:a16="http://schemas.microsoft.com/office/drawing/2014/main" id="{3B2CF025-468F-A844-92A1-D5D3D7639C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8076" y="1874517"/>
            <a:ext cx="8125525" cy="425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7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a:bodyPr>
          <a:lstStyle/>
          <a:p>
            <a:pPr algn="ctr"/>
            <a:r>
              <a:rPr lang="en-US" dirty="0"/>
              <a:t>Packet Injection</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156676" y="1775362"/>
            <a:ext cx="10178322" cy="3593591"/>
          </a:xfrm>
        </p:spPr>
        <p:txBody>
          <a:bodyPr>
            <a:normAutofit fontScale="92500" lnSpcReduction="10000"/>
          </a:bodyPr>
          <a:lstStyle/>
          <a:p>
            <a:r>
              <a:rPr lang="en-US" sz="2800" dirty="0">
                <a:latin typeface="Courier" pitchFamily="2" charset="0"/>
              </a:rPr>
              <a:t>Packet injection is one way hackers try to disrupt or intercept packets from already established network connections. </a:t>
            </a:r>
          </a:p>
          <a:p>
            <a:r>
              <a:rPr lang="en-US" sz="2800" dirty="0">
                <a:latin typeface="Courier" pitchFamily="2" charset="0"/>
              </a:rPr>
              <a:t>The way they do this is by injecting their own packets into the data stream. The packets injected by the hacker will appear as normal packets. This causes malicious activity to be overlooked and ignored.</a:t>
            </a:r>
            <a:endParaRPr lang="en-US" sz="4000" dirty="0">
              <a:latin typeface="Courier" pitchFamily="2" charset="0"/>
            </a:endParaRPr>
          </a:p>
        </p:txBody>
      </p:sp>
    </p:spTree>
    <p:extLst>
      <p:ext uri="{BB962C8B-B14F-4D97-AF65-F5344CB8AC3E}">
        <p14:creationId xmlns:p14="http://schemas.microsoft.com/office/powerpoint/2010/main" val="10208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12F2-C28C-FD40-8483-8F7B0BB6D569}"/>
              </a:ext>
            </a:extLst>
          </p:cNvPr>
          <p:cNvSpPr>
            <a:spLocks noGrp="1"/>
          </p:cNvSpPr>
          <p:nvPr>
            <p:ph type="title"/>
          </p:nvPr>
        </p:nvSpPr>
        <p:spPr>
          <a:xfrm>
            <a:off x="1251678" y="393960"/>
            <a:ext cx="10178322" cy="1492132"/>
          </a:xfrm>
        </p:spPr>
        <p:txBody>
          <a:bodyPr>
            <a:normAutofit/>
          </a:bodyPr>
          <a:lstStyle/>
          <a:p>
            <a:pPr algn="ctr"/>
            <a:r>
              <a:rPr lang="en-US" dirty="0"/>
              <a:t>Switch</a:t>
            </a:r>
          </a:p>
        </p:txBody>
      </p:sp>
      <p:sp>
        <p:nvSpPr>
          <p:cNvPr id="3" name="Content Placeholder 2">
            <a:extLst>
              <a:ext uri="{FF2B5EF4-FFF2-40B4-BE49-F238E27FC236}">
                <a16:creationId xmlns:a16="http://schemas.microsoft.com/office/drawing/2014/main" id="{2DA1E57C-947F-2549-A731-7B0009275F8F}"/>
              </a:ext>
            </a:extLst>
          </p:cNvPr>
          <p:cNvSpPr>
            <a:spLocks noGrp="1"/>
          </p:cNvSpPr>
          <p:nvPr>
            <p:ph idx="1"/>
          </p:nvPr>
        </p:nvSpPr>
        <p:spPr>
          <a:xfrm>
            <a:off x="1251678" y="1632204"/>
            <a:ext cx="10178322" cy="3593591"/>
          </a:xfrm>
        </p:spPr>
        <p:txBody>
          <a:bodyPr>
            <a:normAutofit fontScale="92500" lnSpcReduction="10000"/>
          </a:bodyPr>
          <a:lstStyle/>
          <a:p>
            <a:r>
              <a:rPr lang="en-US" sz="3200" dirty="0">
                <a:latin typeface="Courier" pitchFamily="2" charset="0"/>
              </a:rPr>
              <a:t>Switches are </a:t>
            </a:r>
            <a:r>
              <a:rPr lang="en-US" sz="3200" b="1" dirty="0">
                <a:latin typeface="Courier" pitchFamily="2" charset="0"/>
              </a:rPr>
              <a:t>networking devices operating at layer 2 or a data link layer of</a:t>
            </a:r>
            <a:r>
              <a:rPr lang="en-US" sz="3200" dirty="0">
                <a:latin typeface="Courier" pitchFamily="2" charset="0"/>
              </a:rPr>
              <a:t> the OSI model. They connect devices in a network and use packet switching to send, receive or forward data packets or data frames over the network. A switch has many ports, to which computers are plugged in</a:t>
            </a:r>
            <a:endParaRPr lang="en-US" sz="4400" dirty="0">
              <a:latin typeface="Courier" pitchFamily="2" charset="0"/>
            </a:endParaRPr>
          </a:p>
        </p:txBody>
      </p:sp>
    </p:spTree>
    <p:extLst>
      <p:ext uri="{BB962C8B-B14F-4D97-AF65-F5344CB8AC3E}">
        <p14:creationId xmlns:p14="http://schemas.microsoft.com/office/powerpoint/2010/main" val="24859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8189-296C-B640-B280-DE13FC68F709}"/>
              </a:ext>
            </a:extLst>
          </p:cNvPr>
          <p:cNvSpPr>
            <a:spLocks noGrp="1"/>
          </p:cNvSpPr>
          <p:nvPr>
            <p:ph type="title"/>
          </p:nvPr>
        </p:nvSpPr>
        <p:spPr/>
        <p:txBody>
          <a:bodyPr>
            <a:normAutofit/>
          </a:bodyPr>
          <a:lstStyle/>
          <a:p>
            <a:r>
              <a:rPr lang="en-US" dirty="0"/>
              <a:t>7. What is the purpose of the OSI model?</a:t>
            </a:r>
          </a:p>
        </p:txBody>
      </p:sp>
      <p:sp>
        <p:nvSpPr>
          <p:cNvPr id="3" name="Content Placeholder 2">
            <a:extLst>
              <a:ext uri="{FF2B5EF4-FFF2-40B4-BE49-F238E27FC236}">
                <a16:creationId xmlns:a16="http://schemas.microsoft.com/office/drawing/2014/main" id="{B8CBE9A1-8A3B-9F42-BD06-AD1E5A92A7F5}"/>
              </a:ext>
            </a:extLst>
          </p:cNvPr>
          <p:cNvSpPr>
            <a:spLocks noGrp="1"/>
          </p:cNvSpPr>
          <p:nvPr>
            <p:ph idx="1"/>
          </p:nvPr>
        </p:nvSpPr>
        <p:spPr>
          <a:xfrm>
            <a:off x="819397" y="2286001"/>
            <a:ext cx="11067801" cy="3996046"/>
          </a:xfrm>
        </p:spPr>
        <p:txBody>
          <a:bodyPr>
            <a:normAutofit/>
          </a:bodyPr>
          <a:lstStyle/>
          <a:p>
            <a:r>
              <a:rPr lang="en-US" sz="2800" dirty="0">
                <a:latin typeface="Courier" pitchFamily="2" charset="0"/>
              </a:rPr>
              <a:t>A. Enable users to access the internet</a:t>
            </a:r>
          </a:p>
          <a:p>
            <a:r>
              <a:rPr lang="en-US" sz="2800" dirty="0">
                <a:latin typeface="Courier" pitchFamily="2" charset="0"/>
              </a:rPr>
              <a:t>B. Improve the network performance by compressing data</a:t>
            </a:r>
          </a:p>
          <a:p>
            <a:r>
              <a:rPr lang="en-US" sz="2800" dirty="0">
                <a:latin typeface="Courier" pitchFamily="2" charset="0"/>
              </a:rPr>
              <a:t>C. To provide a set of standards for manufacturers</a:t>
            </a:r>
          </a:p>
          <a:p>
            <a:r>
              <a:rPr lang="en-US" sz="2800" dirty="0">
                <a:latin typeface="Courier" pitchFamily="2" charset="0"/>
              </a:rPr>
              <a:t>D. Make network devices such as a router, switch, hub communicate with each other</a:t>
            </a:r>
          </a:p>
        </p:txBody>
      </p:sp>
    </p:spTree>
    <p:extLst>
      <p:ext uri="{BB962C8B-B14F-4D97-AF65-F5344CB8AC3E}">
        <p14:creationId xmlns:p14="http://schemas.microsoft.com/office/powerpoint/2010/main" val="1066079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8189-296C-B640-B280-DE13FC68F709}"/>
              </a:ext>
            </a:extLst>
          </p:cNvPr>
          <p:cNvSpPr>
            <a:spLocks noGrp="1"/>
          </p:cNvSpPr>
          <p:nvPr>
            <p:ph type="title"/>
          </p:nvPr>
        </p:nvSpPr>
        <p:spPr/>
        <p:txBody>
          <a:bodyPr>
            <a:normAutofit/>
          </a:bodyPr>
          <a:lstStyle/>
          <a:p>
            <a:r>
              <a:rPr lang="en-US" dirty="0"/>
              <a:t>7. What is the purpose of the OSI model?</a:t>
            </a:r>
          </a:p>
        </p:txBody>
      </p:sp>
      <p:sp>
        <p:nvSpPr>
          <p:cNvPr id="3" name="Content Placeholder 2">
            <a:extLst>
              <a:ext uri="{FF2B5EF4-FFF2-40B4-BE49-F238E27FC236}">
                <a16:creationId xmlns:a16="http://schemas.microsoft.com/office/drawing/2014/main" id="{B8CBE9A1-8A3B-9F42-BD06-AD1E5A92A7F5}"/>
              </a:ext>
            </a:extLst>
          </p:cNvPr>
          <p:cNvSpPr>
            <a:spLocks noGrp="1"/>
          </p:cNvSpPr>
          <p:nvPr>
            <p:ph idx="1"/>
          </p:nvPr>
        </p:nvSpPr>
        <p:spPr>
          <a:xfrm>
            <a:off x="819397" y="2286001"/>
            <a:ext cx="11067801" cy="3996046"/>
          </a:xfrm>
        </p:spPr>
        <p:txBody>
          <a:bodyPr>
            <a:normAutofit/>
          </a:bodyPr>
          <a:lstStyle/>
          <a:p>
            <a:r>
              <a:rPr lang="en-US" sz="2800" dirty="0">
                <a:latin typeface="Courier" pitchFamily="2" charset="0"/>
              </a:rPr>
              <a:t>A. Enable users to access the internet</a:t>
            </a:r>
          </a:p>
          <a:p>
            <a:r>
              <a:rPr lang="en-US" sz="2800" dirty="0">
                <a:latin typeface="Courier" pitchFamily="2" charset="0"/>
              </a:rPr>
              <a:t>B. Improve the network performance by compressing data</a:t>
            </a:r>
          </a:p>
          <a:p>
            <a:r>
              <a:rPr lang="en-US" sz="2800" dirty="0">
                <a:highlight>
                  <a:srgbClr val="FFFF00"/>
                </a:highlight>
                <a:latin typeface="Courier" pitchFamily="2" charset="0"/>
              </a:rPr>
              <a:t>C. To provide a set of standards for manufacturers</a:t>
            </a:r>
          </a:p>
          <a:p>
            <a:r>
              <a:rPr lang="en-US" sz="2800" dirty="0">
                <a:latin typeface="Courier" pitchFamily="2" charset="0"/>
              </a:rPr>
              <a:t>D. Make network devices such as a router, switch, hub communicate with each other</a:t>
            </a:r>
          </a:p>
        </p:txBody>
      </p:sp>
    </p:spTree>
    <p:extLst>
      <p:ext uri="{BB962C8B-B14F-4D97-AF65-F5344CB8AC3E}">
        <p14:creationId xmlns:p14="http://schemas.microsoft.com/office/powerpoint/2010/main" val="206612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8189-296C-B640-B280-DE13FC68F709}"/>
              </a:ext>
            </a:extLst>
          </p:cNvPr>
          <p:cNvSpPr>
            <a:spLocks noGrp="1"/>
          </p:cNvSpPr>
          <p:nvPr>
            <p:ph type="title"/>
          </p:nvPr>
        </p:nvSpPr>
        <p:spPr/>
        <p:txBody>
          <a:bodyPr>
            <a:normAutofit/>
          </a:bodyPr>
          <a:lstStyle/>
          <a:p>
            <a:r>
              <a:rPr lang="en-US" dirty="0"/>
              <a:t>8. 1,000,000,000 bits per second is nearly</a:t>
            </a:r>
          </a:p>
        </p:txBody>
      </p:sp>
      <p:sp>
        <p:nvSpPr>
          <p:cNvPr id="3" name="Content Placeholder 2">
            <a:extLst>
              <a:ext uri="{FF2B5EF4-FFF2-40B4-BE49-F238E27FC236}">
                <a16:creationId xmlns:a16="http://schemas.microsoft.com/office/drawing/2014/main" id="{B8CBE9A1-8A3B-9F42-BD06-AD1E5A92A7F5}"/>
              </a:ext>
            </a:extLst>
          </p:cNvPr>
          <p:cNvSpPr>
            <a:spLocks noGrp="1"/>
          </p:cNvSpPr>
          <p:nvPr>
            <p:ph idx="1"/>
          </p:nvPr>
        </p:nvSpPr>
        <p:spPr/>
        <p:txBody>
          <a:bodyPr>
            <a:normAutofit/>
          </a:bodyPr>
          <a:lstStyle/>
          <a:p>
            <a:r>
              <a:rPr lang="en-US" sz="3200" dirty="0">
                <a:latin typeface="Courier" pitchFamily="2" charset="0"/>
              </a:rPr>
              <a:t>A. 1 gigabit per second(Gbps)</a:t>
            </a:r>
          </a:p>
          <a:p>
            <a:r>
              <a:rPr lang="en-US" sz="3200" dirty="0">
                <a:latin typeface="Courier" pitchFamily="2" charset="0"/>
              </a:rPr>
              <a:t>B. 1 megabit per second(Mbps)</a:t>
            </a:r>
          </a:p>
          <a:p>
            <a:r>
              <a:rPr lang="en-US" sz="3200" dirty="0">
                <a:latin typeface="Courier" pitchFamily="2" charset="0"/>
              </a:rPr>
              <a:t>C. 1 kilobit per second(Kbps)</a:t>
            </a:r>
          </a:p>
          <a:p>
            <a:r>
              <a:rPr lang="en-US" sz="3200" dirty="0">
                <a:latin typeface="Courier" pitchFamily="2" charset="0"/>
              </a:rPr>
              <a:t>D. 1 terabit per second(</a:t>
            </a:r>
            <a:r>
              <a:rPr lang="en-US" sz="3200" dirty="0" err="1">
                <a:latin typeface="Courier" pitchFamily="2" charset="0"/>
              </a:rPr>
              <a:t>Tbps</a:t>
            </a:r>
            <a:r>
              <a:rPr lang="en-US" sz="3200" dirty="0">
                <a:latin typeface="Courier" pitchFamily="2" charset="0"/>
              </a:rPr>
              <a:t>)</a:t>
            </a:r>
          </a:p>
        </p:txBody>
      </p:sp>
    </p:spTree>
    <p:extLst>
      <p:ext uri="{BB962C8B-B14F-4D97-AF65-F5344CB8AC3E}">
        <p14:creationId xmlns:p14="http://schemas.microsoft.com/office/powerpoint/2010/main" val="1649717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8189-296C-B640-B280-DE13FC68F709}"/>
              </a:ext>
            </a:extLst>
          </p:cNvPr>
          <p:cNvSpPr>
            <a:spLocks noGrp="1"/>
          </p:cNvSpPr>
          <p:nvPr>
            <p:ph type="title"/>
          </p:nvPr>
        </p:nvSpPr>
        <p:spPr/>
        <p:txBody>
          <a:bodyPr>
            <a:normAutofit/>
          </a:bodyPr>
          <a:lstStyle/>
          <a:p>
            <a:r>
              <a:rPr lang="en-US"/>
              <a:t>8. 1,000,000,000 bits per second is nearly</a:t>
            </a:r>
            <a:endParaRPr lang="en-US" dirty="0"/>
          </a:p>
        </p:txBody>
      </p:sp>
      <p:pic>
        <p:nvPicPr>
          <p:cNvPr id="2054" name="Picture 6" descr="Data Communication Terminologies: Data Transfer Rates, Bandwidth, Baud, and  Channel | ICS Classes">
            <a:extLst>
              <a:ext uri="{FF2B5EF4-FFF2-40B4-BE49-F238E27FC236}">
                <a16:creationId xmlns:a16="http://schemas.microsoft.com/office/drawing/2014/main" id="{A2427FB4-0967-2748-82F0-0593461F7D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2579" y="2038073"/>
            <a:ext cx="7092811" cy="423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5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8189-296C-B640-B280-DE13FC68F709}"/>
              </a:ext>
            </a:extLst>
          </p:cNvPr>
          <p:cNvSpPr>
            <a:spLocks noGrp="1"/>
          </p:cNvSpPr>
          <p:nvPr>
            <p:ph type="title"/>
          </p:nvPr>
        </p:nvSpPr>
        <p:spPr/>
        <p:txBody>
          <a:bodyPr>
            <a:normAutofit/>
          </a:bodyPr>
          <a:lstStyle/>
          <a:p>
            <a:r>
              <a:rPr lang="en-US" dirty="0"/>
              <a:t>8. 1,000,000,000 bits per second is nearly</a:t>
            </a:r>
          </a:p>
        </p:txBody>
      </p:sp>
      <p:sp>
        <p:nvSpPr>
          <p:cNvPr id="3" name="Content Placeholder 2">
            <a:extLst>
              <a:ext uri="{FF2B5EF4-FFF2-40B4-BE49-F238E27FC236}">
                <a16:creationId xmlns:a16="http://schemas.microsoft.com/office/drawing/2014/main" id="{B8CBE9A1-8A3B-9F42-BD06-AD1E5A92A7F5}"/>
              </a:ext>
            </a:extLst>
          </p:cNvPr>
          <p:cNvSpPr>
            <a:spLocks noGrp="1"/>
          </p:cNvSpPr>
          <p:nvPr>
            <p:ph idx="1"/>
          </p:nvPr>
        </p:nvSpPr>
        <p:spPr/>
        <p:txBody>
          <a:bodyPr>
            <a:normAutofit/>
          </a:bodyPr>
          <a:lstStyle/>
          <a:p>
            <a:r>
              <a:rPr lang="en-US" sz="3200" dirty="0">
                <a:highlight>
                  <a:srgbClr val="FFFF00"/>
                </a:highlight>
                <a:latin typeface="Courier" pitchFamily="2" charset="0"/>
              </a:rPr>
              <a:t>A. 1 gigabit per second(Gbps)</a:t>
            </a:r>
          </a:p>
          <a:p>
            <a:r>
              <a:rPr lang="en-US" sz="3200" dirty="0">
                <a:latin typeface="Courier" pitchFamily="2" charset="0"/>
              </a:rPr>
              <a:t>B. 1 megabit per second(Mbps)</a:t>
            </a:r>
          </a:p>
          <a:p>
            <a:r>
              <a:rPr lang="en-US" sz="3200" dirty="0">
                <a:latin typeface="Courier" pitchFamily="2" charset="0"/>
              </a:rPr>
              <a:t>C. 1 kilobit per second(Kbps)</a:t>
            </a:r>
          </a:p>
          <a:p>
            <a:r>
              <a:rPr lang="en-US" sz="3200" dirty="0">
                <a:latin typeface="Courier" pitchFamily="2" charset="0"/>
              </a:rPr>
              <a:t>D. 1 terabit per second(</a:t>
            </a:r>
            <a:r>
              <a:rPr lang="en-US" sz="3200" dirty="0" err="1">
                <a:latin typeface="Courier" pitchFamily="2" charset="0"/>
              </a:rPr>
              <a:t>Tbps</a:t>
            </a:r>
            <a:r>
              <a:rPr lang="en-US" sz="3200" dirty="0">
                <a:latin typeface="Courier" pitchFamily="2" charset="0"/>
              </a:rPr>
              <a:t>)</a:t>
            </a:r>
          </a:p>
        </p:txBody>
      </p:sp>
    </p:spTree>
    <p:extLst>
      <p:ext uri="{BB962C8B-B14F-4D97-AF65-F5344CB8AC3E}">
        <p14:creationId xmlns:p14="http://schemas.microsoft.com/office/powerpoint/2010/main" val="73927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a:xfrm>
            <a:off x="1080655" y="382385"/>
            <a:ext cx="10349345" cy="1398914"/>
          </a:xfrm>
        </p:spPr>
        <p:txBody>
          <a:bodyPr>
            <a:noAutofit/>
          </a:bodyPr>
          <a:lstStyle/>
          <a:p>
            <a:r>
              <a:rPr lang="en-US" sz="2800" b="1" cap="none" dirty="0">
                <a:latin typeface="Courier" pitchFamily="2" charset="0"/>
              </a:rPr>
              <a:t>9. The seventh layer of the OSI model. This layer's protocols enable software programs to negotiate formatting, procedural, security, synchronization, and other requirements with the network.</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a:xfrm>
            <a:off x="1166166" y="2723013"/>
            <a:ext cx="10178322" cy="3593591"/>
          </a:xfrm>
        </p:spPr>
        <p:txBody>
          <a:bodyPr/>
          <a:lstStyle/>
          <a:p>
            <a:pPr marL="0" indent="0">
              <a:buNone/>
            </a:pPr>
            <a:endParaRPr lang="en-US" dirty="0"/>
          </a:p>
          <a:p>
            <a:r>
              <a:rPr lang="en-US" sz="2800" dirty="0">
                <a:latin typeface="Courier" pitchFamily="2" charset="0"/>
              </a:rPr>
              <a:t>A. Transmission Media</a:t>
            </a:r>
          </a:p>
          <a:p>
            <a:r>
              <a:rPr lang="en-US" sz="2800" dirty="0">
                <a:latin typeface="Courier" pitchFamily="2" charset="0"/>
              </a:rPr>
              <a:t>B. Session Layer</a:t>
            </a:r>
          </a:p>
          <a:p>
            <a:r>
              <a:rPr lang="en-US" sz="2800" dirty="0">
                <a:latin typeface="Courier" pitchFamily="2" charset="0"/>
              </a:rPr>
              <a:t>C. Application Layer</a:t>
            </a:r>
          </a:p>
          <a:p>
            <a:r>
              <a:rPr lang="en-US" sz="2800" dirty="0">
                <a:latin typeface="Courier" pitchFamily="2" charset="0"/>
              </a:rPr>
              <a:t>D. Physical Layer</a:t>
            </a:r>
          </a:p>
          <a:p>
            <a:endParaRPr lang="en-US" dirty="0"/>
          </a:p>
        </p:txBody>
      </p:sp>
    </p:spTree>
    <p:extLst>
      <p:ext uri="{BB962C8B-B14F-4D97-AF65-F5344CB8AC3E}">
        <p14:creationId xmlns:p14="http://schemas.microsoft.com/office/powerpoint/2010/main" val="12247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a:xfrm>
            <a:off x="1080655" y="382385"/>
            <a:ext cx="10349345" cy="1398914"/>
          </a:xfrm>
        </p:spPr>
        <p:txBody>
          <a:bodyPr>
            <a:noAutofit/>
          </a:bodyPr>
          <a:lstStyle/>
          <a:p>
            <a:r>
              <a:rPr lang="en-US" sz="2800" b="1" cap="none" dirty="0">
                <a:latin typeface="Courier" pitchFamily="2" charset="0"/>
              </a:rPr>
              <a:t>9. The seventh layer of the OSI model. This layer's protocols enable software programs to negotiate formatting, procedural, security, synchronization, and other requirements with the network.</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a:xfrm>
            <a:off x="1166166" y="2723013"/>
            <a:ext cx="10178322" cy="3593591"/>
          </a:xfrm>
        </p:spPr>
        <p:txBody>
          <a:bodyPr/>
          <a:lstStyle/>
          <a:p>
            <a:pPr marL="0" indent="0">
              <a:buNone/>
            </a:pPr>
            <a:endParaRPr lang="en-US" dirty="0"/>
          </a:p>
          <a:p>
            <a:r>
              <a:rPr lang="en-US" sz="2800" dirty="0">
                <a:latin typeface="Courier" pitchFamily="2" charset="0"/>
              </a:rPr>
              <a:t>A. Transmission Media</a:t>
            </a:r>
          </a:p>
          <a:p>
            <a:r>
              <a:rPr lang="en-US" sz="2800" dirty="0">
                <a:latin typeface="Courier" pitchFamily="2" charset="0"/>
              </a:rPr>
              <a:t>B. Session Layer</a:t>
            </a:r>
          </a:p>
          <a:p>
            <a:r>
              <a:rPr lang="en-US" sz="2800" dirty="0">
                <a:highlight>
                  <a:srgbClr val="FFFF00"/>
                </a:highlight>
                <a:latin typeface="Courier" pitchFamily="2" charset="0"/>
              </a:rPr>
              <a:t>C. Application Layer</a:t>
            </a:r>
          </a:p>
          <a:p>
            <a:r>
              <a:rPr lang="en-US" sz="2800" dirty="0">
                <a:latin typeface="Courier" pitchFamily="2" charset="0"/>
              </a:rPr>
              <a:t>D. Physical Layer</a:t>
            </a:r>
          </a:p>
          <a:p>
            <a:endParaRPr lang="en-US" dirty="0"/>
          </a:p>
        </p:txBody>
      </p:sp>
    </p:spTree>
    <p:extLst>
      <p:ext uri="{BB962C8B-B14F-4D97-AF65-F5344CB8AC3E}">
        <p14:creationId xmlns:p14="http://schemas.microsoft.com/office/powerpoint/2010/main" val="1581050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a:xfrm>
            <a:off x="1080655" y="529278"/>
            <a:ext cx="10349345" cy="1398914"/>
          </a:xfrm>
        </p:spPr>
        <p:txBody>
          <a:bodyPr>
            <a:noAutofit/>
          </a:bodyPr>
          <a:lstStyle/>
          <a:p>
            <a:pPr algn="ctr"/>
            <a:r>
              <a:rPr lang="en-US" sz="5400" b="1" cap="none" dirty="0"/>
              <a:t>Transmission Media</a:t>
            </a:r>
            <a:br>
              <a:rPr lang="en-US" sz="5400" b="1" cap="none" dirty="0"/>
            </a:br>
            <a:endParaRPr lang="en-US" sz="5400" b="1" cap="none" dirty="0"/>
          </a:p>
        </p:txBody>
      </p:sp>
      <p:sp>
        <p:nvSpPr>
          <p:cNvPr id="5" name="Content Placeholder 4">
            <a:extLst>
              <a:ext uri="{FF2B5EF4-FFF2-40B4-BE49-F238E27FC236}">
                <a16:creationId xmlns:a16="http://schemas.microsoft.com/office/drawing/2014/main" id="{087D86C7-6EF2-5849-A4A2-F173F9B9D1CF}"/>
              </a:ext>
            </a:extLst>
          </p:cNvPr>
          <p:cNvSpPr>
            <a:spLocks noGrp="1"/>
          </p:cNvSpPr>
          <p:nvPr>
            <p:ph idx="1"/>
          </p:nvPr>
        </p:nvSpPr>
        <p:spPr>
          <a:xfrm>
            <a:off x="1251678" y="1928192"/>
            <a:ext cx="10178322" cy="3593591"/>
          </a:xfrm>
        </p:spPr>
        <p:txBody>
          <a:bodyPr/>
          <a:lstStyle/>
          <a:p>
            <a:r>
              <a:rPr lang="en-US" sz="2800" dirty="0">
                <a:latin typeface="Courier" pitchFamily="2" charset="0"/>
              </a:rPr>
              <a:t>Transmission media is a communication channel that carries the information from the sender to the receiver. Data is transmitted through the electromagnetic signals.</a:t>
            </a:r>
          </a:p>
          <a:p>
            <a:r>
              <a:rPr lang="en-US" sz="2800" dirty="0">
                <a:latin typeface="Courier" pitchFamily="2" charset="0"/>
              </a:rPr>
              <a:t>The main functionality of the transmission media is to carry the information in the form of bits through </a:t>
            </a:r>
            <a:r>
              <a:rPr lang="en-US" sz="2800" b="1" dirty="0">
                <a:latin typeface="Courier" pitchFamily="2" charset="0"/>
              </a:rPr>
              <a:t>LAN</a:t>
            </a:r>
            <a:r>
              <a:rPr lang="en-US" sz="2800" dirty="0">
                <a:latin typeface="Courier" pitchFamily="2" charset="0"/>
              </a:rPr>
              <a:t>(Local Area Network).</a:t>
            </a:r>
          </a:p>
          <a:p>
            <a:endParaRPr lang="en-US" dirty="0"/>
          </a:p>
        </p:txBody>
      </p:sp>
    </p:spTree>
    <p:extLst>
      <p:ext uri="{BB962C8B-B14F-4D97-AF65-F5344CB8AC3E}">
        <p14:creationId xmlns:p14="http://schemas.microsoft.com/office/powerpoint/2010/main" val="43423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7F0EB-1462-9C4A-B141-CD2CB1832C0F}"/>
              </a:ext>
            </a:extLst>
          </p:cNvPr>
          <p:cNvSpPr>
            <a:spLocks noGrp="1"/>
          </p:cNvSpPr>
          <p:nvPr>
            <p:ph type="title"/>
          </p:nvPr>
        </p:nvSpPr>
        <p:spPr/>
        <p:txBody>
          <a:bodyPr/>
          <a:lstStyle/>
          <a:p>
            <a:endParaRPr lang="en-US" dirty="0"/>
          </a:p>
        </p:txBody>
      </p:sp>
      <p:pic>
        <p:nvPicPr>
          <p:cNvPr id="2052" name="Picture 4" descr="200 Random Funny Questions to Ask a Girl or Guy">
            <a:extLst>
              <a:ext uri="{FF2B5EF4-FFF2-40B4-BE49-F238E27FC236}">
                <a16:creationId xmlns:a16="http://schemas.microsoft.com/office/drawing/2014/main" id="{8A454DCF-2F19-0849-8770-A7F046BF94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58" y="36576"/>
            <a:ext cx="12057284" cy="678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592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a:xfrm>
            <a:off x="762603" y="395637"/>
            <a:ext cx="10349345" cy="1398914"/>
          </a:xfrm>
        </p:spPr>
        <p:txBody>
          <a:bodyPr>
            <a:noAutofit/>
          </a:bodyPr>
          <a:lstStyle/>
          <a:p>
            <a:pPr algn="ctr"/>
            <a:r>
              <a:rPr lang="en-US" sz="4400" b="1" cap="none" dirty="0"/>
              <a:t>Session Layer</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a:xfrm>
            <a:off x="1251075" y="1632204"/>
            <a:ext cx="10178322" cy="3593591"/>
          </a:xfrm>
        </p:spPr>
        <p:txBody>
          <a:bodyPr>
            <a:normAutofit/>
          </a:bodyPr>
          <a:lstStyle/>
          <a:p>
            <a:pPr marL="0" indent="0">
              <a:buNone/>
            </a:pPr>
            <a:r>
              <a:rPr lang="en-US" sz="2800" dirty="0">
                <a:latin typeface="Courier" pitchFamily="2" charset="0"/>
              </a:rPr>
              <a:t>The Session Layer is </a:t>
            </a:r>
            <a:r>
              <a:rPr lang="en-US" sz="2800" b="1" dirty="0">
                <a:latin typeface="Courier" pitchFamily="2" charset="0"/>
              </a:rPr>
              <a:t>the 5th layer in the</a:t>
            </a:r>
            <a:r>
              <a:rPr lang="en-US" sz="2800" dirty="0">
                <a:latin typeface="Courier" pitchFamily="2" charset="0"/>
              </a:rPr>
              <a:t> OSI model. This layer allows users on different machines to establish active communications sessions between them. It is responsible for establishing, maintaining, synchronizing, terminating sessions between end-user applications.</a:t>
            </a:r>
          </a:p>
        </p:txBody>
      </p:sp>
    </p:spTree>
    <p:extLst>
      <p:ext uri="{BB962C8B-B14F-4D97-AF65-F5344CB8AC3E}">
        <p14:creationId xmlns:p14="http://schemas.microsoft.com/office/powerpoint/2010/main" val="1912680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a:xfrm>
            <a:off x="1080655" y="382385"/>
            <a:ext cx="10349345" cy="1398914"/>
          </a:xfrm>
        </p:spPr>
        <p:txBody>
          <a:bodyPr>
            <a:noAutofit/>
          </a:bodyPr>
          <a:lstStyle/>
          <a:p>
            <a:pPr algn="ctr"/>
            <a:r>
              <a:rPr lang="en-US" sz="4800" b="1" cap="none" dirty="0"/>
              <a:t>Physical Layer</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a:xfrm>
            <a:off x="1251678" y="1632204"/>
            <a:ext cx="10178322" cy="4344526"/>
          </a:xfrm>
        </p:spPr>
        <p:txBody>
          <a:bodyPr>
            <a:normAutofit fontScale="92500" lnSpcReduction="20000"/>
          </a:bodyPr>
          <a:lstStyle/>
          <a:p>
            <a:r>
              <a:rPr lang="en-US" sz="3200" dirty="0">
                <a:latin typeface="Courier" pitchFamily="2" charset="0"/>
              </a:rPr>
              <a:t>The physical layer is the lowest layer. </a:t>
            </a:r>
          </a:p>
          <a:p>
            <a:r>
              <a:rPr lang="en-US" sz="3200" dirty="0">
                <a:latin typeface="Courier" pitchFamily="2" charset="0"/>
              </a:rPr>
              <a:t>This layer provides mechanical, electrical and other functional aids available to enable or disable, they maintain and transmit bits about physical connections. </a:t>
            </a:r>
          </a:p>
          <a:p>
            <a:r>
              <a:rPr lang="en-US" sz="3200" dirty="0">
                <a:latin typeface="Courier" pitchFamily="2" charset="0"/>
              </a:rPr>
              <a:t>This may for example be electrical signals, optical signals (optical fiber, laser), electromagnetic waves (wireless networks) or sound.</a:t>
            </a:r>
          </a:p>
        </p:txBody>
      </p:sp>
    </p:spTree>
    <p:extLst>
      <p:ext uri="{BB962C8B-B14F-4D97-AF65-F5344CB8AC3E}">
        <p14:creationId xmlns:p14="http://schemas.microsoft.com/office/powerpoint/2010/main" val="236721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p:txBody>
          <a:bodyPr>
            <a:noAutofit/>
          </a:bodyPr>
          <a:lstStyle/>
          <a:p>
            <a:r>
              <a:rPr lang="en-US" sz="2800" b="1" cap="none" dirty="0">
                <a:latin typeface="Courier" pitchFamily="2" charset="0"/>
              </a:rPr>
              <a:t>10. “It is any device that can connect to a network. It can be used to describe endpoint devices, such as computers, laptops, servers, IP phones, smartphones, or printers, and connecting or forwarding devices, such as switches and routers.” Which of the following is described?</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6" name="Content Placeholder 2">
            <a:extLst>
              <a:ext uri="{FF2B5EF4-FFF2-40B4-BE49-F238E27FC236}">
                <a16:creationId xmlns:a16="http://schemas.microsoft.com/office/drawing/2014/main" id="{1F014886-8EB0-A649-990E-CE323F71069D}"/>
              </a:ext>
            </a:extLst>
          </p:cNvPr>
          <p:cNvSpPr txBox="1">
            <a:spLocks/>
          </p:cNvSpPr>
          <p:nvPr/>
        </p:nvSpPr>
        <p:spPr>
          <a:xfrm>
            <a:off x="1251678" y="3701633"/>
            <a:ext cx="101783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2800" dirty="0">
                <a:latin typeface="Courier" pitchFamily="2" charset="0"/>
              </a:rPr>
              <a:t>A. Node</a:t>
            </a:r>
          </a:p>
          <a:p>
            <a:r>
              <a:rPr lang="en-US" sz="2800" dirty="0">
                <a:latin typeface="Courier" pitchFamily="2" charset="0"/>
              </a:rPr>
              <a:t>B. Workstation</a:t>
            </a:r>
          </a:p>
          <a:p>
            <a:r>
              <a:rPr lang="en-US" sz="2800" dirty="0">
                <a:latin typeface="Courier" pitchFamily="2" charset="0"/>
              </a:rPr>
              <a:t>C. Server</a:t>
            </a:r>
          </a:p>
          <a:p>
            <a:r>
              <a:rPr lang="en-US" sz="2800" dirty="0">
                <a:latin typeface="Courier" pitchFamily="2" charset="0"/>
              </a:rPr>
              <a:t>D. Segment</a:t>
            </a:r>
          </a:p>
        </p:txBody>
      </p:sp>
    </p:spTree>
    <p:extLst>
      <p:ext uri="{BB962C8B-B14F-4D97-AF65-F5344CB8AC3E}">
        <p14:creationId xmlns:p14="http://schemas.microsoft.com/office/powerpoint/2010/main" val="275539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p:txBody>
          <a:bodyPr>
            <a:noAutofit/>
          </a:bodyPr>
          <a:lstStyle/>
          <a:p>
            <a:pPr algn="ctr"/>
            <a:r>
              <a:rPr lang="en-US" sz="6000" b="1" cap="none" dirty="0"/>
              <a:t>Workstation</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6" name="Content Placeholder 2">
            <a:extLst>
              <a:ext uri="{FF2B5EF4-FFF2-40B4-BE49-F238E27FC236}">
                <a16:creationId xmlns:a16="http://schemas.microsoft.com/office/drawing/2014/main" id="{1F014886-8EB0-A649-990E-CE323F71069D}"/>
              </a:ext>
            </a:extLst>
          </p:cNvPr>
          <p:cNvSpPr txBox="1">
            <a:spLocks/>
          </p:cNvSpPr>
          <p:nvPr/>
        </p:nvSpPr>
        <p:spPr>
          <a:xfrm>
            <a:off x="1132408" y="1874517"/>
            <a:ext cx="10178322" cy="35935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3200" dirty="0">
                <a:latin typeface="Courier" pitchFamily="2" charset="0"/>
              </a:rPr>
              <a:t>A workstation is </a:t>
            </a:r>
            <a:r>
              <a:rPr lang="en-US" sz="3200" b="1" dirty="0">
                <a:latin typeface="Courier" pitchFamily="2" charset="0"/>
              </a:rPr>
              <a:t>a computer intended for individual use that is faster and more capable than a personal computer</a:t>
            </a:r>
            <a:r>
              <a:rPr lang="en-US" sz="3200" dirty="0">
                <a:latin typeface="Courier" pitchFamily="2" charset="0"/>
              </a:rPr>
              <a:t>.</a:t>
            </a:r>
          </a:p>
          <a:p>
            <a:r>
              <a:rPr lang="en-US" sz="3200" dirty="0">
                <a:latin typeface="Courier" pitchFamily="2" charset="0"/>
              </a:rPr>
              <a:t>They're simply personal computers attached to a local area network (LAN) that in turn shares the resources of one or more large computers.</a:t>
            </a:r>
            <a:endParaRPr lang="en-US" sz="4000" dirty="0">
              <a:latin typeface="Courier" pitchFamily="2" charset="0"/>
            </a:endParaRPr>
          </a:p>
        </p:txBody>
      </p:sp>
    </p:spTree>
    <p:extLst>
      <p:ext uri="{BB962C8B-B14F-4D97-AF65-F5344CB8AC3E}">
        <p14:creationId xmlns:p14="http://schemas.microsoft.com/office/powerpoint/2010/main" val="88241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p:txBody>
          <a:bodyPr>
            <a:noAutofit/>
          </a:bodyPr>
          <a:lstStyle/>
          <a:p>
            <a:pPr algn="ctr"/>
            <a:r>
              <a:rPr lang="en-US" sz="6000" b="1" cap="none" dirty="0"/>
              <a:t>Server</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6" name="Content Placeholder 2">
            <a:extLst>
              <a:ext uri="{FF2B5EF4-FFF2-40B4-BE49-F238E27FC236}">
                <a16:creationId xmlns:a16="http://schemas.microsoft.com/office/drawing/2014/main" id="{1F014886-8EB0-A649-990E-CE323F71069D}"/>
              </a:ext>
            </a:extLst>
          </p:cNvPr>
          <p:cNvSpPr txBox="1">
            <a:spLocks/>
          </p:cNvSpPr>
          <p:nvPr/>
        </p:nvSpPr>
        <p:spPr>
          <a:xfrm>
            <a:off x="1251678" y="1867892"/>
            <a:ext cx="101783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3200" dirty="0">
                <a:latin typeface="Courier" pitchFamily="2" charset="0"/>
              </a:rPr>
              <a:t>A server is a computer that serves information to other computers. These computers, called clients, can </a:t>
            </a:r>
            <a:r>
              <a:rPr lang="en-US" sz="3200" dirty="0">
                <a:latin typeface="Courier" pitchFamily="2" charset="0"/>
                <a:hlinkClick r:id="rId2"/>
              </a:rPr>
              <a:t>connect to a server</a:t>
            </a:r>
            <a:r>
              <a:rPr lang="en-US" sz="3200" dirty="0">
                <a:latin typeface="Courier" pitchFamily="2" charset="0"/>
              </a:rPr>
              <a:t> through either a local area network or a wide area network, such as the internet.</a:t>
            </a:r>
            <a:endParaRPr lang="en-US" sz="4000" dirty="0">
              <a:latin typeface="Courier" pitchFamily="2" charset="0"/>
            </a:endParaRPr>
          </a:p>
        </p:txBody>
      </p:sp>
    </p:spTree>
    <p:extLst>
      <p:ext uri="{BB962C8B-B14F-4D97-AF65-F5344CB8AC3E}">
        <p14:creationId xmlns:p14="http://schemas.microsoft.com/office/powerpoint/2010/main" val="170545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p:txBody>
          <a:bodyPr>
            <a:noAutofit/>
          </a:bodyPr>
          <a:lstStyle/>
          <a:p>
            <a:pPr algn="ctr"/>
            <a:r>
              <a:rPr lang="en-US" sz="4800" b="1" cap="none" dirty="0"/>
              <a:t>Segment</a:t>
            </a:r>
            <a:br>
              <a:rPr lang="en-US" sz="4800" b="1" cap="none" dirty="0"/>
            </a:br>
            <a:endParaRPr lang="en-US" sz="4800" b="1" cap="none" dirty="0"/>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6" name="Content Placeholder 2">
            <a:extLst>
              <a:ext uri="{FF2B5EF4-FFF2-40B4-BE49-F238E27FC236}">
                <a16:creationId xmlns:a16="http://schemas.microsoft.com/office/drawing/2014/main" id="{1F014886-8EB0-A649-990E-CE323F71069D}"/>
              </a:ext>
            </a:extLst>
          </p:cNvPr>
          <p:cNvSpPr txBox="1">
            <a:spLocks/>
          </p:cNvSpPr>
          <p:nvPr/>
        </p:nvSpPr>
        <p:spPr>
          <a:xfrm>
            <a:off x="1251678" y="1874517"/>
            <a:ext cx="10178322" cy="35935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3200" b="1" dirty="0">
                <a:latin typeface="Courier" pitchFamily="2" charset="0"/>
              </a:rPr>
              <a:t>Network segmentation</a:t>
            </a:r>
            <a:r>
              <a:rPr lang="en-US" sz="3200" dirty="0">
                <a:latin typeface="Courier" pitchFamily="2" charset="0"/>
              </a:rPr>
              <a:t> is a </a:t>
            </a:r>
            <a:r>
              <a:rPr lang="en-US" sz="3200" dirty="0">
                <a:latin typeface="Courier" pitchFamily="2" charset="0"/>
                <a:hlinkClick r:id="rId2"/>
              </a:rPr>
              <a:t>network security</a:t>
            </a:r>
            <a:r>
              <a:rPr lang="en-US" sz="3200" dirty="0">
                <a:latin typeface="Courier" pitchFamily="2" charset="0"/>
              </a:rPr>
              <a:t> technique that divides a network into smaller, distinct sub-networks that enable network teams to compartmentalize the sub-networks and deliver unique security controls and services to each sub-network.</a:t>
            </a:r>
            <a:br>
              <a:rPr lang="en-US" sz="4000" dirty="0">
                <a:latin typeface="Courier" pitchFamily="2" charset="0"/>
              </a:rPr>
            </a:br>
            <a:endParaRPr lang="en-US" sz="4000" dirty="0">
              <a:latin typeface="Courier" pitchFamily="2" charset="0"/>
            </a:endParaRPr>
          </a:p>
        </p:txBody>
      </p:sp>
    </p:spTree>
    <p:extLst>
      <p:ext uri="{BB962C8B-B14F-4D97-AF65-F5344CB8AC3E}">
        <p14:creationId xmlns:p14="http://schemas.microsoft.com/office/powerpoint/2010/main" val="21493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E50D-B6DF-A840-BC97-E6C1BBE1B800}"/>
              </a:ext>
            </a:extLst>
          </p:cNvPr>
          <p:cNvSpPr>
            <a:spLocks noGrp="1"/>
          </p:cNvSpPr>
          <p:nvPr>
            <p:ph type="title"/>
          </p:nvPr>
        </p:nvSpPr>
        <p:spPr/>
        <p:txBody>
          <a:bodyPr>
            <a:noAutofit/>
          </a:bodyPr>
          <a:lstStyle/>
          <a:p>
            <a:r>
              <a:rPr lang="en-US" sz="2800" b="1" cap="none" dirty="0">
                <a:latin typeface="Courier" pitchFamily="2" charset="0"/>
              </a:rPr>
              <a:t>10. “It is any device that can connect to a network. It can be used to describe endpoint devices, such as computers, laptops, servers, IP phones, smartphones, or printers, and connecting or forwarding devices, such as switches and routers.” Which of the following is described?</a:t>
            </a:r>
          </a:p>
        </p:txBody>
      </p:sp>
      <p:sp>
        <p:nvSpPr>
          <p:cNvPr id="3" name="Content Placeholder 2">
            <a:extLst>
              <a:ext uri="{FF2B5EF4-FFF2-40B4-BE49-F238E27FC236}">
                <a16:creationId xmlns:a16="http://schemas.microsoft.com/office/drawing/2014/main" id="{934A1445-EB92-5744-A663-D4A1E23C8B2B}"/>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6" name="Content Placeholder 2">
            <a:extLst>
              <a:ext uri="{FF2B5EF4-FFF2-40B4-BE49-F238E27FC236}">
                <a16:creationId xmlns:a16="http://schemas.microsoft.com/office/drawing/2014/main" id="{1F014886-8EB0-A649-990E-CE323F71069D}"/>
              </a:ext>
            </a:extLst>
          </p:cNvPr>
          <p:cNvSpPr txBox="1">
            <a:spLocks/>
          </p:cNvSpPr>
          <p:nvPr/>
        </p:nvSpPr>
        <p:spPr>
          <a:xfrm>
            <a:off x="1251678" y="3701633"/>
            <a:ext cx="101783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2800" dirty="0">
                <a:highlight>
                  <a:srgbClr val="FFFF00"/>
                </a:highlight>
                <a:latin typeface="Courier" pitchFamily="2" charset="0"/>
              </a:rPr>
              <a:t>A. Node</a:t>
            </a:r>
          </a:p>
          <a:p>
            <a:r>
              <a:rPr lang="en-US" sz="2800" dirty="0">
                <a:latin typeface="Courier" pitchFamily="2" charset="0"/>
              </a:rPr>
              <a:t>B. Workstation</a:t>
            </a:r>
          </a:p>
          <a:p>
            <a:r>
              <a:rPr lang="en-US" sz="2800" dirty="0">
                <a:latin typeface="Courier" pitchFamily="2" charset="0"/>
              </a:rPr>
              <a:t>C. Server</a:t>
            </a:r>
          </a:p>
          <a:p>
            <a:r>
              <a:rPr lang="en-US" sz="2800" dirty="0">
                <a:latin typeface="Courier" pitchFamily="2" charset="0"/>
              </a:rPr>
              <a:t>D. Segment</a:t>
            </a:r>
          </a:p>
        </p:txBody>
      </p:sp>
    </p:spTree>
    <p:extLst>
      <p:ext uri="{BB962C8B-B14F-4D97-AF65-F5344CB8AC3E}">
        <p14:creationId xmlns:p14="http://schemas.microsoft.com/office/powerpoint/2010/main" val="1029698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p:txBody>
          <a:bodyPr>
            <a:normAutofit fontScale="90000"/>
          </a:bodyPr>
          <a:lstStyle/>
          <a:p>
            <a:r>
              <a:rPr lang="en-US" dirty="0"/>
              <a:t>11. A type of transmission in which signals may travel in both directions over a medium simultaneously.</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512935" y="3509159"/>
            <a:ext cx="10178322" cy="3593591"/>
          </a:xfrm>
        </p:spPr>
        <p:txBody>
          <a:bodyPr>
            <a:normAutofit/>
          </a:bodyPr>
          <a:lstStyle/>
          <a:p>
            <a:r>
              <a:rPr lang="en-US" sz="3200" dirty="0">
                <a:latin typeface="Courier" pitchFamily="2" charset="0"/>
              </a:rPr>
              <a:t>A. Flow Control</a:t>
            </a:r>
          </a:p>
          <a:p>
            <a:r>
              <a:rPr lang="en-US" sz="3200" dirty="0">
                <a:latin typeface="Courier" pitchFamily="2" charset="0"/>
              </a:rPr>
              <a:t>B. Half-duplex</a:t>
            </a:r>
          </a:p>
          <a:p>
            <a:r>
              <a:rPr lang="en-US" sz="3200" dirty="0">
                <a:latin typeface="Courier" pitchFamily="2" charset="0"/>
              </a:rPr>
              <a:t>C. Full-duplex</a:t>
            </a:r>
          </a:p>
          <a:p>
            <a:r>
              <a:rPr lang="en-US" sz="3200" dirty="0">
                <a:latin typeface="Courier" pitchFamily="2" charset="0"/>
              </a:rPr>
              <a:t>D. Convergence</a:t>
            </a:r>
          </a:p>
        </p:txBody>
      </p:sp>
    </p:spTree>
    <p:extLst>
      <p:ext uri="{BB962C8B-B14F-4D97-AF65-F5344CB8AC3E}">
        <p14:creationId xmlns:p14="http://schemas.microsoft.com/office/powerpoint/2010/main" val="3010120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p:txBody>
          <a:bodyPr>
            <a:normAutofit fontScale="90000"/>
          </a:bodyPr>
          <a:lstStyle/>
          <a:p>
            <a:r>
              <a:rPr lang="en-US" dirty="0"/>
              <a:t>11. A type of transmission in which signals may travel in both directions over a medium simultaneously.</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512935" y="3509159"/>
            <a:ext cx="10178322" cy="3593591"/>
          </a:xfrm>
        </p:spPr>
        <p:txBody>
          <a:bodyPr>
            <a:normAutofit/>
          </a:bodyPr>
          <a:lstStyle/>
          <a:p>
            <a:r>
              <a:rPr lang="en-US" sz="3200" dirty="0">
                <a:latin typeface="Courier" pitchFamily="2" charset="0"/>
              </a:rPr>
              <a:t>A. Flow Control</a:t>
            </a:r>
          </a:p>
          <a:p>
            <a:r>
              <a:rPr lang="en-US" sz="3200" dirty="0">
                <a:latin typeface="Courier" pitchFamily="2" charset="0"/>
              </a:rPr>
              <a:t>B. Half-duplex</a:t>
            </a:r>
          </a:p>
          <a:p>
            <a:r>
              <a:rPr lang="en-US" sz="3200" dirty="0">
                <a:highlight>
                  <a:srgbClr val="FFFF00"/>
                </a:highlight>
                <a:latin typeface="Courier" pitchFamily="2" charset="0"/>
              </a:rPr>
              <a:t>C. Full-duplex</a:t>
            </a:r>
          </a:p>
          <a:p>
            <a:r>
              <a:rPr lang="en-US" sz="3200" dirty="0">
                <a:latin typeface="Courier" pitchFamily="2" charset="0"/>
              </a:rPr>
              <a:t>D. Convergence</a:t>
            </a:r>
          </a:p>
        </p:txBody>
      </p:sp>
    </p:spTree>
    <p:extLst>
      <p:ext uri="{BB962C8B-B14F-4D97-AF65-F5344CB8AC3E}">
        <p14:creationId xmlns:p14="http://schemas.microsoft.com/office/powerpoint/2010/main" val="1197537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p:txBody>
          <a:bodyPr>
            <a:normAutofit/>
          </a:bodyPr>
          <a:lstStyle/>
          <a:p>
            <a:pPr algn="ctr"/>
            <a:r>
              <a:rPr lang="en-US" sz="5400" dirty="0"/>
              <a:t>Flow control</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353909" y="1513395"/>
            <a:ext cx="10178322" cy="3593591"/>
          </a:xfrm>
        </p:spPr>
        <p:txBody>
          <a:bodyPr>
            <a:normAutofit fontScale="92500" lnSpcReduction="10000"/>
          </a:bodyPr>
          <a:lstStyle/>
          <a:p>
            <a:pPr marL="0" indent="0">
              <a:buNone/>
            </a:pPr>
            <a:endParaRPr lang="en-US" sz="2800" dirty="0">
              <a:latin typeface="Courier" pitchFamily="2" charset="0"/>
            </a:endParaRPr>
          </a:p>
          <a:p>
            <a:r>
              <a:rPr lang="en-US" sz="2800" dirty="0">
                <a:latin typeface="Courier" pitchFamily="2" charset="0"/>
              </a:rPr>
              <a:t>Flow control is </a:t>
            </a:r>
            <a:r>
              <a:rPr lang="en-US" sz="2800" b="1" dirty="0">
                <a:latin typeface="Courier" pitchFamily="2" charset="0"/>
              </a:rPr>
              <a:t>the management of data flow between computers or devices or between nodes in a network</a:t>
            </a:r>
            <a:r>
              <a:rPr lang="en-US" sz="2800" dirty="0">
                <a:latin typeface="Courier" pitchFamily="2" charset="0"/>
              </a:rPr>
              <a:t> so that the data can be handled at an efficient pace. Too much data arriving before a device can handle it causes data overflow, meaning the data is either lost or must be retransmitted.</a:t>
            </a:r>
          </a:p>
        </p:txBody>
      </p:sp>
    </p:spTree>
    <p:extLst>
      <p:ext uri="{BB962C8B-B14F-4D97-AF65-F5344CB8AC3E}">
        <p14:creationId xmlns:p14="http://schemas.microsoft.com/office/powerpoint/2010/main" val="323151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272E-7EC0-B74C-BA0B-2719EA1A2A56}"/>
              </a:ext>
            </a:extLst>
          </p:cNvPr>
          <p:cNvSpPr>
            <a:spLocks noGrp="1"/>
          </p:cNvSpPr>
          <p:nvPr>
            <p:ph type="title"/>
          </p:nvPr>
        </p:nvSpPr>
        <p:spPr/>
        <p:txBody>
          <a:bodyPr>
            <a:normAutofit fontScale="90000"/>
          </a:bodyPr>
          <a:lstStyle/>
          <a:p>
            <a:r>
              <a:rPr lang="en-US" dirty="0"/>
              <a:t>1. What will be the output of the following Python code?</a:t>
            </a:r>
            <a:br>
              <a:rPr lang="en-US" dirty="0"/>
            </a:br>
            <a:endParaRPr lang="en-US" dirty="0"/>
          </a:p>
        </p:txBody>
      </p:sp>
      <p:pic>
        <p:nvPicPr>
          <p:cNvPr id="5" name="Content Placeholder 4" descr="Graphical user interface, text&#10;&#10;Description automatically generated">
            <a:extLst>
              <a:ext uri="{FF2B5EF4-FFF2-40B4-BE49-F238E27FC236}">
                <a16:creationId xmlns:a16="http://schemas.microsoft.com/office/drawing/2014/main" id="{695562E4-B042-4348-BDBC-B8252A735B8F}"/>
              </a:ext>
            </a:extLst>
          </p:cNvPr>
          <p:cNvPicPr>
            <a:picLocks noGrp="1" noChangeAspect="1"/>
          </p:cNvPicPr>
          <p:nvPr>
            <p:ph idx="1"/>
          </p:nvPr>
        </p:nvPicPr>
        <p:blipFill>
          <a:blip r:embed="rId2"/>
          <a:stretch>
            <a:fillRect/>
          </a:stretch>
        </p:blipFill>
        <p:spPr>
          <a:xfrm>
            <a:off x="2339381" y="1874518"/>
            <a:ext cx="5581462" cy="3249208"/>
          </a:xfrm>
        </p:spPr>
      </p:pic>
      <p:sp>
        <p:nvSpPr>
          <p:cNvPr id="7" name="TextBox 6">
            <a:extLst>
              <a:ext uri="{FF2B5EF4-FFF2-40B4-BE49-F238E27FC236}">
                <a16:creationId xmlns:a16="http://schemas.microsoft.com/office/drawing/2014/main" id="{2A4F6630-AF37-9A42-96BC-2318B2FD8399}"/>
              </a:ext>
            </a:extLst>
          </p:cNvPr>
          <p:cNvSpPr txBox="1"/>
          <p:nvPr/>
        </p:nvSpPr>
        <p:spPr>
          <a:xfrm>
            <a:off x="1410195" y="5123726"/>
            <a:ext cx="6097978" cy="1569660"/>
          </a:xfrm>
          <a:prstGeom prst="rect">
            <a:avLst/>
          </a:prstGeom>
          <a:noFill/>
        </p:spPr>
        <p:txBody>
          <a:bodyPr wrap="square">
            <a:spAutoFit/>
          </a:bodyPr>
          <a:lstStyle/>
          <a:p>
            <a:r>
              <a:rPr lang="en-US" sz="2400" dirty="0">
                <a:effectLst/>
                <a:latin typeface="Courier" pitchFamily="2" charset="0"/>
              </a:rPr>
              <a:t>A. 3</a:t>
            </a:r>
          </a:p>
          <a:p>
            <a:r>
              <a:rPr lang="en-US" sz="2400" dirty="0">
                <a:effectLst/>
                <a:latin typeface="Courier" pitchFamily="2" charset="0"/>
              </a:rPr>
              <a:t>B. 4</a:t>
            </a:r>
          </a:p>
          <a:p>
            <a:r>
              <a:rPr lang="en-US" sz="2400" dirty="0">
                <a:effectLst/>
                <a:latin typeface="Courier" pitchFamily="2" charset="0"/>
              </a:rPr>
              <a:t>C. 4 is maximum</a:t>
            </a:r>
          </a:p>
          <a:p>
            <a:r>
              <a:rPr lang="en-US" sz="2400" dirty="0">
                <a:effectLst/>
                <a:latin typeface="Courier" pitchFamily="2" charset="0"/>
              </a:rPr>
              <a:t>D. 3 is maximum</a:t>
            </a:r>
          </a:p>
        </p:txBody>
      </p:sp>
    </p:spTree>
    <p:extLst>
      <p:ext uri="{BB962C8B-B14F-4D97-AF65-F5344CB8AC3E}">
        <p14:creationId xmlns:p14="http://schemas.microsoft.com/office/powerpoint/2010/main" val="56549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p:txBody>
          <a:bodyPr>
            <a:normAutofit/>
          </a:bodyPr>
          <a:lstStyle/>
          <a:p>
            <a:pPr algn="ctr"/>
            <a:r>
              <a:rPr lang="en-US" sz="5400" dirty="0"/>
              <a:t>Half-duplex</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353909" y="1897708"/>
            <a:ext cx="10178322" cy="3593591"/>
          </a:xfrm>
        </p:spPr>
        <p:txBody>
          <a:bodyPr>
            <a:normAutofit/>
          </a:bodyPr>
          <a:lstStyle/>
          <a:p>
            <a:pPr marL="0" indent="0">
              <a:buNone/>
            </a:pPr>
            <a:r>
              <a:rPr lang="en-US" sz="3200" b="1" dirty="0">
                <a:latin typeface="Courier" pitchFamily="2" charset="0"/>
              </a:rPr>
              <a:t>Half</a:t>
            </a:r>
            <a:r>
              <a:rPr lang="en-US" sz="3200" dirty="0">
                <a:latin typeface="Courier" pitchFamily="2" charset="0"/>
              </a:rPr>
              <a:t>-</a:t>
            </a:r>
            <a:r>
              <a:rPr lang="en-US" sz="3200" b="1" dirty="0">
                <a:latin typeface="Courier" pitchFamily="2" charset="0"/>
              </a:rPr>
              <a:t>duplex</a:t>
            </a:r>
            <a:r>
              <a:rPr lang="en-US" sz="3200" dirty="0">
                <a:latin typeface="Courier" pitchFamily="2" charset="0"/>
              </a:rPr>
              <a:t> data transmission means that data can be transmitted in both directions on a signal carrier, but not at the same time.</a:t>
            </a:r>
            <a:endParaRPr lang="en-US" sz="4000" dirty="0">
              <a:latin typeface="Courier" pitchFamily="2" charset="0"/>
            </a:endParaRPr>
          </a:p>
        </p:txBody>
      </p:sp>
    </p:spTree>
    <p:extLst>
      <p:ext uri="{BB962C8B-B14F-4D97-AF65-F5344CB8AC3E}">
        <p14:creationId xmlns:p14="http://schemas.microsoft.com/office/powerpoint/2010/main" val="416061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p:txBody>
          <a:bodyPr>
            <a:normAutofit/>
          </a:bodyPr>
          <a:lstStyle/>
          <a:p>
            <a:pPr algn="ctr"/>
            <a:r>
              <a:rPr lang="en-US" sz="5400" dirty="0"/>
              <a:t>Convergence</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251678" y="1473639"/>
            <a:ext cx="10178322" cy="4701875"/>
          </a:xfrm>
        </p:spPr>
        <p:txBody>
          <a:bodyPr>
            <a:normAutofit/>
          </a:bodyPr>
          <a:lstStyle/>
          <a:p>
            <a:r>
              <a:rPr lang="en-US" sz="2400" b="1" dirty="0">
                <a:latin typeface="Courier" pitchFamily="2" charset="0"/>
              </a:rPr>
              <a:t>Network convergence</a:t>
            </a:r>
            <a:r>
              <a:rPr lang="en-US" sz="2400" dirty="0">
                <a:latin typeface="Courier" pitchFamily="2" charset="0"/>
              </a:rPr>
              <a:t> combines support for multimedia, telephone, and data on a single network.</a:t>
            </a:r>
          </a:p>
          <a:p>
            <a:r>
              <a:rPr lang="en-US" sz="2400" dirty="0">
                <a:latin typeface="Courier" pitchFamily="2" charset="0"/>
              </a:rPr>
              <a:t>Network convergence primarily serves large, complex organizations where mobile and Internet connections are regulated behind the same firewalls or sign-on credentials.</a:t>
            </a:r>
          </a:p>
          <a:p>
            <a:r>
              <a:rPr lang="en-US" sz="2400" dirty="0">
                <a:latin typeface="Courier" pitchFamily="2" charset="0"/>
              </a:rPr>
              <a:t>With network convergence, registered users access their Internet, Ethernet, Wi-Fi, and mobile connections through a single network that supports everything from email, VoIP, and web browsing to text messaging.</a:t>
            </a:r>
            <a:endParaRPr lang="en-US" sz="4400" dirty="0">
              <a:latin typeface="Courier" pitchFamily="2" charset="0"/>
            </a:endParaRPr>
          </a:p>
        </p:txBody>
      </p:sp>
    </p:spTree>
    <p:extLst>
      <p:ext uri="{BB962C8B-B14F-4D97-AF65-F5344CB8AC3E}">
        <p14:creationId xmlns:p14="http://schemas.microsoft.com/office/powerpoint/2010/main" val="2467643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a:xfrm>
            <a:off x="927086" y="180505"/>
            <a:ext cx="11264914" cy="1492132"/>
          </a:xfrm>
        </p:spPr>
        <p:txBody>
          <a:bodyPr>
            <a:noAutofit/>
          </a:bodyPr>
          <a:lstStyle/>
          <a:p>
            <a:r>
              <a:rPr lang="en-US" sz="4000" dirty="0"/>
              <a:t>12. Encapsulation is the process of taking data from one protocol and translating it into another</a:t>
            </a:r>
            <a:br>
              <a:rPr lang="en-US" sz="4000" dirty="0"/>
            </a:br>
            <a:r>
              <a:rPr lang="en-US" sz="4000" dirty="0"/>
              <a:t>protocol, so the data can continue across a network.</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097299" y="3429000"/>
            <a:ext cx="10178322" cy="3593591"/>
          </a:xfrm>
        </p:spPr>
        <p:txBody>
          <a:bodyPr>
            <a:normAutofit/>
          </a:bodyPr>
          <a:lstStyle/>
          <a:p>
            <a:r>
              <a:rPr lang="en-US" sz="3200" dirty="0">
                <a:latin typeface="Courier" pitchFamily="2" charset="0"/>
              </a:rPr>
              <a:t>A. True</a:t>
            </a:r>
          </a:p>
          <a:p>
            <a:r>
              <a:rPr lang="en-US" sz="3200" dirty="0">
                <a:latin typeface="Courier" pitchFamily="2" charset="0"/>
              </a:rPr>
              <a:t>B. False</a:t>
            </a:r>
          </a:p>
        </p:txBody>
      </p:sp>
    </p:spTree>
    <p:extLst>
      <p:ext uri="{BB962C8B-B14F-4D97-AF65-F5344CB8AC3E}">
        <p14:creationId xmlns:p14="http://schemas.microsoft.com/office/powerpoint/2010/main" val="3383408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F50-DF14-5040-9311-3BAC88925479}"/>
              </a:ext>
            </a:extLst>
          </p:cNvPr>
          <p:cNvSpPr>
            <a:spLocks noGrp="1"/>
          </p:cNvSpPr>
          <p:nvPr>
            <p:ph type="title"/>
          </p:nvPr>
        </p:nvSpPr>
        <p:spPr>
          <a:xfrm>
            <a:off x="927086" y="180505"/>
            <a:ext cx="11264914" cy="1492132"/>
          </a:xfrm>
        </p:spPr>
        <p:txBody>
          <a:bodyPr>
            <a:noAutofit/>
          </a:bodyPr>
          <a:lstStyle/>
          <a:p>
            <a:r>
              <a:rPr lang="en-US" sz="4000" dirty="0"/>
              <a:t>12. Encapsulation is the process of taking data from one protocol and translating it into another</a:t>
            </a:r>
            <a:br>
              <a:rPr lang="en-US" sz="4000" dirty="0"/>
            </a:br>
            <a:r>
              <a:rPr lang="en-US" sz="4000" dirty="0"/>
              <a:t>protocol, so the data can continue across a network.</a:t>
            </a:r>
          </a:p>
        </p:txBody>
      </p:sp>
      <p:sp>
        <p:nvSpPr>
          <p:cNvPr id="3" name="Content Placeholder 2">
            <a:extLst>
              <a:ext uri="{FF2B5EF4-FFF2-40B4-BE49-F238E27FC236}">
                <a16:creationId xmlns:a16="http://schemas.microsoft.com/office/drawing/2014/main" id="{498BCC97-5AFB-9B43-A257-C688B10AE259}"/>
              </a:ext>
            </a:extLst>
          </p:cNvPr>
          <p:cNvSpPr>
            <a:spLocks noGrp="1"/>
          </p:cNvSpPr>
          <p:nvPr>
            <p:ph idx="1"/>
          </p:nvPr>
        </p:nvSpPr>
        <p:spPr>
          <a:xfrm>
            <a:off x="1097299" y="3429000"/>
            <a:ext cx="10178322" cy="3593591"/>
          </a:xfrm>
        </p:spPr>
        <p:txBody>
          <a:bodyPr>
            <a:normAutofit/>
          </a:bodyPr>
          <a:lstStyle/>
          <a:p>
            <a:r>
              <a:rPr lang="en-US" sz="3200" dirty="0">
                <a:highlight>
                  <a:srgbClr val="FFFF00"/>
                </a:highlight>
                <a:latin typeface="Courier" pitchFamily="2" charset="0"/>
              </a:rPr>
              <a:t>A. True</a:t>
            </a:r>
          </a:p>
          <a:p>
            <a:r>
              <a:rPr lang="en-US" sz="3200" dirty="0">
                <a:latin typeface="Courier" pitchFamily="2" charset="0"/>
              </a:rPr>
              <a:t>B. False</a:t>
            </a:r>
          </a:p>
        </p:txBody>
      </p:sp>
    </p:spTree>
    <p:extLst>
      <p:ext uri="{BB962C8B-B14F-4D97-AF65-F5344CB8AC3E}">
        <p14:creationId xmlns:p14="http://schemas.microsoft.com/office/powerpoint/2010/main" val="294364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6019-4042-3B4D-A24C-596DE503BCAD}"/>
              </a:ext>
            </a:extLst>
          </p:cNvPr>
          <p:cNvSpPr>
            <a:spLocks noGrp="1"/>
          </p:cNvSpPr>
          <p:nvPr>
            <p:ph type="title"/>
          </p:nvPr>
        </p:nvSpPr>
        <p:spPr>
          <a:xfrm>
            <a:off x="1006839" y="564072"/>
            <a:ext cx="10178322" cy="1492132"/>
          </a:xfrm>
        </p:spPr>
        <p:txBody>
          <a:bodyPr/>
          <a:lstStyle/>
          <a:p>
            <a:pPr algn="ctr"/>
            <a:r>
              <a:rPr lang="en-US" dirty="0"/>
              <a:t>Interview Questions</a:t>
            </a:r>
          </a:p>
        </p:txBody>
      </p:sp>
      <p:pic>
        <p:nvPicPr>
          <p:cNvPr id="5" name="Content Placeholder 4" descr="A picture containing person, indoor&#10;&#10;Description automatically generated">
            <a:extLst>
              <a:ext uri="{FF2B5EF4-FFF2-40B4-BE49-F238E27FC236}">
                <a16:creationId xmlns:a16="http://schemas.microsoft.com/office/drawing/2014/main" id="{0DD86F18-E295-8341-BDEB-0764AB72E25B}"/>
              </a:ext>
            </a:extLst>
          </p:cNvPr>
          <p:cNvPicPr>
            <a:picLocks noGrp="1" noChangeAspect="1"/>
          </p:cNvPicPr>
          <p:nvPr>
            <p:ph idx="1"/>
          </p:nvPr>
        </p:nvPicPr>
        <p:blipFill>
          <a:blip r:embed="rId2"/>
          <a:stretch>
            <a:fillRect/>
          </a:stretch>
        </p:blipFill>
        <p:spPr>
          <a:xfrm>
            <a:off x="1757058" y="1605629"/>
            <a:ext cx="8925256" cy="5020457"/>
          </a:xfrm>
        </p:spPr>
      </p:pic>
    </p:spTree>
    <p:extLst>
      <p:ext uri="{BB962C8B-B14F-4D97-AF65-F5344CB8AC3E}">
        <p14:creationId xmlns:p14="http://schemas.microsoft.com/office/powerpoint/2010/main" val="3901475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BA-F597-3740-9980-6C850D29C1BF}"/>
              </a:ext>
            </a:extLst>
          </p:cNvPr>
          <p:cNvSpPr>
            <a:spLocks noGrp="1"/>
          </p:cNvSpPr>
          <p:nvPr>
            <p:ph type="title"/>
          </p:nvPr>
        </p:nvSpPr>
        <p:spPr>
          <a:xfrm>
            <a:off x="1006839" y="227475"/>
            <a:ext cx="11082242" cy="1492132"/>
          </a:xfrm>
        </p:spPr>
        <p:txBody>
          <a:bodyPr/>
          <a:lstStyle/>
          <a:p>
            <a:r>
              <a:rPr lang="en-US" dirty="0"/>
              <a:t>1. What is SQL and What is a Database?</a:t>
            </a:r>
          </a:p>
        </p:txBody>
      </p:sp>
      <p:sp>
        <p:nvSpPr>
          <p:cNvPr id="5" name="Content Placeholder 4">
            <a:extLst>
              <a:ext uri="{FF2B5EF4-FFF2-40B4-BE49-F238E27FC236}">
                <a16:creationId xmlns:a16="http://schemas.microsoft.com/office/drawing/2014/main" id="{207C382C-8ABF-3B48-B8F9-9638BFCD9944}"/>
              </a:ext>
            </a:extLst>
          </p:cNvPr>
          <p:cNvSpPr>
            <a:spLocks noGrp="1"/>
          </p:cNvSpPr>
          <p:nvPr>
            <p:ph idx="1"/>
          </p:nvPr>
        </p:nvSpPr>
        <p:spPr>
          <a:xfrm>
            <a:off x="1006839" y="2048494"/>
            <a:ext cx="10178322" cy="4399807"/>
          </a:xfrm>
        </p:spPr>
        <p:txBody>
          <a:bodyPr>
            <a:normAutofit fontScale="92500" lnSpcReduction="10000"/>
          </a:bodyPr>
          <a:lstStyle/>
          <a:p>
            <a:r>
              <a:rPr lang="en-US" sz="2400" dirty="0">
                <a:latin typeface="Courier" pitchFamily="2" charset="0"/>
              </a:rPr>
              <a:t>SQL stands for Structured Query Language , and it is used to communicate with the Database.</a:t>
            </a:r>
          </a:p>
          <a:p>
            <a:r>
              <a:rPr lang="en-US" sz="2400" dirty="0">
                <a:latin typeface="Courier" pitchFamily="2" charset="0"/>
              </a:rPr>
              <a:t>This is a standard language used to perform tasks such as retrieval, updating, insertion and deletion of data from a database.</a:t>
            </a:r>
          </a:p>
          <a:p>
            <a:r>
              <a:rPr lang="en-US" sz="2400" dirty="0">
                <a:latin typeface="Courier" pitchFamily="2" charset="0"/>
              </a:rPr>
              <a:t>Database is nothing but an organized form of data for easy access, storing, retrieval and managing of</a:t>
            </a:r>
          </a:p>
          <a:p>
            <a:r>
              <a:rPr lang="en-US" sz="2400" dirty="0">
                <a:latin typeface="Courier" pitchFamily="2" charset="0"/>
              </a:rPr>
              <a:t>data. This is also known as structured form of data which can be accessed in many ways.</a:t>
            </a:r>
          </a:p>
          <a:p>
            <a:r>
              <a:rPr lang="en-US" sz="2400" dirty="0">
                <a:latin typeface="Courier" pitchFamily="2" charset="0"/>
              </a:rPr>
              <a:t>Example: School Management Database, Bank Management Database.</a:t>
            </a:r>
          </a:p>
          <a:p>
            <a:endParaRPr lang="en-US" sz="1600" dirty="0">
              <a:latin typeface="Courier" pitchFamily="2" charset="0"/>
            </a:endParaRPr>
          </a:p>
        </p:txBody>
      </p:sp>
    </p:spTree>
    <p:extLst>
      <p:ext uri="{BB962C8B-B14F-4D97-AF65-F5344CB8AC3E}">
        <p14:creationId xmlns:p14="http://schemas.microsoft.com/office/powerpoint/2010/main" val="1383252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BA-F597-3740-9980-6C850D29C1BF}"/>
              </a:ext>
            </a:extLst>
          </p:cNvPr>
          <p:cNvSpPr>
            <a:spLocks noGrp="1"/>
          </p:cNvSpPr>
          <p:nvPr>
            <p:ph type="title"/>
          </p:nvPr>
        </p:nvSpPr>
        <p:spPr/>
        <p:txBody>
          <a:bodyPr/>
          <a:lstStyle/>
          <a:p>
            <a:r>
              <a:rPr lang="en-US" dirty="0"/>
              <a:t>2. What do you mean by a table and a field in SQL?</a:t>
            </a:r>
          </a:p>
        </p:txBody>
      </p:sp>
      <p:sp>
        <p:nvSpPr>
          <p:cNvPr id="3" name="Content Placeholder 2">
            <a:extLst>
              <a:ext uri="{FF2B5EF4-FFF2-40B4-BE49-F238E27FC236}">
                <a16:creationId xmlns:a16="http://schemas.microsoft.com/office/drawing/2014/main" id="{1038ACD2-EBD2-FB42-AF1F-A8047CDD73FD}"/>
              </a:ext>
            </a:extLst>
          </p:cNvPr>
          <p:cNvSpPr>
            <a:spLocks noGrp="1"/>
          </p:cNvSpPr>
          <p:nvPr>
            <p:ph idx="1"/>
          </p:nvPr>
        </p:nvSpPr>
        <p:spPr/>
        <p:txBody>
          <a:bodyPr>
            <a:normAutofit/>
          </a:bodyPr>
          <a:lstStyle/>
          <a:p>
            <a:r>
              <a:rPr lang="en-US" sz="2800" dirty="0">
                <a:latin typeface="Courier" pitchFamily="2" charset="0"/>
              </a:rPr>
              <a:t>Organized data in the form of rows and columns is said to be a table. Here, rows and columns are referred to as tuples and attributes. The number of columns in a table is referred to as a field. In the record, fields represent the characteristics and attributes.</a:t>
            </a:r>
          </a:p>
        </p:txBody>
      </p:sp>
    </p:spTree>
    <p:extLst>
      <p:ext uri="{BB962C8B-B14F-4D97-AF65-F5344CB8AC3E}">
        <p14:creationId xmlns:p14="http://schemas.microsoft.com/office/powerpoint/2010/main" val="398143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C683-3E39-E84A-AC4B-BBA443D08666}"/>
              </a:ext>
            </a:extLst>
          </p:cNvPr>
          <p:cNvSpPr>
            <a:spLocks noGrp="1"/>
          </p:cNvSpPr>
          <p:nvPr>
            <p:ph type="title"/>
          </p:nvPr>
        </p:nvSpPr>
        <p:spPr>
          <a:xfrm>
            <a:off x="1153061" y="288507"/>
            <a:ext cx="10178322" cy="1492132"/>
          </a:xfrm>
        </p:spPr>
        <p:txBody>
          <a:bodyPr>
            <a:normAutofit/>
          </a:bodyPr>
          <a:lstStyle/>
          <a:p>
            <a:pPr algn="ctr"/>
            <a:r>
              <a:rPr lang="en-US" dirty="0"/>
              <a:t>Video of the week </a:t>
            </a:r>
            <a:r>
              <a:rPr lang="en-US" dirty="0">
                <a:sym typeface="Wingdings" pitchFamily="2" charset="2"/>
              </a:rPr>
              <a:t></a:t>
            </a:r>
            <a:endParaRPr lang="en-US" dirty="0"/>
          </a:p>
        </p:txBody>
      </p:sp>
      <p:pic>
        <p:nvPicPr>
          <p:cNvPr id="4" name="Content Placeholder 3" descr="A picture containing text, person, vector graphics&#10;&#10;Description automatically generated">
            <a:extLst>
              <a:ext uri="{FF2B5EF4-FFF2-40B4-BE49-F238E27FC236}">
                <a16:creationId xmlns:a16="http://schemas.microsoft.com/office/drawing/2014/main" id="{70CDBCB2-7599-274E-B84E-3ED23DAC8A80}"/>
              </a:ext>
            </a:extLst>
          </p:cNvPr>
          <p:cNvPicPr>
            <a:picLocks noGrp="1" noChangeAspect="1"/>
          </p:cNvPicPr>
          <p:nvPr>
            <p:ph idx="1"/>
          </p:nvPr>
        </p:nvPicPr>
        <p:blipFill>
          <a:blip r:embed="rId2"/>
          <a:stretch>
            <a:fillRect/>
          </a:stretch>
        </p:blipFill>
        <p:spPr>
          <a:xfrm>
            <a:off x="2362961" y="1222880"/>
            <a:ext cx="7837941" cy="5635120"/>
          </a:xfrm>
        </p:spPr>
      </p:pic>
    </p:spTree>
    <p:extLst>
      <p:ext uri="{BB962C8B-B14F-4D97-AF65-F5344CB8AC3E}">
        <p14:creationId xmlns:p14="http://schemas.microsoft.com/office/powerpoint/2010/main" val="3990143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descr="Full Stack Development Explained">
            <a:hlinkClick r:id="" action="ppaction://media"/>
            <a:extLst>
              <a:ext uri="{FF2B5EF4-FFF2-40B4-BE49-F238E27FC236}">
                <a16:creationId xmlns:a16="http://schemas.microsoft.com/office/drawing/2014/main" id="{7BBFF4F2-19FF-8948-811B-9513F512B299}"/>
              </a:ext>
            </a:extLst>
          </p:cNvPr>
          <p:cNvPicPr>
            <a:picLocks noRot="1" noChangeAspect="1"/>
          </p:cNvPicPr>
          <p:nvPr>
            <a:videoFile r:link="rId1"/>
          </p:nvPr>
        </p:nvPicPr>
        <p:blipFill>
          <a:blip r:embed="rId4"/>
          <a:stretch>
            <a:fillRect/>
          </a:stretch>
        </p:blipFill>
        <p:spPr>
          <a:xfrm>
            <a:off x="1539461" y="1219319"/>
            <a:ext cx="9400861" cy="5311486"/>
          </a:xfrm>
          <a:prstGeom prst="rect">
            <a:avLst/>
          </a:prstGeom>
        </p:spPr>
      </p:pic>
      <p:sp>
        <p:nvSpPr>
          <p:cNvPr id="8" name="Title 7">
            <a:extLst>
              <a:ext uri="{FF2B5EF4-FFF2-40B4-BE49-F238E27FC236}">
                <a16:creationId xmlns:a16="http://schemas.microsoft.com/office/drawing/2014/main" id="{EBB57A3B-3D1B-774D-955A-DAE4587180E7}"/>
              </a:ext>
            </a:extLst>
          </p:cNvPr>
          <p:cNvSpPr>
            <a:spLocks noGrp="1"/>
          </p:cNvSpPr>
          <p:nvPr>
            <p:ph type="title"/>
          </p:nvPr>
        </p:nvSpPr>
        <p:spPr>
          <a:xfrm>
            <a:off x="1251678" y="323086"/>
            <a:ext cx="11192113" cy="1492132"/>
          </a:xfrm>
        </p:spPr>
        <p:txBody>
          <a:bodyPr/>
          <a:lstStyle/>
          <a:p>
            <a:r>
              <a:rPr lang="en-US" dirty="0"/>
              <a:t>Full Stack development explained</a:t>
            </a:r>
          </a:p>
        </p:txBody>
      </p:sp>
    </p:spTree>
    <p:extLst>
      <p:ext uri="{BB962C8B-B14F-4D97-AF65-F5344CB8AC3E}">
        <p14:creationId xmlns:p14="http://schemas.microsoft.com/office/powerpoint/2010/main" val="15292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163A-AF06-4045-B40C-1AC6FBF43231}"/>
              </a:ext>
            </a:extLst>
          </p:cNvPr>
          <p:cNvSpPr>
            <a:spLocks noGrp="1"/>
          </p:cNvSpPr>
          <p:nvPr>
            <p:ph type="title"/>
          </p:nvPr>
        </p:nvSpPr>
        <p:spPr>
          <a:xfrm>
            <a:off x="1251678" y="180505"/>
            <a:ext cx="10178322" cy="1492132"/>
          </a:xfrm>
        </p:spPr>
        <p:txBody>
          <a:bodyPr>
            <a:normAutofit/>
          </a:bodyPr>
          <a:lstStyle/>
          <a:p>
            <a:pPr algn="ctr"/>
            <a:r>
              <a:rPr lang="en-US" dirty="0"/>
              <a:t>What is </a:t>
            </a:r>
            <a:r>
              <a:rPr lang="en-US" dirty="0" err="1"/>
              <a:t>sql</a:t>
            </a:r>
            <a:r>
              <a:rPr lang="en-US" dirty="0"/>
              <a:t>?</a:t>
            </a:r>
            <a:br>
              <a:rPr lang="en-US" dirty="0"/>
            </a:br>
            <a:endParaRPr lang="en-US" dirty="0"/>
          </a:p>
        </p:txBody>
      </p:sp>
      <p:pic>
        <p:nvPicPr>
          <p:cNvPr id="6" name="Online Media 5" descr="What is SQL? [in 4 minutes for beginners]">
            <a:hlinkClick r:id="" action="ppaction://media"/>
            <a:extLst>
              <a:ext uri="{FF2B5EF4-FFF2-40B4-BE49-F238E27FC236}">
                <a16:creationId xmlns:a16="http://schemas.microsoft.com/office/drawing/2014/main" id="{132059F9-2331-5B49-8980-C96D57189E28}"/>
              </a:ext>
            </a:extLst>
          </p:cNvPr>
          <p:cNvPicPr>
            <a:picLocks noGrp="1" noRot="1" noChangeAspect="1"/>
          </p:cNvPicPr>
          <p:nvPr>
            <p:ph idx="1"/>
            <a:videoFile r:link="rId1"/>
          </p:nvPr>
        </p:nvPicPr>
        <p:blipFill>
          <a:blip r:embed="rId3"/>
          <a:stretch>
            <a:fillRect/>
          </a:stretch>
        </p:blipFill>
        <p:spPr>
          <a:xfrm>
            <a:off x="1251678" y="1031369"/>
            <a:ext cx="10178322" cy="5750867"/>
          </a:xfrm>
          <a:prstGeom prst="rect">
            <a:avLst/>
          </a:prstGeom>
        </p:spPr>
      </p:pic>
    </p:spTree>
    <p:extLst>
      <p:ext uri="{BB962C8B-B14F-4D97-AF65-F5344CB8AC3E}">
        <p14:creationId xmlns:p14="http://schemas.microsoft.com/office/powerpoint/2010/main" val="406813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272E-7EC0-B74C-BA0B-2719EA1A2A56}"/>
              </a:ext>
            </a:extLst>
          </p:cNvPr>
          <p:cNvSpPr>
            <a:spLocks noGrp="1"/>
          </p:cNvSpPr>
          <p:nvPr>
            <p:ph type="title"/>
          </p:nvPr>
        </p:nvSpPr>
        <p:spPr/>
        <p:txBody>
          <a:bodyPr>
            <a:normAutofit fontScale="90000"/>
          </a:bodyPr>
          <a:lstStyle/>
          <a:p>
            <a:r>
              <a:rPr lang="en-US" dirty="0"/>
              <a:t>1. What will be the output of the following Python code?</a:t>
            </a:r>
            <a:br>
              <a:rPr lang="en-US" dirty="0"/>
            </a:br>
            <a:endParaRPr lang="en-US" dirty="0"/>
          </a:p>
        </p:txBody>
      </p:sp>
      <p:pic>
        <p:nvPicPr>
          <p:cNvPr id="5" name="Content Placeholder 4" descr="Graphical user interface, text&#10;&#10;Description automatically generated">
            <a:extLst>
              <a:ext uri="{FF2B5EF4-FFF2-40B4-BE49-F238E27FC236}">
                <a16:creationId xmlns:a16="http://schemas.microsoft.com/office/drawing/2014/main" id="{695562E4-B042-4348-BDBC-B8252A735B8F}"/>
              </a:ext>
            </a:extLst>
          </p:cNvPr>
          <p:cNvPicPr>
            <a:picLocks noGrp="1" noChangeAspect="1"/>
          </p:cNvPicPr>
          <p:nvPr>
            <p:ph idx="1"/>
          </p:nvPr>
        </p:nvPicPr>
        <p:blipFill>
          <a:blip r:embed="rId2"/>
          <a:stretch>
            <a:fillRect/>
          </a:stretch>
        </p:blipFill>
        <p:spPr>
          <a:xfrm>
            <a:off x="2339381" y="1874518"/>
            <a:ext cx="5581462" cy="3249208"/>
          </a:xfrm>
        </p:spPr>
      </p:pic>
      <p:sp>
        <p:nvSpPr>
          <p:cNvPr id="7" name="TextBox 6">
            <a:extLst>
              <a:ext uri="{FF2B5EF4-FFF2-40B4-BE49-F238E27FC236}">
                <a16:creationId xmlns:a16="http://schemas.microsoft.com/office/drawing/2014/main" id="{2A4F6630-AF37-9A42-96BC-2318B2FD8399}"/>
              </a:ext>
            </a:extLst>
          </p:cNvPr>
          <p:cNvSpPr txBox="1"/>
          <p:nvPr/>
        </p:nvSpPr>
        <p:spPr>
          <a:xfrm>
            <a:off x="1410195" y="5123726"/>
            <a:ext cx="6097978" cy="1569660"/>
          </a:xfrm>
          <a:prstGeom prst="rect">
            <a:avLst/>
          </a:prstGeom>
          <a:noFill/>
        </p:spPr>
        <p:txBody>
          <a:bodyPr wrap="square">
            <a:spAutoFit/>
          </a:bodyPr>
          <a:lstStyle/>
          <a:p>
            <a:r>
              <a:rPr lang="en-US" sz="2400" dirty="0">
                <a:effectLst/>
                <a:latin typeface="Courier" pitchFamily="2" charset="0"/>
              </a:rPr>
              <a:t>A. 3</a:t>
            </a:r>
          </a:p>
          <a:p>
            <a:r>
              <a:rPr lang="en-US" sz="2400" dirty="0">
                <a:effectLst/>
                <a:latin typeface="Courier" pitchFamily="2" charset="0"/>
              </a:rPr>
              <a:t>B. 4</a:t>
            </a:r>
          </a:p>
          <a:p>
            <a:r>
              <a:rPr lang="en-US" sz="2400" dirty="0">
                <a:effectLst/>
                <a:highlight>
                  <a:srgbClr val="FFFF00"/>
                </a:highlight>
                <a:latin typeface="Courier" pitchFamily="2" charset="0"/>
              </a:rPr>
              <a:t>C. 4 is maximum</a:t>
            </a:r>
          </a:p>
          <a:p>
            <a:r>
              <a:rPr lang="en-US" sz="2400" dirty="0">
                <a:effectLst/>
                <a:latin typeface="Courier" pitchFamily="2" charset="0"/>
              </a:rPr>
              <a:t>D. 3 is maximum</a:t>
            </a:r>
          </a:p>
        </p:txBody>
      </p:sp>
    </p:spTree>
    <p:extLst>
      <p:ext uri="{BB962C8B-B14F-4D97-AF65-F5344CB8AC3E}">
        <p14:creationId xmlns:p14="http://schemas.microsoft.com/office/powerpoint/2010/main" val="2541203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C683-3E39-E84A-AC4B-BBA443D08666}"/>
              </a:ext>
            </a:extLst>
          </p:cNvPr>
          <p:cNvSpPr>
            <a:spLocks noGrp="1"/>
          </p:cNvSpPr>
          <p:nvPr>
            <p:ph type="title"/>
          </p:nvPr>
        </p:nvSpPr>
        <p:spPr>
          <a:xfrm>
            <a:off x="717286" y="77740"/>
            <a:ext cx="10350515" cy="1320855"/>
          </a:xfrm>
        </p:spPr>
        <p:txBody>
          <a:bodyPr>
            <a:normAutofit fontScale="90000"/>
          </a:bodyPr>
          <a:lstStyle/>
          <a:p>
            <a:pPr algn="ctr"/>
            <a:r>
              <a:rPr lang="en-US" dirty="0"/>
              <a:t>Retro Meeting on a personal and team level</a:t>
            </a:r>
          </a:p>
        </p:txBody>
      </p:sp>
      <p:sp>
        <p:nvSpPr>
          <p:cNvPr id="3" name="Content Placeholder 2">
            <a:extLst>
              <a:ext uri="{FF2B5EF4-FFF2-40B4-BE49-F238E27FC236}">
                <a16:creationId xmlns:a16="http://schemas.microsoft.com/office/drawing/2014/main" id="{2107BA2B-BF12-4242-B065-B79376FFC801}"/>
              </a:ext>
            </a:extLst>
          </p:cNvPr>
          <p:cNvSpPr>
            <a:spLocks noGrp="1"/>
          </p:cNvSpPr>
          <p:nvPr>
            <p:ph idx="1"/>
          </p:nvPr>
        </p:nvSpPr>
        <p:spPr>
          <a:xfrm>
            <a:off x="1052180" y="2113298"/>
            <a:ext cx="4935367" cy="3593591"/>
          </a:xfrm>
        </p:spPr>
        <p:txBody>
          <a:bodyPr>
            <a:normAutofit/>
          </a:bodyPr>
          <a:lstStyle/>
          <a:p>
            <a:r>
              <a:rPr lang="en-US" sz="2800" b="1" dirty="0">
                <a:latin typeface="Courier" pitchFamily="2" charset="0"/>
              </a:rPr>
              <a:t>What went well?</a:t>
            </a:r>
          </a:p>
          <a:p>
            <a:r>
              <a:rPr lang="en-US" sz="2800" b="1" dirty="0">
                <a:latin typeface="Courier" pitchFamily="2" charset="0"/>
              </a:rPr>
              <a:t>What could be improved?</a:t>
            </a:r>
          </a:p>
          <a:p>
            <a:r>
              <a:rPr lang="en-US" sz="2800" b="1" dirty="0">
                <a:latin typeface="Courier" pitchFamily="2" charset="0"/>
              </a:rPr>
              <a:t>What will we commit to do better in the next week?</a:t>
            </a:r>
          </a:p>
        </p:txBody>
      </p:sp>
      <p:pic>
        <p:nvPicPr>
          <p:cNvPr id="5" name="Picture 4" descr="A picture containing text, swing, vector graphics&#10;&#10;Description automatically generated">
            <a:extLst>
              <a:ext uri="{FF2B5EF4-FFF2-40B4-BE49-F238E27FC236}">
                <a16:creationId xmlns:a16="http://schemas.microsoft.com/office/drawing/2014/main" id="{013494C6-F583-E743-94E6-AF4784DEA77D}"/>
              </a:ext>
            </a:extLst>
          </p:cNvPr>
          <p:cNvPicPr>
            <a:picLocks noChangeAspect="1"/>
          </p:cNvPicPr>
          <p:nvPr/>
        </p:nvPicPr>
        <p:blipFill rotWithShape="1">
          <a:blip r:embed="rId3"/>
          <a:srcRect l="3883" r="3" b="2"/>
          <a:stretch/>
        </p:blipFill>
        <p:spPr>
          <a:xfrm>
            <a:off x="6096000" y="1039929"/>
            <a:ext cx="5747302" cy="5740331"/>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extLst>
      <p:ext uri="{BB962C8B-B14F-4D97-AF65-F5344CB8AC3E}">
        <p14:creationId xmlns:p14="http://schemas.microsoft.com/office/powerpoint/2010/main" val="1464510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D9B0-778C-B847-81EA-E5BE671F5BC9}"/>
              </a:ext>
            </a:extLst>
          </p:cNvPr>
          <p:cNvSpPr>
            <a:spLocks noGrp="1"/>
          </p:cNvSpPr>
          <p:nvPr>
            <p:ph type="title"/>
          </p:nvPr>
        </p:nvSpPr>
        <p:spPr>
          <a:xfrm>
            <a:off x="1006839" y="2522081"/>
            <a:ext cx="10178322" cy="1492132"/>
          </a:xfrm>
        </p:spPr>
        <p:txBody>
          <a:bodyPr/>
          <a:lstStyle/>
          <a:p>
            <a:pPr algn="ctr"/>
            <a:r>
              <a:rPr lang="en-US" dirty="0"/>
              <a:t>Logical Reasoning</a:t>
            </a:r>
            <a:br>
              <a:rPr lang="en-US" dirty="0"/>
            </a:br>
            <a:r>
              <a:rPr lang="en-US" dirty="0"/>
              <a:t>questions</a:t>
            </a:r>
          </a:p>
        </p:txBody>
      </p:sp>
      <p:pic>
        <p:nvPicPr>
          <p:cNvPr id="5" name="Content Placeholder 4" descr="A picture containing text&#10;&#10;Description automatically generated">
            <a:extLst>
              <a:ext uri="{FF2B5EF4-FFF2-40B4-BE49-F238E27FC236}">
                <a16:creationId xmlns:a16="http://schemas.microsoft.com/office/drawing/2014/main" id="{C2C1B4C4-C8ED-4543-A78A-72A058C60DFF}"/>
              </a:ext>
            </a:extLst>
          </p:cNvPr>
          <p:cNvPicPr>
            <a:picLocks noGrp="1" noChangeAspect="1"/>
          </p:cNvPicPr>
          <p:nvPr>
            <p:ph idx="1"/>
          </p:nvPr>
        </p:nvPicPr>
        <p:blipFill>
          <a:blip r:embed="rId2"/>
          <a:stretch>
            <a:fillRect/>
          </a:stretch>
        </p:blipFill>
        <p:spPr>
          <a:xfrm>
            <a:off x="1253639" y="200759"/>
            <a:ext cx="9684722" cy="6456481"/>
          </a:xfrm>
        </p:spPr>
      </p:pic>
    </p:spTree>
    <p:extLst>
      <p:ext uri="{BB962C8B-B14F-4D97-AF65-F5344CB8AC3E}">
        <p14:creationId xmlns:p14="http://schemas.microsoft.com/office/powerpoint/2010/main" val="304983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272E-7EC0-B74C-BA0B-2719EA1A2A56}"/>
              </a:ext>
            </a:extLst>
          </p:cNvPr>
          <p:cNvSpPr>
            <a:spLocks noGrp="1"/>
          </p:cNvSpPr>
          <p:nvPr>
            <p:ph type="title"/>
          </p:nvPr>
        </p:nvSpPr>
        <p:spPr/>
        <p:txBody>
          <a:bodyPr/>
          <a:lstStyle/>
          <a:p>
            <a:r>
              <a:rPr lang="en-US" dirty="0"/>
              <a:t>2. What is the output of the following program?</a:t>
            </a:r>
          </a:p>
        </p:txBody>
      </p:sp>
      <p:sp>
        <p:nvSpPr>
          <p:cNvPr id="3" name="Content Placeholder 2">
            <a:extLst>
              <a:ext uri="{FF2B5EF4-FFF2-40B4-BE49-F238E27FC236}">
                <a16:creationId xmlns:a16="http://schemas.microsoft.com/office/drawing/2014/main" id="{8736D091-6D95-7A4A-8064-9AB7C9CF1DC8}"/>
              </a:ext>
            </a:extLst>
          </p:cNvPr>
          <p:cNvSpPr>
            <a:spLocks noGrp="1"/>
          </p:cNvSpPr>
          <p:nvPr>
            <p:ph idx="1"/>
          </p:nvPr>
        </p:nvSpPr>
        <p:spPr>
          <a:xfrm>
            <a:off x="7984109" y="2126650"/>
            <a:ext cx="10178322" cy="3593591"/>
          </a:xfrm>
        </p:spPr>
        <p:txBody>
          <a:bodyPr>
            <a:normAutofit fontScale="92500" lnSpcReduction="20000"/>
          </a:bodyPr>
          <a:lstStyle/>
          <a:p>
            <a:r>
              <a:rPr lang="en-US" dirty="0">
                <a:latin typeface="Courier" pitchFamily="2" charset="0"/>
              </a:rPr>
              <a:t>A. x is 50</a:t>
            </a:r>
          </a:p>
          <a:p>
            <a:pPr marL="0" indent="0">
              <a:buNone/>
            </a:pPr>
            <a:r>
              <a:rPr lang="en-US" dirty="0">
                <a:latin typeface="Courier" pitchFamily="2" charset="0"/>
              </a:rPr>
              <a:t>     Changed local x to 2</a:t>
            </a:r>
          </a:p>
          <a:p>
            <a:pPr marL="0" indent="0">
              <a:buNone/>
            </a:pPr>
            <a:r>
              <a:rPr lang="en-US" dirty="0">
                <a:latin typeface="Courier" pitchFamily="2" charset="0"/>
              </a:rPr>
              <a:t>     x is now 50</a:t>
            </a:r>
          </a:p>
          <a:p>
            <a:r>
              <a:rPr lang="en-US" dirty="0">
                <a:latin typeface="Courier" pitchFamily="2" charset="0"/>
              </a:rPr>
              <a:t>B. x is 50</a:t>
            </a:r>
          </a:p>
          <a:p>
            <a:pPr marL="0" indent="0">
              <a:buNone/>
            </a:pPr>
            <a:r>
              <a:rPr lang="en-US" dirty="0">
                <a:latin typeface="Courier" pitchFamily="2" charset="0"/>
              </a:rPr>
              <a:t>     Changed local x to 2</a:t>
            </a:r>
          </a:p>
          <a:p>
            <a:pPr marL="0" indent="0">
              <a:buNone/>
            </a:pPr>
            <a:r>
              <a:rPr lang="en-US" dirty="0">
                <a:latin typeface="Courier" pitchFamily="2" charset="0"/>
              </a:rPr>
              <a:t>     x is now 2</a:t>
            </a:r>
          </a:p>
          <a:p>
            <a:r>
              <a:rPr lang="en-US" dirty="0">
                <a:latin typeface="Courier" pitchFamily="2" charset="0"/>
              </a:rPr>
              <a:t>C.  x is 50</a:t>
            </a:r>
          </a:p>
          <a:p>
            <a:pPr marL="0" indent="0">
              <a:buNone/>
            </a:pPr>
            <a:r>
              <a:rPr lang="en-US" dirty="0">
                <a:latin typeface="Courier" pitchFamily="2" charset="0"/>
              </a:rPr>
              <a:t>     Changed local x to 2</a:t>
            </a:r>
          </a:p>
          <a:p>
            <a:pPr marL="0" indent="0">
              <a:buNone/>
            </a:pPr>
            <a:r>
              <a:rPr lang="en-US" dirty="0">
                <a:latin typeface="Courier" pitchFamily="2" charset="0"/>
              </a:rPr>
              <a:t>     x is now 100</a:t>
            </a:r>
          </a:p>
          <a:p>
            <a:r>
              <a:rPr lang="en-US" dirty="0">
                <a:latin typeface="Courier" pitchFamily="2" charset="0"/>
              </a:rPr>
              <a:t>D.  None of the mentioned</a:t>
            </a:r>
          </a:p>
          <a:p>
            <a:pPr marL="0" indent="0">
              <a:buNone/>
            </a:pPr>
            <a:endParaRPr lang="en-US" dirty="0">
              <a:latin typeface="Courier" pitchFamily="2" charset="0"/>
            </a:endParaRPr>
          </a:p>
          <a:p>
            <a:pPr marL="0" indent="0">
              <a:buNone/>
            </a:pPr>
            <a:endParaRPr lang="en-US" dirty="0">
              <a:latin typeface="Courier" pitchFamily="2" charset="0"/>
            </a:endParaRPr>
          </a:p>
          <a:p>
            <a:pPr marL="0" indent="0">
              <a:buNone/>
            </a:pPr>
            <a:endParaRPr lang="en-US" dirty="0">
              <a:latin typeface="Courier" pitchFamily="2" charset="0"/>
            </a:endParaRPr>
          </a:p>
          <a:p>
            <a:endParaRPr lang="en-US" dirty="0">
              <a:latin typeface="Courier" pitchFamily="2" charset="0"/>
            </a:endParaRPr>
          </a:p>
        </p:txBody>
      </p:sp>
      <p:pic>
        <p:nvPicPr>
          <p:cNvPr id="5" name="Picture 4" descr="Text, letter&#10;&#10;Description automatically generated">
            <a:extLst>
              <a:ext uri="{FF2B5EF4-FFF2-40B4-BE49-F238E27FC236}">
                <a16:creationId xmlns:a16="http://schemas.microsoft.com/office/drawing/2014/main" id="{611A3177-8D69-264A-8AD5-967C56D83799}"/>
              </a:ext>
            </a:extLst>
          </p:cNvPr>
          <p:cNvPicPr>
            <a:picLocks noChangeAspect="1"/>
          </p:cNvPicPr>
          <p:nvPr/>
        </p:nvPicPr>
        <p:blipFill>
          <a:blip r:embed="rId2"/>
          <a:stretch>
            <a:fillRect/>
          </a:stretch>
        </p:blipFill>
        <p:spPr>
          <a:xfrm>
            <a:off x="934383" y="2126649"/>
            <a:ext cx="6902797" cy="3593591"/>
          </a:xfrm>
          <a:prstGeom prst="rect">
            <a:avLst/>
          </a:prstGeom>
        </p:spPr>
      </p:pic>
    </p:spTree>
    <p:extLst>
      <p:ext uri="{BB962C8B-B14F-4D97-AF65-F5344CB8AC3E}">
        <p14:creationId xmlns:p14="http://schemas.microsoft.com/office/powerpoint/2010/main" val="240327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272E-7EC0-B74C-BA0B-2719EA1A2A56}"/>
              </a:ext>
            </a:extLst>
          </p:cNvPr>
          <p:cNvSpPr>
            <a:spLocks noGrp="1"/>
          </p:cNvSpPr>
          <p:nvPr>
            <p:ph type="title"/>
          </p:nvPr>
        </p:nvSpPr>
        <p:spPr/>
        <p:txBody>
          <a:bodyPr/>
          <a:lstStyle/>
          <a:p>
            <a:r>
              <a:rPr lang="en-US" dirty="0"/>
              <a:t>2. What is the output of the following program?</a:t>
            </a:r>
          </a:p>
        </p:txBody>
      </p:sp>
      <p:sp>
        <p:nvSpPr>
          <p:cNvPr id="3" name="Content Placeholder 2">
            <a:extLst>
              <a:ext uri="{FF2B5EF4-FFF2-40B4-BE49-F238E27FC236}">
                <a16:creationId xmlns:a16="http://schemas.microsoft.com/office/drawing/2014/main" id="{8736D091-6D95-7A4A-8064-9AB7C9CF1DC8}"/>
              </a:ext>
            </a:extLst>
          </p:cNvPr>
          <p:cNvSpPr>
            <a:spLocks noGrp="1"/>
          </p:cNvSpPr>
          <p:nvPr>
            <p:ph idx="1"/>
          </p:nvPr>
        </p:nvSpPr>
        <p:spPr>
          <a:xfrm>
            <a:off x="7984109" y="2126650"/>
            <a:ext cx="10178322" cy="3593591"/>
          </a:xfrm>
        </p:spPr>
        <p:txBody>
          <a:bodyPr>
            <a:normAutofit fontScale="92500" lnSpcReduction="20000"/>
          </a:bodyPr>
          <a:lstStyle/>
          <a:p>
            <a:r>
              <a:rPr lang="en-US" dirty="0">
                <a:highlight>
                  <a:srgbClr val="FFFF00"/>
                </a:highlight>
              </a:rPr>
              <a:t>A.  x is 50</a:t>
            </a:r>
          </a:p>
          <a:p>
            <a:pPr marL="0" indent="0">
              <a:buNone/>
            </a:pPr>
            <a:r>
              <a:rPr lang="en-US" dirty="0">
                <a:highlight>
                  <a:srgbClr val="FFFF00"/>
                </a:highlight>
              </a:rPr>
              <a:t>        Changed local x to 2</a:t>
            </a:r>
          </a:p>
          <a:p>
            <a:pPr marL="0" indent="0">
              <a:buNone/>
            </a:pPr>
            <a:r>
              <a:rPr lang="en-US" dirty="0">
                <a:highlight>
                  <a:srgbClr val="FFFF00"/>
                </a:highlight>
              </a:rPr>
              <a:t>        x is now 50</a:t>
            </a:r>
          </a:p>
          <a:p>
            <a:r>
              <a:rPr lang="en-US" dirty="0"/>
              <a:t>B.  x is 50</a:t>
            </a:r>
          </a:p>
          <a:p>
            <a:pPr marL="0" indent="0">
              <a:buNone/>
            </a:pPr>
            <a:r>
              <a:rPr lang="en-US" dirty="0"/>
              <a:t>        Changed local x to 2</a:t>
            </a:r>
          </a:p>
          <a:p>
            <a:pPr marL="0" indent="0">
              <a:buNone/>
            </a:pPr>
            <a:r>
              <a:rPr lang="en-US" dirty="0"/>
              <a:t>        x is now 2</a:t>
            </a:r>
          </a:p>
          <a:p>
            <a:r>
              <a:rPr lang="en-US" dirty="0"/>
              <a:t>C.  x is 50</a:t>
            </a:r>
          </a:p>
          <a:p>
            <a:pPr marL="0" indent="0">
              <a:buNone/>
            </a:pPr>
            <a:r>
              <a:rPr lang="en-US" dirty="0"/>
              <a:t>        Changed local x to 2</a:t>
            </a:r>
          </a:p>
          <a:p>
            <a:pPr marL="0" indent="0">
              <a:buNone/>
            </a:pPr>
            <a:r>
              <a:rPr lang="en-US" dirty="0"/>
              <a:t>        x is now 100</a:t>
            </a:r>
          </a:p>
          <a:p>
            <a:r>
              <a:rPr lang="en-US" dirty="0"/>
              <a:t>D.  None of the mentioned</a:t>
            </a:r>
          </a:p>
          <a:p>
            <a:pPr marL="0" indent="0">
              <a:buNone/>
            </a:pPr>
            <a:endParaRPr lang="en-US" dirty="0"/>
          </a:p>
          <a:p>
            <a:pPr marL="0" indent="0">
              <a:buNone/>
            </a:pPr>
            <a:endParaRPr lang="en-US" dirty="0"/>
          </a:p>
          <a:p>
            <a:pPr marL="0" indent="0">
              <a:buNone/>
            </a:pPr>
            <a:endParaRPr lang="en-US" dirty="0"/>
          </a:p>
          <a:p>
            <a:endParaRPr lang="en-US" dirty="0"/>
          </a:p>
        </p:txBody>
      </p:sp>
      <p:pic>
        <p:nvPicPr>
          <p:cNvPr id="5" name="Picture 4" descr="Text, letter&#10;&#10;Description automatically generated">
            <a:extLst>
              <a:ext uri="{FF2B5EF4-FFF2-40B4-BE49-F238E27FC236}">
                <a16:creationId xmlns:a16="http://schemas.microsoft.com/office/drawing/2014/main" id="{611A3177-8D69-264A-8AD5-967C56D83799}"/>
              </a:ext>
            </a:extLst>
          </p:cNvPr>
          <p:cNvPicPr>
            <a:picLocks noChangeAspect="1"/>
          </p:cNvPicPr>
          <p:nvPr/>
        </p:nvPicPr>
        <p:blipFill>
          <a:blip r:embed="rId2"/>
          <a:stretch>
            <a:fillRect/>
          </a:stretch>
        </p:blipFill>
        <p:spPr>
          <a:xfrm>
            <a:off x="934383" y="2126649"/>
            <a:ext cx="6902797" cy="3593591"/>
          </a:xfrm>
          <a:prstGeom prst="rect">
            <a:avLst/>
          </a:prstGeom>
        </p:spPr>
      </p:pic>
    </p:spTree>
    <p:extLst>
      <p:ext uri="{BB962C8B-B14F-4D97-AF65-F5344CB8AC3E}">
        <p14:creationId xmlns:p14="http://schemas.microsoft.com/office/powerpoint/2010/main" val="395345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5F3C-AA1F-0C41-9351-7CFC1ED7246D}"/>
              </a:ext>
            </a:extLst>
          </p:cNvPr>
          <p:cNvSpPr>
            <a:spLocks noGrp="1"/>
          </p:cNvSpPr>
          <p:nvPr>
            <p:ph type="title"/>
          </p:nvPr>
        </p:nvSpPr>
        <p:spPr/>
        <p:txBody>
          <a:bodyPr>
            <a:normAutofit/>
          </a:bodyPr>
          <a:lstStyle/>
          <a:p>
            <a:r>
              <a:rPr lang="en-US" dirty="0"/>
              <a:t>3. What will be the output of the following Python code snippet?</a:t>
            </a:r>
          </a:p>
        </p:txBody>
      </p:sp>
      <p:sp>
        <p:nvSpPr>
          <p:cNvPr id="3" name="Content Placeholder 2">
            <a:extLst>
              <a:ext uri="{FF2B5EF4-FFF2-40B4-BE49-F238E27FC236}">
                <a16:creationId xmlns:a16="http://schemas.microsoft.com/office/drawing/2014/main" id="{0E42C0F2-A96C-6F42-B36D-F5EE1527F149}"/>
              </a:ext>
            </a:extLst>
          </p:cNvPr>
          <p:cNvSpPr>
            <a:spLocks noGrp="1"/>
          </p:cNvSpPr>
          <p:nvPr>
            <p:ph idx="1"/>
          </p:nvPr>
        </p:nvSpPr>
        <p:spPr>
          <a:xfrm>
            <a:off x="1334805" y="4886697"/>
            <a:ext cx="10178322" cy="3593591"/>
          </a:xfrm>
        </p:spPr>
        <p:txBody>
          <a:bodyPr/>
          <a:lstStyle/>
          <a:p>
            <a:r>
              <a:rPr lang="en-US" sz="2400" dirty="0">
                <a:latin typeface="Courier" pitchFamily="2" charset="0"/>
              </a:rPr>
              <a:t>A. 5 7</a:t>
            </a:r>
          </a:p>
          <a:p>
            <a:r>
              <a:rPr lang="en-US" sz="2400" dirty="0">
                <a:latin typeface="Courier" pitchFamily="2" charset="0"/>
              </a:rPr>
              <a:t>B. 3 9</a:t>
            </a:r>
          </a:p>
          <a:p>
            <a:r>
              <a:rPr lang="en-US" sz="2400" dirty="0">
                <a:latin typeface="Courier" pitchFamily="2" charset="0"/>
              </a:rPr>
              <a:t>C. 10 12</a:t>
            </a:r>
          </a:p>
          <a:p>
            <a:r>
              <a:rPr lang="en-US" sz="2400" dirty="0">
                <a:latin typeface="Courier" pitchFamily="2" charset="0"/>
              </a:rPr>
              <a:t>D. error</a:t>
            </a:r>
          </a:p>
          <a:p>
            <a:endParaRPr lang="en-US" dirty="0"/>
          </a:p>
        </p:txBody>
      </p:sp>
      <p:pic>
        <p:nvPicPr>
          <p:cNvPr id="5" name="Picture 4">
            <a:extLst>
              <a:ext uri="{FF2B5EF4-FFF2-40B4-BE49-F238E27FC236}">
                <a16:creationId xmlns:a16="http://schemas.microsoft.com/office/drawing/2014/main" id="{17EC791A-6BA6-974A-A2C5-C07F064C17C5}"/>
              </a:ext>
            </a:extLst>
          </p:cNvPr>
          <p:cNvPicPr>
            <a:picLocks noChangeAspect="1"/>
          </p:cNvPicPr>
          <p:nvPr/>
        </p:nvPicPr>
        <p:blipFill>
          <a:blip r:embed="rId2"/>
          <a:stretch>
            <a:fillRect/>
          </a:stretch>
        </p:blipFill>
        <p:spPr>
          <a:xfrm>
            <a:off x="2737674" y="1883932"/>
            <a:ext cx="6192570" cy="2798316"/>
          </a:xfrm>
          <a:prstGeom prst="rect">
            <a:avLst/>
          </a:prstGeom>
        </p:spPr>
      </p:pic>
    </p:spTree>
    <p:extLst>
      <p:ext uri="{BB962C8B-B14F-4D97-AF65-F5344CB8AC3E}">
        <p14:creationId xmlns:p14="http://schemas.microsoft.com/office/powerpoint/2010/main" val="33185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5F3C-AA1F-0C41-9351-7CFC1ED7246D}"/>
              </a:ext>
            </a:extLst>
          </p:cNvPr>
          <p:cNvSpPr>
            <a:spLocks noGrp="1"/>
          </p:cNvSpPr>
          <p:nvPr>
            <p:ph type="title"/>
          </p:nvPr>
        </p:nvSpPr>
        <p:spPr/>
        <p:txBody>
          <a:bodyPr>
            <a:normAutofit/>
          </a:bodyPr>
          <a:lstStyle/>
          <a:p>
            <a:r>
              <a:rPr lang="en-US" dirty="0"/>
              <a:t>3. What will be the output of the following Python code snippet?</a:t>
            </a:r>
          </a:p>
        </p:txBody>
      </p:sp>
      <p:sp>
        <p:nvSpPr>
          <p:cNvPr id="3" name="Content Placeholder 2">
            <a:extLst>
              <a:ext uri="{FF2B5EF4-FFF2-40B4-BE49-F238E27FC236}">
                <a16:creationId xmlns:a16="http://schemas.microsoft.com/office/drawing/2014/main" id="{0E42C0F2-A96C-6F42-B36D-F5EE1527F149}"/>
              </a:ext>
            </a:extLst>
          </p:cNvPr>
          <p:cNvSpPr>
            <a:spLocks noGrp="1"/>
          </p:cNvSpPr>
          <p:nvPr>
            <p:ph idx="1"/>
          </p:nvPr>
        </p:nvSpPr>
        <p:spPr>
          <a:xfrm>
            <a:off x="1334805" y="4886697"/>
            <a:ext cx="10178322" cy="3593591"/>
          </a:xfrm>
        </p:spPr>
        <p:txBody>
          <a:bodyPr/>
          <a:lstStyle/>
          <a:p>
            <a:r>
              <a:rPr lang="en-US" sz="2400" dirty="0">
                <a:latin typeface="Courier" pitchFamily="2" charset="0"/>
              </a:rPr>
              <a:t>A. 5 7</a:t>
            </a:r>
          </a:p>
          <a:p>
            <a:r>
              <a:rPr lang="en-US" sz="2400" dirty="0">
                <a:highlight>
                  <a:srgbClr val="FFFF00"/>
                </a:highlight>
                <a:latin typeface="Courier" pitchFamily="2" charset="0"/>
              </a:rPr>
              <a:t>B. 3 9</a:t>
            </a:r>
          </a:p>
          <a:p>
            <a:r>
              <a:rPr lang="en-US" sz="2400" dirty="0">
                <a:latin typeface="Courier" pitchFamily="2" charset="0"/>
              </a:rPr>
              <a:t>C. 10 12</a:t>
            </a:r>
          </a:p>
          <a:p>
            <a:r>
              <a:rPr lang="en-US" sz="2400" dirty="0">
                <a:latin typeface="Courier" pitchFamily="2" charset="0"/>
              </a:rPr>
              <a:t>D. error</a:t>
            </a:r>
          </a:p>
          <a:p>
            <a:endParaRPr lang="en-US" dirty="0"/>
          </a:p>
        </p:txBody>
      </p:sp>
      <p:pic>
        <p:nvPicPr>
          <p:cNvPr id="5" name="Picture 4">
            <a:extLst>
              <a:ext uri="{FF2B5EF4-FFF2-40B4-BE49-F238E27FC236}">
                <a16:creationId xmlns:a16="http://schemas.microsoft.com/office/drawing/2014/main" id="{17EC791A-6BA6-974A-A2C5-C07F064C17C5}"/>
              </a:ext>
            </a:extLst>
          </p:cNvPr>
          <p:cNvPicPr>
            <a:picLocks noChangeAspect="1"/>
          </p:cNvPicPr>
          <p:nvPr/>
        </p:nvPicPr>
        <p:blipFill>
          <a:blip r:embed="rId2"/>
          <a:stretch>
            <a:fillRect/>
          </a:stretch>
        </p:blipFill>
        <p:spPr>
          <a:xfrm>
            <a:off x="2737674" y="1883932"/>
            <a:ext cx="6192570" cy="2798316"/>
          </a:xfrm>
          <a:prstGeom prst="rect">
            <a:avLst/>
          </a:prstGeom>
        </p:spPr>
      </p:pic>
    </p:spTree>
    <p:extLst>
      <p:ext uri="{BB962C8B-B14F-4D97-AF65-F5344CB8AC3E}">
        <p14:creationId xmlns:p14="http://schemas.microsoft.com/office/powerpoint/2010/main" val="9299212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800</TotalTime>
  <Words>1957</Words>
  <Application>Microsoft Macintosh PowerPoint</Application>
  <PresentationFormat>Widescreen</PresentationFormat>
  <Paragraphs>200</Paragraphs>
  <Slides>51</Slides>
  <Notes>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Courier</vt:lpstr>
      <vt:lpstr>Gill Sans MT</vt:lpstr>
      <vt:lpstr>Impact</vt:lpstr>
      <vt:lpstr>Badge</vt:lpstr>
      <vt:lpstr>Code_Legends Teamwork</vt:lpstr>
      <vt:lpstr>Catch-up </vt:lpstr>
      <vt:lpstr>PowerPoint Presentation</vt:lpstr>
      <vt:lpstr>1. What will be the output of the following Python code? </vt:lpstr>
      <vt:lpstr>1. What will be the output of the following Python code? </vt:lpstr>
      <vt:lpstr>2. What is the output of the following program?</vt:lpstr>
      <vt:lpstr>2. What is the output of the following program?</vt:lpstr>
      <vt:lpstr>3. What will be the output of the following Python code snippet?</vt:lpstr>
      <vt:lpstr>3. What will be the output of the following Python code snippet?</vt:lpstr>
      <vt:lpstr>4. What is the purpose of the “def” keyword in Python?</vt:lpstr>
      <vt:lpstr>4. What is the purpose of the “def” keyword in Python?</vt:lpstr>
      <vt:lpstr>5. A computer that enables resource sharing by other computers on the same network.</vt:lpstr>
      <vt:lpstr>5. A computer that enables resource sharing by other computers on the same network.</vt:lpstr>
      <vt:lpstr>Throughput</vt:lpstr>
      <vt:lpstr>RG-58</vt:lpstr>
      <vt:lpstr>Core</vt:lpstr>
      <vt:lpstr>6. Which piece of hardware would reduce the size of a broadcast domain?</vt:lpstr>
      <vt:lpstr>6. Which piece of hardware would reduce the size of a broadcast domain?</vt:lpstr>
      <vt:lpstr>Hub</vt:lpstr>
      <vt:lpstr>Packet Injection</vt:lpstr>
      <vt:lpstr>Switch</vt:lpstr>
      <vt:lpstr>7. What is the purpose of the OSI model?</vt:lpstr>
      <vt:lpstr>7. What is the purpose of the OSI model?</vt:lpstr>
      <vt:lpstr>8. 1,000,000,000 bits per second is nearly</vt:lpstr>
      <vt:lpstr>8. 1,000,000,000 bits per second is nearly</vt:lpstr>
      <vt:lpstr>8. 1,000,000,000 bits per second is nearly</vt:lpstr>
      <vt:lpstr>9. The seventh layer of the OSI model. This layer's protocols enable software programs to negotiate formatting, procedural, security, synchronization, and other requirements with the network.</vt:lpstr>
      <vt:lpstr>9. The seventh layer of the OSI model. This layer's protocols enable software programs to negotiate formatting, procedural, security, synchronization, and other requirements with the network.</vt:lpstr>
      <vt:lpstr>Transmission Media </vt:lpstr>
      <vt:lpstr>Session Layer</vt:lpstr>
      <vt:lpstr>Physical Layer</vt:lpstr>
      <vt:lpstr>10. “It is any device that can connect to a network. It can be used to describe endpoint devices, such as computers, laptops, servers, IP phones, smartphones, or printers, and connecting or forwarding devices, such as switches and routers.” Which of the following is described?</vt:lpstr>
      <vt:lpstr>Workstation</vt:lpstr>
      <vt:lpstr>Server</vt:lpstr>
      <vt:lpstr>Segment </vt:lpstr>
      <vt:lpstr>10. “It is any device that can connect to a network. It can be used to describe endpoint devices, such as computers, laptops, servers, IP phones, smartphones, or printers, and connecting or forwarding devices, such as switches and routers.” Which of the following is described?</vt:lpstr>
      <vt:lpstr>11. A type of transmission in which signals may travel in both directions over a medium simultaneously.</vt:lpstr>
      <vt:lpstr>11. A type of transmission in which signals may travel in both directions over a medium simultaneously.</vt:lpstr>
      <vt:lpstr>Flow control</vt:lpstr>
      <vt:lpstr>Half-duplex</vt:lpstr>
      <vt:lpstr>Convergence</vt:lpstr>
      <vt:lpstr>12. Encapsulation is the process of taking data from one protocol and translating it into another protocol, so the data can continue across a network.</vt:lpstr>
      <vt:lpstr>12. Encapsulation is the process of taking data from one protocol and translating it into another protocol, so the data can continue across a network.</vt:lpstr>
      <vt:lpstr>Interview Questions</vt:lpstr>
      <vt:lpstr>1. What is SQL and What is a Database?</vt:lpstr>
      <vt:lpstr>2. What do you mean by a table and a field in SQL?</vt:lpstr>
      <vt:lpstr>Video of the week </vt:lpstr>
      <vt:lpstr>Full Stack development explained</vt:lpstr>
      <vt:lpstr>What is sql? </vt:lpstr>
      <vt:lpstr>Retro Meeting on a personal and team level</vt:lpstr>
      <vt:lpstr>Logical Reasoning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Newbies Teamwork</dc:title>
  <dc:creator>Betul Kaplan</dc:creator>
  <cp:lastModifiedBy>Betul Kaplan</cp:lastModifiedBy>
  <cp:revision>4</cp:revision>
  <dcterms:created xsi:type="dcterms:W3CDTF">2021-10-15T14:24:18Z</dcterms:created>
  <dcterms:modified xsi:type="dcterms:W3CDTF">2021-12-11T00:59:27Z</dcterms:modified>
</cp:coreProperties>
</file>