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ak Mustafa (cakmustafa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2209A0-B0FD-4C9B-BFF4-0BE18A269A1D}">
  <a:tblStyle styleId="{542209A0-B0FD-4C9B-BFF4-0BE18A269A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8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4.xml"/><Relationship Id="rId33" Type="http://schemas.openxmlformats.org/officeDocument/2006/relationships/font" Target="fonts/Lato-boldItalic.fntdata"/><Relationship Id="rId10" Type="http://schemas.openxmlformats.org/officeDocument/2006/relationships/slide" Target="slides/slide3.xml"/><Relationship Id="rId32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30T13:35:33.861">
    <p:pos x="6000" y="0"/>
    <p:text>perlu ada EDA gambarnya</p:text>
  </p:cm>
  <p:cm authorId="0" idx="2" dt="2025-05-30T13:35:33.861">
    <p:pos x="6000" y="0"/>
    <p:text>regex, image hash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2db851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2db85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2db851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2db851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e2db851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e2db851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2db8515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2db8515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8cb8a0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8cb8a0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8cb8a0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8cb8a0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2db8515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2db8515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2a888c55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2a888c55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2db85153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2db85153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2db8515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2db8515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2a888c55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2a888c55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2a888c55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2a888c55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e2a888c55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e2a888c55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e2a888c55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e2a888c55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2a888c55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2a888c55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2a888c55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2a888c55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2a888c55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2a888c55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23623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VisionX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Architecture Comparison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Models with different CNN Architectures, trained with Dataset 5K Images</a:t>
            </a:r>
            <a:endParaRPr/>
          </a:p>
        </p:txBody>
      </p:sp>
      <p:graphicFrame>
        <p:nvGraphicFramePr>
          <p:cNvPr id="203" name="Google Shape;203;p22"/>
          <p:cNvGraphicFramePr/>
          <p:nvPr/>
        </p:nvGraphicFramePr>
        <p:xfrm>
          <a:off x="952500" y="199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{542209A0-B0FD-4C9B-BFF4-0BE18A269A1D}</a:tableStyleId>
              </a:tblPr>
              <a:tblGrid>
                <a:gridCol w="2850000"/>
                <a:gridCol w="438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Model State File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resnet_5k_best.pth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ResNet18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resnet_pt_5k_best.pth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ResNet18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pretrained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with ImageNet Dataset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googlenet_5k_best.pth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GoogleNet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googlenet_pt_5k_best.pth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GoogleNet </a:t>
                      </a: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pretrained with ImageNet Dataset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vgg_5k_best.pth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VGG16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vgg_pt_5k_best.pth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VGG16 pretrained with ImageNet Dataset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Accuracy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307850"/>
            <a:ext cx="7038900" cy="3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no indication of overfit using hyperparameter with Epoch 30 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75" y="1707450"/>
            <a:ext cx="4412338" cy="292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 Summary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152625" y="1263800"/>
            <a:ext cx="7038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models are </a:t>
            </a:r>
            <a:r>
              <a:rPr lang="en"/>
              <a:t>having</a:t>
            </a:r>
            <a:r>
              <a:rPr lang="en"/>
              <a:t> good accuracy but VGG need more training time compare to others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75" y="1798324"/>
            <a:ext cx="8013001" cy="25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152625" y="1263800"/>
            <a:ext cx="72504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saved model to predict 750 images using  GPU NVIDIA GeForce RTX 4060 Laptop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Prediction time of Pre-Trained Model is better than Default Weight Model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825" y="2089750"/>
            <a:ext cx="4108185" cy="2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1152625" y="874050"/>
            <a:ext cx="3692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Prediction Accuracy and Time</a:t>
            </a:r>
            <a:endParaRPr b="1"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728" y="1492200"/>
            <a:ext cx="2704851" cy="308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975000" y="1058400"/>
            <a:ext cx="3692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Confusion Matrix</a:t>
            </a:r>
            <a:endParaRPr b="1"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929950" y="1058400"/>
            <a:ext cx="3692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Classification Report (Weighted Average)</a:t>
            </a:r>
            <a:endParaRPr b="1" sz="13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929950" y="1307850"/>
            <a:ext cx="3692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Samples: 750,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Female: 454 and Male: 296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Weighted Average will be used for Classification Report for Class Imbalance dataset</a:t>
            </a:r>
            <a:b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35" name="Google Shape;235;p26"/>
          <p:cNvGraphicFramePr/>
          <p:nvPr/>
        </p:nvGraphicFramePr>
        <p:xfrm>
          <a:off x="802000" y="22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{542209A0-B0FD-4C9B-BFF4-0BE18A269A1D}</a:tableStyleId>
              </a:tblPr>
              <a:tblGrid>
                <a:gridCol w="1605650"/>
                <a:gridCol w="789250"/>
                <a:gridCol w="813950"/>
                <a:gridCol w="739750"/>
              </a:tblGrid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FF"/>
                          </a:solidFill>
                        </a:rPr>
                        <a:t>Model</a:t>
                      </a:r>
                      <a:endParaRPr b="1" sz="9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FF"/>
                          </a:solidFill>
                        </a:rPr>
                        <a:t>Precision</a:t>
                      </a:r>
                      <a:endParaRPr b="1" sz="9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FF"/>
                          </a:solidFill>
                        </a:rPr>
                        <a:t>Recall</a:t>
                      </a:r>
                      <a:endParaRPr b="1" sz="9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FF"/>
                          </a:solidFill>
                        </a:rPr>
                        <a:t>F1-Score</a:t>
                      </a:r>
                      <a:endParaRPr b="1" sz="900"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googlenet_5k_best.pth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0.948307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0.944000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0.944413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googlenet_pt_5k_best.pth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0.976113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0.976000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0.976027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resnet18_5k_best.pth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0.958585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0.957333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0.957512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resnet18_pt_5k_best.pth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0.985346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0.985333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0.985338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vgg16_5k_best.pth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0.958694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0.958667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0.958679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vgg16_pt_5k_best.pth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0.977599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0.977333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0.977378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Test</a:t>
            </a:r>
            <a:endParaRPr/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225" y="1393175"/>
            <a:ext cx="1994075" cy="15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263" y="1393175"/>
            <a:ext cx="1979471" cy="15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3054" y="1393175"/>
            <a:ext cx="1908405" cy="15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6166175" y="2631900"/>
            <a:ext cx="2170200" cy="32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539" y="3253200"/>
            <a:ext cx="1979450" cy="155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2276" y="3253200"/>
            <a:ext cx="2058650" cy="163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3049" y="3253200"/>
            <a:ext cx="2058650" cy="164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</a:t>
            </a:r>
            <a:endParaRPr sz="2900"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588350" y="1661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is no indication of overfit using hyperparameter with Epoch 30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 time of Pre-Trained Model is better than Default Weight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menghasilkan terbaik menggunakan Resnet : Akurasi 0,98533, Precision 0,985346 , Recall 0,985333, F1-Score 0,985338.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Increase dataset size from the CelebA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Experiment with augmentation methods tailored specifically for gender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Explore alternative transfer learning techniques, such as freezing weights in different layers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225" y="1985600"/>
            <a:ext cx="3429000" cy="22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 Member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37025" y="1558625"/>
            <a:ext cx="70995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Maruli Tyson Hamonangan Sianipar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Budi Kawira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Dana Putra Kembara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Efenus Valentino 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Mustafa</a:t>
            </a:r>
            <a:endParaRPr sz="19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301" y="2260347"/>
            <a:ext cx="2179624" cy="8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Project’s importance: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Increasing demand for automated, accurate, and fair gender classification systems in applications such as demographic analysis, personalized services, and human-computer interaction, especially in cases where metadata is unavailable or unreliable.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Project’s 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Develop, train, and evaluate three CNN models (ResNet18, VGG16, and GoogleNet) to perform accurate gender classification directly from images.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37050"/>
            <a:ext cx="70389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CelebA dataset: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CelebA is a face attribute dataset with ~200K celebrity images, each with 40 attribute annotations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</a:t>
            </a:r>
            <a:r>
              <a:rPr lang="en"/>
              <a:t>pen source link:</a:t>
            </a:r>
            <a:r>
              <a:rPr lang="en"/>
              <a:t> </a:t>
            </a:r>
            <a:r>
              <a:rPr lang="en"/>
              <a:t>https://mmlab.ie.cuhk.edu.hk/projects/CelebA.html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project, we use 5000 images and their respective annotations of the CelebA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00" y="2948574"/>
            <a:ext cx="4868601" cy="16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 b="14726" l="0" r="65345" t="0"/>
          <a:stretch/>
        </p:blipFill>
        <p:spPr>
          <a:xfrm>
            <a:off x="4319787" y="2028200"/>
            <a:ext cx="1661501" cy="14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100" y="2028175"/>
            <a:ext cx="2625400" cy="234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4352763" y="1513363"/>
            <a:ext cx="1615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Label Distribution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363550" y="1513363"/>
            <a:ext cx="236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Correlation Matrix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600" y="2028175"/>
            <a:ext cx="1615800" cy="198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478600" y="1513363"/>
            <a:ext cx="1615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Duplication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4087" y="2015100"/>
            <a:ext cx="1886001" cy="1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2415688" y="1409325"/>
            <a:ext cx="16158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Image Resolution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(Data Consistency)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272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Load pre-trained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Modify the last layer to predict two class (male or female)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800" y="1257725"/>
            <a:ext cx="45004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protocol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987475"/>
            <a:ext cx="70389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split the dataset into training, validation, and test sets using a 70/15/15 ratio, resulting in 3500 images for training, 750 for validation, and 750 for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augmentation: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RandomRotation(10)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RandomHorizontalFlip()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ColorJitter(brightness, contrast, and saturation = 0.2; hue = 0.1)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736" y="3040650"/>
            <a:ext cx="6504524" cy="1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protocol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116150"/>
            <a:ext cx="7038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Hyperparameters used: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Weights are saved whenever the model reaches its best validation accuracy</a:t>
            </a:r>
            <a:endParaRPr/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1810525" y="154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{542209A0-B0FD-4C9B-BFF4-0BE18A269A1D}</a:tableStyleId>
              </a:tblPr>
              <a:tblGrid>
                <a:gridCol w="3006425"/>
                <a:gridCol w="3006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Hyperparameter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Epoch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Batch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Learning rate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Criterion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CrossEntropyLoss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Optimizer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Adam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13" y="2038072"/>
            <a:ext cx="4636976" cy="7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788" y="3010250"/>
            <a:ext cx="3880425" cy="3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