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68" r:id="rId6"/>
    <p:sldId id="269"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40404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415" autoAdjust="0"/>
  </p:normalViewPr>
  <p:slideViewPr>
    <p:cSldViewPr snapToGrid="0" showGuides="1">
      <p:cViewPr varScale="1">
        <p:scale>
          <a:sx n="74" d="100"/>
          <a:sy n="74" d="100"/>
        </p:scale>
        <p:origin x="576" y="54"/>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7/20/2020</a:t>
            </a:fld>
            <a:endParaRPr lang="en-US" dirty="0"/>
          </a:p>
        </p:txBody>
      </p:sp>
      <p:sp>
        <p:nvSpPr>
          <p:cNvPr id="4" name="Footer Placeholder 3">
            <a:extLst>
              <a:ext uri="{FF2B5EF4-FFF2-40B4-BE49-F238E27FC236}">
                <a16:creationId xmlns=""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7/20/2020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10</a:t>
            </a:fld>
            <a:endParaRPr lang="en-US"/>
          </a:p>
        </p:txBody>
      </p:sp>
    </p:spTree>
    <p:extLst>
      <p:ext uri="{BB962C8B-B14F-4D97-AF65-F5344CB8AC3E}">
        <p14:creationId xmlns:p14="http://schemas.microsoft.com/office/powerpoint/2010/main" val="1825064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11</a:t>
            </a:fld>
            <a:endParaRPr lang="en-US"/>
          </a:p>
        </p:txBody>
      </p:sp>
    </p:spTree>
    <p:extLst>
      <p:ext uri="{BB962C8B-B14F-4D97-AF65-F5344CB8AC3E}">
        <p14:creationId xmlns:p14="http://schemas.microsoft.com/office/powerpoint/2010/main" val="2039679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12</a:t>
            </a:fld>
            <a:endParaRPr lang="en-US"/>
          </a:p>
        </p:txBody>
      </p:sp>
    </p:spTree>
    <p:extLst>
      <p:ext uri="{BB962C8B-B14F-4D97-AF65-F5344CB8AC3E}">
        <p14:creationId xmlns:p14="http://schemas.microsoft.com/office/powerpoint/2010/main" val="1606619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13</a:t>
            </a:fld>
            <a:endParaRPr lang="en-US" noProof="0" dirty="0"/>
          </a:p>
        </p:txBody>
      </p:sp>
    </p:spTree>
    <p:extLst>
      <p:ext uri="{BB962C8B-B14F-4D97-AF65-F5344CB8AC3E}">
        <p14:creationId xmlns:p14="http://schemas.microsoft.com/office/powerpoint/2010/main" val="2961056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14</a:t>
            </a:fld>
            <a:endParaRPr lang="en-US" noProof="0" dirty="0"/>
          </a:p>
        </p:txBody>
      </p:sp>
    </p:spTree>
    <p:extLst>
      <p:ext uri="{BB962C8B-B14F-4D97-AF65-F5344CB8AC3E}">
        <p14:creationId xmlns:p14="http://schemas.microsoft.com/office/powerpoint/2010/main" val="160194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15</a:t>
            </a:fld>
            <a:endParaRPr lang="en-US" noProof="0" dirty="0"/>
          </a:p>
        </p:txBody>
      </p:sp>
    </p:spTree>
    <p:extLst>
      <p:ext uri="{BB962C8B-B14F-4D97-AF65-F5344CB8AC3E}">
        <p14:creationId xmlns:p14="http://schemas.microsoft.com/office/powerpoint/2010/main" val="8835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16</a:t>
            </a:fld>
            <a:endParaRPr lang="en-US" noProof="0" dirty="0"/>
          </a:p>
        </p:txBody>
      </p:sp>
    </p:spTree>
    <p:extLst>
      <p:ext uri="{BB962C8B-B14F-4D97-AF65-F5344CB8AC3E}">
        <p14:creationId xmlns:p14="http://schemas.microsoft.com/office/powerpoint/2010/main" val="338343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17</a:t>
            </a:fld>
            <a:endParaRPr lang="en-US" noProof="0" dirty="0"/>
          </a:p>
        </p:txBody>
      </p:sp>
    </p:spTree>
    <p:extLst>
      <p:ext uri="{BB962C8B-B14F-4D97-AF65-F5344CB8AC3E}">
        <p14:creationId xmlns:p14="http://schemas.microsoft.com/office/powerpoint/2010/main" val="2862162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18</a:t>
            </a:fld>
            <a:endParaRPr lang="en-US" noProof="0" dirty="0"/>
          </a:p>
        </p:txBody>
      </p:sp>
    </p:spTree>
    <p:extLst>
      <p:ext uri="{BB962C8B-B14F-4D97-AF65-F5344CB8AC3E}">
        <p14:creationId xmlns:p14="http://schemas.microsoft.com/office/powerpoint/2010/main" val="349199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2</a:t>
            </a:fld>
            <a:endParaRPr lang="en-US" noProof="0" dirty="0"/>
          </a:p>
        </p:txBody>
      </p:sp>
    </p:spTree>
    <p:extLst>
      <p:ext uri="{BB962C8B-B14F-4D97-AF65-F5344CB8AC3E}">
        <p14:creationId xmlns:p14="http://schemas.microsoft.com/office/powerpoint/2010/main" val="312225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2348750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4</a:t>
            </a:fld>
            <a:endParaRPr lang="en-US" noProof="0" dirty="0"/>
          </a:p>
        </p:txBody>
      </p:sp>
    </p:spTree>
    <p:extLst>
      <p:ext uri="{BB962C8B-B14F-4D97-AF65-F5344CB8AC3E}">
        <p14:creationId xmlns:p14="http://schemas.microsoft.com/office/powerpoint/2010/main" val="138396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5</a:t>
            </a:fld>
            <a:endParaRPr lang="en-US" noProof="0" dirty="0"/>
          </a:p>
        </p:txBody>
      </p:sp>
    </p:spTree>
    <p:extLst>
      <p:ext uri="{BB962C8B-B14F-4D97-AF65-F5344CB8AC3E}">
        <p14:creationId xmlns:p14="http://schemas.microsoft.com/office/powerpoint/2010/main" val="124592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3738226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3337777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8</a:t>
            </a:fld>
            <a:endParaRPr lang="en-US"/>
          </a:p>
        </p:txBody>
      </p:sp>
    </p:spTree>
    <p:extLst>
      <p:ext uri="{BB962C8B-B14F-4D97-AF65-F5344CB8AC3E}">
        <p14:creationId xmlns:p14="http://schemas.microsoft.com/office/powerpoint/2010/main" val="4091473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9</a:t>
            </a:fld>
            <a:endParaRPr lang="en-US"/>
          </a:p>
        </p:txBody>
      </p:sp>
    </p:spTree>
    <p:extLst>
      <p:ext uri="{BB962C8B-B14F-4D97-AF65-F5344CB8AC3E}">
        <p14:creationId xmlns:p14="http://schemas.microsoft.com/office/powerpoint/2010/main" val="105942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7/20/2020</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7/20/2020</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7/20/2020</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 xmlns:a16="http://schemas.microsoft.com/office/drawing/2014/main"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 xmlns:a16="http://schemas.microsoft.com/office/drawing/2014/main" id="{B30359CD-8DFF-4AF2-B957-630ED2A60E8D}"/>
              </a:ext>
            </a:extLst>
          </p:cNvPr>
          <p:cNvSpPr>
            <a:spLocks noGrp="1"/>
          </p:cNvSpPr>
          <p:nvPr>
            <p:ph type="ctrTitle"/>
          </p:nvPr>
        </p:nvSpPr>
        <p:spPr>
          <a:xfrm>
            <a:off x="4686300" y="2730321"/>
            <a:ext cx="7233557" cy="1165517"/>
          </a:xfrm>
        </p:spPr>
        <p:txBody>
          <a:bodyPr>
            <a:normAutofit fontScale="90000"/>
          </a:bodyPr>
          <a:lstStyle/>
          <a:p>
            <a:r>
              <a:rPr lang="id-ID" dirty="0" smtClean="0"/>
              <a:t>Menentukan harga jual produk</a:t>
            </a:r>
            <a:endParaRPr lang="en-IN" dirty="0"/>
          </a:p>
        </p:txBody>
      </p:sp>
      <p:sp>
        <p:nvSpPr>
          <p:cNvPr id="4" name="Subtitle 3"/>
          <p:cNvSpPr>
            <a:spLocks noGrp="1"/>
          </p:cNvSpPr>
          <p:nvPr>
            <p:ph type="subTitle" idx="1"/>
          </p:nvPr>
        </p:nvSpPr>
        <p:spPr>
          <a:xfrm>
            <a:off x="4686300" y="4246713"/>
            <a:ext cx="7233557" cy="365125"/>
          </a:xfrm>
        </p:spPr>
        <p:txBody>
          <a:bodyPr/>
          <a:lstStyle/>
          <a:p>
            <a:r>
              <a:rPr lang="id-ID" dirty="0" smtClean="0"/>
              <a:t>PRAKARYA DAN KEWIRAUSAHAAN</a:t>
            </a:r>
            <a:endParaRPr lang="id-ID" dirty="0"/>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D22C0-3CE1-4FA1-9604-2CFDBC95D0D2}"/>
              </a:ext>
            </a:extLst>
          </p:cNvPr>
          <p:cNvSpPr>
            <a:spLocks noGrp="1"/>
          </p:cNvSpPr>
          <p:nvPr>
            <p:ph type="title"/>
          </p:nvPr>
        </p:nvSpPr>
        <p:spPr>
          <a:xfrm>
            <a:off x="363416" y="1046163"/>
            <a:ext cx="8948009" cy="1114784"/>
          </a:xfrm>
        </p:spPr>
        <p:txBody>
          <a:bodyPr/>
          <a:lstStyle/>
          <a:p>
            <a:r>
              <a:rPr lang="id-ID" dirty="0" smtClean="0"/>
              <a:t>Metode pengumpulan harga pokok produksi</a:t>
            </a:r>
            <a:endParaRPr lang="en-US" dirty="0"/>
          </a:p>
        </p:txBody>
      </p:sp>
      <p:sp>
        <p:nvSpPr>
          <p:cNvPr id="9" name="Content Placeholder 17">
            <a:extLst>
              <a:ext uri="{FF2B5EF4-FFF2-40B4-BE49-F238E27FC236}">
                <a16:creationId xmlns="" xmlns:a16="http://schemas.microsoft.com/office/drawing/2014/main" id="{16AB4084-5C09-D047-AB9C-BB58097252DB}"/>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10</a:t>
            </a:fld>
            <a:endParaRPr lang="en-US" dirty="0"/>
          </a:p>
        </p:txBody>
      </p:sp>
      <p:sp>
        <p:nvSpPr>
          <p:cNvPr id="6" name="Content Placeholder 4">
            <a:extLst>
              <a:ext uri="{FF2B5EF4-FFF2-40B4-BE49-F238E27FC236}">
                <a16:creationId xmlns="" xmlns:a16="http://schemas.microsoft.com/office/drawing/2014/main" id="{BDE42C9A-B4DC-4A46-A073-8421E387B2B7}"/>
              </a:ext>
            </a:extLst>
          </p:cNvPr>
          <p:cNvSpPr txBox="1">
            <a:spLocks/>
          </p:cNvSpPr>
          <p:nvPr/>
        </p:nvSpPr>
        <p:spPr>
          <a:xfrm>
            <a:off x="726831" y="2646397"/>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Metode Harga Pokok Pesanan ( Job Order Costing )</a:t>
            </a:r>
          </a:p>
        </p:txBody>
      </p:sp>
      <p:sp>
        <p:nvSpPr>
          <p:cNvPr id="8" name="Content Placeholder 4">
            <a:extLst>
              <a:ext uri="{FF2B5EF4-FFF2-40B4-BE49-F238E27FC236}">
                <a16:creationId xmlns="" xmlns:a16="http://schemas.microsoft.com/office/drawing/2014/main" id="{BDE42C9A-B4DC-4A46-A073-8421E387B2B7}"/>
              </a:ext>
            </a:extLst>
          </p:cNvPr>
          <p:cNvSpPr txBox="1">
            <a:spLocks/>
          </p:cNvSpPr>
          <p:nvPr/>
        </p:nvSpPr>
        <p:spPr>
          <a:xfrm>
            <a:off x="726831" y="3488022"/>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Metode Harga Pokok Proses ( Process Costing )</a:t>
            </a:r>
          </a:p>
        </p:txBody>
      </p:sp>
      <p:sp>
        <p:nvSpPr>
          <p:cNvPr id="10" name="Content Placeholder 4">
            <a:extLst>
              <a:ext uri="{FF2B5EF4-FFF2-40B4-BE49-F238E27FC236}">
                <a16:creationId xmlns="" xmlns:a16="http://schemas.microsoft.com/office/drawing/2014/main" id="{BDE42C9A-B4DC-4A46-A073-8421E387B2B7}"/>
              </a:ext>
            </a:extLst>
          </p:cNvPr>
          <p:cNvSpPr txBox="1">
            <a:spLocks/>
          </p:cNvSpPr>
          <p:nvPr/>
        </p:nvSpPr>
        <p:spPr>
          <a:xfrm>
            <a:off x="898349" y="3876229"/>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Metode harga pokok proses digunakan pada jenis perusahaan yang memproduksi jenis produk dengan jumlah besar dan dalam jangka waktu yang relatif panjang.prinsip dasar process costing ini yaitu proses mengakumulasi biaya yang berasal dari operasi dalam satu periode enuh kemudian membaginya dengan jumlah unit yang sudah diproduksi dalam periode tersebut</a:t>
            </a:r>
          </a:p>
        </p:txBody>
      </p:sp>
    </p:spTree>
    <p:extLst>
      <p:ext uri="{BB962C8B-B14F-4D97-AF65-F5344CB8AC3E}">
        <p14:creationId xmlns:p14="http://schemas.microsoft.com/office/powerpoint/2010/main" val="263294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D22C0-3CE1-4FA1-9604-2CFDBC95D0D2}"/>
              </a:ext>
            </a:extLst>
          </p:cNvPr>
          <p:cNvSpPr>
            <a:spLocks noGrp="1"/>
          </p:cNvSpPr>
          <p:nvPr>
            <p:ph type="title"/>
          </p:nvPr>
        </p:nvSpPr>
        <p:spPr>
          <a:xfrm>
            <a:off x="363416" y="1046163"/>
            <a:ext cx="9450285" cy="1114784"/>
          </a:xfrm>
        </p:spPr>
        <p:txBody>
          <a:bodyPr/>
          <a:lstStyle/>
          <a:p>
            <a:r>
              <a:rPr lang="id-ID" dirty="0" smtClean="0"/>
              <a:t>Persamaan dan perbedaan job order costing dan process costing</a:t>
            </a:r>
            <a:endParaRPr lang="en-US" dirty="0"/>
          </a:p>
        </p:txBody>
      </p:sp>
      <p:sp>
        <p:nvSpPr>
          <p:cNvPr id="9" name="Content Placeholder 17">
            <a:extLst>
              <a:ext uri="{FF2B5EF4-FFF2-40B4-BE49-F238E27FC236}">
                <a16:creationId xmlns="" xmlns:a16="http://schemas.microsoft.com/office/drawing/2014/main" id="{16AB4084-5C09-D047-AB9C-BB58097252DB}"/>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11</a:t>
            </a:fld>
            <a:endParaRPr lang="en-US" dirty="0"/>
          </a:p>
        </p:txBody>
      </p:sp>
      <p:sp>
        <p:nvSpPr>
          <p:cNvPr id="6" name="Content Placeholder 4">
            <a:extLst>
              <a:ext uri="{FF2B5EF4-FFF2-40B4-BE49-F238E27FC236}">
                <a16:creationId xmlns="" xmlns:a16="http://schemas.microsoft.com/office/drawing/2014/main" id="{BDE42C9A-B4DC-4A46-A073-8421E387B2B7}"/>
              </a:ext>
            </a:extLst>
          </p:cNvPr>
          <p:cNvSpPr txBox="1">
            <a:spLocks/>
          </p:cNvSpPr>
          <p:nvPr/>
        </p:nvSpPr>
        <p:spPr>
          <a:xfrm>
            <a:off x="726831" y="3436597"/>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Persamaan</a:t>
            </a:r>
          </a:p>
        </p:txBody>
      </p:sp>
      <p:sp>
        <p:nvSpPr>
          <p:cNvPr id="11" name="Content Placeholder 4">
            <a:extLst>
              <a:ext uri="{FF2B5EF4-FFF2-40B4-BE49-F238E27FC236}">
                <a16:creationId xmlns="" xmlns:a16="http://schemas.microsoft.com/office/drawing/2014/main" id="{BDE42C9A-B4DC-4A46-A073-8421E387B2B7}"/>
              </a:ext>
            </a:extLst>
          </p:cNvPr>
          <p:cNvSpPr txBox="1">
            <a:spLocks/>
          </p:cNvSpPr>
          <p:nvPr/>
        </p:nvSpPr>
        <p:spPr>
          <a:xfrm>
            <a:off x="898347" y="3852968"/>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Terletak pada pembebanan biaya bahan baku, overhead, pabrik ke produk, tenaga kerja dan mekanisme perhitungan biaya per unit</a:t>
            </a:r>
          </a:p>
        </p:txBody>
      </p:sp>
    </p:spTree>
    <p:extLst>
      <p:ext uri="{BB962C8B-B14F-4D97-AF65-F5344CB8AC3E}">
        <p14:creationId xmlns:p14="http://schemas.microsoft.com/office/powerpoint/2010/main" val="326145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D22C0-3CE1-4FA1-9604-2CFDBC95D0D2}"/>
              </a:ext>
            </a:extLst>
          </p:cNvPr>
          <p:cNvSpPr>
            <a:spLocks noGrp="1"/>
          </p:cNvSpPr>
          <p:nvPr>
            <p:ph type="title"/>
          </p:nvPr>
        </p:nvSpPr>
        <p:spPr>
          <a:xfrm>
            <a:off x="363416" y="1046163"/>
            <a:ext cx="9450285" cy="1114784"/>
          </a:xfrm>
        </p:spPr>
        <p:txBody>
          <a:bodyPr/>
          <a:lstStyle/>
          <a:p>
            <a:r>
              <a:rPr lang="id-ID" dirty="0" smtClean="0"/>
              <a:t>Persamaan dan perbedaan job order costing dan process costing</a:t>
            </a:r>
            <a:endParaRPr lang="en-US" dirty="0"/>
          </a:p>
        </p:txBody>
      </p:sp>
      <p:sp>
        <p:nvSpPr>
          <p:cNvPr id="9" name="Content Placeholder 17">
            <a:extLst>
              <a:ext uri="{FF2B5EF4-FFF2-40B4-BE49-F238E27FC236}">
                <a16:creationId xmlns="" xmlns:a16="http://schemas.microsoft.com/office/drawing/2014/main" id="{16AB4084-5C09-D047-AB9C-BB58097252DB}"/>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12</a:t>
            </a:fld>
            <a:endParaRPr lang="en-US" dirty="0"/>
          </a:p>
        </p:txBody>
      </p:sp>
      <p:sp>
        <p:nvSpPr>
          <p:cNvPr id="6" name="Content Placeholder 4">
            <a:extLst>
              <a:ext uri="{FF2B5EF4-FFF2-40B4-BE49-F238E27FC236}">
                <a16:creationId xmlns="" xmlns:a16="http://schemas.microsoft.com/office/drawing/2014/main" id="{BDE42C9A-B4DC-4A46-A073-8421E387B2B7}"/>
              </a:ext>
            </a:extLst>
          </p:cNvPr>
          <p:cNvSpPr txBox="1">
            <a:spLocks/>
          </p:cNvSpPr>
          <p:nvPr/>
        </p:nvSpPr>
        <p:spPr>
          <a:xfrm>
            <a:off x="726831" y="2715380"/>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Perbedaan</a:t>
            </a:r>
          </a:p>
        </p:txBody>
      </p:sp>
      <p:graphicFrame>
        <p:nvGraphicFramePr>
          <p:cNvPr id="3" name="Table 2"/>
          <p:cNvGraphicFramePr>
            <a:graphicFrameLocks noGrp="1"/>
          </p:cNvGraphicFramePr>
          <p:nvPr>
            <p:extLst>
              <p:ext uri="{D42A27DB-BD31-4B8C-83A1-F6EECF244321}">
                <p14:modId xmlns:p14="http://schemas.microsoft.com/office/powerpoint/2010/main" val="1535739876"/>
              </p:ext>
            </p:extLst>
          </p:nvPr>
        </p:nvGraphicFramePr>
        <p:xfrm>
          <a:off x="726832" y="3256086"/>
          <a:ext cx="10477788" cy="2936240"/>
        </p:xfrm>
        <a:graphic>
          <a:graphicData uri="http://schemas.openxmlformats.org/drawingml/2006/table">
            <a:tbl>
              <a:tblPr firstRow="1" bandRow="1">
                <a:tableStyleId>{5C22544A-7EE6-4342-B048-85BDC9FD1C3A}</a:tableStyleId>
              </a:tblPr>
              <a:tblGrid>
                <a:gridCol w="3561833"/>
                <a:gridCol w="3423359"/>
                <a:gridCol w="3492596"/>
              </a:tblGrid>
              <a:tr h="370840">
                <a:tc>
                  <a:txBody>
                    <a:bodyPr/>
                    <a:lstStyle/>
                    <a:p>
                      <a:r>
                        <a:rPr lang="id-ID" dirty="0" smtClean="0"/>
                        <a:t>Berdasarkan </a:t>
                      </a:r>
                      <a:endParaRPr lang="id-ID" dirty="0"/>
                    </a:p>
                  </a:txBody>
                  <a:tcPr/>
                </a:tc>
                <a:tc>
                  <a:txBody>
                    <a:bodyPr/>
                    <a:lstStyle/>
                    <a:p>
                      <a:r>
                        <a:rPr lang="id-ID" dirty="0" smtClean="0"/>
                        <a:t>Job order costing</a:t>
                      </a:r>
                      <a:endParaRPr lang="id-ID" dirty="0"/>
                    </a:p>
                  </a:txBody>
                  <a:tcPr/>
                </a:tc>
                <a:tc>
                  <a:txBody>
                    <a:bodyPr/>
                    <a:lstStyle/>
                    <a:p>
                      <a:r>
                        <a:rPr lang="id-ID" dirty="0" smtClean="0"/>
                        <a:t>Process costing</a:t>
                      </a:r>
                      <a:endParaRPr lang="id-ID" dirty="0"/>
                    </a:p>
                  </a:txBody>
                  <a:tcPr/>
                </a:tc>
              </a:tr>
              <a:tr h="370840">
                <a:tc>
                  <a:txBody>
                    <a:bodyPr/>
                    <a:lstStyle/>
                    <a:p>
                      <a:r>
                        <a:rPr lang="id-ID" dirty="0" smtClean="0"/>
                        <a:t>Pengumpulan</a:t>
                      </a:r>
                      <a:r>
                        <a:rPr lang="id-ID" baseline="0" dirty="0" smtClean="0"/>
                        <a:t> biaya</a:t>
                      </a:r>
                      <a:endParaRPr lang="id-ID" dirty="0"/>
                    </a:p>
                  </a:txBody>
                  <a:tcPr/>
                </a:tc>
                <a:tc>
                  <a:txBody>
                    <a:bodyPr/>
                    <a:lstStyle/>
                    <a:p>
                      <a:r>
                        <a:rPr lang="id-ID" dirty="0" smtClean="0"/>
                        <a:t>Didasarkan</a:t>
                      </a:r>
                      <a:r>
                        <a:rPr lang="id-ID" baseline="0" dirty="0" smtClean="0"/>
                        <a:t> pesanan</a:t>
                      </a:r>
                      <a:endParaRPr lang="id-ID" dirty="0"/>
                    </a:p>
                  </a:txBody>
                  <a:tcPr/>
                </a:tc>
                <a:tc>
                  <a:txBody>
                    <a:bodyPr/>
                    <a:lstStyle/>
                    <a:p>
                      <a:r>
                        <a:rPr lang="id-ID" dirty="0" smtClean="0"/>
                        <a:t>Perhitungan per periode</a:t>
                      </a:r>
                      <a:endParaRPr lang="id-ID" dirty="0"/>
                    </a:p>
                  </a:txBody>
                  <a:tcPr/>
                </a:tc>
              </a:tr>
              <a:tr h="370840">
                <a:tc>
                  <a:txBody>
                    <a:bodyPr/>
                    <a:lstStyle/>
                    <a:p>
                      <a:r>
                        <a:rPr lang="id-ID" dirty="0" smtClean="0"/>
                        <a:t>Perhitungan harga pokok</a:t>
                      </a:r>
                      <a:r>
                        <a:rPr lang="id-ID" baseline="0" dirty="0" smtClean="0"/>
                        <a:t> satuan</a:t>
                      </a:r>
                      <a:endParaRPr lang="id-ID" dirty="0"/>
                    </a:p>
                  </a:txBody>
                  <a:tcPr/>
                </a:tc>
                <a:tc>
                  <a:txBody>
                    <a:bodyPr/>
                    <a:lstStyle/>
                    <a:p>
                      <a:r>
                        <a:rPr lang="id-ID" dirty="0" smtClean="0"/>
                        <a:t>Harga</a:t>
                      </a:r>
                      <a:r>
                        <a:rPr lang="id-ID" baseline="0" dirty="0" smtClean="0"/>
                        <a:t> jumlah satuan setelah selesai produksi</a:t>
                      </a:r>
                      <a:endParaRPr lang="id-ID" dirty="0"/>
                    </a:p>
                  </a:txBody>
                  <a:tcPr/>
                </a:tc>
                <a:tc>
                  <a:txBody>
                    <a:bodyPr/>
                    <a:lstStyle/>
                    <a:p>
                      <a:r>
                        <a:rPr lang="id-ID" dirty="0" smtClean="0"/>
                        <a:t>Perhitungan</a:t>
                      </a:r>
                      <a:r>
                        <a:rPr lang="id-ID" baseline="0" dirty="0" smtClean="0"/>
                        <a:t> per periode</a:t>
                      </a:r>
                      <a:endParaRPr lang="id-ID" dirty="0"/>
                    </a:p>
                  </a:txBody>
                  <a:tcPr/>
                </a:tc>
              </a:tr>
              <a:tr h="370840">
                <a:tc>
                  <a:txBody>
                    <a:bodyPr/>
                    <a:lstStyle/>
                    <a:p>
                      <a:r>
                        <a:rPr lang="id-ID" dirty="0" smtClean="0"/>
                        <a:t>Klasifikasi biaya</a:t>
                      </a:r>
                      <a:endParaRPr lang="id-ID" dirty="0"/>
                    </a:p>
                  </a:txBody>
                  <a:tcPr/>
                </a:tc>
                <a:tc>
                  <a:txBody>
                    <a:bodyPr/>
                    <a:lstStyle/>
                    <a:p>
                      <a:r>
                        <a:rPr lang="id-ID" dirty="0" smtClean="0"/>
                        <a:t>Dibedakan berdasarkan biaya produksi langsung dan tidak</a:t>
                      </a:r>
                      <a:r>
                        <a:rPr lang="id-ID" baseline="0" dirty="0" smtClean="0"/>
                        <a:t> langsung</a:t>
                      </a:r>
                      <a:endParaRPr lang="id-ID" dirty="0"/>
                    </a:p>
                  </a:txBody>
                  <a:tcPr/>
                </a:tc>
                <a:tc>
                  <a:txBody>
                    <a:bodyPr/>
                    <a:lstStyle/>
                    <a:p>
                      <a:r>
                        <a:rPr lang="id-ID" dirty="0" smtClean="0"/>
                        <a:t>Perhitungan per periode</a:t>
                      </a:r>
                      <a:endParaRPr lang="id-ID" dirty="0"/>
                    </a:p>
                  </a:txBody>
                  <a:tcPr/>
                </a:tc>
              </a:tr>
              <a:tr h="370840">
                <a:tc>
                  <a:txBody>
                    <a:bodyPr/>
                    <a:lstStyle/>
                    <a:p>
                      <a:r>
                        <a:rPr lang="id-ID" dirty="0" smtClean="0"/>
                        <a:t>Element</a:t>
                      </a:r>
                      <a:r>
                        <a:rPr lang="id-ID" baseline="0" dirty="0" smtClean="0"/>
                        <a:t> biaya overhead pabrik</a:t>
                      </a:r>
                      <a:endParaRPr lang="id-ID" dirty="0"/>
                    </a:p>
                  </a:txBody>
                  <a:tcPr/>
                </a:tc>
                <a:tc>
                  <a:txBody>
                    <a:bodyPr/>
                    <a:lstStyle/>
                    <a:p>
                      <a:r>
                        <a:rPr lang="id-ID" dirty="0" smtClean="0"/>
                        <a:t>Dibebankan kepada produk</a:t>
                      </a:r>
                      <a:r>
                        <a:rPr lang="id-ID" baseline="0" dirty="0" smtClean="0"/>
                        <a:t> atas dasar tarif yang sudah ditentukan</a:t>
                      </a:r>
                      <a:endParaRPr lang="id-ID" dirty="0"/>
                    </a:p>
                  </a:txBody>
                  <a:tcPr/>
                </a:tc>
                <a:tc>
                  <a:txBody>
                    <a:bodyPr/>
                    <a:lstStyle/>
                    <a:p>
                      <a:r>
                        <a:rPr lang="id-ID" dirty="0" smtClean="0"/>
                        <a:t>Perhitungan</a:t>
                      </a:r>
                      <a:r>
                        <a:rPr lang="id-ID" baseline="0" dirty="0" smtClean="0"/>
                        <a:t> per periode</a:t>
                      </a:r>
                      <a:endParaRPr lang="id-ID" dirty="0"/>
                    </a:p>
                  </a:txBody>
                  <a:tcPr/>
                </a:tc>
              </a:tr>
            </a:tbl>
          </a:graphicData>
        </a:graphic>
      </p:graphicFrame>
    </p:spTree>
    <p:extLst>
      <p:ext uri="{BB962C8B-B14F-4D97-AF65-F5344CB8AC3E}">
        <p14:creationId xmlns:p14="http://schemas.microsoft.com/office/powerpoint/2010/main" val="329053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id-ID" dirty="0" smtClean="0"/>
              <a:t>Unsur unsur biaya produksi</a:t>
            </a:r>
            <a:endParaRPr lang="en-US" dirty="0"/>
          </a:p>
        </p:txBody>
      </p:sp>
      <p:sp>
        <p:nvSpPr>
          <p:cNvPr id="10" name="Content Placeholder 9">
            <a:extLst>
              <a:ext uri="{FF2B5EF4-FFF2-40B4-BE49-F238E27FC236}">
                <a16:creationId xmlns=""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13</a:t>
            </a:fld>
            <a:endParaRPr lang="en-US" dirty="0"/>
          </a:p>
        </p:txBody>
      </p:sp>
      <p:sp>
        <p:nvSpPr>
          <p:cNvPr id="11" name="Title 3">
            <a:extLst>
              <a:ext uri="{FF2B5EF4-FFF2-40B4-BE49-F238E27FC236}">
                <a16:creationId xmlns="" xmlns:a16="http://schemas.microsoft.com/office/drawing/2014/main" id="{E98DCA46-603B-4178-8707-30E192CE6B8D}"/>
              </a:ext>
            </a:extLst>
          </p:cNvPr>
          <p:cNvSpPr txBox="1">
            <a:spLocks/>
          </p:cNvSpPr>
          <p:nvPr/>
        </p:nvSpPr>
        <p:spPr>
          <a:xfrm>
            <a:off x="726832" y="2689722"/>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800" b="0" dirty="0">
              <a:latin typeface="Arial" panose="020B0604020202020204" pitchFamily="34" charset="0"/>
              <a:cs typeface="Arial" panose="020B0604020202020204" pitchFamily="34" charset="0"/>
            </a:endParaRPr>
          </a:p>
        </p:txBody>
      </p:sp>
      <p:sp>
        <p:nvSpPr>
          <p:cNvPr id="8" name="Content Placeholder 4">
            <a:extLst>
              <a:ext uri="{FF2B5EF4-FFF2-40B4-BE49-F238E27FC236}">
                <a16:creationId xmlns="" xmlns:a16="http://schemas.microsoft.com/office/drawing/2014/main" id="{BDE42C9A-B4DC-4A46-A073-8421E387B2B7}"/>
              </a:ext>
            </a:extLst>
          </p:cNvPr>
          <p:cNvSpPr txBox="1">
            <a:spLocks/>
          </p:cNvSpPr>
          <p:nvPr/>
        </p:nvSpPr>
        <p:spPr>
          <a:xfrm>
            <a:off x="726831" y="1826865"/>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Biaya bahan Baku</a:t>
            </a:r>
          </a:p>
          <a:p>
            <a:r>
              <a:rPr lang="id-ID" sz="2000" b="1" i="1" dirty="0" smtClean="0"/>
              <a:t>Biaya tenaa kerja langsung</a:t>
            </a:r>
          </a:p>
          <a:p>
            <a:r>
              <a:rPr lang="id-ID" sz="2000" b="1" i="1" dirty="0" smtClean="0"/>
              <a:t>Biaya overhead pabrik</a:t>
            </a:r>
          </a:p>
          <a:p>
            <a:pPr marL="0" indent="0">
              <a:buNone/>
            </a:pPr>
            <a:r>
              <a:rPr lang="id-ID" sz="2000" b="1" i="1" dirty="0"/>
              <a:t>	</a:t>
            </a:r>
            <a:r>
              <a:rPr lang="id-ID" sz="2000" b="1" i="1" dirty="0" smtClean="0"/>
              <a:t>- biaya bahan penolong</a:t>
            </a:r>
          </a:p>
          <a:p>
            <a:pPr marL="0" indent="0">
              <a:buNone/>
            </a:pPr>
            <a:r>
              <a:rPr lang="id-ID" sz="2000" b="1" i="1" dirty="0"/>
              <a:t>	</a:t>
            </a:r>
            <a:r>
              <a:rPr lang="id-ID" sz="2000" b="1" i="1" dirty="0" smtClean="0"/>
              <a:t>- biaya tenaga kerja tidak langsung</a:t>
            </a:r>
          </a:p>
          <a:p>
            <a:pPr marL="0" indent="0">
              <a:buNone/>
            </a:pPr>
            <a:r>
              <a:rPr lang="id-ID" sz="2000" b="1" i="1" dirty="0"/>
              <a:t>	</a:t>
            </a:r>
            <a:r>
              <a:rPr lang="id-ID" sz="2000" b="1" i="1" dirty="0" smtClean="0"/>
              <a:t>- reparasi dan pemeliharaan</a:t>
            </a:r>
          </a:p>
          <a:p>
            <a:pPr marL="0" indent="0">
              <a:buNone/>
            </a:pPr>
            <a:r>
              <a:rPr lang="id-ID" sz="2000" b="1" i="1" dirty="0"/>
              <a:t>	</a:t>
            </a:r>
            <a:r>
              <a:rPr lang="id-ID" sz="2000" b="1" i="1" dirty="0" smtClean="0"/>
              <a:t>- biaya yang timbul sebagai akibat penilaian aktiva tetap</a:t>
            </a:r>
          </a:p>
          <a:p>
            <a:pPr marL="0" indent="0">
              <a:buNone/>
            </a:pPr>
            <a:r>
              <a:rPr lang="id-ID" sz="2000" b="1" i="1" dirty="0"/>
              <a:t>	</a:t>
            </a:r>
            <a:r>
              <a:rPr lang="id-ID" sz="2000" b="1" i="1" dirty="0" smtClean="0"/>
              <a:t>- biaya yang timbul sebagai akibat berlalunya waktu</a:t>
            </a:r>
          </a:p>
          <a:p>
            <a:pPr marL="0" indent="0">
              <a:buNone/>
            </a:pPr>
            <a:r>
              <a:rPr lang="id-ID" sz="2000" b="1" i="1" dirty="0"/>
              <a:t>	</a:t>
            </a:r>
            <a:r>
              <a:rPr lang="id-ID" sz="2000" b="1" i="1" dirty="0" smtClean="0"/>
              <a:t>- biaya overhead lain lain	</a:t>
            </a:r>
          </a:p>
        </p:txBody>
      </p:sp>
    </p:spTree>
    <p:extLst>
      <p:ext uri="{BB962C8B-B14F-4D97-AF65-F5344CB8AC3E}">
        <p14:creationId xmlns:p14="http://schemas.microsoft.com/office/powerpoint/2010/main" val="3767114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id-ID" dirty="0" smtClean="0"/>
              <a:t>Metode penentuan harga pokok produksi</a:t>
            </a:r>
            <a:endParaRPr lang="en-US" dirty="0"/>
          </a:p>
        </p:txBody>
      </p:sp>
      <p:sp>
        <p:nvSpPr>
          <p:cNvPr id="10" name="Content Placeholder 9">
            <a:extLst>
              <a:ext uri="{FF2B5EF4-FFF2-40B4-BE49-F238E27FC236}">
                <a16:creationId xmlns=""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14</a:t>
            </a:fld>
            <a:endParaRPr lang="en-US" dirty="0"/>
          </a:p>
        </p:txBody>
      </p:sp>
      <p:sp>
        <p:nvSpPr>
          <p:cNvPr id="11" name="Title 3">
            <a:extLst>
              <a:ext uri="{FF2B5EF4-FFF2-40B4-BE49-F238E27FC236}">
                <a16:creationId xmlns="" xmlns:a16="http://schemas.microsoft.com/office/drawing/2014/main" id="{E98DCA46-603B-4178-8707-30E192CE6B8D}"/>
              </a:ext>
            </a:extLst>
          </p:cNvPr>
          <p:cNvSpPr txBox="1">
            <a:spLocks/>
          </p:cNvSpPr>
          <p:nvPr/>
        </p:nvSpPr>
        <p:spPr>
          <a:xfrm>
            <a:off x="726832" y="2689722"/>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800" b="0" dirty="0">
              <a:latin typeface="Arial" panose="020B0604020202020204" pitchFamily="34" charset="0"/>
              <a:cs typeface="Arial" panose="020B0604020202020204" pitchFamily="34" charset="0"/>
            </a:endParaRPr>
          </a:p>
        </p:txBody>
      </p:sp>
      <p:sp>
        <p:nvSpPr>
          <p:cNvPr id="8" name="Content Placeholder 4">
            <a:extLst>
              <a:ext uri="{FF2B5EF4-FFF2-40B4-BE49-F238E27FC236}">
                <a16:creationId xmlns="" xmlns:a16="http://schemas.microsoft.com/office/drawing/2014/main" id="{BDE42C9A-B4DC-4A46-A073-8421E387B2B7}"/>
              </a:ext>
            </a:extLst>
          </p:cNvPr>
          <p:cNvSpPr txBox="1">
            <a:spLocks/>
          </p:cNvSpPr>
          <p:nvPr/>
        </p:nvSpPr>
        <p:spPr>
          <a:xfrm>
            <a:off x="726831" y="1826865"/>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b="1" dirty="0" smtClean="0"/>
              <a:t>ADA 2 PENDEKATAN DALAM METODE PENENTUAN HARGA POKOK PRODUKSI</a:t>
            </a:r>
            <a:endParaRPr lang="id-ID" sz="2000" b="1" dirty="0" smtClean="0"/>
          </a:p>
        </p:txBody>
      </p:sp>
      <p:sp>
        <p:nvSpPr>
          <p:cNvPr id="9" name="Title 3">
            <a:extLst>
              <a:ext uri="{FF2B5EF4-FFF2-40B4-BE49-F238E27FC236}">
                <a16:creationId xmlns="" xmlns:a16="http://schemas.microsoft.com/office/drawing/2014/main" id="{E98DCA46-603B-4178-8707-30E192CE6B8D}"/>
              </a:ext>
            </a:extLst>
          </p:cNvPr>
          <p:cNvSpPr txBox="1">
            <a:spLocks/>
          </p:cNvSpPr>
          <p:nvPr/>
        </p:nvSpPr>
        <p:spPr>
          <a:xfrm>
            <a:off x="363416" y="2427701"/>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smtClean="0"/>
              <a:t>1. Absorption costing ( full Costing )</a:t>
            </a:r>
            <a:endParaRPr lang="en-US" sz="2800" dirty="0"/>
          </a:p>
        </p:txBody>
      </p:sp>
      <p:sp>
        <p:nvSpPr>
          <p:cNvPr id="12" name="Content Placeholder 4">
            <a:extLst>
              <a:ext uri="{FF2B5EF4-FFF2-40B4-BE49-F238E27FC236}">
                <a16:creationId xmlns="" xmlns:a16="http://schemas.microsoft.com/office/drawing/2014/main" id="{BDE42C9A-B4DC-4A46-A073-8421E387B2B7}"/>
              </a:ext>
            </a:extLst>
          </p:cNvPr>
          <p:cNvSpPr txBox="1">
            <a:spLocks/>
          </p:cNvSpPr>
          <p:nvPr/>
        </p:nvSpPr>
        <p:spPr>
          <a:xfrm>
            <a:off x="898349" y="3017631"/>
            <a:ext cx="10670971" cy="100936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i="1" dirty="0" smtClean="0"/>
              <a:t>Absorption costing memperlakukan sesluruh biaya proudksi sebgai harga pokok (product cost) tanpa harus memperhatikan biaya tersebut bersifat tetap atau variabel. Hal tersebut disebabkan absorption costing terdiriatas semua biaya roduksi sebagai harga pokok</a:t>
            </a:r>
            <a:endParaRPr lang="id-ID" sz="2000" i="1" dirty="0" smtClean="0"/>
          </a:p>
        </p:txBody>
      </p:sp>
      <p:sp>
        <p:nvSpPr>
          <p:cNvPr id="13" name="Title 3">
            <a:extLst>
              <a:ext uri="{FF2B5EF4-FFF2-40B4-BE49-F238E27FC236}">
                <a16:creationId xmlns="" xmlns:a16="http://schemas.microsoft.com/office/drawing/2014/main" id="{E98DCA46-603B-4178-8707-30E192CE6B8D}"/>
              </a:ext>
            </a:extLst>
          </p:cNvPr>
          <p:cNvSpPr txBox="1">
            <a:spLocks/>
          </p:cNvSpPr>
          <p:nvPr/>
        </p:nvSpPr>
        <p:spPr>
          <a:xfrm>
            <a:off x="271117" y="4183295"/>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a:t>2</a:t>
            </a:r>
            <a:r>
              <a:rPr lang="id-ID" sz="2800" dirty="0" smtClean="0"/>
              <a:t>. Variabel costing</a:t>
            </a:r>
            <a:endParaRPr lang="en-US" sz="2800" dirty="0"/>
          </a:p>
        </p:txBody>
      </p:sp>
      <p:sp>
        <p:nvSpPr>
          <p:cNvPr id="14" name="Content Placeholder 4">
            <a:extLst>
              <a:ext uri="{FF2B5EF4-FFF2-40B4-BE49-F238E27FC236}">
                <a16:creationId xmlns="" xmlns:a16="http://schemas.microsoft.com/office/drawing/2014/main" id="{BDE42C9A-B4DC-4A46-A073-8421E387B2B7}"/>
              </a:ext>
            </a:extLst>
          </p:cNvPr>
          <p:cNvSpPr txBox="1">
            <a:spLocks/>
          </p:cNvSpPr>
          <p:nvPr/>
        </p:nvSpPr>
        <p:spPr>
          <a:xfrm>
            <a:off x="806050" y="4773225"/>
            <a:ext cx="10670971" cy="100936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i="1" dirty="0" smtClean="0"/>
              <a:t>Dalam penggunaan variabel coting, hanay biaya produksi yang dapat berubah ubahsesuai dengan output yang diperlakukan sebagai harga pokok. Variabel costing sering dissebut marginal costing atau direct costing. </a:t>
            </a:r>
            <a:endParaRPr lang="id-ID" sz="2000" i="1" dirty="0" smtClean="0"/>
          </a:p>
        </p:txBody>
      </p:sp>
    </p:spTree>
    <p:extLst>
      <p:ext uri="{BB962C8B-B14F-4D97-AF65-F5344CB8AC3E}">
        <p14:creationId xmlns:p14="http://schemas.microsoft.com/office/powerpoint/2010/main" val="48397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id-ID" dirty="0" smtClean="0"/>
              <a:t>ANALISIS BEP DALAM PRODUK</a:t>
            </a:r>
            <a:endParaRPr lang="en-US" dirty="0"/>
          </a:p>
        </p:txBody>
      </p:sp>
      <p:sp>
        <p:nvSpPr>
          <p:cNvPr id="10" name="Content Placeholder 9">
            <a:extLst>
              <a:ext uri="{FF2B5EF4-FFF2-40B4-BE49-F238E27FC236}">
                <a16:creationId xmlns=""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15</a:t>
            </a:fld>
            <a:endParaRPr lang="en-US" dirty="0"/>
          </a:p>
        </p:txBody>
      </p:sp>
      <p:sp>
        <p:nvSpPr>
          <p:cNvPr id="11" name="Title 3">
            <a:extLst>
              <a:ext uri="{FF2B5EF4-FFF2-40B4-BE49-F238E27FC236}">
                <a16:creationId xmlns="" xmlns:a16="http://schemas.microsoft.com/office/drawing/2014/main" id="{E98DCA46-603B-4178-8707-30E192CE6B8D}"/>
              </a:ext>
            </a:extLst>
          </p:cNvPr>
          <p:cNvSpPr txBox="1">
            <a:spLocks/>
          </p:cNvSpPr>
          <p:nvPr/>
        </p:nvSpPr>
        <p:spPr>
          <a:xfrm>
            <a:off x="726832" y="2689722"/>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800" b="0" dirty="0">
              <a:latin typeface="Arial" panose="020B0604020202020204" pitchFamily="34" charset="0"/>
              <a:cs typeface="Arial" panose="020B0604020202020204" pitchFamily="34" charset="0"/>
            </a:endParaRPr>
          </a:p>
        </p:txBody>
      </p:sp>
      <p:sp>
        <p:nvSpPr>
          <p:cNvPr id="12" name="Content Placeholder 4">
            <a:extLst>
              <a:ext uri="{FF2B5EF4-FFF2-40B4-BE49-F238E27FC236}">
                <a16:creationId xmlns="" xmlns:a16="http://schemas.microsoft.com/office/drawing/2014/main" id="{BDE42C9A-B4DC-4A46-A073-8421E387B2B7}"/>
              </a:ext>
            </a:extLst>
          </p:cNvPr>
          <p:cNvSpPr txBox="1">
            <a:spLocks/>
          </p:cNvSpPr>
          <p:nvPr/>
        </p:nvSpPr>
        <p:spPr>
          <a:xfrm>
            <a:off x="936985" y="2446953"/>
            <a:ext cx="10670971" cy="100936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i="1" dirty="0" smtClean="0"/>
              <a:t>Break even point merupakah teknik analisis yang digunakan untuk mempelajari hubungan antara biaya tetap dalam suatu operasi perusahaan tidak dapat untung maupun rugi / impas  (penghasilan = total biaya)</a:t>
            </a:r>
            <a:endParaRPr lang="id-ID" sz="2000" i="1" dirty="0" smtClean="0"/>
          </a:p>
        </p:txBody>
      </p:sp>
      <p:sp>
        <p:nvSpPr>
          <p:cNvPr id="15" name="Title 3">
            <a:extLst>
              <a:ext uri="{FF2B5EF4-FFF2-40B4-BE49-F238E27FC236}">
                <a16:creationId xmlns="" xmlns:a16="http://schemas.microsoft.com/office/drawing/2014/main" id="{E98DCA46-603B-4178-8707-30E192CE6B8D}"/>
              </a:ext>
            </a:extLst>
          </p:cNvPr>
          <p:cNvSpPr txBox="1">
            <a:spLocks/>
          </p:cNvSpPr>
          <p:nvPr/>
        </p:nvSpPr>
        <p:spPr>
          <a:xfrm>
            <a:off x="936985" y="1834085"/>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smtClean="0"/>
              <a:t>Bep dalam produk</a:t>
            </a:r>
            <a:endParaRPr lang="en-US" sz="2800" dirty="0"/>
          </a:p>
        </p:txBody>
      </p:sp>
      <p:sp>
        <p:nvSpPr>
          <p:cNvPr id="16" name="Content Placeholder 4">
            <a:extLst>
              <a:ext uri="{FF2B5EF4-FFF2-40B4-BE49-F238E27FC236}">
                <a16:creationId xmlns="" xmlns:a16="http://schemas.microsoft.com/office/drawing/2014/main" id="{BDE42C9A-B4DC-4A46-A073-8421E387B2B7}"/>
              </a:ext>
            </a:extLst>
          </p:cNvPr>
          <p:cNvSpPr txBox="1">
            <a:spLocks/>
          </p:cNvSpPr>
          <p:nvPr/>
        </p:nvSpPr>
        <p:spPr>
          <a:xfrm>
            <a:off x="909540" y="4069183"/>
            <a:ext cx="10670971" cy="100936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i="1" dirty="0" smtClean="0"/>
              <a:t>alat perencanaan untuk hasilkan laba</a:t>
            </a:r>
          </a:p>
          <a:p>
            <a:r>
              <a:rPr lang="id-ID" sz="2000" i="1" dirty="0" smtClean="0"/>
              <a:t>Mengevaluasi laba dari perusahaan secara keseluruhan</a:t>
            </a:r>
          </a:p>
          <a:p>
            <a:r>
              <a:rPr lang="id-ID" sz="2000" i="1" dirty="0" smtClean="0"/>
              <a:t>BEP mengganti sistem laporan yang tebal dengan grafik yang mudah dibacadan dimengerti</a:t>
            </a:r>
          </a:p>
        </p:txBody>
      </p:sp>
      <p:sp>
        <p:nvSpPr>
          <p:cNvPr id="17" name="Title 3">
            <a:extLst>
              <a:ext uri="{FF2B5EF4-FFF2-40B4-BE49-F238E27FC236}">
                <a16:creationId xmlns="" xmlns:a16="http://schemas.microsoft.com/office/drawing/2014/main" id="{E98DCA46-603B-4178-8707-30E192CE6B8D}"/>
              </a:ext>
            </a:extLst>
          </p:cNvPr>
          <p:cNvSpPr txBox="1">
            <a:spLocks/>
          </p:cNvSpPr>
          <p:nvPr/>
        </p:nvSpPr>
        <p:spPr>
          <a:xfrm>
            <a:off x="909540" y="3456315"/>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smtClean="0"/>
              <a:t>Manfaat Bep dalam produk</a:t>
            </a:r>
            <a:endParaRPr lang="en-US" sz="2800" dirty="0"/>
          </a:p>
        </p:txBody>
      </p:sp>
    </p:spTree>
    <p:extLst>
      <p:ext uri="{BB962C8B-B14F-4D97-AF65-F5344CB8AC3E}">
        <p14:creationId xmlns:p14="http://schemas.microsoft.com/office/powerpoint/2010/main" val="252290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id-ID" dirty="0" smtClean="0"/>
              <a:t>ANALISIS BEP DALAM PRODUK</a:t>
            </a:r>
            <a:endParaRPr lang="en-US" dirty="0"/>
          </a:p>
        </p:txBody>
      </p:sp>
      <p:sp>
        <p:nvSpPr>
          <p:cNvPr id="10" name="Content Placeholder 9">
            <a:extLst>
              <a:ext uri="{FF2B5EF4-FFF2-40B4-BE49-F238E27FC236}">
                <a16:creationId xmlns=""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16</a:t>
            </a:fld>
            <a:endParaRPr lang="en-US" dirty="0"/>
          </a:p>
        </p:txBody>
      </p:sp>
      <p:sp>
        <p:nvSpPr>
          <p:cNvPr id="11" name="Title 3">
            <a:extLst>
              <a:ext uri="{FF2B5EF4-FFF2-40B4-BE49-F238E27FC236}">
                <a16:creationId xmlns="" xmlns:a16="http://schemas.microsoft.com/office/drawing/2014/main" id="{E98DCA46-603B-4178-8707-30E192CE6B8D}"/>
              </a:ext>
            </a:extLst>
          </p:cNvPr>
          <p:cNvSpPr txBox="1">
            <a:spLocks/>
          </p:cNvSpPr>
          <p:nvPr/>
        </p:nvSpPr>
        <p:spPr>
          <a:xfrm>
            <a:off x="726832" y="2689722"/>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800" b="0" dirty="0">
              <a:latin typeface="Arial" panose="020B0604020202020204" pitchFamily="34" charset="0"/>
              <a:cs typeface="Arial" panose="020B0604020202020204" pitchFamily="34" charset="0"/>
            </a:endParaRPr>
          </a:p>
        </p:txBody>
      </p:sp>
      <p:sp>
        <p:nvSpPr>
          <p:cNvPr id="16" name="Content Placeholder 4">
            <a:extLst>
              <a:ext uri="{FF2B5EF4-FFF2-40B4-BE49-F238E27FC236}">
                <a16:creationId xmlns="" xmlns:a16="http://schemas.microsoft.com/office/drawing/2014/main" id="{BDE42C9A-B4DC-4A46-A073-8421E387B2B7}"/>
              </a:ext>
            </a:extLst>
          </p:cNvPr>
          <p:cNvSpPr txBox="1">
            <a:spLocks/>
          </p:cNvSpPr>
          <p:nvPr/>
        </p:nvSpPr>
        <p:spPr>
          <a:xfrm>
            <a:off x="738022" y="2459324"/>
            <a:ext cx="10670971" cy="100936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i="1" dirty="0" smtClean="0"/>
              <a:t>Kelemahan dalam BEP adalah hanya ada satu macam barang yang dapat diproduksi / dijual. Jika lebih dari satu macam, kombinasi atau komposisi penjualan ( sales mix ) akan tetap konstan</a:t>
            </a:r>
          </a:p>
        </p:txBody>
      </p:sp>
      <p:sp>
        <p:nvSpPr>
          <p:cNvPr id="17" name="Title 3">
            <a:extLst>
              <a:ext uri="{FF2B5EF4-FFF2-40B4-BE49-F238E27FC236}">
                <a16:creationId xmlns="" xmlns:a16="http://schemas.microsoft.com/office/drawing/2014/main" id="{E98DCA46-603B-4178-8707-30E192CE6B8D}"/>
              </a:ext>
            </a:extLst>
          </p:cNvPr>
          <p:cNvSpPr txBox="1">
            <a:spLocks/>
          </p:cNvSpPr>
          <p:nvPr/>
        </p:nvSpPr>
        <p:spPr>
          <a:xfrm>
            <a:off x="738022" y="1846456"/>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smtClean="0"/>
              <a:t>Kelemahan</a:t>
            </a:r>
            <a:r>
              <a:rPr lang="id-ID" sz="2800" dirty="0" smtClean="0"/>
              <a:t> Bep dalam produk</a:t>
            </a:r>
            <a:endParaRPr lang="en-US" sz="2800" dirty="0"/>
          </a:p>
        </p:txBody>
      </p:sp>
      <p:sp>
        <p:nvSpPr>
          <p:cNvPr id="14" name="Title 3">
            <a:extLst>
              <a:ext uri="{FF2B5EF4-FFF2-40B4-BE49-F238E27FC236}">
                <a16:creationId xmlns="" xmlns:a16="http://schemas.microsoft.com/office/drawing/2014/main" id="{E98DCA46-603B-4178-8707-30E192CE6B8D}"/>
              </a:ext>
            </a:extLst>
          </p:cNvPr>
          <p:cNvSpPr txBox="1">
            <a:spLocks/>
          </p:cNvSpPr>
          <p:nvPr/>
        </p:nvSpPr>
        <p:spPr>
          <a:xfrm>
            <a:off x="726832" y="3252500"/>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smtClean="0"/>
              <a:t>Metode perhitungan bep</a:t>
            </a:r>
            <a:endParaRPr lang="en-US" sz="2800" dirty="0"/>
          </a:p>
        </p:txBody>
      </p:sp>
      <p:sp>
        <p:nvSpPr>
          <p:cNvPr id="18" name="Content Placeholder 4">
            <a:extLst>
              <a:ext uri="{FF2B5EF4-FFF2-40B4-BE49-F238E27FC236}">
                <a16:creationId xmlns="" xmlns:a16="http://schemas.microsoft.com/office/drawing/2014/main" id="{BDE42C9A-B4DC-4A46-A073-8421E387B2B7}"/>
              </a:ext>
            </a:extLst>
          </p:cNvPr>
          <p:cNvSpPr txBox="1">
            <a:spLocks/>
          </p:cNvSpPr>
          <p:nvPr/>
        </p:nvSpPr>
        <p:spPr>
          <a:xfrm>
            <a:off x="738022" y="3970067"/>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Pendekatan grafik</a:t>
            </a:r>
            <a:endParaRPr lang="id-ID" sz="2000" b="1" i="1" dirty="0" smtClean="0"/>
          </a:p>
        </p:txBody>
      </p:sp>
      <p:sp>
        <p:nvSpPr>
          <p:cNvPr id="19" name="Content Placeholder 4">
            <a:extLst>
              <a:ext uri="{FF2B5EF4-FFF2-40B4-BE49-F238E27FC236}">
                <a16:creationId xmlns="" xmlns:a16="http://schemas.microsoft.com/office/drawing/2014/main" id="{BDE42C9A-B4DC-4A46-A073-8421E387B2B7}"/>
              </a:ext>
            </a:extLst>
          </p:cNvPr>
          <p:cNvSpPr txBox="1">
            <a:spLocks/>
          </p:cNvSpPr>
          <p:nvPr/>
        </p:nvSpPr>
        <p:spPr>
          <a:xfrm>
            <a:off x="909540" y="4358274"/>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BEP terjadi pada titik persilangan antara garis pernghasilan penjualan dan garis total biaya . Dalam pendekatan grafik , BEP digambarkan sebagai titik potong antara garis penjualan dengan garis </a:t>
            </a:r>
            <a:endParaRPr lang="id-ID" sz="2000" dirty="0" smtClean="0"/>
          </a:p>
        </p:txBody>
      </p:sp>
      <p:sp>
        <p:nvSpPr>
          <p:cNvPr id="20" name="TextBox 19"/>
          <p:cNvSpPr txBox="1"/>
          <p:nvPr/>
        </p:nvSpPr>
        <p:spPr>
          <a:xfrm>
            <a:off x="3903417" y="5204463"/>
            <a:ext cx="4340180" cy="369332"/>
          </a:xfrm>
          <a:prstGeom prst="rect">
            <a:avLst/>
          </a:prstGeom>
          <a:noFill/>
          <a:ln w="38100">
            <a:solidFill>
              <a:srgbClr val="7030A0"/>
            </a:solidFill>
          </a:ln>
        </p:spPr>
        <p:txBody>
          <a:bodyPr wrap="square" rtlCol="0">
            <a:spAutoFit/>
          </a:bodyPr>
          <a:lstStyle/>
          <a:p>
            <a:pPr algn="ctr"/>
            <a:r>
              <a:rPr lang="id-ID" dirty="0" smtClean="0"/>
              <a:t>( biaya total = biaya tetap + biaya variabel _ </a:t>
            </a:r>
            <a:endParaRPr lang="id-ID" dirty="0"/>
          </a:p>
        </p:txBody>
      </p:sp>
    </p:spTree>
    <p:extLst>
      <p:ext uri="{BB962C8B-B14F-4D97-AF65-F5344CB8AC3E}">
        <p14:creationId xmlns:p14="http://schemas.microsoft.com/office/powerpoint/2010/main" val="1226406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id-ID" dirty="0" smtClean="0"/>
              <a:t>ANALISIS BEP DALAM PRODUK</a:t>
            </a:r>
            <a:endParaRPr lang="en-US" dirty="0"/>
          </a:p>
        </p:txBody>
      </p:sp>
      <p:sp>
        <p:nvSpPr>
          <p:cNvPr id="10" name="Content Placeholder 9">
            <a:extLst>
              <a:ext uri="{FF2B5EF4-FFF2-40B4-BE49-F238E27FC236}">
                <a16:creationId xmlns=""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17</a:t>
            </a:fld>
            <a:endParaRPr lang="en-US" dirty="0"/>
          </a:p>
        </p:txBody>
      </p:sp>
      <p:sp>
        <p:nvSpPr>
          <p:cNvPr id="11" name="Title 3">
            <a:extLst>
              <a:ext uri="{FF2B5EF4-FFF2-40B4-BE49-F238E27FC236}">
                <a16:creationId xmlns="" xmlns:a16="http://schemas.microsoft.com/office/drawing/2014/main" id="{E98DCA46-603B-4178-8707-30E192CE6B8D}"/>
              </a:ext>
            </a:extLst>
          </p:cNvPr>
          <p:cNvSpPr txBox="1">
            <a:spLocks/>
          </p:cNvSpPr>
          <p:nvPr/>
        </p:nvSpPr>
        <p:spPr>
          <a:xfrm>
            <a:off x="726832" y="2689722"/>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800" b="0" dirty="0">
              <a:latin typeface="Arial" panose="020B0604020202020204" pitchFamily="34" charset="0"/>
              <a:cs typeface="Arial" panose="020B0604020202020204" pitchFamily="34" charset="0"/>
            </a:endParaRPr>
          </a:p>
        </p:txBody>
      </p:sp>
      <p:sp>
        <p:nvSpPr>
          <p:cNvPr id="14" name="Title 3">
            <a:extLst>
              <a:ext uri="{FF2B5EF4-FFF2-40B4-BE49-F238E27FC236}">
                <a16:creationId xmlns="" xmlns:a16="http://schemas.microsoft.com/office/drawing/2014/main" id="{E98DCA46-603B-4178-8707-30E192CE6B8D}"/>
              </a:ext>
            </a:extLst>
          </p:cNvPr>
          <p:cNvSpPr txBox="1">
            <a:spLocks/>
          </p:cNvSpPr>
          <p:nvPr/>
        </p:nvSpPr>
        <p:spPr>
          <a:xfrm>
            <a:off x="726832" y="1797188"/>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smtClean="0"/>
              <a:t>Metode perhitungan bep</a:t>
            </a:r>
            <a:endParaRPr lang="en-US" sz="2800" dirty="0"/>
          </a:p>
        </p:txBody>
      </p:sp>
      <p:sp>
        <p:nvSpPr>
          <p:cNvPr id="18" name="Content Placeholder 4">
            <a:extLst>
              <a:ext uri="{FF2B5EF4-FFF2-40B4-BE49-F238E27FC236}">
                <a16:creationId xmlns="" xmlns:a16="http://schemas.microsoft.com/office/drawing/2014/main" id="{BDE42C9A-B4DC-4A46-A073-8421E387B2B7}"/>
              </a:ext>
            </a:extLst>
          </p:cNvPr>
          <p:cNvSpPr txBox="1">
            <a:spLocks/>
          </p:cNvSpPr>
          <p:nvPr/>
        </p:nvSpPr>
        <p:spPr>
          <a:xfrm>
            <a:off x="738022" y="2514755"/>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Pendekatan persamaan</a:t>
            </a:r>
            <a:endParaRPr lang="id-ID" sz="2000" b="1" i="1" dirty="0" smtClean="0"/>
          </a:p>
        </p:txBody>
      </p:sp>
      <p:sp>
        <p:nvSpPr>
          <p:cNvPr id="19" name="Content Placeholder 4">
            <a:extLst>
              <a:ext uri="{FF2B5EF4-FFF2-40B4-BE49-F238E27FC236}">
                <a16:creationId xmlns="" xmlns:a16="http://schemas.microsoft.com/office/drawing/2014/main" id="{BDE42C9A-B4DC-4A46-A073-8421E387B2B7}"/>
              </a:ext>
            </a:extLst>
          </p:cNvPr>
          <p:cNvSpPr txBox="1">
            <a:spLocks/>
          </p:cNvSpPr>
          <p:nvPr/>
        </p:nvSpPr>
        <p:spPr>
          <a:xfrm>
            <a:off x="909540" y="2902962"/>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Rumus dari analisis BEP dengan pendekatan BEP adalah sebagai berikut </a:t>
            </a:r>
            <a:endParaRPr lang="id-ID" sz="2000" dirty="0" smtClean="0"/>
          </a:p>
        </p:txBody>
      </p:sp>
      <p:sp>
        <p:nvSpPr>
          <p:cNvPr id="20" name="TextBox 19"/>
          <p:cNvSpPr txBox="1"/>
          <p:nvPr/>
        </p:nvSpPr>
        <p:spPr>
          <a:xfrm>
            <a:off x="3903417" y="3582256"/>
            <a:ext cx="4340180" cy="369332"/>
          </a:xfrm>
          <a:prstGeom prst="rect">
            <a:avLst/>
          </a:prstGeom>
          <a:noFill/>
          <a:ln w="38100">
            <a:solidFill>
              <a:srgbClr val="7030A0"/>
            </a:solidFill>
          </a:ln>
        </p:spPr>
        <p:txBody>
          <a:bodyPr wrap="square" rtlCol="0">
            <a:spAutoFit/>
          </a:bodyPr>
          <a:lstStyle/>
          <a:p>
            <a:pPr algn="ctr"/>
            <a:r>
              <a:rPr lang="id-ID" dirty="0" smtClean="0"/>
              <a:t>Y = cx – bx – a </a:t>
            </a:r>
            <a:endParaRPr lang="id-ID" dirty="0"/>
          </a:p>
        </p:txBody>
      </p:sp>
      <p:sp>
        <p:nvSpPr>
          <p:cNvPr id="12" name="Content Placeholder 4">
            <a:extLst>
              <a:ext uri="{FF2B5EF4-FFF2-40B4-BE49-F238E27FC236}">
                <a16:creationId xmlns="" xmlns:a16="http://schemas.microsoft.com/office/drawing/2014/main" id="{BDE42C9A-B4DC-4A46-A073-8421E387B2B7}"/>
              </a:ext>
            </a:extLst>
          </p:cNvPr>
          <p:cNvSpPr txBox="1">
            <a:spLocks/>
          </p:cNvSpPr>
          <p:nvPr/>
        </p:nvSpPr>
        <p:spPr>
          <a:xfrm>
            <a:off x="909540" y="4310578"/>
            <a:ext cx="4151857"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Y = laba</a:t>
            </a:r>
          </a:p>
          <a:p>
            <a:pPr marL="0" indent="0">
              <a:buNone/>
            </a:pPr>
            <a:r>
              <a:rPr lang="id-ID" sz="2000" dirty="0" smtClean="0"/>
              <a:t>c = harga jual per unit</a:t>
            </a:r>
          </a:p>
          <a:p>
            <a:pPr marL="0" indent="0">
              <a:buNone/>
            </a:pPr>
            <a:r>
              <a:rPr lang="id-ID" sz="2000" dirty="0" smtClean="0"/>
              <a:t>x = jumlah produk</a:t>
            </a:r>
          </a:p>
          <a:p>
            <a:pPr marL="0" indent="0">
              <a:buNone/>
            </a:pPr>
            <a:r>
              <a:rPr lang="id-ID" sz="2000" dirty="0" smtClean="0"/>
              <a:t>b = biaya variabel satuan</a:t>
            </a:r>
            <a:endParaRPr lang="id-ID" sz="2000" dirty="0" smtClean="0"/>
          </a:p>
        </p:txBody>
      </p:sp>
      <p:sp>
        <p:nvSpPr>
          <p:cNvPr id="13" name="Content Placeholder 4">
            <a:extLst>
              <a:ext uri="{FF2B5EF4-FFF2-40B4-BE49-F238E27FC236}">
                <a16:creationId xmlns="" xmlns:a16="http://schemas.microsoft.com/office/drawing/2014/main" id="{BDE42C9A-B4DC-4A46-A073-8421E387B2B7}"/>
              </a:ext>
            </a:extLst>
          </p:cNvPr>
          <p:cNvSpPr txBox="1">
            <a:spLocks/>
          </p:cNvSpPr>
          <p:nvPr/>
        </p:nvSpPr>
        <p:spPr>
          <a:xfrm>
            <a:off x="6167668" y="4361605"/>
            <a:ext cx="4151857"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a = biaya tetap total</a:t>
            </a:r>
          </a:p>
          <a:p>
            <a:pPr marL="0" indent="0">
              <a:buNone/>
            </a:pPr>
            <a:r>
              <a:rPr lang="id-ID" sz="2000" dirty="0" smtClean="0"/>
              <a:t>cx = hasil penjualan</a:t>
            </a:r>
          </a:p>
          <a:p>
            <a:pPr marL="0" indent="0">
              <a:buNone/>
            </a:pPr>
            <a:r>
              <a:rPr lang="id-ID" sz="2000" dirty="0"/>
              <a:t>b</a:t>
            </a:r>
            <a:r>
              <a:rPr lang="id-ID" sz="2000" dirty="0" smtClean="0"/>
              <a:t>x = biaya variabel total</a:t>
            </a:r>
            <a:endParaRPr lang="id-ID" sz="2000" dirty="0" smtClean="0"/>
          </a:p>
        </p:txBody>
      </p:sp>
    </p:spTree>
    <p:extLst>
      <p:ext uri="{BB962C8B-B14F-4D97-AF65-F5344CB8AC3E}">
        <p14:creationId xmlns:p14="http://schemas.microsoft.com/office/powerpoint/2010/main" val="3679758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id-ID" dirty="0" smtClean="0"/>
              <a:t>ANALISIS BEP DALAM PRODUK</a:t>
            </a:r>
            <a:endParaRPr lang="en-US" dirty="0"/>
          </a:p>
        </p:txBody>
      </p:sp>
      <p:sp>
        <p:nvSpPr>
          <p:cNvPr id="10" name="Content Placeholder 9">
            <a:extLst>
              <a:ext uri="{FF2B5EF4-FFF2-40B4-BE49-F238E27FC236}">
                <a16:creationId xmlns=""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18</a:t>
            </a:fld>
            <a:endParaRPr lang="en-US" dirty="0"/>
          </a:p>
        </p:txBody>
      </p:sp>
      <p:sp>
        <p:nvSpPr>
          <p:cNvPr id="11" name="Title 3">
            <a:extLst>
              <a:ext uri="{FF2B5EF4-FFF2-40B4-BE49-F238E27FC236}">
                <a16:creationId xmlns="" xmlns:a16="http://schemas.microsoft.com/office/drawing/2014/main" id="{E98DCA46-603B-4178-8707-30E192CE6B8D}"/>
              </a:ext>
            </a:extLst>
          </p:cNvPr>
          <p:cNvSpPr txBox="1">
            <a:spLocks/>
          </p:cNvSpPr>
          <p:nvPr/>
        </p:nvSpPr>
        <p:spPr>
          <a:xfrm>
            <a:off x="726832" y="2689722"/>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800" b="0" dirty="0">
              <a:latin typeface="Arial" panose="020B0604020202020204" pitchFamily="34" charset="0"/>
              <a:cs typeface="Arial" panose="020B0604020202020204" pitchFamily="34" charset="0"/>
            </a:endParaRPr>
          </a:p>
        </p:txBody>
      </p:sp>
      <p:sp>
        <p:nvSpPr>
          <p:cNvPr id="14" name="Title 3">
            <a:extLst>
              <a:ext uri="{FF2B5EF4-FFF2-40B4-BE49-F238E27FC236}">
                <a16:creationId xmlns="" xmlns:a16="http://schemas.microsoft.com/office/drawing/2014/main" id="{E98DCA46-603B-4178-8707-30E192CE6B8D}"/>
              </a:ext>
            </a:extLst>
          </p:cNvPr>
          <p:cNvSpPr txBox="1">
            <a:spLocks/>
          </p:cNvSpPr>
          <p:nvPr/>
        </p:nvSpPr>
        <p:spPr>
          <a:xfrm>
            <a:off x="726832" y="1797188"/>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smtClean="0"/>
              <a:t>Metode perhitungan bep</a:t>
            </a:r>
            <a:endParaRPr lang="en-US" sz="2800" dirty="0"/>
          </a:p>
        </p:txBody>
      </p:sp>
      <p:sp>
        <p:nvSpPr>
          <p:cNvPr id="18" name="Content Placeholder 4">
            <a:extLst>
              <a:ext uri="{FF2B5EF4-FFF2-40B4-BE49-F238E27FC236}">
                <a16:creationId xmlns="" xmlns:a16="http://schemas.microsoft.com/office/drawing/2014/main" id="{BDE42C9A-B4DC-4A46-A073-8421E387B2B7}"/>
              </a:ext>
            </a:extLst>
          </p:cNvPr>
          <p:cNvSpPr txBox="1">
            <a:spLocks/>
          </p:cNvSpPr>
          <p:nvPr/>
        </p:nvSpPr>
        <p:spPr>
          <a:xfrm>
            <a:off x="738022" y="2514755"/>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Pendekatan margin kontribusi</a:t>
            </a:r>
            <a:endParaRPr lang="id-ID" sz="2000" b="1" i="1" dirty="0" smtClean="0"/>
          </a:p>
        </p:txBody>
      </p:sp>
      <p:sp>
        <p:nvSpPr>
          <p:cNvPr id="19" name="Content Placeholder 4">
            <a:extLst>
              <a:ext uri="{FF2B5EF4-FFF2-40B4-BE49-F238E27FC236}">
                <a16:creationId xmlns="" xmlns:a16="http://schemas.microsoft.com/office/drawing/2014/main" id="{BDE42C9A-B4DC-4A46-A073-8421E387B2B7}"/>
              </a:ext>
            </a:extLst>
          </p:cNvPr>
          <p:cNvSpPr txBox="1">
            <a:spLocks/>
          </p:cNvSpPr>
          <p:nvPr/>
        </p:nvSpPr>
        <p:spPr>
          <a:xfrm>
            <a:off x="909540" y="2902962"/>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Hal hal yang perlu diketahui dalam menghitung BEP dengan margin kontribusi</a:t>
            </a:r>
          </a:p>
          <a:p>
            <a:pPr marL="457200" indent="-457200">
              <a:buAutoNum type="arabicPeriod"/>
            </a:pPr>
            <a:r>
              <a:rPr lang="id-ID" sz="2000" dirty="0" smtClean="0"/>
              <a:t>Mengurangi nilai penjualan total dengan biaya variabel total</a:t>
            </a:r>
          </a:p>
          <a:p>
            <a:pPr marL="457200" indent="-457200">
              <a:buAutoNum type="arabicPeriod"/>
            </a:pPr>
            <a:r>
              <a:rPr lang="id-ID" sz="2000" dirty="0" smtClean="0"/>
              <a:t>Mengurangi harga jual per unitdengan biaya variabel per unit guna menghitung margin kontribusi per unit</a:t>
            </a:r>
            <a:endParaRPr lang="id-ID" sz="2000" dirty="0" smtClean="0"/>
          </a:p>
        </p:txBody>
      </p:sp>
      <p:sp>
        <p:nvSpPr>
          <p:cNvPr id="20" name="TextBox 19"/>
          <p:cNvSpPr txBox="1"/>
          <p:nvPr/>
        </p:nvSpPr>
        <p:spPr>
          <a:xfrm>
            <a:off x="1494509" y="4547333"/>
            <a:ext cx="9697232" cy="646331"/>
          </a:xfrm>
          <a:prstGeom prst="rect">
            <a:avLst/>
          </a:prstGeom>
          <a:noFill/>
          <a:ln w="38100">
            <a:solidFill>
              <a:srgbClr val="7030A0"/>
            </a:solidFill>
          </a:ln>
        </p:spPr>
        <p:txBody>
          <a:bodyPr wrap="square" rtlCol="0">
            <a:spAutoFit/>
          </a:bodyPr>
          <a:lstStyle/>
          <a:p>
            <a:r>
              <a:rPr lang="id-ID" dirty="0" smtClean="0"/>
              <a:t>BEP ( unit ) = total biaya /harga jual per unit – baiay variabel / unit</a:t>
            </a:r>
          </a:p>
          <a:p>
            <a:r>
              <a:rPr lang="id-ID" dirty="0" smtClean="0"/>
              <a:t>BEP ( Rp ) = total biaya/1 – total biaya variabel</a:t>
            </a:r>
            <a:r>
              <a:rPr lang="id-ID" dirty="0" smtClean="0"/>
              <a:t> </a:t>
            </a:r>
            <a:endParaRPr lang="id-ID" dirty="0"/>
          </a:p>
        </p:txBody>
      </p:sp>
    </p:spTree>
    <p:extLst>
      <p:ext uri="{BB962C8B-B14F-4D97-AF65-F5344CB8AC3E}">
        <p14:creationId xmlns:p14="http://schemas.microsoft.com/office/powerpoint/2010/main" val="183351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a:xfrm>
            <a:off x="363416" y="631065"/>
            <a:ext cx="11465168" cy="523824"/>
          </a:xfrm>
        </p:spPr>
        <p:txBody>
          <a:bodyPr/>
          <a:lstStyle/>
          <a:p>
            <a:r>
              <a:rPr lang="id-ID" dirty="0" smtClean="0"/>
              <a:t>MENENTUKAN HARGA JUAL PRODUK </a:t>
            </a:r>
            <a:endParaRPr lang="en-US" dirty="0"/>
          </a:p>
        </p:txBody>
      </p:sp>
      <p:sp>
        <p:nvSpPr>
          <p:cNvPr id="2" name="Slide Number Placeholder 1">
            <a:extLst>
              <a:ext uri="{FF2B5EF4-FFF2-40B4-BE49-F238E27FC236}">
                <a16:creationId xmlns="" xmlns:a16="http://schemas.microsoft.com/office/drawing/2014/main" id="{614914FD-1129-41D2-815F-A7DEDF0D82AC}"/>
              </a:ext>
            </a:extLst>
          </p:cNvPr>
          <p:cNvSpPr>
            <a:spLocks noGrp="1"/>
          </p:cNvSpPr>
          <p:nvPr>
            <p:ph type="sldNum" sz="quarter" idx="12"/>
          </p:nvPr>
        </p:nvSpPr>
        <p:spPr/>
        <p:txBody>
          <a:bodyPr/>
          <a:lstStyle/>
          <a:p>
            <a:fld id="{48BB047D-A6CD-43AB-96F0-683C726B586B}" type="slidenum">
              <a:rPr lang="en-US" smtClean="0"/>
              <a:pPr/>
              <a:t>2</a:t>
            </a:fld>
            <a:endParaRPr lang="en-US" dirty="0"/>
          </a:p>
        </p:txBody>
      </p:sp>
      <p:sp>
        <p:nvSpPr>
          <p:cNvPr id="5" name="Title 3">
            <a:extLst>
              <a:ext uri="{FF2B5EF4-FFF2-40B4-BE49-F238E27FC236}">
                <a16:creationId xmlns="" xmlns:a16="http://schemas.microsoft.com/office/drawing/2014/main" id="{E98DCA46-603B-4178-8707-30E192CE6B8D}"/>
              </a:ext>
            </a:extLst>
          </p:cNvPr>
          <p:cNvSpPr txBox="1">
            <a:spLocks/>
          </p:cNvSpPr>
          <p:nvPr/>
        </p:nvSpPr>
        <p:spPr>
          <a:xfrm>
            <a:off x="1121123" y="2161505"/>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marL="457200" indent="-457200">
              <a:buFont typeface="Wingdings" panose="05000000000000000000" pitchFamily="2" charset="2"/>
              <a:buChar char="§"/>
            </a:pPr>
            <a:r>
              <a:rPr lang="id-ID" dirty="0" smtClean="0"/>
              <a:t>TEKNIK MENENTUKAN HARGA JUAL</a:t>
            </a:r>
            <a:endParaRPr lang="en-US" dirty="0"/>
          </a:p>
        </p:txBody>
      </p:sp>
      <p:sp>
        <p:nvSpPr>
          <p:cNvPr id="6" name="Title 3">
            <a:extLst>
              <a:ext uri="{FF2B5EF4-FFF2-40B4-BE49-F238E27FC236}">
                <a16:creationId xmlns="" xmlns:a16="http://schemas.microsoft.com/office/drawing/2014/main" id="{E98DCA46-603B-4178-8707-30E192CE6B8D}"/>
              </a:ext>
            </a:extLst>
          </p:cNvPr>
          <p:cNvSpPr txBox="1">
            <a:spLocks/>
          </p:cNvSpPr>
          <p:nvPr/>
        </p:nvSpPr>
        <p:spPr>
          <a:xfrm>
            <a:off x="1121123" y="3029813"/>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marL="457200" indent="-457200">
              <a:buFont typeface="Wingdings" panose="05000000000000000000" pitchFamily="2" charset="2"/>
              <a:buChar char="§"/>
            </a:pPr>
            <a:r>
              <a:rPr lang="id-ID" dirty="0" smtClean="0"/>
              <a:t>STRATEGI PENENTUAN HARGA PRODUK</a:t>
            </a:r>
            <a:endParaRPr lang="en-US" dirty="0"/>
          </a:p>
        </p:txBody>
      </p:sp>
      <p:sp>
        <p:nvSpPr>
          <p:cNvPr id="7" name="Title 3">
            <a:extLst>
              <a:ext uri="{FF2B5EF4-FFF2-40B4-BE49-F238E27FC236}">
                <a16:creationId xmlns="" xmlns:a16="http://schemas.microsoft.com/office/drawing/2014/main" id="{E98DCA46-603B-4178-8707-30E192CE6B8D}"/>
              </a:ext>
            </a:extLst>
          </p:cNvPr>
          <p:cNvSpPr txBox="1">
            <a:spLocks/>
          </p:cNvSpPr>
          <p:nvPr/>
        </p:nvSpPr>
        <p:spPr>
          <a:xfrm>
            <a:off x="1121123" y="3967275"/>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marL="457200" indent="-457200">
              <a:buFont typeface="Wingdings" panose="05000000000000000000" pitchFamily="2" charset="2"/>
              <a:buChar char="§"/>
            </a:pPr>
            <a:r>
              <a:rPr lang="id-ID" dirty="0" smtClean="0"/>
              <a:t>PENETAPAN HARGA POKOK PRODUKSI</a:t>
            </a:r>
            <a:endParaRPr lang="en-US" dirty="0"/>
          </a:p>
        </p:txBody>
      </p:sp>
      <p:sp>
        <p:nvSpPr>
          <p:cNvPr id="9" name="Title 3">
            <a:extLst>
              <a:ext uri="{FF2B5EF4-FFF2-40B4-BE49-F238E27FC236}">
                <a16:creationId xmlns="" xmlns:a16="http://schemas.microsoft.com/office/drawing/2014/main" id="{E98DCA46-603B-4178-8707-30E192CE6B8D}"/>
              </a:ext>
            </a:extLst>
          </p:cNvPr>
          <p:cNvSpPr txBox="1">
            <a:spLocks/>
          </p:cNvSpPr>
          <p:nvPr/>
        </p:nvSpPr>
        <p:spPr>
          <a:xfrm>
            <a:off x="1121123" y="4904737"/>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marL="457200" indent="-457200">
              <a:buFont typeface="Wingdings" panose="05000000000000000000" pitchFamily="2" charset="2"/>
              <a:buChar char="§"/>
            </a:pPr>
            <a:r>
              <a:rPr lang="id-ID" dirty="0" smtClean="0"/>
              <a:t>ANALISIS BEP DALAM PRODUK</a:t>
            </a:r>
            <a:endParaRPr lang="en-US" dirty="0"/>
          </a:p>
        </p:txBody>
      </p:sp>
    </p:spTree>
    <p:extLst>
      <p:ext uri="{BB962C8B-B14F-4D97-AF65-F5344CB8AC3E}">
        <p14:creationId xmlns:p14="http://schemas.microsoft.com/office/powerpoint/2010/main" val="112523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erial view cliffside and umbrella">
            <a:extLst>
              <a:ext uri="{FF2B5EF4-FFF2-40B4-BE49-F238E27FC236}">
                <a16:creationId xmlns="" xmlns:a16="http://schemas.microsoft.com/office/drawing/2014/main" id="{86E11806-F302-4002-BC05-308E87F6B5B7}"/>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a:xfrm>
            <a:off x="363416" y="347730"/>
            <a:ext cx="5210175" cy="5961063"/>
          </a:xfrm>
        </p:spPr>
      </p:pic>
      <p:sp>
        <p:nvSpPr>
          <p:cNvPr id="4" name="Title 3">
            <a:extLst>
              <a:ext uri="{FF2B5EF4-FFF2-40B4-BE49-F238E27FC236}">
                <a16:creationId xmlns="" xmlns:a16="http://schemas.microsoft.com/office/drawing/2014/main" id="{402C0A42-6D1B-4B6E-959B-1609A38258E9}"/>
              </a:ext>
            </a:extLst>
          </p:cNvPr>
          <p:cNvSpPr>
            <a:spLocks noGrp="1"/>
          </p:cNvSpPr>
          <p:nvPr>
            <p:ph type="title"/>
          </p:nvPr>
        </p:nvSpPr>
        <p:spPr/>
        <p:txBody>
          <a:bodyPr/>
          <a:lstStyle/>
          <a:p>
            <a:r>
              <a:rPr lang="id-ID" dirty="0" smtClean="0"/>
              <a:t>TEKNIK MENENTUKAN HARGA HARGA JUAL</a:t>
            </a:r>
            <a:endParaRPr lang="en-US" dirty="0"/>
          </a:p>
        </p:txBody>
      </p:sp>
      <p:sp>
        <p:nvSpPr>
          <p:cNvPr id="5" name="Content Placeholder 4">
            <a:extLst>
              <a:ext uri="{FF2B5EF4-FFF2-40B4-BE49-F238E27FC236}">
                <a16:creationId xmlns="" xmlns:a16="http://schemas.microsoft.com/office/drawing/2014/main" id="{BDE42C9A-B4DC-4A46-A073-8421E387B2B7}"/>
              </a:ext>
            </a:extLst>
          </p:cNvPr>
          <p:cNvSpPr>
            <a:spLocks noGrp="1"/>
          </p:cNvSpPr>
          <p:nvPr>
            <p:ph idx="1"/>
          </p:nvPr>
        </p:nvSpPr>
        <p:spPr>
          <a:xfrm>
            <a:off x="5908430" y="2506662"/>
            <a:ext cx="4659924" cy="687299"/>
          </a:xfrm>
        </p:spPr>
        <p:txBody>
          <a:bodyPr/>
          <a:lstStyle/>
          <a:p>
            <a:pPr marL="0" indent="0">
              <a:buNone/>
            </a:pPr>
            <a:r>
              <a:rPr lang="id-ID" dirty="0" smtClean="0"/>
              <a:t>ASPEK PENTING YANG HARUS DIPERHATIKAN DALAM MENENTUKAN HARGA JUAL : </a:t>
            </a:r>
            <a:endParaRPr lang="en-US" sz="1800" dirty="0"/>
          </a:p>
        </p:txBody>
      </p:sp>
      <p:sp>
        <p:nvSpPr>
          <p:cNvPr id="6" name="Content Placeholder 5">
            <a:extLst>
              <a:ext uri="{FF2B5EF4-FFF2-40B4-BE49-F238E27FC236}">
                <a16:creationId xmlns="" xmlns:a16="http://schemas.microsoft.com/office/drawing/2014/main" id="{388E3AC1-D7A5-40C2-92D8-C386497C9010}"/>
              </a:ext>
            </a:extLst>
          </p:cNvPr>
          <p:cNvSpPr>
            <a:spLocks noGrp="1"/>
          </p:cNvSpPr>
          <p:nvPr>
            <p:ph sz="quarter" idx="14"/>
          </p:nvPr>
        </p:nvSpPr>
        <p:spPr/>
        <p:txBody>
          <a:bodyPr/>
          <a:lstStyle/>
          <a:p>
            <a:r>
              <a:rPr lang="en-US" dirty="0"/>
              <a:t>Your company name</a:t>
            </a:r>
          </a:p>
        </p:txBody>
      </p:sp>
      <p:sp>
        <p:nvSpPr>
          <p:cNvPr id="8" name="Slide Number Placeholder 7">
            <a:extLst>
              <a:ext uri="{FF2B5EF4-FFF2-40B4-BE49-F238E27FC236}">
                <a16:creationId xmlns=""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3</a:t>
            </a:fld>
            <a:endParaRPr lang="en-US" dirty="0"/>
          </a:p>
        </p:txBody>
      </p:sp>
      <p:sp>
        <p:nvSpPr>
          <p:cNvPr id="7" name="Content Placeholder 4">
            <a:extLst>
              <a:ext uri="{FF2B5EF4-FFF2-40B4-BE49-F238E27FC236}">
                <a16:creationId xmlns="" xmlns:a16="http://schemas.microsoft.com/office/drawing/2014/main" id="{BDE42C9A-B4DC-4A46-A073-8421E387B2B7}"/>
              </a:ext>
            </a:extLst>
          </p:cNvPr>
          <p:cNvSpPr txBox="1">
            <a:spLocks/>
          </p:cNvSpPr>
          <p:nvPr/>
        </p:nvSpPr>
        <p:spPr>
          <a:xfrm>
            <a:off x="6047951" y="3281128"/>
            <a:ext cx="4659924" cy="2720427"/>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Modal</a:t>
            </a:r>
          </a:p>
          <a:p>
            <a:r>
              <a:rPr lang="id-ID" sz="2000" b="1" i="1" dirty="0" smtClean="0"/>
              <a:t>Material atau bahan baku</a:t>
            </a:r>
          </a:p>
          <a:p>
            <a:r>
              <a:rPr lang="id-ID" sz="2000" b="1" i="1" dirty="0" smtClean="0"/>
              <a:t>Pembayaran tenaga kerja</a:t>
            </a:r>
          </a:p>
          <a:p>
            <a:r>
              <a:rPr lang="id-ID" sz="2000" b="1" i="1" dirty="0" smtClean="0"/>
              <a:t>Pengeluaran lain lain</a:t>
            </a:r>
          </a:p>
          <a:p>
            <a:r>
              <a:rPr lang="id-ID" sz="2000" b="1" i="1" dirty="0" smtClean="0"/>
              <a:t>Kelebihan produk</a:t>
            </a:r>
          </a:p>
          <a:p>
            <a:r>
              <a:rPr lang="id-ID" sz="2000" b="1" i="1" dirty="0" smtClean="0"/>
              <a:t>Persentase profit</a:t>
            </a:r>
            <a:endParaRPr lang="en-US" sz="2000" b="1" i="1" dirty="0"/>
          </a:p>
        </p:txBody>
      </p:sp>
    </p:spTree>
    <p:extLst>
      <p:ext uri="{BB962C8B-B14F-4D97-AF65-F5344CB8AC3E}">
        <p14:creationId xmlns:p14="http://schemas.microsoft.com/office/powerpoint/2010/main" val="120058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id-ID" dirty="0" smtClean="0"/>
              <a:t>Strategi penentuan harga produk</a:t>
            </a:r>
            <a:endParaRPr lang="en-US" dirty="0"/>
          </a:p>
        </p:txBody>
      </p:sp>
      <p:sp>
        <p:nvSpPr>
          <p:cNvPr id="10" name="Content Placeholder 9">
            <a:extLst>
              <a:ext uri="{FF2B5EF4-FFF2-40B4-BE49-F238E27FC236}">
                <a16:creationId xmlns=""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4</a:t>
            </a:fld>
            <a:endParaRPr lang="en-US" dirty="0"/>
          </a:p>
        </p:txBody>
      </p:sp>
      <p:sp>
        <p:nvSpPr>
          <p:cNvPr id="6" name="Title 3">
            <a:extLst>
              <a:ext uri="{FF2B5EF4-FFF2-40B4-BE49-F238E27FC236}">
                <a16:creationId xmlns="" xmlns:a16="http://schemas.microsoft.com/office/drawing/2014/main" id="{E98DCA46-603B-4178-8707-30E192CE6B8D}"/>
              </a:ext>
            </a:extLst>
          </p:cNvPr>
          <p:cNvSpPr txBox="1">
            <a:spLocks/>
          </p:cNvSpPr>
          <p:nvPr/>
        </p:nvSpPr>
        <p:spPr>
          <a:xfrm>
            <a:off x="552766" y="2506206"/>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marL="457200" indent="-457200">
              <a:buFont typeface="Wingdings" panose="05000000000000000000" pitchFamily="2" charset="2"/>
              <a:buChar char="§"/>
            </a:pPr>
            <a:r>
              <a:rPr lang="id-ID" sz="2800" dirty="0" smtClean="0"/>
              <a:t>Penetapan harga berdasarkan biaya ( cost based pricing ) </a:t>
            </a:r>
            <a:endParaRPr lang="en-US" sz="2800" dirty="0"/>
          </a:p>
        </p:txBody>
      </p:sp>
      <p:sp>
        <p:nvSpPr>
          <p:cNvPr id="11" name="Title 3">
            <a:extLst>
              <a:ext uri="{FF2B5EF4-FFF2-40B4-BE49-F238E27FC236}">
                <a16:creationId xmlns="" xmlns:a16="http://schemas.microsoft.com/office/drawing/2014/main" id="{E98DCA46-603B-4178-8707-30E192CE6B8D}"/>
              </a:ext>
            </a:extLst>
          </p:cNvPr>
          <p:cNvSpPr txBox="1">
            <a:spLocks/>
          </p:cNvSpPr>
          <p:nvPr/>
        </p:nvSpPr>
        <p:spPr>
          <a:xfrm>
            <a:off x="593090" y="3475458"/>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marL="457200" indent="-457200">
              <a:buFont typeface="Wingdings" panose="05000000000000000000" pitchFamily="2" charset="2"/>
              <a:buChar char="§"/>
            </a:pPr>
            <a:r>
              <a:rPr lang="id-ID" sz="2800" dirty="0" smtClean="0"/>
              <a:t>MENENTUKAN HARGA BERDASARKAN HARGA KOMPETITOR</a:t>
            </a:r>
            <a:endParaRPr lang="en-US" sz="2800" dirty="0"/>
          </a:p>
        </p:txBody>
      </p:sp>
      <p:sp>
        <p:nvSpPr>
          <p:cNvPr id="12" name="Title 3">
            <a:extLst>
              <a:ext uri="{FF2B5EF4-FFF2-40B4-BE49-F238E27FC236}">
                <a16:creationId xmlns="" xmlns:a16="http://schemas.microsoft.com/office/drawing/2014/main" id="{E98DCA46-603B-4178-8707-30E192CE6B8D}"/>
              </a:ext>
            </a:extLst>
          </p:cNvPr>
          <p:cNvSpPr txBox="1">
            <a:spLocks/>
          </p:cNvSpPr>
          <p:nvPr/>
        </p:nvSpPr>
        <p:spPr>
          <a:xfrm>
            <a:off x="593090" y="4905795"/>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marL="457200" indent="-457200">
              <a:buFont typeface="Wingdings" panose="05000000000000000000" pitchFamily="2" charset="2"/>
              <a:buChar char="§"/>
            </a:pPr>
            <a:r>
              <a:rPr lang="id-ID" sz="2800" dirty="0" smtClean="0"/>
              <a:t>PENETAPAN HARGA BERDASARKAN PERMINTAAN ( DEMAND BASED PRICING )</a:t>
            </a:r>
            <a:endParaRPr lang="en-US" sz="2800" dirty="0"/>
          </a:p>
        </p:txBody>
      </p:sp>
    </p:spTree>
    <p:extLst>
      <p:ext uri="{BB962C8B-B14F-4D97-AF65-F5344CB8AC3E}">
        <p14:creationId xmlns:p14="http://schemas.microsoft.com/office/powerpoint/2010/main" val="246628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id-ID" dirty="0" smtClean="0"/>
              <a:t>Strategi penentuan harga produk</a:t>
            </a:r>
            <a:endParaRPr lang="en-US" dirty="0"/>
          </a:p>
        </p:txBody>
      </p:sp>
      <p:sp>
        <p:nvSpPr>
          <p:cNvPr id="10" name="Content Placeholder 9">
            <a:extLst>
              <a:ext uri="{FF2B5EF4-FFF2-40B4-BE49-F238E27FC236}">
                <a16:creationId xmlns=""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5</a:t>
            </a:fld>
            <a:endParaRPr lang="en-US" dirty="0"/>
          </a:p>
        </p:txBody>
      </p:sp>
      <p:sp>
        <p:nvSpPr>
          <p:cNvPr id="6" name="Title 3">
            <a:extLst>
              <a:ext uri="{FF2B5EF4-FFF2-40B4-BE49-F238E27FC236}">
                <a16:creationId xmlns="" xmlns:a16="http://schemas.microsoft.com/office/drawing/2014/main" id="{E98DCA46-603B-4178-8707-30E192CE6B8D}"/>
              </a:ext>
            </a:extLst>
          </p:cNvPr>
          <p:cNvSpPr txBox="1">
            <a:spLocks/>
          </p:cNvSpPr>
          <p:nvPr/>
        </p:nvSpPr>
        <p:spPr>
          <a:xfrm>
            <a:off x="501251" y="1855744"/>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smtClean="0"/>
              <a:t>Penetapan harga berdasarkan biaya ( cost based pricing ) </a:t>
            </a:r>
            <a:endParaRPr lang="en-US" sz="2800" dirty="0"/>
          </a:p>
        </p:txBody>
      </p:sp>
      <p:sp>
        <p:nvSpPr>
          <p:cNvPr id="11" name="Title 3">
            <a:extLst>
              <a:ext uri="{FF2B5EF4-FFF2-40B4-BE49-F238E27FC236}">
                <a16:creationId xmlns="" xmlns:a16="http://schemas.microsoft.com/office/drawing/2014/main" id="{E98DCA46-603B-4178-8707-30E192CE6B8D}"/>
              </a:ext>
            </a:extLst>
          </p:cNvPr>
          <p:cNvSpPr txBox="1">
            <a:spLocks/>
          </p:cNvSpPr>
          <p:nvPr/>
        </p:nvSpPr>
        <p:spPr>
          <a:xfrm>
            <a:off x="726832" y="2689722"/>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800" b="0" dirty="0">
              <a:latin typeface="Arial" panose="020B0604020202020204" pitchFamily="34" charset="0"/>
              <a:cs typeface="Arial" panose="020B0604020202020204" pitchFamily="34" charset="0"/>
            </a:endParaRPr>
          </a:p>
        </p:txBody>
      </p:sp>
      <p:sp>
        <p:nvSpPr>
          <p:cNvPr id="8" name="Content Placeholder 4">
            <a:extLst>
              <a:ext uri="{FF2B5EF4-FFF2-40B4-BE49-F238E27FC236}">
                <a16:creationId xmlns="" xmlns:a16="http://schemas.microsoft.com/office/drawing/2014/main" id="{BDE42C9A-B4DC-4A46-A073-8421E387B2B7}"/>
              </a:ext>
            </a:extLst>
          </p:cNvPr>
          <p:cNvSpPr txBox="1">
            <a:spLocks/>
          </p:cNvSpPr>
          <p:nvPr/>
        </p:nvSpPr>
        <p:spPr>
          <a:xfrm>
            <a:off x="726831" y="2646397"/>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Harga Biaya Plus ( Cost Push Pricing Method )</a:t>
            </a:r>
          </a:p>
        </p:txBody>
      </p:sp>
      <p:sp>
        <p:nvSpPr>
          <p:cNvPr id="9" name="Content Placeholder 4">
            <a:extLst>
              <a:ext uri="{FF2B5EF4-FFF2-40B4-BE49-F238E27FC236}">
                <a16:creationId xmlns="" xmlns:a16="http://schemas.microsoft.com/office/drawing/2014/main" id="{BDE42C9A-B4DC-4A46-A073-8421E387B2B7}"/>
              </a:ext>
            </a:extLst>
          </p:cNvPr>
          <p:cNvSpPr txBox="1">
            <a:spLocks/>
          </p:cNvSpPr>
          <p:nvPr/>
        </p:nvSpPr>
        <p:spPr>
          <a:xfrm>
            <a:off x="898349" y="3034604"/>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Penetapan harga produk dengan menghitung jumlah biaya produksi dan menambahkannya dengan nilai keuntungan yang diinginkan </a:t>
            </a:r>
          </a:p>
        </p:txBody>
      </p:sp>
      <p:sp>
        <p:nvSpPr>
          <p:cNvPr id="3" name="TextBox 2"/>
          <p:cNvSpPr txBox="1"/>
          <p:nvPr/>
        </p:nvSpPr>
        <p:spPr>
          <a:xfrm>
            <a:off x="3892226" y="3880793"/>
            <a:ext cx="4340180" cy="369332"/>
          </a:xfrm>
          <a:prstGeom prst="rect">
            <a:avLst/>
          </a:prstGeom>
          <a:noFill/>
          <a:ln w="38100">
            <a:solidFill>
              <a:srgbClr val="7030A0"/>
            </a:solidFill>
          </a:ln>
        </p:spPr>
        <p:txBody>
          <a:bodyPr wrap="square" rtlCol="0">
            <a:spAutoFit/>
          </a:bodyPr>
          <a:lstStyle/>
          <a:p>
            <a:pPr algn="ctr"/>
            <a:r>
              <a:rPr lang="id-ID" dirty="0" smtClean="0"/>
              <a:t>Harga Jual = Modal ( Biaya Produksi ) + Laba</a:t>
            </a:r>
            <a:endParaRPr lang="id-ID" dirty="0"/>
          </a:p>
        </p:txBody>
      </p:sp>
      <p:sp>
        <p:nvSpPr>
          <p:cNvPr id="13" name="Content Placeholder 4">
            <a:extLst>
              <a:ext uri="{FF2B5EF4-FFF2-40B4-BE49-F238E27FC236}">
                <a16:creationId xmlns="" xmlns:a16="http://schemas.microsoft.com/office/drawing/2014/main" id="{BDE42C9A-B4DC-4A46-A073-8421E387B2B7}"/>
              </a:ext>
            </a:extLst>
          </p:cNvPr>
          <p:cNvSpPr txBox="1">
            <a:spLocks/>
          </p:cNvSpPr>
          <p:nvPr/>
        </p:nvSpPr>
        <p:spPr>
          <a:xfrm>
            <a:off x="726831" y="4532845"/>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Harga Mark Up</a:t>
            </a:r>
          </a:p>
        </p:txBody>
      </p:sp>
      <p:sp>
        <p:nvSpPr>
          <p:cNvPr id="14" name="Content Placeholder 4">
            <a:extLst>
              <a:ext uri="{FF2B5EF4-FFF2-40B4-BE49-F238E27FC236}">
                <a16:creationId xmlns="" xmlns:a16="http://schemas.microsoft.com/office/drawing/2014/main" id="{BDE42C9A-B4DC-4A46-A073-8421E387B2B7}"/>
              </a:ext>
            </a:extLst>
          </p:cNvPr>
          <p:cNvSpPr txBox="1">
            <a:spLocks/>
          </p:cNvSpPr>
          <p:nvPr/>
        </p:nvSpPr>
        <p:spPr>
          <a:xfrm>
            <a:off x="898349" y="4921052"/>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Penetapan harga produk berdasarkan jumlah dari mark up  </a:t>
            </a:r>
          </a:p>
        </p:txBody>
      </p:sp>
      <p:sp>
        <p:nvSpPr>
          <p:cNvPr id="15" name="TextBox 14"/>
          <p:cNvSpPr txBox="1"/>
          <p:nvPr/>
        </p:nvSpPr>
        <p:spPr>
          <a:xfrm>
            <a:off x="3892226" y="5767241"/>
            <a:ext cx="4340180" cy="369332"/>
          </a:xfrm>
          <a:prstGeom prst="rect">
            <a:avLst/>
          </a:prstGeom>
          <a:noFill/>
          <a:ln w="38100">
            <a:solidFill>
              <a:srgbClr val="7030A0"/>
            </a:solidFill>
          </a:ln>
        </p:spPr>
        <p:txBody>
          <a:bodyPr wrap="square" rtlCol="0">
            <a:spAutoFit/>
          </a:bodyPr>
          <a:lstStyle/>
          <a:p>
            <a:pPr algn="ctr"/>
            <a:r>
              <a:rPr lang="id-ID" dirty="0" smtClean="0"/>
              <a:t>Harga Jual = Modal beli + Mark Up</a:t>
            </a:r>
            <a:endParaRPr lang="id-ID" dirty="0"/>
          </a:p>
        </p:txBody>
      </p:sp>
    </p:spTree>
    <p:extLst>
      <p:ext uri="{BB962C8B-B14F-4D97-AF65-F5344CB8AC3E}">
        <p14:creationId xmlns:p14="http://schemas.microsoft.com/office/powerpoint/2010/main" val="249222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id-ID" dirty="0" smtClean="0"/>
              <a:t>Strategi penentuan harga produk</a:t>
            </a:r>
            <a:endParaRPr lang="en-US" dirty="0"/>
          </a:p>
        </p:txBody>
      </p:sp>
      <p:sp>
        <p:nvSpPr>
          <p:cNvPr id="10" name="Content Placeholder 9">
            <a:extLst>
              <a:ext uri="{FF2B5EF4-FFF2-40B4-BE49-F238E27FC236}">
                <a16:creationId xmlns=""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6</a:t>
            </a:fld>
            <a:endParaRPr lang="en-US" dirty="0"/>
          </a:p>
        </p:txBody>
      </p:sp>
      <p:sp>
        <p:nvSpPr>
          <p:cNvPr id="6" name="Title 3">
            <a:extLst>
              <a:ext uri="{FF2B5EF4-FFF2-40B4-BE49-F238E27FC236}">
                <a16:creationId xmlns="" xmlns:a16="http://schemas.microsoft.com/office/drawing/2014/main" id="{E98DCA46-603B-4178-8707-30E192CE6B8D}"/>
              </a:ext>
            </a:extLst>
          </p:cNvPr>
          <p:cNvSpPr txBox="1">
            <a:spLocks/>
          </p:cNvSpPr>
          <p:nvPr/>
        </p:nvSpPr>
        <p:spPr>
          <a:xfrm>
            <a:off x="501251" y="1855744"/>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smtClean="0"/>
              <a:t>Penetapan harga berdasarkan biaya ( cost based pricing ) </a:t>
            </a:r>
            <a:endParaRPr lang="en-US" sz="2800" dirty="0"/>
          </a:p>
        </p:txBody>
      </p:sp>
      <p:sp>
        <p:nvSpPr>
          <p:cNvPr id="11" name="Title 3">
            <a:extLst>
              <a:ext uri="{FF2B5EF4-FFF2-40B4-BE49-F238E27FC236}">
                <a16:creationId xmlns="" xmlns:a16="http://schemas.microsoft.com/office/drawing/2014/main" id="{E98DCA46-603B-4178-8707-30E192CE6B8D}"/>
              </a:ext>
            </a:extLst>
          </p:cNvPr>
          <p:cNvSpPr txBox="1">
            <a:spLocks/>
          </p:cNvSpPr>
          <p:nvPr/>
        </p:nvSpPr>
        <p:spPr>
          <a:xfrm>
            <a:off x="726832" y="2689722"/>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800" b="0" dirty="0">
              <a:latin typeface="Arial" panose="020B0604020202020204" pitchFamily="34" charset="0"/>
              <a:cs typeface="Arial" panose="020B0604020202020204" pitchFamily="34" charset="0"/>
            </a:endParaRPr>
          </a:p>
        </p:txBody>
      </p:sp>
      <p:sp>
        <p:nvSpPr>
          <p:cNvPr id="8" name="Content Placeholder 4">
            <a:extLst>
              <a:ext uri="{FF2B5EF4-FFF2-40B4-BE49-F238E27FC236}">
                <a16:creationId xmlns="" xmlns:a16="http://schemas.microsoft.com/office/drawing/2014/main" id="{BDE42C9A-B4DC-4A46-A073-8421E387B2B7}"/>
              </a:ext>
            </a:extLst>
          </p:cNvPr>
          <p:cNvSpPr txBox="1">
            <a:spLocks/>
          </p:cNvSpPr>
          <p:nvPr/>
        </p:nvSpPr>
        <p:spPr>
          <a:xfrm>
            <a:off x="726831" y="2646397"/>
            <a:ext cx="10670971" cy="44453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b="1" i="1" dirty="0" smtClean="0"/>
              <a:t>Harga Break Even</a:t>
            </a:r>
          </a:p>
        </p:txBody>
      </p:sp>
      <p:sp>
        <p:nvSpPr>
          <p:cNvPr id="9" name="Content Placeholder 4">
            <a:extLst>
              <a:ext uri="{FF2B5EF4-FFF2-40B4-BE49-F238E27FC236}">
                <a16:creationId xmlns="" xmlns:a16="http://schemas.microsoft.com/office/drawing/2014/main" id="{BDE42C9A-B4DC-4A46-A073-8421E387B2B7}"/>
              </a:ext>
            </a:extLst>
          </p:cNvPr>
          <p:cNvSpPr txBox="1">
            <a:spLocks/>
          </p:cNvSpPr>
          <p:nvPr/>
        </p:nvSpPr>
        <p:spPr>
          <a:xfrm>
            <a:off x="898349" y="3034604"/>
            <a:ext cx="10670971" cy="100936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Harga break even dapat ditentukan dengan harga jual yang didasarkan pada permintaan pasar dengan masih memperhitungkan biaya. Perusahan dikatakan break even jika penerimaan sama denga biaya yang telah dikeluarkan. </a:t>
            </a:r>
          </a:p>
        </p:txBody>
      </p:sp>
      <p:sp>
        <p:nvSpPr>
          <p:cNvPr id="16" name="Content Placeholder 4">
            <a:extLst>
              <a:ext uri="{FF2B5EF4-FFF2-40B4-BE49-F238E27FC236}">
                <a16:creationId xmlns="" xmlns:a16="http://schemas.microsoft.com/office/drawing/2014/main" id="{BDE42C9A-B4DC-4A46-A073-8421E387B2B7}"/>
              </a:ext>
            </a:extLst>
          </p:cNvPr>
          <p:cNvSpPr txBox="1">
            <a:spLocks/>
          </p:cNvSpPr>
          <p:nvPr/>
        </p:nvSpPr>
        <p:spPr>
          <a:xfrm>
            <a:off x="898348" y="4043966"/>
            <a:ext cx="10670971" cy="100936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Penentuan perusahaan dikatakan untung apabila pada periode berikutnya melampai dari break even</a:t>
            </a:r>
          </a:p>
        </p:txBody>
      </p:sp>
    </p:spTree>
    <p:extLst>
      <p:ext uri="{BB962C8B-B14F-4D97-AF65-F5344CB8AC3E}">
        <p14:creationId xmlns:p14="http://schemas.microsoft.com/office/powerpoint/2010/main" val="79917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9737-6B13-46AD-93F6-FE801BC76D26}"/>
              </a:ext>
            </a:extLst>
          </p:cNvPr>
          <p:cNvSpPr>
            <a:spLocks noGrp="1"/>
          </p:cNvSpPr>
          <p:nvPr>
            <p:ph type="title"/>
          </p:nvPr>
        </p:nvSpPr>
        <p:spPr/>
        <p:txBody>
          <a:bodyPr/>
          <a:lstStyle/>
          <a:p>
            <a:r>
              <a:rPr lang="id-ID" dirty="0" smtClean="0"/>
              <a:t>Strategi penentuan harga produk</a:t>
            </a:r>
            <a:endParaRPr lang="en-US" dirty="0"/>
          </a:p>
        </p:txBody>
      </p:sp>
      <p:sp>
        <p:nvSpPr>
          <p:cNvPr id="10" name="Content Placeholder 9">
            <a:extLst>
              <a:ext uri="{FF2B5EF4-FFF2-40B4-BE49-F238E27FC236}">
                <a16:creationId xmlns=""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7500" lnSpcReduction="20000"/>
          </a:bodyPr>
          <a:lstStyle/>
          <a:p>
            <a:r>
              <a:rPr lang="en-US" dirty="0"/>
              <a:t>Your company name</a:t>
            </a:r>
          </a:p>
        </p:txBody>
      </p:sp>
      <p:sp>
        <p:nvSpPr>
          <p:cNvPr id="7" name="Slide Number Placeholder 6">
            <a:extLst>
              <a:ext uri="{FF2B5EF4-FFF2-40B4-BE49-F238E27FC236}">
                <a16:creationId xmlns=""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7</a:t>
            </a:fld>
            <a:endParaRPr lang="en-US" dirty="0"/>
          </a:p>
        </p:txBody>
      </p:sp>
      <p:sp>
        <p:nvSpPr>
          <p:cNvPr id="6" name="Title 3">
            <a:extLst>
              <a:ext uri="{FF2B5EF4-FFF2-40B4-BE49-F238E27FC236}">
                <a16:creationId xmlns="" xmlns:a16="http://schemas.microsoft.com/office/drawing/2014/main" id="{E98DCA46-603B-4178-8707-30E192CE6B8D}"/>
              </a:ext>
            </a:extLst>
          </p:cNvPr>
          <p:cNvSpPr txBox="1">
            <a:spLocks/>
          </p:cNvSpPr>
          <p:nvPr/>
        </p:nvSpPr>
        <p:spPr>
          <a:xfrm>
            <a:off x="501251" y="1855744"/>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800" dirty="0" smtClean="0"/>
              <a:t>Menentukan harga berdasarkan harga kompetitor </a:t>
            </a:r>
            <a:endParaRPr lang="en-US" sz="2800" dirty="0"/>
          </a:p>
        </p:txBody>
      </p:sp>
      <p:sp>
        <p:nvSpPr>
          <p:cNvPr id="11" name="Title 3">
            <a:extLst>
              <a:ext uri="{FF2B5EF4-FFF2-40B4-BE49-F238E27FC236}">
                <a16:creationId xmlns="" xmlns:a16="http://schemas.microsoft.com/office/drawing/2014/main" id="{E98DCA46-603B-4178-8707-30E192CE6B8D}"/>
              </a:ext>
            </a:extLst>
          </p:cNvPr>
          <p:cNvSpPr txBox="1">
            <a:spLocks/>
          </p:cNvSpPr>
          <p:nvPr/>
        </p:nvSpPr>
        <p:spPr>
          <a:xfrm>
            <a:off x="726832" y="2689722"/>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800" b="0" dirty="0">
              <a:latin typeface="Arial" panose="020B0604020202020204" pitchFamily="34" charset="0"/>
              <a:cs typeface="Arial" panose="020B0604020202020204" pitchFamily="34" charset="0"/>
            </a:endParaRPr>
          </a:p>
        </p:txBody>
      </p:sp>
      <p:sp>
        <p:nvSpPr>
          <p:cNvPr id="9" name="Content Placeholder 4">
            <a:extLst>
              <a:ext uri="{FF2B5EF4-FFF2-40B4-BE49-F238E27FC236}">
                <a16:creationId xmlns="" xmlns:a16="http://schemas.microsoft.com/office/drawing/2014/main" id="{BDE42C9A-B4DC-4A46-A073-8421E387B2B7}"/>
              </a:ext>
            </a:extLst>
          </p:cNvPr>
          <p:cNvSpPr txBox="1">
            <a:spLocks/>
          </p:cNvSpPr>
          <p:nvPr/>
        </p:nvSpPr>
        <p:spPr>
          <a:xfrm>
            <a:off x="898349" y="2689722"/>
            <a:ext cx="10670971" cy="100936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Penentuan harga berdasarkan kompetitor ini dapat dilakukan pada produk standar dengan kondisi pasar oligopoli </a:t>
            </a:r>
            <a:r>
              <a:rPr lang="id-ID" sz="1600" i="1" dirty="0" smtClean="0"/>
              <a:t>( penawaran 1 produk oleh banyak perusahaan ) . </a:t>
            </a:r>
            <a:r>
              <a:rPr lang="id-ID" dirty="0" smtClean="0"/>
              <a:t>Penentuan harga produk ini dilatar belakangi oleh keinginan penjual untuk meraih konsumen sebanyak banyaknya. Menetapkan harga jauh lebih murah dibanding pesaing ini menjadikan konsumen semakin diuntungkan akibatnya penjual pada hal ini semakin sedikit dalam mengambil keuntungan</a:t>
            </a:r>
            <a:r>
              <a:rPr lang="id-ID" sz="1600" i="1" dirty="0" smtClean="0"/>
              <a:t> </a:t>
            </a:r>
            <a:endParaRPr lang="id-ID" sz="2000" i="1" dirty="0" smtClean="0"/>
          </a:p>
        </p:txBody>
      </p:sp>
      <p:sp>
        <p:nvSpPr>
          <p:cNvPr id="12" name="Title 3">
            <a:extLst>
              <a:ext uri="{FF2B5EF4-FFF2-40B4-BE49-F238E27FC236}">
                <a16:creationId xmlns="" xmlns:a16="http://schemas.microsoft.com/office/drawing/2014/main" id="{E98DCA46-603B-4178-8707-30E192CE6B8D}"/>
              </a:ext>
            </a:extLst>
          </p:cNvPr>
          <p:cNvSpPr txBox="1">
            <a:spLocks/>
          </p:cNvSpPr>
          <p:nvPr/>
        </p:nvSpPr>
        <p:spPr>
          <a:xfrm>
            <a:off x="501251" y="4270933"/>
            <a:ext cx="11465168" cy="52382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id-ID" sz="2700" dirty="0" smtClean="0"/>
              <a:t>PENENTUAN HARGA BERDASARKAN PERMINTAAN ( DEMAND BASED PRICING )</a:t>
            </a:r>
            <a:endParaRPr lang="en-US" sz="2700" dirty="0"/>
          </a:p>
        </p:txBody>
      </p:sp>
      <p:sp>
        <p:nvSpPr>
          <p:cNvPr id="13" name="Content Placeholder 4">
            <a:extLst>
              <a:ext uri="{FF2B5EF4-FFF2-40B4-BE49-F238E27FC236}">
                <a16:creationId xmlns="" xmlns:a16="http://schemas.microsoft.com/office/drawing/2014/main" id="{BDE42C9A-B4DC-4A46-A073-8421E387B2B7}"/>
              </a:ext>
            </a:extLst>
          </p:cNvPr>
          <p:cNvSpPr txBox="1">
            <a:spLocks/>
          </p:cNvSpPr>
          <p:nvPr/>
        </p:nvSpPr>
        <p:spPr>
          <a:xfrm>
            <a:off x="898349" y="5085768"/>
            <a:ext cx="10670971" cy="100936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000" dirty="0" smtClean="0"/>
              <a:t>Penentuan harga berdasarkan persepsi konsumen terhadap value yang diterima. Contohnya dimana konsumen merasa harga terlalu mahal, merasa mahal, merasa murah, dan merasa terlalu murah</a:t>
            </a:r>
            <a:endParaRPr lang="id-ID" sz="2000" i="1" dirty="0" smtClean="0"/>
          </a:p>
        </p:txBody>
      </p:sp>
    </p:spTree>
    <p:extLst>
      <p:ext uri="{BB962C8B-B14F-4D97-AF65-F5344CB8AC3E}">
        <p14:creationId xmlns:p14="http://schemas.microsoft.com/office/powerpoint/2010/main" val="374916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D22C0-3CE1-4FA1-9604-2CFDBC95D0D2}"/>
              </a:ext>
            </a:extLst>
          </p:cNvPr>
          <p:cNvSpPr>
            <a:spLocks noGrp="1"/>
          </p:cNvSpPr>
          <p:nvPr>
            <p:ph type="title"/>
          </p:nvPr>
        </p:nvSpPr>
        <p:spPr/>
        <p:txBody>
          <a:bodyPr/>
          <a:lstStyle/>
          <a:p>
            <a:r>
              <a:rPr lang="id-ID" dirty="0" smtClean="0"/>
              <a:t>PENETAPAN HARGA PRODUKSI</a:t>
            </a:r>
            <a:endParaRPr lang="en-US" dirty="0"/>
          </a:p>
        </p:txBody>
      </p:sp>
      <p:sp>
        <p:nvSpPr>
          <p:cNvPr id="3" name="Content Placeholder 2">
            <a:extLst>
              <a:ext uri="{FF2B5EF4-FFF2-40B4-BE49-F238E27FC236}">
                <a16:creationId xmlns="" xmlns:a16="http://schemas.microsoft.com/office/drawing/2014/main" id="{3E9BC3F2-B4B0-476E-B1B8-BF10CC2FF5AD}"/>
              </a:ext>
            </a:extLst>
          </p:cNvPr>
          <p:cNvSpPr>
            <a:spLocks noGrp="1"/>
          </p:cNvSpPr>
          <p:nvPr>
            <p:ph idx="1"/>
          </p:nvPr>
        </p:nvSpPr>
        <p:spPr>
          <a:xfrm>
            <a:off x="363415" y="2506662"/>
            <a:ext cx="11279085" cy="3454523"/>
          </a:xfrm>
        </p:spPr>
        <p:txBody>
          <a:bodyPr/>
          <a:lstStyle/>
          <a:p>
            <a:r>
              <a:rPr lang="id-ID" sz="2400" dirty="0" smtClean="0"/>
              <a:t>Manfaat penetapan harga pokok produksi</a:t>
            </a:r>
          </a:p>
          <a:p>
            <a:r>
              <a:rPr lang="id-ID" sz="2400" dirty="0" smtClean="0"/>
              <a:t>Tujuan perhitungan harga pokok produksi</a:t>
            </a:r>
          </a:p>
          <a:p>
            <a:r>
              <a:rPr lang="id-ID" sz="2400" dirty="0" smtClean="0"/>
              <a:t>Metode pengumpulan harga pokok produksi</a:t>
            </a:r>
          </a:p>
          <a:p>
            <a:r>
              <a:rPr lang="id-ID" sz="2400" dirty="0" smtClean="0"/>
              <a:t>Persamaan dan perbedaan job order costing dan process coasting</a:t>
            </a:r>
          </a:p>
          <a:p>
            <a:r>
              <a:rPr lang="id-ID" sz="2400" dirty="0" smtClean="0"/>
              <a:t>Unsur unsur biaya produksi</a:t>
            </a:r>
          </a:p>
          <a:p>
            <a:r>
              <a:rPr lang="id-ID" sz="2400" dirty="0" smtClean="0"/>
              <a:t>Metode penentuan harga pokok produksi</a:t>
            </a:r>
            <a:endParaRPr lang="en-US" sz="2400" dirty="0"/>
          </a:p>
        </p:txBody>
      </p:sp>
      <p:sp>
        <p:nvSpPr>
          <p:cNvPr id="9" name="Content Placeholder 17">
            <a:extLst>
              <a:ext uri="{FF2B5EF4-FFF2-40B4-BE49-F238E27FC236}">
                <a16:creationId xmlns="" xmlns:a16="http://schemas.microsoft.com/office/drawing/2014/main" id="{16AB4084-5C09-D047-AB9C-BB58097252DB}"/>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8</a:t>
            </a:fld>
            <a:endParaRPr lang="en-US" dirty="0"/>
          </a:p>
        </p:txBody>
      </p:sp>
    </p:spTree>
    <p:extLst>
      <p:ext uri="{BB962C8B-B14F-4D97-AF65-F5344CB8AC3E}">
        <p14:creationId xmlns:p14="http://schemas.microsoft.com/office/powerpoint/2010/main" val="406025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3D22C0-3CE1-4FA1-9604-2CFDBC95D0D2}"/>
              </a:ext>
            </a:extLst>
          </p:cNvPr>
          <p:cNvSpPr>
            <a:spLocks noGrp="1"/>
          </p:cNvSpPr>
          <p:nvPr>
            <p:ph type="title"/>
          </p:nvPr>
        </p:nvSpPr>
        <p:spPr>
          <a:xfrm>
            <a:off x="363416" y="1046163"/>
            <a:ext cx="8948009" cy="1114784"/>
          </a:xfrm>
        </p:spPr>
        <p:txBody>
          <a:bodyPr/>
          <a:lstStyle/>
          <a:p>
            <a:r>
              <a:rPr lang="id-ID" dirty="0" smtClean="0"/>
              <a:t>Manfaat penetapan harga pokok produksi</a:t>
            </a:r>
            <a:endParaRPr lang="en-US" dirty="0"/>
          </a:p>
        </p:txBody>
      </p:sp>
      <p:sp>
        <p:nvSpPr>
          <p:cNvPr id="3" name="Content Placeholder 2">
            <a:extLst>
              <a:ext uri="{FF2B5EF4-FFF2-40B4-BE49-F238E27FC236}">
                <a16:creationId xmlns="" xmlns:a16="http://schemas.microsoft.com/office/drawing/2014/main" id="{3E9BC3F2-B4B0-476E-B1B8-BF10CC2FF5AD}"/>
              </a:ext>
            </a:extLst>
          </p:cNvPr>
          <p:cNvSpPr>
            <a:spLocks noGrp="1"/>
          </p:cNvSpPr>
          <p:nvPr>
            <p:ph idx="1"/>
          </p:nvPr>
        </p:nvSpPr>
        <p:spPr>
          <a:xfrm>
            <a:off x="363415" y="2506662"/>
            <a:ext cx="11279085" cy="3454523"/>
          </a:xfrm>
        </p:spPr>
        <p:txBody>
          <a:bodyPr/>
          <a:lstStyle/>
          <a:p>
            <a:r>
              <a:rPr lang="id-ID" sz="2400" dirty="0" smtClean="0"/>
              <a:t>Memenangkan persaingan pasar</a:t>
            </a:r>
          </a:p>
          <a:p>
            <a:r>
              <a:rPr lang="id-ID" sz="2400" dirty="0" smtClean="0"/>
              <a:t>Menentukan penawaran harga jual suatu kontrak penjualan</a:t>
            </a:r>
          </a:p>
          <a:p>
            <a:r>
              <a:rPr lang="id-ID" sz="2400" dirty="0" smtClean="0"/>
              <a:t>Menghitung nilai persediaan barang jadi</a:t>
            </a:r>
          </a:p>
          <a:p>
            <a:r>
              <a:rPr lang="id-ID" sz="2400" dirty="0" smtClean="0"/>
              <a:t>Dasar menentukan harga jual</a:t>
            </a:r>
          </a:p>
          <a:p>
            <a:r>
              <a:rPr lang="id-ID" sz="2400" dirty="0" smtClean="0"/>
              <a:t>Menghitung harga pokok penjualan</a:t>
            </a:r>
          </a:p>
        </p:txBody>
      </p:sp>
      <p:sp>
        <p:nvSpPr>
          <p:cNvPr id="9" name="Content Placeholder 17">
            <a:extLst>
              <a:ext uri="{FF2B5EF4-FFF2-40B4-BE49-F238E27FC236}">
                <a16:creationId xmlns="" xmlns:a16="http://schemas.microsoft.com/office/drawing/2014/main" id="{16AB4084-5C09-D047-AB9C-BB58097252DB}"/>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9</a:t>
            </a:fld>
            <a:endParaRPr lang="en-US" dirty="0"/>
          </a:p>
        </p:txBody>
      </p:sp>
    </p:spTree>
    <p:extLst>
      <p:ext uri="{BB962C8B-B14F-4D97-AF65-F5344CB8AC3E}">
        <p14:creationId xmlns:p14="http://schemas.microsoft.com/office/powerpoint/2010/main" val="2639183452"/>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2.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1012</Words>
  <Application>Microsoft Office PowerPoint</Application>
  <PresentationFormat>Widescreen</PresentationFormat>
  <Paragraphs>175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Menentukan harga jual produk</vt:lpstr>
      <vt:lpstr>MENENTUKAN HARGA JUAL PRODUK </vt:lpstr>
      <vt:lpstr>TEKNIK MENENTUKAN HARGA HARGA JUAL</vt:lpstr>
      <vt:lpstr>Strategi penentuan harga produk</vt:lpstr>
      <vt:lpstr>Strategi penentuan harga produk</vt:lpstr>
      <vt:lpstr>Strategi penentuan harga produk</vt:lpstr>
      <vt:lpstr>Strategi penentuan harga produk</vt:lpstr>
      <vt:lpstr>PENETAPAN HARGA PRODUKSI</vt:lpstr>
      <vt:lpstr>Manfaat penetapan harga pokok produksi</vt:lpstr>
      <vt:lpstr>Metode pengumpulan harga pokok produksi</vt:lpstr>
      <vt:lpstr>Persamaan dan perbedaan job order costing dan process costing</vt:lpstr>
      <vt:lpstr>Persamaan dan perbedaan job order costing dan process costing</vt:lpstr>
      <vt:lpstr>Unsur unsur biaya produksi</vt:lpstr>
      <vt:lpstr>Metode penentuan harga pokok produksi</vt:lpstr>
      <vt:lpstr>ANALISIS BEP DALAM PRODUK</vt:lpstr>
      <vt:lpstr>ANALISIS BEP DALAM PRODUK</vt:lpstr>
      <vt:lpstr>ANALISIS BEP DALAM PRODUK</vt:lpstr>
      <vt:lpstr>ANALISIS BEP DALAM PRODUK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2020-07-19T17:21:44Z</dcterms:created>
  <dcterms:modified xsi:type="dcterms:W3CDTF">2020-07-19T22:39:23Z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