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61" r:id="rId5"/>
    <p:sldId id="259" r:id="rId6"/>
    <p:sldId id="262" r:id="rId7"/>
    <p:sldId id="258"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7/20/2020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7/20/2020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7/20/2020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7/20/2020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7/20/2020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9444358" cy="2677648"/>
          </a:xfrm>
        </p:spPr>
        <p:txBody>
          <a:bodyPr/>
          <a:lstStyle/>
          <a:p>
            <a:r>
              <a:rPr lang="id-ID" dirty="0" smtClean="0"/>
              <a:t>Strategi pemasaran produk</a:t>
            </a:r>
            <a:endParaRPr lang="id-ID" dirty="0"/>
          </a:p>
        </p:txBody>
      </p:sp>
      <p:sp>
        <p:nvSpPr>
          <p:cNvPr id="3" name="Subtitle 2"/>
          <p:cNvSpPr>
            <a:spLocks noGrp="1"/>
          </p:cNvSpPr>
          <p:nvPr>
            <p:ph type="subTitle" idx="1"/>
          </p:nvPr>
        </p:nvSpPr>
        <p:spPr/>
        <p:txBody>
          <a:bodyPr/>
          <a:lstStyle/>
          <a:p>
            <a:r>
              <a:rPr lang="id-ID" dirty="0" smtClean="0"/>
              <a:t>Prakarya dan kewirausahaan</a:t>
            </a:r>
            <a:endParaRPr lang="id-ID" dirty="0"/>
          </a:p>
        </p:txBody>
      </p:sp>
    </p:spTree>
    <p:extLst>
      <p:ext uri="{BB962C8B-B14F-4D97-AF65-F5344CB8AC3E}">
        <p14:creationId xmlns:p14="http://schemas.microsoft.com/office/powerpoint/2010/main" val="109922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929204" cy="706964"/>
          </a:xfrm>
        </p:spPr>
        <p:txBody>
          <a:bodyPr/>
          <a:lstStyle/>
          <a:p>
            <a:r>
              <a:rPr lang="id-ID" sz="3200" dirty="0" smtClean="0"/>
              <a:t>Pemilihan strategi pemasaran produk</a:t>
            </a:r>
            <a:endParaRPr lang="id-ID" sz="3200" dirty="0"/>
          </a:p>
        </p:txBody>
      </p:sp>
      <p:sp>
        <p:nvSpPr>
          <p:cNvPr id="3" name="Content Placeholder 2"/>
          <p:cNvSpPr>
            <a:spLocks noGrp="1"/>
          </p:cNvSpPr>
          <p:nvPr>
            <p:ph idx="1"/>
          </p:nvPr>
        </p:nvSpPr>
        <p:spPr>
          <a:xfrm>
            <a:off x="1154954" y="2616379"/>
            <a:ext cx="10217091" cy="2882900"/>
          </a:xfrm>
        </p:spPr>
        <p:txBody>
          <a:bodyPr>
            <a:normAutofit/>
          </a:bodyPr>
          <a:lstStyle/>
          <a:p>
            <a:pPr marL="0" indent="0">
              <a:lnSpc>
                <a:spcPct val="150000"/>
              </a:lnSpc>
              <a:buNone/>
            </a:pPr>
            <a:r>
              <a:rPr lang="id-ID" dirty="0" smtClean="0">
                <a:cs typeface="Segoe UI" panose="020B0502040204020203" pitchFamily="34" charset="0"/>
              </a:rPr>
              <a:t>Proses pemilihan strategi pemasaran membutuhkan pertimbangan cermat atas sejumlah tipe informasi. Informasi tersebut diantaranya : </a:t>
            </a:r>
          </a:p>
          <a:p>
            <a:pPr>
              <a:lnSpc>
                <a:spcPct val="150000"/>
              </a:lnSpc>
              <a:buAutoNum type="arabicPeriod"/>
            </a:pPr>
            <a:r>
              <a:rPr lang="id-ID" dirty="0" smtClean="0">
                <a:cs typeface="Segoe UI" panose="020B0502040204020203" pitchFamily="34" charset="0"/>
              </a:rPr>
              <a:t>Tujuan / sararan produk</a:t>
            </a:r>
          </a:p>
          <a:p>
            <a:pPr>
              <a:lnSpc>
                <a:spcPct val="150000"/>
              </a:lnSpc>
              <a:buAutoNum type="arabicPeriod"/>
            </a:pPr>
            <a:r>
              <a:rPr lang="id-ID" dirty="0" smtClean="0">
                <a:cs typeface="Segoe UI" panose="020B0502040204020203" pitchFamily="34" charset="0"/>
              </a:rPr>
              <a:t>Peluang pasar</a:t>
            </a:r>
          </a:p>
          <a:p>
            <a:pPr>
              <a:lnSpc>
                <a:spcPct val="150000"/>
              </a:lnSpc>
              <a:buAutoNum type="arabicPeriod"/>
            </a:pPr>
            <a:r>
              <a:rPr lang="id-ID" dirty="0" smtClean="0">
                <a:cs typeface="Segoe UI" panose="020B0502040204020203" pitchFamily="34" charset="0"/>
              </a:rPr>
              <a:t>Kesuksesan pasar</a:t>
            </a:r>
            <a:endParaRPr lang="en-US" dirty="0">
              <a:cs typeface="Segoe UI" panose="020B0502040204020203" pitchFamily="34" charset="0"/>
            </a:endParaRPr>
          </a:p>
        </p:txBody>
      </p:sp>
    </p:spTree>
    <p:extLst>
      <p:ext uri="{BB962C8B-B14F-4D97-AF65-F5344CB8AC3E}">
        <p14:creationId xmlns:p14="http://schemas.microsoft.com/office/powerpoint/2010/main" val="2121670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929204" cy="706964"/>
          </a:xfrm>
        </p:spPr>
        <p:txBody>
          <a:bodyPr/>
          <a:lstStyle/>
          <a:p>
            <a:r>
              <a:rPr lang="id-ID" sz="3200" dirty="0" smtClean="0"/>
              <a:t>Pengembangan strategi pemasaran produk</a:t>
            </a:r>
            <a:endParaRPr lang="id-ID" sz="3200" dirty="0"/>
          </a:p>
        </p:txBody>
      </p:sp>
      <p:sp>
        <p:nvSpPr>
          <p:cNvPr id="3" name="Content Placeholder 2"/>
          <p:cNvSpPr>
            <a:spLocks noGrp="1"/>
          </p:cNvSpPr>
          <p:nvPr>
            <p:ph idx="1"/>
          </p:nvPr>
        </p:nvSpPr>
        <p:spPr>
          <a:xfrm>
            <a:off x="1154954" y="2616379"/>
            <a:ext cx="10217091" cy="3745784"/>
          </a:xfrm>
        </p:spPr>
        <p:txBody>
          <a:bodyPr>
            <a:normAutofit/>
          </a:bodyPr>
          <a:lstStyle/>
          <a:p>
            <a:pPr marL="0" indent="0">
              <a:lnSpc>
                <a:spcPct val="150000"/>
              </a:lnSpc>
              <a:buNone/>
            </a:pPr>
            <a:r>
              <a:rPr lang="id-ID" dirty="0" smtClean="0">
                <a:cs typeface="Segoe UI" panose="020B0502040204020203" pitchFamily="34" charset="0"/>
              </a:rPr>
              <a:t>Pengembangan strategi pemasaran merupakan suatu pernyataan kemana perusahaan itu akan menuju, sedangkan strategi merupaka cara umum yang akan ditempuh untuk mencapai arahan tujuan tersebut. </a:t>
            </a:r>
          </a:p>
          <a:p>
            <a:pPr marL="0" indent="0">
              <a:lnSpc>
                <a:spcPct val="150000"/>
              </a:lnSpc>
              <a:buNone/>
            </a:pPr>
            <a:r>
              <a:rPr lang="id-ID" dirty="0" smtClean="0">
                <a:cs typeface="Segoe UI" panose="020B0502040204020203" pitchFamily="34" charset="0"/>
              </a:rPr>
              <a:t>Ada 5 konsep yang mendasari suatu strategi pemasaran ini diantaranya </a:t>
            </a:r>
          </a:p>
          <a:p>
            <a:pPr>
              <a:lnSpc>
                <a:spcPct val="150000"/>
              </a:lnSpc>
              <a:buAutoNum type="arabicPeriod"/>
            </a:pPr>
            <a:r>
              <a:rPr lang="id-ID" dirty="0" smtClean="0">
                <a:cs typeface="Segoe UI" panose="020B0502040204020203" pitchFamily="34" charset="0"/>
              </a:rPr>
              <a:t>Segmentasi pasar</a:t>
            </a:r>
          </a:p>
          <a:p>
            <a:pPr>
              <a:lnSpc>
                <a:spcPct val="150000"/>
              </a:lnSpc>
              <a:buAutoNum type="arabicPeriod"/>
            </a:pPr>
            <a:r>
              <a:rPr lang="id-ID" dirty="0" smtClean="0">
                <a:cs typeface="Segoe UI" panose="020B0502040204020203" pitchFamily="34" charset="0"/>
              </a:rPr>
              <a:t>Penentuan posisi pasar ( market positioning</a:t>
            </a:r>
            <a:r>
              <a:rPr lang="id-ID" dirty="0">
                <a:cs typeface="Segoe UI" panose="020B0502040204020203" pitchFamily="34" charset="0"/>
              </a:rPr>
              <a:t> </a:t>
            </a:r>
            <a:r>
              <a:rPr lang="id-ID" dirty="0" smtClean="0">
                <a:cs typeface="Segoe UI" panose="020B0502040204020203" pitchFamily="34" charset="0"/>
              </a:rPr>
              <a:t>)</a:t>
            </a:r>
          </a:p>
          <a:p>
            <a:pPr>
              <a:lnSpc>
                <a:spcPct val="150000"/>
              </a:lnSpc>
              <a:buAutoNum type="arabicPeriod"/>
            </a:pPr>
            <a:r>
              <a:rPr lang="id-ID" dirty="0" smtClean="0">
                <a:cs typeface="Segoe UI" panose="020B0502040204020203" pitchFamily="34" charset="0"/>
              </a:rPr>
              <a:t>Strategi memasuki pasar</a:t>
            </a:r>
          </a:p>
        </p:txBody>
      </p:sp>
    </p:spTree>
    <p:extLst>
      <p:ext uri="{BB962C8B-B14F-4D97-AF65-F5344CB8AC3E}">
        <p14:creationId xmlns:p14="http://schemas.microsoft.com/office/powerpoint/2010/main" val="3468091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929204" cy="706964"/>
          </a:xfrm>
        </p:spPr>
        <p:txBody>
          <a:bodyPr/>
          <a:lstStyle/>
          <a:p>
            <a:r>
              <a:rPr lang="id-ID" sz="3200" dirty="0" smtClean="0"/>
              <a:t>Rencana strategi pemasaran produk di perusahaan</a:t>
            </a:r>
            <a:endParaRPr lang="id-ID" sz="3200" dirty="0"/>
          </a:p>
        </p:txBody>
      </p:sp>
      <p:sp>
        <p:nvSpPr>
          <p:cNvPr id="3" name="Content Placeholder 2"/>
          <p:cNvSpPr>
            <a:spLocks noGrp="1"/>
          </p:cNvSpPr>
          <p:nvPr>
            <p:ph idx="1"/>
          </p:nvPr>
        </p:nvSpPr>
        <p:spPr>
          <a:xfrm>
            <a:off x="1154954" y="2616379"/>
            <a:ext cx="10217091" cy="3745784"/>
          </a:xfrm>
        </p:spPr>
        <p:txBody>
          <a:bodyPr>
            <a:normAutofit/>
          </a:bodyPr>
          <a:lstStyle/>
          <a:p>
            <a:pPr marL="0" indent="0">
              <a:lnSpc>
                <a:spcPct val="150000"/>
              </a:lnSpc>
              <a:buNone/>
            </a:pPr>
            <a:r>
              <a:rPr lang="id-ID" dirty="0" smtClean="0">
                <a:cs typeface="Segoe UI" panose="020B0502040204020203" pitchFamily="34" charset="0"/>
              </a:rPr>
              <a:t>Strategi pemasaran perusahaan terdiri atas pengambilan keputusan tentang biaya pemasaran dari perusahaan, bauran pemasaran, dan alokasi pemasaran dalam hubunganya dengan lingkungan yang diharapkan dalam kondisi persaingan. </a:t>
            </a:r>
          </a:p>
          <a:p>
            <a:pPr marL="0" indent="0">
              <a:lnSpc>
                <a:spcPct val="150000"/>
              </a:lnSpc>
              <a:buNone/>
            </a:pPr>
            <a:r>
              <a:rPr lang="id-ID" dirty="0" smtClean="0">
                <a:cs typeface="Segoe UI" panose="020B0502040204020203" pitchFamily="34" charset="0"/>
              </a:rPr>
              <a:t>Faktor faktor yang dapat mempengaruhi strategi pemasaran </a:t>
            </a:r>
          </a:p>
          <a:p>
            <a:pPr>
              <a:lnSpc>
                <a:spcPct val="150000"/>
              </a:lnSpc>
              <a:buAutoNum type="arabicPeriod"/>
            </a:pPr>
            <a:r>
              <a:rPr lang="id-ID" dirty="0" smtClean="0">
                <a:cs typeface="Segoe UI" panose="020B0502040204020203" pitchFamily="34" charset="0"/>
              </a:rPr>
              <a:t>Lingkungan mikro</a:t>
            </a:r>
          </a:p>
          <a:p>
            <a:pPr>
              <a:lnSpc>
                <a:spcPct val="150000"/>
              </a:lnSpc>
              <a:buAutoNum type="arabicPeriod"/>
            </a:pPr>
            <a:r>
              <a:rPr lang="id-ID" dirty="0" smtClean="0">
                <a:cs typeface="Segoe UI" panose="020B0502040204020203" pitchFamily="34" charset="0"/>
              </a:rPr>
              <a:t>Lingkungan makro</a:t>
            </a:r>
          </a:p>
        </p:txBody>
      </p:sp>
    </p:spTree>
    <p:extLst>
      <p:ext uri="{BB962C8B-B14F-4D97-AF65-F5344CB8AC3E}">
        <p14:creationId xmlns:p14="http://schemas.microsoft.com/office/powerpoint/2010/main" val="366951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929204" cy="706964"/>
          </a:xfrm>
        </p:spPr>
        <p:txBody>
          <a:bodyPr/>
          <a:lstStyle/>
          <a:p>
            <a:r>
              <a:rPr lang="id-ID" sz="3200" dirty="0">
                <a:cs typeface="Segoe UI" panose="020B0502040204020203" pitchFamily="34" charset="0"/>
              </a:rPr>
              <a:t>Faktor faktor yang dapat mempengaruhi strategi pemasaran </a:t>
            </a:r>
          </a:p>
        </p:txBody>
      </p:sp>
      <p:sp>
        <p:nvSpPr>
          <p:cNvPr id="5" name="Content Placeholder 2"/>
          <p:cNvSpPr>
            <a:spLocks noGrp="1"/>
          </p:cNvSpPr>
          <p:nvPr>
            <p:ph idx="1"/>
          </p:nvPr>
        </p:nvSpPr>
        <p:spPr>
          <a:xfrm>
            <a:off x="1154954" y="2392477"/>
            <a:ext cx="10217091" cy="527050"/>
          </a:xfrm>
        </p:spPr>
        <p:txBody>
          <a:bodyPr>
            <a:normAutofit/>
          </a:bodyPr>
          <a:lstStyle/>
          <a:p>
            <a:pPr marL="0" indent="0">
              <a:buNone/>
            </a:pPr>
            <a:r>
              <a:rPr lang="id-ID" sz="2000" b="1" dirty="0" smtClean="0">
                <a:cs typeface="Segoe UI" panose="020B0502040204020203" pitchFamily="34" charset="0"/>
              </a:rPr>
              <a:t>Lingkungan Mikro</a:t>
            </a:r>
            <a:endParaRPr lang="en-US" sz="2000" b="1" dirty="0">
              <a:cs typeface="Segoe UI" panose="020B0502040204020203" pitchFamily="34" charset="0"/>
            </a:endParaRPr>
          </a:p>
        </p:txBody>
      </p:sp>
      <p:sp>
        <p:nvSpPr>
          <p:cNvPr id="6" name="Rectangle 5"/>
          <p:cNvSpPr/>
          <p:nvPr/>
        </p:nvSpPr>
        <p:spPr>
          <a:xfrm>
            <a:off x="1154954" y="2919527"/>
            <a:ext cx="10500426" cy="3770263"/>
          </a:xfrm>
          <a:prstGeom prst="rect">
            <a:avLst/>
          </a:prstGeom>
        </p:spPr>
        <p:txBody>
          <a:bodyPr wrap="square">
            <a:spAutoFit/>
          </a:bodyPr>
          <a:lstStyle/>
          <a:p>
            <a:pPr>
              <a:lnSpc>
                <a:spcPct val="150000"/>
              </a:lnSpc>
            </a:pPr>
            <a:r>
              <a:rPr lang="id-ID" dirty="0" smtClean="0">
                <a:solidFill>
                  <a:schemeClr val="tx1">
                    <a:lumMod val="75000"/>
                    <a:lumOff val="25000"/>
                  </a:schemeClr>
                </a:solidFill>
                <a:cs typeface="Segoe UI" panose="020B0502040204020203" pitchFamily="34" charset="0"/>
              </a:rPr>
              <a:t>Lingkungan mikro perusahaan terdiri atas para pelaku dalam lingkungan yang langsung berkaitan dengan perusahaan yang memengaruhi kemampuannya untuk melayani pasar , yaitu sebagai berikut : </a:t>
            </a:r>
          </a:p>
          <a:p>
            <a:pPr marL="342900" indent="-342900">
              <a:spcBef>
                <a:spcPts val="1000"/>
              </a:spcBef>
              <a:buClr>
                <a:schemeClr val="accent1"/>
              </a:buClr>
              <a:buSzPct val="80000"/>
              <a:buFont typeface="Wingdings 3" charset="2"/>
              <a:buAutoNum type="arabicPeriod"/>
            </a:pPr>
            <a:r>
              <a:rPr lang="id-ID" dirty="0">
                <a:solidFill>
                  <a:schemeClr val="tx1">
                    <a:lumMod val="75000"/>
                    <a:lumOff val="25000"/>
                  </a:schemeClr>
                </a:solidFill>
                <a:cs typeface="Segoe UI" panose="020B0502040204020203" pitchFamily="34" charset="0"/>
              </a:rPr>
              <a:t>Perusahaan</a:t>
            </a:r>
          </a:p>
          <a:p>
            <a:pPr marL="342900" indent="-342900">
              <a:spcBef>
                <a:spcPts val="1000"/>
              </a:spcBef>
              <a:buClr>
                <a:schemeClr val="accent1"/>
              </a:buClr>
              <a:buSzPct val="80000"/>
              <a:buFont typeface="Wingdings 3" charset="2"/>
              <a:buAutoNum type="arabicPeriod"/>
            </a:pPr>
            <a:r>
              <a:rPr lang="id-ID" dirty="0">
                <a:solidFill>
                  <a:schemeClr val="tx1">
                    <a:lumMod val="75000"/>
                    <a:lumOff val="25000"/>
                  </a:schemeClr>
                </a:solidFill>
                <a:cs typeface="Segoe UI" panose="020B0502040204020203" pitchFamily="34" charset="0"/>
              </a:rPr>
              <a:t>Pemasok ( suplier )</a:t>
            </a:r>
          </a:p>
          <a:p>
            <a:pPr marL="342900" indent="-342900">
              <a:spcBef>
                <a:spcPts val="1000"/>
              </a:spcBef>
              <a:buClr>
                <a:schemeClr val="accent1"/>
              </a:buClr>
              <a:buSzPct val="80000"/>
              <a:buFont typeface="Wingdings 3" charset="2"/>
              <a:buAutoNum type="arabicPeriod"/>
            </a:pPr>
            <a:r>
              <a:rPr lang="id-ID" dirty="0">
                <a:solidFill>
                  <a:schemeClr val="tx1">
                    <a:lumMod val="75000"/>
                    <a:lumOff val="25000"/>
                  </a:schemeClr>
                </a:solidFill>
                <a:cs typeface="Segoe UI" panose="020B0502040204020203" pitchFamily="34" charset="0"/>
              </a:rPr>
              <a:t>Para perantara pemasaran</a:t>
            </a:r>
          </a:p>
          <a:p>
            <a:pPr marL="342900" indent="-342900">
              <a:spcBef>
                <a:spcPts val="1000"/>
              </a:spcBef>
              <a:buClr>
                <a:schemeClr val="accent1"/>
              </a:buClr>
              <a:buSzPct val="80000"/>
              <a:buFont typeface="Wingdings 3" charset="2"/>
              <a:buAutoNum type="arabicPeriod"/>
            </a:pPr>
            <a:r>
              <a:rPr lang="id-ID" dirty="0">
                <a:solidFill>
                  <a:schemeClr val="tx1">
                    <a:lumMod val="75000"/>
                    <a:lumOff val="25000"/>
                  </a:schemeClr>
                </a:solidFill>
                <a:cs typeface="Segoe UI" panose="020B0502040204020203" pitchFamily="34" charset="0"/>
              </a:rPr>
              <a:t>Para pelanggan</a:t>
            </a:r>
          </a:p>
          <a:p>
            <a:pPr marL="342900" indent="-342900">
              <a:spcBef>
                <a:spcPts val="1000"/>
              </a:spcBef>
              <a:buClr>
                <a:schemeClr val="accent1"/>
              </a:buClr>
              <a:buSzPct val="80000"/>
              <a:buFont typeface="Wingdings 3" charset="2"/>
              <a:buAutoNum type="arabicPeriod"/>
            </a:pPr>
            <a:r>
              <a:rPr lang="id-ID" dirty="0">
                <a:solidFill>
                  <a:schemeClr val="tx1">
                    <a:lumMod val="75000"/>
                    <a:lumOff val="25000"/>
                  </a:schemeClr>
                </a:solidFill>
                <a:cs typeface="Segoe UI" panose="020B0502040204020203" pitchFamily="34" charset="0"/>
              </a:rPr>
              <a:t>Para pesaing</a:t>
            </a:r>
          </a:p>
          <a:p>
            <a:pPr marL="342900" indent="-342900">
              <a:spcBef>
                <a:spcPts val="1000"/>
              </a:spcBef>
              <a:buClr>
                <a:schemeClr val="accent1"/>
              </a:buClr>
              <a:buSzPct val="80000"/>
              <a:buFont typeface="Wingdings 3" charset="2"/>
              <a:buAutoNum type="arabicPeriod"/>
            </a:pPr>
            <a:r>
              <a:rPr lang="id-ID" dirty="0">
                <a:solidFill>
                  <a:schemeClr val="tx1">
                    <a:lumMod val="75000"/>
                    <a:lumOff val="25000"/>
                  </a:schemeClr>
                </a:solidFill>
                <a:cs typeface="Segoe UI" panose="020B0502040204020203" pitchFamily="34" charset="0"/>
              </a:rPr>
              <a:t>Masyarakat </a:t>
            </a:r>
            <a:r>
              <a:rPr lang="id-ID" dirty="0" smtClean="0">
                <a:solidFill>
                  <a:schemeClr val="tx1">
                    <a:lumMod val="75000"/>
                    <a:lumOff val="25000"/>
                  </a:schemeClr>
                </a:solidFill>
                <a:cs typeface="Segoe UI" panose="020B0502040204020203" pitchFamily="34" charset="0"/>
              </a:rPr>
              <a:t>umum</a:t>
            </a:r>
            <a:endParaRPr lang="en-US"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1900357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929204" cy="706964"/>
          </a:xfrm>
        </p:spPr>
        <p:txBody>
          <a:bodyPr/>
          <a:lstStyle/>
          <a:p>
            <a:r>
              <a:rPr lang="id-ID" sz="3200" dirty="0">
                <a:cs typeface="Segoe UI" panose="020B0502040204020203" pitchFamily="34" charset="0"/>
              </a:rPr>
              <a:t>Faktor faktor yang dapat mempengaruhi strategi pemasaran </a:t>
            </a:r>
          </a:p>
        </p:txBody>
      </p:sp>
      <p:sp>
        <p:nvSpPr>
          <p:cNvPr id="5" name="Content Placeholder 2"/>
          <p:cNvSpPr>
            <a:spLocks noGrp="1"/>
          </p:cNvSpPr>
          <p:nvPr>
            <p:ph idx="1"/>
          </p:nvPr>
        </p:nvSpPr>
        <p:spPr>
          <a:xfrm>
            <a:off x="1154954" y="2392477"/>
            <a:ext cx="10217091" cy="527050"/>
          </a:xfrm>
        </p:spPr>
        <p:txBody>
          <a:bodyPr>
            <a:normAutofit/>
          </a:bodyPr>
          <a:lstStyle/>
          <a:p>
            <a:pPr marL="0" indent="0">
              <a:buNone/>
            </a:pPr>
            <a:r>
              <a:rPr lang="id-ID" sz="2000" b="1" dirty="0" smtClean="0">
                <a:cs typeface="Segoe UI" panose="020B0502040204020203" pitchFamily="34" charset="0"/>
              </a:rPr>
              <a:t>Lingkungan Makro</a:t>
            </a:r>
            <a:endParaRPr lang="en-US" sz="2000" b="1" dirty="0">
              <a:cs typeface="Segoe UI" panose="020B0502040204020203" pitchFamily="34" charset="0"/>
            </a:endParaRPr>
          </a:p>
        </p:txBody>
      </p:sp>
      <p:sp>
        <p:nvSpPr>
          <p:cNvPr id="6" name="Rectangle 5"/>
          <p:cNvSpPr/>
          <p:nvPr/>
        </p:nvSpPr>
        <p:spPr>
          <a:xfrm>
            <a:off x="1154954" y="2919527"/>
            <a:ext cx="10500426" cy="3365024"/>
          </a:xfrm>
          <a:prstGeom prst="rect">
            <a:avLst/>
          </a:prstGeom>
        </p:spPr>
        <p:txBody>
          <a:bodyPr wrap="square">
            <a:spAutoFit/>
          </a:bodyPr>
          <a:lstStyle/>
          <a:p>
            <a:pPr>
              <a:lnSpc>
                <a:spcPct val="150000"/>
              </a:lnSpc>
            </a:pPr>
            <a:r>
              <a:rPr lang="id-ID" dirty="0" smtClean="0">
                <a:solidFill>
                  <a:schemeClr val="tx1">
                    <a:lumMod val="75000"/>
                    <a:lumOff val="25000"/>
                  </a:schemeClr>
                </a:solidFill>
                <a:cs typeface="Segoe UI" panose="020B0502040204020203" pitchFamily="34" charset="0"/>
              </a:rPr>
              <a:t>Lingkungan makro terdiri atas kekuatan kekuatan yang bersifat kemasyarakatan yang leboh besar dan memengaruhi semua pelaku dalam lingkungan mikro dalam perusahaan, yaitu sebagai berikut : </a:t>
            </a:r>
          </a:p>
          <a:p>
            <a:pPr marL="342900" indent="-342900">
              <a:spcBef>
                <a:spcPts val="1000"/>
              </a:spcBef>
              <a:buClr>
                <a:schemeClr val="accent1"/>
              </a:buClr>
              <a:buSzPct val="80000"/>
              <a:buFont typeface="Wingdings 3" charset="2"/>
              <a:buAutoNum type="arabicPeriod"/>
            </a:pPr>
            <a:r>
              <a:rPr lang="id-ID" dirty="0">
                <a:solidFill>
                  <a:schemeClr val="tx1">
                    <a:lumMod val="75000"/>
                    <a:lumOff val="25000"/>
                  </a:schemeClr>
                </a:solidFill>
                <a:cs typeface="Segoe UI" panose="020B0502040204020203" pitchFamily="34" charset="0"/>
              </a:rPr>
              <a:t>Lingkungan demografis / kependudukan</a:t>
            </a:r>
          </a:p>
          <a:p>
            <a:pPr marL="342900" indent="-342900">
              <a:spcBef>
                <a:spcPts val="1000"/>
              </a:spcBef>
              <a:buClr>
                <a:schemeClr val="accent1"/>
              </a:buClr>
              <a:buSzPct val="80000"/>
              <a:buFont typeface="Wingdings 3" charset="2"/>
              <a:buAutoNum type="arabicPeriod"/>
            </a:pPr>
            <a:r>
              <a:rPr lang="id-ID" dirty="0">
                <a:solidFill>
                  <a:schemeClr val="tx1">
                    <a:lumMod val="75000"/>
                    <a:lumOff val="25000"/>
                  </a:schemeClr>
                </a:solidFill>
                <a:cs typeface="Segoe UI" panose="020B0502040204020203" pitchFamily="34" charset="0"/>
              </a:rPr>
              <a:t>Lingkungan ekonomi</a:t>
            </a:r>
          </a:p>
          <a:p>
            <a:pPr marL="342900" indent="-342900">
              <a:spcBef>
                <a:spcPts val="1000"/>
              </a:spcBef>
              <a:buClr>
                <a:schemeClr val="accent1"/>
              </a:buClr>
              <a:buSzPct val="80000"/>
              <a:buFont typeface="Wingdings 3" charset="2"/>
              <a:buAutoNum type="arabicPeriod"/>
            </a:pPr>
            <a:r>
              <a:rPr lang="id-ID" dirty="0">
                <a:solidFill>
                  <a:schemeClr val="tx1">
                    <a:lumMod val="75000"/>
                    <a:lumOff val="25000"/>
                  </a:schemeClr>
                </a:solidFill>
                <a:cs typeface="Segoe UI" panose="020B0502040204020203" pitchFamily="34" charset="0"/>
              </a:rPr>
              <a:t>Lingkungan fisik</a:t>
            </a:r>
          </a:p>
          <a:p>
            <a:pPr marL="342900" indent="-342900">
              <a:spcBef>
                <a:spcPts val="1000"/>
              </a:spcBef>
              <a:buClr>
                <a:schemeClr val="accent1"/>
              </a:buClr>
              <a:buSzPct val="80000"/>
              <a:buFont typeface="Wingdings 3" charset="2"/>
              <a:buAutoNum type="arabicPeriod"/>
            </a:pPr>
            <a:r>
              <a:rPr lang="id-ID" dirty="0">
                <a:solidFill>
                  <a:schemeClr val="tx1">
                    <a:lumMod val="75000"/>
                    <a:lumOff val="25000"/>
                  </a:schemeClr>
                </a:solidFill>
                <a:cs typeface="Segoe UI" panose="020B0502040204020203" pitchFamily="34" charset="0"/>
              </a:rPr>
              <a:t>Lingkungan teknologi</a:t>
            </a:r>
          </a:p>
          <a:p>
            <a:pPr marL="342900" indent="-342900">
              <a:spcBef>
                <a:spcPts val="1000"/>
              </a:spcBef>
              <a:buClr>
                <a:schemeClr val="accent1"/>
              </a:buClr>
              <a:buSzPct val="80000"/>
              <a:buFont typeface="Wingdings 3" charset="2"/>
              <a:buAutoNum type="arabicPeriod"/>
            </a:pPr>
            <a:r>
              <a:rPr lang="id-ID" dirty="0">
                <a:solidFill>
                  <a:schemeClr val="tx1">
                    <a:lumMod val="75000"/>
                    <a:lumOff val="25000"/>
                  </a:schemeClr>
                </a:solidFill>
                <a:cs typeface="Segoe UI" panose="020B0502040204020203" pitchFamily="34" charset="0"/>
              </a:rPr>
              <a:t>Lingkungan sosial budaya</a:t>
            </a:r>
          </a:p>
        </p:txBody>
      </p:sp>
    </p:spTree>
    <p:extLst>
      <p:ext uri="{BB962C8B-B14F-4D97-AF65-F5344CB8AC3E}">
        <p14:creationId xmlns:p14="http://schemas.microsoft.com/office/powerpoint/2010/main" val="4207910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Strategi pemasaran produk</a:t>
            </a:r>
          </a:p>
        </p:txBody>
      </p:sp>
      <p:sp>
        <p:nvSpPr>
          <p:cNvPr id="3" name="Content Placeholder 2"/>
          <p:cNvSpPr>
            <a:spLocks noGrp="1"/>
          </p:cNvSpPr>
          <p:nvPr>
            <p:ph idx="1"/>
          </p:nvPr>
        </p:nvSpPr>
        <p:spPr>
          <a:xfrm>
            <a:off x="1154954" y="2616378"/>
            <a:ext cx="8825659" cy="3655633"/>
          </a:xfrm>
        </p:spPr>
        <p:txBody>
          <a:bodyPr>
            <a:normAutofit/>
          </a:bodyPr>
          <a:lstStyle/>
          <a:p>
            <a:pPr>
              <a:buFont typeface="Wingdings" panose="05000000000000000000" pitchFamily="2" charset="2"/>
              <a:buChar char="§"/>
            </a:pPr>
            <a:r>
              <a:rPr lang="id-ID" sz="2800" dirty="0" smtClean="0"/>
              <a:t>Unsur pokok strategi pemasaran produk</a:t>
            </a:r>
          </a:p>
          <a:p>
            <a:pPr>
              <a:buFont typeface="Wingdings" panose="05000000000000000000" pitchFamily="2" charset="2"/>
              <a:buChar char="§"/>
            </a:pPr>
            <a:r>
              <a:rPr lang="id-ID" sz="2800" dirty="0" smtClean="0"/>
              <a:t>Pemilihan strategi pemasaran produk</a:t>
            </a:r>
          </a:p>
          <a:p>
            <a:pPr>
              <a:buFont typeface="Wingdings" panose="05000000000000000000" pitchFamily="2" charset="2"/>
              <a:buChar char="§"/>
            </a:pPr>
            <a:r>
              <a:rPr lang="id-ID" sz="2800" dirty="0" smtClean="0"/>
              <a:t>Pengembangan strategi pemasaran produk</a:t>
            </a:r>
          </a:p>
          <a:p>
            <a:pPr>
              <a:buFont typeface="Wingdings" panose="05000000000000000000" pitchFamily="2" charset="2"/>
              <a:buChar char="§"/>
            </a:pPr>
            <a:r>
              <a:rPr lang="id-ID" sz="2800" dirty="0" smtClean="0"/>
              <a:t>Strategi marketing mix produk</a:t>
            </a:r>
          </a:p>
          <a:p>
            <a:pPr>
              <a:buFont typeface="Wingdings" panose="05000000000000000000" pitchFamily="2" charset="2"/>
              <a:buChar char="§"/>
            </a:pPr>
            <a:r>
              <a:rPr lang="id-ID" sz="2800" dirty="0" smtClean="0"/>
              <a:t>Rencana strategi pemasaran produk di perusahaan</a:t>
            </a:r>
            <a:endParaRPr lang="id-ID" sz="2800" dirty="0"/>
          </a:p>
        </p:txBody>
      </p:sp>
    </p:spTree>
    <p:extLst>
      <p:ext uri="{BB962C8B-B14F-4D97-AF65-F5344CB8AC3E}">
        <p14:creationId xmlns:p14="http://schemas.microsoft.com/office/powerpoint/2010/main" val="424342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Unsur pokok strategi pemasaran</a:t>
            </a:r>
            <a:endParaRPr lang="id-ID" dirty="0"/>
          </a:p>
        </p:txBody>
      </p:sp>
      <p:sp>
        <p:nvSpPr>
          <p:cNvPr id="3" name="Content Placeholder 2"/>
          <p:cNvSpPr>
            <a:spLocks noGrp="1"/>
          </p:cNvSpPr>
          <p:nvPr>
            <p:ph idx="1"/>
          </p:nvPr>
        </p:nvSpPr>
        <p:spPr>
          <a:xfrm>
            <a:off x="1154954" y="2603500"/>
            <a:ext cx="8825659" cy="1865469"/>
          </a:xfrm>
        </p:spPr>
        <p:txBody>
          <a:bodyPr>
            <a:normAutofit/>
          </a:bodyPr>
          <a:lstStyle/>
          <a:p>
            <a:pPr>
              <a:buFont typeface="Wingdings" panose="05000000000000000000" pitchFamily="2" charset="2"/>
              <a:buChar char="§"/>
            </a:pPr>
            <a:r>
              <a:rPr lang="id-ID" sz="2800" dirty="0" smtClean="0"/>
              <a:t>Starategi permintaan primer</a:t>
            </a:r>
          </a:p>
          <a:p>
            <a:pPr>
              <a:buFont typeface="Wingdings" panose="05000000000000000000" pitchFamily="2" charset="2"/>
              <a:buChar char="§"/>
            </a:pPr>
            <a:endParaRPr lang="id-ID" sz="2800" dirty="0" smtClean="0"/>
          </a:p>
          <a:p>
            <a:pPr>
              <a:buFont typeface="Wingdings" panose="05000000000000000000" pitchFamily="2" charset="2"/>
              <a:buChar char="§"/>
            </a:pPr>
            <a:r>
              <a:rPr lang="id-ID" sz="2800" dirty="0" smtClean="0"/>
              <a:t>Strategi permintaan selectif</a:t>
            </a:r>
            <a:endParaRPr lang="id-ID" sz="2800" dirty="0"/>
          </a:p>
        </p:txBody>
      </p:sp>
    </p:spTree>
    <p:extLst>
      <p:ext uri="{BB962C8B-B14F-4D97-AF65-F5344CB8AC3E}">
        <p14:creationId xmlns:p14="http://schemas.microsoft.com/office/powerpoint/2010/main" val="11661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Strategi permintaan primer</a:t>
            </a:r>
            <a:endParaRPr lang="id-ID" dirty="0"/>
          </a:p>
        </p:txBody>
      </p:sp>
      <p:sp>
        <p:nvSpPr>
          <p:cNvPr id="3" name="Content Placeholder 2"/>
          <p:cNvSpPr>
            <a:spLocks noGrp="1"/>
          </p:cNvSpPr>
          <p:nvPr>
            <p:ph idx="1"/>
          </p:nvPr>
        </p:nvSpPr>
        <p:spPr>
          <a:xfrm>
            <a:off x="1154954" y="2616380"/>
            <a:ext cx="10217091" cy="1054100"/>
          </a:xfrm>
        </p:spPr>
        <p:txBody>
          <a:bodyPr>
            <a:normAutofit/>
          </a:bodyPr>
          <a:lstStyle/>
          <a:p>
            <a:pPr marL="0" indent="0">
              <a:buNone/>
            </a:pPr>
            <a:r>
              <a:rPr lang="id-ID" dirty="0">
                <a:cs typeface="Segoe UI" panose="020B0502040204020203" pitchFamily="34" charset="0"/>
              </a:rPr>
              <a:t>Strategi permintaan primer dirancang untuk menaikkan tingkar permintaan terhadap bentuk produk ( product form ) atau kelas produk ( product class )</a:t>
            </a:r>
            <a:endParaRPr lang="en-US" dirty="0">
              <a:cs typeface="Segoe UI" panose="020B0502040204020203" pitchFamily="34" charset="0"/>
            </a:endParaRPr>
          </a:p>
        </p:txBody>
      </p:sp>
      <p:sp>
        <p:nvSpPr>
          <p:cNvPr id="4" name="Rectangle 3"/>
          <p:cNvSpPr/>
          <p:nvPr/>
        </p:nvSpPr>
        <p:spPr>
          <a:xfrm>
            <a:off x="1154954" y="3447022"/>
            <a:ext cx="10500426" cy="646331"/>
          </a:xfrm>
          <a:prstGeom prst="rect">
            <a:avLst/>
          </a:prstGeom>
        </p:spPr>
        <p:txBody>
          <a:bodyPr wrap="square">
            <a:spAutoFit/>
          </a:bodyPr>
          <a:lstStyle/>
          <a:p>
            <a:r>
              <a:rPr lang="id-ID" dirty="0">
                <a:solidFill>
                  <a:schemeClr val="tx1">
                    <a:lumMod val="75000"/>
                    <a:lumOff val="25000"/>
                  </a:schemeClr>
                </a:solidFill>
                <a:cs typeface="Segoe UI" panose="020B0502040204020203" pitchFamily="34" charset="0"/>
              </a:rPr>
              <a:t>Ada dua sumber permintaan baru untuk bentuk atau kelas produk yaitu bukan pengguna dan pengguna yang berpotensi memperbesar tingkat penggunaannya. </a:t>
            </a:r>
            <a:endParaRPr lang="en-US" dirty="0">
              <a:solidFill>
                <a:schemeClr val="tx1">
                  <a:lumMod val="75000"/>
                  <a:lumOff val="25000"/>
                </a:schemeClr>
              </a:solidFill>
              <a:cs typeface="Segoe UI" panose="020B0502040204020203" pitchFamily="34" charset="0"/>
            </a:endParaRPr>
          </a:p>
        </p:txBody>
      </p:sp>
      <p:sp>
        <p:nvSpPr>
          <p:cNvPr id="5" name="Content Placeholder 2"/>
          <p:cNvSpPr txBox="1">
            <a:spLocks/>
          </p:cNvSpPr>
          <p:nvPr/>
        </p:nvSpPr>
        <p:spPr>
          <a:xfrm>
            <a:off x="1154954" y="4277753"/>
            <a:ext cx="8825659" cy="18654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id-ID" dirty="0" smtClean="0"/>
              <a:t>Starategi menarik pengguna baru</a:t>
            </a:r>
          </a:p>
          <a:p>
            <a:pPr>
              <a:buFont typeface="Wingdings" panose="05000000000000000000" pitchFamily="2" charset="2"/>
              <a:buChar char="§"/>
            </a:pPr>
            <a:r>
              <a:rPr lang="id-ID" dirty="0" smtClean="0"/>
              <a:t>Strategi menaikkan tingkat pembelian dari pengguna saat ini</a:t>
            </a:r>
            <a:endParaRPr lang="id-ID" dirty="0"/>
          </a:p>
        </p:txBody>
      </p:sp>
    </p:spTree>
    <p:extLst>
      <p:ext uri="{BB962C8B-B14F-4D97-AF65-F5344CB8AC3E}">
        <p14:creationId xmlns:p14="http://schemas.microsoft.com/office/powerpoint/2010/main" val="261409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Strategi permintaan primer</a:t>
            </a:r>
            <a:endParaRPr lang="id-ID" dirty="0"/>
          </a:p>
        </p:txBody>
      </p:sp>
      <p:sp>
        <p:nvSpPr>
          <p:cNvPr id="3" name="Content Placeholder 2"/>
          <p:cNvSpPr>
            <a:spLocks noGrp="1"/>
          </p:cNvSpPr>
          <p:nvPr>
            <p:ph idx="1"/>
          </p:nvPr>
        </p:nvSpPr>
        <p:spPr>
          <a:xfrm>
            <a:off x="1154954" y="2616380"/>
            <a:ext cx="10217091" cy="527050"/>
          </a:xfrm>
        </p:spPr>
        <p:txBody>
          <a:bodyPr>
            <a:normAutofit/>
          </a:bodyPr>
          <a:lstStyle/>
          <a:p>
            <a:pPr marL="0" indent="0">
              <a:buNone/>
            </a:pPr>
            <a:r>
              <a:rPr lang="id-ID" b="1" dirty="0" smtClean="0">
                <a:cs typeface="Segoe UI" panose="020B0502040204020203" pitchFamily="34" charset="0"/>
              </a:rPr>
              <a:t>Strategi menarik pengguna baru</a:t>
            </a:r>
            <a:endParaRPr lang="en-US" b="1" dirty="0">
              <a:cs typeface="Segoe UI" panose="020B0502040204020203" pitchFamily="34" charset="0"/>
            </a:endParaRPr>
          </a:p>
        </p:txBody>
      </p:sp>
      <p:sp>
        <p:nvSpPr>
          <p:cNvPr id="4" name="Rectangle 3"/>
          <p:cNvSpPr/>
          <p:nvPr/>
        </p:nvSpPr>
        <p:spPr>
          <a:xfrm>
            <a:off x="1154954" y="3143430"/>
            <a:ext cx="10500426" cy="646331"/>
          </a:xfrm>
          <a:prstGeom prst="rect">
            <a:avLst/>
          </a:prstGeom>
        </p:spPr>
        <p:txBody>
          <a:bodyPr wrap="square">
            <a:spAutoFit/>
          </a:bodyPr>
          <a:lstStyle/>
          <a:p>
            <a:r>
              <a:rPr lang="id-ID" dirty="0" smtClean="0">
                <a:solidFill>
                  <a:schemeClr val="tx1">
                    <a:lumMod val="75000"/>
                    <a:lumOff val="25000"/>
                  </a:schemeClr>
                </a:solidFill>
                <a:cs typeface="Segoe UI" panose="020B0502040204020203" pitchFamily="34" charset="0"/>
              </a:rPr>
              <a:t>Dalam strategi ini, perusahaan harus mampu meningkatan kesediaan / kemampuan konsumen untuk membeli produk, dengan demikian jumlah pengguna dapat meningkat</a:t>
            </a:r>
            <a:endParaRPr lang="en-US" dirty="0">
              <a:solidFill>
                <a:schemeClr val="tx1">
                  <a:lumMod val="75000"/>
                  <a:lumOff val="25000"/>
                </a:schemeClr>
              </a:solidFill>
              <a:cs typeface="Segoe UI" panose="020B0502040204020203" pitchFamily="34" charset="0"/>
            </a:endParaRPr>
          </a:p>
        </p:txBody>
      </p:sp>
      <p:sp>
        <p:nvSpPr>
          <p:cNvPr id="6" name="Content Placeholder 2"/>
          <p:cNvSpPr txBox="1">
            <a:spLocks/>
          </p:cNvSpPr>
          <p:nvPr/>
        </p:nvSpPr>
        <p:spPr>
          <a:xfrm>
            <a:off x="1154954" y="4053286"/>
            <a:ext cx="10217091" cy="5270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id-ID" b="1" dirty="0" smtClean="0">
                <a:cs typeface="Segoe UI" panose="020B0502040204020203" pitchFamily="34" charset="0"/>
              </a:rPr>
              <a:t>Strategi meningkatkan tingkat pembelian dari pengguna saat ini</a:t>
            </a:r>
            <a:endParaRPr lang="en-US" b="1" dirty="0">
              <a:cs typeface="Segoe UI" panose="020B0502040204020203" pitchFamily="34" charset="0"/>
            </a:endParaRPr>
          </a:p>
        </p:txBody>
      </p:sp>
      <p:sp>
        <p:nvSpPr>
          <p:cNvPr id="7" name="Rectangle 6"/>
          <p:cNvSpPr/>
          <p:nvPr/>
        </p:nvSpPr>
        <p:spPr>
          <a:xfrm>
            <a:off x="1154954" y="4580336"/>
            <a:ext cx="10500426" cy="1200329"/>
          </a:xfrm>
          <a:prstGeom prst="rect">
            <a:avLst/>
          </a:prstGeom>
        </p:spPr>
        <p:txBody>
          <a:bodyPr wrap="square">
            <a:spAutoFit/>
          </a:bodyPr>
          <a:lstStyle/>
          <a:p>
            <a:r>
              <a:rPr lang="id-ID" dirty="0" smtClean="0">
                <a:solidFill>
                  <a:schemeClr val="tx1">
                    <a:lumMod val="75000"/>
                    <a:lumOff val="25000"/>
                  </a:schemeClr>
                </a:solidFill>
                <a:cs typeface="Segoe UI" panose="020B0502040204020203" pitchFamily="34" charset="0"/>
              </a:rPr>
              <a:t>Dalam rangka menaikkan tingkat pembelian, perusahaan harus mengerahkan strategi pemasarannya pada kesediaan konsumen untuk membeli lebih sering atau dalam volume pembelian yang banyak. Strategi ini diantaranya : menambah situasi penggunaan, menaikkan tingkat konsumsi produk, mendorong pergantian produk</a:t>
            </a:r>
            <a:endParaRPr lang="en-US"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3005589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Strategi permintaan selektif</a:t>
            </a:r>
            <a:endParaRPr lang="id-ID" dirty="0"/>
          </a:p>
        </p:txBody>
      </p:sp>
      <p:sp>
        <p:nvSpPr>
          <p:cNvPr id="3" name="Content Placeholder 2"/>
          <p:cNvSpPr>
            <a:spLocks noGrp="1"/>
          </p:cNvSpPr>
          <p:nvPr>
            <p:ph idx="1"/>
          </p:nvPr>
        </p:nvSpPr>
        <p:spPr>
          <a:xfrm>
            <a:off x="1154954" y="2616380"/>
            <a:ext cx="10217091" cy="1054100"/>
          </a:xfrm>
        </p:spPr>
        <p:txBody>
          <a:bodyPr>
            <a:normAutofit/>
          </a:bodyPr>
          <a:lstStyle/>
          <a:p>
            <a:pPr marL="0" indent="0">
              <a:buNone/>
            </a:pPr>
            <a:r>
              <a:rPr lang="id-ID" dirty="0" smtClean="0">
                <a:cs typeface="Segoe UI" panose="020B0502040204020203" pitchFamily="34" charset="0"/>
              </a:rPr>
              <a:t>Strategi permintaan selectif dapat berupa tiga alternatif utama</a:t>
            </a:r>
            <a:endParaRPr lang="en-US" dirty="0">
              <a:cs typeface="Segoe UI" panose="020B0502040204020203" pitchFamily="34" charset="0"/>
            </a:endParaRPr>
          </a:p>
        </p:txBody>
      </p:sp>
      <p:sp>
        <p:nvSpPr>
          <p:cNvPr id="5" name="Content Placeholder 2"/>
          <p:cNvSpPr txBox="1">
            <a:spLocks/>
          </p:cNvSpPr>
          <p:nvPr/>
        </p:nvSpPr>
        <p:spPr>
          <a:xfrm>
            <a:off x="1154954" y="3260322"/>
            <a:ext cx="8825659" cy="18654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id-ID" b="1" dirty="0" smtClean="0"/>
              <a:t>Starategi memperluas pasar yang dilayani</a:t>
            </a:r>
          </a:p>
          <a:p>
            <a:pPr>
              <a:buFont typeface="Wingdings" panose="05000000000000000000" pitchFamily="2" charset="2"/>
              <a:buChar char="§"/>
            </a:pPr>
            <a:r>
              <a:rPr lang="id-ID" b="1" dirty="0" smtClean="0"/>
              <a:t>Strategi merebut pelanggan dari pesaing</a:t>
            </a:r>
          </a:p>
          <a:p>
            <a:pPr>
              <a:buFont typeface="Wingdings" panose="05000000000000000000" pitchFamily="2" charset="2"/>
              <a:buChar char="§"/>
            </a:pPr>
            <a:r>
              <a:rPr lang="id-ID" b="1" dirty="0" smtClean="0"/>
              <a:t>Strategi mempertahankan / meningkatkan permintaan dari basis pelanggan saat ini.</a:t>
            </a:r>
          </a:p>
        </p:txBody>
      </p:sp>
    </p:spTree>
    <p:extLst>
      <p:ext uri="{BB962C8B-B14F-4D97-AF65-F5344CB8AC3E}">
        <p14:creationId xmlns:p14="http://schemas.microsoft.com/office/powerpoint/2010/main" val="78863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929204" cy="706964"/>
          </a:xfrm>
        </p:spPr>
        <p:txBody>
          <a:bodyPr/>
          <a:lstStyle/>
          <a:p>
            <a:r>
              <a:rPr lang="id-ID" dirty="0" smtClean="0"/>
              <a:t>Strategi </a:t>
            </a:r>
            <a:r>
              <a:rPr lang="id-ID" dirty="0"/>
              <a:t>memperluas pasar yang dilayani</a:t>
            </a:r>
          </a:p>
        </p:txBody>
      </p:sp>
      <p:sp>
        <p:nvSpPr>
          <p:cNvPr id="3" name="Content Placeholder 2"/>
          <p:cNvSpPr>
            <a:spLocks noGrp="1"/>
          </p:cNvSpPr>
          <p:nvPr>
            <p:ph idx="1"/>
          </p:nvPr>
        </p:nvSpPr>
        <p:spPr>
          <a:xfrm>
            <a:off x="1154954" y="2616379"/>
            <a:ext cx="10217091" cy="2882900"/>
          </a:xfrm>
        </p:spPr>
        <p:txBody>
          <a:bodyPr>
            <a:normAutofit/>
          </a:bodyPr>
          <a:lstStyle/>
          <a:p>
            <a:pPr marL="0" indent="0">
              <a:lnSpc>
                <a:spcPct val="150000"/>
              </a:lnSpc>
              <a:buNone/>
            </a:pPr>
            <a:r>
              <a:rPr lang="id-ID" dirty="0" smtClean="0">
                <a:cs typeface="Segoe UI" panose="020B0502040204020203" pitchFamily="34" charset="0"/>
              </a:rPr>
              <a:t>Perusahaan merumuskan pasar relevan berdasarkan bentuk / kelas produk di tempat mereka berkompetisi. Pasar yang dilayani merupakan bagian dari pasar relevan yang dipilih perusahaan untuk dilayani, sebagaimana dicerminkan oleh lingkup produk yang ditawarkan dan distribusinya, beberapa yang dapat dilakukan pada strategi ini diantaranya : memperluas distribusi, dan juga perluasan lini produk</a:t>
            </a:r>
            <a:endParaRPr lang="en-US" dirty="0">
              <a:cs typeface="Segoe UI" panose="020B0502040204020203" pitchFamily="34" charset="0"/>
            </a:endParaRPr>
          </a:p>
        </p:txBody>
      </p:sp>
    </p:spTree>
    <p:extLst>
      <p:ext uri="{BB962C8B-B14F-4D97-AF65-F5344CB8AC3E}">
        <p14:creationId xmlns:p14="http://schemas.microsoft.com/office/powerpoint/2010/main" val="133216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929204" cy="706964"/>
          </a:xfrm>
        </p:spPr>
        <p:txBody>
          <a:bodyPr/>
          <a:lstStyle/>
          <a:p>
            <a:r>
              <a:rPr lang="id-ID" dirty="0" smtClean="0"/>
              <a:t>Strategi </a:t>
            </a:r>
            <a:r>
              <a:rPr lang="id-ID" dirty="0"/>
              <a:t>merebut pelanggan dari pesaing</a:t>
            </a:r>
          </a:p>
        </p:txBody>
      </p:sp>
      <p:sp>
        <p:nvSpPr>
          <p:cNvPr id="3" name="Content Placeholder 2"/>
          <p:cNvSpPr>
            <a:spLocks noGrp="1"/>
          </p:cNvSpPr>
          <p:nvPr>
            <p:ph idx="1"/>
          </p:nvPr>
        </p:nvSpPr>
        <p:spPr>
          <a:xfrm>
            <a:off x="1154954" y="2616378"/>
            <a:ext cx="10217091" cy="3900331"/>
          </a:xfrm>
        </p:spPr>
        <p:txBody>
          <a:bodyPr>
            <a:normAutofit/>
          </a:bodyPr>
          <a:lstStyle/>
          <a:p>
            <a:pPr marL="0" indent="0">
              <a:lnSpc>
                <a:spcPct val="150000"/>
              </a:lnSpc>
              <a:buNone/>
            </a:pPr>
            <a:r>
              <a:rPr lang="id-ID" dirty="0"/>
              <a:t>Strategi merebut pelanggan dari </a:t>
            </a:r>
            <a:r>
              <a:rPr lang="id-ID" dirty="0" smtClean="0"/>
              <a:t>pesaing didasarkan pada persepsi konsumen terhadap produk. Stategi ini dapat dikategorikan diantaranya : </a:t>
            </a:r>
          </a:p>
          <a:p>
            <a:pPr>
              <a:lnSpc>
                <a:spcPct val="150000"/>
              </a:lnSpc>
              <a:buFontTx/>
              <a:buChar char="-"/>
            </a:pPr>
            <a:r>
              <a:rPr lang="id-ID" dirty="0" smtClean="0"/>
              <a:t>Head to head positioning : melakukan usaha usaha pemasaran yang lebih unggul, kepemimpinan dalam harga dan biaya. </a:t>
            </a:r>
          </a:p>
          <a:p>
            <a:pPr>
              <a:lnSpc>
                <a:spcPct val="150000"/>
              </a:lnSpc>
              <a:buFontTx/>
              <a:buChar char="-"/>
            </a:pPr>
            <a:r>
              <a:rPr lang="id-ID" dirty="0" smtClean="0"/>
              <a:t>Differentiated positioning : menonjolkan atribut unik, memisahkan diri dari pesaing besar</a:t>
            </a:r>
          </a:p>
          <a:p>
            <a:pPr>
              <a:lnSpc>
                <a:spcPct val="150000"/>
              </a:lnSpc>
              <a:buFontTx/>
              <a:buChar char="-"/>
            </a:pPr>
            <a:r>
              <a:rPr lang="id-ID" dirty="0" smtClean="0"/>
              <a:t> </a:t>
            </a:r>
            <a:endParaRPr lang="en-US" dirty="0">
              <a:cs typeface="Segoe UI" panose="020B0502040204020203" pitchFamily="34" charset="0"/>
            </a:endParaRPr>
          </a:p>
        </p:txBody>
      </p:sp>
    </p:spTree>
    <p:extLst>
      <p:ext uri="{BB962C8B-B14F-4D97-AF65-F5344CB8AC3E}">
        <p14:creationId xmlns:p14="http://schemas.microsoft.com/office/powerpoint/2010/main" val="1582276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929204" cy="706964"/>
          </a:xfrm>
        </p:spPr>
        <p:txBody>
          <a:bodyPr/>
          <a:lstStyle/>
          <a:p>
            <a:r>
              <a:rPr lang="id-ID" sz="3200" dirty="0" smtClean="0"/>
              <a:t>Strategi merpertahankan / meningkatkan permintaan dari basis Pelanggan saat ini </a:t>
            </a:r>
            <a:endParaRPr lang="id-ID" sz="3200" dirty="0"/>
          </a:p>
        </p:txBody>
      </p:sp>
      <p:sp>
        <p:nvSpPr>
          <p:cNvPr id="3" name="Content Placeholder 2"/>
          <p:cNvSpPr>
            <a:spLocks noGrp="1"/>
          </p:cNvSpPr>
          <p:nvPr>
            <p:ph idx="1"/>
          </p:nvPr>
        </p:nvSpPr>
        <p:spPr>
          <a:xfrm>
            <a:off x="1154954" y="2616379"/>
            <a:ext cx="10217091" cy="2882900"/>
          </a:xfrm>
        </p:spPr>
        <p:txBody>
          <a:bodyPr>
            <a:normAutofit/>
          </a:bodyPr>
          <a:lstStyle/>
          <a:p>
            <a:pPr marL="0" indent="0">
              <a:lnSpc>
                <a:spcPct val="150000"/>
              </a:lnSpc>
              <a:buNone/>
            </a:pPr>
            <a:r>
              <a:rPr lang="id-ID" dirty="0" smtClean="0"/>
              <a:t>Strategi dengan memaksimalkan potensi penjualan masa depan dari basis pelanggan saat ini. Ada beberapa strategi alternatif diantaranya : mempertahankan tingkat kepuasan pelanggan yang tinggi, relationship marketing ( relasi pasar ) produk komplementer </a:t>
            </a:r>
            <a:endParaRPr lang="en-US" dirty="0">
              <a:cs typeface="Segoe UI" panose="020B0502040204020203" pitchFamily="34" charset="0"/>
            </a:endParaRPr>
          </a:p>
        </p:txBody>
      </p:sp>
    </p:spTree>
    <p:extLst>
      <p:ext uri="{BB962C8B-B14F-4D97-AF65-F5344CB8AC3E}">
        <p14:creationId xmlns:p14="http://schemas.microsoft.com/office/powerpoint/2010/main" val="2664451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73</TotalTime>
  <Words>591</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Segoe UI</vt:lpstr>
      <vt:lpstr>Wingdings</vt:lpstr>
      <vt:lpstr>Wingdings 3</vt:lpstr>
      <vt:lpstr>Ion Boardroom</vt:lpstr>
      <vt:lpstr>Strategi pemasaran produk</vt:lpstr>
      <vt:lpstr>Strategi pemasaran produk</vt:lpstr>
      <vt:lpstr>Unsur pokok strategi pemasaran</vt:lpstr>
      <vt:lpstr>Strategi permintaan primer</vt:lpstr>
      <vt:lpstr>Strategi permintaan primer</vt:lpstr>
      <vt:lpstr>Strategi permintaan selektif</vt:lpstr>
      <vt:lpstr>Strategi memperluas pasar yang dilayani</vt:lpstr>
      <vt:lpstr>Strategi merebut pelanggan dari pesaing</vt:lpstr>
      <vt:lpstr>Strategi merpertahankan / meningkatkan permintaan dari basis Pelanggan saat ini </vt:lpstr>
      <vt:lpstr>Pemilihan strategi pemasaran produk</vt:lpstr>
      <vt:lpstr>Pengembangan strategi pemasaran produk</vt:lpstr>
      <vt:lpstr>Rencana strategi pemasaran produk di perusahaan</vt:lpstr>
      <vt:lpstr>Faktor faktor yang dapat mempengaruhi strategi pemasaran </vt:lpstr>
      <vt:lpstr>Faktor faktor yang dapat mempengaruhi strategi pemasaran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 pemasaran produk</dc:title>
  <dc:creator>Windows User</dc:creator>
  <cp:lastModifiedBy>Windows User</cp:lastModifiedBy>
  <cp:revision>10</cp:revision>
  <dcterms:created xsi:type="dcterms:W3CDTF">2020-07-19T22:58:31Z</dcterms:created>
  <dcterms:modified xsi:type="dcterms:W3CDTF">2020-07-20T00:12:05Z</dcterms:modified>
</cp:coreProperties>
</file>